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86" r:id="rId2"/>
    <p:sldId id="287" r:id="rId3"/>
    <p:sldId id="288" r:id="rId4"/>
    <p:sldId id="289" r:id="rId5"/>
    <p:sldId id="290" r:id="rId6"/>
    <p:sldId id="265" r:id="rId7"/>
    <p:sldId id="266" r:id="rId8"/>
    <p:sldId id="323" r:id="rId9"/>
    <p:sldId id="334" r:id="rId10"/>
    <p:sldId id="332" r:id="rId11"/>
    <p:sldId id="333" r:id="rId12"/>
    <p:sldId id="293" r:id="rId13"/>
    <p:sldId id="292" r:id="rId14"/>
    <p:sldId id="337" r:id="rId15"/>
    <p:sldId id="336" r:id="rId16"/>
    <p:sldId id="312" r:id="rId17"/>
    <p:sldId id="313" r:id="rId18"/>
    <p:sldId id="294" r:id="rId19"/>
    <p:sldId id="314" r:id="rId20"/>
    <p:sldId id="296" r:id="rId21"/>
    <p:sldId id="305" r:id="rId22"/>
    <p:sldId id="306" r:id="rId23"/>
    <p:sldId id="335" r:id="rId24"/>
    <p:sldId id="329" r:id="rId25"/>
    <p:sldId id="330" r:id="rId26"/>
    <p:sldId id="307" r:id="rId27"/>
    <p:sldId id="331" r:id="rId28"/>
    <p:sldId id="324" r:id="rId29"/>
    <p:sldId id="275" r:id="rId30"/>
    <p:sldId id="297" r:id="rId31"/>
    <p:sldId id="298" r:id="rId32"/>
    <p:sldId id="317" r:id="rId33"/>
    <p:sldId id="300" r:id="rId34"/>
    <p:sldId id="325" r:id="rId35"/>
    <p:sldId id="326" r:id="rId36"/>
    <p:sldId id="327" r:id="rId37"/>
    <p:sldId id="328" r:id="rId38"/>
    <p:sldId id="302" r:id="rId39"/>
    <p:sldId id="339" r:id="rId40"/>
    <p:sldId id="340" r:id="rId41"/>
    <p:sldId id="303" r:id="rId42"/>
    <p:sldId id="320" r:id="rId43"/>
    <p:sldId id="321" r:id="rId44"/>
    <p:sldId id="304" r:id="rId45"/>
    <p:sldId id="283" r:id="rId46"/>
    <p:sldId id="284" r:id="rId47"/>
    <p:sldId id="338"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88DDF1-3465-CDF5-3426-EB8C223EA8A5}" v="63" dt="2025-11-16T18:28:02.150"/>
    <p1510:client id="{9D623D5E-27F9-01CD-4F87-2C994FBBFF85}" v="39" dt="2025-11-17T07:57:19.788"/>
    <p1510:client id="{E6713671-AA94-5537-93CD-EB3005D5134A}" v="657" dt="2025-11-16T12:32:52.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C04EF-D301-48FA-BDF7-380F1878337C}" type="datetimeFigureOut">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4A259-5027-410A-B4B5-E716A5AD872C}" type="slidenum">
              <a:t>‹#›</a:t>
            </a:fld>
            <a:endParaRPr lang="en-US"/>
          </a:p>
        </p:txBody>
      </p:sp>
    </p:spTree>
    <p:extLst>
      <p:ext uri="{BB962C8B-B14F-4D97-AF65-F5344CB8AC3E}">
        <p14:creationId xmlns:p14="http://schemas.microsoft.com/office/powerpoint/2010/main" val="246425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For anyone not familiar with Hitman or IO Interactive, here is the launch trailer of Hitman World of Assassination for iOS</a:t>
            </a:r>
          </a:p>
        </p:txBody>
      </p:sp>
      <p:sp>
        <p:nvSpPr>
          <p:cNvPr id="4" name="Slide Number Placeholder 3"/>
          <p:cNvSpPr>
            <a:spLocks noGrp="1"/>
          </p:cNvSpPr>
          <p:nvPr>
            <p:ph type="sldNum" sz="quarter" idx="5"/>
          </p:nvPr>
        </p:nvSpPr>
        <p:spPr/>
        <p:txBody>
          <a:bodyPr/>
          <a:lstStyle/>
          <a:p>
            <a:fld id="{1687D046-53A0-45EA-A775-21779BE8A50F}" type="slidenum">
              <a:t>1</a:t>
            </a:fld>
            <a:endParaRPr lang="en-US"/>
          </a:p>
        </p:txBody>
      </p:sp>
    </p:spTree>
    <p:extLst>
      <p:ext uri="{BB962C8B-B14F-4D97-AF65-F5344CB8AC3E}">
        <p14:creationId xmlns:p14="http://schemas.microsoft.com/office/powerpoint/2010/main" val="986917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chose to compress our textures using ASTC as it has broader support on mobile hardware and generally achieves equal or better compression ratios – to quality compared to BC.</a:t>
            </a:r>
            <a:endParaRPr lang="en-US"/>
          </a:p>
          <a:p>
            <a:r>
              <a:rPr lang="en-US">
                <a:ea typeface="Calibri"/>
                <a:cs typeface="Calibri"/>
              </a:rPr>
              <a:t>Apple provide a Texture Compression utility as part of their game porting framework, but it seems to only wrap other 3rd party tools, so we used Arm's ASTC Encoder directly.</a:t>
            </a:r>
          </a:p>
          <a:p>
            <a:endParaRPr lang="en-US">
              <a:ea typeface="Calibri"/>
              <a:cs typeface="Calibri"/>
            </a:endParaRPr>
          </a:p>
          <a:p>
            <a:r>
              <a:rPr lang="en-US">
                <a:ea typeface="Calibri"/>
                <a:cs typeface="Calibri"/>
              </a:rPr>
              <a:t>We have an offline resource packaging system which prepares all types of assets for our runtime.</a:t>
            </a:r>
          </a:p>
          <a:p>
            <a:r>
              <a:rPr lang="en-US">
                <a:ea typeface="Calibri"/>
                <a:cs typeface="Calibri"/>
              </a:rPr>
              <a:t>We leverage the already existing BC assets and convert them to ASTC formats by trying out different block sizes until we achieve a total compression ratio equal or lower than the original BC texture.</a:t>
            </a:r>
          </a:p>
          <a:p>
            <a:r>
              <a:rPr lang="en-US">
                <a:ea typeface="Calibri"/>
                <a:cs typeface="Calibri"/>
              </a:rPr>
              <a:t>It's also worth noting that for other platforms our texture packers can leverage GPU Tiling information to prepare our runtime resources directly in swizzled formats. Apple however do not expose this for their GPUs so we upload raw ASTC bytes.</a:t>
            </a:r>
          </a:p>
          <a:p>
            <a:endParaRPr lang="en-US">
              <a:ea typeface="Calibri"/>
              <a:cs typeface="Calibri"/>
            </a:endParaRPr>
          </a:p>
          <a:p>
            <a:pPr marL="0" indent="0">
              <a:buFont typeface="Calibri"/>
              <a:buNone/>
            </a:pPr>
            <a:r>
              <a:rPr lang="en-US">
                <a:ea typeface="Calibri"/>
                <a:cs typeface="Calibri"/>
              </a:rPr>
              <a:t>Picture from: https://developer.nvidia.com/astc-texture-compression-for-game-assets</a:t>
            </a:r>
          </a:p>
        </p:txBody>
      </p:sp>
      <p:sp>
        <p:nvSpPr>
          <p:cNvPr id="4" name="Slide Number Placeholder 3"/>
          <p:cNvSpPr>
            <a:spLocks noGrp="1"/>
          </p:cNvSpPr>
          <p:nvPr>
            <p:ph type="sldNum" sz="quarter" idx="5"/>
          </p:nvPr>
        </p:nvSpPr>
        <p:spPr/>
        <p:txBody>
          <a:bodyPr/>
          <a:lstStyle/>
          <a:p>
            <a:fld id="{1687D046-53A0-45EA-A775-21779BE8A50F}" type="slidenum">
              <a:t>13</a:t>
            </a:fld>
            <a:endParaRPr lang="en-US"/>
          </a:p>
        </p:txBody>
      </p:sp>
    </p:spTree>
    <p:extLst>
      <p:ext uri="{BB962C8B-B14F-4D97-AF65-F5344CB8AC3E}">
        <p14:creationId xmlns:p14="http://schemas.microsoft.com/office/powerpoint/2010/main" val="215588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BD1E-4DD9-3AC2-AC03-C233C76A3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65D14-A945-88C2-4DF9-DA6C87980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84D987-2211-0C7F-14BB-7FA024C275B3}"/>
              </a:ext>
            </a:extLst>
          </p:cNvPr>
          <p:cNvSpPr>
            <a:spLocks noGrp="1"/>
          </p:cNvSpPr>
          <p:nvPr>
            <p:ph type="body" idx="1"/>
          </p:nvPr>
        </p:nvSpPr>
        <p:spPr/>
        <p:txBody>
          <a:bodyPr/>
          <a:lstStyle/>
          <a:p>
            <a:r>
              <a:rPr lang="en-US">
                <a:ea typeface="Calibri"/>
                <a:cs typeface="Calibri"/>
              </a:rPr>
              <a:t>Our shaders are for the most part HLSL with a thin macro layer on top.</a:t>
            </a:r>
          </a:p>
          <a:p>
            <a:r>
              <a:rPr lang="en-US">
                <a:ea typeface="Calibri"/>
                <a:cs typeface="Calibri"/>
              </a:rPr>
              <a:t>We have a set of premade shaders which we expose as nodes in a visual node editor for artists. These get combined together by a tool to produce a single </a:t>
            </a:r>
            <a:r>
              <a:rPr lang="en-US" err="1">
                <a:ea typeface="Calibri"/>
                <a:cs typeface="Calibri"/>
              </a:rPr>
              <a:t>hlsl</a:t>
            </a:r>
            <a:r>
              <a:rPr lang="en-US">
                <a:ea typeface="Calibri"/>
                <a:cs typeface="Calibri"/>
              </a:rPr>
              <a:t> file.</a:t>
            </a:r>
          </a:p>
          <a:p>
            <a:r>
              <a:rPr lang="en-US">
                <a:ea typeface="Calibri"/>
                <a:cs typeface="Calibri"/>
              </a:rPr>
              <a:t>We also have special ".</a:t>
            </a:r>
            <a:r>
              <a:rPr lang="en-US" err="1">
                <a:ea typeface="Calibri"/>
                <a:cs typeface="Calibri"/>
              </a:rPr>
              <a:t>decl</a:t>
            </a:r>
            <a:r>
              <a:rPr lang="en-US">
                <a:ea typeface="Calibri"/>
                <a:cs typeface="Calibri"/>
              </a:rPr>
              <a:t>" files to describe const buffers which we preprocess using an offline tool to generate compatible C++ and HLSL structs.</a:t>
            </a:r>
          </a:p>
        </p:txBody>
      </p:sp>
      <p:sp>
        <p:nvSpPr>
          <p:cNvPr id="4" name="Slide Number Placeholder 3">
            <a:extLst>
              <a:ext uri="{FF2B5EF4-FFF2-40B4-BE49-F238E27FC236}">
                <a16:creationId xmlns:a16="http://schemas.microsoft.com/office/drawing/2014/main" id="{F74F415E-9941-5101-3741-6756A3CC51AC}"/>
              </a:ext>
            </a:extLst>
          </p:cNvPr>
          <p:cNvSpPr>
            <a:spLocks noGrp="1"/>
          </p:cNvSpPr>
          <p:nvPr>
            <p:ph type="sldNum" sz="quarter" idx="5"/>
          </p:nvPr>
        </p:nvSpPr>
        <p:spPr/>
        <p:txBody>
          <a:bodyPr/>
          <a:lstStyle/>
          <a:p>
            <a:fld id="{1687D046-53A0-45EA-A775-21779BE8A50F}" type="slidenum">
              <a:t>14</a:t>
            </a:fld>
            <a:endParaRPr lang="en-US"/>
          </a:p>
        </p:txBody>
      </p:sp>
    </p:spTree>
    <p:extLst>
      <p:ext uri="{BB962C8B-B14F-4D97-AF65-F5344CB8AC3E}">
        <p14:creationId xmlns:p14="http://schemas.microsoft.com/office/powerpoint/2010/main" val="1465395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5DA26-409B-CFF6-6C68-A11806DF85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A35DD-7C9C-F32E-3103-5AC17C21C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D8321F-F809-8279-7A6D-9252DCE43C5A}"/>
              </a:ext>
            </a:extLst>
          </p:cNvPr>
          <p:cNvSpPr>
            <a:spLocks noGrp="1"/>
          </p:cNvSpPr>
          <p:nvPr>
            <p:ph type="body" idx="1"/>
          </p:nvPr>
        </p:nvSpPr>
        <p:spPr/>
        <p:txBody>
          <a:bodyPr/>
          <a:lstStyle/>
          <a:p>
            <a:r>
              <a:rPr lang="en-US">
                <a:ea typeface="Calibri"/>
                <a:cs typeface="Calibri"/>
              </a:rPr>
              <a:t>Example on how C++ and HLSL </a:t>
            </a:r>
            <a:r>
              <a:rPr lang="en-US" err="1">
                <a:ea typeface="Calibri"/>
                <a:cs typeface="Calibri"/>
              </a:rPr>
              <a:t>cbuffers</a:t>
            </a:r>
            <a:r>
              <a:rPr lang="en-US">
                <a:ea typeface="Calibri"/>
                <a:cs typeface="Calibri"/>
              </a:rPr>
              <a:t> get generated from a .</a:t>
            </a:r>
            <a:r>
              <a:rPr lang="en-US" err="1">
                <a:ea typeface="Calibri"/>
                <a:cs typeface="Calibri"/>
              </a:rPr>
              <a:t>decl</a:t>
            </a:r>
            <a:r>
              <a:rPr lang="en-US">
                <a:ea typeface="Calibri"/>
                <a:cs typeface="Calibri"/>
              </a:rPr>
              <a:t> file</a:t>
            </a:r>
          </a:p>
        </p:txBody>
      </p:sp>
      <p:sp>
        <p:nvSpPr>
          <p:cNvPr id="4" name="Slide Number Placeholder 3">
            <a:extLst>
              <a:ext uri="{FF2B5EF4-FFF2-40B4-BE49-F238E27FC236}">
                <a16:creationId xmlns:a16="http://schemas.microsoft.com/office/drawing/2014/main" id="{DDA6AA07-F239-DD65-F4ED-25AA9EACAF49}"/>
              </a:ext>
            </a:extLst>
          </p:cNvPr>
          <p:cNvSpPr>
            <a:spLocks noGrp="1"/>
          </p:cNvSpPr>
          <p:nvPr>
            <p:ph type="sldNum" sz="quarter" idx="5"/>
          </p:nvPr>
        </p:nvSpPr>
        <p:spPr/>
        <p:txBody>
          <a:bodyPr/>
          <a:lstStyle/>
          <a:p>
            <a:fld id="{1687D046-53A0-45EA-A775-21779BE8A50F}" type="slidenum">
              <a:t>15</a:t>
            </a:fld>
            <a:endParaRPr lang="en-US"/>
          </a:p>
        </p:txBody>
      </p:sp>
    </p:spTree>
    <p:extLst>
      <p:ext uri="{BB962C8B-B14F-4D97-AF65-F5344CB8AC3E}">
        <p14:creationId xmlns:p14="http://schemas.microsoft.com/office/powerpoint/2010/main" val="2752631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F6AA-7307-2066-18AF-0F59C4466B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C63C59-C971-918B-7FD9-C1BE7859A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1CE3D-3019-7E89-291D-B1ECA36E3AE9}"/>
              </a:ext>
            </a:extLst>
          </p:cNvPr>
          <p:cNvSpPr>
            <a:spLocks noGrp="1"/>
          </p:cNvSpPr>
          <p:nvPr>
            <p:ph type="body" idx="1"/>
          </p:nvPr>
        </p:nvSpPr>
        <p:spPr/>
        <p:txBody>
          <a:bodyPr/>
          <a:lstStyle/>
          <a:p>
            <a:r>
              <a:rPr lang="en-US">
                <a:ea typeface="Calibri"/>
                <a:cs typeface="Calibri"/>
              </a:rPr>
              <a:t>We initially started investigation into shader translation via the classic SPIR-V Cross </a:t>
            </a:r>
            <a:r>
              <a:rPr lang="en-US" err="1">
                <a:ea typeface="Calibri"/>
                <a:cs typeface="Calibri"/>
              </a:rPr>
              <a:t>toollkit</a:t>
            </a:r>
            <a:r>
              <a:rPr lang="en-US">
                <a:ea typeface="Calibri"/>
                <a:cs typeface="Calibri"/>
              </a:rPr>
              <a:t>.</a:t>
            </a:r>
          </a:p>
          <a:p>
            <a:r>
              <a:rPr lang="en-US">
                <a:ea typeface="Calibri"/>
                <a:cs typeface="Calibri"/>
              </a:rPr>
              <a:t>This is a fairly cumbersome pipeline, but it has the advantage of being battle tested.</a:t>
            </a:r>
          </a:p>
        </p:txBody>
      </p:sp>
      <p:sp>
        <p:nvSpPr>
          <p:cNvPr id="4" name="Slide Number Placeholder 3">
            <a:extLst>
              <a:ext uri="{FF2B5EF4-FFF2-40B4-BE49-F238E27FC236}">
                <a16:creationId xmlns:a16="http://schemas.microsoft.com/office/drawing/2014/main" id="{2E6A6A7B-A61A-B54E-81A1-FC61AC67E414}"/>
              </a:ext>
            </a:extLst>
          </p:cNvPr>
          <p:cNvSpPr>
            <a:spLocks noGrp="1"/>
          </p:cNvSpPr>
          <p:nvPr>
            <p:ph type="sldNum" sz="quarter" idx="5"/>
          </p:nvPr>
        </p:nvSpPr>
        <p:spPr/>
        <p:txBody>
          <a:bodyPr/>
          <a:lstStyle/>
          <a:p>
            <a:fld id="{1687D046-53A0-45EA-A775-21779BE8A50F}" type="slidenum">
              <a:t>16</a:t>
            </a:fld>
            <a:endParaRPr lang="en-US"/>
          </a:p>
        </p:txBody>
      </p:sp>
    </p:spTree>
    <p:extLst>
      <p:ext uri="{BB962C8B-B14F-4D97-AF65-F5344CB8AC3E}">
        <p14:creationId xmlns:p14="http://schemas.microsoft.com/office/powerpoint/2010/main" val="657427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C71A-7FD6-38A2-A087-55FE6C082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A349D6-DC3C-D87F-5C34-F082E0FE7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6FEF96-7B27-3058-0091-532A0B0A6F43}"/>
              </a:ext>
            </a:extLst>
          </p:cNvPr>
          <p:cNvSpPr>
            <a:spLocks noGrp="1"/>
          </p:cNvSpPr>
          <p:nvPr>
            <p:ph type="body" idx="1"/>
          </p:nvPr>
        </p:nvSpPr>
        <p:spPr/>
        <p:txBody>
          <a:bodyPr/>
          <a:lstStyle/>
          <a:p>
            <a:r>
              <a:rPr lang="en-US">
                <a:ea typeface="Calibri"/>
                <a:cs typeface="Calibri"/>
              </a:rPr>
              <a:t>Ultimately we decided to pivot to Apple's new Metal Shader Converter framework.</a:t>
            </a:r>
          </a:p>
          <a:p>
            <a:r>
              <a:rPr lang="en-US">
                <a:ea typeface="Calibri"/>
                <a:cs typeface="Calibri"/>
              </a:rPr>
              <a:t>The switch was only considered once Apple added shader debugging support to their translated AIR code, which happened early during our port.</a:t>
            </a:r>
          </a:p>
        </p:txBody>
      </p:sp>
      <p:sp>
        <p:nvSpPr>
          <p:cNvPr id="4" name="Slide Number Placeholder 3">
            <a:extLst>
              <a:ext uri="{FF2B5EF4-FFF2-40B4-BE49-F238E27FC236}">
                <a16:creationId xmlns:a16="http://schemas.microsoft.com/office/drawing/2014/main" id="{C3A46197-6FD7-FB4B-6F4A-3FD1D249A67A}"/>
              </a:ext>
            </a:extLst>
          </p:cNvPr>
          <p:cNvSpPr>
            <a:spLocks noGrp="1"/>
          </p:cNvSpPr>
          <p:nvPr>
            <p:ph type="sldNum" sz="quarter" idx="5"/>
          </p:nvPr>
        </p:nvSpPr>
        <p:spPr/>
        <p:txBody>
          <a:bodyPr/>
          <a:lstStyle/>
          <a:p>
            <a:fld id="{1687D046-53A0-45EA-A775-21779BE8A50F}" type="slidenum">
              <a:t>17</a:t>
            </a:fld>
            <a:endParaRPr lang="en-US"/>
          </a:p>
        </p:txBody>
      </p:sp>
    </p:spTree>
    <p:extLst>
      <p:ext uri="{BB962C8B-B14F-4D97-AF65-F5344CB8AC3E}">
        <p14:creationId xmlns:p14="http://schemas.microsoft.com/office/powerpoint/2010/main" val="2889265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use a 2 layer argument buffer binding model via embedded root signatures in HLSL and Metal Shader Converter (MSC)</a:t>
            </a:r>
          </a:p>
          <a:p>
            <a:endParaRPr lang="en-US">
              <a:ea typeface="Calibri"/>
              <a:cs typeface="Calibri"/>
            </a:endParaRPr>
          </a:p>
          <a:p>
            <a:r>
              <a:rPr lang="en-US">
                <a:ea typeface="Calibri"/>
                <a:cs typeface="Calibri"/>
              </a:rPr>
              <a:t>We rely on reflection from both MSC and DXC.</a:t>
            </a:r>
          </a:p>
          <a:p>
            <a:r>
              <a:rPr lang="en-US">
                <a:ea typeface="Calibri"/>
                <a:cs typeface="Calibri"/>
              </a:rPr>
              <a:t>MSC for information required to bind resources properly.</a:t>
            </a:r>
          </a:p>
          <a:p>
            <a:r>
              <a:rPr lang="en-US">
                <a:ea typeface="Calibri"/>
                <a:cs typeface="Calibri"/>
              </a:rPr>
              <a:t>DXC for information about the resources themselves as MSC doesn't currently provide that.</a:t>
            </a:r>
          </a:p>
          <a:p>
            <a:endParaRPr lang="en-US">
              <a:ea typeface="Calibri"/>
              <a:cs typeface="Calibri"/>
            </a:endParaRPr>
          </a:p>
          <a:p>
            <a:r>
              <a:rPr lang="en-US">
                <a:ea typeface="Calibri"/>
                <a:cs typeface="Calibri"/>
              </a:rPr>
              <a:t>We group descriptor tables in terms of both usage frequency and shader stage.</a:t>
            </a:r>
          </a:p>
          <a:p>
            <a:r>
              <a:rPr lang="en-US">
                <a:ea typeface="Calibri"/>
                <a:cs typeface="Calibri"/>
              </a:rPr>
              <a:t>This gives us the capability to cache descriptor tables and reduces the overall amount of CPU work we have to do per </a:t>
            </a:r>
            <a:r>
              <a:rPr lang="en-US" err="1">
                <a:ea typeface="Calibri"/>
                <a:cs typeface="Calibri"/>
              </a:rPr>
              <a:t>drawcall</a:t>
            </a:r>
            <a:r>
              <a:rPr lang="en-US">
                <a:ea typeface="Calibri"/>
                <a:cs typeface="Calibri"/>
              </a:rPr>
              <a:t>.</a:t>
            </a:r>
          </a:p>
          <a:p>
            <a:r>
              <a:rPr lang="en-US">
                <a:ea typeface="Calibri"/>
                <a:cs typeface="Calibri"/>
              </a:rPr>
              <a:t>We allocate all TLAB entries from a single per frame linear allocator backed by an </a:t>
            </a:r>
            <a:r>
              <a:rPr lang="en-US" err="1">
                <a:ea typeface="Calibri"/>
                <a:cs typeface="Calibri"/>
              </a:rPr>
              <a:t>MTLBuffer</a:t>
            </a:r>
            <a:r>
              <a:rPr lang="en-US">
                <a:ea typeface="Calibri"/>
                <a:cs typeface="Calibri"/>
              </a:rPr>
              <a:t>.</a:t>
            </a:r>
          </a:p>
          <a:p>
            <a:r>
              <a:rPr lang="en-US">
                <a:ea typeface="Calibri"/>
                <a:cs typeface="Calibri"/>
              </a:rPr>
              <a:t>This coupled with the fact that we encode Domain and Hull shader entries at the end of the root signature allows us to alias memory and skip allocations for tessellation stages without requiring separate root signatures. </a:t>
            </a:r>
          </a:p>
        </p:txBody>
      </p:sp>
      <p:sp>
        <p:nvSpPr>
          <p:cNvPr id="4" name="Slide Number Placeholder 3"/>
          <p:cNvSpPr>
            <a:spLocks noGrp="1"/>
          </p:cNvSpPr>
          <p:nvPr>
            <p:ph type="sldNum" sz="quarter" idx="5"/>
          </p:nvPr>
        </p:nvSpPr>
        <p:spPr/>
        <p:txBody>
          <a:bodyPr/>
          <a:lstStyle/>
          <a:p>
            <a:fld id="{1687D046-53A0-45EA-A775-21779BE8A50F}" type="slidenum">
              <a:t>18</a:t>
            </a:fld>
            <a:endParaRPr lang="en-US"/>
          </a:p>
        </p:txBody>
      </p:sp>
    </p:spTree>
    <p:extLst>
      <p:ext uri="{BB962C8B-B14F-4D97-AF65-F5344CB8AC3E}">
        <p14:creationId xmlns:p14="http://schemas.microsoft.com/office/powerpoint/2010/main" val="3586555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FEC4A-A317-366D-2779-BA0B94971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C6338-B7EB-8A9E-1246-33D4D3835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85798-DF5C-0C16-C419-EE91FDC1AACE}"/>
              </a:ext>
            </a:extLst>
          </p:cNvPr>
          <p:cNvSpPr>
            <a:spLocks noGrp="1"/>
          </p:cNvSpPr>
          <p:nvPr>
            <p:ph type="body" idx="1"/>
          </p:nvPr>
        </p:nvSpPr>
        <p:spPr/>
        <p:txBody>
          <a:bodyPr/>
          <a:lstStyle/>
          <a:p>
            <a:r>
              <a:rPr lang="en-US">
                <a:ea typeface="Calibri"/>
                <a:cs typeface="Calibri"/>
              </a:rPr>
              <a:t>Each entry in the TLAB is a uint64 pointing to another argument buffer encoding the descriptor tables.</a:t>
            </a:r>
          </a:p>
          <a:p>
            <a:r>
              <a:rPr lang="en-US">
                <a:ea typeface="Calibri"/>
                <a:cs typeface="Calibri"/>
              </a:rPr>
              <a:t>Entries in the descriptor tables are 3*uint64_t which encode either a buffer address or a texture/sampler resource id along with binding metadata as required by MSC.</a:t>
            </a:r>
          </a:p>
          <a:p>
            <a:r>
              <a:rPr lang="en-US">
                <a:ea typeface="Calibri"/>
                <a:cs typeface="Calibri"/>
              </a:rPr>
              <a:t>2nd level entries are allocated from their own linear allocator cleared per frame.</a:t>
            </a:r>
          </a:p>
        </p:txBody>
      </p:sp>
      <p:sp>
        <p:nvSpPr>
          <p:cNvPr id="4" name="Slide Number Placeholder 3">
            <a:extLst>
              <a:ext uri="{FF2B5EF4-FFF2-40B4-BE49-F238E27FC236}">
                <a16:creationId xmlns:a16="http://schemas.microsoft.com/office/drawing/2014/main" id="{B04233F4-F9D1-6AD3-F729-81FBB0FFE9A0}"/>
              </a:ext>
            </a:extLst>
          </p:cNvPr>
          <p:cNvSpPr>
            <a:spLocks noGrp="1"/>
          </p:cNvSpPr>
          <p:nvPr>
            <p:ph type="sldNum" sz="quarter" idx="5"/>
          </p:nvPr>
        </p:nvSpPr>
        <p:spPr/>
        <p:txBody>
          <a:bodyPr/>
          <a:lstStyle/>
          <a:p>
            <a:fld id="{1687D046-53A0-45EA-A775-21779BE8A50F}" type="slidenum">
              <a:t>19</a:t>
            </a:fld>
            <a:endParaRPr lang="en-US"/>
          </a:p>
        </p:txBody>
      </p:sp>
    </p:spTree>
    <p:extLst>
      <p:ext uri="{BB962C8B-B14F-4D97-AF65-F5344CB8AC3E}">
        <p14:creationId xmlns:p14="http://schemas.microsoft.com/office/powerpoint/2010/main" val="3660924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metal shading language is a augmented subset of C++14 which makes it a bit less flexible than HLSL with respect to undefined behavior.</a:t>
            </a:r>
          </a:p>
          <a:p>
            <a:r>
              <a:rPr lang="en-US">
                <a:ea typeface="Calibri"/>
                <a:cs typeface="Calibri"/>
              </a:rPr>
              <a:t>A lot of shader code out there assumes OOB reads will yield a 0 and writes will just be discarded, however in MSL these generate a validation errors.</a:t>
            </a:r>
          </a:p>
          <a:p>
            <a:r>
              <a:rPr lang="en-US">
                <a:ea typeface="Calibri"/>
                <a:cs typeface="Calibri"/>
              </a:rPr>
              <a:t>Even though the game still runs with validation errors, having them spam your logs makes it harder to identify bigger issues.</a:t>
            </a:r>
          </a:p>
          <a:p>
            <a:r>
              <a:rPr lang="en-US">
                <a:ea typeface="Calibri"/>
                <a:cs typeface="Calibri"/>
              </a:rPr>
              <a:t>A lot of work was spent cleaning up our old shader code to be compliant.</a:t>
            </a:r>
          </a:p>
          <a:p>
            <a:endParaRPr lang="en-US">
              <a:ea typeface="Calibri"/>
              <a:cs typeface="Calibri"/>
            </a:endParaRPr>
          </a:p>
          <a:p>
            <a:r>
              <a:rPr lang="en-US">
                <a:ea typeface="Calibri"/>
                <a:cs typeface="Calibri"/>
              </a:rPr>
              <a:t>MSC (version 2) also comes with some strange constraints to address HLSL-MSL compatibilities, such as requiring all textures to be bound as texture views.</a:t>
            </a:r>
          </a:p>
          <a:p>
            <a:r>
              <a:rPr lang="en-US">
                <a:ea typeface="Calibri"/>
                <a:cs typeface="Calibri"/>
              </a:rPr>
              <a:t>The helper MSC runtime header library also seems to do some redundant work at times which can slow down the CPU </a:t>
            </a:r>
            <a:r>
              <a:rPr lang="en-US" err="1">
                <a:ea typeface="Calibri"/>
                <a:cs typeface="Calibri"/>
              </a:rPr>
              <a:t>drawcall</a:t>
            </a:r>
            <a:r>
              <a:rPr lang="en-US">
                <a:ea typeface="Calibri"/>
                <a:cs typeface="Calibri"/>
              </a:rPr>
              <a:t> encoding.</a:t>
            </a:r>
          </a:p>
        </p:txBody>
      </p:sp>
      <p:sp>
        <p:nvSpPr>
          <p:cNvPr id="4" name="Slide Number Placeholder 3"/>
          <p:cNvSpPr>
            <a:spLocks noGrp="1"/>
          </p:cNvSpPr>
          <p:nvPr>
            <p:ph type="sldNum" sz="quarter" idx="5"/>
          </p:nvPr>
        </p:nvSpPr>
        <p:spPr/>
        <p:txBody>
          <a:bodyPr/>
          <a:lstStyle/>
          <a:p>
            <a:fld id="{1687D046-53A0-45EA-A775-21779BE8A50F}" type="slidenum">
              <a:t>20</a:t>
            </a:fld>
            <a:endParaRPr lang="en-US"/>
          </a:p>
        </p:txBody>
      </p:sp>
    </p:spTree>
    <p:extLst>
      <p:ext uri="{BB962C8B-B14F-4D97-AF65-F5344CB8AC3E}">
        <p14:creationId xmlns:p14="http://schemas.microsoft.com/office/powerpoint/2010/main" val="295021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1789-40DA-4F61-AF64-8A216853A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39423-F8D5-83D1-193F-4C226699E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E9516-9BA1-D79E-5E48-D6B230C7834B}"/>
              </a:ext>
            </a:extLst>
          </p:cNvPr>
          <p:cNvSpPr>
            <a:spLocks noGrp="1"/>
          </p:cNvSpPr>
          <p:nvPr>
            <p:ph type="body" idx="1"/>
          </p:nvPr>
        </p:nvSpPr>
        <p:spPr/>
        <p:txBody>
          <a:bodyPr/>
          <a:lstStyle/>
          <a:p>
            <a:r>
              <a:rPr lang="en-US">
                <a:ea typeface="Calibri"/>
                <a:cs typeface="Calibri"/>
              </a:rPr>
              <a:t>Peter</a:t>
            </a:r>
            <a:endParaRPr lang="en-US"/>
          </a:p>
        </p:txBody>
      </p:sp>
      <p:sp>
        <p:nvSpPr>
          <p:cNvPr id="4" name="Slide Number Placeholder 3">
            <a:extLst>
              <a:ext uri="{FF2B5EF4-FFF2-40B4-BE49-F238E27FC236}">
                <a16:creationId xmlns:a16="http://schemas.microsoft.com/office/drawing/2014/main" id="{8C5AFB22-6CA0-95CA-A68A-CD30180CEF77}"/>
              </a:ext>
            </a:extLst>
          </p:cNvPr>
          <p:cNvSpPr>
            <a:spLocks noGrp="1"/>
          </p:cNvSpPr>
          <p:nvPr>
            <p:ph type="sldNum" sz="quarter" idx="5"/>
          </p:nvPr>
        </p:nvSpPr>
        <p:spPr/>
        <p:txBody>
          <a:bodyPr/>
          <a:lstStyle/>
          <a:p>
            <a:fld id="{1687D046-53A0-45EA-A775-21779BE8A50F}" type="slidenum">
              <a:t>21</a:t>
            </a:fld>
            <a:endParaRPr lang="en-US"/>
          </a:p>
        </p:txBody>
      </p:sp>
    </p:spTree>
    <p:extLst>
      <p:ext uri="{BB962C8B-B14F-4D97-AF65-F5344CB8AC3E}">
        <p14:creationId xmlns:p14="http://schemas.microsoft.com/office/powerpoint/2010/main" val="1688667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a:t>We decided to dynamically track render passes to avoid too big changes in shared engine code</a:t>
            </a:r>
          </a:p>
          <a:p>
            <a:pPr marL="628650" lvl="1" indent="-171450">
              <a:lnSpc>
                <a:spcPct val="90000"/>
              </a:lnSpc>
              <a:spcBef>
                <a:spcPts val="500"/>
              </a:spcBef>
              <a:buFont typeface="Arial"/>
              <a:buChar char="•"/>
            </a:pPr>
            <a:r>
              <a:rPr lang="en-US"/>
              <a:t>Has worked out well, though load/store actions are very conservative</a:t>
            </a:r>
            <a:endParaRPr lang="en-US">
              <a:ea typeface="Calibri"/>
              <a:cs typeface="Calibri"/>
            </a:endParaRPr>
          </a:p>
          <a:p>
            <a:pPr marL="171450" indent="-171450">
              <a:lnSpc>
                <a:spcPct val="90000"/>
              </a:lnSpc>
              <a:spcBef>
                <a:spcPts val="1000"/>
              </a:spcBef>
              <a:buFont typeface="Arial"/>
              <a:buChar char="•"/>
            </a:pPr>
            <a:r>
              <a:rPr lang="en-US"/>
              <a:t>Dirty tracking of attachments</a:t>
            </a:r>
            <a:endParaRPr lang="en-US">
              <a:ea typeface="Calibri"/>
              <a:cs typeface="Calibri"/>
            </a:endParaRPr>
          </a:p>
          <a:p>
            <a:pPr marL="628650" lvl="1" indent="-171450">
              <a:lnSpc>
                <a:spcPct val="90000"/>
              </a:lnSpc>
              <a:spcBef>
                <a:spcPts val="500"/>
              </a:spcBef>
              <a:buFont typeface="Arial"/>
              <a:buChar char="•"/>
            </a:pPr>
            <a:r>
              <a:rPr lang="en-US"/>
              <a:t>Engine uses </a:t>
            </a:r>
            <a:r>
              <a:rPr lang="en-US" err="1"/>
              <a:t>SetRenderTargets</a:t>
            </a:r>
            <a:r>
              <a:rPr lang="en-US"/>
              <a:t> to update these</a:t>
            </a:r>
            <a:endParaRPr lang="en-US">
              <a:ea typeface="Calibri"/>
              <a:cs typeface="Calibri"/>
            </a:endParaRPr>
          </a:p>
          <a:p>
            <a:pPr marL="628650" lvl="1" indent="-171450">
              <a:lnSpc>
                <a:spcPct val="90000"/>
              </a:lnSpc>
              <a:spcBef>
                <a:spcPts val="500"/>
              </a:spcBef>
              <a:buFont typeface="Arial"/>
              <a:buChar char="•"/>
            </a:pPr>
            <a:r>
              <a:rPr lang="en-US"/>
              <a:t>Track which changed, and if changed do a diff at draw time</a:t>
            </a:r>
            <a:endParaRPr lang="en-US">
              <a:ea typeface="Calibri"/>
              <a:cs typeface="Calibri"/>
            </a:endParaRPr>
          </a:p>
          <a:p>
            <a:pPr marL="171450" indent="-171450">
              <a:lnSpc>
                <a:spcPct val="90000"/>
              </a:lnSpc>
              <a:spcBef>
                <a:spcPts val="1000"/>
              </a:spcBef>
              <a:buFont typeface="Arial"/>
              <a:buChar char="•"/>
            </a:pPr>
            <a:r>
              <a:rPr lang="en-US"/>
              <a:t>Did some minimal changes in shared engine code to bind certain textures early, so that pass did not have to break</a:t>
            </a:r>
          </a:p>
        </p:txBody>
      </p:sp>
      <p:sp>
        <p:nvSpPr>
          <p:cNvPr id="4" name="Slide Number Placeholder 3"/>
          <p:cNvSpPr>
            <a:spLocks noGrp="1"/>
          </p:cNvSpPr>
          <p:nvPr>
            <p:ph type="sldNum" sz="quarter" idx="5"/>
          </p:nvPr>
        </p:nvSpPr>
        <p:spPr/>
        <p:txBody>
          <a:bodyPr/>
          <a:lstStyle/>
          <a:p>
            <a:fld id="{6B84A259-5027-410A-B4B5-E716A5AD872C}" type="slidenum">
              <a:rPr lang="en-US"/>
              <a:t>22</a:t>
            </a:fld>
            <a:endParaRPr lang="en-US"/>
          </a:p>
        </p:txBody>
      </p:sp>
    </p:spTree>
    <p:extLst>
      <p:ext uri="{BB962C8B-B14F-4D97-AF65-F5344CB8AC3E}">
        <p14:creationId xmlns:p14="http://schemas.microsoft.com/office/powerpoint/2010/main" val="3011525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wanted to add mobile (iOS) capabilities to our Glacier engine and ultimately chose to work on this by porting Hitman to iPhone.</a:t>
            </a:r>
          </a:p>
          <a:p>
            <a:r>
              <a:rPr lang="en-US">
                <a:ea typeface="Calibri"/>
                <a:cs typeface="Calibri"/>
              </a:rPr>
              <a:t>Since Hitman is a released game which still receives live updates via our Elusive Targets system we worked under pretty strict constraints.</a:t>
            </a:r>
          </a:p>
          <a:p>
            <a:r>
              <a:rPr lang="en-US">
                <a:ea typeface="Calibri"/>
                <a:cs typeface="Calibri"/>
              </a:rPr>
              <a:t>Moreover, we are a fairly small studio for the amount of projects we have in flight, and most of us were working on other projects during this period.</a:t>
            </a:r>
          </a:p>
          <a:p>
            <a:r>
              <a:rPr lang="en-US">
                <a:ea typeface="Calibri"/>
                <a:cs typeface="Calibri"/>
              </a:rPr>
              <a:t>This meant the iOS port had to be done with no content modifications.</a:t>
            </a:r>
          </a:p>
          <a:p>
            <a:r>
              <a:rPr lang="en-US">
                <a:ea typeface="Calibri"/>
                <a:cs typeface="Calibri"/>
              </a:rPr>
              <a:t>On top of that, Hitman is running on an older branch of the engine which is missing some new QoL features.</a:t>
            </a:r>
          </a:p>
          <a:p>
            <a:r>
              <a:rPr lang="en-US">
                <a:ea typeface="Calibri"/>
                <a:cs typeface="Calibri"/>
              </a:rPr>
              <a:t>All of this is to say, you should take our notes with a grain of salt and see what applies to your own projects.</a:t>
            </a:r>
          </a:p>
          <a:p>
            <a:r>
              <a:rPr lang="en-US">
                <a:ea typeface="Calibri"/>
                <a:cs typeface="Calibri"/>
              </a:rPr>
              <a:t>Some of the decisions we made are not "optimal" and work only because of our particular setup.</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687D046-53A0-45EA-A775-21779BE8A50F}" type="slidenum">
              <a:t>2</a:t>
            </a:fld>
            <a:endParaRPr lang="en-US"/>
          </a:p>
        </p:txBody>
      </p:sp>
    </p:spTree>
    <p:extLst>
      <p:ext uri="{BB962C8B-B14F-4D97-AF65-F5344CB8AC3E}">
        <p14:creationId xmlns:p14="http://schemas.microsoft.com/office/powerpoint/2010/main" val="638510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38312-BB1E-AFAB-400D-F544652AF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ADC13A-8614-0357-A8E5-F7522C516E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E403-8DB7-7451-E4C4-3E1D3839E13E}"/>
              </a:ext>
            </a:extLst>
          </p:cNvPr>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a:t>We decided to dynamically track render passes to avoid too big changes in shared engine code</a:t>
            </a:r>
          </a:p>
          <a:p>
            <a:pPr marL="628650" lvl="1" indent="-171450">
              <a:lnSpc>
                <a:spcPct val="90000"/>
              </a:lnSpc>
              <a:spcBef>
                <a:spcPts val="500"/>
              </a:spcBef>
              <a:buFont typeface="Arial"/>
              <a:buChar char="•"/>
            </a:pPr>
            <a:r>
              <a:rPr lang="en-US"/>
              <a:t>Has worked out well, though load/store actions are very conservative</a:t>
            </a:r>
            <a:endParaRPr lang="en-US">
              <a:ea typeface="Calibri"/>
              <a:cs typeface="Calibri"/>
            </a:endParaRPr>
          </a:p>
          <a:p>
            <a:pPr marL="171450" indent="-171450">
              <a:lnSpc>
                <a:spcPct val="90000"/>
              </a:lnSpc>
              <a:spcBef>
                <a:spcPts val="1000"/>
              </a:spcBef>
              <a:buFont typeface="Arial"/>
              <a:buChar char="•"/>
            </a:pPr>
            <a:r>
              <a:rPr lang="en-US"/>
              <a:t>Dirty tracking of attachments</a:t>
            </a:r>
            <a:endParaRPr lang="en-US">
              <a:ea typeface="Calibri"/>
              <a:cs typeface="Calibri"/>
            </a:endParaRPr>
          </a:p>
          <a:p>
            <a:pPr marL="628650" lvl="1" indent="-171450">
              <a:lnSpc>
                <a:spcPct val="90000"/>
              </a:lnSpc>
              <a:spcBef>
                <a:spcPts val="500"/>
              </a:spcBef>
              <a:buFont typeface="Arial"/>
              <a:buChar char="•"/>
            </a:pPr>
            <a:r>
              <a:rPr lang="en-US"/>
              <a:t>Engine uses </a:t>
            </a:r>
            <a:r>
              <a:rPr lang="en-US" err="1"/>
              <a:t>SetRenderTargets</a:t>
            </a:r>
            <a:r>
              <a:rPr lang="en-US"/>
              <a:t> to update these</a:t>
            </a:r>
            <a:endParaRPr lang="en-US">
              <a:ea typeface="Calibri"/>
              <a:cs typeface="Calibri"/>
            </a:endParaRPr>
          </a:p>
          <a:p>
            <a:pPr marL="628650" lvl="1" indent="-171450">
              <a:lnSpc>
                <a:spcPct val="90000"/>
              </a:lnSpc>
              <a:spcBef>
                <a:spcPts val="500"/>
              </a:spcBef>
              <a:buFont typeface="Arial"/>
              <a:buChar char="•"/>
            </a:pPr>
            <a:r>
              <a:rPr lang="en-US"/>
              <a:t>Track which changed, and if changed do a diff at draw time</a:t>
            </a:r>
            <a:endParaRPr lang="en-US">
              <a:ea typeface="Calibri"/>
              <a:cs typeface="Calibri"/>
            </a:endParaRPr>
          </a:p>
          <a:p>
            <a:pPr marL="171450" indent="-171450">
              <a:lnSpc>
                <a:spcPct val="90000"/>
              </a:lnSpc>
              <a:spcBef>
                <a:spcPts val="1000"/>
              </a:spcBef>
              <a:buFont typeface="Arial"/>
              <a:buChar char="•"/>
            </a:pPr>
            <a:r>
              <a:rPr lang="en-US"/>
              <a:t>Did some minimal changes in shared engine code to bind certain textures early, so that pass did not have to break</a:t>
            </a:r>
          </a:p>
        </p:txBody>
      </p:sp>
      <p:sp>
        <p:nvSpPr>
          <p:cNvPr id="4" name="Slide Number Placeholder 3">
            <a:extLst>
              <a:ext uri="{FF2B5EF4-FFF2-40B4-BE49-F238E27FC236}">
                <a16:creationId xmlns:a16="http://schemas.microsoft.com/office/drawing/2014/main" id="{732BAF67-E7BB-2F20-46E6-A73CBF938AA5}"/>
              </a:ext>
            </a:extLst>
          </p:cNvPr>
          <p:cNvSpPr>
            <a:spLocks noGrp="1"/>
          </p:cNvSpPr>
          <p:nvPr>
            <p:ph type="sldNum" sz="quarter" idx="5"/>
          </p:nvPr>
        </p:nvSpPr>
        <p:spPr/>
        <p:txBody>
          <a:bodyPr/>
          <a:lstStyle/>
          <a:p>
            <a:fld id="{6B84A259-5027-410A-B4B5-E716A5AD872C}" type="slidenum">
              <a:rPr lang="en-US"/>
              <a:t>23</a:t>
            </a:fld>
            <a:endParaRPr lang="en-US"/>
          </a:p>
        </p:txBody>
      </p:sp>
    </p:spTree>
    <p:extLst>
      <p:ext uri="{BB962C8B-B14F-4D97-AF65-F5344CB8AC3E}">
        <p14:creationId xmlns:p14="http://schemas.microsoft.com/office/powerpoint/2010/main" val="205729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4949-4012-1D3B-717E-554992BF5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C0FD9D-1843-0B76-8859-7BAD6A3A3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4C4A9-C423-D8E5-8182-B8B57D1024F5}"/>
              </a:ext>
            </a:extLst>
          </p:cNvPr>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a:t>We decided to dynamically track render passes to avoid too big changes in shared engine code</a:t>
            </a:r>
          </a:p>
          <a:p>
            <a:pPr marL="628650" lvl="1" indent="-171450">
              <a:lnSpc>
                <a:spcPct val="90000"/>
              </a:lnSpc>
              <a:spcBef>
                <a:spcPts val="500"/>
              </a:spcBef>
              <a:buFont typeface="Arial"/>
              <a:buChar char="•"/>
            </a:pPr>
            <a:r>
              <a:rPr lang="en-US"/>
              <a:t>Has worked out well, though load/store actions are very conservative</a:t>
            </a:r>
            <a:endParaRPr lang="en-US">
              <a:ea typeface="Calibri"/>
              <a:cs typeface="Calibri"/>
            </a:endParaRPr>
          </a:p>
          <a:p>
            <a:pPr marL="171450" indent="-171450">
              <a:lnSpc>
                <a:spcPct val="90000"/>
              </a:lnSpc>
              <a:spcBef>
                <a:spcPts val="1000"/>
              </a:spcBef>
              <a:buFont typeface="Arial"/>
              <a:buChar char="•"/>
            </a:pPr>
            <a:r>
              <a:rPr lang="en-US"/>
              <a:t>Dirty tracking of attachments</a:t>
            </a:r>
            <a:endParaRPr lang="en-US">
              <a:ea typeface="Calibri"/>
              <a:cs typeface="Calibri"/>
            </a:endParaRPr>
          </a:p>
          <a:p>
            <a:pPr marL="628650" lvl="1" indent="-171450">
              <a:lnSpc>
                <a:spcPct val="90000"/>
              </a:lnSpc>
              <a:spcBef>
                <a:spcPts val="500"/>
              </a:spcBef>
              <a:buFont typeface="Arial"/>
              <a:buChar char="•"/>
            </a:pPr>
            <a:r>
              <a:rPr lang="en-US"/>
              <a:t>Engine uses </a:t>
            </a:r>
            <a:r>
              <a:rPr lang="en-US" err="1"/>
              <a:t>SetRenderTargets</a:t>
            </a:r>
            <a:r>
              <a:rPr lang="en-US"/>
              <a:t> to update these</a:t>
            </a:r>
            <a:endParaRPr lang="en-US">
              <a:ea typeface="Calibri"/>
              <a:cs typeface="Calibri"/>
            </a:endParaRPr>
          </a:p>
          <a:p>
            <a:pPr marL="628650" lvl="1" indent="-171450">
              <a:lnSpc>
                <a:spcPct val="90000"/>
              </a:lnSpc>
              <a:spcBef>
                <a:spcPts val="500"/>
              </a:spcBef>
              <a:buFont typeface="Arial"/>
              <a:buChar char="•"/>
            </a:pPr>
            <a:r>
              <a:rPr lang="en-US"/>
              <a:t>Track which changed, and if changed do a diff at draw time</a:t>
            </a:r>
            <a:endParaRPr lang="en-US">
              <a:ea typeface="Calibri"/>
              <a:cs typeface="Calibri"/>
            </a:endParaRPr>
          </a:p>
          <a:p>
            <a:pPr marL="171450" indent="-171450">
              <a:lnSpc>
                <a:spcPct val="90000"/>
              </a:lnSpc>
              <a:spcBef>
                <a:spcPts val="1000"/>
              </a:spcBef>
              <a:buFont typeface="Arial"/>
              <a:buChar char="•"/>
            </a:pPr>
            <a:r>
              <a:rPr lang="en-US"/>
              <a:t>Did some minimal changes in shared engine code to bind certain textures early, so that pass did not have to break</a:t>
            </a:r>
          </a:p>
        </p:txBody>
      </p:sp>
      <p:sp>
        <p:nvSpPr>
          <p:cNvPr id="4" name="Slide Number Placeholder 3">
            <a:extLst>
              <a:ext uri="{FF2B5EF4-FFF2-40B4-BE49-F238E27FC236}">
                <a16:creationId xmlns:a16="http://schemas.microsoft.com/office/drawing/2014/main" id="{74C3049E-0BFF-1752-A335-486198E22EB8}"/>
              </a:ext>
            </a:extLst>
          </p:cNvPr>
          <p:cNvSpPr>
            <a:spLocks noGrp="1"/>
          </p:cNvSpPr>
          <p:nvPr>
            <p:ph type="sldNum" sz="quarter" idx="5"/>
          </p:nvPr>
        </p:nvSpPr>
        <p:spPr/>
        <p:txBody>
          <a:bodyPr/>
          <a:lstStyle/>
          <a:p>
            <a:fld id="{6B84A259-5027-410A-B4B5-E716A5AD872C}" type="slidenum">
              <a:rPr lang="en-US"/>
              <a:t>24</a:t>
            </a:fld>
            <a:endParaRPr lang="en-US"/>
          </a:p>
        </p:txBody>
      </p:sp>
    </p:spTree>
    <p:extLst>
      <p:ext uri="{BB962C8B-B14F-4D97-AF65-F5344CB8AC3E}">
        <p14:creationId xmlns:p14="http://schemas.microsoft.com/office/powerpoint/2010/main" val="2348183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E25E-3E10-366E-115A-836D975AF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F15E4A-224C-6163-2472-CC4F519EBB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00E6F-12AF-E56E-2698-F704F271B102}"/>
              </a:ext>
            </a:extLst>
          </p:cNvPr>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a:t>We decided to dynamically track render passes to avoid too big changes in shared engine code</a:t>
            </a:r>
          </a:p>
          <a:p>
            <a:pPr marL="628650" lvl="1" indent="-171450">
              <a:lnSpc>
                <a:spcPct val="90000"/>
              </a:lnSpc>
              <a:spcBef>
                <a:spcPts val="500"/>
              </a:spcBef>
              <a:buFont typeface="Arial"/>
              <a:buChar char="•"/>
            </a:pPr>
            <a:r>
              <a:rPr lang="en-US"/>
              <a:t>Has worked out well, though load/store actions are very conservative</a:t>
            </a:r>
            <a:endParaRPr lang="en-US">
              <a:ea typeface="Calibri"/>
              <a:cs typeface="Calibri"/>
            </a:endParaRPr>
          </a:p>
          <a:p>
            <a:pPr marL="171450" indent="-171450">
              <a:lnSpc>
                <a:spcPct val="90000"/>
              </a:lnSpc>
              <a:spcBef>
                <a:spcPts val="1000"/>
              </a:spcBef>
              <a:buFont typeface="Arial"/>
              <a:buChar char="•"/>
            </a:pPr>
            <a:r>
              <a:rPr lang="en-US"/>
              <a:t>Dirty tracking of attachments</a:t>
            </a:r>
            <a:endParaRPr lang="en-US">
              <a:ea typeface="Calibri"/>
              <a:cs typeface="Calibri"/>
            </a:endParaRPr>
          </a:p>
          <a:p>
            <a:pPr marL="628650" lvl="1" indent="-171450">
              <a:lnSpc>
                <a:spcPct val="90000"/>
              </a:lnSpc>
              <a:spcBef>
                <a:spcPts val="500"/>
              </a:spcBef>
              <a:buFont typeface="Arial"/>
              <a:buChar char="•"/>
            </a:pPr>
            <a:r>
              <a:rPr lang="en-US"/>
              <a:t>Engine uses </a:t>
            </a:r>
            <a:r>
              <a:rPr lang="en-US" err="1"/>
              <a:t>SetRenderTargets</a:t>
            </a:r>
            <a:r>
              <a:rPr lang="en-US"/>
              <a:t> to update these</a:t>
            </a:r>
            <a:endParaRPr lang="en-US">
              <a:ea typeface="Calibri"/>
              <a:cs typeface="Calibri"/>
            </a:endParaRPr>
          </a:p>
          <a:p>
            <a:pPr marL="628650" lvl="1" indent="-171450">
              <a:lnSpc>
                <a:spcPct val="90000"/>
              </a:lnSpc>
              <a:spcBef>
                <a:spcPts val="500"/>
              </a:spcBef>
              <a:buFont typeface="Arial"/>
              <a:buChar char="•"/>
            </a:pPr>
            <a:r>
              <a:rPr lang="en-US"/>
              <a:t>Track which changed, and if changed do a diff at draw time</a:t>
            </a:r>
            <a:endParaRPr lang="en-US">
              <a:ea typeface="Calibri"/>
              <a:cs typeface="Calibri"/>
            </a:endParaRPr>
          </a:p>
          <a:p>
            <a:pPr marL="171450" indent="-171450">
              <a:lnSpc>
                <a:spcPct val="90000"/>
              </a:lnSpc>
              <a:spcBef>
                <a:spcPts val="1000"/>
              </a:spcBef>
              <a:buFont typeface="Arial"/>
              <a:buChar char="•"/>
            </a:pPr>
            <a:r>
              <a:rPr lang="en-US"/>
              <a:t>Did some minimal changes in shared engine code to bind certain textures early, so that pass did not have to break</a:t>
            </a:r>
          </a:p>
        </p:txBody>
      </p:sp>
      <p:sp>
        <p:nvSpPr>
          <p:cNvPr id="4" name="Slide Number Placeholder 3">
            <a:extLst>
              <a:ext uri="{FF2B5EF4-FFF2-40B4-BE49-F238E27FC236}">
                <a16:creationId xmlns:a16="http://schemas.microsoft.com/office/drawing/2014/main" id="{EF3700B2-E412-641B-023E-1FA014F42C98}"/>
              </a:ext>
            </a:extLst>
          </p:cNvPr>
          <p:cNvSpPr>
            <a:spLocks noGrp="1"/>
          </p:cNvSpPr>
          <p:nvPr>
            <p:ph type="sldNum" sz="quarter" idx="5"/>
          </p:nvPr>
        </p:nvSpPr>
        <p:spPr/>
        <p:txBody>
          <a:bodyPr/>
          <a:lstStyle/>
          <a:p>
            <a:fld id="{6B84A259-5027-410A-B4B5-E716A5AD872C}" type="slidenum">
              <a:rPr lang="en-US"/>
              <a:t>25</a:t>
            </a:fld>
            <a:endParaRPr lang="en-US"/>
          </a:p>
        </p:txBody>
      </p:sp>
    </p:spTree>
    <p:extLst>
      <p:ext uri="{BB962C8B-B14F-4D97-AF65-F5344CB8AC3E}">
        <p14:creationId xmlns:p14="http://schemas.microsoft.com/office/powerpoint/2010/main" val="369449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err="1"/>
              <a:t>MTLComputeCommandEncoder</a:t>
            </a:r>
            <a:r>
              <a:rPr lang="en-US"/>
              <a:t> has two dispatch types:</a:t>
            </a:r>
          </a:p>
          <a:p>
            <a:pPr marL="628650" lvl="1" indent="-171450">
              <a:lnSpc>
                <a:spcPct val="90000"/>
              </a:lnSpc>
              <a:spcBef>
                <a:spcPts val="500"/>
              </a:spcBef>
              <a:buFont typeface="Arial"/>
              <a:buChar char="•"/>
            </a:pPr>
            <a:r>
              <a:rPr lang="en-US"/>
              <a:t>Serial (default) forces no overlap between dispatches</a:t>
            </a:r>
          </a:p>
          <a:p>
            <a:pPr marL="628650" lvl="1" indent="-171450">
              <a:lnSpc>
                <a:spcPct val="90000"/>
              </a:lnSpc>
              <a:spcBef>
                <a:spcPts val="500"/>
              </a:spcBef>
              <a:buFont typeface="Arial"/>
              <a:buChar char="•"/>
            </a:pPr>
            <a:r>
              <a:rPr lang="en-US"/>
              <a:t>Concurrent runs dispatches in parallel unless there’s a barrier</a:t>
            </a:r>
          </a:p>
          <a:p>
            <a:pPr marL="171450" indent="-171450">
              <a:lnSpc>
                <a:spcPct val="90000"/>
              </a:lnSpc>
              <a:spcBef>
                <a:spcPts val="1000"/>
              </a:spcBef>
              <a:buFont typeface="Arial"/>
              <a:buChar char="•"/>
            </a:pPr>
            <a:r>
              <a:rPr lang="en-US"/>
              <a:t>We use Concurrent only, and rely on </a:t>
            </a:r>
            <a:r>
              <a:rPr lang="en-US" err="1"/>
              <a:t>memoryBarrierWithResources:count</a:t>
            </a:r>
            <a:r>
              <a:rPr lang="en-US"/>
              <a:t>: for synchronization</a:t>
            </a:r>
          </a:p>
          <a:p>
            <a:pPr marL="171450" indent="-171450">
              <a:lnSpc>
                <a:spcPct val="90000"/>
              </a:lnSpc>
              <a:spcBef>
                <a:spcPts val="1000"/>
              </a:spcBef>
              <a:buFont typeface="Arial"/>
              <a:buChar char="•"/>
            </a:pPr>
            <a:r>
              <a:rPr lang="en-US"/>
              <a:t>We record resource transitions into a fixed size buffer, storing up to 32 resources</a:t>
            </a:r>
          </a:p>
          <a:p>
            <a:pPr marL="171450" indent="-171450">
              <a:lnSpc>
                <a:spcPct val="90000"/>
              </a:lnSpc>
              <a:spcBef>
                <a:spcPts val="1000"/>
              </a:spcBef>
              <a:buFont typeface="Arial"/>
              <a:buChar char="•"/>
            </a:pPr>
            <a:r>
              <a:rPr lang="en-US"/>
              <a:t>If we hit the limit or a dispatch, the buffer is flushed with a single call to </a:t>
            </a:r>
            <a:r>
              <a:rPr lang="en-US" err="1"/>
              <a:t>memoryBarrierWithResources:count</a:t>
            </a:r>
            <a:r>
              <a:rPr lang="en-US"/>
              <a:t>:</a:t>
            </a:r>
          </a:p>
          <a:p>
            <a:pPr marL="171450" indent="-171450">
              <a:lnSpc>
                <a:spcPct val="90000"/>
              </a:lnSpc>
              <a:spcBef>
                <a:spcPts val="1000"/>
              </a:spcBef>
              <a:buFont typeface="Arial"/>
              <a:buChar char="•"/>
            </a:pPr>
            <a:r>
              <a:rPr lang="en-US"/>
              <a:t>This allows for overlap where our render code expects it, such as running deferred shading variants in parallel</a:t>
            </a:r>
          </a:p>
          <a:p>
            <a:pPr marL="171450" indent="-171450">
              <a:lnSpc>
                <a:spcPct val="90000"/>
              </a:lnSpc>
              <a:spcBef>
                <a:spcPts val="1000"/>
              </a:spcBef>
              <a:buFont typeface="Arial"/>
              <a:buChar char="•"/>
            </a:pP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6B84A259-5027-410A-B4B5-E716A5AD872C}" type="slidenum">
              <a:rPr lang="en-US"/>
              <a:t>26</a:t>
            </a:fld>
            <a:endParaRPr lang="en-US"/>
          </a:p>
        </p:txBody>
      </p:sp>
    </p:spTree>
    <p:extLst>
      <p:ext uri="{BB962C8B-B14F-4D97-AF65-F5344CB8AC3E}">
        <p14:creationId xmlns:p14="http://schemas.microsoft.com/office/powerpoint/2010/main" val="381205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0FCA3-D72D-3196-38DA-1E782E9546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4A327-E9CB-4C46-B0E6-963E030F73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80B0-40C5-4437-C66F-4ACC1F6B5440}"/>
              </a:ext>
            </a:extLst>
          </p:cNvPr>
          <p:cNvSpPr>
            <a:spLocks noGrp="1"/>
          </p:cNvSpPr>
          <p:nvPr>
            <p:ph type="body" idx="1"/>
          </p:nvPr>
        </p:nvSpPr>
        <p:spPr/>
        <p:txBody>
          <a:bodyPr/>
          <a:lstStyle/>
          <a:p>
            <a:r>
              <a:rPr lang="en-US">
                <a:ea typeface="Calibri"/>
                <a:cs typeface="Calibri"/>
              </a:rPr>
              <a:t>Peter:</a:t>
            </a:r>
          </a:p>
          <a:p>
            <a:pPr marL="171450" indent="-171450">
              <a:lnSpc>
                <a:spcPct val="90000"/>
              </a:lnSpc>
              <a:spcBef>
                <a:spcPts val="1000"/>
              </a:spcBef>
              <a:buFont typeface="Arial"/>
              <a:buChar char="•"/>
            </a:pPr>
            <a:r>
              <a:rPr lang="en-US" err="1"/>
              <a:t>MTLComputeCommandEncoder</a:t>
            </a:r>
            <a:r>
              <a:rPr lang="en-US"/>
              <a:t> has two dispatch types:</a:t>
            </a:r>
          </a:p>
          <a:p>
            <a:pPr marL="628650" lvl="1" indent="-171450">
              <a:lnSpc>
                <a:spcPct val="90000"/>
              </a:lnSpc>
              <a:spcBef>
                <a:spcPts val="500"/>
              </a:spcBef>
              <a:buFont typeface="Arial"/>
              <a:buChar char="•"/>
            </a:pPr>
            <a:r>
              <a:rPr lang="en-US"/>
              <a:t>Serial (default) forces no overlap between dispatches</a:t>
            </a:r>
          </a:p>
          <a:p>
            <a:pPr marL="628650" lvl="1" indent="-171450">
              <a:lnSpc>
                <a:spcPct val="90000"/>
              </a:lnSpc>
              <a:spcBef>
                <a:spcPts val="500"/>
              </a:spcBef>
              <a:buFont typeface="Arial"/>
              <a:buChar char="•"/>
            </a:pPr>
            <a:r>
              <a:rPr lang="en-US"/>
              <a:t>Concurrent runs dispatches in parallel unless there’s a barrier</a:t>
            </a:r>
          </a:p>
          <a:p>
            <a:pPr marL="171450" indent="-171450">
              <a:lnSpc>
                <a:spcPct val="90000"/>
              </a:lnSpc>
              <a:spcBef>
                <a:spcPts val="1000"/>
              </a:spcBef>
              <a:buFont typeface="Arial"/>
              <a:buChar char="•"/>
            </a:pPr>
            <a:r>
              <a:rPr lang="en-US"/>
              <a:t>We use Concurrent only, and rely on </a:t>
            </a:r>
            <a:r>
              <a:rPr lang="en-US" err="1"/>
              <a:t>memoryBarrierWithResources:count</a:t>
            </a:r>
            <a:r>
              <a:rPr lang="en-US"/>
              <a:t>: for synchronization</a:t>
            </a:r>
          </a:p>
          <a:p>
            <a:pPr marL="171450" indent="-171450">
              <a:lnSpc>
                <a:spcPct val="90000"/>
              </a:lnSpc>
              <a:spcBef>
                <a:spcPts val="1000"/>
              </a:spcBef>
              <a:buFont typeface="Arial"/>
              <a:buChar char="•"/>
            </a:pPr>
            <a:r>
              <a:rPr lang="en-US"/>
              <a:t>We record resource transitions into a fixed size buffer, storing up to 32 resources</a:t>
            </a:r>
          </a:p>
          <a:p>
            <a:pPr marL="171450" indent="-171450">
              <a:lnSpc>
                <a:spcPct val="90000"/>
              </a:lnSpc>
              <a:spcBef>
                <a:spcPts val="1000"/>
              </a:spcBef>
              <a:buFont typeface="Arial"/>
              <a:buChar char="•"/>
            </a:pPr>
            <a:r>
              <a:rPr lang="en-US"/>
              <a:t>If we hit the limit or a dispatch, the buffer is flushed with a single call to </a:t>
            </a:r>
            <a:r>
              <a:rPr lang="en-US" err="1"/>
              <a:t>memoryBarrierWithResources:count</a:t>
            </a:r>
            <a:r>
              <a:rPr lang="en-US"/>
              <a:t>:</a:t>
            </a:r>
          </a:p>
          <a:p>
            <a:pPr marL="171450" indent="-171450">
              <a:lnSpc>
                <a:spcPct val="90000"/>
              </a:lnSpc>
              <a:spcBef>
                <a:spcPts val="1000"/>
              </a:spcBef>
              <a:buFont typeface="Arial"/>
              <a:buChar char="•"/>
            </a:pPr>
            <a:r>
              <a:rPr lang="en-US"/>
              <a:t>This allows for overlap where our render code expects it, such as running deferred shading variants in parallel</a:t>
            </a:r>
          </a:p>
          <a:p>
            <a:pPr marL="171450" indent="-171450">
              <a:lnSpc>
                <a:spcPct val="90000"/>
              </a:lnSpc>
              <a:spcBef>
                <a:spcPts val="1000"/>
              </a:spcBef>
              <a:buFont typeface="Arial"/>
              <a:buChar char="•"/>
            </a:pP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08E4CB89-4639-4134-9ABF-22E0FC803252}"/>
              </a:ext>
            </a:extLst>
          </p:cNvPr>
          <p:cNvSpPr>
            <a:spLocks noGrp="1"/>
          </p:cNvSpPr>
          <p:nvPr>
            <p:ph type="sldNum" sz="quarter" idx="5"/>
          </p:nvPr>
        </p:nvSpPr>
        <p:spPr/>
        <p:txBody>
          <a:bodyPr/>
          <a:lstStyle/>
          <a:p>
            <a:fld id="{6B84A259-5027-410A-B4B5-E716A5AD872C}" type="slidenum">
              <a:rPr lang="en-US"/>
              <a:t>27</a:t>
            </a:fld>
            <a:endParaRPr lang="en-US"/>
          </a:p>
        </p:txBody>
      </p:sp>
    </p:spTree>
    <p:extLst>
      <p:ext uri="{BB962C8B-B14F-4D97-AF65-F5344CB8AC3E}">
        <p14:creationId xmlns:p14="http://schemas.microsoft.com/office/powerpoint/2010/main" val="2682505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p:txBody>
      </p:sp>
      <p:sp>
        <p:nvSpPr>
          <p:cNvPr id="4" name="Slide Number Placeholder 3"/>
          <p:cNvSpPr>
            <a:spLocks noGrp="1"/>
          </p:cNvSpPr>
          <p:nvPr>
            <p:ph type="sldNum" sz="quarter" idx="5"/>
          </p:nvPr>
        </p:nvSpPr>
        <p:spPr/>
        <p:txBody>
          <a:bodyPr/>
          <a:lstStyle/>
          <a:p>
            <a:fld id="{6B84A259-5027-410A-B4B5-E716A5AD872C}" type="slidenum">
              <a:rPr lang="en-US"/>
              <a:t>29</a:t>
            </a:fld>
            <a:endParaRPr lang="en-US"/>
          </a:p>
        </p:txBody>
      </p:sp>
    </p:spTree>
    <p:extLst>
      <p:ext uri="{BB962C8B-B14F-4D97-AF65-F5344CB8AC3E}">
        <p14:creationId xmlns:p14="http://schemas.microsoft.com/office/powerpoint/2010/main" val="3219569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generally want to pool read-only resources in order to make residency tracking simpler and improve CPU cycles.</a:t>
            </a:r>
          </a:p>
          <a:p>
            <a:r>
              <a:rPr lang="en-US">
                <a:ea typeface="Calibri"/>
                <a:cs typeface="Calibri"/>
              </a:rPr>
              <a:t>Write-able resources however we allocate individually because we use automatic hazard tracking.</a:t>
            </a:r>
          </a:p>
          <a:p>
            <a:r>
              <a:rPr lang="en-US">
                <a:ea typeface="Calibri"/>
                <a:cs typeface="Calibri"/>
              </a:rPr>
              <a:t>Having them pooled means synchronization for one of the resources will trigger synchronizations for everything in the pool leading to potential over constrained render passes.</a:t>
            </a:r>
          </a:p>
        </p:txBody>
      </p:sp>
      <p:sp>
        <p:nvSpPr>
          <p:cNvPr id="4" name="Slide Number Placeholder 3"/>
          <p:cNvSpPr>
            <a:spLocks noGrp="1"/>
          </p:cNvSpPr>
          <p:nvPr>
            <p:ph type="sldNum" sz="quarter" idx="5"/>
          </p:nvPr>
        </p:nvSpPr>
        <p:spPr/>
        <p:txBody>
          <a:bodyPr/>
          <a:lstStyle/>
          <a:p>
            <a:fld id="{1687D046-53A0-45EA-A775-21779BE8A50F}" type="slidenum">
              <a:t>30</a:t>
            </a:fld>
            <a:endParaRPr lang="en-US"/>
          </a:p>
        </p:txBody>
      </p:sp>
    </p:spTree>
    <p:extLst>
      <p:ext uri="{BB962C8B-B14F-4D97-AF65-F5344CB8AC3E}">
        <p14:creationId xmlns:p14="http://schemas.microsoft.com/office/powerpoint/2010/main" val="8226173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textures we follow the same approach.</a:t>
            </a:r>
          </a:p>
          <a:p>
            <a:r>
              <a:rPr lang="en-US">
                <a:ea typeface="Calibri"/>
                <a:cs typeface="Calibri"/>
              </a:rPr>
              <a:t>Initially we managed the backing store of read-only textures through </a:t>
            </a:r>
            <a:r>
              <a:rPr lang="en-US" err="1">
                <a:ea typeface="Calibri"/>
                <a:cs typeface="Calibri"/>
              </a:rPr>
              <a:t>MTLHeaps</a:t>
            </a:r>
            <a:r>
              <a:rPr lang="en-US">
                <a:ea typeface="Calibri"/>
                <a:cs typeface="Calibri"/>
              </a:rPr>
              <a:t> because we were targeting iOS17.</a:t>
            </a:r>
          </a:p>
          <a:p>
            <a:r>
              <a:rPr lang="en-US">
                <a:ea typeface="Calibri"/>
                <a:cs typeface="Calibri"/>
              </a:rPr>
              <a:t>We had to find a good balance between not </a:t>
            </a:r>
            <a:r>
              <a:rPr lang="en-US" err="1">
                <a:ea typeface="Calibri"/>
                <a:cs typeface="Calibri"/>
              </a:rPr>
              <a:t>preallocating</a:t>
            </a:r>
            <a:r>
              <a:rPr lang="en-US">
                <a:ea typeface="Calibri"/>
                <a:cs typeface="Calibri"/>
              </a:rPr>
              <a:t> too much memory (</a:t>
            </a:r>
            <a:r>
              <a:rPr lang="en-US" err="1">
                <a:ea typeface="Calibri"/>
                <a:cs typeface="Calibri"/>
              </a:rPr>
              <a:t>eg</a:t>
            </a:r>
            <a:r>
              <a:rPr lang="en-US">
                <a:ea typeface="Calibri"/>
                <a:cs typeface="Calibri"/>
              </a:rPr>
              <a:t>: single large </a:t>
            </a:r>
            <a:r>
              <a:rPr lang="en-US" err="1">
                <a:ea typeface="Calibri"/>
                <a:cs typeface="Calibri"/>
              </a:rPr>
              <a:t>MTLHeap</a:t>
            </a:r>
            <a:r>
              <a:rPr lang="en-US">
                <a:ea typeface="Calibri"/>
                <a:cs typeface="Calibri"/>
              </a:rPr>
              <a:t>) and not splitting up into too many heaps that would lead to a lot more make resident calls and fragmentation.</a:t>
            </a:r>
          </a:p>
          <a:p>
            <a:endParaRPr lang="en-US">
              <a:ea typeface="Calibri"/>
              <a:cs typeface="Calibri"/>
            </a:endParaRPr>
          </a:p>
          <a:p>
            <a:r>
              <a:rPr lang="en-US">
                <a:ea typeface="Calibri"/>
                <a:cs typeface="Calibri"/>
              </a:rPr>
              <a:t>For write-able resources where we track residency individually, we found a lot of gains by using the stages version of the </a:t>
            </a:r>
            <a:r>
              <a:rPr lang="en-US" err="1">
                <a:ea typeface="Calibri"/>
                <a:cs typeface="Calibri"/>
              </a:rPr>
              <a:t>useResource</a:t>
            </a:r>
            <a:r>
              <a:rPr lang="en-US">
                <a:ea typeface="Calibri"/>
                <a:cs typeface="Calibri"/>
              </a:rPr>
              <a:t> API.</a:t>
            </a:r>
          </a:p>
        </p:txBody>
      </p:sp>
      <p:sp>
        <p:nvSpPr>
          <p:cNvPr id="4" name="Slide Number Placeholder 3"/>
          <p:cNvSpPr>
            <a:spLocks noGrp="1"/>
          </p:cNvSpPr>
          <p:nvPr>
            <p:ph type="sldNum" sz="quarter" idx="5"/>
          </p:nvPr>
        </p:nvSpPr>
        <p:spPr/>
        <p:txBody>
          <a:bodyPr/>
          <a:lstStyle/>
          <a:p>
            <a:fld id="{1687D046-53A0-45EA-A775-21779BE8A50F}" type="slidenum">
              <a:t>31</a:t>
            </a:fld>
            <a:endParaRPr lang="en-US"/>
          </a:p>
        </p:txBody>
      </p:sp>
    </p:spTree>
    <p:extLst>
      <p:ext uri="{BB962C8B-B14F-4D97-AF65-F5344CB8AC3E}">
        <p14:creationId xmlns:p14="http://schemas.microsoft.com/office/powerpoint/2010/main" val="336621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0B3E1-028B-BA98-0319-B68E774E4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EE88E7-2C1C-1151-A0E5-841C18E827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F27E15-AE4E-EE1F-6FF2-D4CC466D5DB8}"/>
              </a:ext>
            </a:extLst>
          </p:cNvPr>
          <p:cNvSpPr>
            <a:spLocks noGrp="1"/>
          </p:cNvSpPr>
          <p:nvPr>
            <p:ph type="body" idx="1"/>
          </p:nvPr>
        </p:nvSpPr>
        <p:spPr/>
        <p:txBody>
          <a:bodyPr/>
          <a:lstStyle/>
          <a:p>
            <a:r>
              <a:rPr lang="en-US">
                <a:ea typeface="Calibri"/>
                <a:cs typeface="Calibri"/>
              </a:rPr>
              <a:t>Due to MSL-HLSL compatibility issues and Metal in general being stricter, a lot of things can disable lossless compression of your render targets.</a:t>
            </a:r>
          </a:p>
          <a:p>
            <a:r>
              <a:rPr lang="en-US">
                <a:ea typeface="Calibri"/>
                <a:cs typeface="Calibri"/>
              </a:rPr>
              <a:t>Bandwidth is very scarce and usually one of the biggest bottlenecks on mobile hardware, so trying to organize your resources to make use of framebuffer compression is imperative.</a:t>
            </a:r>
          </a:p>
          <a:p>
            <a:endParaRPr lang="en-US">
              <a:ea typeface="Calibri"/>
              <a:cs typeface="Calibri"/>
            </a:endParaRPr>
          </a:p>
          <a:p>
            <a:r>
              <a:rPr lang="en-US">
                <a:ea typeface="Calibri"/>
                <a:cs typeface="Calibri"/>
              </a:rPr>
              <a:t>If you plan to pool your texture data and have it backed by a buffer like you'd do on other  APIs (like DX12 placed resources) you will run into a lot of limitations on Metal making this kind of unfeasible.</a:t>
            </a:r>
          </a:p>
          <a:p>
            <a:r>
              <a:rPr lang="en-US">
                <a:ea typeface="Calibri"/>
                <a:cs typeface="Calibri"/>
              </a:rPr>
              <a:t>Just pooling regularly used resources that otherwise would be created and destroyed every frame is a good enough alternative.</a:t>
            </a:r>
          </a:p>
        </p:txBody>
      </p:sp>
      <p:sp>
        <p:nvSpPr>
          <p:cNvPr id="4" name="Slide Number Placeholder 3">
            <a:extLst>
              <a:ext uri="{FF2B5EF4-FFF2-40B4-BE49-F238E27FC236}">
                <a16:creationId xmlns:a16="http://schemas.microsoft.com/office/drawing/2014/main" id="{B8DCBD00-16D3-1C9F-B325-485A2FBC2A25}"/>
              </a:ext>
            </a:extLst>
          </p:cNvPr>
          <p:cNvSpPr>
            <a:spLocks noGrp="1"/>
          </p:cNvSpPr>
          <p:nvPr>
            <p:ph type="sldNum" sz="quarter" idx="5"/>
          </p:nvPr>
        </p:nvSpPr>
        <p:spPr/>
        <p:txBody>
          <a:bodyPr/>
          <a:lstStyle/>
          <a:p>
            <a:fld id="{1687D046-53A0-45EA-A775-21779BE8A50F}" type="slidenum">
              <a:t>32</a:t>
            </a:fld>
            <a:endParaRPr lang="en-US"/>
          </a:p>
        </p:txBody>
      </p:sp>
    </p:spTree>
    <p:extLst>
      <p:ext uri="{BB962C8B-B14F-4D97-AF65-F5344CB8AC3E}">
        <p14:creationId xmlns:p14="http://schemas.microsoft.com/office/powerpoint/2010/main" val="1377549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Modern smartphones (and tables) have very high resolution screens, while we would ideally like to render at native resolution, the low bandwidth available and the complexity of AAA titles makes rendering at a lower internal resolution and upscaling after almost a requirement to achieve decent performance.</a:t>
            </a:r>
          </a:p>
          <a:p>
            <a:endParaRPr lang="en-US">
              <a:ea typeface="Calibri"/>
              <a:cs typeface="Calibri"/>
            </a:endParaRPr>
          </a:p>
          <a:p>
            <a:r>
              <a:rPr lang="en-US">
                <a:ea typeface="Calibri"/>
                <a:cs typeface="Calibri"/>
              </a:rPr>
              <a:t>The one benefit we have on our side is the small screen size, coupled with generally smaller footprint LEDs makes it such that pixel level detail is almost impossible to spot. That eases a bit the downgrade in image quality resulting from upscaling.</a:t>
            </a:r>
          </a:p>
          <a:p>
            <a:endParaRPr lang="en-US">
              <a:ea typeface="Calibri"/>
              <a:cs typeface="Calibri"/>
            </a:endParaRPr>
          </a:p>
          <a:p>
            <a:r>
              <a:rPr lang="en-US">
                <a:ea typeface="Calibri"/>
                <a:cs typeface="Calibri"/>
              </a:rPr>
              <a:t>We integrated Apple's native solutions, offering </a:t>
            </a:r>
            <a:r>
              <a:rPr lang="en-US" err="1">
                <a:ea typeface="Calibri"/>
                <a:cs typeface="Calibri"/>
              </a:rPr>
              <a:t>MetalFX</a:t>
            </a:r>
            <a:r>
              <a:rPr lang="en-US">
                <a:ea typeface="Calibri"/>
                <a:cs typeface="Calibri"/>
              </a:rPr>
              <a:t> Spatial as a default to achieve 30fps on our min spec target and </a:t>
            </a:r>
            <a:r>
              <a:rPr lang="en-US" err="1">
                <a:ea typeface="Calibri"/>
                <a:cs typeface="Calibri"/>
              </a:rPr>
              <a:t>MetalFX</a:t>
            </a:r>
            <a:r>
              <a:rPr lang="en-US">
                <a:ea typeface="Calibri"/>
                <a:cs typeface="Calibri"/>
              </a:rPr>
              <a:t> Temporal for higher end devices.</a:t>
            </a:r>
          </a:p>
          <a:p>
            <a:endParaRPr lang="en-US">
              <a:ea typeface="Calibri"/>
              <a:cs typeface="Calibri"/>
            </a:endParaRPr>
          </a:p>
          <a:p>
            <a:r>
              <a:rPr lang="en-US">
                <a:ea typeface="Calibri"/>
                <a:cs typeface="Calibri"/>
              </a:rPr>
              <a:t>We also make sure to draw UI after upscaling at native res for crisp text and sprites</a:t>
            </a:r>
          </a:p>
        </p:txBody>
      </p:sp>
      <p:sp>
        <p:nvSpPr>
          <p:cNvPr id="4" name="Slide Number Placeholder 3"/>
          <p:cNvSpPr>
            <a:spLocks noGrp="1"/>
          </p:cNvSpPr>
          <p:nvPr>
            <p:ph type="sldNum" sz="quarter" idx="5"/>
          </p:nvPr>
        </p:nvSpPr>
        <p:spPr/>
        <p:txBody>
          <a:bodyPr/>
          <a:lstStyle/>
          <a:p>
            <a:fld id="{1687D046-53A0-45EA-A775-21779BE8A50F}" type="slidenum">
              <a:t>33</a:t>
            </a:fld>
            <a:endParaRPr lang="en-US"/>
          </a:p>
        </p:txBody>
      </p:sp>
    </p:spTree>
    <p:extLst>
      <p:ext uri="{BB962C8B-B14F-4D97-AF65-F5344CB8AC3E}">
        <p14:creationId xmlns:p14="http://schemas.microsoft.com/office/powerpoint/2010/main" val="1937352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small refresher on mobile platforms and their main challenges</a:t>
            </a:r>
            <a:endParaRPr lang="en-US"/>
          </a:p>
        </p:txBody>
      </p:sp>
      <p:sp>
        <p:nvSpPr>
          <p:cNvPr id="4" name="Slide Number Placeholder 3"/>
          <p:cNvSpPr>
            <a:spLocks noGrp="1"/>
          </p:cNvSpPr>
          <p:nvPr>
            <p:ph type="sldNum" sz="quarter" idx="5"/>
          </p:nvPr>
        </p:nvSpPr>
        <p:spPr/>
        <p:txBody>
          <a:bodyPr/>
          <a:lstStyle/>
          <a:p>
            <a:fld id="{1687D046-53A0-45EA-A775-21779BE8A50F}" type="slidenum">
              <a:t>3</a:t>
            </a:fld>
            <a:endParaRPr lang="en-US"/>
          </a:p>
        </p:txBody>
      </p:sp>
    </p:spTree>
    <p:extLst>
      <p:ext uri="{BB962C8B-B14F-4D97-AF65-F5344CB8AC3E}">
        <p14:creationId xmlns:p14="http://schemas.microsoft.com/office/powerpoint/2010/main" val="2258850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Internal Upscaling During TAA Pass (Catmull-Rom, 0.5 of native res)</a:t>
            </a:r>
          </a:p>
        </p:txBody>
      </p:sp>
      <p:sp>
        <p:nvSpPr>
          <p:cNvPr id="4" name="Slide Number Placeholder 3"/>
          <p:cNvSpPr>
            <a:spLocks noGrp="1"/>
          </p:cNvSpPr>
          <p:nvPr>
            <p:ph type="sldNum" sz="quarter" idx="5"/>
          </p:nvPr>
        </p:nvSpPr>
        <p:spPr/>
        <p:txBody>
          <a:bodyPr/>
          <a:lstStyle/>
          <a:p>
            <a:fld id="{6B84A259-5027-410A-B4B5-E716A5AD872C}" type="slidenum">
              <a:rPr lang="en-US"/>
              <a:t>34</a:t>
            </a:fld>
            <a:endParaRPr lang="en-US"/>
          </a:p>
        </p:txBody>
      </p:sp>
    </p:spTree>
    <p:extLst>
      <p:ext uri="{BB962C8B-B14F-4D97-AF65-F5344CB8AC3E}">
        <p14:creationId xmlns:p14="http://schemas.microsoft.com/office/powerpoint/2010/main" val="1316174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MetalFX</a:t>
            </a:r>
            <a:r>
              <a:rPr lang="en-US">
                <a:ea typeface="Calibri"/>
                <a:cs typeface="Calibri"/>
              </a:rPr>
              <a:t> Spatial Upscaling (0.5 of native res)</a:t>
            </a:r>
          </a:p>
        </p:txBody>
      </p:sp>
      <p:sp>
        <p:nvSpPr>
          <p:cNvPr id="4" name="Slide Number Placeholder 3"/>
          <p:cNvSpPr>
            <a:spLocks noGrp="1"/>
          </p:cNvSpPr>
          <p:nvPr>
            <p:ph type="sldNum" sz="quarter" idx="5"/>
          </p:nvPr>
        </p:nvSpPr>
        <p:spPr/>
        <p:txBody>
          <a:bodyPr/>
          <a:lstStyle/>
          <a:p>
            <a:fld id="{6B84A259-5027-410A-B4B5-E716A5AD872C}" type="slidenum">
              <a:rPr lang="en-US"/>
              <a:t>35</a:t>
            </a:fld>
            <a:endParaRPr lang="en-US"/>
          </a:p>
        </p:txBody>
      </p:sp>
    </p:spTree>
    <p:extLst>
      <p:ext uri="{BB962C8B-B14F-4D97-AF65-F5344CB8AC3E}">
        <p14:creationId xmlns:p14="http://schemas.microsoft.com/office/powerpoint/2010/main" val="915665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MetalFX</a:t>
            </a:r>
            <a:r>
              <a:rPr lang="en-US">
                <a:ea typeface="Calibri"/>
                <a:cs typeface="Calibri"/>
              </a:rPr>
              <a:t> Temporal Upscaling – Performance (0.5 of native res)</a:t>
            </a:r>
          </a:p>
        </p:txBody>
      </p:sp>
      <p:sp>
        <p:nvSpPr>
          <p:cNvPr id="4" name="Slide Number Placeholder 3"/>
          <p:cNvSpPr>
            <a:spLocks noGrp="1"/>
          </p:cNvSpPr>
          <p:nvPr>
            <p:ph type="sldNum" sz="quarter" idx="5"/>
          </p:nvPr>
        </p:nvSpPr>
        <p:spPr/>
        <p:txBody>
          <a:bodyPr/>
          <a:lstStyle/>
          <a:p>
            <a:fld id="{6B84A259-5027-410A-B4B5-E716A5AD872C}" type="slidenum">
              <a:rPr lang="en-US"/>
              <a:t>36</a:t>
            </a:fld>
            <a:endParaRPr lang="en-US"/>
          </a:p>
        </p:txBody>
      </p:sp>
    </p:spTree>
    <p:extLst>
      <p:ext uri="{BB962C8B-B14F-4D97-AF65-F5344CB8AC3E}">
        <p14:creationId xmlns:p14="http://schemas.microsoft.com/office/powerpoint/2010/main" val="73314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MetalFX</a:t>
            </a:r>
            <a:r>
              <a:rPr lang="en-US">
                <a:ea typeface="Calibri"/>
                <a:cs typeface="Calibri"/>
              </a:rPr>
              <a:t> Temporal Upscaling – Quality (0.8 of native res)</a:t>
            </a:r>
          </a:p>
        </p:txBody>
      </p:sp>
      <p:sp>
        <p:nvSpPr>
          <p:cNvPr id="4" name="Slide Number Placeholder 3"/>
          <p:cNvSpPr>
            <a:spLocks noGrp="1"/>
          </p:cNvSpPr>
          <p:nvPr>
            <p:ph type="sldNum" sz="quarter" idx="5"/>
          </p:nvPr>
        </p:nvSpPr>
        <p:spPr/>
        <p:txBody>
          <a:bodyPr/>
          <a:lstStyle/>
          <a:p>
            <a:fld id="{6B84A259-5027-410A-B4B5-E716A5AD872C}" type="slidenum">
              <a:rPr lang="en-US"/>
              <a:t>37</a:t>
            </a:fld>
            <a:endParaRPr lang="en-US"/>
          </a:p>
        </p:txBody>
      </p:sp>
    </p:spTree>
    <p:extLst>
      <p:ext uri="{BB962C8B-B14F-4D97-AF65-F5344CB8AC3E}">
        <p14:creationId xmlns:p14="http://schemas.microsoft.com/office/powerpoint/2010/main" val="2416511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our shader prewarming system, during development, we gather pipeline metadata into a custom binary format.</a:t>
            </a:r>
          </a:p>
          <a:p>
            <a:r>
              <a:rPr lang="en-US">
                <a:ea typeface="Calibri"/>
                <a:cs typeface="Calibri"/>
              </a:rPr>
              <a:t>Later, in release builds, the runtime parses the pipeline data and creates PSOs in 2 stages:</a:t>
            </a:r>
          </a:p>
          <a:p>
            <a:r>
              <a:rPr lang="en-US">
                <a:ea typeface="Calibri"/>
                <a:cs typeface="Calibri"/>
              </a:rPr>
              <a:t>Stage 1: when the application launches, we create all intermediary state objects such as input layouts, raster states, etc.</a:t>
            </a:r>
          </a:p>
          <a:p>
            <a:r>
              <a:rPr lang="en-US">
                <a:ea typeface="Calibri"/>
                <a:cs typeface="Calibri"/>
              </a:rPr>
              <a:t>These all get pooled and live for the entire app lifetime</a:t>
            </a:r>
          </a:p>
          <a:p>
            <a:r>
              <a:rPr lang="en-US">
                <a:ea typeface="Calibri"/>
                <a:cs typeface="Calibri"/>
              </a:rPr>
              <a:t>Stage 2: happens during the level loading screen. Here we have a step that loads all shaders required by that particular level.</a:t>
            </a:r>
          </a:p>
          <a:p>
            <a:r>
              <a:rPr lang="en-US">
                <a:ea typeface="Calibri"/>
                <a:cs typeface="Calibri"/>
              </a:rPr>
              <a:t>We parse through all the pipeline hashes that reference each shader and compile the associated PSOs.</a:t>
            </a:r>
          </a:p>
        </p:txBody>
      </p:sp>
      <p:sp>
        <p:nvSpPr>
          <p:cNvPr id="4" name="Slide Number Placeholder 3"/>
          <p:cNvSpPr>
            <a:spLocks noGrp="1"/>
          </p:cNvSpPr>
          <p:nvPr>
            <p:ph type="sldNum" sz="quarter" idx="5"/>
          </p:nvPr>
        </p:nvSpPr>
        <p:spPr/>
        <p:txBody>
          <a:bodyPr/>
          <a:lstStyle/>
          <a:p>
            <a:fld id="{1687D046-53A0-45EA-A775-21779BE8A50F}" type="slidenum">
              <a:t>38</a:t>
            </a:fld>
            <a:endParaRPr lang="en-US"/>
          </a:p>
        </p:txBody>
      </p:sp>
    </p:spTree>
    <p:extLst>
      <p:ext uri="{BB962C8B-B14F-4D97-AF65-F5344CB8AC3E}">
        <p14:creationId xmlns:p14="http://schemas.microsoft.com/office/powerpoint/2010/main" val="3914607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Mircea and Peter:</a:t>
            </a:r>
          </a:p>
          <a:p>
            <a:r>
              <a:rPr lang="en-US">
                <a:ea typeface="Calibri"/>
                <a:cs typeface="Calibri"/>
              </a:rPr>
              <a:t>Quickfire section on small gotchas, TBDR optimizations, iOS specific optimizations</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687D046-53A0-45EA-A775-21779BE8A50F}" type="slidenum">
              <a:t>41</a:t>
            </a:fld>
            <a:endParaRPr lang="en-US"/>
          </a:p>
        </p:txBody>
      </p:sp>
    </p:spTree>
    <p:extLst>
      <p:ext uri="{BB962C8B-B14F-4D97-AF65-F5344CB8AC3E}">
        <p14:creationId xmlns:p14="http://schemas.microsoft.com/office/powerpoint/2010/main" val="1275377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D1CDE-F550-8E86-B147-B911F2DBD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72CA3-11AC-E2CF-853A-F6F52B830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6B89A7-865C-C2B6-02CC-D4538CC879F4}"/>
              </a:ext>
            </a:extLst>
          </p:cNvPr>
          <p:cNvSpPr>
            <a:spLocks noGrp="1"/>
          </p:cNvSpPr>
          <p:nvPr>
            <p:ph type="body" idx="1"/>
          </p:nvPr>
        </p:nvSpPr>
        <p:spPr/>
        <p:txBody>
          <a:bodyPr/>
          <a:lstStyle/>
          <a:p>
            <a:r>
              <a:rPr lang="en-US">
                <a:ea typeface="Calibri"/>
                <a:cs typeface="Calibri"/>
              </a:rPr>
              <a:t>Mircea and Peter:</a:t>
            </a:r>
          </a:p>
          <a:p>
            <a:r>
              <a:rPr lang="en-US">
                <a:ea typeface="Calibri"/>
                <a:cs typeface="Calibri"/>
              </a:rPr>
              <a:t>Quickfire section on small gotchas, TBDR optimizations, iOS specific optimizations</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12BACD00-0DC1-0C59-44B2-10F3FFBD5DE9}"/>
              </a:ext>
            </a:extLst>
          </p:cNvPr>
          <p:cNvSpPr>
            <a:spLocks noGrp="1"/>
          </p:cNvSpPr>
          <p:nvPr>
            <p:ph type="sldNum" sz="quarter" idx="5"/>
          </p:nvPr>
        </p:nvSpPr>
        <p:spPr/>
        <p:txBody>
          <a:bodyPr/>
          <a:lstStyle/>
          <a:p>
            <a:fld id="{1687D046-53A0-45EA-A775-21779BE8A50F}" type="slidenum">
              <a:t>42</a:t>
            </a:fld>
            <a:endParaRPr lang="en-US"/>
          </a:p>
        </p:txBody>
      </p:sp>
    </p:spTree>
    <p:extLst>
      <p:ext uri="{BB962C8B-B14F-4D97-AF65-F5344CB8AC3E}">
        <p14:creationId xmlns:p14="http://schemas.microsoft.com/office/powerpoint/2010/main" val="3993961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EB8FE-B322-ED43-8FB3-467305F4D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7320B8-2E5A-D4EE-7FF5-85FBA9A090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7B659-4525-2F01-13A3-BFA329C6AF10}"/>
              </a:ext>
            </a:extLst>
          </p:cNvPr>
          <p:cNvSpPr>
            <a:spLocks noGrp="1"/>
          </p:cNvSpPr>
          <p:nvPr>
            <p:ph type="body" idx="1"/>
          </p:nvPr>
        </p:nvSpPr>
        <p:spPr/>
        <p:txBody>
          <a:bodyPr/>
          <a:lstStyle/>
          <a:p>
            <a:r>
              <a:rPr lang="en-US">
                <a:ea typeface="Calibri"/>
                <a:cs typeface="Calibri"/>
              </a:rPr>
              <a:t>Mircea and Peter:</a:t>
            </a:r>
          </a:p>
          <a:p>
            <a:r>
              <a:rPr lang="en-US">
                <a:ea typeface="Calibri"/>
                <a:cs typeface="Calibri"/>
              </a:rPr>
              <a:t>Quickfire section on small gotchas, TBDR optimizations, iOS specific optimizations</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730AA88-B239-AE9F-05F4-6273019AB5B6}"/>
              </a:ext>
            </a:extLst>
          </p:cNvPr>
          <p:cNvSpPr>
            <a:spLocks noGrp="1"/>
          </p:cNvSpPr>
          <p:nvPr>
            <p:ph type="sldNum" sz="quarter" idx="5"/>
          </p:nvPr>
        </p:nvSpPr>
        <p:spPr/>
        <p:txBody>
          <a:bodyPr/>
          <a:lstStyle/>
          <a:p>
            <a:fld id="{1687D046-53A0-45EA-A775-21779BE8A50F}" type="slidenum">
              <a:t>43</a:t>
            </a:fld>
            <a:endParaRPr lang="en-US"/>
          </a:p>
        </p:txBody>
      </p:sp>
    </p:spTree>
    <p:extLst>
      <p:ext uri="{BB962C8B-B14F-4D97-AF65-F5344CB8AC3E}">
        <p14:creationId xmlns:p14="http://schemas.microsoft.com/office/powerpoint/2010/main" val="1878561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FBAC-85D6-EBAE-1BA8-CA4CAC015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DC0D53-18F4-7B7E-2C06-BBAED9A2E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8B0529-A5E1-2D22-5E21-5762C1C6A839}"/>
              </a:ext>
            </a:extLst>
          </p:cNvPr>
          <p:cNvSpPr>
            <a:spLocks noGrp="1"/>
          </p:cNvSpPr>
          <p:nvPr>
            <p:ph type="body" idx="1"/>
          </p:nvPr>
        </p:nvSpPr>
        <p:spPr/>
        <p:txBody>
          <a:bodyPr/>
          <a:lstStyle/>
          <a:p>
            <a:r>
              <a:rPr lang="en-US">
                <a:ea typeface="Calibri"/>
                <a:cs typeface="Calibri"/>
              </a:rPr>
              <a:t>Mircea and Peter:</a:t>
            </a:r>
          </a:p>
          <a:p>
            <a:r>
              <a:rPr lang="en-US">
                <a:ea typeface="Calibri"/>
                <a:cs typeface="Calibri"/>
              </a:rPr>
              <a:t>Quickfire section on small gotchas, TBDR optimizations, iOS specific optimizations</a:t>
            </a: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03681223-C4BC-DD1A-8B9E-C398415AA150}"/>
              </a:ext>
            </a:extLst>
          </p:cNvPr>
          <p:cNvSpPr>
            <a:spLocks noGrp="1"/>
          </p:cNvSpPr>
          <p:nvPr>
            <p:ph type="sldNum" sz="quarter" idx="5"/>
          </p:nvPr>
        </p:nvSpPr>
        <p:spPr/>
        <p:txBody>
          <a:bodyPr/>
          <a:lstStyle/>
          <a:p>
            <a:fld id="{1687D046-53A0-45EA-A775-21779BE8A50F}" type="slidenum">
              <a:t>44</a:t>
            </a:fld>
            <a:endParaRPr lang="en-US"/>
          </a:p>
        </p:txBody>
      </p:sp>
    </p:spTree>
    <p:extLst>
      <p:ext uri="{BB962C8B-B14F-4D97-AF65-F5344CB8AC3E}">
        <p14:creationId xmlns:p14="http://schemas.microsoft.com/office/powerpoint/2010/main" val="53310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p:txBody>
      </p:sp>
      <p:sp>
        <p:nvSpPr>
          <p:cNvPr id="4" name="Slide Number Placeholder 3"/>
          <p:cNvSpPr>
            <a:spLocks noGrp="1"/>
          </p:cNvSpPr>
          <p:nvPr>
            <p:ph type="sldNum" sz="quarter" idx="5"/>
          </p:nvPr>
        </p:nvSpPr>
        <p:spPr/>
        <p:txBody>
          <a:bodyPr/>
          <a:lstStyle/>
          <a:p>
            <a:fld id="{6B84A259-5027-410A-B4B5-E716A5AD872C}" type="slidenum">
              <a:rPr lang="en-US"/>
              <a:t>45</a:t>
            </a:fld>
            <a:endParaRPr lang="en-US"/>
          </a:p>
        </p:txBody>
      </p:sp>
    </p:spTree>
    <p:extLst>
      <p:ext uri="{BB962C8B-B14F-4D97-AF65-F5344CB8AC3E}">
        <p14:creationId xmlns:p14="http://schemas.microsoft.com/office/powerpoint/2010/main" val="382490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started out with a feasibility test using Apple's Game Porting Toolkit.</a:t>
            </a:r>
          </a:p>
          <a:p>
            <a:r>
              <a:rPr lang="en-US">
                <a:ea typeface="Calibri"/>
                <a:cs typeface="Calibri"/>
              </a:rPr>
              <a:t>This allowed us to run our DX12 build on macOS without having to invest a lot of development time upfront.</a:t>
            </a:r>
          </a:p>
          <a:p>
            <a:r>
              <a:rPr lang="en-US">
                <a:ea typeface="Calibri"/>
                <a:cs typeface="Calibri"/>
              </a:rPr>
              <a:t>We were looking for potential unsupported shader features and general performance.</a:t>
            </a:r>
          </a:p>
        </p:txBody>
      </p:sp>
      <p:sp>
        <p:nvSpPr>
          <p:cNvPr id="4" name="Slide Number Placeholder 3"/>
          <p:cNvSpPr>
            <a:spLocks noGrp="1"/>
          </p:cNvSpPr>
          <p:nvPr>
            <p:ph type="sldNum" sz="quarter" idx="5"/>
          </p:nvPr>
        </p:nvSpPr>
        <p:spPr/>
        <p:txBody>
          <a:bodyPr/>
          <a:lstStyle/>
          <a:p>
            <a:fld id="{1687D046-53A0-45EA-A775-21779BE8A50F}" type="slidenum">
              <a:t>4</a:t>
            </a:fld>
            <a:endParaRPr lang="en-US"/>
          </a:p>
        </p:txBody>
      </p:sp>
    </p:spTree>
    <p:extLst>
      <p:ext uri="{BB962C8B-B14F-4D97-AF65-F5344CB8AC3E}">
        <p14:creationId xmlns:p14="http://schemas.microsoft.com/office/powerpoint/2010/main" val="2554155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p:txBody>
      </p:sp>
      <p:sp>
        <p:nvSpPr>
          <p:cNvPr id="4" name="Slide Number Placeholder 3"/>
          <p:cNvSpPr>
            <a:spLocks noGrp="1"/>
          </p:cNvSpPr>
          <p:nvPr>
            <p:ph type="sldNum" sz="quarter" idx="5"/>
          </p:nvPr>
        </p:nvSpPr>
        <p:spPr/>
        <p:txBody>
          <a:bodyPr/>
          <a:lstStyle/>
          <a:p>
            <a:fld id="{6B84A259-5027-410A-B4B5-E716A5AD872C}" type="slidenum">
              <a:rPr lang="en-US"/>
              <a:t>46</a:t>
            </a:fld>
            <a:endParaRPr lang="en-US"/>
          </a:p>
        </p:txBody>
      </p:sp>
    </p:spTree>
    <p:extLst>
      <p:ext uri="{BB962C8B-B14F-4D97-AF65-F5344CB8AC3E}">
        <p14:creationId xmlns:p14="http://schemas.microsoft.com/office/powerpoint/2010/main" val="8800481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29708-2B81-14E6-014B-D180E15CAE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727A52-4184-A007-061F-53761D4BD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EB00E-EB52-2A48-FAC0-66E1EC013DF4}"/>
              </a:ext>
            </a:extLst>
          </p:cNvPr>
          <p:cNvSpPr>
            <a:spLocks noGrp="1"/>
          </p:cNvSpPr>
          <p:nvPr>
            <p:ph type="body" idx="1"/>
          </p:nvPr>
        </p:nvSpPr>
        <p:spPr/>
        <p:txBody>
          <a:bodyPr/>
          <a:lstStyle/>
          <a:p>
            <a:r>
              <a:rPr lang="en-US">
                <a:ea typeface="Calibri"/>
                <a:cs typeface="Calibri"/>
              </a:rPr>
              <a:t>Peter</a:t>
            </a:r>
          </a:p>
        </p:txBody>
      </p:sp>
      <p:sp>
        <p:nvSpPr>
          <p:cNvPr id="4" name="Slide Number Placeholder 3">
            <a:extLst>
              <a:ext uri="{FF2B5EF4-FFF2-40B4-BE49-F238E27FC236}">
                <a16:creationId xmlns:a16="http://schemas.microsoft.com/office/drawing/2014/main" id="{D4600380-0055-57D3-C09D-B4C9C2E12275}"/>
              </a:ext>
            </a:extLst>
          </p:cNvPr>
          <p:cNvSpPr>
            <a:spLocks noGrp="1"/>
          </p:cNvSpPr>
          <p:nvPr>
            <p:ph type="sldNum" sz="quarter" idx="5"/>
          </p:nvPr>
        </p:nvSpPr>
        <p:spPr/>
        <p:txBody>
          <a:bodyPr/>
          <a:lstStyle/>
          <a:p>
            <a:fld id="{6B84A259-5027-410A-B4B5-E716A5AD872C}" type="slidenum">
              <a:rPr lang="en-US"/>
              <a:t>47</a:t>
            </a:fld>
            <a:endParaRPr lang="en-US"/>
          </a:p>
        </p:txBody>
      </p:sp>
    </p:spTree>
    <p:extLst>
      <p:ext uri="{BB962C8B-B14F-4D97-AF65-F5344CB8AC3E}">
        <p14:creationId xmlns:p14="http://schemas.microsoft.com/office/powerpoint/2010/main" val="141615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After testing and looking at the Apple ecosystem we landed on the following minimum spec.</a:t>
            </a:r>
          </a:p>
          <a:p>
            <a:r>
              <a:rPr lang="en-US">
                <a:ea typeface="Calibri"/>
                <a:cs typeface="Calibri"/>
              </a:rPr>
              <a:t>The main driver for this was memory budget. Because Hitman doesn't have geometry streaming and we didn't have the opportunity to create new mobile-optimized assets, 8GB was the minimum we could aim for.</a:t>
            </a:r>
          </a:p>
          <a:p>
            <a:r>
              <a:rPr lang="en-US">
                <a:ea typeface="Calibri"/>
                <a:cs typeface="Calibri"/>
              </a:rPr>
              <a:t>It is worth noting that we can get close to a 4GB runtime memory footprint (as we have done with our low end VR build of Hitman), but the OS takes a lot of the available resources for itself.</a:t>
            </a:r>
          </a:p>
          <a:p>
            <a:r>
              <a:rPr lang="en-US">
                <a:ea typeface="Calibri"/>
                <a:cs typeface="Calibri"/>
              </a:rPr>
              <a:t>On top of that there seems to be quite a lot of memory reserved by the driver on behalf of the game while running, which ultimately left us at 8GB min.</a:t>
            </a:r>
          </a:p>
          <a:p>
            <a:endParaRPr lang="en-US">
              <a:ea typeface="Calibri"/>
              <a:cs typeface="Calibri"/>
            </a:endParaRPr>
          </a:p>
          <a:p>
            <a:r>
              <a:rPr lang="en-US">
                <a:ea typeface="Calibri"/>
                <a:cs typeface="Calibri"/>
              </a:rPr>
              <a:t>We need tier 2 argument buffers for our binding model using Metal Shader Converter</a:t>
            </a:r>
          </a:p>
          <a:p>
            <a:r>
              <a:rPr lang="en-US">
                <a:ea typeface="Calibri"/>
                <a:cs typeface="Calibri"/>
              </a:rPr>
              <a:t>Initially we were targeting iOS 17, but we later had to set the minimum spec to iOS 18 due to the On Demand Resource (ODR) system.</a:t>
            </a:r>
          </a:p>
          <a:p>
            <a:r>
              <a:rPr lang="en-US">
                <a:ea typeface="Calibri"/>
                <a:cs typeface="Calibri"/>
              </a:rPr>
              <a:t>Residency Sets are available only from iOS 18 onwards, so our initial release did not make use of this feature.</a:t>
            </a:r>
          </a:p>
        </p:txBody>
      </p:sp>
      <p:sp>
        <p:nvSpPr>
          <p:cNvPr id="4" name="Slide Number Placeholder 3"/>
          <p:cNvSpPr>
            <a:spLocks noGrp="1"/>
          </p:cNvSpPr>
          <p:nvPr>
            <p:ph type="sldNum" sz="quarter" idx="5"/>
          </p:nvPr>
        </p:nvSpPr>
        <p:spPr/>
        <p:txBody>
          <a:bodyPr/>
          <a:lstStyle/>
          <a:p>
            <a:fld id="{1687D046-53A0-45EA-A775-21779BE8A50F}" type="slidenum">
              <a:t>5</a:t>
            </a:fld>
            <a:endParaRPr lang="en-US"/>
          </a:p>
        </p:txBody>
      </p:sp>
    </p:spTree>
    <p:extLst>
      <p:ext uri="{BB962C8B-B14F-4D97-AF65-F5344CB8AC3E}">
        <p14:creationId xmlns:p14="http://schemas.microsoft.com/office/powerpoint/2010/main" val="4283813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p:txBody>
      </p:sp>
      <p:sp>
        <p:nvSpPr>
          <p:cNvPr id="4" name="Slide Number Placeholder 3"/>
          <p:cNvSpPr>
            <a:spLocks noGrp="1"/>
          </p:cNvSpPr>
          <p:nvPr>
            <p:ph type="sldNum" sz="quarter" idx="5"/>
          </p:nvPr>
        </p:nvSpPr>
        <p:spPr/>
        <p:txBody>
          <a:bodyPr/>
          <a:lstStyle/>
          <a:p>
            <a:fld id="{6B84A259-5027-410A-B4B5-E716A5AD872C}" type="slidenum">
              <a:rPr lang="en-US"/>
              <a:t>6</a:t>
            </a:fld>
            <a:endParaRPr lang="en-US"/>
          </a:p>
        </p:txBody>
      </p:sp>
    </p:spTree>
    <p:extLst>
      <p:ext uri="{BB962C8B-B14F-4D97-AF65-F5344CB8AC3E}">
        <p14:creationId xmlns:p14="http://schemas.microsoft.com/office/powerpoint/2010/main" val="101592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Peter</a:t>
            </a:r>
          </a:p>
        </p:txBody>
      </p:sp>
      <p:sp>
        <p:nvSpPr>
          <p:cNvPr id="4" name="Slide Number Placeholder 3"/>
          <p:cNvSpPr>
            <a:spLocks noGrp="1"/>
          </p:cNvSpPr>
          <p:nvPr>
            <p:ph type="sldNum" sz="quarter" idx="5"/>
          </p:nvPr>
        </p:nvSpPr>
        <p:spPr/>
        <p:txBody>
          <a:bodyPr/>
          <a:lstStyle/>
          <a:p>
            <a:fld id="{6B84A259-5027-410A-B4B5-E716A5AD872C}" type="slidenum">
              <a:rPr lang="en-US"/>
              <a:t>7</a:t>
            </a:fld>
            <a:endParaRPr lang="en-US"/>
          </a:p>
        </p:txBody>
      </p:sp>
    </p:spTree>
    <p:extLst>
      <p:ext uri="{BB962C8B-B14F-4D97-AF65-F5344CB8AC3E}">
        <p14:creationId xmlns:p14="http://schemas.microsoft.com/office/powerpoint/2010/main" val="1061234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To present in Metal, you need an </a:t>
            </a:r>
            <a:r>
              <a:rPr lang="en-US" err="1"/>
              <a:t>MTLDrawable</a:t>
            </a:r>
          </a:p>
          <a:p>
            <a:pPr lvl="1">
              <a:lnSpc>
                <a:spcPct val="90000"/>
              </a:lnSpc>
              <a:spcBef>
                <a:spcPts val="500"/>
              </a:spcBef>
              <a:buFont typeface="Arial"/>
              <a:buChar char="•"/>
            </a:pPr>
            <a:r>
              <a:rPr lang="en-US"/>
              <a:t>Contains the </a:t>
            </a:r>
            <a:r>
              <a:rPr lang="en-US" err="1"/>
              <a:t>backbuffer</a:t>
            </a:r>
            <a:r>
              <a:rPr lang="en-US"/>
              <a:t> </a:t>
            </a:r>
            <a:r>
              <a:rPr lang="en-US" err="1"/>
              <a:t>MTLTexture</a:t>
            </a:r>
          </a:p>
          <a:p>
            <a:pPr marL="285750" indent="-285750">
              <a:lnSpc>
                <a:spcPct val="90000"/>
              </a:lnSpc>
              <a:spcBef>
                <a:spcPts val="1000"/>
              </a:spcBef>
              <a:buFont typeface="Arial"/>
              <a:buChar char="•"/>
            </a:pPr>
            <a:r>
              <a:rPr lang="en-US"/>
              <a:t>Display Link APIs</a:t>
            </a:r>
          </a:p>
          <a:p>
            <a:pPr lvl="1">
              <a:lnSpc>
                <a:spcPct val="90000"/>
              </a:lnSpc>
              <a:spcBef>
                <a:spcPts val="500"/>
              </a:spcBef>
              <a:buFont typeface="Arial"/>
              <a:buChar char="•"/>
            </a:pPr>
            <a:r>
              <a:rPr lang="en-US"/>
              <a:t>Allows for registering a function to be called when it’s time to render / on V-blanks</a:t>
            </a:r>
          </a:p>
          <a:p>
            <a:pPr marL="285750" indent="-285750">
              <a:lnSpc>
                <a:spcPct val="90000"/>
              </a:lnSpc>
              <a:spcBef>
                <a:spcPts val="1000"/>
              </a:spcBef>
              <a:buFont typeface="Arial"/>
              <a:buChar char="•"/>
            </a:pPr>
            <a:r>
              <a:rPr lang="en-US" err="1"/>
              <a:t>CAMetalDisplayLink</a:t>
            </a:r>
          </a:p>
          <a:p>
            <a:pPr lvl="1">
              <a:lnSpc>
                <a:spcPct val="90000"/>
              </a:lnSpc>
              <a:spcBef>
                <a:spcPts val="500"/>
              </a:spcBef>
              <a:buFont typeface="Arial"/>
              <a:buChar char="•"/>
            </a:pPr>
            <a:r>
              <a:rPr lang="en-US"/>
              <a:t>The newer, ideal option</a:t>
            </a:r>
          </a:p>
          <a:p>
            <a:pPr lvl="1">
              <a:lnSpc>
                <a:spcPct val="90000"/>
              </a:lnSpc>
              <a:spcBef>
                <a:spcPts val="500"/>
              </a:spcBef>
              <a:buFont typeface="Arial"/>
              <a:buChar char="•"/>
            </a:pPr>
            <a:r>
              <a:rPr lang="en-US"/>
              <a:t>Gives you the </a:t>
            </a:r>
            <a:r>
              <a:rPr lang="en-US" err="1"/>
              <a:t>MTLDrawable</a:t>
            </a:r>
            <a:r>
              <a:rPr lang="en-US"/>
              <a:t> as part of the callback</a:t>
            </a:r>
          </a:p>
          <a:p>
            <a:pPr lvl="1">
              <a:lnSpc>
                <a:spcPct val="90000"/>
              </a:lnSpc>
              <a:spcBef>
                <a:spcPts val="500"/>
              </a:spcBef>
              <a:buFont typeface="Arial"/>
              <a:buChar char="•"/>
            </a:pPr>
            <a:r>
              <a:rPr lang="en-US"/>
              <a:t>Should automatically manage some latency-related things for you</a:t>
            </a:r>
          </a:p>
          <a:p>
            <a:pPr lvl="1">
              <a:lnSpc>
                <a:spcPct val="90000"/>
              </a:lnSpc>
              <a:spcBef>
                <a:spcPts val="500"/>
              </a:spcBef>
              <a:buFont typeface="Arial"/>
              <a:buChar char="•"/>
            </a:pPr>
            <a:r>
              <a:rPr lang="en-US"/>
              <a:t>Did not work out for us due to main/render threads running in parallel</a:t>
            </a:r>
          </a:p>
          <a:p>
            <a:pPr marL="285750" indent="-285750">
              <a:lnSpc>
                <a:spcPct val="90000"/>
              </a:lnSpc>
              <a:spcBef>
                <a:spcPts val="1000"/>
              </a:spcBef>
              <a:buFont typeface="Arial"/>
              <a:buChar char="•"/>
            </a:pPr>
            <a:r>
              <a:rPr lang="en-US" err="1"/>
              <a:t>CADisplayLink</a:t>
            </a:r>
          </a:p>
          <a:p>
            <a:pPr lvl="1">
              <a:lnSpc>
                <a:spcPct val="90000"/>
              </a:lnSpc>
              <a:spcBef>
                <a:spcPts val="500"/>
              </a:spcBef>
              <a:buFont typeface="Arial"/>
              <a:buChar char="•"/>
            </a:pPr>
            <a:r>
              <a:rPr lang="en-US"/>
              <a:t>Just gives you a callback on V-blanks</a:t>
            </a:r>
          </a:p>
          <a:p>
            <a:pPr lvl="1">
              <a:lnSpc>
                <a:spcPct val="90000"/>
              </a:lnSpc>
              <a:spcBef>
                <a:spcPts val="500"/>
              </a:spcBef>
              <a:buFont typeface="Arial"/>
              <a:buChar char="•"/>
            </a:pPr>
            <a:r>
              <a:rPr lang="en-US"/>
              <a:t>Need to call </a:t>
            </a:r>
            <a:r>
              <a:rPr lang="en-US" err="1"/>
              <a:t>nextDrawable</a:t>
            </a:r>
            <a:r>
              <a:rPr lang="en-US"/>
              <a:t> on the </a:t>
            </a:r>
            <a:r>
              <a:rPr lang="en-US" err="1"/>
              <a:t>CAMetalLayer</a:t>
            </a:r>
          </a:p>
          <a:p>
            <a:pPr lvl="1">
              <a:lnSpc>
                <a:spcPct val="90000"/>
              </a:lnSpc>
              <a:spcBef>
                <a:spcPts val="500"/>
              </a:spcBef>
              <a:buFont typeface="Arial"/>
              <a:buChar char="•"/>
            </a:pPr>
            <a:r>
              <a:rPr lang="en-US"/>
              <a:t>We had issues with the consistency of this callback, sometimes varying up to 2 </a:t>
            </a:r>
            <a:r>
              <a:rPr lang="en-US" err="1"/>
              <a:t>ms</a:t>
            </a:r>
          </a:p>
          <a:p>
            <a:pPr lvl="1">
              <a:lnSpc>
                <a:spcPct val="90000"/>
              </a:lnSpc>
              <a:spcBef>
                <a:spcPts val="500"/>
              </a:spcBef>
              <a:buFont typeface="Arial"/>
              <a:buChar char="•"/>
            </a:pPr>
            <a:r>
              <a:rPr lang="en-US"/>
              <a:t>Problem is that GPU has downclocked to hit 33 </a:t>
            </a:r>
            <a:r>
              <a:rPr lang="en-US" err="1"/>
              <a:t>ms</a:t>
            </a:r>
            <a:r>
              <a:rPr lang="en-US"/>
              <a:t> for the frame</a:t>
            </a:r>
          </a:p>
          <a:p>
            <a:pPr lvl="1">
              <a:lnSpc>
                <a:spcPct val="90000"/>
              </a:lnSpc>
              <a:spcBef>
                <a:spcPts val="500"/>
              </a:spcBef>
              <a:buFont typeface="Arial"/>
              <a:buChar char="•"/>
            </a:pPr>
            <a:r>
              <a:rPr lang="en-US"/>
              <a:t>We’d end up missing the frame</a:t>
            </a:r>
          </a:p>
          <a:p>
            <a:pPr marL="285750" indent="-285750">
              <a:lnSpc>
                <a:spcPct val="90000"/>
              </a:lnSpc>
              <a:spcBef>
                <a:spcPts val="1000"/>
              </a:spcBef>
              <a:buFont typeface="Arial"/>
              <a:buChar char="•"/>
            </a:pPr>
            <a:r>
              <a:rPr lang="en-US"/>
              <a:t>What we ended up doing</a:t>
            </a:r>
          </a:p>
          <a:p>
            <a:pPr lvl="1">
              <a:lnSpc>
                <a:spcPct val="90000"/>
              </a:lnSpc>
              <a:spcBef>
                <a:spcPts val="500"/>
              </a:spcBef>
              <a:buFont typeface="Arial"/>
              <a:buChar char="•"/>
            </a:pPr>
            <a:r>
              <a:rPr lang="en-US"/>
              <a:t>No display link</a:t>
            </a:r>
          </a:p>
          <a:p>
            <a:pPr lvl="1">
              <a:lnSpc>
                <a:spcPct val="90000"/>
              </a:lnSpc>
              <a:spcBef>
                <a:spcPts val="500"/>
              </a:spcBef>
              <a:buFont typeface="Arial"/>
              <a:buChar char="•"/>
            </a:pPr>
            <a:r>
              <a:rPr lang="en-US"/>
              <a:t>Delay </a:t>
            </a:r>
            <a:r>
              <a:rPr lang="en-US" err="1"/>
              <a:t>nextDrawable</a:t>
            </a:r>
            <a:r>
              <a:rPr lang="en-US"/>
              <a:t> as late as possible, and early submit right before</a:t>
            </a:r>
          </a:p>
          <a:p>
            <a:pPr lvl="1">
              <a:lnSpc>
                <a:spcPct val="90000"/>
              </a:lnSpc>
              <a:spcBef>
                <a:spcPts val="500"/>
              </a:spcBef>
              <a:buFont typeface="Arial"/>
              <a:buChar char="•"/>
            </a:pPr>
            <a:r>
              <a:rPr lang="en-US"/>
              <a:t>That way GPU has something to do while we wait</a:t>
            </a:r>
          </a:p>
          <a:p>
            <a:pPr lvl="1">
              <a:lnSpc>
                <a:spcPct val="90000"/>
              </a:lnSpc>
              <a:spcBef>
                <a:spcPts val="500"/>
              </a:spcBef>
              <a:buFont typeface="Arial"/>
              <a:buChar char="•"/>
            </a:pPr>
            <a:r>
              <a:rPr lang="en-US"/>
              <a:t>We use maximum drawable count of 2, and let this pace the CPU side</a:t>
            </a:r>
          </a:p>
        </p:txBody>
      </p:sp>
      <p:sp>
        <p:nvSpPr>
          <p:cNvPr id="4" name="Slide Number Placeholder 3"/>
          <p:cNvSpPr>
            <a:spLocks noGrp="1"/>
          </p:cNvSpPr>
          <p:nvPr>
            <p:ph type="sldNum" sz="quarter" idx="5"/>
          </p:nvPr>
        </p:nvSpPr>
        <p:spPr/>
        <p:txBody>
          <a:bodyPr/>
          <a:lstStyle/>
          <a:p>
            <a:fld id="{6B84A259-5027-410A-B4B5-E716A5AD872C}" type="slidenum">
              <a:rPr lang="en-US"/>
              <a:t>8</a:t>
            </a:fld>
            <a:endParaRPr lang="en-US"/>
          </a:p>
        </p:txBody>
      </p:sp>
    </p:spTree>
    <p:extLst>
      <p:ext uri="{BB962C8B-B14F-4D97-AF65-F5344CB8AC3E}">
        <p14:creationId xmlns:p14="http://schemas.microsoft.com/office/powerpoint/2010/main" val="1444955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All of our assets get processed by a dedicated resource server running on our dev machines.</a:t>
            </a:r>
          </a:p>
          <a:p>
            <a:r>
              <a:rPr lang="en-US">
                <a:ea typeface="Calibri"/>
                <a:cs typeface="Calibri"/>
              </a:rPr>
              <a:t>The resource server can spawn custom packers for each type of resource we require packing data for specific platforms.</a:t>
            </a:r>
          </a:p>
          <a:p>
            <a:r>
              <a:rPr lang="en-US">
                <a:ea typeface="Calibri"/>
                <a:cs typeface="Calibri"/>
              </a:rPr>
              <a:t>This setup allows us to decouple runtime data from authoring data, and enables us to "cross-compile" our resources from windows machines.</a:t>
            </a:r>
          </a:p>
          <a:p>
            <a:r>
              <a:rPr lang="en-US">
                <a:ea typeface="Calibri"/>
                <a:cs typeface="Calibri"/>
              </a:rPr>
              <a:t>This latter part makes porting easier because the main resource server logic remains on windows unchanged, all we need to add is platform specific packers if needed.</a:t>
            </a:r>
          </a:p>
          <a:p>
            <a:r>
              <a:rPr lang="en-US">
                <a:ea typeface="Calibri"/>
                <a:cs typeface="Calibri"/>
              </a:rPr>
              <a:t>It also allows us to cache and share already packed data across the resource servers in our network, distributing workloads.</a:t>
            </a:r>
          </a:p>
          <a:p>
            <a:r>
              <a:rPr lang="en-US">
                <a:ea typeface="Calibri"/>
                <a:cs typeface="Calibri"/>
              </a:rPr>
              <a:t>Finally, for retail builds, the packed data is packaged and embedded in the game files</a:t>
            </a:r>
          </a:p>
        </p:txBody>
      </p:sp>
      <p:sp>
        <p:nvSpPr>
          <p:cNvPr id="4" name="Slide Number Placeholder 3"/>
          <p:cNvSpPr>
            <a:spLocks noGrp="1"/>
          </p:cNvSpPr>
          <p:nvPr>
            <p:ph type="sldNum" sz="quarter" idx="5"/>
          </p:nvPr>
        </p:nvSpPr>
        <p:spPr/>
        <p:txBody>
          <a:bodyPr/>
          <a:lstStyle/>
          <a:p>
            <a:fld id="{1687D046-53A0-45EA-A775-21779BE8A50F}" type="slidenum">
              <a:t>12</a:t>
            </a:fld>
            <a:endParaRPr lang="en-US"/>
          </a:p>
        </p:txBody>
      </p:sp>
    </p:spTree>
    <p:extLst>
      <p:ext uri="{BB962C8B-B14F-4D97-AF65-F5344CB8AC3E}">
        <p14:creationId xmlns:p14="http://schemas.microsoft.com/office/powerpoint/2010/main" val="38193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22560-03A5-D4F3-B1D0-A811CD54BD7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0010BC0-E8A9-96FF-5A38-704D943D12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D962118F-A894-643A-EEC8-3640F83C1C6D}"/>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D2413813-C311-F5A6-69E6-7E1976D8441C}"/>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655A293F-9C75-300F-14F1-7C81DF2BC8B5}"/>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1422760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6B0081-525D-34E2-8E0A-05E6A013C6A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68A203F-49E8-8659-050C-FEB2AD160E2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3675051-F2EA-348C-C99D-7E0CD88D12BF}"/>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2BC00345-F46A-6204-A428-171FC33668C3}"/>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50106CF4-E0FE-4FE0-0B72-B7F5C6A029F5}"/>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159465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E8D26620-F685-14CE-44DF-A1577BA7C66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580F5BC-B5B0-6164-8075-AA2DC3AAF1A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A2C478C-871C-CDD0-EC62-4D7EDD85B14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3563380F-9EA1-4753-AD95-AB822FECE8D0}"/>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21B5F76-5FC6-9766-0430-5824BDC85D1C}"/>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195537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0598A4-407A-B832-EA32-165904532F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9F4ACC0-9663-9764-FFA5-9D8C9FE66AD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756431F-7090-527F-8443-3BA82C532AD0}"/>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0FD1542E-691F-B341-DFAC-B5100FB17DD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6BE6F108-FE54-55A9-9C0C-ED36A1DE81DE}"/>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3156175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8211ED-51C7-9C59-E81D-529470B6336A}"/>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A25D8FD-6860-7A5D-0A44-88ADF0C9F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AB05D8D-6D64-F5E3-24F9-E0DF833F27FC}"/>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5" name="Fußzeilenplatzhalter 4">
            <a:extLst>
              <a:ext uri="{FF2B5EF4-FFF2-40B4-BE49-F238E27FC236}">
                <a16:creationId xmlns:a16="http://schemas.microsoft.com/office/drawing/2014/main" id="{4FADA963-7199-D7E6-8F94-1BAE9F4AE6B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F4F00F3-6315-0E64-5B93-054689F0E874}"/>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242367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EBFFFB-9A54-749F-C9F1-D22066C751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575758F-3634-927B-BD1C-A2A827CB265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9C2246F5-9E71-890D-FE8B-AF9B86B10867}"/>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8E00CFCD-8E36-E3AC-D84E-E1DD25A13EBC}"/>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73EBA868-ACD4-5128-1052-FE7304F0F69B}"/>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BB34DC3B-13F7-C880-D624-530026E38520}"/>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233021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71C54-2793-025C-1CB4-08C44EA1ED9F}"/>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FDEDF0F1-4895-A28B-8E2C-2A72A7D93B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CB722B4-46FF-8C39-CB8A-4CE11F010EF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C4E3076-1562-7A94-4BB2-2D3F8EB478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EE54734-EA37-E375-F264-34740A912D6B}"/>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A1E929AA-59AE-6726-20BB-983D08C2265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8" name="Fußzeilenplatzhalter 7">
            <a:extLst>
              <a:ext uri="{FF2B5EF4-FFF2-40B4-BE49-F238E27FC236}">
                <a16:creationId xmlns:a16="http://schemas.microsoft.com/office/drawing/2014/main" id="{C0543283-093C-9138-F34B-D2A82123BAB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BA1EA8EC-3C4F-FD86-C9A6-E11BC73CCD46}"/>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329045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527694-8C60-17E9-A6F9-9786C20F9CA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388121B0-AECA-C660-2147-14F6DC19B7FB}"/>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4" name="Fußzeilenplatzhalter 3">
            <a:extLst>
              <a:ext uri="{FF2B5EF4-FFF2-40B4-BE49-F238E27FC236}">
                <a16:creationId xmlns:a16="http://schemas.microsoft.com/office/drawing/2014/main" id="{A5C45635-4E0C-AE74-69D5-A5917D293F5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697EC84D-93BE-C9FD-F1B7-24B4AC756C88}"/>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119058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34BDAD-2DC2-B521-CF1E-8DCCFA88BFE8}"/>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3" name="Fußzeilenplatzhalter 2">
            <a:extLst>
              <a:ext uri="{FF2B5EF4-FFF2-40B4-BE49-F238E27FC236}">
                <a16:creationId xmlns:a16="http://schemas.microsoft.com/office/drawing/2014/main" id="{A9AB0AD6-B1F8-A5A8-8433-CC9D848C7498}"/>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EAEBF9EF-E227-6416-F5C7-76CFB4A2610A}"/>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153547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34916-7889-B81E-1953-1528D69D76F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EED47BB-FEE6-BAE0-1568-753C6F8C54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614643FB-4EF0-8988-B893-32397EE01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3ED5806-B55C-937A-BC74-EC06EB6CFFC6}"/>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98265ABD-FE21-F242-8339-92BA52C5D78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2EDFB86B-7A1D-B516-CB8F-D42D78BD4C67}"/>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3733512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0AA1F-AC36-17B7-1896-9CF61DEE4AA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CC268CA-6312-6FDF-59F2-F00CBB7C2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401EE83-6855-1CAA-E75B-E622142C5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D94B66C-6E13-33E3-7BC1-919A62D200D9}"/>
              </a:ext>
            </a:extLst>
          </p:cNvPr>
          <p:cNvSpPr>
            <a:spLocks noGrp="1"/>
          </p:cNvSpPr>
          <p:nvPr>
            <p:ph type="dt" sz="half" idx="10"/>
          </p:nvPr>
        </p:nvSpPr>
        <p:spPr>
          <a:xfrm>
            <a:off x="838200" y="6356350"/>
            <a:ext cx="2743200" cy="365125"/>
          </a:xfrm>
          <a:prstGeom prst="rect">
            <a:avLst/>
          </a:prstGeom>
        </p:spPr>
        <p:txBody>
          <a:bodyPr/>
          <a:lstStyle/>
          <a:p>
            <a:fld id="{B2802A7B-A59C-4BBC-80D1-19A7FCFBB617}" type="datetimeFigureOut">
              <a:rPr lang="de-DE" smtClean="0"/>
              <a:t>16.11.2025</a:t>
            </a:fld>
            <a:endParaRPr lang="de-DE"/>
          </a:p>
        </p:txBody>
      </p:sp>
      <p:sp>
        <p:nvSpPr>
          <p:cNvPr id="6" name="Fußzeilenplatzhalter 5">
            <a:extLst>
              <a:ext uri="{FF2B5EF4-FFF2-40B4-BE49-F238E27FC236}">
                <a16:creationId xmlns:a16="http://schemas.microsoft.com/office/drawing/2014/main" id="{CB801ED9-5301-9629-F7C3-335E27ECBC41}"/>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53B26463-E3FD-62B2-D381-C6B797F74167}"/>
              </a:ext>
            </a:extLst>
          </p:cNvPr>
          <p:cNvSpPr>
            <a:spLocks noGrp="1"/>
          </p:cNvSpPr>
          <p:nvPr>
            <p:ph type="sldNum" sz="quarter" idx="12"/>
          </p:nvPr>
        </p:nvSpPr>
        <p:spPr>
          <a:xfrm>
            <a:off x="7970520" y="6423025"/>
            <a:ext cx="2743200" cy="365125"/>
          </a:xfrm>
          <a:prstGeom prst="rect">
            <a:avLst/>
          </a:prstGeom>
        </p:spPr>
        <p:txBody>
          <a:bodyPr/>
          <a:lstStyle/>
          <a:p>
            <a:fld id="{CEFF5DB3-8AE0-4125-B3E7-FF9C43B99A04}" type="slidenum">
              <a:rPr lang="de-DE" smtClean="0"/>
              <a:t>‹#›</a:t>
            </a:fld>
            <a:endParaRPr lang="de-DE"/>
          </a:p>
        </p:txBody>
      </p:sp>
    </p:spTree>
    <p:extLst>
      <p:ext uri="{BB962C8B-B14F-4D97-AF65-F5344CB8AC3E}">
        <p14:creationId xmlns:p14="http://schemas.microsoft.com/office/powerpoint/2010/main" val="377267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A1AECDC-DDD3-4A14-8F37-71E94FB09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F06867C-82A8-BE31-A7F8-B4BE0F862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EC2B91A2-A442-E9E1-89BC-742F329A4D38}"/>
              </a:ext>
            </a:extLst>
          </p:cNvPr>
          <p:cNvSpPr>
            <a:spLocks noGrp="1"/>
          </p:cNvSpPr>
          <p:nvPr>
            <p:ph type="sldNum" sz="quarter" idx="4"/>
          </p:nvPr>
        </p:nvSpPr>
        <p:spPr>
          <a:xfrm>
            <a:off x="8519160" y="6423025"/>
            <a:ext cx="1371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CEFF5DB3-8AE0-4125-B3E7-FF9C43B99A04}" type="slidenum">
              <a:rPr lang="de-DE" smtClean="0"/>
              <a:pPr/>
              <a:t>‹#›</a:t>
            </a:fld>
            <a:endParaRPr lang="de-DE"/>
          </a:p>
        </p:txBody>
      </p:sp>
      <p:pic>
        <p:nvPicPr>
          <p:cNvPr id="7" name="Grafik 6">
            <a:extLst>
              <a:ext uri="{FF2B5EF4-FFF2-40B4-BE49-F238E27FC236}">
                <a16:creationId xmlns:a16="http://schemas.microsoft.com/office/drawing/2014/main" id="{9981EF1B-EEE1-6617-E3E0-8AC638350D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88100"/>
            <a:ext cx="12192000" cy="469900"/>
          </a:xfrm>
          <a:prstGeom prst="rect">
            <a:avLst/>
          </a:prstGeom>
        </p:spPr>
      </p:pic>
    </p:spTree>
    <p:extLst>
      <p:ext uri="{BB962C8B-B14F-4D97-AF65-F5344CB8AC3E}">
        <p14:creationId xmlns:p14="http://schemas.microsoft.com/office/powerpoint/2010/main" val="68513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developer.nvidia.com/astc-texture-compression-for-game-asse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WOA Mobile Gameplay video for App Store_iPhone 1">
            <a:hlinkClick r:id="" action="ppaction://media"/>
            <a:extLst>
              <a:ext uri="{FF2B5EF4-FFF2-40B4-BE49-F238E27FC236}">
                <a16:creationId xmlns:a16="http://schemas.microsoft.com/office/drawing/2014/main" id="{C746AD42-E36D-2126-5F7C-23AF16E45F6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96815"/>
            <a:ext cx="12201105" cy="5630174"/>
          </a:xfrm>
        </p:spPr>
      </p:pic>
    </p:spTree>
    <p:extLst>
      <p:ext uri="{BB962C8B-B14F-4D97-AF65-F5344CB8AC3E}">
        <p14:creationId xmlns:p14="http://schemas.microsoft.com/office/powerpoint/2010/main" val="85100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E6207-37B2-26AF-DCCB-E6DD5FF5BBF2}"/>
              </a:ext>
            </a:extLst>
          </p:cNvPr>
          <p:cNvSpPr>
            <a:spLocks noGrp="1"/>
          </p:cNvSpPr>
          <p:nvPr>
            <p:ph type="title"/>
          </p:nvPr>
        </p:nvSpPr>
        <p:spPr/>
        <p:txBody>
          <a:bodyPr/>
          <a:lstStyle/>
          <a:p>
            <a:r>
              <a:rPr lang="da-DK"/>
              <a:t>Frame </a:t>
            </a:r>
            <a:r>
              <a:rPr lang="da-DK" err="1"/>
              <a:t>Pacing</a:t>
            </a:r>
            <a:endParaRPr lang="da-DK"/>
          </a:p>
        </p:txBody>
      </p:sp>
      <p:sp>
        <p:nvSpPr>
          <p:cNvPr id="3" name="Content Placeholder 2">
            <a:extLst>
              <a:ext uri="{FF2B5EF4-FFF2-40B4-BE49-F238E27FC236}">
                <a16:creationId xmlns:a16="http://schemas.microsoft.com/office/drawing/2014/main" id="{B4C336CB-8CEC-9F75-412E-CCE9C1AC7C62}"/>
              </a:ext>
            </a:extLst>
          </p:cNvPr>
          <p:cNvSpPr>
            <a:spLocks noGrp="1"/>
          </p:cNvSpPr>
          <p:nvPr>
            <p:ph idx="1"/>
          </p:nvPr>
        </p:nvSpPr>
        <p:spPr/>
        <p:txBody>
          <a:bodyPr vert="horz" lIns="91440" tIns="45720" rIns="91440" bIns="45720" rtlCol="0" anchor="t">
            <a:normAutofit/>
          </a:bodyPr>
          <a:lstStyle/>
          <a:p>
            <a:r>
              <a:rPr lang="da-DK"/>
              <a:t>Frames </a:t>
            </a:r>
            <a:r>
              <a:rPr lang="da-DK" err="1"/>
              <a:t>should</a:t>
            </a:r>
            <a:r>
              <a:rPr lang="da-DK"/>
              <a:t> display the same </a:t>
            </a:r>
            <a:r>
              <a:rPr lang="da-DK" err="1"/>
              <a:t>amount</a:t>
            </a:r>
            <a:r>
              <a:rPr lang="da-DK"/>
              <a:t> of time</a:t>
            </a:r>
          </a:p>
          <a:p>
            <a:pPr lvl="1">
              <a:buFont typeface="Courier New" panose="020B0604020202020204" pitchFamily="34" charset="0"/>
              <a:buChar char="o"/>
            </a:pPr>
            <a:r>
              <a:rPr lang="da-DK" err="1"/>
              <a:t>Unevenness</a:t>
            </a:r>
            <a:r>
              <a:rPr lang="da-DK"/>
              <a:t> </a:t>
            </a:r>
            <a:r>
              <a:rPr lang="da-DK" err="1"/>
              <a:t>can</a:t>
            </a:r>
            <a:r>
              <a:rPr lang="da-DK"/>
              <a:t> cause average FPS to feel </a:t>
            </a:r>
            <a:r>
              <a:rPr lang="da-DK" err="1"/>
              <a:t>lower</a:t>
            </a:r>
            <a:r>
              <a:rPr lang="da-DK"/>
              <a:t> </a:t>
            </a:r>
            <a:r>
              <a:rPr lang="da-DK" err="1"/>
              <a:t>than</a:t>
            </a:r>
            <a:r>
              <a:rPr lang="da-DK"/>
              <a:t> it is</a:t>
            </a:r>
            <a:endParaRPr lang="da-DK">
              <a:ea typeface="Calibri"/>
              <a:cs typeface="Calibri"/>
            </a:endParaRPr>
          </a:p>
          <a:p>
            <a:r>
              <a:rPr lang="da-DK" err="1"/>
              <a:t>Use</a:t>
            </a:r>
            <a:r>
              <a:rPr lang="da-DK"/>
              <a:t> </a:t>
            </a:r>
            <a:r>
              <a:rPr lang="da-DK" i="1" err="1"/>
              <a:t>presentAfterMinimumDuration</a:t>
            </a:r>
            <a:r>
              <a:rPr lang="da-DK" i="1"/>
              <a:t>:</a:t>
            </a:r>
            <a:endParaRPr lang="da-DK" i="1">
              <a:ea typeface="Calibri"/>
              <a:cs typeface="Calibri"/>
            </a:endParaRPr>
          </a:p>
          <a:p>
            <a:pPr lvl="1">
              <a:buFont typeface="Courier New" panose="02070309020205020404" pitchFamily="49" charset="0"/>
              <a:buChar char="o"/>
            </a:pPr>
            <a:r>
              <a:rPr lang="da-DK"/>
              <a:t>Forces the </a:t>
            </a:r>
            <a:r>
              <a:rPr lang="da-DK" err="1"/>
              <a:t>drawable</a:t>
            </a:r>
            <a:r>
              <a:rPr lang="da-DK"/>
              <a:t> to </a:t>
            </a:r>
            <a:r>
              <a:rPr lang="da-DK" err="1"/>
              <a:t>be</a:t>
            </a:r>
            <a:r>
              <a:rPr lang="da-DK"/>
              <a:t> on screen for a minimum </a:t>
            </a:r>
            <a:r>
              <a:rPr lang="da-DK" err="1"/>
              <a:t>duration</a:t>
            </a:r>
            <a:endParaRPr lang="da-DK"/>
          </a:p>
        </p:txBody>
      </p:sp>
      <p:pic>
        <p:nvPicPr>
          <p:cNvPr id="11" name="Picture 10">
            <a:extLst>
              <a:ext uri="{FF2B5EF4-FFF2-40B4-BE49-F238E27FC236}">
                <a16:creationId xmlns:a16="http://schemas.microsoft.com/office/drawing/2014/main" id="{2AC535AD-C768-384A-7A3B-34A487F221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3151" y="4026970"/>
            <a:ext cx="11565698" cy="2163245"/>
          </a:xfrm>
          <a:prstGeom prst="rect">
            <a:avLst/>
          </a:prstGeom>
        </p:spPr>
      </p:pic>
    </p:spTree>
    <p:extLst>
      <p:ext uri="{BB962C8B-B14F-4D97-AF65-F5344CB8AC3E}">
        <p14:creationId xmlns:p14="http://schemas.microsoft.com/office/powerpoint/2010/main" val="148106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64D82-5719-256D-3ED7-C1A4570A0C9B}"/>
              </a:ext>
            </a:extLst>
          </p:cNvPr>
          <p:cNvSpPr>
            <a:spLocks noGrp="1"/>
          </p:cNvSpPr>
          <p:nvPr>
            <p:ph type="title"/>
          </p:nvPr>
        </p:nvSpPr>
        <p:spPr/>
        <p:txBody>
          <a:bodyPr/>
          <a:lstStyle/>
          <a:p>
            <a:r>
              <a:rPr lang="da-DK"/>
              <a:t>The Full Picture</a:t>
            </a:r>
          </a:p>
        </p:txBody>
      </p:sp>
      <p:pic>
        <p:nvPicPr>
          <p:cNvPr id="5" name="Picture 4">
            <a:extLst>
              <a:ext uri="{FF2B5EF4-FFF2-40B4-BE49-F238E27FC236}">
                <a16:creationId xmlns:a16="http://schemas.microsoft.com/office/drawing/2014/main" id="{D1D5898F-140E-4941-8C7A-1DE3711D5C21}"/>
              </a:ext>
            </a:extLst>
          </p:cNvPr>
          <p:cNvPicPr>
            <a:picLocks noChangeAspect="1"/>
          </p:cNvPicPr>
          <p:nvPr/>
        </p:nvPicPr>
        <p:blipFill>
          <a:blip r:embed="rId2"/>
          <a:stretch>
            <a:fillRect/>
          </a:stretch>
        </p:blipFill>
        <p:spPr>
          <a:xfrm>
            <a:off x="400833" y="2214493"/>
            <a:ext cx="11390334" cy="2429014"/>
          </a:xfrm>
          <a:prstGeom prst="rect">
            <a:avLst/>
          </a:prstGeom>
        </p:spPr>
      </p:pic>
    </p:spTree>
    <p:extLst>
      <p:ext uri="{BB962C8B-B14F-4D97-AF65-F5344CB8AC3E}">
        <p14:creationId xmlns:p14="http://schemas.microsoft.com/office/powerpoint/2010/main" val="323060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4287-315C-DC7E-0D79-DD8C6E0F85DC}"/>
              </a:ext>
            </a:extLst>
          </p:cNvPr>
          <p:cNvSpPr>
            <a:spLocks noGrp="1"/>
          </p:cNvSpPr>
          <p:nvPr>
            <p:ph type="title"/>
          </p:nvPr>
        </p:nvSpPr>
        <p:spPr/>
        <p:txBody>
          <a:bodyPr/>
          <a:lstStyle/>
          <a:p>
            <a:r>
              <a:rPr lang="en-US">
                <a:ea typeface="Calibri Light"/>
                <a:cs typeface="Calibri Light"/>
              </a:rPr>
              <a:t>Resource Pipeline</a:t>
            </a:r>
          </a:p>
        </p:txBody>
      </p:sp>
      <p:sp>
        <p:nvSpPr>
          <p:cNvPr id="9" name="Content Placeholder 2">
            <a:extLst>
              <a:ext uri="{FF2B5EF4-FFF2-40B4-BE49-F238E27FC236}">
                <a16:creationId xmlns:a16="http://schemas.microsoft.com/office/drawing/2014/main" id="{FF760B0D-FD35-AF26-31A0-63784EC5C9E1}"/>
              </a:ext>
            </a:extLst>
          </p:cNvPr>
          <p:cNvSpPr>
            <a:spLocks noGrp="1"/>
          </p:cNvSpPr>
          <p:nvPr>
            <p:ph idx="1"/>
          </p:nvPr>
        </p:nvSpPr>
        <p:spPr>
          <a:xfrm>
            <a:off x="838200" y="1825625"/>
            <a:ext cx="10515600" cy="4351338"/>
          </a:xfrm>
        </p:spPr>
        <p:txBody>
          <a:bodyPr vert="horz" lIns="91440" tIns="45720" rIns="91440" bIns="45720" rtlCol="0" anchor="t">
            <a:noAutofit/>
          </a:bodyPr>
          <a:lstStyle/>
          <a:p>
            <a:endParaRPr lang="en-US" sz="2800">
              <a:ea typeface="Calibri"/>
              <a:cs typeface="Calibri"/>
            </a:endParaRPr>
          </a:p>
          <a:p>
            <a:pPr marL="0" indent="0">
              <a:buNone/>
            </a:pPr>
            <a:endParaRPr lang="en-US">
              <a:ea typeface="Calibri"/>
              <a:cs typeface="Calibri"/>
            </a:endParaRPr>
          </a:p>
        </p:txBody>
      </p:sp>
      <p:sp>
        <p:nvSpPr>
          <p:cNvPr id="13" name="Content Placeholder 2">
            <a:extLst>
              <a:ext uri="{FF2B5EF4-FFF2-40B4-BE49-F238E27FC236}">
                <a16:creationId xmlns:a16="http://schemas.microsoft.com/office/drawing/2014/main" id="{CFA8653E-6BD7-D9A3-4C23-DD8357FD3A9C}"/>
              </a:ext>
            </a:extLst>
          </p:cNvPr>
          <p:cNvSpPr txBox="1">
            <a:spLocks/>
          </p:cNvSpPr>
          <p:nvPr/>
        </p:nvSpPr>
        <p:spPr>
          <a:xfrm>
            <a:off x="990600" y="1978025"/>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Dedicated resource server</a:t>
            </a:r>
          </a:p>
          <a:p>
            <a:r>
              <a:rPr lang="en-US">
                <a:ea typeface="Calibri"/>
                <a:cs typeface="Calibri"/>
              </a:rPr>
              <a:t>Spawns custom resource packers</a:t>
            </a:r>
          </a:p>
          <a:p>
            <a:r>
              <a:rPr lang="en-US">
                <a:ea typeface="Calibri"/>
                <a:cs typeface="Calibri"/>
              </a:rPr>
              <a:t>Runs on windows and serves data across the network</a:t>
            </a:r>
          </a:p>
          <a:p>
            <a:r>
              <a:rPr lang="en-US">
                <a:ea typeface="Calibri"/>
                <a:cs typeface="Calibri"/>
              </a:rPr>
              <a:t>Separate blob for retail builds</a:t>
            </a:r>
          </a:p>
          <a:p>
            <a:pPr marL="0" indent="0">
              <a:buNone/>
            </a:pPr>
            <a:endParaRPr lang="en-US">
              <a:ea typeface="Calibri"/>
              <a:cs typeface="Calibri"/>
            </a:endParaRPr>
          </a:p>
        </p:txBody>
      </p:sp>
      <p:pic>
        <p:nvPicPr>
          <p:cNvPr id="15" name="Picture 14" descr="A black rectangle with white text&#10;&#10;AI-generated content may be incorrect.">
            <a:extLst>
              <a:ext uri="{FF2B5EF4-FFF2-40B4-BE49-F238E27FC236}">
                <a16:creationId xmlns:a16="http://schemas.microsoft.com/office/drawing/2014/main" id="{178C00C2-D60E-09CF-46C8-1139223DE735}"/>
              </a:ext>
            </a:extLst>
          </p:cNvPr>
          <p:cNvPicPr>
            <a:picLocks noChangeAspect="1"/>
          </p:cNvPicPr>
          <p:nvPr/>
        </p:nvPicPr>
        <p:blipFill>
          <a:blip r:embed="rId3"/>
          <a:stretch>
            <a:fillRect/>
          </a:stretch>
        </p:blipFill>
        <p:spPr>
          <a:xfrm>
            <a:off x="3071813" y="4562782"/>
            <a:ext cx="6048375" cy="952500"/>
          </a:xfrm>
          <a:prstGeom prst="rect">
            <a:avLst/>
          </a:prstGeom>
        </p:spPr>
      </p:pic>
    </p:spTree>
    <p:extLst>
      <p:ext uri="{BB962C8B-B14F-4D97-AF65-F5344CB8AC3E}">
        <p14:creationId xmlns:p14="http://schemas.microsoft.com/office/powerpoint/2010/main" val="212523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87FC1-7ABB-30A7-4BB9-F68A837A5B61}"/>
              </a:ext>
            </a:extLst>
          </p:cNvPr>
          <p:cNvSpPr>
            <a:spLocks noGrp="1"/>
          </p:cNvSpPr>
          <p:nvPr>
            <p:ph type="title"/>
          </p:nvPr>
        </p:nvSpPr>
        <p:spPr/>
        <p:txBody>
          <a:bodyPr/>
          <a:lstStyle/>
          <a:p>
            <a:r>
              <a:rPr lang="en-US">
                <a:ea typeface="Calibri Light"/>
                <a:cs typeface="Calibri Light"/>
              </a:rPr>
              <a:t>Texture Packing</a:t>
            </a:r>
          </a:p>
        </p:txBody>
      </p:sp>
      <p:sp>
        <p:nvSpPr>
          <p:cNvPr id="3" name="Content Placeholder 2">
            <a:extLst>
              <a:ext uri="{FF2B5EF4-FFF2-40B4-BE49-F238E27FC236}">
                <a16:creationId xmlns:a16="http://schemas.microsoft.com/office/drawing/2014/main" id="{56783BA9-7500-E675-EE4F-66F1A04BFF71}"/>
              </a:ext>
            </a:extLst>
          </p:cNvPr>
          <p:cNvSpPr>
            <a:spLocks noGrp="1"/>
          </p:cNvSpPr>
          <p:nvPr>
            <p:ph idx="1"/>
          </p:nvPr>
        </p:nvSpPr>
        <p:spPr>
          <a:xfrm>
            <a:off x="838200" y="1825625"/>
            <a:ext cx="10945760" cy="4339048"/>
          </a:xfrm>
        </p:spPr>
        <p:txBody>
          <a:bodyPr vert="horz" lIns="91440" tIns="45720" rIns="91440" bIns="45720" numCol="2" rtlCol="0" anchor="t">
            <a:normAutofit/>
          </a:bodyPr>
          <a:lstStyle/>
          <a:p>
            <a:r>
              <a:rPr lang="en-US">
                <a:ea typeface="Calibri"/>
                <a:cs typeface="Calibri"/>
              </a:rPr>
              <a:t>ASTC: more mobile friendly</a:t>
            </a:r>
          </a:p>
          <a:p>
            <a:r>
              <a:rPr lang="en-US">
                <a:ea typeface="Calibri"/>
                <a:cs typeface="Calibri"/>
              </a:rPr>
              <a:t>Block size heuristic for </a:t>
            </a:r>
            <a:r>
              <a:rPr lang="en-US" err="1">
                <a:ea typeface="Calibri"/>
                <a:cs typeface="Calibri"/>
              </a:rPr>
              <a:t>BCn</a:t>
            </a:r>
            <a:r>
              <a:rPr lang="en-US">
                <a:ea typeface="Calibri"/>
                <a:cs typeface="Calibri"/>
              </a:rPr>
              <a:t>-&gt;ASTC</a:t>
            </a:r>
            <a:endParaRPr lang="en-US"/>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r>
              <a:rPr lang="en-US">
                <a:ea typeface="Calibri"/>
                <a:cs typeface="Calibri"/>
              </a:rPr>
              <a:t>Apple don't expose GPU swizzling</a:t>
            </a:r>
          </a:p>
          <a:p>
            <a:r>
              <a:rPr lang="en-US">
                <a:ea typeface="Calibri"/>
                <a:cs typeface="Calibri"/>
              </a:rPr>
              <a:t>Can be very slow to compress</a:t>
            </a:r>
          </a:p>
          <a:p>
            <a:endParaRPr lang="en-US">
              <a:ea typeface="Calibri"/>
              <a:cs typeface="Calibri"/>
            </a:endParaRPr>
          </a:p>
        </p:txBody>
      </p:sp>
      <p:pic>
        <p:nvPicPr>
          <p:cNvPr id="5" name="Picture 4">
            <a:extLst>
              <a:ext uri="{FF2B5EF4-FFF2-40B4-BE49-F238E27FC236}">
                <a16:creationId xmlns:a16="http://schemas.microsoft.com/office/drawing/2014/main" id="{B2598553-E09A-71E6-3446-EE2980D3F84C}"/>
              </a:ext>
            </a:extLst>
          </p:cNvPr>
          <p:cNvPicPr>
            <a:picLocks noChangeAspect="1"/>
          </p:cNvPicPr>
          <p:nvPr/>
        </p:nvPicPr>
        <p:blipFill>
          <a:blip r:embed="rId3"/>
          <a:stretch>
            <a:fillRect/>
          </a:stretch>
        </p:blipFill>
        <p:spPr>
          <a:xfrm>
            <a:off x="2437889" y="3358535"/>
            <a:ext cx="7316221" cy="2800741"/>
          </a:xfrm>
          <a:prstGeom prst="rect">
            <a:avLst/>
          </a:prstGeom>
        </p:spPr>
      </p:pic>
      <p:sp>
        <p:nvSpPr>
          <p:cNvPr id="4" name="TextBox 3">
            <a:extLst>
              <a:ext uri="{FF2B5EF4-FFF2-40B4-BE49-F238E27FC236}">
                <a16:creationId xmlns:a16="http://schemas.microsoft.com/office/drawing/2014/main" id="{C5151D36-583F-BD69-CFA6-CE557AC86F12}"/>
              </a:ext>
            </a:extLst>
          </p:cNvPr>
          <p:cNvSpPr txBox="1"/>
          <p:nvPr/>
        </p:nvSpPr>
        <p:spPr>
          <a:xfrm>
            <a:off x="2436713" y="6095504"/>
            <a:ext cx="328594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ea typeface="Calibri"/>
                <a:cs typeface="Calibri"/>
              </a:rPr>
              <a:t>From: </a:t>
            </a:r>
            <a:r>
              <a:rPr lang="en-US" sz="1200">
                <a:ea typeface="Calibri"/>
                <a:cs typeface="Calibri"/>
                <a:hlinkClick r:id="rId4"/>
              </a:rPr>
              <a:t>nVidia Developer Blog</a:t>
            </a:r>
            <a:endParaRPr lang="en-US" sz="1200">
              <a:ea typeface="Calibri"/>
              <a:cs typeface="Calibri"/>
            </a:endParaRPr>
          </a:p>
        </p:txBody>
      </p:sp>
    </p:spTree>
    <p:extLst>
      <p:ext uri="{BB962C8B-B14F-4D97-AF65-F5344CB8AC3E}">
        <p14:creationId xmlns:p14="http://schemas.microsoft.com/office/powerpoint/2010/main" val="87072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148DF-2FB3-AD2E-A27C-7A67E41474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BB317-8C71-F20A-ECA2-EC886BAC5A30}"/>
              </a:ext>
            </a:extLst>
          </p:cNvPr>
          <p:cNvSpPr>
            <a:spLocks noGrp="1"/>
          </p:cNvSpPr>
          <p:nvPr>
            <p:ph type="title"/>
          </p:nvPr>
        </p:nvSpPr>
        <p:spPr/>
        <p:txBody>
          <a:bodyPr/>
          <a:lstStyle/>
          <a:p>
            <a:r>
              <a:rPr lang="en-US">
                <a:ea typeface="Calibri Light"/>
                <a:cs typeface="Calibri Light"/>
              </a:rPr>
              <a:t>Shader Compilation</a:t>
            </a:r>
          </a:p>
        </p:txBody>
      </p:sp>
      <p:sp>
        <p:nvSpPr>
          <p:cNvPr id="9" name="Content Placeholder 2">
            <a:extLst>
              <a:ext uri="{FF2B5EF4-FFF2-40B4-BE49-F238E27FC236}">
                <a16:creationId xmlns:a16="http://schemas.microsoft.com/office/drawing/2014/main" id="{A9F45B07-CA2C-FC9F-B630-04EE9D8D8AA4}"/>
              </a:ext>
            </a:extLst>
          </p:cNvPr>
          <p:cNvSpPr>
            <a:spLocks noGrp="1"/>
          </p:cNvSpPr>
          <p:nvPr>
            <p:ph idx="1"/>
          </p:nvPr>
        </p:nvSpPr>
        <p:spPr>
          <a:xfrm>
            <a:off x="838200" y="1825625"/>
            <a:ext cx="10515600" cy="4351338"/>
          </a:xfrm>
        </p:spPr>
        <p:txBody>
          <a:bodyPr vert="horz" lIns="91440" tIns="45720" rIns="91440" bIns="45720" rtlCol="0" anchor="t">
            <a:noAutofit/>
          </a:bodyPr>
          <a:lstStyle/>
          <a:p>
            <a:endParaRPr lang="en-US" sz="2800">
              <a:ea typeface="Calibri"/>
              <a:cs typeface="Calibri"/>
            </a:endParaRPr>
          </a:p>
          <a:p>
            <a:pPr marL="0" indent="0">
              <a:buNone/>
            </a:pPr>
            <a:endParaRPr lang="en-US">
              <a:ea typeface="Calibri"/>
              <a:cs typeface="Calibri"/>
            </a:endParaRPr>
          </a:p>
        </p:txBody>
      </p:sp>
      <p:sp>
        <p:nvSpPr>
          <p:cNvPr id="13" name="Content Placeholder 2">
            <a:extLst>
              <a:ext uri="{FF2B5EF4-FFF2-40B4-BE49-F238E27FC236}">
                <a16:creationId xmlns:a16="http://schemas.microsoft.com/office/drawing/2014/main" id="{147D147F-AB68-F217-A155-C25E36A96D85}"/>
              </a:ext>
            </a:extLst>
          </p:cNvPr>
          <p:cNvSpPr txBox="1">
            <a:spLocks/>
          </p:cNvSpPr>
          <p:nvPr/>
        </p:nvSpPr>
        <p:spPr>
          <a:xfrm>
            <a:off x="990600" y="1978025"/>
            <a:ext cx="10515600"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We author in HLSL</a:t>
            </a:r>
            <a:endParaRPr lang="en-US"/>
          </a:p>
          <a:p>
            <a:r>
              <a:rPr lang="en-US">
                <a:ea typeface="Calibri"/>
                <a:cs typeface="Calibri"/>
              </a:rPr>
              <a:t>Thin macro layer on top to express techniques</a:t>
            </a:r>
          </a:p>
          <a:p>
            <a:r>
              <a:rPr lang="en-US">
                <a:ea typeface="Calibri"/>
                <a:cs typeface="Calibri"/>
              </a:rPr>
              <a:t>Premade "shader nodes" that allow TAs to edit visually</a:t>
            </a:r>
          </a:p>
          <a:p>
            <a:r>
              <a:rPr lang="en-US">
                <a:ea typeface="Calibri"/>
                <a:cs typeface="Calibri"/>
              </a:rPr>
              <a:t>Small offline tool to generate </a:t>
            </a:r>
            <a:r>
              <a:rPr lang="en-US" err="1">
                <a:ea typeface="Calibri"/>
                <a:cs typeface="Calibri"/>
              </a:rPr>
              <a:t>cbuffer</a:t>
            </a:r>
            <a:r>
              <a:rPr lang="en-US">
                <a:ea typeface="Calibri"/>
                <a:cs typeface="Calibri"/>
              </a:rPr>
              <a:t> structs</a:t>
            </a:r>
          </a:p>
          <a:p>
            <a:pPr marL="0" indent="0">
              <a:buNone/>
            </a:pPr>
            <a:endParaRPr lang="en-US">
              <a:ea typeface="Calibri"/>
              <a:cs typeface="Calibri"/>
            </a:endParaRPr>
          </a:p>
        </p:txBody>
      </p:sp>
    </p:spTree>
    <p:extLst>
      <p:ext uri="{BB962C8B-B14F-4D97-AF65-F5344CB8AC3E}">
        <p14:creationId xmlns:p14="http://schemas.microsoft.com/office/powerpoint/2010/main" val="3002679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D477-4428-F7BE-739A-9AEAA8B9F2B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523A7-7E62-8B04-53DF-18201158D02B}"/>
              </a:ext>
            </a:extLst>
          </p:cNvPr>
          <p:cNvPicPr>
            <a:picLocks noChangeAspect="1"/>
          </p:cNvPicPr>
          <p:nvPr/>
        </p:nvPicPr>
        <p:blipFill>
          <a:blip r:embed="rId3"/>
          <a:stretch>
            <a:fillRect/>
          </a:stretch>
        </p:blipFill>
        <p:spPr>
          <a:xfrm>
            <a:off x="4265232" y="316776"/>
            <a:ext cx="3655803" cy="1563179"/>
          </a:xfrm>
          <a:prstGeom prst="rect">
            <a:avLst/>
          </a:prstGeom>
        </p:spPr>
      </p:pic>
      <p:pic>
        <p:nvPicPr>
          <p:cNvPr id="5" name="Picture 4">
            <a:extLst>
              <a:ext uri="{FF2B5EF4-FFF2-40B4-BE49-F238E27FC236}">
                <a16:creationId xmlns:a16="http://schemas.microsoft.com/office/drawing/2014/main" id="{2830F8B4-C809-F6C5-E9B5-8FC1324D25E7}"/>
              </a:ext>
            </a:extLst>
          </p:cNvPr>
          <p:cNvPicPr>
            <a:picLocks noChangeAspect="1"/>
          </p:cNvPicPr>
          <p:nvPr/>
        </p:nvPicPr>
        <p:blipFill>
          <a:blip r:embed="rId4"/>
          <a:stretch>
            <a:fillRect/>
          </a:stretch>
        </p:blipFill>
        <p:spPr>
          <a:xfrm>
            <a:off x="838003" y="2169708"/>
            <a:ext cx="4056739" cy="4062877"/>
          </a:xfrm>
          <a:prstGeom prst="rect">
            <a:avLst/>
          </a:prstGeom>
        </p:spPr>
      </p:pic>
      <p:pic>
        <p:nvPicPr>
          <p:cNvPr id="6" name="Picture 5">
            <a:extLst>
              <a:ext uri="{FF2B5EF4-FFF2-40B4-BE49-F238E27FC236}">
                <a16:creationId xmlns:a16="http://schemas.microsoft.com/office/drawing/2014/main" id="{57900492-3553-9BEC-EE7D-B73D2678B931}"/>
              </a:ext>
            </a:extLst>
          </p:cNvPr>
          <p:cNvPicPr>
            <a:picLocks noChangeAspect="1"/>
          </p:cNvPicPr>
          <p:nvPr/>
        </p:nvPicPr>
        <p:blipFill>
          <a:blip r:embed="rId5"/>
          <a:stretch>
            <a:fillRect/>
          </a:stretch>
        </p:blipFill>
        <p:spPr>
          <a:xfrm>
            <a:off x="6698213" y="2170982"/>
            <a:ext cx="4661536" cy="4061604"/>
          </a:xfrm>
          <a:prstGeom prst="rect">
            <a:avLst/>
          </a:prstGeom>
        </p:spPr>
      </p:pic>
      <p:pic>
        <p:nvPicPr>
          <p:cNvPr id="8" name="Picture 7" descr="A black rectangular object with a black background&#10;&#10;AI-generated content may be incorrect.">
            <a:extLst>
              <a:ext uri="{FF2B5EF4-FFF2-40B4-BE49-F238E27FC236}">
                <a16:creationId xmlns:a16="http://schemas.microsoft.com/office/drawing/2014/main" id="{C3DE62F8-0CDF-B395-59FB-E0660922DD81}"/>
              </a:ext>
            </a:extLst>
          </p:cNvPr>
          <p:cNvPicPr>
            <a:picLocks noChangeAspect="1"/>
          </p:cNvPicPr>
          <p:nvPr/>
        </p:nvPicPr>
        <p:blipFill>
          <a:blip r:embed="rId6"/>
          <a:stretch>
            <a:fillRect/>
          </a:stretch>
        </p:blipFill>
        <p:spPr>
          <a:xfrm>
            <a:off x="2161209" y="990237"/>
            <a:ext cx="2101529" cy="1183271"/>
          </a:xfrm>
          <a:prstGeom prst="rect">
            <a:avLst/>
          </a:prstGeom>
        </p:spPr>
      </p:pic>
      <p:pic>
        <p:nvPicPr>
          <p:cNvPr id="9" name="Picture 8" descr="A black rectangular object with a black background&#10;&#10;AI-generated content may be incorrect.">
            <a:extLst>
              <a:ext uri="{FF2B5EF4-FFF2-40B4-BE49-F238E27FC236}">
                <a16:creationId xmlns:a16="http://schemas.microsoft.com/office/drawing/2014/main" id="{7BA2D07F-7C2D-2A1B-8624-364ED853442A}"/>
              </a:ext>
            </a:extLst>
          </p:cNvPr>
          <p:cNvPicPr>
            <a:picLocks noChangeAspect="1"/>
          </p:cNvPicPr>
          <p:nvPr/>
        </p:nvPicPr>
        <p:blipFill>
          <a:blip r:embed="rId7"/>
          <a:stretch>
            <a:fillRect/>
          </a:stretch>
        </p:blipFill>
        <p:spPr>
          <a:xfrm>
            <a:off x="7919615" y="980593"/>
            <a:ext cx="2217276" cy="1192916"/>
          </a:xfrm>
          <a:prstGeom prst="rect">
            <a:avLst/>
          </a:prstGeom>
        </p:spPr>
      </p:pic>
      <p:pic>
        <p:nvPicPr>
          <p:cNvPr id="10" name="Picture 9" descr="A black background with white text&#10;&#10;AI-generated content may be incorrect.">
            <a:extLst>
              <a:ext uri="{FF2B5EF4-FFF2-40B4-BE49-F238E27FC236}">
                <a16:creationId xmlns:a16="http://schemas.microsoft.com/office/drawing/2014/main" id="{64A22D66-A5D0-C4F0-3059-E331078991B2}"/>
              </a:ext>
            </a:extLst>
          </p:cNvPr>
          <p:cNvPicPr>
            <a:picLocks noChangeAspect="1"/>
          </p:cNvPicPr>
          <p:nvPr/>
        </p:nvPicPr>
        <p:blipFill>
          <a:blip r:embed="rId8"/>
          <a:stretch>
            <a:fillRect/>
          </a:stretch>
        </p:blipFill>
        <p:spPr>
          <a:xfrm>
            <a:off x="9115244" y="1710581"/>
            <a:ext cx="790575" cy="523875"/>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80648B28-D7E7-BD6D-8498-DC0AAAC3D7CA}"/>
              </a:ext>
            </a:extLst>
          </p:cNvPr>
          <p:cNvPicPr>
            <a:picLocks noChangeAspect="1"/>
          </p:cNvPicPr>
          <p:nvPr/>
        </p:nvPicPr>
        <p:blipFill>
          <a:blip r:embed="rId9"/>
          <a:stretch>
            <a:fillRect/>
          </a:stretch>
        </p:blipFill>
        <p:spPr>
          <a:xfrm>
            <a:off x="2319518" y="1710581"/>
            <a:ext cx="723900" cy="523875"/>
          </a:xfrm>
          <a:prstGeom prst="rect">
            <a:avLst/>
          </a:prstGeom>
        </p:spPr>
      </p:pic>
    </p:spTree>
    <p:extLst>
      <p:ext uri="{BB962C8B-B14F-4D97-AF65-F5344CB8AC3E}">
        <p14:creationId xmlns:p14="http://schemas.microsoft.com/office/powerpoint/2010/main" val="1231450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2437-83E8-57C9-A22D-62EFD41E1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F6B3B-0140-546E-BB08-EC35A02714C7}"/>
              </a:ext>
            </a:extLst>
          </p:cNvPr>
          <p:cNvSpPr>
            <a:spLocks noGrp="1"/>
          </p:cNvSpPr>
          <p:nvPr>
            <p:ph type="title"/>
          </p:nvPr>
        </p:nvSpPr>
        <p:spPr/>
        <p:txBody>
          <a:bodyPr/>
          <a:lstStyle/>
          <a:p>
            <a:r>
              <a:rPr lang="en-US">
                <a:ea typeface="Calibri Light"/>
                <a:cs typeface="Calibri Light"/>
              </a:rPr>
              <a:t>Shader Compilation</a:t>
            </a:r>
          </a:p>
        </p:txBody>
      </p:sp>
      <p:sp>
        <p:nvSpPr>
          <p:cNvPr id="3" name="Content Placeholder 2">
            <a:extLst>
              <a:ext uri="{FF2B5EF4-FFF2-40B4-BE49-F238E27FC236}">
                <a16:creationId xmlns:a16="http://schemas.microsoft.com/office/drawing/2014/main" id="{82D94472-FA52-5963-77F1-FE8FD4E40F4E}"/>
              </a:ext>
            </a:extLst>
          </p:cNvPr>
          <p:cNvSpPr>
            <a:spLocks noGrp="1"/>
          </p:cNvSpPr>
          <p:nvPr>
            <p:ph idx="1"/>
          </p:nvPr>
        </p:nvSpPr>
        <p:spPr/>
        <p:txBody>
          <a:bodyPr vert="horz" lIns="91440" tIns="45720" rIns="91440" bIns="45720" rtlCol="0" anchor="t">
            <a:noAutofit/>
          </a:bodyPr>
          <a:lstStyle/>
          <a:p>
            <a:r>
              <a:rPr lang="en-US">
                <a:ea typeface="Calibri"/>
                <a:cs typeface="Calibri"/>
              </a:rPr>
              <a:t>Classic approach: SPV-Cross</a:t>
            </a:r>
          </a:p>
          <a:p>
            <a:endParaRPr lang="en-US">
              <a:ea typeface="Calibri"/>
              <a:cs typeface="Calibri"/>
            </a:endParaRPr>
          </a:p>
        </p:txBody>
      </p:sp>
      <p:pic>
        <p:nvPicPr>
          <p:cNvPr id="7" name="Picture 6">
            <a:extLst>
              <a:ext uri="{FF2B5EF4-FFF2-40B4-BE49-F238E27FC236}">
                <a16:creationId xmlns:a16="http://schemas.microsoft.com/office/drawing/2014/main" id="{42519E50-C61A-32EF-E8CF-FE72DD501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 y="3148806"/>
            <a:ext cx="11058525" cy="1704975"/>
          </a:xfrm>
          <a:prstGeom prst="rect">
            <a:avLst/>
          </a:prstGeom>
        </p:spPr>
      </p:pic>
    </p:spTree>
    <p:extLst>
      <p:ext uri="{BB962C8B-B14F-4D97-AF65-F5344CB8AC3E}">
        <p14:creationId xmlns:p14="http://schemas.microsoft.com/office/powerpoint/2010/main" val="3377239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5C738-6DD6-1953-7366-41E1FF0FD3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35D10-DA74-F52D-5D74-1FD52F35BAFA}"/>
              </a:ext>
            </a:extLst>
          </p:cNvPr>
          <p:cNvSpPr>
            <a:spLocks noGrp="1"/>
          </p:cNvSpPr>
          <p:nvPr>
            <p:ph type="title"/>
          </p:nvPr>
        </p:nvSpPr>
        <p:spPr/>
        <p:txBody>
          <a:bodyPr/>
          <a:lstStyle/>
          <a:p>
            <a:r>
              <a:rPr lang="en-US">
                <a:ea typeface="Calibri Light"/>
                <a:cs typeface="Calibri Light"/>
              </a:rPr>
              <a:t>Shader Compilation</a:t>
            </a:r>
          </a:p>
        </p:txBody>
      </p:sp>
      <p:sp>
        <p:nvSpPr>
          <p:cNvPr id="3" name="Content Placeholder 2">
            <a:extLst>
              <a:ext uri="{FF2B5EF4-FFF2-40B4-BE49-F238E27FC236}">
                <a16:creationId xmlns:a16="http://schemas.microsoft.com/office/drawing/2014/main" id="{0B854B1F-1534-7E7F-259B-2CD1D68CCA9E}"/>
              </a:ext>
            </a:extLst>
          </p:cNvPr>
          <p:cNvSpPr>
            <a:spLocks noGrp="1"/>
          </p:cNvSpPr>
          <p:nvPr>
            <p:ph idx="1"/>
          </p:nvPr>
        </p:nvSpPr>
        <p:spPr/>
        <p:txBody>
          <a:bodyPr vert="horz" lIns="91440" tIns="45720" rIns="91440" bIns="45720" rtlCol="0" anchor="t">
            <a:noAutofit/>
          </a:bodyPr>
          <a:lstStyle/>
          <a:p>
            <a:r>
              <a:rPr lang="en-US">
                <a:ea typeface="Calibri"/>
                <a:cs typeface="Calibri"/>
              </a:rPr>
              <a:t>New approach: Metal Shader Converter</a:t>
            </a:r>
          </a:p>
          <a:p>
            <a:pPr lvl="1"/>
            <a:r>
              <a:rPr lang="en-US" sz="2800">
                <a:ea typeface="Calibri"/>
                <a:cs typeface="Calibri"/>
              </a:rPr>
              <a:t>Official support from Apple</a:t>
            </a:r>
          </a:p>
          <a:p>
            <a:pPr lvl="1"/>
            <a:r>
              <a:rPr lang="en-US" sz="2800">
                <a:ea typeface="Calibri"/>
                <a:cs typeface="Calibri"/>
              </a:rPr>
              <a:t>Can always mix in with MSL shaders</a:t>
            </a:r>
          </a:p>
          <a:p>
            <a:pPr lvl="1"/>
            <a:r>
              <a:rPr lang="en-US" sz="2800">
                <a:ea typeface="Calibri"/>
                <a:cs typeface="Calibri"/>
              </a:rPr>
              <a:t>Exposes FB-Fetch</a:t>
            </a:r>
          </a:p>
          <a:p>
            <a:pPr lvl="1"/>
            <a:r>
              <a:rPr lang="en-US" sz="2800">
                <a:ea typeface="Calibri"/>
                <a:cs typeface="Calibri"/>
              </a:rPr>
              <a:t>Embeds shader source (HLSL)</a:t>
            </a:r>
          </a:p>
          <a:p>
            <a:pPr marL="0" indent="0">
              <a:buNone/>
            </a:pPr>
            <a:endParaRPr lang="en-US">
              <a:ea typeface="Calibri"/>
              <a:cs typeface="Calibri"/>
            </a:endParaRPr>
          </a:p>
        </p:txBody>
      </p:sp>
      <p:pic>
        <p:nvPicPr>
          <p:cNvPr id="5" name="Picture 4">
            <a:extLst>
              <a:ext uri="{FF2B5EF4-FFF2-40B4-BE49-F238E27FC236}">
                <a16:creationId xmlns:a16="http://schemas.microsoft.com/office/drawing/2014/main" id="{DF355857-135A-AF89-AD1D-F029F0E6D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1212" y="4335402"/>
            <a:ext cx="8029575" cy="1419225"/>
          </a:xfrm>
          <a:prstGeom prst="rect">
            <a:avLst/>
          </a:prstGeom>
        </p:spPr>
      </p:pic>
    </p:spTree>
    <p:extLst>
      <p:ext uri="{BB962C8B-B14F-4D97-AF65-F5344CB8AC3E}">
        <p14:creationId xmlns:p14="http://schemas.microsoft.com/office/powerpoint/2010/main" val="1482793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B894-E73B-55AC-E0C9-4259F19E357C}"/>
              </a:ext>
            </a:extLst>
          </p:cNvPr>
          <p:cNvSpPr>
            <a:spLocks noGrp="1"/>
          </p:cNvSpPr>
          <p:nvPr>
            <p:ph type="title"/>
          </p:nvPr>
        </p:nvSpPr>
        <p:spPr/>
        <p:txBody>
          <a:bodyPr/>
          <a:lstStyle/>
          <a:p>
            <a:r>
              <a:rPr lang="en-US">
                <a:ea typeface="Calibri Light"/>
                <a:cs typeface="Calibri Light"/>
              </a:rPr>
              <a:t>Binding Model</a:t>
            </a:r>
          </a:p>
        </p:txBody>
      </p:sp>
      <p:sp>
        <p:nvSpPr>
          <p:cNvPr id="3" name="Content Placeholder 2">
            <a:extLst>
              <a:ext uri="{FF2B5EF4-FFF2-40B4-BE49-F238E27FC236}">
                <a16:creationId xmlns:a16="http://schemas.microsoft.com/office/drawing/2014/main" id="{B1983BDE-2DF1-5186-418A-59C607D25351}"/>
              </a:ext>
            </a:extLst>
          </p:cNvPr>
          <p:cNvSpPr>
            <a:spLocks noGrp="1"/>
          </p:cNvSpPr>
          <p:nvPr>
            <p:ph idx="1"/>
          </p:nvPr>
        </p:nvSpPr>
        <p:spPr/>
        <p:txBody>
          <a:bodyPr vert="horz" lIns="91440" tIns="45720" rIns="91440" bIns="45720" rtlCol="0" anchor="t">
            <a:noAutofit/>
          </a:bodyPr>
          <a:lstStyle/>
          <a:p>
            <a:r>
              <a:rPr lang="en-US">
                <a:ea typeface="Calibri"/>
                <a:cs typeface="Calibri"/>
              </a:rPr>
              <a:t>DX12 Root Signatures</a:t>
            </a:r>
          </a:p>
          <a:p>
            <a:r>
              <a:rPr lang="en-US">
                <a:ea typeface="Calibri"/>
                <a:cs typeface="Calibri"/>
              </a:rPr>
              <a:t>MSC + DXC Reflection</a:t>
            </a:r>
          </a:p>
          <a:p>
            <a:r>
              <a:rPr lang="en-US">
                <a:ea typeface="Calibri"/>
                <a:cs typeface="Calibri"/>
              </a:rPr>
              <a:t>2 Level Argument Buffers</a:t>
            </a:r>
          </a:p>
          <a:p>
            <a:pPr lvl="1"/>
            <a:r>
              <a:rPr lang="en-US" sz="2800">
                <a:ea typeface="Calibri"/>
                <a:cs typeface="Calibri"/>
              </a:rPr>
              <a:t>Linear Allocator per frame in flight</a:t>
            </a:r>
          </a:p>
          <a:p>
            <a:endParaRPr lang="en-US">
              <a:ea typeface="Calibri"/>
              <a:cs typeface="Calibri"/>
            </a:endParaRPr>
          </a:p>
        </p:txBody>
      </p:sp>
      <p:pic>
        <p:nvPicPr>
          <p:cNvPr id="5" name="Picture 4">
            <a:extLst>
              <a:ext uri="{FF2B5EF4-FFF2-40B4-BE49-F238E27FC236}">
                <a16:creationId xmlns:a16="http://schemas.microsoft.com/office/drawing/2014/main" id="{B2AD91E8-71E9-4981-F3CF-2CC4E94B0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60" y="4222520"/>
            <a:ext cx="11151079" cy="1452781"/>
          </a:xfrm>
          <a:prstGeom prst="rect">
            <a:avLst/>
          </a:prstGeom>
        </p:spPr>
      </p:pic>
    </p:spTree>
    <p:extLst>
      <p:ext uri="{BB962C8B-B14F-4D97-AF65-F5344CB8AC3E}">
        <p14:creationId xmlns:p14="http://schemas.microsoft.com/office/powerpoint/2010/main" val="380139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E0560-EEE7-5B28-B078-527AE276B239}"/>
            </a:ext>
          </a:extLst>
        </p:cNvPr>
        <p:cNvGrpSpPr/>
        <p:nvPr/>
      </p:nvGrpSpPr>
      <p:grpSpPr>
        <a:xfrm>
          <a:off x="0" y="0"/>
          <a:ext cx="0" cy="0"/>
          <a:chOff x="0" y="0"/>
          <a:chExt cx="0" cy="0"/>
        </a:xfrm>
      </p:grpSpPr>
      <p:pic>
        <p:nvPicPr>
          <p:cNvPr id="6" name="Content Placeholder 5" descr="A screen shot of a computer&#10;&#10;AI-generated content may be incorrect.">
            <a:extLst>
              <a:ext uri="{FF2B5EF4-FFF2-40B4-BE49-F238E27FC236}">
                <a16:creationId xmlns:a16="http://schemas.microsoft.com/office/drawing/2014/main" id="{CA2D30CB-3825-F398-7B90-FA8A6DF1B5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1446" y="253042"/>
            <a:ext cx="9269107" cy="5883665"/>
          </a:xfrm>
        </p:spPr>
      </p:pic>
    </p:spTree>
    <p:extLst>
      <p:ext uri="{BB962C8B-B14F-4D97-AF65-F5344CB8AC3E}">
        <p14:creationId xmlns:p14="http://schemas.microsoft.com/office/powerpoint/2010/main" val="146026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7D1B3-35CB-59ED-7AA6-3468D535481A}"/>
              </a:ext>
            </a:extLst>
          </p:cNvPr>
          <p:cNvSpPr>
            <a:spLocks noGrp="1"/>
          </p:cNvSpPr>
          <p:nvPr>
            <p:ph type="title"/>
          </p:nvPr>
        </p:nvSpPr>
        <p:spPr/>
        <p:txBody>
          <a:bodyPr>
            <a:normAutofit/>
          </a:bodyPr>
          <a:lstStyle/>
          <a:p>
            <a:r>
              <a:rPr lang="en-US">
                <a:ea typeface="+mj-lt"/>
                <a:cs typeface="+mj-lt"/>
              </a:rPr>
              <a:t>Scope – Hitman &amp; G2</a:t>
            </a:r>
            <a:endParaRPr lang="en-US"/>
          </a:p>
        </p:txBody>
      </p:sp>
      <p:sp>
        <p:nvSpPr>
          <p:cNvPr id="3" name="Content Placeholder 2">
            <a:extLst>
              <a:ext uri="{FF2B5EF4-FFF2-40B4-BE49-F238E27FC236}">
                <a16:creationId xmlns:a16="http://schemas.microsoft.com/office/drawing/2014/main" id="{4CA78E56-F065-FE7B-2767-C9D132799AE1}"/>
              </a:ext>
            </a:extLst>
          </p:cNvPr>
          <p:cNvSpPr>
            <a:spLocks noGrp="1"/>
          </p:cNvSpPr>
          <p:nvPr>
            <p:ph idx="1"/>
          </p:nvPr>
        </p:nvSpPr>
        <p:spPr/>
        <p:txBody>
          <a:bodyPr vert="horz" lIns="91440" tIns="45720" rIns="91440" bIns="45720" rtlCol="0" anchor="t">
            <a:normAutofit/>
          </a:bodyPr>
          <a:lstStyle/>
          <a:p>
            <a:pPr>
              <a:lnSpc>
                <a:spcPct val="100000"/>
              </a:lnSpc>
            </a:pPr>
            <a:r>
              <a:rPr lang="en-US">
                <a:ea typeface="+mn-lt"/>
                <a:cs typeface="+mn-lt"/>
              </a:rPr>
              <a:t>Internal port</a:t>
            </a:r>
          </a:p>
          <a:p>
            <a:pPr>
              <a:lnSpc>
                <a:spcPct val="100000"/>
              </a:lnSpc>
            </a:pPr>
            <a:r>
              <a:rPr lang="en-US">
                <a:ea typeface="+mn-lt"/>
                <a:cs typeface="+mn-lt"/>
              </a:rPr>
              <a:t>Live updates - Elusive Targets</a:t>
            </a:r>
            <a:endParaRPr lang="en-US">
              <a:ea typeface="Calibri"/>
              <a:cs typeface="Calibri"/>
            </a:endParaRPr>
          </a:p>
          <a:p>
            <a:pPr>
              <a:lnSpc>
                <a:spcPct val="100000"/>
              </a:lnSpc>
            </a:pPr>
            <a:r>
              <a:rPr lang="en-US">
                <a:ea typeface="+mn-lt"/>
                <a:cs typeface="+mn-lt"/>
              </a:rPr>
              <a:t>Older branch of G2</a:t>
            </a:r>
            <a:endParaRPr lang="en-US">
              <a:ea typeface="Calibri"/>
              <a:cs typeface="Calibri"/>
            </a:endParaRPr>
          </a:p>
          <a:p>
            <a:pPr>
              <a:lnSpc>
                <a:spcPct val="100000"/>
              </a:lnSpc>
            </a:pPr>
            <a:r>
              <a:rPr lang="en-US">
                <a:ea typeface="+mn-lt"/>
                <a:cs typeface="+mn-lt"/>
              </a:rPr>
              <a:t>No content changes</a:t>
            </a:r>
            <a:endParaRPr lang="en-US">
              <a:ea typeface="Calibri"/>
              <a:cs typeface="Calibri"/>
            </a:endParaRPr>
          </a:p>
          <a:p>
            <a:pPr>
              <a:lnSpc>
                <a:spcPct val="100000"/>
              </a:lnSpc>
            </a:pPr>
            <a:r>
              <a:rPr lang="en-US">
                <a:ea typeface="+mn-lt"/>
                <a:cs typeface="+mn-lt"/>
              </a:rPr>
              <a:t>No geometry streaming system</a:t>
            </a:r>
            <a:endParaRPr lang="en-US">
              <a:ea typeface="Calibri"/>
              <a:cs typeface="Calibri"/>
            </a:endParaRPr>
          </a:p>
          <a:p>
            <a:pPr>
              <a:lnSpc>
                <a:spcPct val="100000"/>
              </a:lnSpc>
            </a:pPr>
            <a:r>
              <a:rPr lang="en-US">
                <a:ea typeface="+mn-lt"/>
                <a:cs typeface="+mn-lt"/>
              </a:rPr>
              <a:t>Aspire to have low maintenance cost</a:t>
            </a:r>
            <a:endParaRPr lang="en-US">
              <a:ea typeface="Calibri"/>
              <a:cs typeface="Calibri"/>
            </a:endParaRPr>
          </a:p>
        </p:txBody>
      </p:sp>
      <p:pic>
        <p:nvPicPr>
          <p:cNvPr id="5" name="Picture 4">
            <a:extLst>
              <a:ext uri="{FF2B5EF4-FFF2-40B4-BE49-F238E27FC236}">
                <a16:creationId xmlns:a16="http://schemas.microsoft.com/office/drawing/2014/main" id="{9FF92214-B844-6BA0-E048-A04C7AEA5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3554" y="1803841"/>
            <a:ext cx="2824526" cy="3250318"/>
          </a:xfrm>
          <a:prstGeom prst="rect">
            <a:avLst/>
          </a:prstGeom>
        </p:spPr>
      </p:pic>
    </p:spTree>
    <p:extLst>
      <p:ext uri="{BB962C8B-B14F-4D97-AF65-F5344CB8AC3E}">
        <p14:creationId xmlns:p14="http://schemas.microsoft.com/office/powerpoint/2010/main" val="192112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05C96-6B78-E2F6-FE1F-CBE0E7118B0D}"/>
              </a:ext>
            </a:extLst>
          </p:cNvPr>
          <p:cNvSpPr>
            <a:spLocks noGrp="1"/>
          </p:cNvSpPr>
          <p:nvPr>
            <p:ph type="title"/>
          </p:nvPr>
        </p:nvSpPr>
        <p:spPr/>
        <p:txBody>
          <a:bodyPr/>
          <a:lstStyle/>
          <a:p>
            <a:r>
              <a:rPr lang="en-US">
                <a:ea typeface="Calibri Light"/>
                <a:cs typeface="Calibri Light"/>
              </a:rPr>
              <a:t>Resource Binding</a:t>
            </a:r>
          </a:p>
        </p:txBody>
      </p:sp>
      <p:sp>
        <p:nvSpPr>
          <p:cNvPr id="3" name="Content Placeholder 2">
            <a:extLst>
              <a:ext uri="{FF2B5EF4-FFF2-40B4-BE49-F238E27FC236}">
                <a16:creationId xmlns:a16="http://schemas.microsoft.com/office/drawing/2014/main" id="{DC020520-DA39-84A4-3747-E952DD091D0B}"/>
              </a:ext>
            </a:extLst>
          </p:cNvPr>
          <p:cNvSpPr>
            <a:spLocks noGrp="1"/>
          </p:cNvSpPr>
          <p:nvPr>
            <p:ph idx="1"/>
          </p:nvPr>
        </p:nvSpPr>
        <p:spPr/>
        <p:txBody>
          <a:bodyPr vert="horz" lIns="91440" tIns="45720" rIns="91440" bIns="45720" rtlCol="0" anchor="t">
            <a:normAutofit/>
          </a:bodyPr>
          <a:lstStyle/>
          <a:p>
            <a:r>
              <a:rPr lang="en-US" dirty="0">
                <a:ea typeface="Calibri"/>
                <a:cs typeface="Calibri"/>
              </a:rPr>
              <a:t>Null Buffers &amp; Dummy Textures are required</a:t>
            </a:r>
          </a:p>
          <a:p>
            <a:r>
              <a:rPr lang="en-US" dirty="0">
                <a:ea typeface="Calibri"/>
                <a:cs typeface="Calibri"/>
              </a:rPr>
              <a:t>OOB Reads &amp; Writes are not discarded</a:t>
            </a:r>
          </a:p>
          <a:p>
            <a:r>
              <a:rPr lang="en-US" dirty="0">
                <a:ea typeface="Calibri"/>
                <a:cs typeface="Calibri"/>
              </a:rPr>
              <a:t>MSC forces texture array views (prior to version 3)</a:t>
            </a:r>
          </a:p>
          <a:p>
            <a:r>
              <a:rPr lang="en-US" dirty="0">
                <a:ea typeface="Calibri"/>
                <a:cs typeface="Calibri"/>
              </a:rPr>
              <a:t>MSC Runtime header adds redundant calls</a:t>
            </a:r>
          </a:p>
          <a:p>
            <a:r>
              <a:rPr lang="en-US" dirty="0">
                <a:ea typeface="Calibri"/>
                <a:cs typeface="Calibri"/>
              </a:rPr>
              <a:t>You can use </a:t>
            </a:r>
            <a:r>
              <a:rPr lang="en-US" i="1" dirty="0" err="1">
                <a:ea typeface="Calibri"/>
                <a:cs typeface="Calibri"/>
              </a:rPr>
              <a:t>setBytes</a:t>
            </a:r>
            <a:r>
              <a:rPr lang="en-US" i="1" dirty="0">
                <a:ea typeface="Calibri"/>
                <a:cs typeface="Calibri"/>
              </a:rPr>
              <a:t>:</a:t>
            </a:r>
            <a:r>
              <a:rPr lang="en-US" dirty="0">
                <a:ea typeface="Calibri"/>
                <a:cs typeface="Calibri"/>
              </a:rPr>
              <a:t> to provide data inline</a:t>
            </a:r>
          </a:p>
        </p:txBody>
      </p:sp>
    </p:spTree>
    <p:extLst>
      <p:ext uri="{BB962C8B-B14F-4D97-AF65-F5344CB8AC3E}">
        <p14:creationId xmlns:p14="http://schemas.microsoft.com/office/powerpoint/2010/main" val="78142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FD4C-C249-F014-1B3F-096DEC89E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64603F-9217-A1EE-B8B9-FD9DC3A9F7CA}"/>
              </a:ext>
            </a:extLst>
          </p:cNvPr>
          <p:cNvSpPr>
            <a:spLocks noGrp="1"/>
          </p:cNvSpPr>
          <p:nvPr>
            <p:ph type="title"/>
          </p:nvPr>
        </p:nvSpPr>
        <p:spPr/>
        <p:txBody>
          <a:bodyPr/>
          <a:lstStyle/>
          <a:p>
            <a:r>
              <a:rPr lang="en-US">
                <a:ea typeface="Calibri Light"/>
                <a:cs typeface="Calibri Light"/>
              </a:rPr>
              <a:t>TB;DR</a:t>
            </a:r>
            <a:endParaRPr lang="en-US"/>
          </a:p>
        </p:txBody>
      </p:sp>
      <p:sp>
        <p:nvSpPr>
          <p:cNvPr id="3" name="Content Placeholder 2">
            <a:extLst>
              <a:ext uri="{FF2B5EF4-FFF2-40B4-BE49-F238E27FC236}">
                <a16:creationId xmlns:a16="http://schemas.microsoft.com/office/drawing/2014/main" id="{D5FAE5D8-EA2C-E305-A847-709CAB6CC625}"/>
              </a:ext>
            </a:extLst>
          </p:cNvPr>
          <p:cNvSpPr>
            <a:spLocks noGrp="1"/>
          </p:cNvSpPr>
          <p:nvPr>
            <p:ph idx="1"/>
          </p:nvPr>
        </p:nvSpPr>
        <p:spPr>
          <a:xfrm>
            <a:off x="838200" y="1825625"/>
            <a:ext cx="10515600" cy="1603375"/>
          </a:xfrm>
        </p:spPr>
        <p:txBody>
          <a:bodyPr vert="horz" lIns="91440" tIns="45720" rIns="91440" bIns="45720" rtlCol="0" anchor="t">
            <a:normAutofit/>
          </a:bodyPr>
          <a:lstStyle/>
          <a:p>
            <a:r>
              <a:rPr lang="en-US">
                <a:ea typeface="Calibri" panose="020F0502020204030204"/>
                <a:cs typeface="Calibri" panose="020F0502020204030204"/>
              </a:rPr>
              <a:t>Tile Based Deferred Rendering</a:t>
            </a:r>
            <a:endParaRPr lang="en-US"/>
          </a:p>
          <a:p>
            <a:pPr lvl="1">
              <a:buFont typeface="Courier New" panose="020B0604020202020204" pitchFamily="34" charset="0"/>
              <a:buChar char="o"/>
            </a:pPr>
            <a:r>
              <a:rPr lang="en-US">
                <a:ea typeface="Calibri" panose="020F0502020204030204"/>
                <a:cs typeface="Calibri" panose="020F0502020204030204"/>
              </a:rPr>
              <a:t>Not related to Deferred Rendering</a:t>
            </a:r>
          </a:p>
          <a:p>
            <a:r>
              <a:rPr lang="en-US">
                <a:ea typeface="Calibri" panose="020F0502020204030204"/>
                <a:cs typeface="Calibri" panose="020F0502020204030204"/>
              </a:rPr>
              <a:t>Use fast local memory to significantly reduce bandwidth</a:t>
            </a:r>
          </a:p>
        </p:txBody>
      </p:sp>
      <p:pic>
        <p:nvPicPr>
          <p:cNvPr id="11" name="Picture 10">
            <a:extLst>
              <a:ext uri="{FF2B5EF4-FFF2-40B4-BE49-F238E27FC236}">
                <a16:creationId xmlns:a16="http://schemas.microsoft.com/office/drawing/2014/main" id="{B3D28436-A394-167C-6FF0-4CF959BBB1E4}"/>
              </a:ext>
            </a:extLst>
          </p:cNvPr>
          <p:cNvPicPr>
            <a:picLocks noChangeAspect="1"/>
          </p:cNvPicPr>
          <p:nvPr/>
        </p:nvPicPr>
        <p:blipFill>
          <a:blip r:embed="rId3"/>
          <a:stretch>
            <a:fillRect/>
          </a:stretch>
        </p:blipFill>
        <p:spPr>
          <a:xfrm>
            <a:off x="1104900" y="3314700"/>
            <a:ext cx="2887367" cy="2624879"/>
          </a:xfrm>
          <a:prstGeom prst="rect">
            <a:avLst/>
          </a:prstGeom>
        </p:spPr>
      </p:pic>
      <p:pic>
        <p:nvPicPr>
          <p:cNvPr id="13" name="Picture 12">
            <a:extLst>
              <a:ext uri="{FF2B5EF4-FFF2-40B4-BE49-F238E27FC236}">
                <a16:creationId xmlns:a16="http://schemas.microsoft.com/office/drawing/2014/main" id="{06F92289-9589-DB84-4574-1FC9CACD872F}"/>
              </a:ext>
            </a:extLst>
          </p:cNvPr>
          <p:cNvPicPr>
            <a:picLocks noChangeAspect="1"/>
          </p:cNvPicPr>
          <p:nvPr/>
        </p:nvPicPr>
        <p:blipFill>
          <a:blip r:embed="rId4"/>
          <a:stretch>
            <a:fillRect/>
          </a:stretch>
        </p:blipFill>
        <p:spPr>
          <a:xfrm>
            <a:off x="4418401" y="3308298"/>
            <a:ext cx="2893769" cy="2631281"/>
          </a:xfrm>
          <a:prstGeom prst="rect">
            <a:avLst/>
          </a:prstGeom>
        </p:spPr>
      </p:pic>
      <p:pic>
        <p:nvPicPr>
          <p:cNvPr id="15" name="Picture 14">
            <a:extLst>
              <a:ext uri="{FF2B5EF4-FFF2-40B4-BE49-F238E27FC236}">
                <a16:creationId xmlns:a16="http://schemas.microsoft.com/office/drawing/2014/main" id="{A27A8EB1-C615-5B9A-8D25-1522FF98300A}"/>
              </a:ext>
            </a:extLst>
          </p:cNvPr>
          <p:cNvPicPr>
            <a:picLocks noChangeAspect="1"/>
          </p:cNvPicPr>
          <p:nvPr/>
        </p:nvPicPr>
        <p:blipFill>
          <a:blip r:embed="rId5"/>
          <a:stretch>
            <a:fillRect/>
          </a:stretch>
        </p:blipFill>
        <p:spPr>
          <a:xfrm>
            <a:off x="7738304" y="3314700"/>
            <a:ext cx="2900171" cy="2644085"/>
          </a:xfrm>
          <a:prstGeom prst="rect">
            <a:avLst/>
          </a:prstGeom>
        </p:spPr>
      </p:pic>
      <p:sp>
        <p:nvSpPr>
          <p:cNvPr id="21" name="TextBox 20">
            <a:extLst>
              <a:ext uri="{FF2B5EF4-FFF2-40B4-BE49-F238E27FC236}">
                <a16:creationId xmlns:a16="http://schemas.microsoft.com/office/drawing/2014/main" id="{26B1EE5A-0EA6-608C-31F3-C9C924A7D10A}"/>
              </a:ext>
            </a:extLst>
          </p:cNvPr>
          <p:cNvSpPr txBox="1"/>
          <p:nvPr/>
        </p:nvSpPr>
        <p:spPr>
          <a:xfrm>
            <a:off x="1098497" y="5842000"/>
            <a:ext cx="2893769" cy="369332"/>
          </a:xfrm>
          <a:prstGeom prst="rect">
            <a:avLst/>
          </a:prstGeom>
          <a:noFill/>
        </p:spPr>
        <p:txBody>
          <a:bodyPr wrap="square" rtlCol="0">
            <a:spAutoFit/>
          </a:bodyPr>
          <a:lstStyle/>
          <a:p>
            <a:pPr algn="ctr"/>
            <a:r>
              <a:rPr lang="da-DK"/>
              <a:t>Position-</a:t>
            </a:r>
            <a:r>
              <a:rPr lang="da-DK" err="1"/>
              <a:t>only</a:t>
            </a:r>
            <a:r>
              <a:rPr lang="da-DK"/>
              <a:t> </a:t>
            </a:r>
            <a:r>
              <a:rPr lang="da-DK" err="1"/>
              <a:t>vertex</a:t>
            </a:r>
            <a:r>
              <a:rPr lang="da-DK"/>
              <a:t> </a:t>
            </a:r>
            <a:r>
              <a:rPr lang="da-DK" err="1"/>
              <a:t>shading</a:t>
            </a:r>
            <a:endParaRPr lang="da-DK"/>
          </a:p>
        </p:txBody>
      </p:sp>
      <p:sp>
        <p:nvSpPr>
          <p:cNvPr id="22" name="TextBox 21">
            <a:extLst>
              <a:ext uri="{FF2B5EF4-FFF2-40B4-BE49-F238E27FC236}">
                <a16:creationId xmlns:a16="http://schemas.microsoft.com/office/drawing/2014/main" id="{8DF9ABF5-666A-5703-0E85-8B113054AE91}"/>
              </a:ext>
            </a:extLst>
          </p:cNvPr>
          <p:cNvSpPr txBox="1"/>
          <p:nvPr/>
        </p:nvSpPr>
        <p:spPr>
          <a:xfrm>
            <a:off x="4471461" y="5842000"/>
            <a:ext cx="2787650" cy="369332"/>
          </a:xfrm>
          <a:prstGeom prst="rect">
            <a:avLst/>
          </a:prstGeom>
          <a:noFill/>
        </p:spPr>
        <p:txBody>
          <a:bodyPr wrap="square" rtlCol="0">
            <a:spAutoFit/>
          </a:bodyPr>
          <a:lstStyle/>
          <a:p>
            <a:pPr algn="ctr"/>
            <a:r>
              <a:rPr lang="da-DK" err="1"/>
              <a:t>Triangles</a:t>
            </a:r>
            <a:r>
              <a:rPr lang="da-DK"/>
              <a:t> </a:t>
            </a:r>
            <a:r>
              <a:rPr lang="da-DK" err="1"/>
              <a:t>are</a:t>
            </a:r>
            <a:r>
              <a:rPr lang="da-DK"/>
              <a:t> </a:t>
            </a:r>
            <a:r>
              <a:rPr lang="da-DK" err="1"/>
              <a:t>binned</a:t>
            </a:r>
            <a:r>
              <a:rPr lang="da-DK"/>
              <a:t> to </a:t>
            </a:r>
            <a:r>
              <a:rPr lang="da-DK" err="1"/>
              <a:t>tiles</a:t>
            </a:r>
            <a:endParaRPr lang="da-DK"/>
          </a:p>
        </p:txBody>
      </p:sp>
      <p:sp>
        <p:nvSpPr>
          <p:cNvPr id="25" name="TextBox 24">
            <a:extLst>
              <a:ext uri="{FF2B5EF4-FFF2-40B4-BE49-F238E27FC236}">
                <a16:creationId xmlns:a16="http://schemas.microsoft.com/office/drawing/2014/main" id="{D27788F3-95AE-F279-1340-8EF6D38FD7B7}"/>
              </a:ext>
            </a:extLst>
          </p:cNvPr>
          <p:cNvSpPr txBox="1"/>
          <p:nvPr/>
        </p:nvSpPr>
        <p:spPr>
          <a:xfrm>
            <a:off x="7794564" y="5842000"/>
            <a:ext cx="2787650" cy="369332"/>
          </a:xfrm>
          <a:prstGeom prst="rect">
            <a:avLst/>
          </a:prstGeom>
          <a:noFill/>
        </p:spPr>
        <p:txBody>
          <a:bodyPr wrap="square" rtlCol="0">
            <a:spAutoFit/>
          </a:bodyPr>
          <a:lstStyle/>
          <a:p>
            <a:pPr algn="ctr"/>
            <a:r>
              <a:rPr lang="da-DK"/>
              <a:t>Full </a:t>
            </a:r>
            <a:r>
              <a:rPr lang="da-DK" err="1"/>
              <a:t>shading</a:t>
            </a:r>
            <a:r>
              <a:rPr lang="da-DK"/>
              <a:t> </a:t>
            </a:r>
            <a:r>
              <a:rPr lang="da-DK" err="1"/>
              <a:t>locally</a:t>
            </a:r>
            <a:r>
              <a:rPr lang="da-DK"/>
              <a:t> in </a:t>
            </a:r>
            <a:r>
              <a:rPr lang="da-DK" err="1"/>
              <a:t>tiles</a:t>
            </a:r>
            <a:endParaRPr lang="da-DK"/>
          </a:p>
        </p:txBody>
      </p:sp>
    </p:spTree>
    <p:extLst>
      <p:ext uri="{BB962C8B-B14F-4D97-AF65-F5344CB8AC3E}">
        <p14:creationId xmlns:p14="http://schemas.microsoft.com/office/powerpoint/2010/main" val="4094399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D0C93-1376-DF1B-3D0C-E0E3837E9A91}"/>
              </a:ext>
            </a:extLst>
          </p:cNvPr>
          <p:cNvSpPr>
            <a:spLocks noGrp="1"/>
          </p:cNvSpPr>
          <p:nvPr>
            <p:ph type="title"/>
          </p:nvPr>
        </p:nvSpPr>
        <p:spPr/>
        <p:txBody>
          <a:bodyPr/>
          <a:lstStyle/>
          <a:p>
            <a:r>
              <a:rPr lang="en-US">
                <a:ea typeface="Calibri Light"/>
                <a:cs typeface="Calibri Light"/>
              </a:rPr>
              <a:t>Render Passes</a:t>
            </a:r>
            <a:endParaRPr lang="en-US"/>
          </a:p>
        </p:txBody>
      </p:sp>
      <p:sp>
        <p:nvSpPr>
          <p:cNvPr id="3" name="Content Placeholder 2">
            <a:extLst>
              <a:ext uri="{FF2B5EF4-FFF2-40B4-BE49-F238E27FC236}">
                <a16:creationId xmlns:a16="http://schemas.microsoft.com/office/drawing/2014/main" id="{CEBDC769-62D5-AE32-BCFB-61BD914DD2FD}"/>
              </a:ext>
            </a:extLst>
          </p:cNvPr>
          <p:cNvSpPr>
            <a:spLocks noGrp="1"/>
          </p:cNvSpPr>
          <p:nvPr>
            <p:ph idx="1"/>
          </p:nvPr>
        </p:nvSpPr>
        <p:spPr/>
        <p:txBody>
          <a:bodyPr vert="horz" lIns="91440" tIns="45720" rIns="91440" bIns="45720" rtlCol="0" anchor="t">
            <a:normAutofit/>
          </a:bodyPr>
          <a:lstStyle/>
          <a:p>
            <a:r>
              <a:rPr lang="en-US">
                <a:ea typeface="Calibri"/>
                <a:cs typeface="Calibri"/>
              </a:rPr>
              <a:t>Needs to be created explicitly</a:t>
            </a:r>
          </a:p>
          <a:p>
            <a:r>
              <a:rPr lang="en-US">
                <a:ea typeface="Calibri"/>
                <a:cs typeface="Calibri"/>
              </a:rPr>
              <a:t>Frame graph ideal for this</a:t>
            </a:r>
          </a:p>
          <a:p>
            <a:pPr lvl="1">
              <a:buFont typeface="Courier New" panose="020B0604020202020204" pitchFamily="34" charset="0"/>
              <a:buChar char="o"/>
            </a:pPr>
            <a:r>
              <a:rPr lang="en-US">
                <a:ea typeface="Calibri"/>
                <a:cs typeface="Calibri"/>
              </a:rPr>
              <a:t>Unfortunately not a thing in HITMAN</a:t>
            </a:r>
          </a:p>
          <a:p>
            <a:pPr lvl="1">
              <a:buFont typeface="Courier New" panose="020B0604020202020204" pitchFamily="34" charset="0"/>
              <a:buChar char="o"/>
            </a:pPr>
            <a:r>
              <a:rPr lang="en-US">
                <a:ea typeface="Calibri"/>
                <a:cs typeface="Calibri"/>
              </a:rPr>
              <a:t>Too much work to refactor codebase</a:t>
            </a:r>
          </a:p>
          <a:p>
            <a:r>
              <a:rPr lang="en-US">
                <a:ea typeface="Calibri"/>
                <a:cs typeface="Calibri"/>
              </a:rPr>
              <a:t>Create on-the-fly instead</a:t>
            </a:r>
          </a:p>
        </p:txBody>
      </p:sp>
    </p:spTree>
    <p:extLst>
      <p:ext uri="{BB962C8B-B14F-4D97-AF65-F5344CB8AC3E}">
        <p14:creationId xmlns:p14="http://schemas.microsoft.com/office/powerpoint/2010/main" val="157939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9181C-FDA2-F6C2-1284-7F2DD72AA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72124-A761-13FC-31F4-3DDA490611C1}"/>
              </a:ext>
            </a:extLst>
          </p:cNvPr>
          <p:cNvSpPr>
            <a:spLocks noGrp="1"/>
          </p:cNvSpPr>
          <p:nvPr>
            <p:ph type="title"/>
          </p:nvPr>
        </p:nvSpPr>
        <p:spPr/>
        <p:txBody>
          <a:bodyPr/>
          <a:lstStyle/>
          <a:p>
            <a:r>
              <a:rPr lang="en-US">
                <a:ea typeface="Calibri Light"/>
                <a:cs typeface="Calibri Light"/>
              </a:rPr>
              <a:t>Render Passes</a:t>
            </a:r>
            <a:endParaRPr lang="en-US"/>
          </a:p>
        </p:txBody>
      </p:sp>
      <p:sp>
        <p:nvSpPr>
          <p:cNvPr id="3" name="Content Placeholder 2">
            <a:extLst>
              <a:ext uri="{FF2B5EF4-FFF2-40B4-BE49-F238E27FC236}">
                <a16:creationId xmlns:a16="http://schemas.microsoft.com/office/drawing/2014/main" id="{19DCE994-76AC-2232-4566-8D0EA0A1B8B2}"/>
              </a:ext>
            </a:extLst>
          </p:cNvPr>
          <p:cNvSpPr>
            <a:spLocks noGrp="1"/>
          </p:cNvSpPr>
          <p:nvPr>
            <p:ph idx="1"/>
          </p:nvPr>
        </p:nvSpPr>
        <p:spPr/>
        <p:txBody>
          <a:bodyPr vert="horz" lIns="91440" tIns="45720" rIns="91440" bIns="45720" rtlCol="0" anchor="t">
            <a:normAutofit/>
          </a:bodyPr>
          <a:lstStyle/>
          <a:p>
            <a:r>
              <a:rPr lang="en-US">
                <a:ea typeface="Calibri"/>
                <a:cs typeface="Calibri"/>
              </a:rPr>
              <a:t>Set dirty bit when render targets change</a:t>
            </a:r>
          </a:p>
          <a:p>
            <a:r>
              <a:rPr lang="en-US">
                <a:ea typeface="Calibri"/>
                <a:cs typeface="Calibri"/>
              </a:rPr>
              <a:t>If set when making a draw call, compare current &amp; desired RTs</a:t>
            </a:r>
          </a:p>
        </p:txBody>
      </p:sp>
      <p:pic>
        <p:nvPicPr>
          <p:cNvPr id="5" name="Picture 4">
            <a:extLst>
              <a:ext uri="{FF2B5EF4-FFF2-40B4-BE49-F238E27FC236}">
                <a16:creationId xmlns:a16="http://schemas.microsoft.com/office/drawing/2014/main" id="{F29FC319-A3F9-D021-4EF9-7624528DA0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5183" y="3281983"/>
            <a:ext cx="11377688" cy="2717602"/>
          </a:xfrm>
          <a:prstGeom prst="rect">
            <a:avLst/>
          </a:prstGeom>
        </p:spPr>
      </p:pic>
    </p:spTree>
    <p:extLst>
      <p:ext uri="{BB962C8B-B14F-4D97-AF65-F5344CB8AC3E}">
        <p14:creationId xmlns:p14="http://schemas.microsoft.com/office/powerpoint/2010/main" val="2044974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76B20-34B4-27CA-6298-B46FF1C43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D03F9-ABA3-6C37-6A07-04F41CDAD7BB}"/>
              </a:ext>
            </a:extLst>
          </p:cNvPr>
          <p:cNvSpPr>
            <a:spLocks noGrp="1"/>
          </p:cNvSpPr>
          <p:nvPr>
            <p:ph type="title"/>
          </p:nvPr>
        </p:nvSpPr>
        <p:spPr/>
        <p:txBody>
          <a:bodyPr/>
          <a:lstStyle/>
          <a:p>
            <a:r>
              <a:rPr lang="en-US">
                <a:ea typeface="Calibri Light"/>
                <a:cs typeface="Calibri Light"/>
              </a:rPr>
              <a:t>Render Pass Setup</a:t>
            </a:r>
            <a:endParaRPr lang="en-US"/>
          </a:p>
        </p:txBody>
      </p:sp>
      <p:sp>
        <p:nvSpPr>
          <p:cNvPr id="3" name="Content Placeholder 2">
            <a:extLst>
              <a:ext uri="{FF2B5EF4-FFF2-40B4-BE49-F238E27FC236}">
                <a16:creationId xmlns:a16="http://schemas.microsoft.com/office/drawing/2014/main" id="{F09002B0-9451-EE2A-4EF8-5B18E8F429C7}"/>
              </a:ext>
            </a:extLst>
          </p:cNvPr>
          <p:cNvSpPr>
            <a:spLocks noGrp="1"/>
          </p:cNvSpPr>
          <p:nvPr>
            <p:ph idx="1"/>
          </p:nvPr>
        </p:nvSpPr>
        <p:spPr/>
        <p:txBody>
          <a:bodyPr vert="horz" lIns="91440" tIns="45720" rIns="91440" bIns="45720" rtlCol="0" anchor="t">
            <a:normAutofit/>
          </a:bodyPr>
          <a:lstStyle/>
          <a:p>
            <a:r>
              <a:rPr lang="en-US">
                <a:ea typeface="Calibri"/>
                <a:cs typeface="Calibri"/>
              </a:rPr>
              <a:t>Minimal changes made to bind textures early</a:t>
            </a:r>
          </a:p>
          <a:p>
            <a:pPr lvl="1">
              <a:buFont typeface="Courier New" panose="020B0604020202020204" pitchFamily="34" charset="0"/>
              <a:buChar char="o"/>
            </a:pPr>
            <a:r>
              <a:rPr lang="en-US">
                <a:ea typeface="Calibri"/>
                <a:cs typeface="Calibri"/>
              </a:rPr>
              <a:t>Mask out writes for RTs that aren't actually bound for the draw call</a:t>
            </a:r>
          </a:p>
          <a:p>
            <a:pPr lvl="1">
              <a:buFont typeface="Courier New" panose="020B0604020202020204" pitchFamily="34" charset="0"/>
              <a:buChar char="o"/>
            </a:pPr>
            <a:r>
              <a:rPr lang="en-US">
                <a:ea typeface="Calibri"/>
                <a:cs typeface="Calibri"/>
              </a:rPr>
              <a:t>Allows more passes to be merged</a:t>
            </a:r>
          </a:p>
        </p:txBody>
      </p:sp>
      <p:pic>
        <p:nvPicPr>
          <p:cNvPr id="5" name="Picture 4">
            <a:extLst>
              <a:ext uri="{FF2B5EF4-FFF2-40B4-BE49-F238E27FC236}">
                <a16:creationId xmlns:a16="http://schemas.microsoft.com/office/drawing/2014/main" id="{DC3284B4-9772-8CB7-5273-8D986D11DDBA}"/>
              </a:ext>
            </a:extLst>
          </p:cNvPr>
          <p:cNvPicPr>
            <a:picLocks noChangeAspect="1"/>
          </p:cNvPicPr>
          <p:nvPr/>
        </p:nvPicPr>
        <p:blipFill>
          <a:blip r:embed="rId3"/>
          <a:stretch>
            <a:fillRect/>
          </a:stretch>
        </p:blipFill>
        <p:spPr>
          <a:xfrm>
            <a:off x="838200" y="3698742"/>
            <a:ext cx="9536482" cy="1838971"/>
          </a:xfrm>
          <a:prstGeom prst="rect">
            <a:avLst/>
          </a:prstGeom>
        </p:spPr>
      </p:pic>
    </p:spTree>
    <p:extLst>
      <p:ext uri="{BB962C8B-B14F-4D97-AF65-F5344CB8AC3E}">
        <p14:creationId xmlns:p14="http://schemas.microsoft.com/office/powerpoint/2010/main" val="3210351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EE75-8E98-C2C9-46D7-DFAC9FF31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9B693-A346-15EC-A170-10D6BD9A554C}"/>
              </a:ext>
            </a:extLst>
          </p:cNvPr>
          <p:cNvSpPr>
            <a:spLocks noGrp="1"/>
          </p:cNvSpPr>
          <p:nvPr>
            <p:ph type="title"/>
          </p:nvPr>
        </p:nvSpPr>
        <p:spPr/>
        <p:txBody>
          <a:bodyPr/>
          <a:lstStyle/>
          <a:p>
            <a:r>
              <a:rPr lang="en-US">
                <a:ea typeface="Calibri Light"/>
                <a:cs typeface="Calibri Light"/>
              </a:rPr>
              <a:t>Render Pass Setup</a:t>
            </a:r>
            <a:endParaRPr lang="en-US"/>
          </a:p>
        </p:txBody>
      </p:sp>
      <p:sp>
        <p:nvSpPr>
          <p:cNvPr id="3" name="Content Placeholder 2">
            <a:extLst>
              <a:ext uri="{FF2B5EF4-FFF2-40B4-BE49-F238E27FC236}">
                <a16:creationId xmlns:a16="http://schemas.microsoft.com/office/drawing/2014/main" id="{7CDE7272-4F21-B151-185B-2E05A6E0BDFE}"/>
              </a:ext>
            </a:extLst>
          </p:cNvPr>
          <p:cNvSpPr>
            <a:spLocks noGrp="1"/>
          </p:cNvSpPr>
          <p:nvPr>
            <p:ph idx="1"/>
          </p:nvPr>
        </p:nvSpPr>
        <p:spPr/>
        <p:txBody>
          <a:bodyPr vert="horz" lIns="91440" tIns="45720" rIns="91440" bIns="45720" rtlCol="0" anchor="t">
            <a:normAutofit/>
          </a:bodyPr>
          <a:lstStyle/>
          <a:p>
            <a:r>
              <a:rPr lang="en-US">
                <a:ea typeface="Calibri"/>
                <a:cs typeface="Calibri"/>
              </a:rPr>
              <a:t>Naïve approach, but has worked out mostly well</a:t>
            </a:r>
          </a:p>
          <a:p>
            <a:pPr lvl="1">
              <a:buFont typeface="Courier New" panose="020B0604020202020204" pitchFamily="34" charset="0"/>
              <a:buChar char="o"/>
            </a:pPr>
            <a:r>
              <a:rPr lang="en-US">
                <a:ea typeface="Calibri"/>
                <a:cs typeface="Calibri"/>
              </a:rPr>
              <a:t>Helps that the high-level rendering code is already well structured</a:t>
            </a:r>
          </a:p>
          <a:p>
            <a:r>
              <a:rPr lang="en-US">
                <a:ea typeface="Calibri"/>
                <a:cs typeface="Calibri"/>
              </a:rPr>
              <a:t>Our load/store actions are very conservative</a:t>
            </a:r>
          </a:p>
          <a:p>
            <a:pPr lvl="1">
              <a:buFont typeface="Courier New" panose="020B0604020202020204" pitchFamily="34" charset="0"/>
              <a:buChar char="o"/>
            </a:pPr>
            <a:r>
              <a:rPr lang="en-US">
                <a:ea typeface="Calibri"/>
                <a:cs typeface="Calibri"/>
              </a:rPr>
              <a:t>Most stores end up being used though</a:t>
            </a:r>
          </a:p>
          <a:p>
            <a:pPr lvl="1">
              <a:buFont typeface="Courier New" panose="020B0604020202020204" pitchFamily="34" charset="0"/>
              <a:buChar char="o"/>
            </a:pPr>
            <a:r>
              <a:rPr lang="en-US">
                <a:ea typeface="Calibri"/>
                <a:cs typeface="Calibri"/>
              </a:rPr>
              <a:t>Special handling for certain cases that didn't</a:t>
            </a:r>
          </a:p>
        </p:txBody>
      </p:sp>
    </p:spTree>
    <p:extLst>
      <p:ext uri="{BB962C8B-B14F-4D97-AF65-F5344CB8AC3E}">
        <p14:creationId xmlns:p14="http://schemas.microsoft.com/office/powerpoint/2010/main" val="3206295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20142-C52E-67ED-A409-C87AD1FC3819}"/>
              </a:ext>
            </a:extLst>
          </p:cNvPr>
          <p:cNvSpPr>
            <a:spLocks noGrp="1"/>
          </p:cNvSpPr>
          <p:nvPr>
            <p:ph type="title"/>
          </p:nvPr>
        </p:nvSpPr>
        <p:spPr/>
        <p:txBody>
          <a:bodyPr/>
          <a:lstStyle/>
          <a:p>
            <a:r>
              <a:rPr lang="en-US">
                <a:ea typeface="Calibri Light"/>
                <a:cs typeface="Calibri Light"/>
              </a:rPr>
              <a:t>Compute Pass Setup</a:t>
            </a:r>
            <a:endParaRPr lang="en-US"/>
          </a:p>
        </p:txBody>
      </p:sp>
      <p:sp>
        <p:nvSpPr>
          <p:cNvPr id="3" name="Content Placeholder 2">
            <a:extLst>
              <a:ext uri="{FF2B5EF4-FFF2-40B4-BE49-F238E27FC236}">
                <a16:creationId xmlns:a16="http://schemas.microsoft.com/office/drawing/2014/main" id="{A01D3520-7704-7AD1-5975-8674CF9070CE}"/>
              </a:ext>
            </a:extLst>
          </p:cNvPr>
          <p:cNvSpPr>
            <a:spLocks noGrp="1"/>
          </p:cNvSpPr>
          <p:nvPr>
            <p:ph idx="1"/>
          </p:nvPr>
        </p:nvSpPr>
        <p:spPr>
          <a:xfrm>
            <a:off x="838200" y="1825625"/>
            <a:ext cx="6126271" cy="4351338"/>
          </a:xfrm>
        </p:spPr>
        <p:txBody>
          <a:bodyPr vert="horz" lIns="91440" tIns="45720" rIns="91440" bIns="45720" rtlCol="0" anchor="t">
            <a:normAutofit/>
          </a:bodyPr>
          <a:lstStyle/>
          <a:p>
            <a:r>
              <a:rPr lang="en-US">
                <a:ea typeface="Calibri"/>
                <a:cs typeface="Calibri"/>
              </a:rPr>
              <a:t>Metal exposes serial and concurrent compute passes</a:t>
            </a:r>
          </a:p>
          <a:p>
            <a:pPr lvl="1">
              <a:buFont typeface="Courier New" panose="020B0604020202020204" pitchFamily="34" charset="0"/>
              <a:buChar char="o"/>
            </a:pPr>
            <a:r>
              <a:rPr lang="en-US">
                <a:ea typeface="Calibri"/>
                <a:cs typeface="Calibri"/>
              </a:rPr>
              <a:t>Serial puts a barrier between all dispatches in pass</a:t>
            </a:r>
          </a:p>
          <a:p>
            <a:pPr lvl="1">
              <a:buFont typeface="Courier New" panose="020B0604020202020204" pitchFamily="34" charset="0"/>
              <a:buChar char="o"/>
            </a:pPr>
            <a:r>
              <a:rPr lang="en-US">
                <a:ea typeface="Calibri"/>
                <a:cs typeface="Calibri"/>
              </a:rPr>
              <a:t>Concurrent requires manual barriers</a:t>
            </a:r>
          </a:p>
          <a:p>
            <a:r>
              <a:rPr lang="en-US">
                <a:ea typeface="Calibri"/>
                <a:cs typeface="Calibri"/>
              </a:rPr>
              <a:t>We use concurrent only</a:t>
            </a:r>
          </a:p>
          <a:p>
            <a:pPr lvl="1">
              <a:buFont typeface="Courier New" panose="020B0604020202020204" pitchFamily="34" charset="0"/>
              <a:buChar char="o"/>
            </a:pPr>
            <a:r>
              <a:rPr lang="en-US">
                <a:ea typeface="Calibri"/>
                <a:cs typeface="Calibri"/>
              </a:rPr>
              <a:t>Allows for overlapping dispatches</a:t>
            </a:r>
          </a:p>
          <a:p>
            <a:pPr lvl="1">
              <a:buFont typeface="Courier New" panose="020B0604020202020204" pitchFamily="34" charset="0"/>
              <a:buChar char="o"/>
            </a:pPr>
            <a:r>
              <a:rPr lang="en-US">
                <a:ea typeface="Calibri"/>
                <a:cs typeface="Calibri"/>
              </a:rPr>
              <a:t>Our deferred shading dispatches are meant to run in parallel</a:t>
            </a:r>
          </a:p>
          <a:p>
            <a:pPr lvl="1">
              <a:buFont typeface="Courier New" panose="020B0604020202020204" pitchFamily="34" charset="0"/>
              <a:buChar char="o"/>
            </a:pPr>
            <a:r>
              <a:rPr lang="en-US">
                <a:ea typeface="Calibri"/>
                <a:cs typeface="Calibri"/>
              </a:rPr>
              <a:t>Less driver overhead than 1 pass per dispatch</a:t>
            </a:r>
          </a:p>
        </p:txBody>
      </p:sp>
      <p:pic>
        <p:nvPicPr>
          <p:cNvPr id="5" name="Picture 4">
            <a:extLst>
              <a:ext uri="{FF2B5EF4-FFF2-40B4-BE49-F238E27FC236}">
                <a16:creationId xmlns:a16="http://schemas.microsoft.com/office/drawing/2014/main" id="{8F17F181-93B4-8D7B-F5DA-FB453EA57FA6}"/>
              </a:ext>
            </a:extLst>
          </p:cNvPr>
          <p:cNvPicPr>
            <a:picLocks noChangeAspect="1"/>
          </p:cNvPicPr>
          <p:nvPr/>
        </p:nvPicPr>
        <p:blipFill>
          <a:blip r:embed="rId3"/>
          <a:stretch>
            <a:fillRect/>
          </a:stretch>
        </p:blipFill>
        <p:spPr>
          <a:xfrm>
            <a:off x="7446723" y="1765936"/>
            <a:ext cx="3907077" cy="2434523"/>
          </a:xfrm>
          <a:prstGeom prst="rect">
            <a:avLst/>
          </a:prstGeom>
        </p:spPr>
      </p:pic>
    </p:spTree>
    <p:extLst>
      <p:ext uri="{BB962C8B-B14F-4D97-AF65-F5344CB8AC3E}">
        <p14:creationId xmlns:p14="http://schemas.microsoft.com/office/powerpoint/2010/main" val="356954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E4BD2-98BC-62CB-3070-190ED0AEAB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200032-3FB9-C750-8505-9A9B34C9D331}"/>
              </a:ext>
            </a:extLst>
          </p:cNvPr>
          <p:cNvSpPr>
            <a:spLocks noGrp="1"/>
          </p:cNvSpPr>
          <p:nvPr>
            <p:ph type="title"/>
          </p:nvPr>
        </p:nvSpPr>
        <p:spPr/>
        <p:txBody>
          <a:bodyPr/>
          <a:lstStyle/>
          <a:p>
            <a:r>
              <a:rPr lang="en-US">
                <a:ea typeface="Calibri Light"/>
                <a:cs typeface="Calibri Light"/>
              </a:rPr>
              <a:t>Compute Pass Setup</a:t>
            </a:r>
            <a:endParaRPr lang="en-US"/>
          </a:p>
        </p:txBody>
      </p:sp>
      <p:sp>
        <p:nvSpPr>
          <p:cNvPr id="3" name="Content Placeholder 2">
            <a:extLst>
              <a:ext uri="{FF2B5EF4-FFF2-40B4-BE49-F238E27FC236}">
                <a16:creationId xmlns:a16="http://schemas.microsoft.com/office/drawing/2014/main" id="{62351EBE-5AB3-EBD0-6868-44DAA17B346F}"/>
              </a:ext>
            </a:extLst>
          </p:cNvPr>
          <p:cNvSpPr>
            <a:spLocks noGrp="1"/>
          </p:cNvSpPr>
          <p:nvPr>
            <p:ph idx="1"/>
          </p:nvPr>
        </p:nvSpPr>
        <p:spPr/>
        <p:txBody>
          <a:bodyPr vert="horz" lIns="91440" tIns="45720" rIns="91440" bIns="45720" rtlCol="0" anchor="t">
            <a:normAutofit/>
          </a:bodyPr>
          <a:lstStyle/>
          <a:p>
            <a:r>
              <a:rPr lang="en-US">
                <a:ea typeface="Calibri"/>
                <a:cs typeface="Calibri"/>
              </a:rPr>
              <a:t>Resources are tracked between dispatches</a:t>
            </a:r>
          </a:p>
          <a:p>
            <a:pPr lvl="1">
              <a:buFont typeface="Courier New" panose="020B0604020202020204" pitchFamily="34" charset="0"/>
              <a:buChar char="o"/>
            </a:pPr>
            <a:r>
              <a:rPr lang="en-US">
                <a:ea typeface="+mn-lt"/>
                <a:cs typeface="+mn-lt"/>
              </a:rPr>
              <a:t>Fixed size buffer storing up to 32 resources needing a barrier</a:t>
            </a:r>
          </a:p>
          <a:p>
            <a:r>
              <a:rPr lang="en-US">
                <a:ea typeface="Calibri"/>
                <a:cs typeface="Calibri"/>
              </a:rPr>
              <a:t>Flush buffer on dispatch or if we hit the limit</a:t>
            </a:r>
          </a:p>
          <a:p>
            <a:pPr lvl="1">
              <a:buFont typeface="Courier New" panose="02070309020205020404" pitchFamily="49" charset="0"/>
              <a:buChar char="o"/>
            </a:pPr>
            <a:r>
              <a:rPr lang="en-US" i="1" err="1">
                <a:ea typeface="+mn-lt"/>
                <a:cs typeface="+mn-lt"/>
              </a:rPr>
              <a:t>memoryBarrierWithResources:count</a:t>
            </a:r>
            <a:r>
              <a:rPr lang="en-US" i="1">
                <a:ea typeface="+mn-lt"/>
                <a:cs typeface="+mn-lt"/>
              </a:rPr>
              <a:t>:</a:t>
            </a:r>
            <a:r>
              <a:rPr lang="en-US">
                <a:ea typeface="+mn-lt"/>
                <a:cs typeface="+mn-lt"/>
              </a:rPr>
              <a:t> </a:t>
            </a:r>
            <a:endParaRPr lang="en-US">
              <a:ea typeface="Calibri"/>
              <a:cs typeface="Calibri"/>
            </a:endParaRPr>
          </a:p>
          <a:p>
            <a:pPr lvl="1">
              <a:buFont typeface="Courier New" panose="020B0604020202020204" pitchFamily="34" charset="0"/>
              <a:buChar char="o"/>
            </a:pPr>
            <a:r>
              <a:rPr lang="en-US">
                <a:ea typeface="Calibri"/>
                <a:cs typeface="Calibri"/>
              </a:rPr>
              <a:t>A bit conservative, but works well enough</a:t>
            </a:r>
          </a:p>
          <a:p>
            <a:pPr lvl="1">
              <a:buFont typeface="Courier New" panose="020B0604020202020204" pitchFamily="34" charset="0"/>
              <a:buChar char="o"/>
            </a:pPr>
            <a:r>
              <a:rPr lang="en-US">
                <a:ea typeface="Calibri"/>
                <a:cs typeface="Calibri"/>
              </a:rPr>
              <a:t>Barrier only blocks within the same compute pass</a:t>
            </a:r>
          </a:p>
        </p:txBody>
      </p:sp>
    </p:spTree>
    <p:extLst>
      <p:ext uri="{BB962C8B-B14F-4D97-AF65-F5344CB8AC3E}">
        <p14:creationId xmlns:p14="http://schemas.microsoft.com/office/powerpoint/2010/main" val="491029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6B2-38CB-CECC-1DF0-1A198808934F}"/>
              </a:ext>
            </a:extLst>
          </p:cNvPr>
          <p:cNvSpPr>
            <a:spLocks noGrp="1"/>
          </p:cNvSpPr>
          <p:nvPr>
            <p:ph type="title"/>
          </p:nvPr>
        </p:nvSpPr>
        <p:spPr/>
        <p:txBody>
          <a:bodyPr/>
          <a:lstStyle/>
          <a:p>
            <a:r>
              <a:rPr lang="en-US">
                <a:ea typeface="Calibri Light"/>
                <a:cs typeface="Calibri Light"/>
              </a:rPr>
              <a:t>Command Buffer Handling</a:t>
            </a:r>
            <a:endParaRPr lang="en-US"/>
          </a:p>
        </p:txBody>
      </p:sp>
      <p:sp>
        <p:nvSpPr>
          <p:cNvPr id="3" name="Content Placeholder 2">
            <a:extLst>
              <a:ext uri="{FF2B5EF4-FFF2-40B4-BE49-F238E27FC236}">
                <a16:creationId xmlns:a16="http://schemas.microsoft.com/office/drawing/2014/main" id="{5C8BE45D-EAE7-C2A4-6F67-417AC43628E1}"/>
              </a:ext>
            </a:extLst>
          </p:cNvPr>
          <p:cNvSpPr>
            <a:spLocks noGrp="1"/>
          </p:cNvSpPr>
          <p:nvPr>
            <p:ph idx="1"/>
          </p:nvPr>
        </p:nvSpPr>
        <p:spPr/>
        <p:txBody>
          <a:bodyPr vert="horz" lIns="91440" tIns="45720" rIns="91440" bIns="45720" rtlCol="0" anchor="t">
            <a:normAutofit/>
          </a:bodyPr>
          <a:lstStyle/>
          <a:p>
            <a:r>
              <a:rPr lang="en-US">
                <a:ea typeface="Calibri"/>
                <a:cs typeface="Calibri"/>
              </a:rPr>
              <a:t>Command buffers in a ring buffer</a:t>
            </a:r>
            <a:endParaRPr lang="en-US"/>
          </a:p>
          <a:p>
            <a:pPr lvl="1"/>
            <a:r>
              <a:rPr lang="en-US">
                <a:ea typeface="Calibri"/>
                <a:cs typeface="Calibri"/>
              </a:rPr>
              <a:t>Unwrapped index used as fence value</a:t>
            </a:r>
          </a:p>
          <a:p>
            <a:pPr lvl="1"/>
            <a:r>
              <a:rPr lang="en-US">
                <a:ea typeface="Calibri"/>
                <a:cs typeface="Calibri"/>
              </a:rPr>
              <a:t>Used as synchronization primitive in engine for waiting on GPU</a:t>
            </a:r>
          </a:p>
          <a:p>
            <a:r>
              <a:rPr lang="en-US">
                <a:ea typeface="Calibri"/>
                <a:cs typeface="Calibri"/>
              </a:rPr>
              <a:t>Ring tracks currently submitted, free and completed index</a:t>
            </a:r>
          </a:p>
          <a:p>
            <a:pPr lvl="1"/>
            <a:r>
              <a:rPr lang="en-US">
                <a:ea typeface="Calibri"/>
                <a:cs typeface="Calibri"/>
              </a:rPr>
              <a:t>Stored as unwrapped uint64 values</a:t>
            </a:r>
          </a:p>
          <a:p>
            <a:r>
              <a:rPr lang="en-US">
                <a:ea typeface="Calibri"/>
                <a:cs typeface="Calibri"/>
              </a:rPr>
              <a:t>Maximum of 4 active command buffers</a:t>
            </a:r>
          </a:p>
          <a:p>
            <a:pPr lvl="1"/>
            <a:r>
              <a:rPr lang="en-US">
                <a:ea typeface="Calibri"/>
                <a:cs typeface="Calibri"/>
              </a:rPr>
              <a:t>Helps keep memory usage down</a:t>
            </a:r>
          </a:p>
          <a:p>
            <a:pPr lvl="1"/>
            <a:endParaRPr lang="en-US">
              <a:ea typeface="Calibri"/>
              <a:cs typeface="Calibri"/>
            </a:endParaRPr>
          </a:p>
        </p:txBody>
      </p:sp>
    </p:spTree>
    <p:extLst>
      <p:ext uri="{BB962C8B-B14F-4D97-AF65-F5344CB8AC3E}">
        <p14:creationId xmlns:p14="http://schemas.microsoft.com/office/powerpoint/2010/main" val="2596186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B45FE-4BEA-78B0-439B-D69709CA217A}"/>
              </a:ext>
            </a:extLst>
          </p:cNvPr>
          <p:cNvSpPr>
            <a:spLocks noGrp="1"/>
          </p:cNvSpPr>
          <p:nvPr>
            <p:ph type="title"/>
          </p:nvPr>
        </p:nvSpPr>
        <p:spPr/>
        <p:txBody>
          <a:bodyPr/>
          <a:lstStyle/>
          <a:p>
            <a:r>
              <a:rPr lang="en-US">
                <a:solidFill>
                  <a:srgbClr val="000000"/>
                </a:solidFill>
                <a:ea typeface="Calibri Light"/>
                <a:cs typeface="Calibri Light"/>
              </a:rPr>
              <a:t>GPU </a:t>
            </a:r>
            <a:r>
              <a:rPr lang="en-US">
                <a:ea typeface="Calibri Light"/>
                <a:cs typeface="Calibri Light"/>
              </a:rPr>
              <a:t>Synchronization</a:t>
            </a:r>
          </a:p>
        </p:txBody>
      </p:sp>
      <p:sp>
        <p:nvSpPr>
          <p:cNvPr id="3" name="Content Placeholder 2">
            <a:extLst>
              <a:ext uri="{FF2B5EF4-FFF2-40B4-BE49-F238E27FC236}">
                <a16:creationId xmlns:a16="http://schemas.microsoft.com/office/drawing/2014/main" id="{D6106EDD-2BE8-453A-6E31-BD8112439AAB}"/>
              </a:ext>
            </a:extLst>
          </p:cNvPr>
          <p:cNvSpPr>
            <a:spLocks noGrp="1"/>
          </p:cNvSpPr>
          <p:nvPr>
            <p:ph idx="1"/>
          </p:nvPr>
        </p:nvSpPr>
        <p:spPr/>
        <p:txBody>
          <a:bodyPr vert="horz" lIns="91440" tIns="45720" rIns="91440" bIns="45720" rtlCol="0" anchor="t">
            <a:normAutofit/>
          </a:bodyPr>
          <a:lstStyle/>
          <a:p>
            <a:r>
              <a:rPr lang="en-US">
                <a:ea typeface="Calibri"/>
                <a:cs typeface="Calibri"/>
              </a:rPr>
              <a:t>We rely on the automatic hazard tracking in Metal</a:t>
            </a:r>
          </a:p>
          <a:p>
            <a:pPr lvl="1">
              <a:buFont typeface="Courier New" panose="020B0604020202020204" pitchFamily="34" charset="0"/>
              <a:buChar char="o"/>
            </a:pPr>
            <a:r>
              <a:rPr lang="en-US">
                <a:ea typeface="Calibri"/>
                <a:cs typeface="Calibri"/>
              </a:rPr>
              <a:t>Would like to do our own, but bigger fish to fry</a:t>
            </a:r>
          </a:p>
          <a:p>
            <a:pPr lvl="1">
              <a:buFont typeface="Courier New" panose="020B0604020202020204" pitchFamily="34" charset="0"/>
              <a:buChar char="o"/>
            </a:pPr>
            <a:r>
              <a:rPr lang="en-US">
                <a:ea typeface="Calibri"/>
                <a:cs typeface="Calibri"/>
              </a:rPr>
              <a:t>It's a lot of work to move away from</a:t>
            </a:r>
          </a:p>
          <a:p>
            <a:pPr lvl="1">
              <a:buFont typeface="Courier New" panose="020B0604020202020204" pitchFamily="34" charset="0"/>
              <a:buChar char="o"/>
            </a:pPr>
            <a:r>
              <a:rPr lang="en-US">
                <a:ea typeface="Calibri"/>
                <a:cs typeface="Calibri"/>
              </a:rPr>
              <a:t>Ended up good enough</a:t>
            </a:r>
          </a:p>
          <a:p>
            <a:r>
              <a:rPr lang="en-US">
                <a:ea typeface="Calibri"/>
                <a:cs typeface="Calibri"/>
              </a:rPr>
              <a:t>Tried implementing async compute</a:t>
            </a:r>
          </a:p>
          <a:p>
            <a:pPr lvl="1">
              <a:buFont typeface="Courier New" panose="020B0604020202020204" pitchFamily="34" charset="0"/>
              <a:buChar char="o"/>
            </a:pPr>
            <a:r>
              <a:rPr lang="en-US">
                <a:ea typeface="Calibri"/>
                <a:cs typeface="Calibri"/>
              </a:rPr>
              <a:t>Didn't see performance gain</a:t>
            </a:r>
          </a:p>
          <a:p>
            <a:pPr lvl="1">
              <a:buFont typeface="Courier New" panose="020B0604020202020204" pitchFamily="34" charset="0"/>
              <a:buChar char="o"/>
            </a:pPr>
            <a:r>
              <a:rPr lang="en-US">
                <a:ea typeface="Calibri"/>
                <a:cs typeface="Calibri"/>
              </a:rPr>
              <a:t>Metal already runs passes in parallel</a:t>
            </a:r>
          </a:p>
          <a:p>
            <a:endParaRPr lang="en-US">
              <a:ea typeface="Calibri"/>
              <a:cs typeface="Calibri"/>
            </a:endParaRPr>
          </a:p>
        </p:txBody>
      </p:sp>
    </p:spTree>
    <p:extLst>
      <p:ext uri="{BB962C8B-B14F-4D97-AF65-F5344CB8AC3E}">
        <p14:creationId xmlns:p14="http://schemas.microsoft.com/office/powerpoint/2010/main" val="3728838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25084-EC89-4956-AD1F-107E2B4834A4}"/>
              </a:ext>
            </a:extLst>
          </p:cNvPr>
          <p:cNvSpPr>
            <a:spLocks noGrp="1"/>
          </p:cNvSpPr>
          <p:nvPr>
            <p:ph type="title"/>
          </p:nvPr>
        </p:nvSpPr>
        <p:spPr/>
        <p:txBody>
          <a:bodyPr/>
          <a:lstStyle/>
          <a:p>
            <a:r>
              <a:rPr lang="en-US">
                <a:ea typeface="Calibri Light"/>
                <a:cs typeface="Calibri Light"/>
              </a:rPr>
              <a:t>Mobile Platforms – Smartphones &amp; Tablets</a:t>
            </a:r>
            <a:endParaRPr lang="en-US"/>
          </a:p>
        </p:txBody>
      </p:sp>
      <p:sp>
        <p:nvSpPr>
          <p:cNvPr id="3" name="Content Placeholder 2">
            <a:extLst>
              <a:ext uri="{FF2B5EF4-FFF2-40B4-BE49-F238E27FC236}">
                <a16:creationId xmlns:a16="http://schemas.microsoft.com/office/drawing/2014/main" id="{422D1D63-25BD-3E16-52E9-B3B8D2B94E80}"/>
              </a:ext>
            </a:extLst>
          </p:cNvPr>
          <p:cNvSpPr>
            <a:spLocks noGrp="1"/>
          </p:cNvSpPr>
          <p:nvPr>
            <p:ph idx="1"/>
          </p:nvPr>
        </p:nvSpPr>
        <p:spPr/>
        <p:txBody>
          <a:bodyPr vert="horz" lIns="91440" tIns="45720" rIns="91440" bIns="45720" rtlCol="0" anchor="t">
            <a:normAutofit/>
          </a:bodyPr>
          <a:lstStyle/>
          <a:p>
            <a:pPr>
              <a:lnSpc>
                <a:spcPct val="100000"/>
              </a:lnSpc>
            </a:pPr>
            <a:r>
              <a:rPr lang="en-US">
                <a:ea typeface="Calibri" panose="020F0502020204030204"/>
                <a:cs typeface="Calibri" panose="020F0502020204030204"/>
              </a:rPr>
              <a:t>System on Chip (SoC) design</a:t>
            </a:r>
          </a:p>
          <a:p>
            <a:pPr>
              <a:lnSpc>
                <a:spcPct val="100000"/>
              </a:lnSpc>
            </a:pPr>
            <a:r>
              <a:rPr lang="en-US">
                <a:ea typeface="Calibri" panose="020F0502020204030204"/>
                <a:cs typeface="Calibri" panose="020F0502020204030204"/>
              </a:rPr>
              <a:t>Unified Memory</a:t>
            </a:r>
          </a:p>
          <a:p>
            <a:pPr>
              <a:lnSpc>
                <a:spcPct val="100000"/>
              </a:lnSpc>
            </a:pPr>
            <a:r>
              <a:rPr lang="en-US">
                <a:ea typeface="Calibri" panose="020F0502020204030204"/>
                <a:cs typeface="Calibri" panose="020F0502020204030204"/>
              </a:rPr>
              <a:t>3-6W Power Budget</a:t>
            </a:r>
          </a:p>
          <a:p>
            <a:pPr>
              <a:lnSpc>
                <a:spcPct val="100000"/>
              </a:lnSpc>
            </a:pPr>
            <a:r>
              <a:rPr lang="en-US">
                <a:ea typeface="Calibri" panose="020F0502020204030204"/>
                <a:cs typeface="Calibri" panose="020F0502020204030204"/>
              </a:rPr>
              <a:t>Peak performance is not sustainable</a:t>
            </a:r>
          </a:p>
          <a:p>
            <a:pPr>
              <a:lnSpc>
                <a:spcPct val="100000"/>
              </a:lnSpc>
            </a:pPr>
            <a:r>
              <a:rPr lang="en-US">
                <a:ea typeface="Calibri" panose="020F0502020204030204"/>
                <a:cs typeface="Calibri" panose="020F0502020204030204"/>
              </a:rPr>
              <a:t>RAM Access is energy intensive</a:t>
            </a:r>
          </a:p>
          <a:p>
            <a:pPr lvl="1">
              <a:lnSpc>
                <a:spcPct val="100000"/>
              </a:lnSpc>
              <a:buFont typeface="Courier New" panose="020B0604020202020204" pitchFamily="34" charset="0"/>
              <a:buChar char="o"/>
            </a:pPr>
            <a:r>
              <a:rPr lang="en-US">
                <a:ea typeface="Calibri" panose="020F0502020204030204"/>
                <a:cs typeface="Calibri" panose="020F0502020204030204"/>
              </a:rPr>
              <a:t>1W = 150-200MB @ 60fps</a:t>
            </a:r>
          </a:p>
          <a:p>
            <a:endParaRPr lang="en-US">
              <a:ea typeface="Calibri" panose="020F0502020204030204"/>
              <a:cs typeface="Calibri" panose="020F0502020204030204"/>
            </a:endParaRPr>
          </a:p>
        </p:txBody>
      </p:sp>
    </p:spTree>
    <p:extLst>
      <p:ext uri="{BB962C8B-B14F-4D97-AF65-F5344CB8AC3E}">
        <p14:creationId xmlns:p14="http://schemas.microsoft.com/office/powerpoint/2010/main" val="3384537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EC53-E952-5B7F-E397-6AE5080FC773}"/>
              </a:ext>
            </a:extLst>
          </p:cNvPr>
          <p:cNvSpPr>
            <a:spLocks noGrp="1"/>
          </p:cNvSpPr>
          <p:nvPr>
            <p:ph type="title"/>
          </p:nvPr>
        </p:nvSpPr>
        <p:spPr/>
        <p:txBody>
          <a:bodyPr/>
          <a:lstStyle/>
          <a:p>
            <a:r>
              <a:rPr lang="en-US">
                <a:ea typeface="Calibri Light"/>
                <a:cs typeface="Calibri Light"/>
              </a:rPr>
              <a:t>Resource Allocators: Buffers</a:t>
            </a:r>
          </a:p>
        </p:txBody>
      </p:sp>
      <p:sp>
        <p:nvSpPr>
          <p:cNvPr id="3" name="Content Placeholder 2">
            <a:extLst>
              <a:ext uri="{FF2B5EF4-FFF2-40B4-BE49-F238E27FC236}">
                <a16:creationId xmlns:a16="http://schemas.microsoft.com/office/drawing/2014/main" id="{F2E4B5EE-7772-17F3-39BE-5856EC3BDF8C}"/>
              </a:ext>
            </a:extLst>
          </p:cNvPr>
          <p:cNvSpPr>
            <a:spLocks noGrp="1"/>
          </p:cNvSpPr>
          <p:nvPr>
            <p:ph idx="1"/>
          </p:nvPr>
        </p:nvSpPr>
        <p:spPr/>
        <p:txBody>
          <a:bodyPr vert="horz" lIns="91440" tIns="45720" rIns="91440" bIns="45720" rtlCol="0" anchor="t">
            <a:normAutofit/>
          </a:bodyPr>
          <a:lstStyle/>
          <a:p>
            <a:pPr>
              <a:lnSpc>
                <a:spcPct val="100000"/>
              </a:lnSpc>
            </a:pPr>
            <a:r>
              <a:rPr lang="en-US">
                <a:ea typeface="Calibri"/>
                <a:cs typeface="Calibri"/>
              </a:rPr>
              <a:t>Read-Only: suballocate from large </a:t>
            </a:r>
            <a:r>
              <a:rPr lang="en-US" i="1" err="1">
                <a:ea typeface="Calibri"/>
                <a:cs typeface="Calibri"/>
              </a:rPr>
              <a:t>MTLBuffer</a:t>
            </a:r>
          </a:p>
          <a:p>
            <a:pPr>
              <a:lnSpc>
                <a:spcPct val="100000"/>
              </a:lnSpc>
            </a:pPr>
            <a:r>
              <a:rPr lang="en-US">
                <a:ea typeface="Calibri"/>
                <a:cs typeface="Calibri"/>
              </a:rPr>
              <a:t>Split between per-frame and persistent</a:t>
            </a:r>
          </a:p>
          <a:p>
            <a:pPr>
              <a:lnSpc>
                <a:spcPct val="100000"/>
              </a:lnSpc>
            </a:pPr>
            <a:r>
              <a:rPr lang="en-US">
                <a:ea typeface="Calibri"/>
                <a:cs typeface="Calibri"/>
              </a:rPr>
              <a:t>Writeable: Individual allocation to avoid over-synchronization</a:t>
            </a:r>
          </a:p>
          <a:p>
            <a:pPr>
              <a:lnSpc>
                <a:spcPct val="100000"/>
              </a:lnSpc>
            </a:pPr>
            <a:r>
              <a:rPr lang="en-US">
                <a:ea typeface="Calibri"/>
                <a:cs typeface="Calibri"/>
              </a:rPr>
              <a:t>All buffers are shared resources</a:t>
            </a:r>
            <a:endParaRPr lang="en-US"/>
          </a:p>
          <a:p>
            <a:pPr>
              <a:lnSpc>
                <a:spcPct val="100000"/>
              </a:lnSpc>
            </a:pPr>
            <a:r>
              <a:rPr lang="en-US">
                <a:ea typeface="Calibri"/>
                <a:cs typeface="Calibri"/>
              </a:rPr>
              <a:t>Use </a:t>
            </a:r>
            <a:r>
              <a:rPr lang="en-US" i="1" err="1">
                <a:ea typeface="Calibri"/>
                <a:cs typeface="Calibri"/>
              </a:rPr>
              <a:t>setBufferOffset</a:t>
            </a:r>
            <a:r>
              <a:rPr lang="en-US" i="1">
                <a:ea typeface="Calibri"/>
                <a:cs typeface="Calibri"/>
              </a:rPr>
              <a:t>:</a:t>
            </a:r>
            <a:r>
              <a:rPr lang="en-US">
                <a:ea typeface="Calibri"/>
                <a:cs typeface="Calibri"/>
              </a:rPr>
              <a:t> methods as much as possible</a:t>
            </a:r>
          </a:p>
          <a:p>
            <a:pPr lvl="1"/>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655178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5130-46E5-88F8-AC4B-57E8DD42538A}"/>
              </a:ext>
            </a:extLst>
          </p:cNvPr>
          <p:cNvSpPr>
            <a:spLocks noGrp="1"/>
          </p:cNvSpPr>
          <p:nvPr>
            <p:ph type="title"/>
          </p:nvPr>
        </p:nvSpPr>
        <p:spPr/>
        <p:txBody>
          <a:bodyPr/>
          <a:lstStyle/>
          <a:p>
            <a:r>
              <a:rPr lang="en-US">
                <a:ea typeface="Calibri Light"/>
                <a:cs typeface="Calibri Light"/>
              </a:rPr>
              <a:t>Resource Allocators: Textures</a:t>
            </a:r>
          </a:p>
        </p:txBody>
      </p:sp>
      <p:sp>
        <p:nvSpPr>
          <p:cNvPr id="3" name="Content Placeholder 2">
            <a:extLst>
              <a:ext uri="{FF2B5EF4-FFF2-40B4-BE49-F238E27FC236}">
                <a16:creationId xmlns:a16="http://schemas.microsoft.com/office/drawing/2014/main" id="{F26E7BE8-5655-5594-5688-4684ABA66BE9}"/>
              </a:ext>
            </a:extLst>
          </p:cNvPr>
          <p:cNvSpPr>
            <a:spLocks noGrp="1"/>
          </p:cNvSpPr>
          <p:nvPr>
            <p:ph idx="1"/>
          </p:nvPr>
        </p:nvSpPr>
        <p:spPr/>
        <p:txBody>
          <a:bodyPr vert="horz" lIns="91440" tIns="45720" rIns="91440" bIns="45720" rtlCol="0" anchor="t">
            <a:noAutofit/>
          </a:bodyPr>
          <a:lstStyle/>
          <a:p>
            <a:r>
              <a:rPr lang="en-US">
                <a:ea typeface="Calibri"/>
                <a:cs typeface="Calibri"/>
              </a:rPr>
              <a:t>Read-Only: </a:t>
            </a:r>
            <a:r>
              <a:rPr lang="en-US" i="1" err="1">
                <a:ea typeface="Calibri"/>
                <a:cs typeface="Calibri"/>
              </a:rPr>
              <a:t>MTLHeap</a:t>
            </a:r>
            <a:endParaRPr lang="en-US" i="1">
              <a:ea typeface="Calibri"/>
              <a:cs typeface="Calibri"/>
            </a:endParaRPr>
          </a:p>
          <a:p>
            <a:pPr lvl="1">
              <a:buFont typeface="Courier New" panose="02070309020205020404" pitchFamily="49" charset="0"/>
              <a:buChar char="o"/>
            </a:pPr>
            <a:r>
              <a:rPr lang="en-US">
                <a:ea typeface="Calibri"/>
                <a:cs typeface="Calibri"/>
              </a:rPr>
              <a:t>Balance number of heaps: num residency calls vs upfront allocation size</a:t>
            </a:r>
          </a:p>
          <a:p>
            <a:r>
              <a:rPr lang="en-US">
                <a:ea typeface="Calibri"/>
                <a:cs typeface="Calibri"/>
              </a:rPr>
              <a:t>Read-Only: Individual allocation + Global </a:t>
            </a:r>
            <a:r>
              <a:rPr lang="en-US" i="1" err="1">
                <a:ea typeface="Calibri"/>
                <a:cs typeface="Calibri"/>
              </a:rPr>
              <a:t>MTLResidencySet</a:t>
            </a:r>
            <a:endParaRPr lang="en-US" i="1">
              <a:ea typeface="Calibri"/>
              <a:cs typeface="Calibri"/>
            </a:endParaRPr>
          </a:p>
          <a:p>
            <a:pPr lvl="1">
              <a:buFont typeface="Courier New" panose="02070309020205020404" pitchFamily="49" charset="0"/>
              <a:buChar char="o"/>
            </a:pPr>
            <a:r>
              <a:rPr lang="en-US">
                <a:ea typeface="Calibri"/>
                <a:cs typeface="Calibri"/>
              </a:rPr>
              <a:t>Single make resident call per command buffer / queue</a:t>
            </a:r>
          </a:p>
          <a:p>
            <a:pPr>
              <a:buFont typeface="Arial" panose="02070309020205020404" pitchFamily="49" charset="0"/>
              <a:buChar char="•"/>
            </a:pPr>
            <a:r>
              <a:rPr lang="en-US">
                <a:ea typeface="Calibri"/>
                <a:cs typeface="Calibri"/>
              </a:rPr>
              <a:t>Writeable: Individual allocation</a:t>
            </a:r>
          </a:p>
          <a:p>
            <a:pPr lvl="1">
              <a:buFont typeface="Courier New,monospace" panose="02070309020205020404" pitchFamily="49" charset="0"/>
              <a:buChar char="o"/>
            </a:pPr>
            <a:r>
              <a:rPr lang="en-US">
                <a:ea typeface="Calibri"/>
                <a:cs typeface="Calibri"/>
              </a:rPr>
              <a:t>Pool resources</a:t>
            </a:r>
          </a:p>
          <a:p>
            <a:pPr lvl="1">
              <a:buFont typeface="Courier New,monospace" panose="02070309020205020404" pitchFamily="49" charset="0"/>
              <a:buChar char="o"/>
            </a:pPr>
            <a:r>
              <a:rPr lang="en-US">
                <a:ea typeface="Calibri"/>
                <a:cs typeface="Calibri"/>
              </a:rPr>
              <a:t>Make resident with </a:t>
            </a:r>
            <a:r>
              <a:rPr lang="en-US" i="1" err="1">
                <a:ea typeface="Calibri"/>
                <a:cs typeface="Calibri"/>
              </a:rPr>
              <a:t>useResource:stages</a:t>
            </a:r>
            <a:r>
              <a:rPr lang="en-US" i="1">
                <a:ea typeface="Calibri"/>
                <a:cs typeface="Calibri"/>
              </a:rPr>
              <a:t>:</a:t>
            </a:r>
            <a:endParaRPr lang="en-US">
              <a:ea typeface="Calibri"/>
              <a:cs typeface="Calibri"/>
            </a:endParaRPr>
          </a:p>
          <a:p>
            <a:pPr lvl="2">
              <a:buFont typeface="Courier New,monospace" panose="02070309020205020404" pitchFamily="49" charset="0"/>
              <a:buChar char="o"/>
            </a:pPr>
            <a:r>
              <a:rPr lang="en-US" sz="2400">
                <a:ea typeface="Calibri"/>
                <a:cs typeface="Calibri"/>
              </a:rPr>
              <a:t>Make sure to call the stages variant, allows for potential VS-PS overlap</a:t>
            </a:r>
          </a:p>
          <a:p>
            <a:pPr>
              <a:buFont typeface="Arial" panose="02070309020205020404" pitchFamily="49" charset="0"/>
              <a:buChar char="•"/>
            </a:pPr>
            <a:r>
              <a:rPr lang="en-US">
                <a:ea typeface="Calibri"/>
                <a:cs typeface="Calibri"/>
              </a:rPr>
              <a:t>Upload data via Ring Buffer</a:t>
            </a:r>
          </a:p>
          <a:p>
            <a:endParaRPr lang="en-US">
              <a:ea typeface="Calibri"/>
              <a:cs typeface="Calibri"/>
            </a:endParaRPr>
          </a:p>
        </p:txBody>
      </p:sp>
    </p:spTree>
    <p:extLst>
      <p:ext uri="{BB962C8B-B14F-4D97-AF65-F5344CB8AC3E}">
        <p14:creationId xmlns:p14="http://schemas.microsoft.com/office/powerpoint/2010/main" val="4017570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3DAF-3141-9167-2F77-821C5008B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34A26-BB40-7EEB-4F60-40E047291646}"/>
              </a:ext>
            </a:extLst>
          </p:cNvPr>
          <p:cNvSpPr>
            <a:spLocks noGrp="1"/>
          </p:cNvSpPr>
          <p:nvPr>
            <p:ph type="title"/>
          </p:nvPr>
        </p:nvSpPr>
        <p:spPr/>
        <p:txBody>
          <a:bodyPr/>
          <a:lstStyle/>
          <a:p>
            <a:r>
              <a:rPr lang="en-US">
                <a:ea typeface="Calibri Light"/>
                <a:cs typeface="Calibri Light"/>
              </a:rPr>
              <a:t>Resource Allocators: Textures</a:t>
            </a:r>
          </a:p>
        </p:txBody>
      </p:sp>
      <p:sp>
        <p:nvSpPr>
          <p:cNvPr id="3" name="Content Placeholder 2">
            <a:extLst>
              <a:ext uri="{FF2B5EF4-FFF2-40B4-BE49-F238E27FC236}">
                <a16:creationId xmlns:a16="http://schemas.microsoft.com/office/drawing/2014/main" id="{10FF8609-7053-A814-AA04-AAD281210BA8}"/>
              </a:ext>
            </a:extLst>
          </p:cNvPr>
          <p:cNvSpPr>
            <a:spLocks noGrp="1"/>
          </p:cNvSpPr>
          <p:nvPr>
            <p:ph idx="1"/>
          </p:nvPr>
        </p:nvSpPr>
        <p:spPr/>
        <p:txBody>
          <a:bodyPr vert="horz" lIns="91440" tIns="45720" rIns="91440" bIns="45720" rtlCol="0" anchor="t">
            <a:noAutofit/>
          </a:bodyPr>
          <a:lstStyle/>
          <a:p>
            <a:pPr marL="0" indent="0">
              <a:buNone/>
            </a:pPr>
            <a:r>
              <a:rPr lang="en-US">
                <a:ea typeface="Calibri"/>
                <a:cs typeface="Calibri"/>
              </a:rPr>
              <a:t>Lossless Compression:</a:t>
            </a:r>
          </a:p>
          <a:p>
            <a:r>
              <a:rPr lang="en-US" i="1" err="1">
                <a:ea typeface="Calibri"/>
                <a:cs typeface="Calibri"/>
              </a:rPr>
              <a:t>MTLTextureUsagePixelFormatView</a:t>
            </a:r>
            <a:endParaRPr lang="en-US" i="1">
              <a:ea typeface="Calibri"/>
              <a:cs typeface="Calibri"/>
            </a:endParaRPr>
          </a:p>
          <a:p>
            <a:r>
              <a:rPr lang="en-US">
                <a:ea typeface="Calibri"/>
                <a:cs typeface="Calibri"/>
              </a:rPr>
              <a:t>Linear textures</a:t>
            </a:r>
            <a:endParaRPr lang="en-US"/>
          </a:p>
          <a:p>
            <a:pPr marL="0" indent="0">
              <a:buNone/>
            </a:pPr>
            <a:r>
              <a:rPr lang="en-US">
                <a:ea typeface="Calibri"/>
                <a:cs typeface="Calibri"/>
              </a:rPr>
              <a:t>Buffer textures:</a:t>
            </a:r>
            <a:endParaRPr lang="en-US" i="1">
              <a:ea typeface="Calibri"/>
              <a:cs typeface="Calibri"/>
            </a:endParaRPr>
          </a:p>
          <a:p>
            <a:r>
              <a:rPr lang="en-US">
                <a:ea typeface="Calibri"/>
                <a:cs typeface="Calibri"/>
              </a:rPr>
              <a:t>No depth formats</a:t>
            </a:r>
          </a:p>
          <a:p>
            <a:r>
              <a:rPr lang="en-US">
                <a:ea typeface="Calibri"/>
                <a:cs typeface="Calibri"/>
              </a:rPr>
              <a:t>No texture arrays</a:t>
            </a:r>
          </a:p>
          <a:p>
            <a:r>
              <a:rPr lang="en-US">
                <a:ea typeface="Calibri"/>
                <a:cs typeface="Calibri"/>
              </a:rPr>
              <a:t>No </a:t>
            </a:r>
            <a:r>
              <a:rPr lang="en-US" err="1">
                <a:ea typeface="Calibri"/>
                <a:cs typeface="Calibri"/>
              </a:rPr>
              <a:t>mips</a:t>
            </a:r>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699530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B023B-23B0-67F1-DC4D-B1200C7BC101}"/>
              </a:ext>
            </a:extLst>
          </p:cNvPr>
          <p:cNvSpPr>
            <a:spLocks noGrp="1"/>
          </p:cNvSpPr>
          <p:nvPr>
            <p:ph type="title"/>
          </p:nvPr>
        </p:nvSpPr>
        <p:spPr/>
        <p:txBody>
          <a:bodyPr/>
          <a:lstStyle/>
          <a:p>
            <a:r>
              <a:rPr lang="en-US">
                <a:ea typeface="Calibri Light"/>
                <a:cs typeface="Calibri Light"/>
              </a:rPr>
              <a:t>Upscaling</a:t>
            </a:r>
          </a:p>
        </p:txBody>
      </p:sp>
      <p:sp>
        <p:nvSpPr>
          <p:cNvPr id="3" name="Content Placeholder 2">
            <a:extLst>
              <a:ext uri="{FF2B5EF4-FFF2-40B4-BE49-F238E27FC236}">
                <a16:creationId xmlns:a16="http://schemas.microsoft.com/office/drawing/2014/main" id="{BC6B0086-177C-42D9-A6B1-E50D85F43AEC}"/>
              </a:ext>
            </a:extLst>
          </p:cNvPr>
          <p:cNvSpPr>
            <a:spLocks noGrp="1"/>
          </p:cNvSpPr>
          <p:nvPr>
            <p:ph idx="1"/>
          </p:nvPr>
        </p:nvSpPr>
        <p:spPr/>
        <p:txBody>
          <a:bodyPr vert="horz" lIns="91440" tIns="45720" rIns="91440" bIns="45720" rtlCol="0" anchor="t">
            <a:noAutofit/>
          </a:bodyPr>
          <a:lstStyle/>
          <a:p>
            <a:r>
              <a:rPr lang="en-US" err="1">
                <a:ea typeface="Calibri"/>
                <a:cs typeface="Calibri"/>
              </a:rPr>
              <a:t>MetalFX</a:t>
            </a:r>
            <a:r>
              <a:rPr lang="en-US">
                <a:ea typeface="Calibri"/>
                <a:cs typeface="Calibri"/>
              </a:rPr>
              <a:t> Spatial</a:t>
            </a:r>
          </a:p>
          <a:p>
            <a:pPr lvl="1">
              <a:buFont typeface="Courier New,monospace" panose="020B0604020202020204" pitchFamily="34" charset="0"/>
              <a:buChar char="o"/>
            </a:pPr>
            <a:r>
              <a:rPr lang="en-US">
                <a:ea typeface="Calibri"/>
                <a:cs typeface="Calibri"/>
              </a:rPr>
              <a:t>Very easy to integrate</a:t>
            </a:r>
            <a:endParaRPr lang="en-US"/>
          </a:p>
          <a:p>
            <a:pPr lvl="1">
              <a:buFont typeface="Courier New,monospace" panose="020B0604020202020204" pitchFamily="34" charset="0"/>
              <a:buChar char="o"/>
            </a:pPr>
            <a:r>
              <a:rPr lang="en-US">
                <a:ea typeface="Calibri"/>
                <a:cs typeface="Calibri"/>
              </a:rPr>
              <a:t>Over sharpens the image</a:t>
            </a:r>
            <a:endParaRPr lang="en-US"/>
          </a:p>
          <a:p>
            <a:r>
              <a:rPr lang="en-US" err="1">
                <a:ea typeface="Calibri"/>
                <a:cs typeface="Calibri"/>
              </a:rPr>
              <a:t>MetalFX</a:t>
            </a:r>
            <a:r>
              <a:rPr lang="en-US">
                <a:ea typeface="Calibri"/>
                <a:cs typeface="Calibri"/>
              </a:rPr>
              <a:t> Temporal</a:t>
            </a:r>
          </a:p>
          <a:p>
            <a:pPr lvl="1">
              <a:buFont typeface="Courier New,monospace" panose="020B0604020202020204" pitchFamily="34" charset="0"/>
              <a:buChar char="o"/>
            </a:pPr>
            <a:r>
              <a:rPr lang="en-US">
                <a:ea typeface="Calibri"/>
                <a:cs typeface="Calibri"/>
              </a:rPr>
              <a:t>Integrates well with our SSAA pipeline setup</a:t>
            </a:r>
          </a:p>
          <a:p>
            <a:pPr lvl="1">
              <a:buFont typeface="Courier New,monospace" panose="020B0604020202020204" pitchFamily="34" charset="0"/>
              <a:buChar char="o"/>
            </a:pPr>
            <a:r>
              <a:rPr lang="en-US">
                <a:ea typeface="Calibri"/>
                <a:cs typeface="Calibri"/>
              </a:rPr>
              <a:t>Better image quality, but can look soft at lower resolutions</a:t>
            </a:r>
          </a:p>
          <a:p>
            <a:r>
              <a:rPr lang="en-US">
                <a:ea typeface="Calibri"/>
                <a:cs typeface="Calibri"/>
              </a:rPr>
              <a:t>Native Resolution UI</a:t>
            </a:r>
          </a:p>
          <a:p>
            <a:pPr lvl="1">
              <a:buFont typeface="Courier New" panose="02070309020205020404" pitchFamily="49" charset="0"/>
              <a:buChar char="o"/>
            </a:pPr>
            <a:r>
              <a:rPr lang="en-US">
                <a:ea typeface="Calibri"/>
                <a:cs typeface="Calibri"/>
              </a:rPr>
              <a:t>We draw our UI as part of the spatial upscaling pass</a:t>
            </a:r>
          </a:p>
          <a:p>
            <a:pPr lvl="1">
              <a:buFont typeface="Courier New" panose="02070309020205020404" pitchFamily="49" charset="0"/>
              <a:buChar char="o"/>
            </a:pPr>
            <a:r>
              <a:rPr lang="en-US">
                <a:ea typeface="Calibri"/>
                <a:cs typeface="Calibri"/>
              </a:rPr>
              <a:t>No extra bandwidth cost, since it’s needed anyway</a:t>
            </a:r>
          </a:p>
          <a:p>
            <a:pPr lvl="1">
              <a:buFont typeface="Courier New" panose="02070309020205020404" pitchFamily="49" charset="0"/>
              <a:buChar char="o"/>
            </a:pPr>
            <a:r>
              <a:rPr lang="en-US">
                <a:ea typeface="Calibri"/>
                <a:cs typeface="Calibri"/>
              </a:rPr>
              <a:t>Allows for very crisp UI on top of decoupled render resolution</a:t>
            </a:r>
          </a:p>
          <a:p>
            <a:endParaRPr lang="en-US">
              <a:ea typeface="Calibri"/>
              <a:cs typeface="Calibri"/>
            </a:endParaRPr>
          </a:p>
        </p:txBody>
      </p:sp>
    </p:spTree>
    <p:extLst>
      <p:ext uri="{BB962C8B-B14F-4D97-AF65-F5344CB8AC3E}">
        <p14:creationId xmlns:p14="http://schemas.microsoft.com/office/powerpoint/2010/main" val="974639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FFEE0C-164A-5827-3C36-EBE9FEB39CCE}"/>
              </a:ext>
            </a:extLst>
          </p:cNvPr>
          <p:cNvPicPr>
            <a:picLocks noChangeAspect="1"/>
          </p:cNvPicPr>
          <p:nvPr/>
        </p:nvPicPr>
        <p:blipFill>
          <a:blip r:embed="rId3"/>
          <a:stretch>
            <a:fillRect/>
          </a:stretch>
        </p:blipFill>
        <p:spPr>
          <a:xfrm>
            <a:off x="0" y="365510"/>
            <a:ext cx="12192000" cy="5623775"/>
          </a:xfrm>
          <a:prstGeom prst="rect">
            <a:avLst/>
          </a:prstGeom>
        </p:spPr>
      </p:pic>
      <p:pic>
        <p:nvPicPr>
          <p:cNvPr id="7" name="Picture 6" descr="A person standing on the street&#10;&#10;AI-generated content may be incorrect.">
            <a:extLst>
              <a:ext uri="{FF2B5EF4-FFF2-40B4-BE49-F238E27FC236}">
                <a16:creationId xmlns:a16="http://schemas.microsoft.com/office/drawing/2014/main" id="{F5BFBC1E-C53B-2EDD-0F7E-402A5C2D97B3}"/>
              </a:ext>
            </a:extLst>
          </p:cNvPr>
          <p:cNvPicPr>
            <a:picLocks noChangeAspect="1"/>
          </p:cNvPicPr>
          <p:nvPr/>
        </p:nvPicPr>
        <p:blipFill>
          <a:blip r:embed="rId3"/>
          <a:srcRect l="57654" t="39021" r="25082" b="23568"/>
          <a:stretch>
            <a:fillRect/>
          </a:stretch>
        </p:blipFill>
        <p:spPr>
          <a:xfrm>
            <a:off x="7315200" y="2377440"/>
            <a:ext cx="2746694" cy="2747736"/>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537014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FC6FBD-D017-70DE-EA13-33D5C3A11B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236F60-B92B-A29D-C453-755FC7079A48}"/>
              </a:ext>
            </a:extLst>
          </p:cNvPr>
          <p:cNvPicPr>
            <a:picLocks noChangeAspect="1"/>
          </p:cNvPicPr>
          <p:nvPr/>
        </p:nvPicPr>
        <p:blipFill>
          <a:blip r:embed="rId3"/>
          <a:stretch>
            <a:fillRect/>
          </a:stretch>
        </p:blipFill>
        <p:spPr>
          <a:xfrm>
            <a:off x="0" y="365510"/>
            <a:ext cx="12192000" cy="5623774"/>
          </a:xfrm>
          <a:prstGeom prst="rect">
            <a:avLst/>
          </a:prstGeom>
        </p:spPr>
      </p:pic>
      <p:pic>
        <p:nvPicPr>
          <p:cNvPr id="7" name="Picture 6">
            <a:extLst>
              <a:ext uri="{FF2B5EF4-FFF2-40B4-BE49-F238E27FC236}">
                <a16:creationId xmlns:a16="http://schemas.microsoft.com/office/drawing/2014/main" id="{AE4C2DE3-80D8-4A92-FBB3-F5572A0DDC0A}"/>
              </a:ext>
            </a:extLst>
          </p:cNvPr>
          <p:cNvPicPr>
            <a:picLocks noChangeAspect="1"/>
          </p:cNvPicPr>
          <p:nvPr/>
        </p:nvPicPr>
        <p:blipFill>
          <a:blip r:embed="rId3"/>
          <a:srcRect l="57635" t="39146" r="25170" b="23591"/>
          <a:stretch>
            <a:fillRect/>
          </a:stretch>
        </p:blipFill>
        <p:spPr>
          <a:xfrm>
            <a:off x="7315200" y="2377440"/>
            <a:ext cx="2743461" cy="274388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82955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025467-21CF-0896-5E55-D2C7A5D37DC8}"/>
            </a:ext>
          </a:extLst>
        </p:cNvPr>
        <p:cNvGrpSpPr/>
        <p:nvPr/>
      </p:nvGrpSpPr>
      <p:grpSpPr>
        <a:xfrm>
          <a:off x="0" y="0"/>
          <a:ext cx="0" cy="0"/>
          <a:chOff x="0" y="0"/>
          <a:chExt cx="0" cy="0"/>
        </a:xfrm>
      </p:grpSpPr>
      <p:pic>
        <p:nvPicPr>
          <p:cNvPr id="4" name="Picture 3" descr="A person standing on the street&#10;&#10;AI-generated content may be incorrect.">
            <a:extLst>
              <a:ext uri="{FF2B5EF4-FFF2-40B4-BE49-F238E27FC236}">
                <a16:creationId xmlns:a16="http://schemas.microsoft.com/office/drawing/2014/main" id="{9A07908F-BA7B-FA06-FD65-07A86F6392D7}"/>
              </a:ext>
            </a:extLst>
          </p:cNvPr>
          <p:cNvPicPr>
            <a:picLocks noChangeAspect="1"/>
          </p:cNvPicPr>
          <p:nvPr/>
        </p:nvPicPr>
        <p:blipFill>
          <a:blip r:embed="rId3"/>
          <a:stretch>
            <a:fillRect/>
          </a:stretch>
        </p:blipFill>
        <p:spPr>
          <a:xfrm>
            <a:off x="1" y="365510"/>
            <a:ext cx="12191998" cy="5623774"/>
          </a:xfrm>
          <a:prstGeom prst="rect">
            <a:avLst/>
          </a:prstGeom>
        </p:spPr>
      </p:pic>
      <p:pic>
        <p:nvPicPr>
          <p:cNvPr id="3" name="Picture 2" descr="A person standing on the street&#10;&#10;AI-generated content may be incorrect.">
            <a:extLst>
              <a:ext uri="{FF2B5EF4-FFF2-40B4-BE49-F238E27FC236}">
                <a16:creationId xmlns:a16="http://schemas.microsoft.com/office/drawing/2014/main" id="{E0BB54E5-AA7D-B3D0-A7DA-7E62FA28385E}"/>
              </a:ext>
            </a:extLst>
          </p:cNvPr>
          <p:cNvPicPr>
            <a:picLocks noChangeAspect="1"/>
          </p:cNvPicPr>
          <p:nvPr/>
        </p:nvPicPr>
        <p:blipFill>
          <a:blip r:embed="rId3"/>
          <a:srcRect l="57651" t="39120" r="25149" b="23594"/>
          <a:stretch>
            <a:fillRect/>
          </a:stretch>
        </p:blipFill>
        <p:spPr>
          <a:xfrm>
            <a:off x="7315200" y="2377440"/>
            <a:ext cx="2743594" cy="2744175"/>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56956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51A1F2-5A80-994E-9C43-8FA6C1749AA4}"/>
            </a:ext>
          </a:extLst>
        </p:cNvPr>
        <p:cNvGrpSpPr/>
        <p:nvPr/>
      </p:nvGrpSpPr>
      <p:grpSpPr>
        <a:xfrm>
          <a:off x="0" y="0"/>
          <a:ext cx="0" cy="0"/>
          <a:chOff x="0" y="0"/>
          <a:chExt cx="0" cy="0"/>
        </a:xfrm>
      </p:grpSpPr>
      <p:pic>
        <p:nvPicPr>
          <p:cNvPr id="4" name="Picture 3" descr="A person standing on the street&#10;&#10;AI-generated content may be incorrect.">
            <a:extLst>
              <a:ext uri="{FF2B5EF4-FFF2-40B4-BE49-F238E27FC236}">
                <a16:creationId xmlns:a16="http://schemas.microsoft.com/office/drawing/2014/main" id="{4C7A2945-7C5D-7A89-88D8-2E5A3BEEAB61}"/>
              </a:ext>
            </a:extLst>
          </p:cNvPr>
          <p:cNvPicPr>
            <a:picLocks noChangeAspect="1"/>
          </p:cNvPicPr>
          <p:nvPr/>
        </p:nvPicPr>
        <p:blipFill>
          <a:blip r:embed="rId3"/>
          <a:stretch>
            <a:fillRect/>
          </a:stretch>
        </p:blipFill>
        <p:spPr>
          <a:xfrm>
            <a:off x="1" y="365510"/>
            <a:ext cx="12191998" cy="5623773"/>
          </a:xfrm>
          <a:prstGeom prst="rect">
            <a:avLst/>
          </a:prstGeom>
        </p:spPr>
      </p:pic>
      <p:pic>
        <p:nvPicPr>
          <p:cNvPr id="2" name="Picture 1" descr="A person standing on the street&#10;&#10;AI-generated content may be incorrect.">
            <a:extLst>
              <a:ext uri="{FF2B5EF4-FFF2-40B4-BE49-F238E27FC236}">
                <a16:creationId xmlns:a16="http://schemas.microsoft.com/office/drawing/2014/main" id="{594D9DC1-1826-4A21-CB79-B43BB105EDCB}"/>
              </a:ext>
            </a:extLst>
          </p:cNvPr>
          <p:cNvPicPr>
            <a:picLocks noChangeAspect="1"/>
          </p:cNvPicPr>
          <p:nvPr/>
        </p:nvPicPr>
        <p:blipFill>
          <a:blip r:embed="rId3"/>
          <a:srcRect l="57651" t="39120" r="25149" b="23594"/>
          <a:stretch>
            <a:fillRect/>
          </a:stretch>
        </p:blipFill>
        <p:spPr>
          <a:xfrm>
            <a:off x="7315200" y="2377440"/>
            <a:ext cx="2743594" cy="2744174"/>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059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364BA-45E8-646D-8615-54AB8A141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B7FD0-9F6A-0B35-C2F9-3A71C0E0A39C}"/>
              </a:ext>
            </a:extLst>
          </p:cNvPr>
          <p:cNvSpPr>
            <a:spLocks noGrp="1"/>
          </p:cNvSpPr>
          <p:nvPr>
            <p:ph type="title"/>
          </p:nvPr>
        </p:nvSpPr>
        <p:spPr/>
        <p:txBody>
          <a:bodyPr/>
          <a:lstStyle/>
          <a:p>
            <a:r>
              <a:rPr lang="en-US">
                <a:solidFill>
                  <a:srgbClr val="000000"/>
                </a:solidFill>
                <a:ea typeface="Calibri Light"/>
                <a:cs typeface="Calibri Light"/>
              </a:rPr>
              <a:t>PSO</a:t>
            </a:r>
            <a:r>
              <a:rPr lang="en-US">
                <a:ea typeface="Calibri Light"/>
                <a:cs typeface="Calibri Light"/>
              </a:rPr>
              <a:t> Caching: Shader Prewarming</a:t>
            </a:r>
          </a:p>
        </p:txBody>
      </p:sp>
      <p:sp>
        <p:nvSpPr>
          <p:cNvPr id="3" name="Content Placeholder 2">
            <a:extLst>
              <a:ext uri="{FF2B5EF4-FFF2-40B4-BE49-F238E27FC236}">
                <a16:creationId xmlns:a16="http://schemas.microsoft.com/office/drawing/2014/main" id="{570A090C-4DBE-4659-6E9B-00DF3B8AD478}"/>
              </a:ext>
            </a:extLst>
          </p:cNvPr>
          <p:cNvSpPr>
            <a:spLocks noGrp="1"/>
          </p:cNvSpPr>
          <p:nvPr>
            <p:ph idx="1"/>
          </p:nvPr>
        </p:nvSpPr>
        <p:spPr>
          <a:xfrm>
            <a:off x="838200" y="1825625"/>
            <a:ext cx="5041421" cy="4351338"/>
          </a:xfrm>
        </p:spPr>
        <p:txBody>
          <a:bodyPr vert="horz" lIns="91440" tIns="45720" rIns="91440" bIns="45720" rtlCol="0" anchor="t">
            <a:noAutofit/>
          </a:bodyPr>
          <a:lstStyle/>
          <a:p>
            <a:r>
              <a:rPr lang="en-US">
                <a:ea typeface="Calibri"/>
                <a:cs typeface="Calibri"/>
              </a:rPr>
              <a:t>Gather PSO data during gameplay</a:t>
            </a:r>
          </a:p>
          <a:p>
            <a:r>
              <a:rPr lang="en-US">
                <a:ea typeface="Calibri"/>
                <a:cs typeface="Calibri"/>
              </a:rPr>
              <a:t>Create helper state objects at engine startup </a:t>
            </a:r>
          </a:p>
          <a:p>
            <a:r>
              <a:rPr lang="en-US">
                <a:ea typeface="Calibri"/>
                <a:cs typeface="Calibri"/>
              </a:rPr>
              <a:t>Create PSOs at level load time</a:t>
            </a:r>
            <a:endParaRPr lang="en-US"/>
          </a:p>
          <a:p>
            <a:r>
              <a:rPr lang="en-US">
                <a:ea typeface="Calibri"/>
                <a:cs typeface="Calibri"/>
              </a:rPr>
              <a:t>Requires QA pass to gather all data</a:t>
            </a:r>
          </a:p>
          <a:p>
            <a:endParaRPr lang="en-US">
              <a:ea typeface="Calibri"/>
              <a:cs typeface="Calibri"/>
            </a:endParaRPr>
          </a:p>
        </p:txBody>
      </p:sp>
      <p:pic>
        <p:nvPicPr>
          <p:cNvPr id="4" name="Picture 3">
            <a:extLst>
              <a:ext uri="{FF2B5EF4-FFF2-40B4-BE49-F238E27FC236}">
                <a16:creationId xmlns:a16="http://schemas.microsoft.com/office/drawing/2014/main" id="{3B3177FF-E8A8-294B-F21E-2F579D47710F}"/>
              </a:ext>
            </a:extLst>
          </p:cNvPr>
          <p:cNvPicPr>
            <a:picLocks noChangeAspect="1"/>
          </p:cNvPicPr>
          <p:nvPr/>
        </p:nvPicPr>
        <p:blipFill>
          <a:blip r:embed="rId3"/>
          <a:stretch>
            <a:fillRect/>
          </a:stretch>
        </p:blipFill>
        <p:spPr>
          <a:xfrm>
            <a:off x="5953690" y="1718094"/>
            <a:ext cx="5938516" cy="4435416"/>
          </a:xfrm>
          <a:prstGeom prst="rect">
            <a:avLst/>
          </a:prstGeom>
        </p:spPr>
      </p:pic>
    </p:spTree>
    <p:extLst>
      <p:ext uri="{BB962C8B-B14F-4D97-AF65-F5344CB8AC3E}">
        <p14:creationId xmlns:p14="http://schemas.microsoft.com/office/powerpoint/2010/main" val="4106187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FD10B-D996-FAF3-3EFD-6124D7C978A1}"/>
              </a:ext>
            </a:extLst>
          </p:cNvPr>
          <p:cNvSpPr>
            <a:spLocks noGrp="1"/>
          </p:cNvSpPr>
          <p:nvPr>
            <p:ph type="title"/>
          </p:nvPr>
        </p:nvSpPr>
        <p:spPr/>
        <p:txBody>
          <a:bodyPr/>
          <a:lstStyle/>
          <a:p>
            <a:r>
              <a:rPr lang="da-DK" err="1"/>
              <a:t>What</a:t>
            </a:r>
            <a:r>
              <a:rPr lang="da-DK"/>
              <a:t> </a:t>
            </a:r>
            <a:r>
              <a:rPr lang="da-DK" err="1"/>
              <a:t>Does</a:t>
            </a:r>
            <a:r>
              <a:rPr lang="da-DK"/>
              <a:t> It Look Like?</a:t>
            </a:r>
          </a:p>
        </p:txBody>
      </p:sp>
      <p:pic>
        <p:nvPicPr>
          <p:cNvPr id="5" name="Content Placeholder 4" descr="A person in a suit standing in front of a fountain&#10;&#10;AI-generated content may be incorrect.">
            <a:extLst>
              <a:ext uri="{FF2B5EF4-FFF2-40B4-BE49-F238E27FC236}">
                <a16:creationId xmlns:a16="http://schemas.microsoft.com/office/drawing/2014/main" id="{7F435C85-00B8-1515-0376-6C8765EBBE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75646"/>
            <a:ext cx="10473870" cy="4817501"/>
          </a:xfrm>
        </p:spPr>
      </p:pic>
    </p:spTree>
    <p:extLst>
      <p:ext uri="{BB962C8B-B14F-4D97-AF65-F5344CB8AC3E}">
        <p14:creationId xmlns:p14="http://schemas.microsoft.com/office/powerpoint/2010/main" val="420642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2AE5A-6B33-1B49-BE8D-2C4DBDF05A71}"/>
              </a:ext>
            </a:extLst>
          </p:cNvPr>
          <p:cNvSpPr>
            <a:spLocks noGrp="1"/>
          </p:cNvSpPr>
          <p:nvPr>
            <p:ph type="title"/>
          </p:nvPr>
        </p:nvSpPr>
        <p:spPr/>
        <p:txBody>
          <a:bodyPr>
            <a:normAutofit/>
          </a:bodyPr>
          <a:lstStyle/>
          <a:p>
            <a:r>
              <a:rPr lang="en-US">
                <a:latin typeface="Calibri Light"/>
                <a:ea typeface="Calibri Light"/>
                <a:cs typeface="Calibri Light"/>
              </a:rPr>
              <a:t>Groundwork</a:t>
            </a:r>
            <a:endParaRPr lang="en-US" u="sng">
              <a:latin typeface="Calibri Light"/>
              <a:ea typeface="Calibri Light"/>
              <a:cs typeface="Calibri Light"/>
            </a:endParaRPr>
          </a:p>
        </p:txBody>
      </p:sp>
      <p:sp>
        <p:nvSpPr>
          <p:cNvPr id="3" name="Content Placeholder 2">
            <a:extLst>
              <a:ext uri="{FF2B5EF4-FFF2-40B4-BE49-F238E27FC236}">
                <a16:creationId xmlns:a16="http://schemas.microsoft.com/office/drawing/2014/main" id="{2DAB5F47-5E2B-107B-0FD8-3D1BD202AAFA}"/>
              </a:ext>
            </a:extLst>
          </p:cNvPr>
          <p:cNvSpPr>
            <a:spLocks noGrp="1"/>
          </p:cNvSpPr>
          <p:nvPr>
            <p:ph idx="1"/>
          </p:nvPr>
        </p:nvSpPr>
        <p:spPr/>
        <p:txBody>
          <a:bodyPr vert="horz" lIns="91440" tIns="45720" rIns="91440" bIns="45720" rtlCol="0" anchor="t">
            <a:normAutofit/>
          </a:bodyPr>
          <a:lstStyle/>
          <a:p>
            <a:pPr>
              <a:lnSpc>
                <a:spcPct val="100000"/>
              </a:lnSpc>
            </a:pPr>
            <a:r>
              <a:rPr lang="en-US">
                <a:ea typeface="+mn-lt"/>
                <a:cs typeface="+mn-lt"/>
              </a:rPr>
              <a:t>Game Porting Toolkit</a:t>
            </a:r>
          </a:p>
          <a:p>
            <a:pPr lvl="1">
              <a:lnSpc>
                <a:spcPct val="100000"/>
              </a:lnSpc>
              <a:buFont typeface="Courier New" panose="020B0604020202020204" pitchFamily="34" charset="0"/>
              <a:buChar char="o"/>
            </a:pPr>
            <a:r>
              <a:rPr lang="en-US">
                <a:ea typeface="+mn-lt"/>
                <a:cs typeface="+mn-lt"/>
              </a:rPr>
              <a:t>Trying out a Windows-DX12 build on macOS</a:t>
            </a:r>
          </a:p>
          <a:p>
            <a:pPr>
              <a:lnSpc>
                <a:spcPct val="100000"/>
              </a:lnSpc>
            </a:pPr>
            <a:r>
              <a:rPr lang="en-US">
                <a:ea typeface="+mn-lt"/>
                <a:cs typeface="+mn-lt"/>
              </a:rPr>
              <a:t>Try to find early failure points </a:t>
            </a:r>
          </a:p>
          <a:p>
            <a:pPr lvl="1">
              <a:lnSpc>
                <a:spcPct val="100000"/>
              </a:lnSpc>
              <a:buFont typeface="Courier New" panose="020B0604020202020204" pitchFamily="34" charset="0"/>
              <a:buChar char="o"/>
            </a:pPr>
            <a:r>
              <a:rPr lang="en-US">
                <a:ea typeface="+mn-lt"/>
                <a:cs typeface="+mn-lt"/>
              </a:rPr>
              <a:t>Memory Budget</a:t>
            </a:r>
          </a:p>
          <a:p>
            <a:pPr lvl="1">
              <a:lnSpc>
                <a:spcPct val="100000"/>
              </a:lnSpc>
              <a:buFont typeface="Courier New" panose="020B0604020202020204" pitchFamily="34" charset="0"/>
              <a:buChar char="o"/>
            </a:pPr>
            <a:r>
              <a:rPr lang="en-US">
                <a:ea typeface="+mn-lt"/>
                <a:cs typeface="+mn-lt"/>
              </a:rPr>
              <a:t>Unsupported Features</a:t>
            </a:r>
          </a:p>
        </p:txBody>
      </p:sp>
      <p:pic>
        <p:nvPicPr>
          <p:cNvPr id="5" name="Picture 4">
            <a:extLst>
              <a:ext uri="{FF2B5EF4-FFF2-40B4-BE49-F238E27FC236}">
                <a16:creationId xmlns:a16="http://schemas.microsoft.com/office/drawing/2014/main" id="{0398B7F5-678C-0C26-33DC-CFB973523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850" y="3106948"/>
            <a:ext cx="4171950" cy="2581275"/>
          </a:xfrm>
          <a:prstGeom prst="rect">
            <a:avLst/>
          </a:prstGeom>
        </p:spPr>
      </p:pic>
    </p:spTree>
    <p:extLst>
      <p:ext uri="{BB962C8B-B14F-4D97-AF65-F5344CB8AC3E}">
        <p14:creationId xmlns:p14="http://schemas.microsoft.com/office/powerpoint/2010/main" val="292105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program&#10;&#10;AI-generated content may be incorrect.">
            <a:extLst>
              <a:ext uri="{FF2B5EF4-FFF2-40B4-BE49-F238E27FC236}">
                <a16:creationId xmlns:a16="http://schemas.microsoft.com/office/drawing/2014/main" id="{C997B8F8-A892-6366-BC86-93172382F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26" y="1690688"/>
            <a:ext cx="3095625" cy="3752850"/>
          </a:xfrm>
          <a:prstGeom prst="roundRect">
            <a:avLst>
              <a:gd name="adj" fmla="val 1767"/>
            </a:avLst>
          </a:prstGeom>
          <a:ln>
            <a:noFill/>
          </a:ln>
          <a:effectLst>
            <a:outerShdw blurRad="165100" dir="7800000" algn="tl" rotWithShape="0">
              <a:srgbClr val="000000">
                <a:alpha val="40000"/>
              </a:srgbClr>
            </a:outerShdw>
          </a:effectLst>
          <a:scene3d>
            <a:camera prst="orthographicFront"/>
            <a:lightRig rig="contrasting" dir="t">
              <a:rot lat="0" lon="0" rev="4200000"/>
            </a:lightRig>
          </a:scene3d>
          <a:sp3d prstMaterial="plastic">
            <a:bevelT w="0" h="0" prst="relaxedInset"/>
            <a:contourClr>
              <a:srgbClr val="969696"/>
            </a:contourClr>
          </a:sp3d>
        </p:spPr>
      </p:pic>
      <p:pic>
        <p:nvPicPr>
          <p:cNvPr id="12" name="Content Placeholder 4" descr="A screenshot of a computer&#10;&#10;AI-generated content may be incorrect.">
            <a:extLst>
              <a:ext uri="{FF2B5EF4-FFF2-40B4-BE49-F238E27FC236}">
                <a16:creationId xmlns:a16="http://schemas.microsoft.com/office/drawing/2014/main" id="{B2F4BAE5-0C5D-17F3-5BB6-8F7FF1DBE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13" y="163167"/>
            <a:ext cx="8403989" cy="6272719"/>
          </a:xfrm>
          <a:prstGeom prst="rect">
            <a:avLst/>
          </a:prstGeom>
        </p:spPr>
      </p:pic>
    </p:spTree>
    <p:extLst>
      <p:ext uri="{BB962C8B-B14F-4D97-AF65-F5344CB8AC3E}">
        <p14:creationId xmlns:p14="http://schemas.microsoft.com/office/powerpoint/2010/main" val="1923046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16F6-1D4A-3A1D-C6F4-1140345EF5A5}"/>
              </a:ext>
            </a:extLst>
          </p:cNvPr>
          <p:cNvSpPr>
            <a:spLocks noGrp="1"/>
          </p:cNvSpPr>
          <p:nvPr>
            <p:ph type="title"/>
          </p:nvPr>
        </p:nvSpPr>
        <p:spPr/>
        <p:txBody>
          <a:bodyPr/>
          <a:lstStyle/>
          <a:p>
            <a:r>
              <a:rPr lang="en-US">
                <a:ea typeface="Calibri Light"/>
                <a:cs typeface="Calibri Light"/>
              </a:rPr>
              <a:t>Rapid Fire</a:t>
            </a:r>
          </a:p>
        </p:txBody>
      </p:sp>
      <p:sp>
        <p:nvSpPr>
          <p:cNvPr id="3" name="Content Placeholder 2">
            <a:extLst>
              <a:ext uri="{FF2B5EF4-FFF2-40B4-BE49-F238E27FC236}">
                <a16:creationId xmlns:a16="http://schemas.microsoft.com/office/drawing/2014/main" id="{6BC21259-070F-68D0-114D-6A719C385769}"/>
              </a:ext>
            </a:extLst>
          </p:cNvPr>
          <p:cNvSpPr>
            <a:spLocks noGrp="1"/>
          </p:cNvSpPr>
          <p:nvPr>
            <p:ph idx="1"/>
          </p:nvPr>
        </p:nvSpPr>
        <p:spPr/>
        <p:txBody>
          <a:bodyPr vert="horz" lIns="91440" tIns="45720" rIns="91440" bIns="45720" rtlCol="0" anchor="t">
            <a:normAutofit/>
          </a:bodyPr>
          <a:lstStyle/>
          <a:p>
            <a:r>
              <a:rPr lang="en-US">
                <a:ea typeface="Calibri"/>
                <a:cs typeface="Calibri"/>
              </a:rPr>
              <a:t>Aggressive downclocking</a:t>
            </a:r>
            <a:endParaRPr lang="en-US"/>
          </a:p>
          <a:p>
            <a:pPr lvl="1">
              <a:buFont typeface="Courier New" panose="02070309020205020404" pitchFamily="49" charset="0"/>
              <a:buChar char="o"/>
            </a:pPr>
            <a:r>
              <a:rPr lang="en-US">
                <a:ea typeface="Calibri"/>
                <a:cs typeface="Calibri"/>
              </a:rPr>
              <a:t>Hard to see performance improvements - device might decide to run at lower frequency</a:t>
            </a:r>
          </a:p>
          <a:p>
            <a:pPr lvl="1">
              <a:buFont typeface="Courier New" panose="02070309020205020404" pitchFamily="49" charset="0"/>
              <a:buChar char="o"/>
            </a:pPr>
            <a:r>
              <a:rPr lang="en-US">
                <a:ea typeface="Calibri"/>
                <a:cs typeface="Calibri"/>
              </a:rPr>
              <a:t>Makes dynamic resolution scaling hard to implement</a:t>
            </a:r>
          </a:p>
          <a:p>
            <a:r>
              <a:rPr lang="en-US">
                <a:ea typeface="Calibri"/>
                <a:cs typeface="Calibri"/>
              </a:rPr>
              <a:t>CPU-GPU Load balancing - GPU saves can help CPU</a:t>
            </a:r>
          </a:p>
          <a:p>
            <a:pPr lvl="1">
              <a:buFont typeface="Courier New" panose="020B0604020202020204" pitchFamily="34" charset="0"/>
              <a:buChar char="o"/>
            </a:pPr>
            <a:r>
              <a:rPr lang="en-US">
                <a:ea typeface="Calibri"/>
                <a:cs typeface="Calibri"/>
              </a:rPr>
              <a:t>Also makes performance improvements hard to see directly</a:t>
            </a:r>
          </a:p>
          <a:p>
            <a:r>
              <a:rPr lang="en-US">
                <a:ea typeface="Calibri"/>
                <a:cs typeface="Calibri"/>
              </a:rPr>
              <a:t>Limit number of command buffers per frame</a:t>
            </a:r>
          </a:p>
          <a:p>
            <a:pPr lvl="1">
              <a:buFont typeface="Courier New,monospace" panose="020B0604020202020204" pitchFamily="34" charset="0"/>
              <a:buChar char="o"/>
            </a:pPr>
            <a:r>
              <a:rPr lang="en-US">
                <a:ea typeface="Calibri"/>
                <a:cs typeface="Calibri"/>
              </a:rPr>
              <a:t>Dispatching each has a big overhead</a:t>
            </a:r>
            <a:endParaRPr lang="en-US"/>
          </a:p>
        </p:txBody>
      </p:sp>
    </p:spTree>
    <p:extLst>
      <p:ext uri="{BB962C8B-B14F-4D97-AF65-F5344CB8AC3E}">
        <p14:creationId xmlns:p14="http://schemas.microsoft.com/office/powerpoint/2010/main" val="998050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36077-8E6B-F1EA-9239-3264862C28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2345B-38DF-E259-4822-9E7150996C4A}"/>
              </a:ext>
            </a:extLst>
          </p:cNvPr>
          <p:cNvSpPr>
            <a:spLocks noGrp="1"/>
          </p:cNvSpPr>
          <p:nvPr>
            <p:ph type="title"/>
          </p:nvPr>
        </p:nvSpPr>
        <p:spPr/>
        <p:txBody>
          <a:bodyPr/>
          <a:lstStyle/>
          <a:p>
            <a:r>
              <a:rPr lang="en-US">
                <a:ea typeface="Calibri Light"/>
                <a:cs typeface="Calibri Light"/>
              </a:rPr>
              <a:t>Rapid Fire</a:t>
            </a:r>
          </a:p>
        </p:txBody>
      </p:sp>
      <p:sp>
        <p:nvSpPr>
          <p:cNvPr id="3" name="Content Placeholder 2">
            <a:extLst>
              <a:ext uri="{FF2B5EF4-FFF2-40B4-BE49-F238E27FC236}">
                <a16:creationId xmlns:a16="http://schemas.microsoft.com/office/drawing/2014/main" id="{8C59BC8D-2A48-D982-F41C-97335633B8E9}"/>
              </a:ext>
            </a:extLst>
          </p:cNvPr>
          <p:cNvSpPr>
            <a:spLocks noGrp="1"/>
          </p:cNvSpPr>
          <p:nvPr>
            <p:ph idx="1"/>
          </p:nvPr>
        </p:nvSpPr>
        <p:spPr/>
        <p:txBody>
          <a:bodyPr vert="horz" lIns="91440" tIns="45720" rIns="91440" bIns="45720" rtlCol="0" anchor="t">
            <a:normAutofit/>
          </a:bodyPr>
          <a:lstStyle/>
          <a:p>
            <a:r>
              <a:rPr lang="en-US">
                <a:ea typeface="Calibri"/>
                <a:cs typeface="Calibri"/>
              </a:rPr>
              <a:t>Use </a:t>
            </a:r>
            <a:r>
              <a:rPr lang="en-US" err="1">
                <a:ea typeface="Calibri"/>
                <a:cs typeface="Calibri"/>
              </a:rPr>
              <a:t>Instruments.app</a:t>
            </a:r>
            <a:endParaRPr lang="en-US">
              <a:ea typeface="Calibri"/>
              <a:cs typeface="Calibri"/>
            </a:endParaRPr>
          </a:p>
          <a:p>
            <a:r>
              <a:rPr lang="en-US">
                <a:ea typeface="Calibri"/>
                <a:cs typeface="Calibri"/>
              </a:rPr>
              <a:t>Metal Frame Capture</a:t>
            </a:r>
          </a:p>
          <a:p>
            <a:pPr lvl="1">
              <a:buFont typeface="Courier New" panose="02070309020205020404" pitchFamily="49" charset="0"/>
              <a:buChar char="o"/>
            </a:pPr>
            <a:r>
              <a:rPr lang="en-US">
                <a:ea typeface="Calibri"/>
                <a:cs typeface="Calibri"/>
              </a:rPr>
              <a:t>Disables GPU downclock</a:t>
            </a:r>
          </a:p>
          <a:p>
            <a:pPr>
              <a:buFont typeface="Arial" panose="02070309020205020404" pitchFamily="49" charset="0"/>
              <a:buChar char="•"/>
            </a:pPr>
            <a:r>
              <a:rPr lang="en-US">
                <a:ea typeface="Calibri"/>
                <a:cs typeface="Calibri"/>
              </a:rPr>
              <a:t>Do not spin lock</a:t>
            </a:r>
          </a:p>
          <a:p>
            <a:pPr lvl="1">
              <a:buFont typeface="Courier New,monospace" panose="02070309020205020404" pitchFamily="49" charset="0"/>
              <a:buChar char="o"/>
            </a:pPr>
            <a:r>
              <a:rPr lang="en-US"/>
              <a:t>Consumes battery</a:t>
            </a:r>
          </a:p>
          <a:p>
            <a:pPr lvl="1">
              <a:buFont typeface="Courier New,monospace" panose="02070309020205020404" pitchFamily="49" charset="0"/>
              <a:buChar char="o"/>
            </a:pPr>
            <a:r>
              <a:rPr lang="en-US"/>
              <a:t>OS gives the thread more priority</a:t>
            </a:r>
          </a:p>
          <a:p>
            <a:pPr>
              <a:buFont typeface="Arial" panose="02070309020205020404" pitchFamily="49" charset="0"/>
              <a:buChar char="•"/>
            </a:pPr>
            <a:r>
              <a:rPr lang="en-US">
                <a:ea typeface="Calibri"/>
                <a:cs typeface="Calibri"/>
              </a:rPr>
              <a:t>Do not sleep</a:t>
            </a:r>
          </a:p>
          <a:p>
            <a:pPr lvl="1">
              <a:buFont typeface="Courier New,monospace" panose="02070309020205020404" pitchFamily="49" charset="0"/>
              <a:buChar char="o"/>
            </a:pPr>
            <a:r>
              <a:rPr lang="en-US"/>
              <a:t>OS deprioritizes the thread, can result in ~10ms wake up delay</a:t>
            </a:r>
          </a:p>
          <a:p>
            <a:pPr lvl="1">
              <a:buFont typeface="Courier New,monospace" panose="02070309020205020404" pitchFamily="49" charset="0"/>
              <a:buChar char="o"/>
            </a:pPr>
            <a:r>
              <a:rPr lang="en-US"/>
              <a:t>Rely on wake ups from other threads instead</a:t>
            </a:r>
          </a:p>
          <a:p>
            <a:endParaRPr lang="en-US">
              <a:ea typeface="Calibri"/>
              <a:cs typeface="Calibri"/>
            </a:endParaRPr>
          </a:p>
        </p:txBody>
      </p:sp>
    </p:spTree>
    <p:extLst>
      <p:ext uri="{BB962C8B-B14F-4D97-AF65-F5344CB8AC3E}">
        <p14:creationId xmlns:p14="http://schemas.microsoft.com/office/powerpoint/2010/main" val="12752432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3E7C8-5D55-CAED-01FF-EAB5923AC4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0723FF-94EB-28BA-BBCE-69BA3416D745}"/>
              </a:ext>
            </a:extLst>
          </p:cNvPr>
          <p:cNvSpPr>
            <a:spLocks noGrp="1"/>
          </p:cNvSpPr>
          <p:nvPr>
            <p:ph type="title"/>
          </p:nvPr>
        </p:nvSpPr>
        <p:spPr/>
        <p:txBody>
          <a:bodyPr/>
          <a:lstStyle/>
          <a:p>
            <a:r>
              <a:rPr lang="en-US">
                <a:ea typeface="Calibri Light"/>
                <a:cs typeface="Calibri Light"/>
              </a:rPr>
              <a:t>Rapid Fire</a:t>
            </a:r>
          </a:p>
        </p:txBody>
      </p:sp>
      <p:sp>
        <p:nvSpPr>
          <p:cNvPr id="3" name="Content Placeholder 2">
            <a:extLst>
              <a:ext uri="{FF2B5EF4-FFF2-40B4-BE49-F238E27FC236}">
                <a16:creationId xmlns:a16="http://schemas.microsoft.com/office/drawing/2014/main" id="{7106A473-8EBF-54C6-8C8D-CC28E0C65298}"/>
              </a:ext>
            </a:extLst>
          </p:cNvPr>
          <p:cNvSpPr>
            <a:spLocks noGrp="1"/>
          </p:cNvSpPr>
          <p:nvPr>
            <p:ph idx="1"/>
          </p:nvPr>
        </p:nvSpPr>
        <p:spPr/>
        <p:txBody>
          <a:bodyPr vert="horz" lIns="91440" tIns="45720" rIns="91440" bIns="45720" rtlCol="0" anchor="t">
            <a:normAutofit/>
          </a:bodyPr>
          <a:lstStyle/>
          <a:p>
            <a:pPr marL="171450" indent="-171450"/>
            <a:r>
              <a:rPr lang="en-US">
                <a:ea typeface="Calibri"/>
                <a:cs typeface="Calibri"/>
              </a:rPr>
              <a:t> Clearing memory can be expensive</a:t>
            </a:r>
            <a:endParaRPr lang="en-US"/>
          </a:p>
          <a:p>
            <a:pPr marL="171450" indent="-171450"/>
            <a:r>
              <a:rPr lang="en-US">
                <a:ea typeface="Calibri"/>
                <a:cs typeface="Calibri"/>
              </a:rPr>
              <a:t> Prefer direct release over </a:t>
            </a:r>
            <a:r>
              <a:rPr lang="en-US" err="1">
                <a:ea typeface="Calibri"/>
                <a:cs typeface="Calibri"/>
              </a:rPr>
              <a:t>autorelease</a:t>
            </a:r>
            <a:r>
              <a:rPr lang="en-US">
                <a:ea typeface="Calibri"/>
                <a:cs typeface="Calibri"/>
              </a:rPr>
              <a:t> for Objective-C objects</a:t>
            </a:r>
          </a:p>
          <a:p>
            <a:pPr marL="171450" indent="-171450"/>
            <a:r>
              <a:rPr lang="en-US">
                <a:ea typeface="Calibri"/>
                <a:cs typeface="Calibri"/>
              </a:rPr>
              <a:t> Follow Cocoa memory management policy</a:t>
            </a:r>
          </a:p>
          <a:p>
            <a:r>
              <a:rPr lang="en-US">
                <a:ea typeface="Calibri"/>
                <a:cs typeface="Calibri"/>
              </a:rPr>
              <a:t>System Clock Time</a:t>
            </a:r>
          </a:p>
          <a:p>
            <a:pPr lvl="1">
              <a:buFont typeface="Courier New" panose="02070309020205020404" pitchFamily="49" charset="0"/>
              <a:buChar char="o"/>
            </a:pPr>
            <a:r>
              <a:rPr lang="en-US">
                <a:ea typeface="Calibri"/>
                <a:cs typeface="Calibri"/>
              </a:rPr>
              <a:t>CLOCK_MONOTONIC queries time of day to increment while system sleeps</a:t>
            </a:r>
          </a:p>
          <a:p>
            <a:pPr lvl="2">
              <a:buFont typeface="Courier New" panose="02070309020205020404" pitchFamily="49" charset="0"/>
              <a:buChar char="o"/>
            </a:pPr>
            <a:r>
              <a:rPr lang="en-US" sz="2400">
                <a:ea typeface="Calibri"/>
                <a:cs typeface="Calibri"/>
              </a:rPr>
              <a:t>Fairly costly when used a lot</a:t>
            </a:r>
          </a:p>
          <a:p>
            <a:pPr lvl="1">
              <a:buFont typeface="Courier New" panose="02070309020205020404" pitchFamily="49" charset="0"/>
              <a:buChar char="o"/>
            </a:pPr>
            <a:r>
              <a:rPr lang="en-US">
                <a:ea typeface="Calibri"/>
                <a:cs typeface="Calibri"/>
              </a:rPr>
              <a:t>CLOCK_UPTIME_RAW does not</a:t>
            </a:r>
          </a:p>
          <a:p>
            <a:pPr lvl="1">
              <a:buFont typeface="Courier New" panose="02070309020205020404" pitchFamily="49" charset="0"/>
              <a:buChar char="o"/>
            </a:pPr>
            <a:endParaRPr lang="en-US" sz="2400">
              <a:ea typeface="Calibri"/>
              <a:cs typeface="Calibri"/>
            </a:endParaRPr>
          </a:p>
        </p:txBody>
      </p:sp>
    </p:spTree>
    <p:extLst>
      <p:ext uri="{BB962C8B-B14F-4D97-AF65-F5344CB8AC3E}">
        <p14:creationId xmlns:p14="http://schemas.microsoft.com/office/powerpoint/2010/main" val="1448699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C68B-4676-289B-F5CD-74B8973AA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27AD9-A3D1-6F4C-9795-BF25F7B74531}"/>
              </a:ext>
            </a:extLst>
          </p:cNvPr>
          <p:cNvSpPr>
            <a:spLocks noGrp="1"/>
          </p:cNvSpPr>
          <p:nvPr>
            <p:ph type="title"/>
          </p:nvPr>
        </p:nvSpPr>
        <p:spPr/>
        <p:txBody>
          <a:bodyPr/>
          <a:lstStyle/>
          <a:p>
            <a:r>
              <a:rPr lang="en-US">
                <a:ea typeface="Calibri Light"/>
                <a:cs typeface="Calibri Light"/>
              </a:rPr>
              <a:t>Rapid Fire</a:t>
            </a:r>
          </a:p>
        </p:txBody>
      </p:sp>
      <p:sp>
        <p:nvSpPr>
          <p:cNvPr id="3" name="Content Placeholder 2">
            <a:extLst>
              <a:ext uri="{FF2B5EF4-FFF2-40B4-BE49-F238E27FC236}">
                <a16:creationId xmlns:a16="http://schemas.microsoft.com/office/drawing/2014/main" id="{4C0011A6-7F57-EAAD-FFBD-7E191B88D36A}"/>
              </a:ext>
            </a:extLst>
          </p:cNvPr>
          <p:cNvSpPr>
            <a:spLocks noGrp="1"/>
          </p:cNvSpPr>
          <p:nvPr>
            <p:ph idx="1"/>
          </p:nvPr>
        </p:nvSpPr>
        <p:spPr>
          <a:xfrm>
            <a:off x="838200" y="1825625"/>
            <a:ext cx="10515600" cy="4557922"/>
          </a:xfrm>
        </p:spPr>
        <p:txBody>
          <a:bodyPr vert="horz" lIns="91440" tIns="45720" rIns="91440" bIns="45720" rtlCol="0" anchor="t">
            <a:normAutofit/>
          </a:bodyPr>
          <a:lstStyle/>
          <a:p>
            <a:r>
              <a:rPr lang="en-US">
                <a:ea typeface="Calibri"/>
                <a:cs typeface="Calibri"/>
              </a:rPr>
              <a:t>Debug Groups / Signposts</a:t>
            </a:r>
          </a:p>
          <a:p>
            <a:pPr lvl="1">
              <a:buFont typeface="Courier New" panose="02070309020205020404" pitchFamily="49" charset="0"/>
              <a:buChar char="o"/>
            </a:pPr>
            <a:r>
              <a:rPr lang="en-US" i="1" err="1">
                <a:ea typeface="Calibri"/>
                <a:cs typeface="Calibri"/>
              </a:rPr>
              <a:t>MTLCommandBuffer</a:t>
            </a:r>
            <a:r>
              <a:rPr lang="en-US" i="1">
                <a:ea typeface="Calibri"/>
                <a:cs typeface="Calibri"/>
              </a:rPr>
              <a:t> </a:t>
            </a:r>
            <a:r>
              <a:rPr lang="en-US">
                <a:ea typeface="Calibri"/>
                <a:cs typeface="Calibri"/>
              </a:rPr>
              <a:t>and </a:t>
            </a:r>
            <a:r>
              <a:rPr lang="en-US" i="1" err="1">
                <a:ea typeface="Calibri"/>
                <a:cs typeface="Calibri"/>
              </a:rPr>
              <a:t>MTLCommandEncoder</a:t>
            </a:r>
            <a:r>
              <a:rPr lang="en-US" i="1">
                <a:ea typeface="Calibri"/>
                <a:cs typeface="Calibri"/>
              </a:rPr>
              <a:t> </a:t>
            </a:r>
            <a:r>
              <a:rPr lang="en-US">
                <a:ea typeface="Calibri"/>
                <a:cs typeface="Calibri"/>
              </a:rPr>
              <a:t>has </a:t>
            </a:r>
            <a:r>
              <a:rPr lang="en-US" i="1">
                <a:ea typeface="Calibri"/>
                <a:cs typeface="Calibri"/>
              </a:rPr>
              <a:t>push</a:t>
            </a:r>
            <a:r>
              <a:rPr lang="en-US">
                <a:ea typeface="Calibri"/>
                <a:cs typeface="Calibri"/>
              </a:rPr>
              <a:t>/</a:t>
            </a:r>
            <a:r>
              <a:rPr lang="en-US" i="1" err="1">
                <a:ea typeface="Calibri"/>
                <a:cs typeface="Calibri"/>
              </a:rPr>
              <a:t>popDebugGroup</a:t>
            </a:r>
            <a:endParaRPr lang="en-US" i="1">
              <a:ea typeface="Calibri"/>
              <a:cs typeface="Calibri"/>
            </a:endParaRPr>
          </a:p>
          <a:p>
            <a:pPr lvl="1">
              <a:buFont typeface="Courier New" panose="02070309020205020404" pitchFamily="49" charset="0"/>
              <a:buChar char="o"/>
            </a:pPr>
            <a:r>
              <a:rPr lang="en-US">
                <a:ea typeface="Calibri"/>
                <a:cs typeface="Calibri"/>
              </a:rPr>
              <a:t>But we don’t know where our passes will begin and end in the future</a:t>
            </a:r>
          </a:p>
          <a:p>
            <a:pPr lvl="1">
              <a:buFont typeface="Courier New" panose="02070309020205020404" pitchFamily="49" charset="0"/>
              <a:buChar char="o"/>
            </a:pPr>
            <a:r>
              <a:rPr lang="en-US">
                <a:ea typeface="Calibri"/>
                <a:cs typeface="Calibri"/>
              </a:rPr>
              <a:t>Ended up just putting first two levels of debug groups on the command buffer</a:t>
            </a:r>
          </a:p>
          <a:p>
            <a:r>
              <a:rPr lang="en-US">
                <a:ea typeface="Calibri"/>
                <a:cs typeface="Calibri"/>
              </a:rPr>
              <a:t>Thin LTO / Compilation Time Comparison</a:t>
            </a:r>
          </a:p>
          <a:p>
            <a:pPr lvl="1">
              <a:buFont typeface="Courier New" panose="02070309020205020404" pitchFamily="49" charset="0"/>
              <a:buChar char="o"/>
            </a:pPr>
            <a:r>
              <a:rPr lang="en-US">
                <a:ea typeface="Calibri"/>
                <a:cs typeface="Calibri"/>
              </a:rPr>
              <a:t>Usually HITMAN compiles with unity builds, but we don’t have that working for Darwin toolchain</a:t>
            </a:r>
          </a:p>
          <a:p>
            <a:pPr lvl="1">
              <a:buFont typeface="Courier New" panose="02070309020205020404" pitchFamily="49" charset="0"/>
              <a:buChar char="o"/>
            </a:pPr>
            <a:r>
              <a:rPr lang="en-US">
                <a:ea typeface="Calibri"/>
                <a:cs typeface="Calibri"/>
              </a:rPr>
              <a:t>Thin LTO didn’t add too much extra time, and made a huge performance difference</a:t>
            </a:r>
          </a:p>
          <a:p>
            <a:pPr lvl="1">
              <a:buFont typeface="Courier New" panose="02070309020205020404" pitchFamily="49" charset="0"/>
              <a:buChar char="o"/>
            </a:pPr>
            <a:r>
              <a:rPr lang="en-US">
                <a:ea typeface="Calibri"/>
                <a:cs typeface="Calibri"/>
              </a:rPr>
              <a:t>Just add </a:t>
            </a:r>
            <a:r>
              <a:rPr lang="en-US" i="1">
                <a:ea typeface="Calibri"/>
                <a:cs typeface="Calibri"/>
              </a:rPr>
              <a:t>-</a:t>
            </a:r>
            <a:r>
              <a:rPr lang="en-US" i="1" err="1">
                <a:ea typeface="Calibri"/>
                <a:cs typeface="Calibri"/>
              </a:rPr>
              <a:t>flto</a:t>
            </a:r>
            <a:r>
              <a:rPr lang="en-US" i="1">
                <a:ea typeface="Calibri"/>
                <a:cs typeface="Calibri"/>
              </a:rPr>
              <a:t>=thin</a:t>
            </a:r>
          </a:p>
        </p:txBody>
      </p:sp>
    </p:spTree>
    <p:extLst>
      <p:ext uri="{BB962C8B-B14F-4D97-AF65-F5344CB8AC3E}">
        <p14:creationId xmlns:p14="http://schemas.microsoft.com/office/powerpoint/2010/main" val="2884620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E5F0-75A3-731D-3BFD-C1D1E6A0628C}"/>
              </a:ext>
            </a:extLst>
          </p:cNvPr>
          <p:cNvSpPr>
            <a:spLocks noGrp="1"/>
          </p:cNvSpPr>
          <p:nvPr>
            <p:ph type="title"/>
          </p:nvPr>
        </p:nvSpPr>
        <p:spPr/>
        <p:txBody>
          <a:bodyPr/>
          <a:lstStyle/>
          <a:p>
            <a:r>
              <a:rPr lang="en-US">
                <a:solidFill>
                  <a:srgbClr val="000000"/>
                </a:solidFill>
                <a:ea typeface="Calibri Light"/>
                <a:cs typeface="Calibri Light"/>
              </a:rPr>
              <a:t>Conclusions</a:t>
            </a:r>
            <a:endParaRPr lang="en-US">
              <a:ea typeface="Calibri Light"/>
              <a:cs typeface="Calibri Light"/>
            </a:endParaRPr>
          </a:p>
        </p:txBody>
      </p:sp>
      <p:sp>
        <p:nvSpPr>
          <p:cNvPr id="3" name="Content Placeholder 2">
            <a:extLst>
              <a:ext uri="{FF2B5EF4-FFF2-40B4-BE49-F238E27FC236}">
                <a16:creationId xmlns:a16="http://schemas.microsoft.com/office/drawing/2014/main" id="{6247A4F9-9A85-2230-CB96-8DA975BD2610}"/>
              </a:ext>
            </a:extLst>
          </p:cNvPr>
          <p:cNvSpPr>
            <a:spLocks noGrp="1"/>
          </p:cNvSpPr>
          <p:nvPr>
            <p:ph idx="1"/>
          </p:nvPr>
        </p:nvSpPr>
        <p:spPr/>
        <p:txBody>
          <a:bodyPr vert="horz" lIns="91440" tIns="45720" rIns="91440" bIns="45720" rtlCol="0" anchor="t">
            <a:normAutofit/>
          </a:bodyPr>
          <a:lstStyle/>
          <a:p>
            <a:r>
              <a:rPr lang="en-US">
                <a:latin typeface="Calibri"/>
                <a:ea typeface="Calibri"/>
                <a:cs typeface="Calibri"/>
              </a:rPr>
              <a:t>Shipped running at 30 FPS</a:t>
            </a:r>
          </a:p>
          <a:p>
            <a:pPr lvl="1"/>
            <a:r>
              <a:rPr lang="en-US">
                <a:latin typeface="Calibri"/>
                <a:ea typeface="Calibri"/>
                <a:cs typeface="Calibri"/>
              </a:rPr>
              <a:t>iPhone 15 Pro and newer</a:t>
            </a:r>
          </a:p>
          <a:p>
            <a:r>
              <a:rPr lang="en-US">
                <a:latin typeface="Calibri"/>
                <a:ea typeface="Calibri"/>
                <a:cs typeface="Calibri"/>
              </a:rPr>
              <a:t>Overall fun project to work on</a:t>
            </a:r>
          </a:p>
          <a:p>
            <a:pPr lvl="1"/>
            <a:r>
              <a:rPr lang="en-US">
                <a:latin typeface="Calibri"/>
                <a:ea typeface="Calibri"/>
                <a:cs typeface="Calibri"/>
              </a:rPr>
              <a:t>A healthy dose of pain</a:t>
            </a:r>
          </a:p>
          <a:p>
            <a:pPr lvl="1"/>
            <a:r>
              <a:rPr lang="en-US">
                <a:latin typeface="Calibri"/>
                <a:ea typeface="Calibri"/>
                <a:cs typeface="Calibri"/>
              </a:rPr>
              <a:t>Many interesting technical challenges</a:t>
            </a:r>
          </a:p>
          <a:p>
            <a:pPr lvl="1"/>
            <a:r>
              <a:rPr lang="en-US">
                <a:latin typeface="Calibri"/>
                <a:ea typeface="Calibri"/>
                <a:cs typeface="Calibri"/>
              </a:rPr>
              <a:t>Learned a ton of things doing it ourselves</a:t>
            </a:r>
          </a:p>
        </p:txBody>
      </p:sp>
    </p:spTree>
    <p:extLst>
      <p:ext uri="{BB962C8B-B14F-4D97-AF65-F5344CB8AC3E}">
        <p14:creationId xmlns:p14="http://schemas.microsoft.com/office/powerpoint/2010/main" val="35077935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44F96-834E-F893-D7EB-7F08EB726477}"/>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76960E-2565-5248-2E78-A20FFFC24A95}"/>
              </a:ext>
            </a:extLst>
          </p:cNvPr>
          <p:cNvSpPr>
            <a:spLocks noGrp="1"/>
          </p:cNvSpPr>
          <p:nvPr>
            <p:ph type="title"/>
          </p:nvPr>
        </p:nvSpPr>
        <p:spPr>
          <a:xfrm>
            <a:off x="838200" y="4850315"/>
            <a:ext cx="10515600" cy="1325563"/>
          </a:xfrm>
        </p:spPr>
        <p:txBody>
          <a:bodyPr/>
          <a:lstStyle/>
          <a:p>
            <a:r>
              <a:rPr lang="en-US" b="1">
                <a:solidFill>
                  <a:schemeClr val="bg1"/>
                </a:solidFill>
                <a:ea typeface="Calibri Light"/>
                <a:cs typeface="Calibri Light"/>
              </a:rPr>
              <a:t>Thank you!</a:t>
            </a:r>
          </a:p>
        </p:txBody>
      </p:sp>
      <p:sp>
        <p:nvSpPr>
          <p:cNvPr id="3" name="Content Placeholder 2">
            <a:extLst>
              <a:ext uri="{FF2B5EF4-FFF2-40B4-BE49-F238E27FC236}">
                <a16:creationId xmlns:a16="http://schemas.microsoft.com/office/drawing/2014/main" id="{E63FD2F0-DB2C-FD1A-EF7E-566CF50E9F92}"/>
              </a:ext>
            </a:extLst>
          </p:cNvPr>
          <p:cNvSpPr>
            <a:spLocks noGrp="1"/>
          </p:cNvSpPr>
          <p:nvPr>
            <p:ph idx="1"/>
          </p:nvPr>
        </p:nvSpPr>
        <p:spPr/>
        <p:txBody>
          <a:bodyPr vert="horz" lIns="91440" tIns="45720" rIns="91440" bIns="45720" rtlCol="0" anchor="t">
            <a:normAutofit/>
          </a:bodyPr>
          <a:lstStyle/>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3956477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E9D03-1142-C6A2-D0E0-3A79FD87ACA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AA1446-C28C-9D4B-3AFA-076CD817031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DE3D9B-8B5B-3286-97C9-3E6DEF08033E}"/>
              </a:ext>
            </a:extLst>
          </p:cNvPr>
          <p:cNvSpPr>
            <a:spLocks noGrp="1"/>
          </p:cNvSpPr>
          <p:nvPr>
            <p:ph type="title"/>
          </p:nvPr>
        </p:nvSpPr>
        <p:spPr>
          <a:xfrm>
            <a:off x="838200" y="4850315"/>
            <a:ext cx="10515600" cy="1325563"/>
          </a:xfrm>
        </p:spPr>
        <p:txBody>
          <a:bodyPr/>
          <a:lstStyle/>
          <a:p>
            <a:r>
              <a:rPr lang="en-US" b="1">
                <a:solidFill>
                  <a:schemeClr val="bg1"/>
                </a:solidFill>
                <a:ea typeface="Calibri Light"/>
                <a:cs typeface="Calibri Light"/>
              </a:rPr>
              <a:t>Q&amp;A</a:t>
            </a:r>
          </a:p>
        </p:txBody>
      </p:sp>
      <p:sp>
        <p:nvSpPr>
          <p:cNvPr id="3" name="Content Placeholder 2">
            <a:extLst>
              <a:ext uri="{FF2B5EF4-FFF2-40B4-BE49-F238E27FC236}">
                <a16:creationId xmlns:a16="http://schemas.microsoft.com/office/drawing/2014/main" id="{AC72AA6F-4B78-68DF-B476-8D5B64B40869}"/>
              </a:ext>
            </a:extLst>
          </p:cNvPr>
          <p:cNvSpPr>
            <a:spLocks noGrp="1"/>
          </p:cNvSpPr>
          <p:nvPr>
            <p:ph idx="1"/>
          </p:nvPr>
        </p:nvSpPr>
        <p:spPr/>
        <p:txBody>
          <a:bodyPr vert="horz" lIns="91440" tIns="45720" rIns="91440" bIns="45720" rtlCol="0" anchor="t">
            <a:normAutofit/>
          </a:bodyPr>
          <a:lstStyle/>
          <a:p>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2781434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75FA3-6CF5-C10A-4597-1733A9BD3E61}"/>
              </a:ext>
            </a:extLst>
          </p:cNvPr>
          <p:cNvSpPr>
            <a:spLocks noGrp="1"/>
          </p:cNvSpPr>
          <p:nvPr>
            <p:ph type="title"/>
          </p:nvPr>
        </p:nvSpPr>
        <p:spPr/>
        <p:txBody>
          <a:bodyPr/>
          <a:lstStyle/>
          <a:p>
            <a:r>
              <a:rPr lang="en-US">
                <a:ea typeface="Calibri Light"/>
                <a:cs typeface="Calibri Light"/>
              </a:rPr>
              <a:t>Target</a:t>
            </a:r>
          </a:p>
        </p:txBody>
      </p:sp>
      <p:sp>
        <p:nvSpPr>
          <p:cNvPr id="3" name="Content Placeholder 2">
            <a:extLst>
              <a:ext uri="{FF2B5EF4-FFF2-40B4-BE49-F238E27FC236}">
                <a16:creationId xmlns:a16="http://schemas.microsoft.com/office/drawing/2014/main" id="{CE439792-90CE-161F-8643-84D677F147AA}"/>
              </a:ext>
            </a:extLst>
          </p:cNvPr>
          <p:cNvSpPr>
            <a:spLocks noGrp="1"/>
          </p:cNvSpPr>
          <p:nvPr>
            <p:ph idx="1"/>
          </p:nvPr>
        </p:nvSpPr>
        <p:spPr/>
        <p:txBody>
          <a:bodyPr vert="horz" lIns="91440" tIns="45720" rIns="91440" bIns="45720" numCol="2" rtlCol="0" anchor="t">
            <a:normAutofit/>
          </a:bodyPr>
          <a:lstStyle/>
          <a:p>
            <a:pPr>
              <a:lnSpc>
                <a:spcPct val="100000"/>
              </a:lnSpc>
            </a:pPr>
            <a:r>
              <a:rPr lang="en-US">
                <a:ea typeface="+mn-lt"/>
                <a:cs typeface="+mn-lt"/>
              </a:rPr>
              <a:t>Min Spec </a:t>
            </a:r>
            <a:endParaRPr lang="en-US">
              <a:ea typeface="Calibri"/>
              <a:cs typeface="Calibri"/>
            </a:endParaRPr>
          </a:p>
          <a:p>
            <a:pPr lvl="1">
              <a:lnSpc>
                <a:spcPct val="100000"/>
              </a:lnSpc>
              <a:buFont typeface="Courier New" panose="020B0604020202020204" pitchFamily="34" charset="0"/>
              <a:buChar char="o"/>
            </a:pPr>
            <a:r>
              <a:rPr lang="en-US">
                <a:ea typeface="+mn-lt"/>
                <a:cs typeface="+mn-lt"/>
              </a:rPr>
              <a:t>iPhone 15 Pro (A17Pro)</a:t>
            </a:r>
            <a:endParaRPr lang="en-US">
              <a:ea typeface="Calibri"/>
              <a:cs typeface="Calibri"/>
            </a:endParaRPr>
          </a:p>
          <a:p>
            <a:pPr lvl="1">
              <a:lnSpc>
                <a:spcPct val="100000"/>
              </a:lnSpc>
              <a:buFont typeface="Courier New" panose="020B0604020202020204" pitchFamily="34" charset="0"/>
              <a:buChar char="o"/>
            </a:pPr>
            <a:r>
              <a:rPr lang="en-US">
                <a:ea typeface="+mn-lt"/>
                <a:cs typeface="+mn-lt"/>
              </a:rPr>
              <a:t>8GB unified memory, ~6GB usable</a:t>
            </a:r>
            <a:endParaRPr lang="en-US">
              <a:ea typeface="Calibri" panose="020F0502020204030204"/>
              <a:cs typeface="Calibri" panose="020F0502020204030204"/>
            </a:endParaRPr>
          </a:p>
          <a:p>
            <a:pPr>
              <a:lnSpc>
                <a:spcPct val="100000"/>
              </a:lnSpc>
            </a:pPr>
            <a:r>
              <a:rPr lang="en-US">
                <a:ea typeface="+mn-lt"/>
                <a:cs typeface="+mn-lt"/>
              </a:rPr>
              <a:t>iOS 18.0 - “Metal3"</a:t>
            </a:r>
            <a:endParaRPr lang="en-US"/>
          </a:p>
          <a:p>
            <a:pPr lvl="1">
              <a:lnSpc>
                <a:spcPct val="100000"/>
              </a:lnSpc>
              <a:buFont typeface="Courier New" panose="020B0604020202020204" pitchFamily="34" charset="0"/>
              <a:buChar char="o"/>
            </a:pPr>
            <a:r>
              <a:rPr lang="en-US">
                <a:ea typeface="+mn-lt"/>
                <a:cs typeface="+mn-lt"/>
              </a:rPr>
              <a:t>Argument Buffers - Tier 2</a:t>
            </a:r>
          </a:p>
          <a:p>
            <a:pPr lvl="1">
              <a:lnSpc>
                <a:spcPct val="100000"/>
              </a:lnSpc>
              <a:buFont typeface="Courier New" panose="020B0604020202020204" pitchFamily="34" charset="0"/>
              <a:buChar char="o"/>
            </a:pPr>
            <a:r>
              <a:rPr lang="en-US">
                <a:ea typeface="+mn-lt"/>
                <a:cs typeface="+mn-lt"/>
              </a:rPr>
              <a:t>Residency Sets*</a:t>
            </a:r>
            <a:endParaRPr lang="en-US">
              <a:ea typeface="Calibri"/>
              <a:cs typeface="Calibri"/>
            </a:endParaRPr>
          </a:p>
          <a:p>
            <a:pPr>
              <a:lnSpc>
                <a:spcPct val="100000"/>
              </a:lnSpc>
            </a:pPr>
            <a:endParaRPr lang="en-US">
              <a:ea typeface="+mn-lt"/>
              <a:cs typeface="+mn-lt"/>
            </a:endParaRPr>
          </a:p>
          <a:p>
            <a:pPr>
              <a:lnSpc>
                <a:spcPct val="100000"/>
              </a:lnSpc>
            </a:pPr>
            <a:endParaRPr lang="en-US">
              <a:ea typeface="+mn-lt"/>
              <a:cs typeface="+mn-lt"/>
            </a:endParaRPr>
          </a:p>
          <a:p>
            <a:pPr>
              <a:lnSpc>
                <a:spcPct val="100000"/>
              </a:lnSpc>
            </a:pPr>
            <a:r>
              <a:rPr lang="en-US">
                <a:ea typeface="+mn-lt"/>
                <a:cs typeface="+mn-lt"/>
              </a:rPr>
              <a:t>Device Capabilities</a:t>
            </a:r>
          </a:p>
          <a:p>
            <a:pPr lvl="1">
              <a:lnSpc>
                <a:spcPct val="100000"/>
              </a:lnSpc>
              <a:buFont typeface="Courier New" panose="02070309020205020404" pitchFamily="49" charset="0"/>
              <a:buChar char="o"/>
            </a:pPr>
            <a:r>
              <a:rPr lang="en-US" err="1">
                <a:ea typeface="+mn-lt"/>
                <a:cs typeface="+mn-lt"/>
              </a:rPr>
              <a:t>iphone</a:t>
            </a:r>
            <a:r>
              <a:rPr lang="en-US">
                <a:ea typeface="+mn-lt"/>
                <a:cs typeface="+mn-lt"/>
              </a:rPr>
              <a:t>-performance-gaming-tier</a:t>
            </a:r>
            <a:endParaRPr lang="en-US" sz="2800">
              <a:ea typeface="+mn-lt"/>
              <a:cs typeface="+mn-lt"/>
            </a:endParaRPr>
          </a:p>
          <a:p>
            <a:pPr lvl="1">
              <a:lnSpc>
                <a:spcPct val="100000"/>
              </a:lnSpc>
              <a:buFont typeface="Courier New" panose="02070309020205020404" pitchFamily="49" charset="0"/>
              <a:buChar char="o"/>
            </a:pPr>
            <a:endParaRPr lang="en-US" sz="2400">
              <a:ea typeface="+mn-lt"/>
              <a:cs typeface="+mn-lt"/>
            </a:endParaRPr>
          </a:p>
          <a:p>
            <a:pPr>
              <a:lnSpc>
                <a:spcPct val="100000"/>
              </a:lnSpc>
            </a:pPr>
            <a:r>
              <a:rPr lang="en-US">
                <a:ea typeface="+mn-lt"/>
                <a:cs typeface="+mn-lt"/>
              </a:rPr>
              <a:t>Entitlements:</a:t>
            </a:r>
          </a:p>
          <a:p>
            <a:pPr lvl="1">
              <a:lnSpc>
                <a:spcPct val="100000"/>
              </a:lnSpc>
              <a:buFont typeface="Courier New" panose="02070309020205020404" pitchFamily="49" charset="0"/>
              <a:buChar char="o"/>
            </a:pPr>
            <a:r>
              <a:rPr lang="en-US">
                <a:ea typeface="+mn-lt"/>
                <a:cs typeface="+mn-lt"/>
              </a:rPr>
              <a:t>increased-memory-limit</a:t>
            </a:r>
          </a:p>
          <a:p>
            <a:pPr lvl="1">
              <a:lnSpc>
                <a:spcPct val="100000"/>
              </a:lnSpc>
              <a:buFont typeface="Courier New" panose="02070309020205020404" pitchFamily="49" charset="0"/>
              <a:buChar char="o"/>
            </a:pPr>
            <a:r>
              <a:rPr lang="en-US">
                <a:ea typeface="+mn-lt"/>
                <a:cs typeface="+mn-lt"/>
              </a:rPr>
              <a:t>sustained-execution</a:t>
            </a:r>
            <a:endParaRPr lang="en-US"/>
          </a:p>
          <a:p>
            <a:pPr>
              <a:lnSpc>
                <a:spcPct val="100000"/>
              </a:lnSpc>
            </a:pPr>
            <a:endParaRPr lang="en-US">
              <a:ea typeface="Calibri"/>
              <a:cs typeface="Calibri"/>
            </a:endParaRPr>
          </a:p>
        </p:txBody>
      </p:sp>
    </p:spTree>
    <p:extLst>
      <p:ext uri="{BB962C8B-B14F-4D97-AF65-F5344CB8AC3E}">
        <p14:creationId xmlns:p14="http://schemas.microsoft.com/office/powerpoint/2010/main" val="2047287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04A2F-0170-E937-73ED-B5EA414B4BAB}"/>
              </a:ext>
            </a:extLst>
          </p:cNvPr>
          <p:cNvSpPr>
            <a:spLocks noGrp="1"/>
          </p:cNvSpPr>
          <p:nvPr>
            <p:ph type="title"/>
          </p:nvPr>
        </p:nvSpPr>
        <p:spPr/>
        <p:txBody>
          <a:bodyPr/>
          <a:lstStyle/>
          <a:p>
            <a:r>
              <a:rPr lang="en-US">
                <a:solidFill>
                  <a:srgbClr val="000000"/>
                </a:solidFill>
                <a:ea typeface="Calibri Light"/>
                <a:cs typeface="Calibri Light"/>
              </a:rPr>
              <a:t>Render Thread</a:t>
            </a:r>
            <a:endParaRPr lang="en-US"/>
          </a:p>
        </p:txBody>
      </p:sp>
      <p:sp>
        <p:nvSpPr>
          <p:cNvPr id="3" name="Content Placeholder 2">
            <a:extLst>
              <a:ext uri="{FF2B5EF4-FFF2-40B4-BE49-F238E27FC236}">
                <a16:creationId xmlns:a16="http://schemas.microsoft.com/office/drawing/2014/main" id="{C1C8CCE2-4E91-B9E9-95F2-10917CFA13F1}"/>
              </a:ext>
            </a:extLst>
          </p:cNvPr>
          <p:cNvSpPr>
            <a:spLocks noGrp="1"/>
          </p:cNvSpPr>
          <p:nvPr>
            <p:ph idx="1"/>
          </p:nvPr>
        </p:nvSpPr>
        <p:spPr>
          <a:xfrm>
            <a:off x="838199" y="1825625"/>
            <a:ext cx="10854847" cy="4351338"/>
          </a:xfrm>
        </p:spPr>
        <p:txBody>
          <a:bodyPr vert="horz" lIns="91440" tIns="45720" rIns="91440" bIns="45720" rtlCol="0" anchor="t">
            <a:normAutofit/>
          </a:bodyPr>
          <a:lstStyle/>
          <a:p>
            <a:r>
              <a:rPr lang="en-US">
                <a:ea typeface="+mn-lt"/>
                <a:cs typeface="+mn-lt"/>
              </a:rPr>
              <a:t>Main thread deals with gameplay logic and loading</a:t>
            </a:r>
            <a:endParaRPr lang="en-US">
              <a:ea typeface="Calibri"/>
              <a:cs typeface="Calibri"/>
            </a:endParaRPr>
          </a:p>
          <a:p>
            <a:r>
              <a:rPr lang="en-US">
                <a:ea typeface="+mn-lt"/>
                <a:cs typeface="+mn-lt"/>
              </a:rPr>
              <a:t>Render thread culls and records GPU commands</a:t>
            </a:r>
            <a:endParaRPr lang="en-US">
              <a:ea typeface="Calibri"/>
              <a:cs typeface="Calibri"/>
            </a:endParaRPr>
          </a:p>
          <a:p>
            <a:pPr lvl="1">
              <a:buFont typeface="Courier New" panose="02070309020205020404" pitchFamily="49" charset="0"/>
              <a:buChar char="o"/>
            </a:pPr>
            <a:r>
              <a:rPr lang="en-US">
                <a:ea typeface="+mn-lt"/>
                <a:cs typeface="+mn-lt"/>
              </a:rPr>
              <a:t>Reflect step copies necessary data from main thread to render thread</a:t>
            </a:r>
            <a:endParaRPr lang="en-US">
              <a:ea typeface="Calibri"/>
              <a:cs typeface="Calibri"/>
            </a:endParaRPr>
          </a:p>
          <a:p>
            <a:r>
              <a:rPr lang="en-US">
                <a:ea typeface="+mn-lt"/>
                <a:cs typeface="+mn-lt"/>
              </a:rPr>
              <a:t>Configurable maximum latency between main and render</a:t>
            </a:r>
            <a:endParaRPr lang="en-US">
              <a:ea typeface="Calibri"/>
              <a:cs typeface="Calibri"/>
            </a:endParaRPr>
          </a:p>
          <a:p>
            <a:pPr lvl="1">
              <a:buFont typeface="Courier New" panose="02070309020205020404" pitchFamily="49" charset="0"/>
              <a:buChar char="o"/>
            </a:pPr>
            <a:r>
              <a:rPr lang="en-US">
                <a:ea typeface="+mn-lt"/>
                <a:cs typeface="+mn-lt"/>
              </a:rPr>
              <a:t>Used for dealing with main thread spikes</a:t>
            </a:r>
            <a:endParaRPr lang="en-US">
              <a:ea typeface="Calibri"/>
              <a:cs typeface="Calibri"/>
            </a:endParaRPr>
          </a:p>
          <a:p>
            <a:r>
              <a:rPr lang="en-US">
                <a:ea typeface="Calibri"/>
                <a:cs typeface="Calibri"/>
              </a:rPr>
              <a:t>Not 1:1 with display frames</a:t>
            </a:r>
          </a:p>
          <a:p>
            <a:pPr lvl="1">
              <a:buFont typeface="Courier New" panose="02070309020205020404" pitchFamily="49" charset="0"/>
              <a:buChar char="o"/>
            </a:pPr>
            <a:r>
              <a:rPr lang="en-US">
                <a:ea typeface="+mn-lt"/>
                <a:cs typeface="+mn-lt"/>
              </a:rPr>
              <a:t>Render thread takes over during loading &amp; sometimes doesn’t present a frame</a:t>
            </a:r>
            <a:endParaRPr lang="en-US">
              <a:ea typeface="Calibri"/>
              <a:cs typeface="Calibri"/>
            </a:endParaRPr>
          </a:p>
          <a:p>
            <a:endParaRPr lang="en-US">
              <a:ea typeface="Calibri"/>
              <a:cs typeface="Calibri"/>
            </a:endParaRPr>
          </a:p>
        </p:txBody>
      </p:sp>
      <p:pic>
        <p:nvPicPr>
          <p:cNvPr id="5" name="Picture 4">
            <a:extLst>
              <a:ext uri="{FF2B5EF4-FFF2-40B4-BE49-F238E27FC236}">
                <a16:creationId xmlns:a16="http://schemas.microsoft.com/office/drawing/2014/main" id="{A0D6B9B1-F3BB-F894-66CF-8FF569C232A7}"/>
              </a:ext>
            </a:extLst>
          </p:cNvPr>
          <p:cNvPicPr>
            <a:picLocks noChangeAspect="1"/>
          </p:cNvPicPr>
          <p:nvPr/>
        </p:nvPicPr>
        <p:blipFill>
          <a:blip r:embed="rId3"/>
          <a:stretch>
            <a:fillRect/>
          </a:stretch>
        </p:blipFill>
        <p:spPr>
          <a:xfrm>
            <a:off x="1822209" y="5078500"/>
            <a:ext cx="8886825" cy="1238250"/>
          </a:xfrm>
          <a:prstGeom prst="rect">
            <a:avLst/>
          </a:prstGeom>
        </p:spPr>
      </p:pic>
    </p:spTree>
    <p:extLst>
      <p:ext uri="{BB962C8B-B14F-4D97-AF65-F5344CB8AC3E}">
        <p14:creationId xmlns:p14="http://schemas.microsoft.com/office/powerpoint/2010/main" val="213898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D42A8-3366-3DA2-7133-0E77A41BAE1F}"/>
              </a:ext>
            </a:extLst>
          </p:cNvPr>
          <p:cNvSpPr>
            <a:spLocks noGrp="1"/>
          </p:cNvSpPr>
          <p:nvPr>
            <p:ph type="title"/>
          </p:nvPr>
        </p:nvSpPr>
        <p:spPr/>
        <p:txBody>
          <a:bodyPr/>
          <a:lstStyle/>
          <a:p>
            <a:r>
              <a:rPr lang="en-US">
                <a:ea typeface="Calibri Light"/>
                <a:cs typeface="Calibri Light"/>
              </a:rPr>
              <a:t>Whose Main Thread Is It Anyway?</a:t>
            </a:r>
            <a:endParaRPr lang="en-US"/>
          </a:p>
        </p:txBody>
      </p:sp>
      <p:sp>
        <p:nvSpPr>
          <p:cNvPr id="3" name="Content Placeholder 2">
            <a:extLst>
              <a:ext uri="{FF2B5EF4-FFF2-40B4-BE49-F238E27FC236}">
                <a16:creationId xmlns:a16="http://schemas.microsoft.com/office/drawing/2014/main" id="{B93BA3D4-209F-F27B-2CEB-D2AE92672DC3}"/>
              </a:ext>
            </a:extLst>
          </p:cNvPr>
          <p:cNvSpPr>
            <a:spLocks noGrp="1"/>
          </p:cNvSpPr>
          <p:nvPr>
            <p:ph idx="1"/>
          </p:nvPr>
        </p:nvSpPr>
        <p:spPr/>
        <p:txBody>
          <a:bodyPr vert="horz" lIns="91440" tIns="45720" rIns="91440" bIns="45720" rtlCol="0" anchor="t">
            <a:normAutofit/>
          </a:bodyPr>
          <a:lstStyle/>
          <a:p>
            <a:r>
              <a:rPr lang="en-US">
                <a:ea typeface="Calibri"/>
                <a:cs typeface="Calibri"/>
              </a:rPr>
              <a:t>Apple APIs are based on event driven model</a:t>
            </a:r>
          </a:p>
          <a:p>
            <a:r>
              <a:rPr lang="en-US">
                <a:ea typeface="Calibri"/>
                <a:cs typeface="Calibri"/>
              </a:rPr>
              <a:t>A lot of them can only run on main thread</a:t>
            </a:r>
          </a:p>
          <a:p>
            <a:pPr lvl="1">
              <a:buFont typeface="Courier New" panose="02070309020205020404" pitchFamily="49" charset="0"/>
              <a:buChar char="o"/>
            </a:pPr>
            <a:r>
              <a:rPr lang="en-US">
                <a:ea typeface="Calibri"/>
                <a:cs typeface="Calibri"/>
              </a:rPr>
              <a:t>Runs an event loop for processing I/O and callbacks</a:t>
            </a:r>
          </a:p>
          <a:p>
            <a:pPr lvl="1">
              <a:buFont typeface="Courier New" panose="020B0604020202020204" pitchFamily="34" charset="0"/>
              <a:buChar char="o"/>
            </a:pPr>
            <a:r>
              <a:rPr lang="en-US">
                <a:ea typeface="Calibri"/>
                <a:cs typeface="Calibri"/>
              </a:rPr>
              <a:t>Avoid blocking as much as possible</a:t>
            </a:r>
          </a:p>
          <a:p>
            <a:r>
              <a:rPr lang="en-US">
                <a:ea typeface="Calibri"/>
                <a:cs typeface="Calibri"/>
              </a:rPr>
              <a:t>Our main and render threads have their own event loops</a:t>
            </a:r>
          </a:p>
          <a:p>
            <a:pPr lvl="1">
              <a:buFont typeface="Courier New" panose="020B0604020202020204" pitchFamily="34" charset="0"/>
              <a:buChar char="o"/>
            </a:pPr>
            <a:r>
              <a:rPr lang="en-US">
                <a:ea typeface="Calibri"/>
                <a:cs typeface="Calibri"/>
              </a:rPr>
              <a:t>Needs to do blocking waits for other threads</a:t>
            </a:r>
          </a:p>
          <a:p>
            <a:r>
              <a:rPr lang="en-US">
                <a:ea typeface="Calibri"/>
                <a:cs typeface="Calibri"/>
              </a:rPr>
              <a:t>Game runs on its own “main” thread</a:t>
            </a:r>
          </a:p>
          <a:p>
            <a:pPr lvl="1">
              <a:buFont typeface="Courier New" panose="020B0604020202020204" pitchFamily="34" charset="0"/>
              <a:buChar char="o"/>
            </a:pPr>
            <a:r>
              <a:rPr lang="en-US">
                <a:ea typeface="Calibri"/>
                <a:cs typeface="Calibri"/>
              </a:rPr>
              <a:t>Polls </a:t>
            </a:r>
            <a:r>
              <a:rPr lang="en-US" i="1" err="1">
                <a:ea typeface="Calibri"/>
                <a:cs typeface="Calibri"/>
              </a:rPr>
              <a:t>CFRunLoop</a:t>
            </a:r>
            <a:r>
              <a:rPr lang="en-US">
                <a:ea typeface="Calibri"/>
                <a:cs typeface="Calibri"/>
              </a:rPr>
              <a:t> to allow system main thread to schedule function</a:t>
            </a:r>
            <a:endParaRPr lang="en-US" i="1">
              <a:ea typeface="Calibri"/>
              <a:cs typeface="Calibri"/>
            </a:endParaRPr>
          </a:p>
          <a:p>
            <a:pPr lvl="1">
              <a:buFont typeface="Courier New" panose="020B0604020202020204" pitchFamily="34" charset="0"/>
              <a:buChar char="o"/>
            </a:pPr>
            <a:r>
              <a:rPr lang="en-US">
                <a:ea typeface="Calibri"/>
                <a:cs typeface="Calibri"/>
              </a:rPr>
              <a:t>Schedules an update function on system main thread every frame</a:t>
            </a:r>
          </a:p>
        </p:txBody>
      </p:sp>
    </p:spTree>
    <p:extLst>
      <p:ext uri="{BB962C8B-B14F-4D97-AF65-F5344CB8AC3E}">
        <p14:creationId xmlns:p14="http://schemas.microsoft.com/office/powerpoint/2010/main" val="573009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60D7-C2B6-8740-8FA0-48AF56BDB190}"/>
              </a:ext>
            </a:extLst>
          </p:cNvPr>
          <p:cNvSpPr>
            <a:spLocks noGrp="1"/>
          </p:cNvSpPr>
          <p:nvPr>
            <p:ph type="title"/>
          </p:nvPr>
        </p:nvSpPr>
        <p:spPr/>
        <p:txBody>
          <a:bodyPr/>
          <a:lstStyle/>
          <a:p>
            <a:r>
              <a:rPr lang="en-US">
                <a:ea typeface="Calibri Light"/>
                <a:cs typeface="Calibri Light"/>
              </a:rPr>
              <a:t>Acquiring a Drawable</a:t>
            </a:r>
            <a:endParaRPr lang="en-US"/>
          </a:p>
        </p:txBody>
      </p:sp>
      <p:sp>
        <p:nvSpPr>
          <p:cNvPr id="3" name="Content Placeholder 2">
            <a:extLst>
              <a:ext uri="{FF2B5EF4-FFF2-40B4-BE49-F238E27FC236}">
                <a16:creationId xmlns:a16="http://schemas.microsoft.com/office/drawing/2014/main" id="{0E8DD916-86AD-30A9-AF99-BB7AFB9C4D65}"/>
              </a:ext>
            </a:extLst>
          </p:cNvPr>
          <p:cNvSpPr>
            <a:spLocks noGrp="1"/>
          </p:cNvSpPr>
          <p:nvPr>
            <p:ph idx="1"/>
          </p:nvPr>
        </p:nvSpPr>
        <p:spPr/>
        <p:txBody>
          <a:bodyPr vert="horz" lIns="91440" tIns="45720" rIns="91440" bIns="45720" rtlCol="0" anchor="t">
            <a:normAutofit/>
          </a:bodyPr>
          <a:lstStyle/>
          <a:p>
            <a:r>
              <a:rPr lang="en-US">
                <a:ea typeface="Calibri"/>
                <a:cs typeface="Calibri"/>
              </a:rPr>
              <a:t>Metal term for back buffer</a:t>
            </a:r>
          </a:p>
          <a:p>
            <a:r>
              <a:rPr lang="en-US">
                <a:ea typeface="Calibri"/>
                <a:cs typeface="Calibri"/>
              </a:rPr>
              <a:t>Various options available</a:t>
            </a:r>
          </a:p>
          <a:p>
            <a:pPr lvl="1">
              <a:buFont typeface="Courier New" panose="020B0604020202020204" pitchFamily="34" charset="0"/>
              <a:buChar char="o"/>
            </a:pPr>
            <a:r>
              <a:rPr lang="en-US" i="1" err="1">
                <a:ea typeface="Calibri"/>
                <a:cs typeface="Calibri"/>
              </a:rPr>
              <a:t>nextDrawable</a:t>
            </a:r>
            <a:r>
              <a:rPr lang="en-US">
                <a:ea typeface="Calibri"/>
                <a:cs typeface="Calibri"/>
              </a:rPr>
              <a:t>, </a:t>
            </a:r>
            <a:r>
              <a:rPr lang="en-US" i="1" err="1">
                <a:cs typeface="Calibri"/>
              </a:rPr>
              <a:t>CADisplayLink</a:t>
            </a:r>
            <a:r>
              <a:rPr lang="en-US">
                <a:ea typeface="Calibri"/>
                <a:cs typeface="Calibri"/>
              </a:rPr>
              <a:t>, </a:t>
            </a:r>
            <a:r>
              <a:rPr lang="en-US" i="1" err="1">
                <a:cs typeface="Calibri"/>
              </a:rPr>
              <a:t>CAMetalDisplayLink</a:t>
            </a:r>
            <a:endParaRPr lang="en-US" i="1">
              <a:cs typeface="Calibri"/>
            </a:endParaRPr>
          </a:p>
          <a:p>
            <a:r>
              <a:rPr lang="en-US">
                <a:ea typeface="Calibri"/>
                <a:cs typeface="Calibri"/>
              </a:rPr>
              <a:t>Threading setup makes things difficult</a:t>
            </a:r>
          </a:p>
          <a:p>
            <a:r>
              <a:rPr lang="en-US">
                <a:ea typeface="Calibri"/>
                <a:cs typeface="Calibri"/>
              </a:rPr>
              <a:t>Consistency problems</a:t>
            </a:r>
          </a:p>
          <a:p>
            <a:pPr lvl="1">
              <a:buFont typeface="Courier New" panose="020B0604020202020204" pitchFamily="34" charset="0"/>
              <a:buChar char="o"/>
            </a:pPr>
            <a:r>
              <a:rPr lang="en-US">
                <a:ea typeface="Calibri"/>
                <a:cs typeface="Calibri"/>
              </a:rPr>
              <a:t>Experienced up to 2 </a:t>
            </a:r>
            <a:r>
              <a:rPr lang="en-US" err="1">
                <a:ea typeface="Calibri"/>
                <a:cs typeface="Calibri"/>
              </a:rPr>
              <a:t>ms</a:t>
            </a:r>
            <a:r>
              <a:rPr lang="en-US">
                <a:ea typeface="Calibri"/>
                <a:cs typeface="Calibri"/>
              </a:rPr>
              <a:t> variability</a:t>
            </a:r>
          </a:p>
          <a:p>
            <a:pPr lvl="1">
              <a:buFont typeface="Courier New" panose="020B0604020202020204" pitchFamily="34" charset="0"/>
              <a:buChar char="o"/>
            </a:pPr>
            <a:r>
              <a:rPr lang="en-US">
                <a:ea typeface="Calibri"/>
                <a:cs typeface="Calibri"/>
              </a:rPr>
              <a:t>Problematic when GPU downclocks to fit frame in 33 </a:t>
            </a:r>
            <a:r>
              <a:rPr lang="en-US" err="1">
                <a:ea typeface="Calibri"/>
                <a:cs typeface="Calibri"/>
              </a:rPr>
              <a:t>ms</a:t>
            </a:r>
            <a:endParaRPr lang="en-US">
              <a:ea typeface="Calibri"/>
              <a:cs typeface="Calibri"/>
            </a:endParaRPr>
          </a:p>
        </p:txBody>
      </p:sp>
    </p:spTree>
    <p:extLst>
      <p:ext uri="{BB962C8B-B14F-4D97-AF65-F5344CB8AC3E}">
        <p14:creationId xmlns:p14="http://schemas.microsoft.com/office/powerpoint/2010/main" val="1173946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24865-B464-EA17-2603-0C9B50CA7BBB}"/>
              </a:ext>
            </a:extLst>
          </p:cNvPr>
          <p:cNvSpPr>
            <a:spLocks noGrp="1"/>
          </p:cNvSpPr>
          <p:nvPr>
            <p:ph type="title"/>
          </p:nvPr>
        </p:nvSpPr>
        <p:spPr/>
        <p:txBody>
          <a:bodyPr/>
          <a:lstStyle/>
          <a:p>
            <a:r>
              <a:rPr lang="en-US">
                <a:ea typeface="Calibri Light"/>
                <a:cs typeface="Calibri Light"/>
              </a:rPr>
              <a:t>Acquiring</a:t>
            </a:r>
            <a:r>
              <a:rPr lang="da-DK"/>
              <a:t> a </a:t>
            </a:r>
            <a:r>
              <a:rPr lang="da-DK" err="1"/>
              <a:t>Drawable</a:t>
            </a:r>
            <a:endParaRPr lang="da-DK"/>
          </a:p>
        </p:txBody>
      </p:sp>
      <p:sp>
        <p:nvSpPr>
          <p:cNvPr id="3" name="Content Placeholder 2">
            <a:extLst>
              <a:ext uri="{FF2B5EF4-FFF2-40B4-BE49-F238E27FC236}">
                <a16:creationId xmlns:a16="http://schemas.microsoft.com/office/drawing/2014/main" id="{7999930D-C83D-FC92-99F1-0B1BBFB2BADD}"/>
              </a:ext>
            </a:extLst>
          </p:cNvPr>
          <p:cNvSpPr>
            <a:spLocks noGrp="1"/>
          </p:cNvSpPr>
          <p:nvPr>
            <p:ph idx="1"/>
          </p:nvPr>
        </p:nvSpPr>
        <p:spPr>
          <a:xfrm>
            <a:off x="838199" y="1825625"/>
            <a:ext cx="8445760" cy="1934612"/>
          </a:xfrm>
        </p:spPr>
        <p:txBody>
          <a:bodyPr vert="horz" lIns="91440" tIns="45720" rIns="91440" bIns="45720" rtlCol="0" anchor="t">
            <a:normAutofit/>
          </a:bodyPr>
          <a:lstStyle/>
          <a:p>
            <a:r>
              <a:rPr lang="en-US">
                <a:ea typeface="Calibri"/>
                <a:cs typeface="Calibri"/>
              </a:rPr>
              <a:t>Call </a:t>
            </a:r>
            <a:r>
              <a:rPr lang="en-US" sz="2400" i="1" err="1">
                <a:latin typeface="Consolas"/>
                <a:cs typeface="Calibri"/>
              </a:rPr>
              <a:t>nextDrawable</a:t>
            </a:r>
            <a:r>
              <a:rPr lang="en-US" i="1">
                <a:ea typeface="Calibri"/>
                <a:cs typeface="Calibri"/>
              </a:rPr>
              <a:t> </a:t>
            </a:r>
            <a:r>
              <a:rPr lang="en-US">
                <a:ea typeface="Calibri"/>
                <a:cs typeface="Calibri"/>
              </a:rPr>
              <a:t>as late as possible</a:t>
            </a:r>
            <a:endParaRPr lang="en-US"/>
          </a:p>
          <a:p>
            <a:pPr lvl="1">
              <a:buFont typeface="Courier New" panose="020B0604020202020204" pitchFamily="34" charset="0"/>
              <a:buChar char="o"/>
            </a:pPr>
            <a:r>
              <a:rPr lang="en-US">
                <a:ea typeface="Calibri"/>
                <a:cs typeface="Calibri"/>
              </a:rPr>
              <a:t>Early submit before waiting</a:t>
            </a:r>
          </a:p>
          <a:p>
            <a:r>
              <a:rPr lang="en-US">
                <a:ea typeface="Calibri"/>
                <a:cs typeface="Calibri"/>
              </a:rPr>
              <a:t>Gives the system a bit of wiggle room</a:t>
            </a:r>
          </a:p>
          <a:p>
            <a:endParaRPr lang="da-DK"/>
          </a:p>
        </p:txBody>
      </p:sp>
      <p:pic>
        <p:nvPicPr>
          <p:cNvPr id="7" name="Picture 6">
            <a:extLst>
              <a:ext uri="{FF2B5EF4-FFF2-40B4-BE49-F238E27FC236}">
                <a16:creationId xmlns:a16="http://schemas.microsoft.com/office/drawing/2014/main" id="{2882320F-98DC-4161-BE4D-92B8E599C3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3557" y="3632531"/>
            <a:ext cx="7644884" cy="2515792"/>
          </a:xfrm>
          <a:prstGeom prst="rect">
            <a:avLst/>
          </a:prstGeom>
        </p:spPr>
      </p:pic>
    </p:spTree>
    <p:extLst>
      <p:ext uri="{BB962C8B-B14F-4D97-AF65-F5344CB8AC3E}">
        <p14:creationId xmlns:p14="http://schemas.microsoft.com/office/powerpoint/2010/main" val="684016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41</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vt:lpstr>
      <vt:lpstr>PowerPoint Presentation</vt:lpstr>
      <vt:lpstr>Scope – Hitman &amp; G2</vt:lpstr>
      <vt:lpstr>Mobile Platforms – Smartphones &amp; Tablets</vt:lpstr>
      <vt:lpstr>Groundwork</vt:lpstr>
      <vt:lpstr>Target</vt:lpstr>
      <vt:lpstr>Render Thread</vt:lpstr>
      <vt:lpstr>Whose Main Thread Is It Anyway?</vt:lpstr>
      <vt:lpstr>Acquiring a Drawable</vt:lpstr>
      <vt:lpstr>Acquiring a Drawable</vt:lpstr>
      <vt:lpstr>Frame Pacing</vt:lpstr>
      <vt:lpstr>The Full Picture</vt:lpstr>
      <vt:lpstr>Resource Pipeline</vt:lpstr>
      <vt:lpstr>Texture Packing</vt:lpstr>
      <vt:lpstr>Shader Compilation</vt:lpstr>
      <vt:lpstr>PowerPoint Presentation</vt:lpstr>
      <vt:lpstr>Shader Compilation</vt:lpstr>
      <vt:lpstr>Shader Compilation</vt:lpstr>
      <vt:lpstr>Binding Model</vt:lpstr>
      <vt:lpstr>PowerPoint Presentation</vt:lpstr>
      <vt:lpstr>Resource Binding</vt:lpstr>
      <vt:lpstr>TB;DR</vt:lpstr>
      <vt:lpstr>Render Passes</vt:lpstr>
      <vt:lpstr>Render Passes</vt:lpstr>
      <vt:lpstr>Render Pass Setup</vt:lpstr>
      <vt:lpstr>Render Pass Setup</vt:lpstr>
      <vt:lpstr>Compute Pass Setup</vt:lpstr>
      <vt:lpstr>Compute Pass Setup</vt:lpstr>
      <vt:lpstr>Command Buffer Handling</vt:lpstr>
      <vt:lpstr>GPU Synchronization</vt:lpstr>
      <vt:lpstr>Resource Allocators: Buffers</vt:lpstr>
      <vt:lpstr>Resource Allocators: Textures</vt:lpstr>
      <vt:lpstr>Resource Allocators: Textures</vt:lpstr>
      <vt:lpstr>Upscaling</vt:lpstr>
      <vt:lpstr>PowerPoint Presentation</vt:lpstr>
      <vt:lpstr>PowerPoint Presentation</vt:lpstr>
      <vt:lpstr>PowerPoint Presentation</vt:lpstr>
      <vt:lpstr>PowerPoint Presentation</vt:lpstr>
      <vt:lpstr>PSO Caching: Shader Prewarming</vt:lpstr>
      <vt:lpstr>What Does It Look Like?</vt:lpstr>
      <vt:lpstr>PowerPoint Presentation</vt:lpstr>
      <vt:lpstr>Rapid Fire</vt:lpstr>
      <vt:lpstr>Rapid Fire</vt:lpstr>
      <vt:lpstr>Rapid Fire</vt:lpstr>
      <vt:lpstr>Rapid Fire</vt:lpstr>
      <vt:lpstr>Conclusions</vt:lpstr>
      <vt:lpstr>Thank you!</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microsoft@ca.sh13.net</dc:creator>
  <cp:revision>34</cp:revision>
  <dcterms:created xsi:type="dcterms:W3CDTF">2025-09-29T13:15:43Z</dcterms:created>
  <dcterms:modified xsi:type="dcterms:W3CDTF">2025-11-17T07:58:20Z</dcterms:modified>
</cp:coreProperties>
</file>