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5143500" type="screen16x9"/>
  <p:notesSz cx="6858000" cy="9144000"/>
  <p:embeddedFontLst>
    <p:embeddedFont>
      <p:font typeface="Arial Black" panose="020B0604020202020204" pitchFamily="34" charset="0"/>
      <p:regular r:id="rId28"/>
      <p:bold r:id="rId29"/>
    </p:embeddedFont>
    <p:embeddedFont>
      <p:font typeface="Consolas" panose="020B0609020204030204" pitchFamily="49" charset="0"/>
      <p:regular r:id="rId30"/>
      <p:bold r:id="rId31"/>
      <p:italic r:id="rId32"/>
      <p:boldItalic r:id="rId33"/>
    </p:embeddedFont>
    <p:embeddedFont>
      <p:font typeface="NVIDIA Sans" panose="020B0503020203020204" pitchFamily="34" charset="0"/>
      <p:regular r:id="rId34"/>
      <p:bold r:id="rId35"/>
      <p:italic r:id="rId36"/>
      <p:boldItalic r:id="rId37"/>
    </p:embeddedFont>
    <p:embeddedFont>
      <p:font typeface="NVIDIA Sans Medium" panose="020B0503020203020204" pitchFamily="34" charset="0"/>
      <p:regular r:id="rId38"/>
      <p:bold r:id="rId39"/>
      <p:italic r:id="rId40"/>
      <p:boldItalic r:id="rId41"/>
    </p:embeddedFont>
    <p:embeddedFont>
      <p:font typeface="Roboto Mono" pitchFamily="49" charset="0"/>
      <p:regular r:id="rId42"/>
      <p:bold r:id="rId43"/>
      <p:italic r:id="rId44"/>
      <p:boldItalic r:id="rId45"/>
    </p:embeddedFont>
    <p:embeddedFont>
      <p:font typeface="Trebuchet MS" panose="020B0703020202090204" pitchFamily="34" charset="0"/>
      <p:regular r:id="rId46"/>
      <p:bold r:id="rId47"/>
      <p: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60">
          <p15:clr>
            <a:srgbClr val="747775"/>
          </p15:clr>
        </p15:guide>
        <p15:guide id="2" orient="horz" pos="96">
          <p15:clr>
            <a:srgbClr val="747775"/>
          </p15:clr>
        </p15:guide>
        <p15:guide id="3" orient="horz" pos="428">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annon Woods US"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561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60"/>
    <p:restoredTop sz="76740"/>
  </p:normalViewPr>
  <p:slideViewPr>
    <p:cSldViewPr snapToGrid="0">
      <p:cViewPr varScale="1">
        <p:scale>
          <a:sx n="126" d="100"/>
          <a:sy n="126" d="100"/>
        </p:scale>
        <p:origin x="1088" y="488"/>
      </p:cViewPr>
      <p:guideLst>
        <p:guide orient="horz" pos="360"/>
        <p:guide orient="horz" pos="96"/>
        <p:guide orient="horz" pos="42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g36c9c9e002f_0_544:notes"/>
          <p:cNvSpPr txBox="1">
            <a:spLocks noGrp="1"/>
          </p:cNvSpPr>
          <p:nvPr>
            <p:ph type="body" idx="1"/>
          </p:nvPr>
        </p:nvSpPr>
        <p:spPr>
          <a:xfrm>
            <a:off x="602754" y="2383210"/>
            <a:ext cx="4821900" cy="2257800"/>
          </a:xfrm>
          <a:prstGeom prst="rect">
            <a:avLst/>
          </a:prstGeom>
          <a:noFill/>
          <a:ln>
            <a:noFill/>
          </a:ln>
        </p:spPr>
        <p:txBody>
          <a:bodyPr spcFirstLastPara="1" wrap="square" lIns="69525" tIns="69525" rIns="69525" bIns="695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dirty="0">
                <a:solidFill>
                  <a:schemeClr val="dk1"/>
                </a:solidFill>
              </a:rPr>
              <a:t>Hi, I’m Shannon, and I’m the working group chair for the Slang shading language at Khronos. If you’re not familiar with Slang– you’re in the right room. </a:t>
            </a:r>
            <a:br>
              <a:rPr lang="en" dirty="0">
                <a:solidFill>
                  <a:schemeClr val="dk1"/>
                </a:solidFill>
              </a:rPr>
            </a:br>
            <a:r>
              <a:rPr lang="en" dirty="0">
                <a:solidFill>
                  <a:schemeClr val="dk1"/>
                </a:solidFill>
              </a:rPr>
              <a:t>To set the stage, I’d like to briefly talk about the inspiration for Slang: the problems facing shader authors today. In modern engines, shader codebases have become </a:t>
            </a:r>
            <a:r>
              <a:rPr lang="en" b="1" dirty="0">
                <a:solidFill>
                  <a:schemeClr val="dk1"/>
                </a:solidFill>
              </a:rPr>
              <a:t>incredibly large and complex</a:t>
            </a:r>
            <a:r>
              <a:rPr lang="en" dirty="0">
                <a:solidFill>
                  <a:schemeClr val="dk1"/>
                </a:solidFill>
              </a:rPr>
              <a:t>, blending graphics, compute, and ray tracing, which makes them hard to maintain.</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rPr>
              <a:t>This scale is compounded by the </a:t>
            </a:r>
            <a:r>
              <a:rPr lang="en" b="1" dirty="0">
                <a:solidFill>
                  <a:schemeClr val="dk1"/>
                </a:solidFill>
              </a:rPr>
              <a:t>'combinatorial explosion' </a:t>
            </a:r>
            <a:r>
              <a:rPr lang="en" dirty="0">
                <a:solidFill>
                  <a:schemeClr val="dk1"/>
                </a:solidFill>
              </a:rPr>
              <a:t>of all the shader permutations we use. When languages lack robust features for type-safe abstraction and modular composition, we're forced to manage every combination of materials, light types, and features using brittle macro permutation hell.</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rPr>
              <a:t>On top of that, we have to handle </a:t>
            </a:r>
            <a:r>
              <a:rPr lang="en" b="1" dirty="0">
                <a:solidFill>
                  <a:schemeClr val="dk1"/>
                </a:solidFill>
              </a:rPr>
              <a:t>multi-API deployment</a:t>
            </a:r>
            <a:r>
              <a:rPr lang="en" dirty="0">
                <a:solidFill>
                  <a:schemeClr val="dk1"/>
                </a:solidFill>
              </a:rPr>
              <a:t>. Every platform—be it DirectX, Vulkan, Metal, the web, or CUDA—has a completely different and incompatible API.</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rPr>
              <a:t>This multi-API problem is particularly painful when it comes to </a:t>
            </a:r>
            <a:r>
              <a:rPr lang="en" b="1" dirty="0">
                <a:solidFill>
                  <a:schemeClr val="dk1"/>
                </a:solidFill>
              </a:rPr>
              <a:t>fragile, manual binding.</a:t>
            </a:r>
            <a:r>
              <a:rPr lang="en" dirty="0">
                <a:solidFill>
                  <a:schemeClr val="dk1"/>
                </a:solidFill>
              </a:rPr>
              <a:t> Each platform demands a different binding model, forcing developers to manually track resource slots (</a:t>
            </a:r>
            <a:r>
              <a:rPr lang="en" dirty="0">
                <a:solidFill>
                  <a:srgbClr val="188038"/>
                </a:solidFill>
                <a:latin typeface="Roboto Mono"/>
                <a:ea typeface="Roboto Mono"/>
                <a:cs typeface="Roboto Mono"/>
                <a:sym typeface="Roboto Mono"/>
              </a:rPr>
              <a:t>t0</a:t>
            </a:r>
            <a:r>
              <a:rPr lang="en" dirty="0">
                <a:solidFill>
                  <a:schemeClr val="dk1"/>
                </a:solidFill>
              </a:rPr>
              <a:t>, </a:t>
            </a:r>
            <a:r>
              <a:rPr lang="en" dirty="0">
                <a:solidFill>
                  <a:srgbClr val="188038"/>
                </a:solidFill>
                <a:latin typeface="Roboto Mono"/>
                <a:ea typeface="Roboto Mono"/>
                <a:cs typeface="Roboto Mono"/>
                <a:sym typeface="Roboto Mono"/>
              </a:rPr>
              <a:t>b1</a:t>
            </a:r>
            <a:r>
              <a:rPr lang="en" dirty="0">
                <a:solidFill>
                  <a:schemeClr val="dk1"/>
                </a:solidFill>
              </a:rPr>
              <a:t>...) for </a:t>
            </a:r>
            <a:r>
              <a:rPr lang="en" i="1" dirty="0">
                <a:solidFill>
                  <a:schemeClr val="dk1"/>
                </a:solidFill>
              </a:rPr>
              <a:t>every</a:t>
            </a:r>
            <a:r>
              <a:rPr lang="en" dirty="0">
                <a:solidFill>
                  <a:schemeClr val="dk1"/>
                </a:solidFill>
              </a:rPr>
              <a:t> permutation on </a:t>
            </a:r>
            <a:r>
              <a:rPr lang="en" i="1" dirty="0">
                <a:solidFill>
                  <a:schemeClr val="dk1"/>
                </a:solidFill>
              </a:rPr>
              <a:t>every</a:t>
            </a:r>
            <a:r>
              <a:rPr lang="en" dirty="0">
                <a:solidFill>
                  <a:schemeClr val="dk1"/>
                </a:solidFill>
              </a:rPr>
              <a:t> API. This is a big source of silent, hard-to-debug runtime bugs.</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rPr>
              <a:t>Finally, the industry is facing </a:t>
            </a:r>
            <a:r>
              <a:rPr lang="en" b="1" dirty="0">
                <a:solidFill>
                  <a:schemeClr val="dk1"/>
                </a:solidFill>
              </a:rPr>
              <a:t>new discontinuities.</a:t>
            </a:r>
            <a:r>
              <a:rPr lang="en" dirty="0">
                <a:solidFill>
                  <a:schemeClr val="dk1"/>
                </a:solidFill>
              </a:rPr>
              <a:t> The emergence of new graphics techniques and neural graphics demands shaders that are highly adaptable and composable. This is especially true for applications like inverse rendering and differentiable programming, where we need to be able to easily write and maintain both forward and differential versions of our code. Traditional languages aren’t equipped to handle this future, and Slang was designed from the ground up to solve these specific challenges.</a:t>
            </a:r>
            <a:endParaRPr dirty="0">
              <a:solidFill>
                <a:schemeClr val="dk1"/>
              </a:solidFill>
            </a:endParaRPr>
          </a:p>
          <a:p>
            <a:pPr marL="0" lvl="0" indent="0" algn="l" rtl="0">
              <a:spcBef>
                <a:spcPts val="1200"/>
              </a:spcBef>
              <a:spcAft>
                <a:spcPts val="0"/>
              </a:spcAft>
              <a:buClr>
                <a:schemeClr val="dk1"/>
              </a:buClr>
              <a:buSzPts val="300"/>
              <a:buFont typeface="Calibri"/>
              <a:buNone/>
            </a:pPr>
            <a:endParaRPr dirty="0">
              <a:solidFill>
                <a:schemeClr val="dk1"/>
              </a:solidFill>
            </a:endParaRPr>
          </a:p>
        </p:txBody>
      </p:sp>
      <p:sp>
        <p:nvSpPr>
          <p:cNvPr id="36" name="Google Shape;36;g36c9c9e002f_0_544:notes"/>
          <p:cNvSpPr>
            <a:spLocks noGrp="1" noRot="1" noChangeAspect="1"/>
          </p:cNvSpPr>
          <p:nvPr>
            <p:ph type="sldImg" idx="2"/>
          </p:nvPr>
        </p:nvSpPr>
        <p:spPr>
          <a:xfrm>
            <a:off x="1341438" y="376238"/>
            <a:ext cx="3344862" cy="18811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39f714767d4_0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39f714767d4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solidFill>
                  <a:schemeClr val="dk1"/>
                </a:solidFill>
              </a:rPr>
              <a:t>Now, what happens when we load </a:t>
            </a:r>
            <a:r>
              <a:rPr lang="en">
                <a:solidFill>
                  <a:srgbClr val="188038"/>
                </a:solidFill>
                <a:latin typeface="Roboto Mono"/>
                <a:ea typeface="Roboto Mono"/>
                <a:cs typeface="Roboto Mono"/>
                <a:sym typeface="Roboto Mono"/>
              </a:rPr>
              <a:t>mainShader2.slang</a:t>
            </a:r>
            <a:r>
              <a:rPr lang="en">
                <a:solidFill>
                  <a:schemeClr val="dk1"/>
                </a:solidFill>
              </a:rPr>
              <a:t>? [</a:t>
            </a:r>
            <a:r>
              <a:rPr lang="en" b="1">
                <a:solidFill>
                  <a:schemeClr val="dk1"/>
                </a:solidFill>
              </a:rPr>
              <a:t>click</a:t>
            </a:r>
            <a:r>
              <a:rPr lang="en">
                <a:solidFill>
                  <a:schemeClr val="dk1"/>
                </a:solidFill>
              </a:rPr>
              <a:t>] It needs 90% of the same modules. Slang sees that </a:t>
            </a:r>
            <a:r>
              <a:rPr lang="en">
                <a:solidFill>
                  <a:srgbClr val="188038"/>
                </a:solidFill>
                <a:latin typeface="Roboto Mono"/>
                <a:ea typeface="Roboto Mono"/>
                <a:cs typeface="Roboto Mono"/>
                <a:sym typeface="Roboto Mono"/>
              </a:rPr>
              <a:t>lighting</a:t>
            </a:r>
            <a:r>
              <a:rPr lang="en">
                <a:solidFill>
                  <a:schemeClr val="dk1"/>
                </a:solidFill>
              </a:rPr>
              <a:t>, </a:t>
            </a:r>
            <a:r>
              <a:rPr lang="en">
                <a:solidFill>
                  <a:srgbClr val="188038"/>
                </a:solidFill>
                <a:latin typeface="Roboto Mono"/>
                <a:ea typeface="Roboto Mono"/>
                <a:cs typeface="Roboto Mono"/>
                <a:sym typeface="Roboto Mono"/>
              </a:rPr>
              <a:t>disneyBRDF</a:t>
            </a:r>
            <a:r>
              <a:rPr lang="en">
                <a:solidFill>
                  <a:schemeClr val="dk1"/>
                </a:solidFill>
              </a:rPr>
              <a:t>, </a:t>
            </a:r>
            <a:r>
              <a:rPr lang="en">
                <a:solidFill>
                  <a:srgbClr val="188038"/>
                </a:solidFill>
                <a:latin typeface="Roboto Mono"/>
                <a:ea typeface="Roboto Mono"/>
                <a:cs typeface="Roboto Mono"/>
                <a:sym typeface="Roboto Mono"/>
              </a:rPr>
              <a:t>textureUtils</a:t>
            </a:r>
            <a:r>
              <a:rPr lang="en">
                <a:solidFill>
                  <a:schemeClr val="dk1"/>
                </a:solidFill>
              </a:rPr>
              <a:t>... </a:t>
            </a:r>
            <a:r>
              <a:rPr lang="en" i="1">
                <a:solidFill>
                  <a:schemeClr val="dk1"/>
                </a:solidFill>
              </a:rPr>
              <a:t>all of it</a:t>
            </a:r>
            <a:r>
              <a:rPr lang="en">
                <a:solidFill>
                  <a:schemeClr val="dk1"/>
                </a:solidFill>
              </a:rPr>
              <a:t>... [</a:t>
            </a:r>
            <a:r>
              <a:rPr lang="en" b="1">
                <a:solidFill>
                  <a:schemeClr val="dk1"/>
                </a:solidFill>
              </a:rPr>
              <a:t>click</a:t>
            </a:r>
            <a:r>
              <a:rPr lang="en">
                <a:solidFill>
                  <a:schemeClr val="dk1"/>
                </a:solidFill>
              </a:rPr>
              <a:t>] is already compiled.It does zero redundant compilation. The only modules that need compiling are our new plastic and plaster materials, and those can also reuse textureUtils.</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39f714767d4_0_1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39f714767d4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solidFill>
                  <a:schemeClr val="dk1"/>
                </a:solidFill>
              </a:rPr>
              <a:t>And finally, this is how we fix the nightmare scenario. [</a:t>
            </a:r>
            <a:r>
              <a:rPr lang="en" b="1">
                <a:solidFill>
                  <a:schemeClr val="dk1"/>
                </a:solidFill>
              </a:rPr>
              <a:t>click</a:t>
            </a:r>
            <a:r>
              <a:rPr lang="en">
                <a:solidFill>
                  <a:schemeClr val="dk1"/>
                </a:solidFill>
              </a:rPr>
              <a:t>]  What happens if we change </a:t>
            </a:r>
            <a:r>
              <a:rPr lang="en">
                <a:solidFill>
                  <a:srgbClr val="188038"/>
                </a:solidFill>
                <a:latin typeface="Roboto Mono"/>
                <a:ea typeface="Roboto Mono"/>
                <a:cs typeface="Roboto Mono"/>
                <a:sym typeface="Roboto Mono"/>
              </a:rPr>
              <a:t>lighting.slang? </a:t>
            </a:r>
            <a:r>
              <a:rPr lang="en" b="1">
                <a:solidFill>
                  <a:schemeClr val="dk1"/>
                </a:solidFill>
              </a:rPr>
              <a:t>[click]</a:t>
            </a:r>
            <a:r>
              <a:rPr lang="en">
                <a:solidFill>
                  <a:srgbClr val="188038"/>
                </a:solidFill>
                <a:latin typeface="Roboto Mono"/>
                <a:ea typeface="Roboto Mono"/>
                <a:cs typeface="Roboto Mono"/>
                <a:sym typeface="Roboto Mono"/>
              </a:rPr>
              <a:t> </a:t>
            </a:r>
            <a:r>
              <a:rPr lang="en">
                <a:solidFill>
                  <a:schemeClr val="dk1"/>
                </a:solidFill>
              </a:rPr>
              <a:t>Slang recompiles one module. That's it. The modules that depend on it, like </a:t>
            </a:r>
            <a:r>
              <a:rPr lang="en">
                <a:solidFill>
                  <a:srgbClr val="188038"/>
                </a:solidFill>
                <a:latin typeface="Roboto Mono"/>
                <a:ea typeface="Roboto Mono"/>
                <a:cs typeface="Roboto Mono"/>
                <a:sym typeface="Roboto Mono"/>
              </a:rPr>
              <a:t>surfaceIntegrator</a:t>
            </a:r>
            <a:r>
              <a:rPr lang="en">
                <a:solidFill>
                  <a:schemeClr val="dk1"/>
                </a:solidFill>
              </a:rPr>
              <a:t>, just need to be re-linked, not re-compiled.This is how Slang scales. It turns a change that used to re-compile your entire project into a tiny, incremental update.</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9b6f8e054a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39b6f8e054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So, we saw how modules help us organize. But what’s at the root of our combinatorial explosion is the macro hell we use to manage shader permutations.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Slang's solution for this is Generics and Interfaces.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[Click]  An Interface defines a contract. Here, the </a:t>
            </a:r>
            <a:r>
              <a:rPr lang="en">
                <a:solidFill>
                  <a:srgbClr val="188038"/>
                </a:solidFill>
                <a:latin typeface="Roboto Mono"/>
                <a:ea typeface="Roboto Mono"/>
                <a:cs typeface="Roboto Mono"/>
                <a:sym typeface="Roboto Mono"/>
              </a:rPr>
              <a:t>IBrdf</a:t>
            </a:r>
            <a:r>
              <a:rPr lang="en">
                <a:solidFill>
                  <a:schemeClr val="dk1"/>
                </a:solidFill>
              </a:rPr>
              <a:t> interface requires any implementing type to have an </a:t>
            </a:r>
            <a:r>
              <a:rPr lang="en">
                <a:solidFill>
                  <a:srgbClr val="188038"/>
                </a:solidFill>
                <a:latin typeface="Roboto Mono"/>
                <a:ea typeface="Roboto Mono"/>
                <a:cs typeface="Roboto Mono"/>
                <a:sym typeface="Roboto Mono"/>
              </a:rPr>
              <a:t>eval</a:t>
            </a:r>
            <a:r>
              <a:rPr lang="en">
                <a:solidFill>
                  <a:schemeClr val="dk1"/>
                </a:solidFill>
              </a:rPr>
              <a:t> method. Simple structs, [click] like </a:t>
            </a:r>
            <a:r>
              <a:rPr lang="en">
                <a:solidFill>
                  <a:srgbClr val="188038"/>
                </a:solidFill>
                <a:latin typeface="Roboto Mono"/>
                <a:ea typeface="Roboto Mono"/>
                <a:cs typeface="Roboto Mono"/>
                <a:sym typeface="Roboto Mono"/>
              </a:rPr>
              <a:t>Lambertian</a:t>
            </a:r>
            <a:r>
              <a:rPr lang="en">
                <a:solidFill>
                  <a:schemeClr val="dk1"/>
                </a:solidFill>
              </a:rPr>
              <a:t>, can then promise to fulfill that contract.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This pairs perfectly with Generics, which let you write general algorithms. [Click] This </a:t>
            </a:r>
            <a:r>
              <a:rPr lang="en">
                <a:solidFill>
                  <a:srgbClr val="188038"/>
                </a:solidFill>
                <a:latin typeface="Roboto Mono"/>
                <a:ea typeface="Roboto Mono"/>
                <a:cs typeface="Roboto Mono"/>
                <a:sym typeface="Roboto Mono"/>
              </a:rPr>
              <a:t>shade</a:t>
            </a:r>
            <a:r>
              <a:rPr lang="en">
                <a:solidFill>
                  <a:schemeClr val="dk1"/>
                </a:solidFill>
              </a:rPr>
              <a:t> function, for example, will work for </a:t>
            </a:r>
            <a:r>
              <a:rPr lang="en" i="1">
                <a:solidFill>
                  <a:schemeClr val="dk1"/>
                </a:solidFill>
              </a:rPr>
              <a:t>any</a:t>
            </a:r>
            <a:r>
              <a:rPr lang="en">
                <a:solidFill>
                  <a:schemeClr val="dk1"/>
                </a:solidFill>
              </a:rPr>
              <a:t> type </a:t>
            </a:r>
            <a:r>
              <a:rPr lang="en">
                <a:solidFill>
                  <a:srgbClr val="188038"/>
                </a:solidFill>
                <a:latin typeface="Roboto Mono"/>
                <a:ea typeface="Roboto Mono"/>
                <a:cs typeface="Roboto Mono"/>
                <a:sym typeface="Roboto Mono"/>
              </a:rPr>
              <a:t>T</a:t>
            </a:r>
            <a:r>
              <a:rPr lang="en">
                <a:solidFill>
                  <a:schemeClr val="dk1"/>
                </a:solidFill>
              </a:rPr>
              <a:t>, as long as </a:t>
            </a:r>
            <a:r>
              <a:rPr lang="en">
                <a:solidFill>
                  <a:srgbClr val="188038"/>
                </a:solidFill>
                <a:latin typeface="Roboto Mono"/>
                <a:ea typeface="Roboto Mono"/>
                <a:cs typeface="Roboto Mono"/>
                <a:sym typeface="Roboto Mono"/>
              </a:rPr>
              <a:t>T</a:t>
            </a:r>
            <a:r>
              <a:rPr lang="en">
                <a:solidFill>
                  <a:schemeClr val="dk1"/>
                </a:solidFill>
              </a:rPr>
              <a:t> implements our </a:t>
            </a:r>
            <a:r>
              <a:rPr lang="en">
                <a:solidFill>
                  <a:srgbClr val="188038"/>
                </a:solidFill>
                <a:latin typeface="Roboto Mono"/>
                <a:ea typeface="Roboto Mono"/>
                <a:cs typeface="Roboto Mono"/>
                <a:sym typeface="Roboto Mono"/>
              </a:rPr>
              <a:t>IBrdf</a:t>
            </a:r>
            <a:r>
              <a:rPr lang="en">
                <a:solidFill>
                  <a:schemeClr val="dk1"/>
                </a:solidFill>
              </a:rPr>
              <a:t> interface.</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The payoff is right here: [click] we can call the </a:t>
            </a:r>
            <a:r>
              <a:rPr lang="en" i="1">
                <a:solidFill>
                  <a:schemeClr val="dk1"/>
                </a:solidFill>
              </a:rPr>
              <a:t>exact same</a:t>
            </a:r>
            <a:r>
              <a:rPr lang="en">
                <a:solidFill>
                  <a:schemeClr val="dk1"/>
                </a:solidFill>
              </a:rPr>
              <a:t> </a:t>
            </a:r>
            <a:r>
              <a:rPr lang="en">
                <a:solidFill>
                  <a:srgbClr val="188038"/>
                </a:solidFill>
                <a:latin typeface="Roboto Mono"/>
                <a:ea typeface="Roboto Mono"/>
                <a:cs typeface="Roboto Mono"/>
                <a:sym typeface="Roboto Mono"/>
              </a:rPr>
              <a:t>shade</a:t>
            </a:r>
            <a:r>
              <a:rPr lang="en">
                <a:solidFill>
                  <a:schemeClr val="dk1"/>
                </a:solidFill>
              </a:rPr>
              <a:t> function with a </a:t>
            </a:r>
            <a:r>
              <a:rPr lang="en">
                <a:solidFill>
                  <a:srgbClr val="188038"/>
                </a:solidFill>
                <a:latin typeface="Roboto Mono"/>
                <a:ea typeface="Roboto Mono"/>
                <a:cs typeface="Roboto Mono"/>
                <a:sym typeface="Roboto Mono"/>
              </a:rPr>
              <a:t>Lambertian</a:t>
            </a:r>
            <a:r>
              <a:rPr lang="en">
                <a:solidFill>
                  <a:schemeClr val="dk1"/>
                </a:solidFill>
              </a:rPr>
              <a:t> struct or a </a:t>
            </a:r>
            <a:r>
              <a:rPr lang="en">
                <a:solidFill>
                  <a:srgbClr val="188038"/>
                </a:solidFill>
                <a:latin typeface="Roboto Mono"/>
                <a:ea typeface="Roboto Mono"/>
                <a:cs typeface="Roboto Mono"/>
                <a:sym typeface="Roboto Mono"/>
              </a:rPr>
              <a:t>GGX</a:t>
            </a:r>
            <a:r>
              <a:rPr lang="en">
                <a:solidFill>
                  <a:schemeClr val="dk1"/>
                </a:solidFill>
              </a:rPr>
              <a:t> struct, and the compiler guarantees—at compile time—that it will work. When you build, Slang </a:t>
            </a:r>
            <a:r>
              <a:rPr lang="en" i="1">
                <a:solidFill>
                  <a:schemeClr val="dk1"/>
                </a:solidFill>
              </a:rPr>
              <a:t>specializes</a:t>
            </a:r>
            <a:r>
              <a:rPr lang="en">
                <a:solidFill>
                  <a:schemeClr val="dk1"/>
                </a:solidFill>
              </a:rPr>
              <a:t> that generic </a:t>
            </a:r>
            <a:r>
              <a:rPr lang="en">
                <a:solidFill>
                  <a:srgbClr val="188038"/>
                </a:solidFill>
                <a:latin typeface="Roboto Mono"/>
                <a:ea typeface="Roboto Mono"/>
                <a:cs typeface="Roboto Mono"/>
                <a:sym typeface="Roboto Mono"/>
              </a:rPr>
              <a:t>shade</a:t>
            </a:r>
            <a:r>
              <a:rPr lang="en">
                <a:solidFill>
                  <a:schemeClr val="dk1"/>
                </a:solidFill>
              </a:rPr>
              <a:t> function into concrete, highly-optimized code for both the </a:t>
            </a:r>
            <a:r>
              <a:rPr lang="en">
                <a:solidFill>
                  <a:srgbClr val="188038"/>
                </a:solidFill>
                <a:latin typeface="Roboto Mono"/>
                <a:ea typeface="Roboto Mono"/>
                <a:cs typeface="Roboto Mono"/>
                <a:sym typeface="Roboto Mono"/>
              </a:rPr>
              <a:t>Lambertian</a:t>
            </a:r>
            <a:r>
              <a:rPr lang="en">
                <a:solidFill>
                  <a:schemeClr val="dk1"/>
                </a:solidFill>
              </a:rPr>
              <a:t> and </a:t>
            </a:r>
            <a:r>
              <a:rPr lang="en">
                <a:solidFill>
                  <a:srgbClr val="188038"/>
                </a:solidFill>
                <a:latin typeface="Roboto Mono"/>
                <a:ea typeface="Roboto Mono"/>
                <a:cs typeface="Roboto Mono"/>
                <a:sym typeface="Roboto Mono"/>
              </a:rPr>
              <a:t>GGX</a:t>
            </a:r>
            <a:r>
              <a:rPr lang="en">
                <a:solidFill>
                  <a:schemeClr val="dk1"/>
                </a:solidFill>
              </a:rPr>
              <a:t> versions.</a:t>
            </a:r>
            <a:endParaRPr>
              <a:solidFill>
                <a:schemeClr val="dk1"/>
              </a:solidFill>
            </a:endParaRPr>
          </a:p>
          <a:p>
            <a:pPr marL="0" lvl="0" indent="0" algn="l" rtl="0">
              <a:lnSpc>
                <a:spcPct val="115000"/>
              </a:lnSpc>
              <a:spcBef>
                <a:spcPts val="1200"/>
              </a:spcBef>
              <a:spcAft>
                <a:spcPts val="1200"/>
              </a:spcAft>
              <a:buNone/>
            </a:pPr>
            <a:r>
              <a:rPr lang="en">
                <a:solidFill>
                  <a:schemeClr val="dk1"/>
                </a:solidFill>
              </a:rPr>
              <a:t>Together, these features let you build a library of composable, type-safe components. And because the compiler checks these interface contracts up-front, you find errors immediately, as you type—not after a long build, or worse, only in a specific permutation you forgot to test. This is the modern, scalable alternative to managing permutations with </a:t>
            </a:r>
            <a:r>
              <a:rPr lang="en">
                <a:solidFill>
                  <a:srgbClr val="188038"/>
                </a:solidFill>
                <a:latin typeface="Roboto Mono"/>
                <a:ea typeface="Roboto Mono"/>
                <a:cs typeface="Roboto Mono"/>
                <a:sym typeface="Roboto Mono"/>
              </a:rPr>
              <a:t>#ifdefs</a:t>
            </a:r>
            <a:r>
              <a:rPr lang="en">
                <a:solidFill>
                  <a:schemeClr val="dk1"/>
                </a:solidFill>
              </a:rPr>
              <a:t>.</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39f714767d4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39f714767d4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dirty="0">
                <a:solidFill>
                  <a:schemeClr val="dk1"/>
                </a:solidFill>
              </a:rPr>
              <a:t>So, Modules, Generics, and Interfaces are the </a:t>
            </a:r>
            <a:r>
              <a:rPr lang="en" i="1" dirty="0">
                <a:solidFill>
                  <a:schemeClr val="dk1"/>
                </a:solidFill>
              </a:rPr>
              <a:t>foundational</a:t>
            </a:r>
            <a:r>
              <a:rPr lang="en" dirty="0">
                <a:solidFill>
                  <a:schemeClr val="dk1"/>
                </a:solidFill>
              </a:rPr>
              <a:t> tools for solving these large-scale problems.</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rPr>
              <a:t>Now let's look at some the tools that sit on top of that foundation, giving you more fine-grained control over your module's API. I already mentioned Visibility, which allows us to prevent accidental coupling and provide clear API boundaries for our shaders.</a:t>
            </a:r>
            <a:endParaRPr dirty="0">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dirty="0">
                <a:solidFill>
                  <a:schemeClr val="dk1"/>
                </a:solidFill>
              </a:rPr>
              <a:t>But Slang gives you more than just that. The next one is Properties. A property is a clean way to access a value, using </a:t>
            </a:r>
            <a:r>
              <a:rPr lang="en" dirty="0">
                <a:solidFill>
                  <a:srgbClr val="188038"/>
                </a:solidFill>
                <a:latin typeface="Roboto Mono"/>
                <a:ea typeface="Roboto Mono"/>
                <a:cs typeface="Roboto Mono"/>
                <a:sym typeface="Roboto Mono"/>
              </a:rPr>
              <a:t>get</a:t>
            </a:r>
            <a:r>
              <a:rPr lang="en" dirty="0">
                <a:solidFill>
                  <a:schemeClr val="dk1"/>
                </a:solidFill>
              </a:rPr>
              <a:t> and </a:t>
            </a:r>
            <a:r>
              <a:rPr lang="en" dirty="0">
                <a:solidFill>
                  <a:srgbClr val="188038"/>
                </a:solidFill>
                <a:latin typeface="Roboto Mono"/>
                <a:ea typeface="Roboto Mono"/>
                <a:cs typeface="Roboto Mono"/>
                <a:sym typeface="Roboto Mono"/>
              </a:rPr>
              <a:t>set</a:t>
            </a:r>
            <a:r>
              <a:rPr lang="en" dirty="0">
                <a:solidFill>
                  <a:schemeClr val="dk1"/>
                </a:solidFill>
              </a:rPr>
              <a:t> blocks. This gives you a safe, explicit way to manage a value, rather than just using a public field. [click] And in an interface, this lets you </a:t>
            </a:r>
            <a:r>
              <a:rPr lang="en" i="1" dirty="0">
                <a:solidFill>
                  <a:schemeClr val="dk1"/>
                </a:solidFill>
              </a:rPr>
              <a:t>require</a:t>
            </a:r>
            <a:r>
              <a:rPr lang="en" dirty="0">
                <a:solidFill>
                  <a:schemeClr val="dk1"/>
                </a:solidFill>
              </a:rPr>
              <a:t> an implementer to provide that value. In our </a:t>
            </a:r>
            <a:r>
              <a:rPr lang="en" dirty="0" err="1">
                <a:solidFill>
                  <a:srgbClr val="188038"/>
                </a:solidFill>
                <a:latin typeface="Roboto Mono"/>
                <a:ea typeface="Roboto Mono"/>
                <a:cs typeface="Roboto Mono"/>
                <a:sym typeface="Roboto Mono"/>
              </a:rPr>
              <a:t>IMaterial</a:t>
            </a:r>
            <a:r>
              <a:rPr lang="en" dirty="0">
                <a:solidFill>
                  <a:schemeClr val="dk1"/>
                </a:solidFill>
              </a:rPr>
              <a:t> interface here, we require a </a:t>
            </a:r>
            <a:r>
              <a:rPr lang="en" dirty="0">
                <a:solidFill>
                  <a:srgbClr val="188038"/>
                </a:solidFill>
                <a:latin typeface="Roboto Mono"/>
                <a:ea typeface="Roboto Mono"/>
                <a:cs typeface="Roboto Mono"/>
                <a:sym typeface="Roboto Mono"/>
              </a:rPr>
              <a:t>property</a:t>
            </a:r>
            <a:r>
              <a:rPr lang="en" dirty="0">
                <a:solidFill>
                  <a:schemeClr val="dk1"/>
                </a:solidFill>
              </a:rPr>
              <a:t> for </a:t>
            </a:r>
            <a:r>
              <a:rPr lang="en" dirty="0">
                <a:solidFill>
                  <a:srgbClr val="188038"/>
                </a:solidFill>
                <a:latin typeface="Roboto Mono"/>
                <a:ea typeface="Roboto Mono"/>
                <a:cs typeface="Roboto Mono"/>
                <a:sym typeface="Roboto Mono"/>
              </a:rPr>
              <a:t>roughness</a:t>
            </a:r>
            <a:r>
              <a:rPr lang="en" dirty="0">
                <a:solidFill>
                  <a:schemeClr val="dk1"/>
                </a:solidFill>
              </a:rPr>
              <a:t>. This is far safer than a global </a:t>
            </a:r>
            <a:r>
              <a:rPr lang="en" dirty="0">
                <a:solidFill>
                  <a:srgbClr val="188038"/>
                </a:solidFill>
                <a:latin typeface="Roboto Mono"/>
                <a:ea typeface="Roboto Mono"/>
                <a:cs typeface="Roboto Mono"/>
                <a:sym typeface="Roboto Mono"/>
              </a:rPr>
              <a:t>#define</a:t>
            </a:r>
            <a:r>
              <a:rPr lang="en" dirty="0">
                <a:solidFill>
                  <a:schemeClr val="dk1"/>
                </a:solidFill>
              </a:rPr>
              <a:t> toggle. It's a typed, declarative 'knob' that is part of the module's official API, and the compiler can check it.</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39f714767d4_0_2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39f714767d4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So, Properties let us safely manage our API's </a:t>
            </a:r>
            <a:r>
              <a:rPr lang="en" i="1">
                <a:solidFill>
                  <a:schemeClr val="dk1"/>
                </a:solidFill>
              </a:rPr>
              <a:t>values</a:t>
            </a:r>
            <a:r>
              <a:rPr lang="en">
                <a:solidFill>
                  <a:schemeClr val="dk1"/>
                </a:solidFill>
              </a:rPr>
              <a:t>. The next powerful tool, Extensions, lets us add new functionality to our types—even from outside their original module. Extensions are incredibly powerful for keeping modules clean, because they let you add new methods to an existing type without editing the original code.</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[click] Here, we have a separate, optional module that </a:t>
            </a:r>
            <a:r>
              <a:rPr lang="en">
                <a:solidFill>
                  <a:srgbClr val="188038"/>
                </a:solidFill>
                <a:latin typeface="Roboto Mono"/>
                <a:ea typeface="Roboto Mono"/>
                <a:cs typeface="Roboto Mono"/>
                <a:sym typeface="Roboto Mono"/>
              </a:rPr>
              <a:t>import</a:t>
            </a:r>
            <a:r>
              <a:rPr lang="en">
                <a:solidFill>
                  <a:schemeClr val="dk1"/>
                </a:solidFill>
              </a:rPr>
              <a:t>-s our </a:t>
            </a:r>
            <a:r>
              <a:rPr lang="en">
                <a:solidFill>
                  <a:srgbClr val="188038"/>
                </a:solidFill>
                <a:latin typeface="Roboto Mono"/>
                <a:ea typeface="Roboto Mono"/>
                <a:cs typeface="Roboto Mono"/>
                <a:sym typeface="Roboto Mono"/>
              </a:rPr>
              <a:t>material</a:t>
            </a:r>
            <a:r>
              <a:rPr lang="en">
                <a:solidFill>
                  <a:schemeClr val="dk1"/>
                </a:solidFill>
              </a:rPr>
              <a:t> module.</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[click] It then uses an </a:t>
            </a:r>
            <a:r>
              <a:rPr lang="en">
                <a:solidFill>
                  <a:srgbClr val="188038"/>
                </a:solidFill>
                <a:latin typeface="Roboto Mono"/>
                <a:ea typeface="Roboto Mono"/>
                <a:cs typeface="Roboto Mono"/>
                <a:sym typeface="Roboto Mono"/>
              </a:rPr>
              <a:t>extension</a:t>
            </a:r>
            <a:r>
              <a:rPr lang="en">
                <a:solidFill>
                  <a:schemeClr val="dk1"/>
                </a:solidFill>
              </a:rPr>
              <a:t> to add a new </a:t>
            </a:r>
            <a:r>
              <a:rPr lang="en">
                <a:solidFill>
                  <a:srgbClr val="188038"/>
                </a:solidFill>
                <a:latin typeface="Roboto Mono"/>
                <a:ea typeface="Roboto Mono"/>
                <a:cs typeface="Roboto Mono"/>
                <a:sym typeface="Roboto Mono"/>
              </a:rPr>
              <a:t>calcRefract </a:t>
            </a:r>
            <a:r>
              <a:rPr lang="en">
                <a:solidFill>
                  <a:schemeClr val="dk1"/>
                </a:solidFill>
              </a:rPr>
              <a:t>function directly onto the </a:t>
            </a:r>
            <a:r>
              <a:rPr lang="en">
                <a:solidFill>
                  <a:srgbClr val="188038"/>
                </a:solidFill>
                <a:latin typeface="Roboto Mono"/>
                <a:ea typeface="Roboto Mono"/>
                <a:cs typeface="Roboto Mono"/>
                <a:sym typeface="Roboto Mono"/>
              </a:rPr>
              <a:t>IMaterial</a:t>
            </a:r>
            <a:r>
              <a:rPr lang="en">
                <a:solidFill>
                  <a:schemeClr val="dk1"/>
                </a:solidFill>
              </a:rPr>
              <a:t> interface. This new function is now available on </a:t>
            </a:r>
            <a:r>
              <a:rPr lang="en" i="1">
                <a:solidFill>
                  <a:schemeClr val="dk1"/>
                </a:solidFill>
              </a:rPr>
              <a:t>any</a:t>
            </a:r>
            <a:r>
              <a:rPr lang="en">
                <a:solidFill>
                  <a:schemeClr val="dk1"/>
                </a:solidFill>
              </a:rPr>
              <a:t> variable that implements </a:t>
            </a:r>
            <a:r>
              <a:rPr lang="en">
                <a:solidFill>
                  <a:srgbClr val="188038"/>
                </a:solidFill>
                <a:latin typeface="Roboto Mono"/>
                <a:ea typeface="Roboto Mono"/>
                <a:cs typeface="Roboto Mono"/>
                <a:sym typeface="Roboto Mono"/>
              </a:rPr>
              <a:t>IMaterial</a:t>
            </a:r>
            <a:r>
              <a:rPr lang="en">
                <a:solidFill>
                  <a:schemeClr val="dk1"/>
                </a:solidFill>
              </a:rPr>
              <a:t>, as if it were part of the original. This new function will be visible an available to this module, or anything that imports the module.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This is fantastic for modularity. You can keep your core API small and clean, and let other, optional modules 'bolt on' new functionality as needed. Extensions don’t let you add new member </a:t>
            </a:r>
            <a:r>
              <a:rPr lang="en" i="1">
                <a:solidFill>
                  <a:schemeClr val="dk1"/>
                </a:solidFill>
              </a:rPr>
              <a:t>variables</a:t>
            </a:r>
            <a:r>
              <a:rPr lang="en">
                <a:solidFill>
                  <a:schemeClr val="dk1"/>
                </a:solidFill>
              </a:rPr>
              <a:t>– that would essentially be changing the underlying type. They merely let you extend </a:t>
            </a:r>
            <a:r>
              <a:rPr lang="en" i="1">
                <a:solidFill>
                  <a:schemeClr val="dk1"/>
                </a:solidFill>
              </a:rPr>
              <a:t>functionality.</a:t>
            </a:r>
            <a:endParaRPr i="1">
              <a:solidFill>
                <a:schemeClr val="dk1"/>
              </a:solidFill>
            </a:endParaRPr>
          </a:p>
          <a:p>
            <a:pPr marL="0" lvl="0" indent="0" algn="l" rtl="0">
              <a:lnSpc>
                <a:spcPct val="115000"/>
              </a:lnSpc>
              <a:spcBef>
                <a:spcPts val="1200"/>
              </a:spcBef>
              <a:spcAft>
                <a:spcPts val="1200"/>
              </a:spcAft>
              <a:buClr>
                <a:schemeClr val="dk1"/>
              </a:buClr>
              <a:buSzPts val="1100"/>
              <a:buFont typeface="Arial"/>
              <a:buNone/>
            </a:pP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9cad7cb29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39cad7cb29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A huge source of complexity and bugs in shaders is managing optionality—things that may or may not be present. We've all used sentinels, bitflags, or even magic 'null' values to manage this. Slang provides a set of 'Presence Patterns' that formalize this in a much safer, more powerful way, and they operate at different stages.</a:t>
            </a:r>
            <a:endParaRPr>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a:solidFill>
                  <a:schemeClr val="dk1"/>
                </a:solidFill>
              </a:rPr>
              <a:t>The first is </a:t>
            </a:r>
            <a:r>
              <a:rPr lang="en" b="1">
                <a:solidFill>
                  <a:srgbClr val="188038"/>
                </a:solidFill>
                <a:latin typeface="Roboto Mono"/>
                <a:ea typeface="Roboto Mono"/>
                <a:cs typeface="Roboto Mono"/>
                <a:sym typeface="Roboto Mono"/>
              </a:rPr>
              <a:t>Optional&lt;T&gt;</a:t>
            </a:r>
            <a:r>
              <a:rPr lang="en">
                <a:solidFill>
                  <a:schemeClr val="dk1"/>
                </a:solidFill>
              </a:rPr>
              <a:t>. This is for runtime presence. Instead of using a sentinel value, [click] you just wrap a type in </a:t>
            </a:r>
            <a:r>
              <a:rPr lang="en">
                <a:solidFill>
                  <a:srgbClr val="188038"/>
                </a:solidFill>
                <a:latin typeface="Roboto Mono"/>
                <a:ea typeface="Roboto Mono"/>
                <a:cs typeface="Roboto Mono"/>
                <a:sym typeface="Roboto Mono"/>
              </a:rPr>
              <a:t>Optional</a:t>
            </a:r>
            <a:r>
              <a:rPr lang="en">
                <a:solidFill>
                  <a:schemeClr val="dk1"/>
                </a:solidFill>
              </a:rPr>
              <a:t>. The dedicated </a:t>
            </a:r>
            <a:r>
              <a:rPr lang="en">
                <a:solidFill>
                  <a:srgbClr val="188038"/>
                </a:solidFill>
                <a:latin typeface="Roboto Mono"/>
                <a:ea typeface="Roboto Mono"/>
                <a:cs typeface="Roboto Mono"/>
                <a:sym typeface="Roboto Mono"/>
              </a:rPr>
              <a:t>none</a:t>
            </a:r>
            <a:r>
              <a:rPr lang="en">
                <a:solidFill>
                  <a:schemeClr val="dk1"/>
                </a:solidFill>
              </a:rPr>
              <a:t> value represents no value. This forces your code to explicitly [click] check for </a:t>
            </a:r>
            <a:r>
              <a:rPr lang="en">
                <a:solidFill>
                  <a:srgbClr val="188038"/>
                </a:solidFill>
                <a:latin typeface="Roboto Mono"/>
                <a:ea typeface="Roboto Mono"/>
                <a:cs typeface="Roboto Mono"/>
                <a:sym typeface="Roboto Mono"/>
              </a:rPr>
              <a:t>none</a:t>
            </a:r>
            <a:r>
              <a:rPr lang="en">
                <a:solidFill>
                  <a:schemeClr val="dk1"/>
                </a:solidFill>
              </a:rPr>
              <a:t>—or check </a:t>
            </a:r>
            <a:r>
              <a:rPr lang="en">
                <a:solidFill>
                  <a:srgbClr val="188038"/>
                </a:solidFill>
                <a:latin typeface="Roboto Mono"/>
                <a:ea typeface="Roboto Mono"/>
                <a:cs typeface="Roboto Mono"/>
                <a:sym typeface="Roboto Mono"/>
              </a:rPr>
              <a:t>hasValue</a:t>
            </a:r>
            <a:r>
              <a:rPr lang="en">
                <a:solidFill>
                  <a:schemeClr val="dk1"/>
                </a:solidFill>
              </a:rPr>
              <a:t>—before it can safely access the </a:t>
            </a:r>
            <a:r>
              <a:rPr lang="en" b="1">
                <a:solidFill>
                  <a:srgbClr val="188038"/>
                </a:solidFill>
                <a:latin typeface="Roboto Mono"/>
                <a:ea typeface="Roboto Mono"/>
                <a:cs typeface="Roboto Mono"/>
                <a:sym typeface="Roboto Mono"/>
              </a:rPr>
              <a:t>.value</a:t>
            </a:r>
            <a:r>
              <a:rPr lang="en">
                <a:solidFill>
                  <a:schemeClr val="dk1"/>
                </a:solidFill>
              </a:rPr>
              <a:t> property. This eliminates 'forgot to check the bitflag' errors.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39f714767d4_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39f714767d4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But what if you don't just want to check for a value at runtime, you want to entirely remove a piece of data at compile time?</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That's where </a:t>
            </a:r>
            <a:r>
              <a:rPr lang="en" b="1">
                <a:solidFill>
                  <a:srgbClr val="188038"/>
                </a:solidFill>
                <a:latin typeface="Roboto Mono"/>
                <a:ea typeface="Roboto Mono"/>
                <a:cs typeface="Roboto Mono"/>
                <a:sym typeface="Roboto Mono"/>
              </a:rPr>
              <a:t>Conditional&lt;T, bool flag&gt;</a:t>
            </a:r>
            <a:r>
              <a:rPr lang="en">
                <a:solidFill>
                  <a:schemeClr val="dk1"/>
                </a:solidFill>
              </a:rPr>
              <a:t> comes in handy. You can parameterize a struct, like our </a:t>
            </a:r>
            <a:r>
              <a:rPr lang="en">
                <a:solidFill>
                  <a:srgbClr val="188038"/>
                </a:solidFill>
                <a:latin typeface="Roboto Mono"/>
                <a:ea typeface="Roboto Mono"/>
                <a:cs typeface="Roboto Mono"/>
                <a:sym typeface="Roboto Mono"/>
              </a:rPr>
              <a:t>StandardMaterial</a:t>
            </a:r>
            <a:r>
              <a:rPr lang="en">
                <a:solidFill>
                  <a:schemeClr val="dk1"/>
                </a:solidFill>
              </a:rPr>
              <a:t> here, on compile-time boolean flags. The </a:t>
            </a:r>
            <a:r>
              <a:rPr lang="en">
                <a:solidFill>
                  <a:srgbClr val="188038"/>
                </a:solidFill>
                <a:latin typeface="Roboto Mono"/>
                <a:ea typeface="Roboto Mono"/>
                <a:cs typeface="Roboto Mono"/>
                <a:sym typeface="Roboto Mono"/>
              </a:rPr>
              <a:t>Conditional</a:t>
            </a:r>
            <a:r>
              <a:rPr lang="en">
                <a:solidFill>
                  <a:schemeClr val="dk1"/>
                </a:solidFill>
              </a:rPr>
              <a:t> type gives you a guarantee: if that flag is </a:t>
            </a:r>
            <a:r>
              <a:rPr lang="en">
                <a:solidFill>
                  <a:srgbClr val="188038"/>
                </a:solidFill>
                <a:latin typeface="Roboto Mono"/>
                <a:ea typeface="Roboto Mono"/>
                <a:cs typeface="Roboto Mono"/>
                <a:sym typeface="Roboto Mono"/>
              </a:rPr>
              <a:t>false</a:t>
            </a:r>
            <a:r>
              <a:rPr lang="en">
                <a:solidFill>
                  <a:schemeClr val="dk1"/>
                </a:solidFill>
              </a:rPr>
              <a:t>, the corresponding field is completely stripped out—the storage is removed from the struct. As you can see, this allows you to create different data layouts for different shader variations, all from one clean, type-safe definition. You can create minimal  data layouts without resorting to preprocessor macros. [click] In this example, we can declare a fullMaterial which contains both Texture2D variables, [click] and a simpleMaterial, which contains only the normal map, using the same base type.</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9cad7cb29b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39cad7cb29b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br>
              <a:rPr lang="en" dirty="0">
                <a:solidFill>
                  <a:schemeClr val="dk1"/>
                </a:solidFill>
              </a:rPr>
            </a:br>
            <a:r>
              <a:rPr lang="en" dirty="0">
                <a:solidFill>
                  <a:schemeClr val="dk1"/>
                </a:solidFill>
              </a:rPr>
              <a:t>So, the features we've covered so far are just some of Slang's powerful solutions for managing those first big challenges: taming the combinatorial explosion and organizing large, complex codebases.</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rPr>
              <a:t>Now, let's pivot to another one of those core challenges we identified: the fragile manual data binding model.</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rPr>
              <a:t>This is that classic, brittle workflow where engine-side code has to hard-code that </a:t>
            </a:r>
            <a:r>
              <a:rPr lang="en" dirty="0" err="1">
                <a:solidFill>
                  <a:srgbClr val="188038"/>
                </a:solidFill>
                <a:latin typeface="Roboto Mono"/>
                <a:ea typeface="Roboto Mono"/>
                <a:cs typeface="Roboto Mono"/>
                <a:sym typeface="Roboto Mono"/>
              </a:rPr>
              <a:t>g_myTexture</a:t>
            </a:r>
            <a:r>
              <a:rPr lang="en" dirty="0">
                <a:solidFill>
                  <a:schemeClr val="dk1"/>
                </a:solidFill>
              </a:rPr>
              <a:t> is at </a:t>
            </a:r>
            <a:r>
              <a:rPr lang="en" dirty="0">
                <a:solidFill>
                  <a:srgbClr val="188038"/>
                </a:solidFill>
                <a:latin typeface="Roboto Mono"/>
                <a:ea typeface="Roboto Mono"/>
                <a:cs typeface="Roboto Mono"/>
                <a:sym typeface="Roboto Mono"/>
              </a:rPr>
              <a:t>register(t1)</a:t>
            </a:r>
            <a:r>
              <a:rPr lang="en" dirty="0">
                <a:solidFill>
                  <a:schemeClr val="dk1"/>
                </a:solidFill>
              </a:rPr>
              <a:t> or </a:t>
            </a:r>
            <a:r>
              <a:rPr lang="en" dirty="0" err="1">
                <a:solidFill>
                  <a:srgbClr val="188038"/>
                </a:solidFill>
                <a:latin typeface="Roboto Mono"/>
                <a:ea typeface="Roboto Mono"/>
                <a:cs typeface="Roboto Mono"/>
                <a:sym typeface="Roboto Mono"/>
              </a:rPr>
              <a:t>g_myBuffer</a:t>
            </a:r>
            <a:r>
              <a:rPr lang="en" dirty="0">
                <a:solidFill>
                  <a:schemeClr val="dk1"/>
                </a:solidFill>
              </a:rPr>
              <a:t> is at </a:t>
            </a:r>
            <a:r>
              <a:rPr lang="en" dirty="0">
                <a:solidFill>
                  <a:srgbClr val="188038"/>
                </a:solidFill>
                <a:latin typeface="Roboto Mono"/>
                <a:ea typeface="Roboto Mono"/>
                <a:cs typeface="Roboto Mono"/>
                <a:sym typeface="Roboto Mono"/>
              </a:rPr>
              <a:t>register(b0)</a:t>
            </a:r>
            <a:r>
              <a:rPr lang="en" dirty="0">
                <a:solidFill>
                  <a:schemeClr val="dk1"/>
                </a:solidFill>
              </a:rPr>
              <a:t>. The moment a shader artist adds one new texture, that entire host mapping is wrong, and everything breaks.</a:t>
            </a:r>
            <a:endParaRPr dirty="0">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dirty="0">
                <a:solidFill>
                  <a:schemeClr val="dk1"/>
                </a:solidFill>
              </a:rPr>
              <a:t>This is a huge source of bugs, and it only gets worse when you're deploying to many platforms, each with its own unique binding rules. People have written mountains of code to try to help manage this, but in Slang, our approach was to step back and think about how shader authors want to think about the data that their shaders are operating on.</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6fd02599d8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36fd02599d8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So let’s take a look at some concrete examples of how this compares.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Here on the left in the traditional flow, the author can't just think about their data; they're forced to manually manage physical layouts– and those are different if they’re targeting D3D versus Vulkan (or another API). So the shader defines </a:t>
            </a:r>
            <a:r>
              <a:rPr lang="en">
                <a:solidFill>
                  <a:srgbClr val="188038"/>
                </a:solidFill>
                <a:latin typeface="Roboto Mono"/>
                <a:ea typeface="Roboto Mono"/>
                <a:cs typeface="Roboto Mono"/>
                <a:sym typeface="Roboto Mono"/>
              </a:rPr>
              <a:t>g_normalMap</a:t>
            </a:r>
            <a:r>
              <a:rPr lang="en">
                <a:solidFill>
                  <a:schemeClr val="dk1"/>
                </a:solidFill>
              </a:rPr>
              <a:t> at </a:t>
            </a:r>
            <a:r>
              <a:rPr lang="en">
                <a:solidFill>
                  <a:srgbClr val="188038"/>
                </a:solidFill>
                <a:latin typeface="Roboto Mono"/>
                <a:ea typeface="Roboto Mono"/>
                <a:cs typeface="Roboto Mono"/>
                <a:sym typeface="Roboto Mono"/>
              </a:rPr>
              <a:t>register(t1)</a:t>
            </a:r>
            <a:r>
              <a:rPr lang="en">
                <a:solidFill>
                  <a:schemeClr val="dk1"/>
                </a:solidFill>
              </a:rPr>
              <a:t> in </a:t>
            </a:r>
            <a:r>
              <a:rPr lang="en">
                <a:solidFill>
                  <a:srgbClr val="188038"/>
                </a:solidFill>
                <a:latin typeface="Roboto Mono"/>
                <a:ea typeface="Roboto Mono"/>
                <a:cs typeface="Roboto Mono"/>
                <a:sym typeface="Roboto Mono"/>
              </a:rPr>
              <a:t>space0</a:t>
            </a:r>
            <a:r>
              <a:rPr lang="en">
                <a:solidFill>
                  <a:schemeClr val="dk1"/>
                </a:solidFill>
              </a:rPr>
              <a:t> for D3D12, and at </a:t>
            </a:r>
            <a:r>
              <a:rPr lang="en">
                <a:solidFill>
                  <a:srgbClr val="188038"/>
                </a:solidFill>
                <a:latin typeface="Roboto Mono"/>
                <a:ea typeface="Roboto Mono"/>
                <a:cs typeface="Roboto Mono"/>
                <a:sym typeface="Roboto Mono"/>
              </a:rPr>
              <a:t>vk::binding(1)</a:t>
            </a:r>
            <a:r>
              <a:rPr lang="en">
                <a:solidFill>
                  <a:schemeClr val="dk1"/>
                </a:solidFill>
              </a:rPr>
              <a:t> in </a:t>
            </a:r>
            <a:r>
              <a:rPr lang="en">
                <a:solidFill>
                  <a:srgbClr val="188038"/>
                </a:solidFill>
                <a:latin typeface="Roboto Mono"/>
                <a:ea typeface="Roboto Mono"/>
                <a:cs typeface="Roboto Mono"/>
                <a:sym typeface="Roboto Mono"/>
              </a:rPr>
              <a:t>set 0</a:t>
            </a:r>
            <a:r>
              <a:rPr lang="en">
                <a:solidFill>
                  <a:schemeClr val="dk1"/>
                </a:solidFill>
              </a:rPr>
              <a:t> for Vulkan. </a:t>
            </a:r>
            <a:r>
              <a:rPr lang="en" b="1">
                <a:solidFill>
                  <a:schemeClr val="dk1"/>
                </a:solidFill>
              </a:rPr>
              <a:t>[click]∫</a:t>
            </a:r>
            <a:r>
              <a:rPr lang="en">
                <a:solidFill>
                  <a:schemeClr val="dk1"/>
                </a:solidFill>
              </a:rPr>
              <a:t> The engine code then has to perfectly mirror this contract, with a hard-coded 1 for the D3D path and a hard-coded 0 and 1 for the Vulkan path. It's a brittle agreement, because there’s no compile-time enforcement, but for now, it works.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But the fragility is exposed the moment an artist swaps in MyShader_v2.hlsl. </a:t>
            </a:r>
            <a:r>
              <a:rPr lang="en" b="1">
                <a:solidFill>
                  <a:schemeClr val="dk1"/>
                </a:solidFill>
              </a:rPr>
              <a:t>[click]</a:t>
            </a:r>
            <a:r>
              <a:rPr lang="en">
                <a:solidFill>
                  <a:schemeClr val="dk1"/>
                </a:solidFill>
              </a:rPr>
              <a:t> This is a new, improved version of the old shader, but in cleaning it up, the artist reorganized the file a bit, and in the process, all the bindings have changed. Now it has g_normalMap at register(t5) in space2, and the Vulkan binding is set 2, binding 3. And if the engineer handling the C++ code in the engine just gets told “swap in this new shader”, and doesn’t update the bindings, it breaks, because it's still binding to the old register and descriptor set. The result is a classic rendering bug: your model is suddenly black, or it's shiny when it shouldn't be, or everyone’s face is suddenly Normals Blue or Missing Texture Magenta. You have no compiler error, just a visual disaster that can be super hard to debug.</a:t>
            </a:r>
            <a:endParaRPr>
              <a:solidFill>
                <a:schemeClr val="dk1"/>
              </a:solidFill>
            </a:endParaRPr>
          </a:p>
          <a:p>
            <a:pPr marL="0" lvl="0" indent="0" algn="l" rtl="0">
              <a:lnSpc>
                <a:spcPct val="115000"/>
              </a:lnSpc>
              <a:spcBef>
                <a:spcPts val="1200"/>
              </a:spcBef>
              <a:spcAft>
                <a:spcPts val="1200"/>
              </a:spcAft>
              <a:buClr>
                <a:schemeClr val="dk1"/>
              </a:buClr>
              <a:buSzPts val="1100"/>
              <a:buFont typeface="Arial"/>
              <a:buNone/>
            </a:pP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3a1e268461b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3a1e268461b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[click]</a:t>
            </a:r>
            <a:endParaRPr>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a:solidFill>
                  <a:schemeClr val="dk1"/>
                </a:solidFill>
              </a:rPr>
              <a:t>Now, look at the Slang solution. It's a more logical, data-oriented approach.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g36c9c9e002f_0_362:notes"/>
          <p:cNvSpPr txBox="1">
            <a:spLocks noGrp="1"/>
          </p:cNvSpPr>
          <p:nvPr>
            <p:ph type="body" idx="1"/>
          </p:nvPr>
        </p:nvSpPr>
        <p:spPr>
          <a:xfrm>
            <a:off x="602754" y="2414568"/>
            <a:ext cx="4821900" cy="1975500"/>
          </a:xfrm>
          <a:prstGeom prst="rect">
            <a:avLst/>
          </a:prstGeom>
          <a:noFill/>
          <a:ln>
            <a:noFill/>
          </a:ln>
        </p:spPr>
        <p:txBody>
          <a:bodyPr spcFirstLastPara="1" wrap="square" lIns="69525" tIns="69525" rIns="69525" bIns="69525" anchor="t" anchorCtr="0">
            <a:noAutofit/>
          </a:bodyPr>
          <a:lstStyle/>
          <a:p>
            <a:pPr marL="0" lvl="0" indent="0" algn="l" rtl="0">
              <a:spcBef>
                <a:spcPts val="0"/>
              </a:spcBef>
              <a:spcAft>
                <a:spcPts val="0"/>
              </a:spcAft>
              <a:buClr>
                <a:schemeClr val="dk1"/>
              </a:buClr>
              <a:buSzPts val="900"/>
              <a:buFont typeface="Calibri"/>
              <a:buNone/>
            </a:pPr>
            <a:r>
              <a:rPr lang="en" sz="1000" dirty="0">
                <a:solidFill>
                  <a:schemeClr val="dk1"/>
                </a:solidFill>
              </a:rPr>
              <a:t>So what is Slang? Briefly, Slang is a shading language and compiler that can take your code and target multiple graphics APIs and compute platforms. You write your shaders once in Slang, and the compiler can generate HLSL for DirectX, SPIR-V or GLSL for Vulkan, MSL for Metal, WGSL for </a:t>
            </a:r>
            <a:r>
              <a:rPr lang="en" sz="1000" dirty="0" err="1">
                <a:solidFill>
                  <a:schemeClr val="dk1"/>
                </a:solidFill>
              </a:rPr>
              <a:t>WebGPU</a:t>
            </a:r>
            <a:r>
              <a:rPr lang="en" sz="1000" dirty="0">
                <a:solidFill>
                  <a:schemeClr val="dk1"/>
                </a:solidFill>
              </a:rPr>
              <a:t>, CUDA if you’re doing compute with NVIDIA GPUs, and even CPU code. This means you can write graphics code once and deploy it everywhere. And for developers already working in GLSL or HLSL, Slang provides easy on-ramps to migrate existing code, so you don't have to start from scratch.</a:t>
            </a:r>
            <a:endParaRPr sz="1000" dirty="0"/>
          </a:p>
        </p:txBody>
      </p:sp>
      <p:sp>
        <p:nvSpPr>
          <p:cNvPr id="43" name="Google Shape;43;g36c9c9e002f_0_362:notes"/>
          <p:cNvSpPr>
            <a:spLocks noGrp="1" noRot="1" noChangeAspect="1"/>
          </p:cNvSpPr>
          <p:nvPr>
            <p:ph type="sldImg" idx="2"/>
          </p:nvPr>
        </p:nvSpPr>
        <p:spPr>
          <a:xfrm>
            <a:off x="1508125" y="627063"/>
            <a:ext cx="3009900" cy="1692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3a1e268461b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3a1e268461b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[click] </a:t>
            </a:r>
            <a:r>
              <a:rPr lang="en">
                <a:solidFill>
                  <a:schemeClr val="dk1"/>
                </a:solidFill>
              </a:rPr>
              <a:t>You just define data in a </a:t>
            </a:r>
            <a:r>
              <a:rPr lang="en">
                <a:solidFill>
                  <a:srgbClr val="188038"/>
                </a:solidFill>
                <a:latin typeface="Roboto Mono"/>
                <a:ea typeface="Roboto Mono"/>
                <a:cs typeface="Roboto Mono"/>
                <a:sym typeface="Roboto Mono"/>
              </a:rPr>
              <a:t>struct</a:t>
            </a:r>
            <a:r>
              <a:rPr lang="en">
                <a:solidFill>
                  <a:schemeClr val="dk1"/>
                </a:solidFill>
              </a:rPr>
              <a:t> and wrap it in a </a:t>
            </a:r>
            <a:r>
              <a:rPr lang="en">
                <a:solidFill>
                  <a:srgbClr val="188038"/>
                </a:solidFill>
                <a:latin typeface="Roboto Mono"/>
                <a:ea typeface="Roboto Mono"/>
                <a:cs typeface="Roboto Mono"/>
                <a:sym typeface="Roboto Mono"/>
              </a:rPr>
              <a:t>ParameterBlock</a:t>
            </a:r>
            <a:r>
              <a:rPr lang="en">
                <a:solidFill>
                  <a:schemeClr val="dk1"/>
                </a:solidFill>
              </a:rPr>
              <a:t>. </a:t>
            </a:r>
            <a:r>
              <a:rPr lang="en" b="1">
                <a:solidFill>
                  <a:schemeClr val="dk1"/>
                </a:solidFill>
              </a:rPr>
              <a:t>[click] </a:t>
            </a:r>
            <a:r>
              <a:rPr lang="en">
                <a:solidFill>
                  <a:schemeClr val="dk1"/>
                </a:solidFill>
              </a:rPr>
              <a:t>In essence, a </a:t>
            </a:r>
            <a:r>
              <a:rPr lang="en">
                <a:solidFill>
                  <a:srgbClr val="188038"/>
                </a:solidFill>
                <a:latin typeface="Roboto Mono"/>
                <a:ea typeface="Roboto Mono"/>
                <a:cs typeface="Roboto Mono"/>
                <a:sym typeface="Roboto Mono"/>
              </a:rPr>
              <a:t>ParameterBlock</a:t>
            </a:r>
            <a:r>
              <a:rPr lang="en">
                <a:solidFill>
                  <a:schemeClr val="dk1"/>
                </a:solidFill>
              </a:rPr>
              <a:t> is how you tell Slang that this group of variables belongs together in a single descriptor table or set. Notice: no registers, no </a:t>
            </a:r>
            <a:r>
              <a:rPr lang="en">
                <a:solidFill>
                  <a:srgbClr val="188038"/>
                </a:solidFill>
                <a:latin typeface="Roboto Mono"/>
                <a:ea typeface="Roboto Mono"/>
                <a:cs typeface="Roboto Mono"/>
                <a:sym typeface="Roboto Mono"/>
              </a:rPr>
              <a:t>vk::binding</a:t>
            </a:r>
            <a:r>
              <a:rPr lang="en">
                <a:solidFill>
                  <a:schemeClr val="dk1"/>
                </a:solidFill>
              </a:rPr>
              <a:t> attributes.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So, if you're not defining the registers, how are they assigned? The Slang compiler automatically assigns all physical bindings. But this isn't a scary 'black box' moving things on a whim; the layout is deterministic. It follows predictable rules and is stable, only changing when you make logical changes to the shader. For example, the compiler will typically give each ParameterBlock the next available set or space index, and then assign bindings in order within it. It’s predictable.</a:t>
            </a:r>
            <a:br>
              <a:rPr lang="en">
                <a:solidFill>
                  <a:schemeClr val="dk1"/>
                </a:solidFill>
              </a:rPr>
            </a:br>
            <a:br>
              <a:rPr lang="en">
                <a:solidFill>
                  <a:schemeClr val="dk1"/>
                </a:solidFill>
              </a:rPr>
            </a:br>
            <a:r>
              <a:rPr lang="en" b="1">
                <a:solidFill>
                  <a:schemeClr val="dk1"/>
                </a:solidFill>
              </a:rPr>
              <a:t>[click] </a:t>
            </a:r>
            <a:r>
              <a:rPr lang="en">
                <a:solidFill>
                  <a:schemeClr val="dk1"/>
                </a:solidFill>
              </a:rPr>
              <a:t>And to read that layout, your engine uses Slang's Reflection API to read the </a:t>
            </a:r>
            <a:r>
              <a:rPr lang="en" i="1">
                <a:solidFill>
                  <a:schemeClr val="dk1"/>
                </a:solidFill>
              </a:rPr>
              <a:t>result</a:t>
            </a:r>
            <a:r>
              <a:rPr lang="en">
                <a:solidFill>
                  <a:schemeClr val="dk1"/>
                </a:solidFill>
              </a:rPr>
              <a:t> of that deterministic layout. So, instead of hard-coding registers, your engine just </a:t>
            </a:r>
            <a:r>
              <a:rPr lang="en" i="1">
                <a:solidFill>
                  <a:schemeClr val="dk1"/>
                </a:solidFill>
              </a:rPr>
              <a:t>asks</a:t>
            </a:r>
            <a:r>
              <a:rPr lang="en">
                <a:solidFill>
                  <a:schemeClr val="dk1"/>
                </a:solidFill>
              </a:rPr>
              <a:t> the API by name: 'Where did you put </a:t>
            </a:r>
            <a:r>
              <a:rPr lang="en">
                <a:solidFill>
                  <a:srgbClr val="188038"/>
                </a:solidFill>
                <a:latin typeface="Roboto Mono"/>
                <a:ea typeface="Roboto Mono"/>
                <a:cs typeface="Roboto Mono"/>
                <a:sym typeface="Roboto Mono"/>
              </a:rPr>
              <a:t>g_scene.g_normalMap</a:t>
            </a:r>
            <a:r>
              <a:rPr lang="en">
                <a:solidFill>
                  <a:schemeClr val="dk1"/>
                </a:solidFill>
              </a:rPr>
              <a:t>?' The API then gives you the correct, platform-specific answer. Notice the engineer doesn't have to know the deterministic rules; they just have to ask for a parameter </a:t>
            </a:r>
            <a:r>
              <a:rPr lang="en" i="1">
                <a:solidFill>
                  <a:schemeClr val="dk1"/>
                </a:solidFill>
              </a:rPr>
              <a:t>by name</a:t>
            </a:r>
            <a:r>
              <a:rPr lang="en">
                <a:solidFill>
                  <a:schemeClr val="dk1"/>
                </a:solidFill>
              </a:rPr>
              <a:t>. And this provides a much safer way to fail. If an artist renames </a:t>
            </a:r>
            <a:r>
              <a:rPr lang="en">
                <a:solidFill>
                  <a:srgbClr val="188038"/>
                </a:solidFill>
                <a:latin typeface="Roboto Mono"/>
                <a:ea typeface="Roboto Mono"/>
                <a:cs typeface="Roboto Mono"/>
                <a:sym typeface="Roboto Mono"/>
              </a:rPr>
              <a:t>g_normalMap</a:t>
            </a:r>
            <a:r>
              <a:rPr lang="en">
                <a:solidFill>
                  <a:schemeClr val="dk1"/>
                </a:solidFill>
              </a:rPr>
              <a:t>, </a:t>
            </a:r>
            <a:r>
              <a:rPr lang="en">
                <a:solidFill>
                  <a:srgbClr val="188038"/>
                </a:solidFill>
                <a:latin typeface="Roboto Mono"/>
                <a:ea typeface="Roboto Mono"/>
                <a:cs typeface="Roboto Mono"/>
                <a:sym typeface="Roboto Mono"/>
              </a:rPr>
              <a:t>findEntryByName</a:t>
            </a:r>
            <a:r>
              <a:rPr lang="en">
                <a:solidFill>
                  <a:schemeClr val="dk1"/>
                </a:solidFill>
              </a:rPr>
              <a:t> returns </a:t>
            </a:r>
            <a:r>
              <a:rPr lang="en">
                <a:solidFill>
                  <a:srgbClr val="188038"/>
                </a:solidFill>
                <a:latin typeface="Roboto Mono"/>
                <a:ea typeface="Roboto Mono"/>
                <a:cs typeface="Roboto Mono"/>
                <a:sym typeface="Roboto Mono"/>
              </a:rPr>
              <a:t>null</a:t>
            </a:r>
            <a:r>
              <a:rPr lang="en">
                <a:solidFill>
                  <a:schemeClr val="dk1"/>
                </a:solidFill>
              </a:rPr>
              <a:t>, and even if you don’t gracefully handle that, you at least get an immediate crash at load-time—not a weird visual bug in the middle of your game.</a:t>
            </a:r>
            <a:endParaRPr>
              <a:solidFill>
                <a:schemeClr val="dk1"/>
              </a:solidFill>
            </a:endParaRPr>
          </a:p>
          <a:p>
            <a:pPr marL="0" lvl="0" indent="0" algn="l" rtl="0">
              <a:lnSpc>
                <a:spcPct val="115000"/>
              </a:lnSpc>
              <a:spcBef>
                <a:spcPts val="1200"/>
              </a:spcBef>
              <a:spcAft>
                <a:spcPts val="1200"/>
              </a:spcAft>
              <a:buClr>
                <a:schemeClr val="dk1"/>
              </a:buClr>
              <a:buSzPts val="1100"/>
              <a:buFont typeface="Arial"/>
              <a:buNone/>
            </a:pP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a0f5010281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3a0f5010281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r>
              <a:rPr lang="en" dirty="0">
                <a:solidFill>
                  <a:schemeClr val="dk1"/>
                </a:solidFill>
              </a:rPr>
              <a:t>So </a:t>
            </a:r>
            <a:r>
              <a:rPr lang="en" dirty="0" err="1">
                <a:solidFill>
                  <a:schemeClr val="dk1"/>
                </a:solidFill>
              </a:rPr>
              <a:t>ParameterBlocks</a:t>
            </a:r>
            <a:r>
              <a:rPr lang="en" dirty="0">
                <a:solidFill>
                  <a:schemeClr val="dk1"/>
                </a:solidFill>
              </a:rPr>
              <a:t> and reflection are a powerful tool for addressing our binding problems. And the cool thing about it is that the struct you use for a </a:t>
            </a:r>
            <a:r>
              <a:rPr lang="en" dirty="0" err="1">
                <a:solidFill>
                  <a:schemeClr val="dk1"/>
                </a:solidFill>
              </a:rPr>
              <a:t>ParameterBlock</a:t>
            </a:r>
            <a:r>
              <a:rPr lang="en" dirty="0">
                <a:solidFill>
                  <a:schemeClr val="dk1"/>
                </a:solidFill>
              </a:rPr>
              <a:t> is just a regular, ordinary Slang struct; it’s not some special, limited type. And because it’s a regular struct, it can participate in all the other features we’ve been talking about. This is how all the features overlap and reinforce each other.</a:t>
            </a:r>
            <a:br>
              <a:rPr lang="en" dirty="0">
                <a:solidFill>
                  <a:schemeClr val="dk1"/>
                </a:solidFill>
              </a:rPr>
            </a:br>
            <a:br>
              <a:rPr lang="en" dirty="0">
                <a:solidFill>
                  <a:schemeClr val="dk1"/>
                </a:solidFill>
              </a:rPr>
            </a:br>
            <a:r>
              <a:rPr lang="en" dirty="0">
                <a:solidFill>
                  <a:schemeClr val="dk1"/>
                </a:solidFill>
              </a:rPr>
              <a:t>Let’s look at our code. We have our Lambertian struct here, and because it’s just a normal struct, [click] we can have it implement an interface like </a:t>
            </a:r>
            <a:r>
              <a:rPr lang="en" dirty="0" err="1">
                <a:solidFill>
                  <a:schemeClr val="dk1"/>
                </a:solidFill>
              </a:rPr>
              <a:t>IBrdf</a:t>
            </a:r>
            <a:r>
              <a:rPr lang="en" dirty="0">
                <a:solidFill>
                  <a:schemeClr val="dk1"/>
                </a:solidFill>
              </a:rPr>
              <a:t>, which – as we saw earlier – lets us use it for generic functions. [click] And we can use this same struct to define a </a:t>
            </a:r>
            <a:r>
              <a:rPr lang="en" dirty="0" err="1">
                <a:solidFill>
                  <a:schemeClr val="dk1"/>
                </a:solidFill>
              </a:rPr>
              <a:t>ParameterBlock</a:t>
            </a:r>
            <a:r>
              <a:rPr lang="en" dirty="0">
                <a:solidFill>
                  <a:schemeClr val="dk1"/>
                </a:solidFill>
              </a:rPr>
              <a:t>, which as we just saw, gives us automated bindings and runtime reflection.</a:t>
            </a:r>
            <a:br>
              <a:rPr lang="en" dirty="0">
                <a:solidFill>
                  <a:schemeClr val="dk1"/>
                </a:solidFill>
              </a:rPr>
            </a:br>
            <a:br>
              <a:rPr lang="en" dirty="0">
                <a:solidFill>
                  <a:schemeClr val="dk1"/>
                </a:solidFill>
              </a:rPr>
            </a:br>
            <a:r>
              <a:rPr lang="en" dirty="0">
                <a:solidFill>
                  <a:schemeClr val="dk1"/>
                </a:solidFill>
              </a:rPr>
              <a:t>This is the big picture: Modules, Interfaces, Generics, Reflection – and </a:t>
            </a:r>
            <a:r>
              <a:rPr lang="en" b="1" dirty="0">
                <a:solidFill>
                  <a:schemeClr val="dk1"/>
                </a:solidFill>
              </a:rPr>
              <a:t>all</a:t>
            </a:r>
            <a:r>
              <a:rPr lang="en" dirty="0">
                <a:solidFill>
                  <a:schemeClr val="dk1"/>
                </a:solidFill>
              </a:rPr>
              <a:t> of Slang’s features – aren’t little widgets working in isolation. They’re part of a cohesive system that allow you to move from a world of brittle macros and manual rules to a modern, type-based approach that is robust, maintainable, and safe.</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39cad7cb29b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39cad7cb29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All these modern features we've discussed—like modules and interfaces—also provide the robust foundation for one of Slang's most forward-looking capabilities: </a:t>
            </a:r>
            <a:r>
              <a:rPr lang="en" b="1">
                <a:solidFill>
                  <a:schemeClr val="dk1"/>
                </a:solidFill>
              </a:rPr>
              <a:t>Automatic Differentiation</a:t>
            </a:r>
            <a:r>
              <a:rPr lang="en">
                <a:solidFill>
                  <a:schemeClr val="dk1"/>
                </a:solidFill>
              </a:rPr>
              <a: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This is truly your secret weapon for the “neural graphics discontinuity” we mentioned at the start. In short, it means you can stop worrying about the incredibly difficult, error-prone calculus of figuring out gradients by hand. Slang just... </a:t>
            </a:r>
            <a:r>
              <a:rPr lang="en" b="1">
                <a:solidFill>
                  <a:schemeClr val="dk1"/>
                </a:solidFill>
              </a:rPr>
              <a:t>computes the derivatives for you, automatically</a:t>
            </a:r>
            <a:r>
              <a:rPr lang="en">
                <a:solidFill>
                  <a:schemeClr val="dk1"/>
                </a:solidFill>
              </a:rPr>
              <a: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And this isn't just for simple math functions. Because Slang has that deep, type-based understanding of your entire program, it’s powerful enough to handle your </a:t>
            </a:r>
            <a:r>
              <a:rPr lang="en" i="1">
                <a:solidFill>
                  <a:schemeClr val="dk1"/>
                </a:solidFill>
              </a:rPr>
              <a:t>real</a:t>
            </a:r>
            <a:r>
              <a:rPr lang="en">
                <a:solidFill>
                  <a:schemeClr val="dk1"/>
                </a:solidFill>
              </a:rPr>
              <a:t> shader code, with all its complex logic, branches, and even dynamic dispatch. This unlocks the entire field. It's what makes your graphics functions 'trainable,' and makes complex differentiable rendering practical, allowing you to apply machine learning and inverse rendering techniques directly to your pipeline.</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Now, this talk isn't a deep dive on AD itself. What's critical to understand is that Slang's AD is the gateway that enables all these new techniques</a:t>
            </a:r>
            <a:r>
              <a:rPr lang="en" b="1">
                <a:solidFill>
                  <a:schemeClr val="dk1"/>
                </a:solidFill>
              </a:rPr>
              <a:t>. </a:t>
            </a:r>
            <a:r>
              <a:rPr lang="en">
                <a:solidFill>
                  <a:schemeClr val="dk1"/>
                </a:solidFill>
              </a:rPr>
              <a:t>We’re not going to cover the 'how' today, because </a:t>
            </a:r>
            <a:r>
              <a:rPr lang="en" b="1">
                <a:solidFill>
                  <a:schemeClr val="dk1"/>
                </a:solidFill>
              </a:rPr>
              <a:t>several other talks at this conference </a:t>
            </a:r>
            <a:r>
              <a:rPr lang="en" b="1" i="1">
                <a:solidFill>
                  <a:schemeClr val="dk1"/>
                </a:solidFill>
              </a:rPr>
              <a:t>will</a:t>
            </a:r>
            <a:r>
              <a:rPr lang="en">
                <a:solidFill>
                  <a:schemeClr val="dk1"/>
                </a:solidFill>
              </a:rPr>
              <a:t>. They'll be showing you all the truly awesome applications of neural graphics that are built on top of this very feature, so I highly recommend checking them out.</a:t>
            </a:r>
            <a:br>
              <a:rPr lang="en">
                <a:solidFill>
                  <a:schemeClr val="dk1"/>
                </a:solidFill>
              </a:rPr>
            </a:br>
            <a:br>
              <a:rPr lang="en">
                <a:solidFill>
                  <a:schemeClr val="dk1"/>
                </a:solidFill>
              </a:rPr>
            </a:br>
            <a:r>
              <a:rPr lang="en">
                <a:solidFill>
                  <a:schemeClr val="dk1"/>
                </a:solidFill>
              </a:rPr>
              <a:t>But to quickly show how to connect these trainable functions to existing ML frameworks– and enable your shaders to make use of the data and models in that environment– let’s take a quick look at one other tool that the Slang ecosystem provides.</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3a0f5010281_1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3a0f5010281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SlangPy is the bridge that connects Slang’s high-performance, differentiable shaders and kernels directly to a huge open source machine learning ecosystem.</a:t>
            </a:r>
            <a:endParaRPr>
              <a:solidFill>
                <a:schemeClr val="dk1"/>
              </a:solidFill>
            </a:endParaRPr>
          </a:p>
          <a:p>
            <a:pPr marL="0" lvl="0" indent="0" algn="l" rtl="0">
              <a:spcBef>
                <a:spcPts val="0"/>
              </a:spcBef>
              <a:spcAft>
                <a:spcPts val="0"/>
              </a:spcAft>
              <a:buNone/>
            </a:pPr>
            <a:br>
              <a:rPr lang="en">
                <a:solidFill>
                  <a:schemeClr val="dk1"/>
                </a:solidFill>
              </a:rPr>
            </a:br>
            <a:r>
              <a:rPr lang="en">
                <a:solidFill>
                  <a:schemeClr val="dk1"/>
                </a:solidFill>
              </a:rPr>
              <a:t>The graphics and ML domains have historically evolved in completely different spaces. ML researchers and practitioners live in Python, working with frameworks like PyTorch and JAX. Meanwhile, those of us in the graphics world typically work in C++ and shading languages, using APIs like Vulkan and DirectX. That causes real friction– you can’t just move your ML workflow into the graphics stack.</a:t>
            </a:r>
            <a:endParaRPr>
              <a:solidFill>
                <a:schemeClr val="dk1"/>
              </a:solidFill>
            </a:endParaRPr>
          </a:p>
          <a:p>
            <a:pPr marL="0" lvl="0" indent="0" algn="l" rtl="0">
              <a:spcBef>
                <a:spcPts val="0"/>
              </a:spcBef>
              <a:spcAft>
                <a:spcPts val="0"/>
              </a:spcAft>
              <a:buNone/>
            </a:pPr>
            <a:r>
              <a:rPr lang="en">
                <a:solidFill>
                  <a:schemeClr val="dk1"/>
                </a:solidFill>
              </a:rPr>
              <a:t> </a:t>
            </a:r>
            <a:endParaRPr>
              <a:solidFill>
                <a:schemeClr val="dk1"/>
              </a:solidFill>
            </a:endParaRPr>
          </a:p>
          <a:p>
            <a:pPr marL="0" lvl="0" indent="0" algn="l" rtl="0">
              <a:spcBef>
                <a:spcPts val="0"/>
              </a:spcBef>
              <a:spcAft>
                <a:spcPts val="0"/>
              </a:spcAft>
              <a:buNone/>
            </a:pPr>
            <a:r>
              <a:rPr lang="en">
                <a:solidFill>
                  <a:schemeClr val="dk1"/>
                </a:solidFill>
              </a:rPr>
              <a:t>[Click]This is why we built SlangPy to bridge the gap. You can write your performance-critical, complex graphics code in Slang, and easily integrate with the Python ML ecosystem. It’s a simple pip install that gives you direct access to the Slang compiler from Python, letting you connect your shaders to ML frameworks. This makes the bridge bidirectional– it’s not only easier to apply ML techniques to your graphics code, but it’s also easier for ML developers to get real-time performance out of their rendering code.</a:t>
            </a: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36c9c9e002f_0_6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5" name="Google Shape;465;g36c9c9e002f_0_6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So, SlangPy connects you to the ML ecosystem. But on a daily basis, you're living in your IDE and your debugger. We've designed Slang to be a first-class citizen in that core workflow, too. First, let's talk about debugging. Slang isn't a black box. It fully supports non-semantic debug info, which means you get full, step-through shader debugging in RenderDoc, just like you'd expect. Not only that – even if you’re looking at the compiled output, Slang generates human-readable code, and inserts #line directives, so you can read and understand the target code that it generates, and trace it back to your original Slang, whether the output is HLSL, MSL, or SPIR-V (though of course “human readable” may vary when you’re looking at an IR like SPIR).</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To support you when you’re writing code in your IDE, Slang provides a rich IDE experience through the Language Server Protocol. We have robust, official extensions for Visual Studio and VSCode that give you syntax highlighting, real-time error checking, and all the IDE features you're used to. The VSCode extension even integrates the Slang Playground we mentioned earlier, so you can run your code live, right inside your editor. And because we use the open LSP standard, the community has also been able to integrate Slang support into other popular editors, like JetBrains-based IDEs.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And going beyond runtime debugging, NVIDIA Nsight and Aftermath now support Slang, so you can do profiling and crash debugging, and follow Slang compilation through SPIR-V and into shader assembly within the tools.</a:t>
            </a:r>
            <a:br>
              <a:rPr lang="en"/>
            </a:br>
            <a:br>
              <a:rPr lang="en"/>
            </a:br>
            <a:r>
              <a:rPr lang="en"/>
              <a:t>All that is to say: Slang is designed to integrate directly into your existing workflow. It's not asking you to learn a whole new set of tools. It's giving you all of these powerful new language features while working with the critical debugging, editing, and profiling tools you already know and trust.</a:t>
            </a:r>
            <a:br>
              <a:rPr lang="en"/>
            </a:br>
            <a:br>
              <a:rPr lang="en"/>
            </a:b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39d92ed642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39d92ed642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spcBef>
                <a:spcPts val="1200"/>
              </a:spcBef>
              <a:spcAft>
                <a:spcPts val="0"/>
              </a:spcAft>
              <a:buNone/>
            </a:pPr>
            <a:r>
              <a:rPr lang="en"/>
              <a:t>So, that's a very quick tour of the Slang ecosystem—from modules and interfaces, all the way to reflection and the Python integration. We've covered a lot, and many of these are deep topics. If you're interested in trying this out for yourself, or just want to dive deeper into any of the features we discussed today, here are the best places to start.</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The best place for immediate, hands-on learning is the </a:t>
            </a:r>
            <a:r>
              <a:rPr lang="en" b="1">
                <a:solidFill>
                  <a:schemeClr val="dk1"/>
                </a:solidFill>
              </a:rPr>
              <a:t>Slang shader playground</a:t>
            </a:r>
            <a:r>
              <a:rPr lang="en">
                <a:solidFill>
                  <a:schemeClr val="dk1"/>
                </a:solidFill>
              </a:rPr>
              <a:t>. We mentioned it earlier, but it's a great resource that lets you get started quickly and provides a number of samples demonstrating key Slang features, like automatic differentiation.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If you prefer the written word, the </a:t>
            </a:r>
            <a:r>
              <a:rPr lang="en" b="1">
                <a:solidFill>
                  <a:schemeClr val="dk1"/>
                </a:solidFill>
              </a:rPr>
              <a:t>Slang docs</a:t>
            </a:r>
            <a:r>
              <a:rPr lang="en">
                <a:solidFill>
                  <a:schemeClr val="dk1"/>
                </a:solidFill>
              </a:rPr>
              <a:t> have a full 'getting started' section. And if you prefer video, there's a </a:t>
            </a:r>
            <a:r>
              <a:rPr lang="en" b="1">
                <a:solidFill>
                  <a:schemeClr val="dk1"/>
                </a:solidFill>
              </a:rPr>
              <a:t>'Getting Started with Slang' video series</a:t>
            </a:r>
            <a:r>
              <a:rPr lang="en">
                <a:solidFill>
                  <a:schemeClr val="dk1"/>
                </a:solidFill>
              </a:rPr>
              <a:t> which does deep dives on specific Slang topics, and you can find them, along with other Slang presentations, on the Khronos YouTube channel’s Slang playlist.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Of course, if you get stuck or want to join the community, the </a:t>
            </a:r>
            <a:r>
              <a:rPr lang="en" b="1">
                <a:solidFill>
                  <a:schemeClr val="dk1"/>
                </a:solidFill>
              </a:rPr>
              <a:t>Slang Discord</a:t>
            </a:r>
            <a:r>
              <a:rPr lang="en">
                <a:solidFill>
                  <a:schemeClr val="dk1"/>
                </a:solidFill>
              </a:rPr>
              <a:t>—which we also mentioned—is a fantastic place to be.</a:t>
            </a:r>
            <a:br>
              <a:rPr lang="en">
                <a:solidFill>
                  <a:schemeClr val="dk1"/>
                </a:solidFill>
              </a:rPr>
            </a:br>
            <a:br>
              <a:rPr lang="en">
                <a:solidFill>
                  <a:schemeClr val="dk1"/>
                </a:solidFill>
              </a:rPr>
            </a:br>
            <a:r>
              <a:rPr lang="en">
                <a:solidFill>
                  <a:schemeClr val="dk1"/>
                </a:solidFill>
              </a:rPr>
              <a:t>For those of you interested in the AD and neural graphics side, I highly recommend checking out the </a:t>
            </a:r>
            <a:r>
              <a:rPr lang="en" b="1">
                <a:solidFill>
                  <a:schemeClr val="dk1"/>
                </a:solidFill>
              </a:rPr>
              <a:t>neural shading course</a:t>
            </a:r>
            <a:r>
              <a:rPr lang="en">
                <a:solidFill>
                  <a:schemeClr val="dk1"/>
                </a:solidFill>
              </a:rPr>
              <a:t> we presented at SIGGRAPH this year; it's available as a YouTube playlist.</a:t>
            </a:r>
            <a:br>
              <a:rPr lang="en">
                <a:solidFill>
                  <a:schemeClr val="dk1"/>
                </a:solidFill>
              </a:rPr>
            </a:br>
            <a:br>
              <a:rPr lang="en">
                <a:solidFill>
                  <a:schemeClr val="dk1"/>
                </a:solidFill>
              </a:rPr>
            </a:br>
            <a:r>
              <a:rPr lang="en">
                <a:solidFill>
                  <a:schemeClr val="dk1"/>
                </a:solidFill>
              </a:rPr>
              <a:t>And finally, for everything related to the Python integration, you can find the </a:t>
            </a:r>
            <a:r>
              <a:rPr lang="en" b="1">
                <a:solidFill>
                  <a:schemeClr val="dk1"/>
                </a:solidFill>
              </a:rPr>
              <a:t>SlangPy docs</a:t>
            </a:r>
            <a:r>
              <a:rPr lang="en">
                <a:solidFill>
                  <a:schemeClr val="dk1"/>
                </a:solidFill>
              </a:rPr>
              <a:t> right here.</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6c9c9e002f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36c9c9e002f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solidFill>
                  <a:schemeClr val="dk1"/>
                </a:solidFill>
              </a:rPr>
              <a:t>What’s most exciting is that Slang’s community and governance are growing just as fast as its features. Slang is now an official project at Khronos, the standards body behind Vulkan and OpenGL. This gives the project multi-company governance while keeping all technical development 100% in the open.</a:t>
            </a:r>
            <a:endParaRPr>
              <a:solidFill>
                <a:schemeClr val="dk1"/>
              </a:solidFill>
            </a:endParaRPr>
          </a:p>
          <a:p>
            <a:pPr marL="0" lvl="0" indent="0" algn="l" rtl="0">
              <a:lnSpc>
                <a:spcPct val="115000"/>
              </a:lnSpc>
              <a:spcBef>
                <a:spcPts val="1200"/>
              </a:spcBef>
              <a:spcAft>
                <a:spcPts val="0"/>
              </a:spcAft>
              <a:buNone/>
            </a:pPr>
            <a:r>
              <a:rPr lang="en">
                <a:solidFill>
                  <a:schemeClr val="dk1"/>
                </a:solidFill>
              </a:rPr>
              <a:t>And that open-source community is thriving. We've surged past 4,600 GitHub stars—surpassing our peers—and our Discord community is over 1000 developers strong.</a:t>
            </a:r>
            <a:endParaRPr>
              <a:solidFill>
                <a:schemeClr val="dk1"/>
              </a:solidFill>
            </a:endParaRPr>
          </a:p>
          <a:p>
            <a:pPr marL="0" lvl="0" indent="0" algn="l" rtl="0">
              <a:lnSpc>
                <a:spcPct val="115000"/>
              </a:lnSpc>
              <a:spcBef>
                <a:spcPts val="1200"/>
              </a:spcBef>
              <a:spcAft>
                <a:spcPts val="0"/>
              </a:spcAft>
              <a:buNone/>
            </a:pPr>
            <a:r>
              <a:rPr lang="en">
                <a:solidFill>
                  <a:schemeClr val="dk1"/>
                </a:solidFill>
              </a:rPr>
              <a:t>That Discord is where the daily development happens. You can scan the QR code on this slide to join, get direct support from the Slang team </a:t>
            </a:r>
            <a:r>
              <a:rPr lang="en" i="1">
                <a:solidFill>
                  <a:schemeClr val="dk1"/>
                </a:solidFill>
              </a:rPr>
              <a:t>and</a:t>
            </a:r>
            <a:r>
              <a:rPr lang="en">
                <a:solidFill>
                  <a:schemeClr val="dk1"/>
                </a:solidFill>
              </a:rPr>
              <a:t> the community, and jump into our dev channels to discuss proposals or new features.</a:t>
            </a:r>
            <a:endParaRPr>
              <a:solidFill>
                <a:schemeClr val="dk1"/>
              </a:solidFill>
            </a:endParaRPr>
          </a:p>
          <a:p>
            <a:pPr marL="0" lvl="0" indent="0" algn="l" rtl="0">
              <a:lnSpc>
                <a:spcPct val="115000"/>
              </a:lnSpc>
              <a:spcBef>
                <a:spcPts val="1200"/>
              </a:spcBef>
              <a:spcAft>
                <a:spcPts val="0"/>
              </a:spcAft>
              <a:buNone/>
            </a:pPr>
            <a:r>
              <a:rPr lang="en">
                <a:solidFill>
                  <a:schemeClr val="dk1"/>
                </a:solidFill>
              </a:rPr>
              <a:t>So it’s a truly community-driven project. While Slang started at NVIDIA, more than half of our 60+ contributors (and growing!) in the last six months came from outside NVIDIA, and their proposals are directly shaping the language roadmap.</a:t>
            </a:r>
            <a:endParaRPr>
              <a:solidFill>
                <a:schemeClr val="dk1"/>
              </a:solidFill>
            </a:endParaRPr>
          </a:p>
          <a:p>
            <a:pPr marL="0" lvl="0" indent="0" algn="l" rtl="0">
              <a:lnSpc>
                <a:spcPct val="115000"/>
              </a:lnSpc>
              <a:spcBef>
                <a:spcPts val="1200"/>
              </a:spcBef>
              <a:spcAft>
                <a:spcPts val="0"/>
              </a:spcAft>
              <a:buNone/>
            </a:pPr>
            <a:r>
              <a:rPr lang="en">
                <a:solidFill>
                  <a:schemeClr val="dk1"/>
                </a:solidFill>
              </a:rPr>
              <a:t>We've made it just as easy to </a:t>
            </a:r>
            <a:r>
              <a:rPr lang="en" i="1">
                <a:solidFill>
                  <a:schemeClr val="dk1"/>
                </a:solidFill>
              </a:rPr>
              <a:t>get started</a:t>
            </a:r>
            <a:r>
              <a:rPr lang="en">
                <a:solidFill>
                  <a:schemeClr val="dk1"/>
                </a:solidFill>
              </a:rPr>
              <a:t> as it is to get involved. You can try Slang </a:t>
            </a:r>
            <a:r>
              <a:rPr lang="en" i="1">
                <a:solidFill>
                  <a:schemeClr val="dk1"/>
                </a:solidFill>
              </a:rPr>
              <a:t>right now</a:t>
            </a:r>
            <a:r>
              <a:rPr lang="en">
                <a:solidFill>
                  <a:schemeClr val="dk1"/>
                </a:solidFill>
              </a:rPr>
              <a:t> in our web playground and see your rendered results live. It even uses Slang's language server to give you full Intellisense-like support, right in your browser. Paired with our expanding documentation and tutorials, it's never been easier to start using Slang.</a:t>
            </a:r>
            <a:endParaRPr>
              <a:solidFill>
                <a:schemeClr val="dk1"/>
              </a:solidFill>
            </a:endParaRPr>
          </a:p>
          <a:p>
            <a:pPr marL="0" lvl="0" indent="0" algn="l" rtl="0">
              <a:spcBef>
                <a:spcPts val="1200"/>
              </a:spcBef>
              <a:spcAft>
                <a:spcPts val="0"/>
              </a:spcAft>
              <a:buClr>
                <a:schemeClr val="dk1"/>
              </a:buClr>
              <a:buSzPts val="1100"/>
              <a:buFont typeface="Arial"/>
              <a:buNone/>
            </a:pPr>
            <a:endParaRPr>
              <a:solidFill>
                <a:schemeClr val="dk1"/>
              </a:solidFill>
              <a:latin typeface="NVIDIA Sans"/>
              <a:ea typeface="NVIDIA Sans"/>
              <a:cs typeface="NVIDIA Sans"/>
              <a:sym typeface="NVIDIA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6c9c9e002f_0_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6c9c9e002f_0_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dirty="0">
                <a:solidFill>
                  <a:schemeClr val="dk1"/>
                </a:solidFill>
              </a:rPr>
              <a:t>Now, let’s take a look at the Slang language itself. To solve the massive complexity crisis facing shader authors today, you need a language that gives you the right tools. This slide is a snapshot of what 'Modern Features for Modern Shaders' actually looks like in practice.</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rPr>
              <a:t>You're seeing a lot of features here, and we'll dive into most of them in the next few slides, so don't worry about understanding every single one right now.</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rPr>
              <a:t>The important takeaway is </a:t>
            </a:r>
            <a:r>
              <a:rPr lang="en" i="1" dirty="0">
                <a:solidFill>
                  <a:schemeClr val="dk1"/>
                </a:solidFill>
              </a:rPr>
              <a:t>why</a:t>
            </a:r>
            <a:r>
              <a:rPr lang="en" dirty="0">
                <a:solidFill>
                  <a:schemeClr val="dk1"/>
                </a:solidFill>
              </a:rPr>
              <a:t> they exist. These features are the direct antidote to the problems we just discussed.</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rPr>
              <a:t>Instead of a brittle </a:t>
            </a:r>
            <a:r>
              <a:rPr lang="en" dirty="0">
                <a:solidFill>
                  <a:srgbClr val="188038"/>
                </a:solidFill>
                <a:latin typeface="Roboto Mono"/>
                <a:ea typeface="Roboto Mono"/>
                <a:cs typeface="Roboto Mono"/>
                <a:sym typeface="Roboto Mono"/>
              </a:rPr>
              <a:t>#ifdef</a:t>
            </a:r>
            <a:r>
              <a:rPr lang="en" dirty="0">
                <a:solidFill>
                  <a:schemeClr val="dk1"/>
                </a:solidFill>
              </a:rPr>
              <a:t> hell, Slang gives you </a:t>
            </a:r>
            <a:r>
              <a:rPr lang="en" b="1" dirty="0">
                <a:solidFill>
                  <a:schemeClr val="dk1"/>
                </a:solidFill>
              </a:rPr>
              <a:t>Interfaces</a:t>
            </a:r>
            <a:r>
              <a:rPr lang="en" dirty="0">
                <a:solidFill>
                  <a:schemeClr val="dk1"/>
                </a:solidFill>
              </a:rPr>
              <a:t> and </a:t>
            </a:r>
            <a:r>
              <a:rPr lang="en" b="1" dirty="0">
                <a:solidFill>
                  <a:schemeClr val="dk1"/>
                </a:solidFill>
              </a:rPr>
              <a:t>Generics</a:t>
            </a:r>
            <a:r>
              <a:rPr lang="en" dirty="0">
                <a:solidFill>
                  <a:schemeClr val="dk1"/>
                </a:solidFill>
              </a:rPr>
              <a:t> to manage permutations and specialize code in a type-safe, composable way.</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rPr>
              <a:t>Instead of chaotic, globally-scoped code, you get </a:t>
            </a:r>
            <a:r>
              <a:rPr lang="en" b="1" dirty="0">
                <a:solidFill>
                  <a:schemeClr val="dk1"/>
                </a:solidFill>
              </a:rPr>
              <a:t>Visibility</a:t>
            </a:r>
            <a:r>
              <a:rPr lang="en" dirty="0">
                <a:solidFill>
                  <a:schemeClr val="dk1"/>
                </a:solidFill>
              </a:rPr>
              <a:t> modifiers and </a:t>
            </a:r>
            <a:r>
              <a:rPr lang="en" b="1" dirty="0">
                <a:solidFill>
                  <a:schemeClr val="dk1"/>
                </a:solidFill>
              </a:rPr>
              <a:t>Extensions</a:t>
            </a:r>
            <a:r>
              <a:rPr lang="en" dirty="0">
                <a:solidFill>
                  <a:schemeClr val="dk1"/>
                </a:solidFill>
              </a:rPr>
              <a:t> to build real modules, create clean APIs, and manage shared code safely.</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rPr>
              <a:t>And to handle the future—to build adaptable systems for new techniques—you get powerful abstractions like </a:t>
            </a:r>
            <a:r>
              <a:rPr lang="en" b="1" dirty="0">
                <a:solidFill>
                  <a:schemeClr val="dk1"/>
                </a:solidFill>
              </a:rPr>
              <a:t>Properties</a:t>
            </a:r>
            <a:r>
              <a:rPr lang="en" dirty="0">
                <a:solidFill>
                  <a:schemeClr val="dk1"/>
                </a:solidFill>
              </a:rPr>
              <a:t> and </a:t>
            </a:r>
            <a:r>
              <a:rPr lang="en" b="1" dirty="0">
                <a:solidFill>
                  <a:schemeClr val="dk1"/>
                </a:solidFill>
              </a:rPr>
              <a:t>Optional&lt;T&gt;</a:t>
            </a:r>
            <a:r>
              <a:rPr lang="en" dirty="0">
                <a:solidFill>
                  <a:schemeClr val="dk1"/>
                </a:solidFill>
              </a:rPr>
              <a:t>.</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rPr>
              <a:t>These aren't just features for features' sake. They are the essential building blocks for writing shader code that is scalable, maintainable, and correct in a complex, multi-platform world. Let's start by looking at a few of the most important ones.</a:t>
            </a:r>
            <a:endParaRPr dirty="0">
              <a:solidFill>
                <a:schemeClr val="dk1"/>
              </a:solidFill>
            </a:endParaRPr>
          </a:p>
          <a:p>
            <a:pPr marL="0" lvl="0" indent="0" algn="l" rtl="0">
              <a:spcBef>
                <a:spcPts val="120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6c9c9e002f_0_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6c9c9e002f_0_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So the first tool in Slang’s toolbox to handle shader complexity is Modules.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When shaders were simple, a basic </a:t>
            </a:r>
            <a:r>
              <a:rPr lang="en">
                <a:solidFill>
                  <a:srgbClr val="188038"/>
                </a:solidFill>
                <a:latin typeface="Roboto Mono"/>
                <a:ea typeface="Roboto Mono"/>
                <a:cs typeface="Roboto Mono"/>
                <a:sym typeface="Roboto Mono"/>
              </a:rPr>
              <a:t>#include</a:t>
            </a:r>
            <a:r>
              <a:rPr lang="en">
                <a:solidFill>
                  <a:schemeClr val="dk1"/>
                </a:solidFill>
              </a:rPr>
              <a:t> was fine. But that's just a 'cut-and-paste' system—like stapling together big chunks of redundant text. Today, our shaders are massive. And that 'cut-and-paste' preprocessor approach just doesn't scale. Change one file, and the </a:t>
            </a:r>
            <a:r>
              <a:rPr lang="en" i="1">
                <a:solidFill>
                  <a:schemeClr val="dk1"/>
                </a:solidFill>
              </a:rPr>
              <a:t>entire collection</a:t>
            </a:r>
            <a:r>
              <a:rPr lang="en">
                <a:solidFill>
                  <a:schemeClr val="dk1"/>
                </a:solidFill>
              </a:rPr>
              <a:t> has to be recompiled from scratch. Every single time.</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Modern language design is solving this with first-class module systems, and Slang brings that same power to the shader world. Instead of 'cut-and-paste,' Slang compiles each module once, letting other shaders just link to them. This fixes that build-time nightmare. This approach gives you two big benefits: it helps you organize your code safely, and it streamlines compilation. Let’s take a look at how that works.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200"/>
              </a:spcBef>
              <a:spcAft>
                <a:spcPts val="1200"/>
              </a:spcAft>
              <a:buClr>
                <a:schemeClr val="dk1"/>
              </a:buClr>
              <a:buSzPts val="1100"/>
              <a:buFont typeface="Arial"/>
              <a:buNone/>
            </a:pP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9e8758f268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9e8758f268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When it comes to organizing your code, Slang gives you several powerful tools for managing complexity, and one of the most fundamental is visibility control.</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This is how you create a clean, safe boundary between your internal implementation and the public API you expose to other modules.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t>
            </a:r>
            <a:r>
              <a:rPr lang="en" b="1">
                <a:solidFill>
                  <a:schemeClr val="dk1"/>
                </a:solidFill>
              </a:rPr>
              <a:t>click</a:t>
            </a:r>
            <a:r>
              <a:rPr lang="en">
                <a:solidFill>
                  <a:schemeClr val="dk1"/>
                </a:solidFill>
              </a:rPr>
              <a: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First, you use the </a:t>
            </a:r>
            <a:r>
              <a:rPr lang="en">
                <a:solidFill>
                  <a:srgbClr val="188038"/>
                </a:solidFill>
                <a:latin typeface="Roboto Mono"/>
                <a:ea typeface="Roboto Mono"/>
                <a:cs typeface="Roboto Mono"/>
                <a:sym typeface="Roboto Mono"/>
              </a:rPr>
              <a:t>module</a:t>
            </a:r>
            <a:r>
              <a:rPr lang="en">
                <a:solidFill>
                  <a:schemeClr val="dk1"/>
                </a:solidFill>
              </a:rPr>
              <a:t> keyword to begin the definition of a new module. This line establishes the module's name—in this case, </a:t>
            </a:r>
            <a:r>
              <a:rPr lang="en">
                <a:solidFill>
                  <a:srgbClr val="188038"/>
                </a:solidFill>
                <a:latin typeface="Roboto Mono"/>
                <a:ea typeface="Roboto Mono"/>
                <a:cs typeface="Roboto Mono"/>
                <a:sym typeface="Roboto Mono"/>
              </a:rPr>
              <a:t>material</a:t>
            </a:r>
            <a:r>
              <a:rPr lang="en">
                <a:solidFill>
                  <a:schemeClr val="dk1"/>
                </a:solidFill>
              </a:rPr>
              <a:t>—and marks this file as its primary point of definition.</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t>
            </a:r>
            <a:r>
              <a:rPr lang="en" b="1">
                <a:solidFill>
                  <a:schemeClr val="dk1"/>
                </a:solidFill>
              </a:rPr>
              <a:t>click</a:t>
            </a:r>
            <a:r>
              <a:rPr lang="en">
                <a:solidFill>
                  <a:schemeClr val="dk1"/>
                </a:solidFill>
              </a:rPr>
              <a: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Next, you use the </a:t>
            </a:r>
            <a:r>
              <a:rPr lang="en">
                <a:solidFill>
                  <a:srgbClr val="188038"/>
                </a:solidFill>
                <a:latin typeface="Roboto Mono"/>
                <a:ea typeface="Roboto Mono"/>
                <a:cs typeface="Roboto Mono"/>
                <a:sym typeface="Roboto Mono"/>
              </a:rPr>
              <a:t>public</a:t>
            </a:r>
            <a:r>
              <a:rPr lang="en">
                <a:solidFill>
                  <a:schemeClr val="dk1"/>
                </a:solidFill>
              </a:rPr>
              <a:t> keyword for declarations that you want to expose outside the module. These declarations are the </a:t>
            </a:r>
            <a:r>
              <a:rPr lang="en" i="1">
                <a:solidFill>
                  <a:schemeClr val="dk1"/>
                </a:solidFill>
              </a:rPr>
              <a:t>only</a:t>
            </a:r>
            <a:r>
              <a:rPr lang="en">
                <a:solidFill>
                  <a:schemeClr val="dk1"/>
                </a:solidFill>
              </a:rPr>
              <a:t> things that will be visible to other modules that </a:t>
            </a:r>
            <a:r>
              <a:rPr lang="en">
                <a:solidFill>
                  <a:srgbClr val="188038"/>
                </a:solidFill>
                <a:latin typeface="Roboto Mono"/>
                <a:ea typeface="Roboto Mono"/>
                <a:cs typeface="Roboto Mono"/>
                <a:sym typeface="Roboto Mono"/>
              </a:rPr>
              <a:t>import</a:t>
            </a:r>
            <a:r>
              <a:rPr lang="en">
                <a:solidFill>
                  <a:schemeClr val="dk1"/>
                </a:solidFill>
              </a:rPr>
              <a:t> this one.</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This is kind of like your module’s "official" API—the "contract" you're guaranteeing to the outside world.</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t>
            </a:r>
            <a:r>
              <a:rPr lang="en" b="1">
                <a:solidFill>
                  <a:schemeClr val="dk1"/>
                </a:solidFill>
              </a:rPr>
              <a:t>click</a:t>
            </a:r>
            <a:r>
              <a:rPr lang="en">
                <a:solidFill>
                  <a:schemeClr val="dk1"/>
                </a:solidFill>
              </a:rPr>
              <a: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Everything else is, by default, internal. Internal declarations are only visible </a:t>
            </a:r>
            <a:r>
              <a:rPr lang="en" i="1">
                <a:solidFill>
                  <a:schemeClr val="dk1"/>
                </a:solidFill>
              </a:rPr>
              <a:t>inside</a:t>
            </a:r>
            <a:r>
              <a:rPr lang="en">
                <a:solidFill>
                  <a:schemeClr val="dk1"/>
                </a:solidFill>
              </a:rPr>
              <a:t> the current module. You can be explicit with the </a:t>
            </a:r>
            <a:r>
              <a:rPr lang="en">
                <a:solidFill>
                  <a:srgbClr val="188038"/>
                </a:solidFill>
                <a:latin typeface="Roboto Mono"/>
                <a:ea typeface="Roboto Mono"/>
                <a:cs typeface="Roboto Mono"/>
                <a:sym typeface="Roboto Mono"/>
              </a:rPr>
              <a:t>internal</a:t>
            </a:r>
            <a:r>
              <a:rPr lang="en">
                <a:solidFill>
                  <a:schemeClr val="dk1"/>
                </a:solidFill>
              </a:rPr>
              <a:t> keyword, but if you don't provide any modifier, it automatically defaults to </a:t>
            </a:r>
            <a:r>
              <a:rPr lang="en">
                <a:solidFill>
                  <a:srgbClr val="188038"/>
                </a:solidFill>
                <a:latin typeface="Roboto Mono"/>
                <a:ea typeface="Roboto Mono"/>
                <a:cs typeface="Roboto Mono"/>
                <a:sym typeface="Roboto Mono"/>
              </a:rPr>
              <a:t>internal</a:t>
            </a:r>
            <a:r>
              <a:rPr lang="en">
                <a:solidFill>
                  <a:schemeClr val="dk1"/>
                </a:solidFill>
              </a:rPr>
              <a: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The benefit of this is that it gives you a 'private' implementation space. You are now free to refactor, optimize, and change your internal helpers, and you can be confident you aren't going to break some other part of the codebase that’s relying on the existence of one of those random helpers.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t>
            </a:r>
            <a:r>
              <a:rPr lang="en" b="1">
                <a:solidFill>
                  <a:schemeClr val="dk1"/>
                </a:solidFill>
              </a:rPr>
              <a:t>click</a:t>
            </a:r>
            <a:r>
              <a:rPr lang="en">
                <a:solidFill>
                  <a:schemeClr val="dk1"/>
                </a:solidFill>
              </a:rPr>
              <a:t>]</a:t>
            </a:r>
            <a:endParaRPr>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a:solidFill>
                  <a:schemeClr val="dk1"/>
                </a:solidFill>
              </a:rPr>
              <a:t>And then finally we have the </a:t>
            </a:r>
            <a:r>
              <a:rPr lang="en" b="1">
                <a:solidFill>
                  <a:schemeClr val="dk1"/>
                </a:solidFill>
              </a:rPr>
              <a:t>private</a:t>
            </a:r>
            <a:r>
              <a:rPr lang="en">
                <a:solidFill>
                  <a:schemeClr val="dk1"/>
                </a:solidFill>
              </a:rPr>
              <a:t> keyword. This is an even smaller scope than </a:t>
            </a:r>
            <a:r>
              <a:rPr lang="en" b="1">
                <a:solidFill>
                  <a:schemeClr val="dk1"/>
                </a:solidFill>
              </a:rPr>
              <a:t>internal</a:t>
            </a:r>
            <a:r>
              <a:rPr lang="en">
                <a:solidFill>
                  <a:schemeClr val="dk1"/>
                </a:solidFill>
              </a:rPr>
              <a:t> – private declarations are visible only within that specific type, so other types within the module can’t access them – similar to private members and functions for Swift, C#, or C++.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9e8758f268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39e8758f268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So, how do we use the module we just defined? We use the </a:t>
            </a:r>
            <a:r>
              <a:rPr lang="en">
                <a:solidFill>
                  <a:srgbClr val="188038"/>
                </a:solidFill>
                <a:latin typeface="Roboto Mono"/>
                <a:ea typeface="Roboto Mono"/>
                <a:cs typeface="Roboto Mono"/>
                <a:sym typeface="Roboto Mono"/>
              </a:rPr>
              <a:t>import</a:t>
            </a:r>
            <a:r>
              <a:rPr lang="en">
                <a:solidFill>
                  <a:schemeClr val="dk1"/>
                </a:solidFill>
              </a:rPr>
              <a:t> keyword. [</a:t>
            </a:r>
            <a:r>
              <a:rPr lang="en" b="1">
                <a:solidFill>
                  <a:schemeClr val="dk1"/>
                </a:solidFill>
              </a:rPr>
              <a:t>Click</a:t>
            </a:r>
            <a:r>
              <a:rPr lang="en">
                <a:solidFill>
                  <a:schemeClr val="dk1"/>
                </a:solidFill>
              </a:rPr>
              <a:t>] Here, in our </a:t>
            </a:r>
            <a:r>
              <a:rPr lang="en">
                <a:solidFill>
                  <a:srgbClr val="188038"/>
                </a:solidFill>
                <a:latin typeface="Roboto Mono"/>
                <a:ea typeface="Roboto Mono"/>
                <a:cs typeface="Roboto Mono"/>
                <a:sym typeface="Roboto Mono"/>
              </a:rPr>
              <a:t>scene.slang</a:t>
            </a:r>
            <a:r>
              <a:rPr lang="en">
                <a:solidFill>
                  <a:schemeClr val="dk1"/>
                </a:solidFill>
              </a:rPr>
              <a:t> file, </a:t>
            </a:r>
            <a:r>
              <a:rPr lang="en">
                <a:solidFill>
                  <a:srgbClr val="188038"/>
                </a:solidFill>
                <a:latin typeface="Roboto Mono"/>
                <a:ea typeface="Roboto Mono"/>
                <a:cs typeface="Roboto Mono"/>
                <a:sym typeface="Roboto Mono"/>
              </a:rPr>
              <a:t>import material;</a:t>
            </a:r>
            <a:r>
              <a:rPr lang="en">
                <a:solidFill>
                  <a:schemeClr val="dk1"/>
                </a:solidFill>
              </a:rPr>
              <a:t> makes all the </a:t>
            </a:r>
            <a:r>
              <a:rPr lang="en">
                <a:solidFill>
                  <a:srgbClr val="188038"/>
                </a:solidFill>
                <a:latin typeface="Roboto Mono"/>
                <a:ea typeface="Roboto Mono"/>
                <a:cs typeface="Roboto Mono"/>
                <a:sym typeface="Roboto Mono"/>
              </a:rPr>
              <a:t>public</a:t>
            </a:r>
            <a:r>
              <a:rPr lang="en">
                <a:solidFill>
                  <a:schemeClr val="dk1"/>
                </a:solidFill>
              </a:rPr>
              <a:t> members of that module available.</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It's important to note that Slang brings these symbols directly into the current scope—there's no automatic module namespace. This is similar to how Swift handles modules, as opposed to the namespacing you'd see in Python or Rust.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And this is where you see the benefit. When our </a:t>
            </a:r>
            <a:r>
              <a:rPr lang="en">
                <a:solidFill>
                  <a:srgbClr val="188038"/>
                </a:solidFill>
                <a:latin typeface="Roboto Mono"/>
                <a:ea typeface="Roboto Mono"/>
                <a:cs typeface="Roboto Mono"/>
                <a:sym typeface="Roboto Mono"/>
              </a:rPr>
              <a:t>Scene</a:t>
            </a:r>
            <a:r>
              <a:rPr lang="en">
                <a:solidFill>
                  <a:schemeClr val="dk1"/>
                </a:solidFill>
              </a:rPr>
              <a:t> struct uses the </a:t>
            </a:r>
            <a:r>
              <a:rPr lang="en">
                <a:solidFill>
                  <a:srgbClr val="188038"/>
                </a:solidFill>
                <a:latin typeface="Roboto Mono"/>
                <a:ea typeface="Roboto Mono"/>
                <a:cs typeface="Roboto Mono"/>
                <a:sym typeface="Roboto Mono"/>
              </a:rPr>
              <a:t>public</a:t>
            </a:r>
            <a:r>
              <a:rPr lang="en">
                <a:solidFill>
                  <a:schemeClr val="dk1"/>
                </a:solidFill>
              </a:rPr>
              <a:t> method </a:t>
            </a:r>
            <a:r>
              <a:rPr lang="en">
                <a:solidFill>
                  <a:srgbClr val="188038"/>
                </a:solidFill>
                <a:latin typeface="Roboto Mono"/>
                <a:ea typeface="Roboto Mono"/>
                <a:cs typeface="Roboto Mono"/>
                <a:sym typeface="Roboto Mono"/>
              </a:rPr>
              <a:t>evalBRDF</a:t>
            </a:r>
            <a:r>
              <a:rPr lang="en">
                <a:solidFill>
                  <a:schemeClr val="dk1"/>
                </a:solidFill>
              </a:rPr>
              <a:t>, it works perfectly. But the instant we try to access </a:t>
            </a:r>
            <a:r>
              <a:rPr lang="en">
                <a:solidFill>
                  <a:srgbClr val="188038"/>
                </a:solidFill>
                <a:latin typeface="Roboto Mono"/>
                <a:ea typeface="Roboto Mono"/>
                <a:cs typeface="Roboto Mono"/>
                <a:sym typeface="Roboto Mono"/>
              </a:rPr>
              <a:t>myPrivateMethod</a:t>
            </a:r>
            <a:r>
              <a:rPr lang="en">
                <a:solidFill>
                  <a:schemeClr val="dk1"/>
                </a:solidFill>
              </a:rPr>
              <a:t>... [</a:t>
            </a:r>
            <a:r>
              <a:rPr lang="en" b="1">
                <a:solidFill>
                  <a:schemeClr val="dk1"/>
                </a:solidFill>
              </a:rPr>
              <a:t>click</a:t>
            </a:r>
            <a:r>
              <a:rPr lang="en">
                <a:solidFill>
                  <a:schemeClr val="dk1"/>
                </a:solidFill>
              </a:rPr>
              <a:t>] we get a clear, immediate error, right in the editor: 'myPrivateMethod' is not accessible from the current context.'</a:t>
            </a:r>
            <a:r>
              <a:rPr lang="en" b="1">
                <a:solidFill>
                  <a:schemeClr val="dk1"/>
                </a:solidFill>
              </a:rPr>
              <a:t> </a:t>
            </a:r>
            <a:r>
              <a:rPr lang="en">
                <a:solidFill>
                  <a:schemeClr val="dk1"/>
                </a:solidFill>
              </a:rPr>
              <a:t>This is a huge win for productivity. The compiler and your IDE stop you </a:t>
            </a:r>
            <a:r>
              <a:rPr lang="en" i="1">
                <a:solidFill>
                  <a:schemeClr val="dk1"/>
                </a:solidFill>
              </a:rPr>
              <a:t>as you type</a:t>
            </a:r>
            <a:r>
              <a:rPr lang="en">
                <a:solidFill>
                  <a:schemeClr val="dk1"/>
                </a:solidFill>
              </a:rPr>
              <a:t>, enforcing that stable API and guaranteeing internal details </a:t>
            </a:r>
            <a:r>
              <a:rPr lang="en" i="1">
                <a:solidFill>
                  <a:schemeClr val="dk1"/>
                </a:solidFill>
              </a:rPr>
              <a:t>stay</a:t>
            </a:r>
            <a:r>
              <a:rPr lang="en">
                <a:solidFill>
                  <a:schemeClr val="dk1"/>
                </a:solidFill>
              </a:rPr>
              <a:t> internal. This is what makes a large codebase safe and maintainable.</a:t>
            </a:r>
            <a:endParaRPr>
              <a:solidFill>
                <a:schemeClr val="dk1"/>
              </a:solidFill>
            </a:endParaRPr>
          </a:p>
          <a:p>
            <a:pPr marL="0" lvl="0" indent="0" algn="l" rtl="0">
              <a:lnSpc>
                <a:spcPct val="115000"/>
              </a:lnSpc>
              <a:spcBef>
                <a:spcPts val="1200"/>
              </a:spcBef>
              <a:spcAft>
                <a:spcPts val="1200"/>
              </a:spcAft>
              <a:buClr>
                <a:schemeClr val="dk1"/>
              </a:buClr>
              <a:buSzPts val="1100"/>
              <a:buFont typeface="Arial"/>
              <a:buNone/>
            </a:pP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9e8758f268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9e8758f26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solidFill>
                  <a:schemeClr val="dk1"/>
                </a:solidFill>
              </a:rPr>
              <a:t>Now we've seen how modules help you </a:t>
            </a:r>
            <a:r>
              <a:rPr lang="en" i="1">
                <a:solidFill>
                  <a:schemeClr val="dk1"/>
                </a:solidFill>
              </a:rPr>
              <a:t>organize</a:t>
            </a:r>
            <a:r>
              <a:rPr lang="en">
                <a:solidFill>
                  <a:schemeClr val="dk1"/>
                </a:solidFill>
              </a:rPr>
              <a:t> your code. The second, equally critical benefit is how they streamline</a:t>
            </a:r>
            <a:r>
              <a:rPr lang="en" b="1">
                <a:solidFill>
                  <a:schemeClr val="dk1"/>
                </a:solidFill>
              </a:rPr>
              <a:t> </a:t>
            </a:r>
            <a:r>
              <a:rPr lang="en">
                <a:solidFill>
                  <a:schemeClr val="dk1"/>
                </a:solidFill>
              </a:rPr>
              <a:t>compilation. With the old 'cut-and-paste' </a:t>
            </a:r>
            <a:r>
              <a:rPr lang="en">
                <a:solidFill>
                  <a:srgbClr val="188038"/>
                </a:solidFill>
                <a:latin typeface="Roboto Mono"/>
                <a:ea typeface="Roboto Mono"/>
                <a:cs typeface="Roboto Mono"/>
                <a:sym typeface="Roboto Mono"/>
              </a:rPr>
              <a:t>#include</a:t>
            </a:r>
            <a:r>
              <a:rPr lang="en">
                <a:solidFill>
                  <a:schemeClr val="dk1"/>
                </a:solidFill>
              </a:rPr>
              <a:t> model, every single shader file has to be flattened into one giant blob of text before the compiler can even look at it. So what does that mean for a complex production shader?</a:t>
            </a:r>
            <a:endParaRPr>
              <a:solidFill>
                <a:schemeClr val="dk1"/>
              </a:solidFill>
            </a:endParaRPr>
          </a:p>
          <a:p>
            <a:pPr marL="0" lvl="0" indent="0" algn="l" rtl="0">
              <a:lnSpc>
                <a:spcPct val="115000"/>
              </a:lnSpc>
              <a:spcBef>
                <a:spcPts val="1200"/>
              </a:spcBef>
              <a:spcAft>
                <a:spcPts val="0"/>
              </a:spcAft>
              <a:buNone/>
            </a:pPr>
            <a:r>
              <a:rPr lang="en">
                <a:solidFill>
                  <a:schemeClr val="dk1"/>
                </a:solidFill>
              </a:rPr>
              <a:t>This stack of boxes you see here represents all the different files that get text-pasted together, just to build one single shader, </a:t>
            </a:r>
            <a:r>
              <a:rPr lang="en">
                <a:solidFill>
                  <a:srgbClr val="188038"/>
                </a:solidFill>
                <a:latin typeface="Roboto Mono"/>
                <a:ea typeface="Roboto Mono"/>
                <a:cs typeface="Roboto Mono"/>
                <a:sym typeface="Roboto Mono"/>
              </a:rPr>
              <a:t>mainShader1.hlsl</a:t>
            </a:r>
            <a:r>
              <a:rPr lang="en">
                <a:solidFill>
                  <a:schemeClr val="dk1"/>
                </a:solidFill>
              </a:rPr>
              <a:t>. In this hypothetical shader system, we’ve got one file with all the code for gathering up the scene’s lighting, one that does the BRDF calculation itself, a surfaceIntegrator that handles putting it all together, and then a couple of specific material implementations– wood and stone in this case– and they each need to depend on some texture helper utils we’ve defined in yet another file. [</a:t>
            </a:r>
            <a:r>
              <a:rPr lang="en" b="1">
                <a:solidFill>
                  <a:schemeClr val="dk1"/>
                </a:solidFill>
              </a:rPr>
              <a:t>click</a:t>
            </a:r>
            <a:r>
              <a:rPr lang="en">
                <a:solidFill>
                  <a:schemeClr val="dk1"/>
                </a:solidFill>
              </a:rPr>
              <a:t>] That all ends up flattened out into one big monster shader file, like this.</a:t>
            </a:r>
            <a:endParaRPr>
              <a:solidFill>
                <a:schemeClr val="dk1"/>
              </a:solidFill>
            </a:endParaRPr>
          </a:p>
          <a:p>
            <a:pPr marL="0" lvl="0" indent="0" algn="l" rtl="0">
              <a:lnSpc>
                <a:spcPct val="115000"/>
              </a:lnSpc>
              <a:spcBef>
                <a:spcPts val="1200"/>
              </a:spcBef>
              <a:spcAft>
                <a:spcPts val="0"/>
              </a:spcAft>
              <a:buNone/>
            </a:pPr>
            <a:r>
              <a:rPr lang="en">
                <a:solidFill>
                  <a:schemeClr val="dk1"/>
                </a:solidFill>
              </a:rPr>
              <a:t>Here's the nightmare: What happens if you make one tiny change to </a:t>
            </a:r>
            <a:r>
              <a:rPr lang="en">
                <a:solidFill>
                  <a:srgbClr val="188038"/>
                </a:solidFill>
                <a:latin typeface="Roboto Mono"/>
                <a:ea typeface="Roboto Mono"/>
                <a:cs typeface="Roboto Mono"/>
                <a:sym typeface="Roboto Mono"/>
              </a:rPr>
              <a:t>lighting.hlsl</a:t>
            </a:r>
            <a:r>
              <a:rPr lang="en">
                <a:solidFill>
                  <a:schemeClr val="dk1"/>
                </a:solidFill>
              </a:rPr>
              <a:t>? [</a:t>
            </a:r>
            <a:r>
              <a:rPr lang="en" b="1">
                <a:solidFill>
                  <a:schemeClr val="dk1"/>
                </a:solidFill>
              </a:rPr>
              <a:t>click</a:t>
            </a:r>
            <a:r>
              <a:rPr lang="en">
                <a:solidFill>
                  <a:schemeClr val="dk1"/>
                </a:solidFill>
              </a:rPr>
              <a:t>]</a:t>
            </a:r>
            <a:endParaRPr>
              <a:solidFill>
                <a:schemeClr val="dk1"/>
              </a:solidFill>
            </a:endParaRPr>
          </a:p>
          <a:p>
            <a:pPr marL="0" lvl="0" indent="0" algn="l" rtl="0">
              <a:lnSpc>
                <a:spcPct val="115000"/>
              </a:lnSpc>
              <a:spcBef>
                <a:spcPts val="1200"/>
              </a:spcBef>
              <a:spcAft>
                <a:spcPts val="0"/>
              </a:spcAft>
              <a:buNone/>
            </a:pPr>
            <a:r>
              <a:rPr lang="en">
                <a:solidFill>
                  <a:schemeClr val="dk1"/>
                </a:solidFill>
              </a:rPr>
              <a:t>Because it's just text-pasting, the compiler has no idea what changed. It only knows that the </a:t>
            </a:r>
            <a:r>
              <a:rPr lang="en" i="1">
                <a:solidFill>
                  <a:schemeClr val="dk1"/>
                </a:solidFill>
              </a:rPr>
              <a:t>entire stack</a:t>
            </a:r>
            <a:r>
              <a:rPr lang="en">
                <a:solidFill>
                  <a:schemeClr val="dk1"/>
                </a:solidFill>
              </a:rPr>
              <a:t> is now invalid[</a:t>
            </a:r>
            <a:r>
              <a:rPr lang="en" b="1">
                <a:solidFill>
                  <a:schemeClr val="dk1"/>
                </a:solidFill>
              </a:rPr>
              <a:t>click</a:t>
            </a:r>
            <a:r>
              <a:rPr lang="en">
                <a:solidFill>
                  <a:schemeClr val="dk1"/>
                </a:solidFill>
              </a:rPr>
              <a:t>], and it has to re-read, re-parse, and re-compile </a:t>
            </a:r>
            <a:r>
              <a:rPr lang="en" i="1">
                <a:solidFill>
                  <a:schemeClr val="dk1"/>
                </a:solidFill>
              </a:rPr>
              <a:t>everything</a:t>
            </a:r>
            <a:r>
              <a:rPr lang="en">
                <a:solidFill>
                  <a:schemeClr val="dk1"/>
                </a:solidFill>
              </a:rPr>
              <a:t>... just for </a:t>
            </a:r>
            <a:r>
              <a:rPr lang="en">
                <a:solidFill>
                  <a:srgbClr val="188038"/>
                </a:solidFill>
                <a:latin typeface="Roboto Mono"/>
                <a:ea typeface="Roboto Mono"/>
                <a:cs typeface="Roboto Mono"/>
                <a:sym typeface="Roboto Mono"/>
              </a:rPr>
              <a:t>mainShader1.hlsl</a:t>
            </a:r>
            <a:r>
              <a:rPr lang="en">
                <a:solidFill>
                  <a:schemeClr val="dk1"/>
                </a:solidFill>
              </a:rPr>
              <a:t>.</a:t>
            </a:r>
            <a:endParaRPr>
              <a:solidFill>
                <a:schemeClr val="dk1"/>
              </a:solidFill>
            </a:endParaRPr>
          </a:p>
          <a:p>
            <a:pPr marL="0" lvl="0" indent="0" algn="l" rtl="0">
              <a:lnSpc>
                <a:spcPct val="115000"/>
              </a:lnSpc>
              <a:spcBef>
                <a:spcPts val="1200"/>
              </a:spcBef>
              <a:spcAft>
                <a:spcPts val="0"/>
              </a:spcAft>
              <a:buNone/>
            </a:pPr>
            <a:r>
              <a:rPr lang="en">
                <a:solidFill>
                  <a:schemeClr val="dk1"/>
                </a:solidFill>
              </a:rPr>
              <a:t>Then, it has to do it </a:t>
            </a:r>
            <a:r>
              <a:rPr lang="en" i="1">
                <a:solidFill>
                  <a:schemeClr val="dk1"/>
                </a:solidFill>
              </a:rPr>
              <a:t>all over again </a:t>
            </a:r>
            <a:r>
              <a:rPr lang="en">
                <a:solidFill>
                  <a:schemeClr val="dk1"/>
                </a:solidFill>
              </a:rPr>
              <a:t>[</a:t>
            </a:r>
            <a:r>
              <a:rPr lang="en" b="1">
                <a:solidFill>
                  <a:schemeClr val="dk1"/>
                </a:solidFill>
              </a:rPr>
              <a:t>three clicks</a:t>
            </a:r>
            <a:r>
              <a:rPr lang="en">
                <a:solidFill>
                  <a:schemeClr val="dk1"/>
                </a:solidFill>
              </a:rPr>
              <a:t>] for </a:t>
            </a:r>
            <a:r>
              <a:rPr lang="en">
                <a:solidFill>
                  <a:srgbClr val="188038"/>
                </a:solidFill>
                <a:latin typeface="Roboto Mono"/>
                <a:ea typeface="Roboto Mono"/>
                <a:cs typeface="Roboto Mono"/>
                <a:sym typeface="Roboto Mono"/>
              </a:rPr>
              <a:t>mainShader2.hlsl</a:t>
            </a:r>
            <a:r>
              <a:rPr lang="en">
                <a:solidFill>
                  <a:schemeClr val="dk1"/>
                </a:solidFill>
              </a:rPr>
              <a:t>, even though it shares 90% of the same code.</a:t>
            </a:r>
            <a:endParaRPr>
              <a:solidFill>
                <a:schemeClr val="dk1"/>
              </a:solidFill>
            </a:endParaRPr>
          </a:p>
          <a:p>
            <a:pPr marL="0" lvl="0" indent="0" algn="l" rtl="0">
              <a:lnSpc>
                <a:spcPct val="115000"/>
              </a:lnSpc>
              <a:spcBef>
                <a:spcPts val="1200"/>
              </a:spcBef>
              <a:spcAft>
                <a:spcPts val="0"/>
              </a:spcAft>
              <a:buNone/>
            </a:pPr>
            <a:r>
              <a:rPr lang="en">
                <a:solidFill>
                  <a:schemeClr val="dk1"/>
                </a:solidFill>
              </a:rPr>
              <a:t>This is one manifestation of that combinatorial explosion we want to mitigate, and it's what kills build times.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9f714767d4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39f714767d4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Slang, on the other hand, is intelligent about this when you use import. It understands this is a graph of dependencies, not a flat text file. When you ask Slang to load </a:t>
            </a:r>
            <a:r>
              <a:rPr lang="en">
                <a:solidFill>
                  <a:srgbClr val="188038"/>
                </a:solidFill>
                <a:latin typeface="Roboto Mono"/>
                <a:ea typeface="Roboto Mono"/>
                <a:cs typeface="Roboto Mono"/>
                <a:sym typeface="Roboto Mono"/>
              </a:rPr>
              <a:t>mainShader1.slang</a:t>
            </a:r>
            <a:r>
              <a:rPr lang="en">
                <a:solidFill>
                  <a:schemeClr val="dk1"/>
                </a:solidFill>
              </a:rPr>
              <a:t>, it walks this graph and [</a:t>
            </a:r>
            <a:r>
              <a:rPr lang="en" b="1">
                <a:solidFill>
                  <a:schemeClr val="dk1"/>
                </a:solidFill>
              </a:rPr>
              <a:t>click</a:t>
            </a:r>
            <a:r>
              <a:rPr lang="en">
                <a:solidFill>
                  <a:schemeClr val="dk1"/>
                </a:solidFill>
              </a:rPr>
              <a:t>] compiles each module exactly once. And here's the first benefit [</a:t>
            </a:r>
            <a:r>
              <a:rPr lang="en" b="1">
                <a:solidFill>
                  <a:schemeClr val="dk1"/>
                </a:solidFill>
              </a:rPr>
              <a:t>click</a:t>
            </a:r>
            <a:r>
              <a:rPr lang="en">
                <a:solidFill>
                  <a:schemeClr val="dk1"/>
                </a:solidFill>
              </a:rPr>
              <a:t>]: when Slang sees that </a:t>
            </a:r>
            <a:r>
              <a:rPr lang="en" i="1">
                <a:solidFill>
                  <a:schemeClr val="dk1"/>
                </a:solidFill>
              </a:rPr>
              <a:t>both</a:t>
            </a:r>
            <a:r>
              <a:rPr lang="en">
                <a:solidFill>
                  <a:schemeClr val="dk1"/>
                </a:solidFill>
              </a:rPr>
              <a:t> </a:t>
            </a:r>
            <a:r>
              <a:rPr lang="en">
                <a:solidFill>
                  <a:srgbClr val="188038"/>
                </a:solidFill>
                <a:latin typeface="Roboto Mono"/>
                <a:ea typeface="Roboto Mono"/>
                <a:cs typeface="Roboto Mono"/>
                <a:sym typeface="Roboto Mono"/>
              </a:rPr>
              <a:t>woodMaterial</a:t>
            </a:r>
            <a:r>
              <a:rPr lang="en">
                <a:solidFill>
                  <a:schemeClr val="dk1"/>
                </a:solidFill>
              </a:rPr>
              <a:t> and </a:t>
            </a:r>
            <a:r>
              <a:rPr lang="en">
                <a:solidFill>
                  <a:srgbClr val="188038"/>
                </a:solidFill>
                <a:latin typeface="Roboto Mono"/>
                <a:ea typeface="Roboto Mono"/>
                <a:cs typeface="Roboto Mono"/>
                <a:sym typeface="Roboto Mono"/>
              </a:rPr>
              <a:t>stoneMaterial</a:t>
            </a:r>
            <a:r>
              <a:rPr lang="en">
                <a:solidFill>
                  <a:schemeClr val="dk1"/>
                </a:solidFill>
              </a:rPr>
              <a:t> </a:t>
            </a:r>
            <a:r>
              <a:rPr lang="en">
                <a:solidFill>
                  <a:srgbClr val="188038"/>
                </a:solidFill>
                <a:latin typeface="Roboto Mono"/>
                <a:ea typeface="Roboto Mono"/>
                <a:cs typeface="Roboto Mono"/>
                <a:sym typeface="Roboto Mono"/>
              </a:rPr>
              <a:t>import</a:t>
            </a:r>
            <a:r>
              <a:rPr lang="en">
                <a:solidFill>
                  <a:schemeClr val="dk1"/>
                </a:solidFill>
              </a:rPr>
              <a:t> </a:t>
            </a:r>
            <a:r>
              <a:rPr lang="en">
                <a:solidFill>
                  <a:srgbClr val="188038"/>
                </a:solidFill>
                <a:latin typeface="Roboto Mono"/>
                <a:ea typeface="Roboto Mono"/>
                <a:cs typeface="Roboto Mono"/>
                <a:sym typeface="Roboto Mono"/>
              </a:rPr>
              <a:t>textureUtils</a:t>
            </a:r>
            <a:r>
              <a:rPr lang="en">
                <a:solidFill>
                  <a:schemeClr val="dk1"/>
                </a:solidFill>
              </a:rPr>
              <a:t>, it doesn't need to do redundant work. It compiled </a:t>
            </a:r>
            <a:r>
              <a:rPr lang="en">
                <a:solidFill>
                  <a:srgbClr val="188038"/>
                </a:solidFill>
                <a:latin typeface="Roboto Mono"/>
                <a:ea typeface="Roboto Mono"/>
                <a:cs typeface="Roboto Mono"/>
                <a:sym typeface="Roboto Mono"/>
              </a:rPr>
              <a:t>textureUtils</a:t>
            </a:r>
            <a:r>
              <a:rPr lang="en">
                <a:solidFill>
                  <a:schemeClr val="dk1"/>
                </a:solidFill>
              </a:rPr>
              <a:t> once, [</a:t>
            </a:r>
            <a:r>
              <a:rPr lang="en" b="1">
                <a:solidFill>
                  <a:schemeClr val="dk1"/>
                </a:solidFill>
              </a:rPr>
              <a:t>click</a:t>
            </a:r>
            <a:r>
              <a:rPr lang="en">
                <a:solidFill>
                  <a:schemeClr val="dk1"/>
                </a:solidFill>
              </a:rPr>
              <a:t>] and now both modules just </a:t>
            </a:r>
            <a:r>
              <a:rPr lang="en" i="1">
                <a:solidFill>
                  <a:schemeClr val="dk1"/>
                </a:solidFill>
              </a:rPr>
              <a:t>link</a:t>
            </a:r>
            <a:r>
              <a:rPr lang="en">
                <a:solidFill>
                  <a:schemeClr val="dk1"/>
                </a:solidFill>
              </a:rPr>
              <a:t> to that single, shared module. The redundancy is gone.</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 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685800" y="2714422"/>
            <a:ext cx="7772400" cy="1102800"/>
          </a:xfrm>
          <a:prstGeom prst="rect">
            <a:avLst/>
          </a:prstGeom>
          <a:noFill/>
          <a:ln>
            <a:noFill/>
          </a:ln>
        </p:spPr>
        <p:txBody>
          <a:bodyPr spcFirstLastPara="1" wrap="square" lIns="97900" tIns="48950" rIns="97900" bIns="48950" anchor="ctr" anchorCtr="0">
            <a:noAutofit/>
          </a:bodyPr>
          <a:lstStyle>
            <a:lvl1pPr lvl="0" algn="ctr">
              <a:lnSpc>
                <a:spcPct val="85000"/>
              </a:lnSpc>
              <a:spcBef>
                <a:spcPts val="0"/>
              </a:spcBef>
              <a:spcAft>
                <a:spcPts val="0"/>
              </a:spcAft>
              <a:buSzPts val="1400"/>
              <a:buNone/>
              <a:defRPr sz="3666" b="1">
                <a:solidFill>
                  <a:schemeClr val="dk1"/>
                </a:solidFill>
                <a:latin typeface="Trebuchet MS"/>
                <a:ea typeface="Trebuchet MS"/>
                <a:cs typeface="Trebuchet MS"/>
                <a:sym typeface="Trebuchet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 name="Google Shape;11;p2"/>
          <p:cNvSpPr txBox="1">
            <a:spLocks noGrp="1"/>
          </p:cNvSpPr>
          <p:nvPr>
            <p:ph type="subTitle" idx="1"/>
          </p:nvPr>
        </p:nvSpPr>
        <p:spPr>
          <a:xfrm>
            <a:off x="1371600" y="4031525"/>
            <a:ext cx="6400800" cy="803400"/>
          </a:xfrm>
          <a:prstGeom prst="rect">
            <a:avLst/>
          </a:prstGeom>
          <a:noFill/>
          <a:ln>
            <a:noFill/>
          </a:ln>
        </p:spPr>
        <p:txBody>
          <a:bodyPr spcFirstLastPara="1" wrap="square" lIns="97900" tIns="48950" rIns="97900" bIns="48950" anchor="t" anchorCtr="0">
            <a:noAutofit/>
          </a:bodyPr>
          <a:lstStyle>
            <a:lvl1pPr lvl="0" algn="ctr">
              <a:lnSpc>
                <a:spcPct val="85000"/>
              </a:lnSpc>
              <a:spcBef>
                <a:spcPts val="0"/>
              </a:spcBef>
              <a:spcAft>
                <a:spcPts val="0"/>
              </a:spcAft>
              <a:buSzPts val="2333"/>
              <a:buFont typeface="Trebuchet MS"/>
              <a:buNone/>
              <a:defRPr sz="2333">
                <a:latin typeface="Trebuchet MS"/>
                <a:ea typeface="Trebuchet MS"/>
                <a:cs typeface="Trebuchet MS"/>
                <a:sym typeface="Trebuchet MS"/>
              </a:defRPr>
            </a:lvl1pPr>
            <a:lvl2pPr lvl="1" algn="l">
              <a:lnSpc>
                <a:spcPct val="105000"/>
              </a:lnSpc>
              <a:spcBef>
                <a:spcPts val="0"/>
              </a:spcBef>
              <a:spcAft>
                <a:spcPts val="0"/>
              </a:spcAft>
              <a:buSzPts val="1800"/>
              <a:buChar char="-"/>
              <a:defRPr/>
            </a:lvl2pPr>
            <a:lvl3pPr lvl="2" algn="l">
              <a:lnSpc>
                <a:spcPct val="105000"/>
              </a:lnSpc>
              <a:spcBef>
                <a:spcPts val="0"/>
              </a:spcBef>
              <a:spcAft>
                <a:spcPts val="0"/>
              </a:spcAft>
              <a:buSzPts val="1800"/>
              <a:buChar char="-"/>
              <a:defRPr/>
            </a:lvl3pPr>
            <a:lvl4pPr lvl="3" algn="l">
              <a:lnSpc>
                <a:spcPct val="105000"/>
              </a:lnSpc>
              <a:spcBef>
                <a:spcPts val="0"/>
              </a:spcBef>
              <a:spcAft>
                <a:spcPts val="0"/>
              </a:spcAft>
              <a:buSzPts val="1800"/>
              <a:buChar char="-"/>
              <a:defRPr/>
            </a:lvl4pPr>
            <a:lvl5pPr lvl="4" algn="l">
              <a:lnSpc>
                <a:spcPct val="105000"/>
              </a:lnSpc>
              <a:spcBef>
                <a:spcPts val="0"/>
              </a:spcBef>
              <a:spcAft>
                <a:spcPts val="0"/>
              </a:spcAft>
              <a:buSzPts val="1800"/>
              <a:buChar char="-"/>
              <a:defRPr/>
            </a:lvl5pPr>
            <a:lvl6pPr lvl="5" algn="l">
              <a:lnSpc>
                <a:spcPct val="95000"/>
              </a:lnSpc>
              <a:spcBef>
                <a:spcPts val="0"/>
              </a:spcBef>
              <a:spcAft>
                <a:spcPts val="0"/>
              </a:spcAft>
              <a:buSzPts val="1800"/>
              <a:buChar char="-"/>
              <a:defRPr/>
            </a:lvl6pPr>
            <a:lvl7pPr lvl="6" algn="l">
              <a:lnSpc>
                <a:spcPct val="95000"/>
              </a:lnSpc>
              <a:spcBef>
                <a:spcPts val="0"/>
              </a:spcBef>
              <a:spcAft>
                <a:spcPts val="0"/>
              </a:spcAft>
              <a:buSzPts val="1800"/>
              <a:buChar char="-"/>
              <a:defRPr/>
            </a:lvl7pPr>
            <a:lvl8pPr lvl="7" algn="l">
              <a:lnSpc>
                <a:spcPct val="95000"/>
              </a:lnSpc>
              <a:spcBef>
                <a:spcPts val="0"/>
              </a:spcBef>
              <a:spcAft>
                <a:spcPts val="0"/>
              </a:spcAft>
              <a:buSzPts val="1800"/>
              <a:buChar char="-"/>
              <a:defRPr/>
            </a:lvl8pPr>
            <a:lvl9pPr lvl="8" algn="l">
              <a:lnSpc>
                <a:spcPct val="95000"/>
              </a:lnSpc>
              <a:spcBef>
                <a:spcPts val="0"/>
              </a:spcBef>
              <a:spcAft>
                <a:spcPts val="0"/>
              </a:spcAft>
              <a:buSzPts val="1800"/>
              <a:buChar char="-"/>
              <a:defRPr/>
            </a:lvl9pPr>
          </a:lstStyle>
          <a:p>
            <a:endParaRPr/>
          </a:p>
        </p:txBody>
      </p:sp>
      <p:pic>
        <p:nvPicPr>
          <p:cNvPr id="12" name="Google Shape;12;p2"/>
          <p:cNvPicPr preferRelativeResize="0"/>
          <p:nvPr/>
        </p:nvPicPr>
        <p:blipFill rotWithShape="1">
          <a:blip r:embed="rId2">
            <a:alphaModFix/>
          </a:blip>
          <a:srcRect/>
          <a:stretch/>
        </p:blipFill>
        <p:spPr>
          <a:xfrm>
            <a:off x="1234654" y="912610"/>
            <a:ext cx="6667500" cy="15875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 Small Font Long Bullets" type="obj">
  <p:cSld name="OBJECT">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98500" y="158751"/>
            <a:ext cx="8382000" cy="527700"/>
          </a:xfrm>
          <a:prstGeom prst="rect">
            <a:avLst/>
          </a:prstGeom>
          <a:noFill/>
          <a:ln>
            <a:noFill/>
          </a:ln>
        </p:spPr>
        <p:txBody>
          <a:bodyPr spcFirstLastPara="1" wrap="square" lIns="97900" tIns="48950" rIns="97900" bIns="48950" anchor="ctr" anchorCtr="0">
            <a:noAutofit/>
          </a:bodyPr>
          <a:lstStyle>
            <a:lvl1pPr lvl="0" algn="l">
              <a:spcBef>
                <a:spcPts val="0"/>
              </a:spcBef>
              <a:spcAft>
                <a:spcPts val="0"/>
              </a:spcAft>
              <a:buSzPts val="1400"/>
              <a:buNone/>
              <a:defRPr>
                <a:latin typeface="Trebuchet MS"/>
                <a:ea typeface="Trebuchet MS"/>
                <a:cs typeface="Trebuchet MS"/>
                <a:sym typeface="Trebuchet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3"/>
          <p:cNvSpPr txBox="1">
            <a:spLocks noGrp="1"/>
          </p:cNvSpPr>
          <p:nvPr>
            <p:ph type="body" idx="1"/>
          </p:nvPr>
        </p:nvSpPr>
        <p:spPr>
          <a:xfrm>
            <a:off x="698500" y="666750"/>
            <a:ext cx="8382000" cy="4191000"/>
          </a:xfrm>
          <a:prstGeom prst="rect">
            <a:avLst/>
          </a:prstGeom>
          <a:noFill/>
          <a:ln>
            <a:noFill/>
          </a:ln>
        </p:spPr>
        <p:txBody>
          <a:bodyPr spcFirstLastPara="1" wrap="square" lIns="97900" tIns="48950" rIns="97900" bIns="48950" anchor="t" anchorCtr="0">
            <a:noAutofit/>
          </a:bodyPr>
          <a:lstStyle>
            <a:lvl1pPr marL="457200" lvl="0" indent="-323850" algn="l">
              <a:lnSpc>
                <a:spcPct val="105000"/>
              </a:lnSpc>
              <a:spcBef>
                <a:spcPts val="375"/>
              </a:spcBef>
              <a:spcAft>
                <a:spcPts val="0"/>
              </a:spcAft>
              <a:buSzPts val="1500"/>
              <a:buFont typeface="Trebuchet MS"/>
              <a:buChar char="•"/>
              <a:defRPr sz="1500">
                <a:latin typeface="Trebuchet MS"/>
                <a:ea typeface="Trebuchet MS"/>
                <a:cs typeface="Trebuchet MS"/>
                <a:sym typeface="Trebuchet MS"/>
              </a:defRPr>
            </a:lvl1pPr>
            <a:lvl2pPr marL="914400" lvl="1" indent="-323850" algn="l">
              <a:lnSpc>
                <a:spcPct val="105000"/>
              </a:lnSpc>
              <a:spcBef>
                <a:spcPts val="0"/>
              </a:spcBef>
              <a:spcAft>
                <a:spcPts val="0"/>
              </a:spcAft>
              <a:buSzPts val="1500"/>
              <a:buChar char="-"/>
              <a:defRPr sz="1500" b="0">
                <a:latin typeface="Trebuchet MS"/>
                <a:ea typeface="Trebuchet MS"/>
                <a:cs typeface="Trebuchet MS"/>
                <a:sym typeface="Trebuchet MS"/>
              </a:defRPr>
            </a:lvl2pPr>
            <a:lvl3pPr marL="1371600" lvl="2" indent="-323850" algn="l">
              <a:lnSpc>
                <a:spcPct val="105000"/>
              </a:lnSpc>
              <a:spcBef>
                <a:spcPts val="0"/>
              </a:spcBef>
              <a:spcAft>
                <a:spcPts val="0"/>
              </a:spcAft>
              <a:buSzPts val="1500"/>
              <a:buChar char="-"/>
              <a:defRPr sz="1500" b="0">
                <a:latin typeface="Trebuchet MS"/>
                <a:ea typeface="Trebuchet MS"/>
                <a:cs typeface="Trebuchet MS"/>
                <a:sym typeface="Trebuchet MS"/>
              </a:defRPr>
            </a:lvl3pPr>
            <a:lvl4pPr marL="1828800" lvl="3" indent="-323850" algn="l">
              <a:lnSpc>
                <a:spcPct val="105000"/>
              </a:lnSpc>
              <a:spcBef>
                <a:spcPts val="0"/>
              </a:spcBef>
              <a:spcAft>
                <a:spcPts val="0"/>
              </a:spcAft>
              <a:buSzPts val="1500"/>
              <a:buChar char="-"/>
              <a:defRPr sz="1500" b="0">
                <a:latin typeface="Trebuchet MS"/>
                <a:ea typeface="Trebuchet MS"/>
                <a:cs typeface="Trebuchet MS"/>
                <a:sym typeface="Trebuchet MS"/>
              </a:defRPr>
            </a:lvl4pPr>
            <a:lvl5pPr marL="2286000" lvl="4" indent="-323850" algn="l">
              <a:lnSpc>
                <a:spcPct val="105000"/>
              </a:lnSpc>
              <a:spcBef>
                <a:spcPts val="0"/>
              </a:spcBef>
              <a:spcAft>
                <a:spcPts val="0"/>
              </a:spcAft>
              <a:buSzPts val="1500"/>
              <a:buChar char="-"/>
              <a:defRPr sz="1500" b="0">
                <a:latin typeface="Trebuchet MS"/>
                <a:ea typeface="Trebuchet MS"/>
                <a:cs typeface="Trebuchet MS"/>
                <a:sym typeface="Trebuchet MS"/>
              </a:defRPr>
            </a:lvl5pPr>
            <a:lvl6pPr marL="2743200" lvl="5" indent="-342900" algn="l">
              <a:lnSpc>
                <a:spcPct val="95000"/>
              </a:lnSpc>
              <a:spcBef>
                <a:spcPts val="0"/>
              </a:spcBef>
              <a:spcAft>
                <a:spcPts val="0"/>
              </a:spcAft>
              <a:buSzPts val="1800"/>
              <a:buChar char="-"/>
              <a:defRPr/>
            </a:lvl6pPr>
            <a:lvl7pPr marL="3200400" lvl="6" indent="-342900" algn="l">
              <a:lnSpc>
                <a:spcPct val="95000"/>
              </a:lnSpc>
              <a:spcBef>
                <a:spcPts val="0"/>
              </a:spcBef>
              <a:spcAft>
                <a:spcPts val="0"/>
              </a:spcAft>
              <a:buSzPts val="1800"/>
              <a:buChar char="-"/>
              <a:defRPr/>
            </a:lvl7pPr>
            <a:lvl8pPr marL="3657600" lvl="7" indent="-342900" algn="l">
              <a:lnSpc>
                <a:spcPct val="95000"/>
              </a:lnSpc>
              <a:spcBef>
                <a:spcPts val="0"/>
              </a:spcBef>
              <a:spcAft>
                <a:spcPts val="0"/>
              </a:spcAft>
              <a:buSzPts val="1800"/>
              <a:buChar char="-"/>
              <a:defRPr/>
            </a:lvl8pPr>
            <a:lvl9pPr marL="4114800" lvl="8" indent="-342900" algn="l">
              <a:lnSpc>
                <a:spcPct val="95000"/>
              </a:lnSpc>
              <a:spcBef>
                <a:spcPts val="0"/>
              </a:spcBef>
              <a:spcAft>
                <a:spcPts val="0"/>
              </a:spcAft>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7 Title Only" type="titleOnly">
  <p:cSld name="TITLE_ONL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98500" y="158751"/>
            <a:ext cx="8318400" cy="527700"/>
          </a:xfrm>
          <a:prstGeom prst="rect">
            <a:avLst/>
          </a:prstGeom>
          <a:noFill/>
          <a:ln>
            <a:noFill/>
          </a:ln>
        </p:spPr>
        <p:txBody>
          <a:bodyPr spcFirstLastPara="1" wrap="square" lIns="97900" tIns="48950" rIns="97900" bIns="48950" anchor="ctr" anchorCtr="0">
            <a:noAutofit/>
          </a:bodyPr>
          <a:lstStyle>
            <a:lvl1pPr lvl="0" algn="l">
              <a:spcBef>
                <a:spcPts val="0"/>
              </a:spcBef>
              <a:spcAft>
                <a:spcPts val="0"/>
              </a:spcAft>
              <a:buSzPts val="1400"/>
              <a:buNone/>
              <a:defRPr strike="noStrik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5 Short Bullets">
  <p:cSld name="5 Short Bullet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698500" y="158751"/>
            <a:ext cx="8382000" cy="527700"/>
          </a:xfrm>
          <a:prstGeom prst="rect">
            <a:avLst/>
          </a:prstGeom>
          <a:noFill/>
          <a:ln>
            <a:noFill/>
          </a:ln>
        </p:spPr>
        <p:txBody>
          <a:bodyPr spcFirstLastPara="1" wrap="square" lIns="97900" tIns="48950" rIns="97900" bIns="48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
          <p:cNvSpPr txBox="1">
            <a:spLocks noGrp="1"/>
          </p:cNvSpPr>
          <p:nvPr>
            <p:ph type="body" idx="1"/>
          </p:nvPr>
        </p:nvSpPr>
        <p:spPr>
          <a:xfrm>
            <a:off x="698500" y="666750"/>
            <a:ext cx="2476500" cy="4191000"/>
          </a:xfrm>
          <a:prstGeom prst="rect">
            <a:avLst/>
          </a:prstGeom>
          <a:noFill/>
          <a:ln>
            <a:noFill/>
          </a:ln>
        </p:spPr>
        <p:txBody>
          <a:bodyPr spcFirstLastPara="1" wrap="square" lIns="97900" tIns="48950" rIns="97900" bIns="48950" anchor="t" anchorCtr="0">
            <a:noAutofit/>
          </a:bodyPr>
          <a:lstStyle>
            <a:lvl1pPr marL="457200" lvl="0" indent="-323850" algn="l">
              <a:lnSpc>
                <a:spcPct val="105000"/>
              </a:lnSpc>
              <a:spcBef>
                <a:spcPts val="375"/>
              </a:spcBef>
              <a:spcAft>
                <a:spcPts val="0"/>
              </a:spcAft>
              <a:buSzPts val="1500"/>
              <a:buFont typeface="Trebuchet MS"/>
              <a:buChar char="•"/>
              <a:defRPr sz="1500" b="1">
                <a:solidFill>
                  <a:schemeClr val="dk1"/>
                </a:solidFill>
                <a:latin typeface="Trebuchet MS"/>
                <a:ea typeface="Trebuchet MS"/>
                <a:cs typeface="Trebuchet MS"/>
                <a:sym typeface="Trebuchet MS"/>
              </a:defRPr>
            </a:lvl1pPr>
            <a:lvl2pPr marL="914400" lvl="1" indent="-323850" algn="l">
              <a:lnSpc>
                <a:spcPct val="105000"/>
              </a:lnSpc>
              <a:spcBef>
                <a:spcPts val="0"/>
              </a:spcBef>
              <a:spcAft>
                <a:spcPts val="0"/>
              </a:spcAft>
              <a:buSzPts val="1500"/>
              <a:buChar char="-"/>
              <a:defRPr sz="1500" b="0">
                <a:solidFill>
                  <a:schemeClr val="dk1"/>
                </a:solidFill>
                <a:latin typeface="Trebuchet MS"/>
                <a:ea typeface="Trebuchet MS"/>
                <a:cs typeface="Trebuchet MS"/>
                <a:sym typeface="Trebuchet MS"/>
              </a:defRPr>
            </a:lvl2pPr>
            <a:lvl3pPr marL="1371600" lvl="2" indent="-313245" algn="l">
              <a:lnSpc>
                <a:spcPct val="105000"/>
              </a:lnSpc>
              <a:spcBef>
                <a:spcPts val="0"/>
              </a:spcBef>
              <a:spcAft>
                <a:spcPts val="0"/>
              </a:spcAft>
              <a:buSzPts val="1333"/>
              <a:buChar char="-"/>
              <a:defRPr sz="1333" b="0">
                <a:latin typeface="Trebuchet MS"/>
                <a:ea typeface="Trebuchet MS"/>
                <a:cs typeface="Trebuchet MS"/>
                <a:sym typeface="Trebuchet MS"/>
              </a:defRPr>
            </a:lvl3pPr>
            <a:lvl4pPr marL="1828800" lvl="3" indent="-313245" algn="l">
              <a:lnSpc>
                <a:spcPct val="105000"/>
              </a:lnSpc>
              <a:spcBef>
                <a:spcPts val="0"/>
              </a:spcBef>
              <a:spcAft>
                <a:spcPts val="0"/>
              </a:spcAft>
              <a:buSzPts val="1333"/>
              <a:buChar char="-"/>
              <a:defRPr sz="1333" b="0">
                <a:latin typeface="Trebuchet MS"/>
                <a:ea typeface="Trebuchet MS"/>
                <a:cs typeface="Trebuchet MS"/>
                <a:sym typeface="Trebuchet MS"/>
              </a:defRPr>
            </a:lvl4pPr>
            <a:lvl5pPr marL="2286000" lvl="4" indent="-313245" algn="l">
              <a:lnSpc>
                <a:spcPct val="105000"/>
              </a:lnSpc>
              <a:spcBef>
                <a:spcPts val="0"/>
              </a:spcBef>
              <a:spcAft>
                <a:spcPts val="0"/>
              </a:spcAft>
              <a:buSzPts val="1333"/>
              <a:buChar char="-"/>
              <a:defRPr sz="1333" b="0">
                <a:latin typeface="Trebuchet MS"/>
                <a:ea typeface="Trebuchet MS"/>
                <a:cs typeface="Trebuchet MS"/>
                <a:sym typeface="Trebuchet MS"/>
              </a:defRPr>
            </a:lvl5pPr>
            <a:lvl6pPr marL="2743200" lvl="5" indent="-323850" algn="l">
              <a:lnSpc>
                <a:spcPct val="95000"/>
              </a:lnSpc>
              <a:spcBef>
                <a:spcPts val="0"/>
              </a:spcBef>
              <a:spcAft>
                <a:spcPts val="0"/>
              </a:spcAft>
              <a:buSzPts val="1500"/>
              <a:buChar char="-"/>
              <a:defRPr sz="1500"/>
            </a:lvl6pPr>
            <a:lvl7pPr marL="3200400" lvl="6" indent="-323850" algn="l">
              <a:lnSpc>
                <a:spcPct val="95000"/>
              </a:lnSpc>
              <a:spcBef>
                <a:spcPts val="0"/>
              </a:spcBef>
              <a:spcAft>
                <a:spcPts val="0"/>
              </a:spcAft>
              <a:buSzPts val="1500"/>
              <a:buChar char="-"/>
              <a:defRPr sz="1500"/>
            </a:lvl7pPr>
            <a:lvl8pPr marL="3657600" lvl="7" indent="-323850" algn="l">
              <a:lnSpc>
                <a:spcPct val="95000"/>
              </a:lnSpc>
              <a:spcBef>
                <a:spcPts val="0"/>
              </a:spcBef>
              <a:spcAft>
                <a:spcPts val="0"/>
              </a:spcAft>
              <a:buSzPts val="1500"/>
              <a:buChar char="-"/>
              <a:defRPr sz="1500"/>
            </a:lvl8pPr>
            <a:lvl9pPr marL="4114800" lvl="8" indent="-323850" algn="l">
              <a:lnSpc>
                <a:spcPct val="95000"/>
              </a:lnSpc>
              <a:spcBef>
                <a:spcPts val="0"/>
              </a:spcBef>
              <a:spcAft>
                <a:spcPts val="0"/>
              </a:spcAft>
              <a:buSzPts val="1500"/>
              <a:buChar char="-"/>
              <a:defRPr sz="15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ubtitle, Bullets 1">
  <p:cSld name="Title, Subtitle, Bullets 1">
    <p:spTree>
      <p:nvGrpSpPr>
        <p:cNvPr id="1" name="Shape 21"/>
        <p:cNvGrpSpPr/>
        <p:nvPr/>
      </p:nvGrpSpPr>
      <p:grpSpPr>
        <a:xfrm>
          <a:off x="0" y="0"/>
          <a:ext cx="0" cy="0"/>
          <a:chOff x="0" y="0"/>
          <a:chExt cx="0" cy="0"/>
        </a:xfrm>
      </p:grpSpPr>
      <p:sp>
        <p:nvSpPr>
          <p:cNvPr id="22" name="Google Shape;22;p6"/>
          <p:cNvSpPr txBox="1">
            <a:spLocks noGrp="1"/>
          </p:cNvSpPr>
          <p:nvPr>
            <p:ph type="title"/>
          </p:nvPr>
        </p:nvSpPr>
        <p:spPr>
          <a:xfrm>
            <a:off x="628650" y="152400"/>
            <a:ext cx="7886700" cy="628800"/>
          </a:xfrm>
          <a:prstGeom prst="rect">
            <a:avLst/>
          </a:prstGeom>
          <a:noFill/>
          <a:ln>
            <a:noFill/>
          </a:ln>
        </p:spPr>
        <p:txBody>
          <a:bodyPr spcFirstLastPara="1" wrap="square" lIns="22850" tIns="11425" rIns="22850" bIns="11425" anchor="b" anchorCtr="0">
            <a:normAutofit/>
          </a:bodyPr>
          <a:lstStyle>
            <a:lvl1pPr lvl="0" algn="ctr">
              <a:lnSpc>
                <a:spcPct val="90000"/>
              </a:lnSpc>
              <a:spcBef>
                <a:spcPts val="0"/>
              </a:spcBef>
              <a:spcAft>
                <a:spcPts val="0"/>
              </a:spcAft>
              <a:buClr>
                <a:schemeClr val="lt1"/>
              </a:buClr>
              <a:buSzPts val="1800"/>
              <a:buFont typeface="Trebuchet MS"/>
              <a:buNone/>
              <a:defRPr sz="2400" cap="none">
                <a:latin typeface="Trebuchet MS"/>
                <a:ea typeface="Trebuchet MS"/>
                <a:cs typeface="Trebuchet MS"/>
                <a:sym typeface="Trebuchet MS"/>
              </a:defRPr>
            </a:lvl1pPr>
            <a:lvl2pPr lvl="1" algn="l">
              <a:lnSpc>
                <a:spcPct val="100000"/>
              </a:lnSpc>
              <a:spcBef>
                <a:spcPts val="0"/>
              </a:spcBef>
              <a:spcAft>
                <a:spcPts val="0"/>
              </a:spcAft>
              <a:buClr>
                <a:schemeClr val="dk1"/>
              </a:buClr>
              <a:buSzPts val="1800"/>
              <a:buFont typeface="Arial"/>
              <a:buNone/>
              <a:defRPr/>
            </a:lvl2pPr>
            <a:lvl3pPr lvl="2" algn="l">
              <a:lnSpc>
                <a:spcPct val="100000"/>
              </a:lnSpc>
              <a:spcBef>
                <a:spcPts val="0"/>
              </a:spcBef>
              <a:spcAft>
                <a:spcPts val="0"/>
              </a:spcAft>
              <a:buClr>
                <a:schemeClr val="dk1"/>
              </a:buClr>
              <a:buSzPts val="1800"/>
              <a:buFont typeface="Arial"/>
              <a:buNone/>
              <a:defRPr/>
            </a:lvl3pPr>
            <a:lvl4pPr lvl="3" algn="l">
              <a:lnSpc>
                <a:spcPct val="100000"/>
              </a:lnSpc>
              <a:spcBef>
                <a:spcPts val="0"/>
              </a:spcBef>
              <a:spcAft>
                <a:spcPts val="0"/>
              </a:spcAft>
              <a:buClr>
                <a:schemeClr val="dk1"/>
              </a:buClr>
              <a:buSzPts val="1800"/>
              <a:buFont typeface="Arial"/>
              <a:buNone/>
              <a:defRPr/>
            </a:lvl4pPr>
            <a:lvl5pPr lvl="4" algn="l">
              <a:lnSpc>
                <a:spcPct val="100000"/>
              </a:lnSpc>
              <a:spcBef>
                <a:spcPts val="0"/>
              </a:spcBef>
              <a:spcAft>
                <a:spcPts val="0"/>
              </a:spcAft>
              <a:buClr>
                <a:schemeClr val="dk1"/>
              </a:buClr>
              <a:buSzPts val="1800"/>
              <a:buFont typeface="Arial"/>
              <a:buNone/>
              <a:defRPr/>
            </a:lvl5pPr>
            <a:lvl6pPr lvl="5" algn="l">
              <a:lnSpc>
                <a:spcPct val="100000"/>
              </a:lnSpc>
              <a:spcBef>
                <a:spcPts val="0"/>
              </a:spcBef>
              <a:spcAft>
                <a:spcPts val="0"/>
              </a:spcAft>
              <a:buClr>
                <a:schemeClr val="dk1"/>
              </a:buClr>
              <a:buSzPts val="1800"/>
              <a:buFont typeface="Arial Black"/>
              <a:buNone/>
              <a:defRPr/>
            </a:lvl6pPr>
            <a:lvl7pPr lvl="6" algn="l">
              <a:lnSpc>
                <a:spcPct val="100000"/>
              </a:lnSpc>
              <a:spcBef>
                <a:spcPts val="0"/>
              </a:spcBef>
              <a:spcAft>
                <a:spcPts val="0"/>
              </a:spcAft>
              <a:buClr>
                <a:schemeClr val="dk1"/>
              </a:buClr>
              <a:buSzPts val="1800"/>
              <a:buFont typeface="Arial Black"/>
              <a:buNone/>
              <a:defRPr/>
            </a:lvl7pPr>
            <a:lvl8pPr lvl="7" algn="l">
              <a:lnSpc>
                <a:spcPct val="100000"/>
              </a:lnSpc>
              <a:spcBef>
                <a:spcPts val="0"/>
              </a:spcBef>
              <a:spcAft>
                <a:spcPts val="0"/>
              </a:spcAft>
              <a:buClr>
                <a:schemeClr val="dk1"/>
              </a:buClr>
              <a:buSzPts val="1800"/>
              <a:buFont typeface="Arial Black"/>
              <a:buNone/>
              <a:defRPr/>
            </a:lvl8pPr>
            <a:lvl9pPr lvl="8" algn="l">
              <a:lnSpc>
                <a:spcPct val="100000"/>
              </a:lnSpc>
              <a:spcBef>
                <a:spcPts val="0"/>
              </a:spcBef>
              <a:spcAft>
                <a:spcPts val="0"/>
              </a:spcAft>
              <a:buClr>
                <a:schemeClr val="dk1"/>
              </a:buClr>
              <a:buSzPts val="1800"/>
              <a:buFont typeface="Arial Black"/>
              <a:buNone/>
              <a:defRPr/>
            </a:lvl9pPr>
          </a:lstStyle>
          <a:p>
            <a:endParaRPr/>
          </a:p>
        </p:txBody>
      </p:sp>
      <p:sp>
        <p:nvSpPr>
          <p:cNvPr id="23" name="Google Shape;23;p6"/>
          <p:cNvSpPr txBox="1">
            <a:spLocks noGrp="1"/>
          </p:cNvSpPr>
          <p:nvPr>
            <p:ph type="sldNum" idx="12"/>
          </p:nvPr>
        </p:nvSpPr>
        <p:spPr>
          <a:xfrm>
            <a:off x="7941890" y="4906386"/>
            <a:ext cx="479400" cy="238500"/>
          </a:xfrm>
          <a:prstGeom prst="rect">
            <a:avLst/>
          </a:prstGeom>
          <a:noFill/>
          <a:ln>
            <a:noFill/>
          </a:ln>
        </p:spPr>
        <p:txBody>
          <a:bodyPr spcFirstLastPara="1" wrap="square" lIns="22850" tIns="11425" rIns="22850" bIns="11425" anchor="ctr" anchorCtr="0">
            <a:no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l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l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l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l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l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l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l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l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l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FIDENTIAL 1">
  <p:cSld name="CONFIDENTIAL 1">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415290" y="614522"/>
            <a:ext cx="8313300" cy="492300"/>
          </a:xfrm>
          <a:prstGeom prst="rect">
            <a:avLst/>
          </a:prstGeom>
          <a:noFill/>
          <a:ln>
            <a:noFill/>
          </a:ln>
        </p:spPr>
        <p:txBody>
          <a:bodyPr spcFirstLastPara="1" wrap="square" lIns="76200" tIns="38075" rIns="76200" bIns="38075" anchor="b" anchorCtr="0">
            <a:noAutofit/>
          </a:bodyPr>
          <a:lstStyle>
            <a:lvl1pPr marR="0" lvl="0" algn="ctr">
              <a:lnSpc>
                <a:spcPct val="90000"/>
              </a:lnSpc>
              <a:spcBef>
                <a:spcPts val="0"/>
              </a:spcBef>
              <a:spcAft>
                <a:spcPts val="0"/>
              </a:spcAft>
              <a:buClr>
                <a:schemeClr val="lt1"/>
              </a:buClr>
              <a:buSzPts val="1200"/>
              <a:buFont typeface="Trebuchet MS"/>
              <a:buNone/>
              <a:defRPr sz="3000" b="1" i="0" u="none" strike="noStrike" cap="none">
                <a:solidFill>
                  <a:schemeClr val="lt1"/>
                </a:solidFill>
                <a:latin typeface="Trebuchet MS"/>
                <a:ea typeface="Trebuchet MS"/>
                <a:cs typeface="Trebuchet MS"/>
                <a:sym typeface="Trebuchet MS"/>
              </a:defRPr>
            </a:lvl1pPr>
            <a:lvl2pPr marR="0" lvl="1" algn="l">
              <a:lnSpc>
                <a:spcPct val="100000"/>
              </a:lnSpc>
              <a:spcBef>
                <a:spcPts val="0"/>
              </a:spcBef>
              <a:spcAft>
                <a:spcPts val="0"/>
              </a:spcAft>
              <a:buClr>
                <a:srgbClr val="73B900"/>
              </a:buClr>
              <a:buSzPts val="1200"/>
              <a:buFont typeface="Arial"/>
              <a:buNone/>
              <a:defRPr sz="2700" b="1" i="0" u="none" strike="noStrike" cap="none">
                <a:solidFill>
                  <a:srgbClr val="73B900"/>
                </a:solidFill>
                <a:latin typeface="Arial"/>
                <a:ea typeface="Arial"/>
                <a:cs typeface="Arial"/>
                <a:sym typeface="Arial"/>
              </a:defRPr>
            </a:lvl2pPr>
            <a:lvl3pPr marR="0" lvl="2" algn="l">
              <a:lnSpc>
                <a:spcPct val="100000"/>
              </a:lnSpc>
              <a:spcBef>
                <a:spcPts val="0"/>
              </a:spcBef>
              <a:spcAft>
                <a:spcPts val="0"/>
              </a:spcAft>
              <a:buClr>
                <a:srgbClr val="73B900"/>
              </a:buClr>
              <a:buSzPts val="1200"/>
              <a:buFont typeface="Arial"/>
              <a:buNone/>
              <a:defRPr sz="2700" b="1" i="0" u="none" strike="noStrike" cap="none">
                <a:solidFill>
                  <a:srgbClr val="73B900"/>
                </a:solidFill>
                <a:latin typeface="Arial"/>
                <a:ea typeface="Arial"/>
                <a:cs typeface="Arial"/>
                <a:sym typeface="Arial"/>
              </a:defRPr>
            </a:lvl3pPr>
            <a:lvl4pPr marR="0" lvl="3" algn="l">
              <a:lnSpc>
                <a:spcPct val="100000"/>
              </a:lnSpc>
              <a:spcBef>
                <a:spcPts val="0"/>
              </a:spcBef>
              <a:spcAft>
                <a:spcPts val="0"/>
              </a:spcAft>
              <a:buClr>
                <a:srgbClr val="73B900"/>
              </a:buClr>
              <a:buSzPts val="1200"/>
              <a:buFont typeface="Arial"/>
              <a:buNone/>
              <a:defRPr sz="2700" b="1" i="0" u="none" strike="noStrike" cap="none">
                <a:solidFill>
                  <a:srgbClr val="73B900"/>
                </a:solidFill>
                <a:latin typeface="Arial"/>
                <a:ea typeface="Arial"/>
                <a:cs typeface="Arial"/>
                <a:sym typeface="Arial"/>
              </a:defRPr>
            </a:lvl4pPr>
            <a:lvl5pPr marR="0" lvl="4" algn="l">
              <a:lnSpc>
                <a:spcPct val="100000"/>
              </a:lnSpc>
              <a:spcBef>
                <a:spcPts val="0"/>
              </a:spcBef>
              <a:spcAft>
                <a:spcPts val="0"/>
              </a:spcAft>
              <a:buClr>
                <a:srgbClr val="73B900"/>
              </a:buClr>
              <a:buSzPts val="1200"/>
              <a:buFont typeface="Arial"/>
              <a:buNone/>
              <a:defRPr sz="2700" b="1" i="0" u="none" strike="noStrike" cap="none">
                <a:solidFill>
                  <a:srgbClr val="73B900"/>
                </a:solidFill>
                <a:latin typeface="Arial"/>
                <a:ea typeface="Arial"/>
                <a:cs typeface="Arial"/>
                <a:sym typeface="Arial"/>
              </a:defRPr>
            </a:lvl5pPr>
            <a:lvl6pPr marR="0" lvl="5" algn="l">
              <a:lnSpc>
                <a:spcPct val="100000"/>
              </a:lnSpc>
              <a:spcBef>
                <a:spcPts val="0"/>
              </a:spcBef>
              <a:spcAft>
                <a:spcPts val="0"/>
              </a:spcAft>
              <a:buClr>
                <a:srgbClr val="73B900"/>
              </a:buClr>
              <a:buSzPts val="1200"/>
              <a:buFont typeface="Arial"/>
              <a:buNone/>
              <a:defRPr sz="2700" b="1" i="0" u="none" strike="noStrike" cap="none">
                <a:solidFill>
                  <a:srgbClr val="73B900"/>
                </a:solidFill>
                <a:latin typeface="Arial"/>
                <a:ea typeface="Arial"/>
                <a:cs typeface="Arial"/>
                <a:sym typeface="Arial"/>
              </a:defRPr>
            </a:lvl6pPr>
            <a:lvl7pPr marR="0" lvl="6" algn="l">
              <a:lnSpc>
                <a:spcPct val="100000"/>
              </a:lnSpc>
              <a:spcBef>
                <a:spcPts val="0"/>
              </a:spcBef>
              <a:spcAft>
                <a:spcPts val="0"/>
              </a:spcAft>
              <a:buClr>
                <a:srgbClr val="73B900"/>
              </a:buClr>
              <a:buSzPts val="1200"/>
              <a:buFont typeface="Arial"/>
              <a:buNone/>
              <a:defRPr sz="2700" b="1" i="0" u="none" strike="noStrike" cap="none">
                <a:solidFill>
                  <a:srgbClr val="73B900"/>
                </a:solidFill>
                <a:latin typeface="Arial"/>
                <a:ea typeface="Arial"/>
                <a:cs typeface="Arial"/>
                <a:sym typeface="Arial"/>
              </a:defRPr>
            </a:lvl7pPr>
            <a:lvl8pPr marR="0" lvl="7" algn="l">
              <a:lnSpc>
                <a:spcPct val="100000"/>
              </a:lnSpc>
              <a:spcBef>
                <a:spcPts val="0"/>
              </a:spcBef>
              <a:spcAft>
                <a:spcPts val="0"/>
              </a:spcAft>
              <a:buClr>
                <a:srgbClr val="73B900"/>
              </a:buClr>
              <a:buSzPts val="1200"/>
              <a:buFont typeface="Arial"/>
              <a:buNone/>
              <a:defRPr sz="2700" b="1" i="0" u="none" strike="noStrike" cap="none">
                <a:solidFill>
                  <a:srgbClr val="73B900"/>
                </a:solidFill>
                <a:latin typeface="Arial"/>
                <a:ea typeface="Arial"/>
                <a:cs typeface="Arial"/>
                <a:sym typeface="Arial"/>
              </a:defRPr>
            </a:lvl8pPr>
            <a:lvl9pPr marR="0" lvl="8" algn="l">
              <a:lnSpc>
                <a:spcPct val="100000"/>
              </a:lnSpc>
              <a:spcBef>
                <a:spcPts val="0"/>
              </a:spcBef>
              <a:spcAft>
                <a:spcPts val="0"/>
              </a:spcAft>
              <a:buClr>
                <a:srgbClr val="73B900"/>
              </a:buClr>
              <a:buSzPts val="1200"/>
              <a:buFont typeface="Arial"/>
              <a:buNone/>
              <a:defRPr sz="2700" b="1" i="0" u="none" strike="noStrike" cap="none">
                <a:solidFill>
                  <a:srgbClr val="73B900"/>
                </a:solidFill>
                <a:latin typeface="Arial"/>
                <a:ea typeface="Arial"/>
                <a:cs typeface="Arial"/>
                <a:sym typeface="Arial"/>
              </a:defRPr>
            </a:lvl9pPr>
          </a:lstStyle>
          <a:p>
            <a:endParaRPr/>
          </a:p>
        </p:txBody>
      </p:sp>
      <p:sp>
        <p:nvSpPr>
          <p:cNvPr id="26" name="Google Shape;26;p7"/>
          <p:cNvSpPr txBox="1">
            <a:spLocks noGrp="1"/>
          </p:cNvSpPr>
          <p:nvPr>
            <p:ph type="body" idx="1"/>
          </p:nvPr>
        </p:nvSpPr>
        <p:spPr>
          <a:xfrm>
            <a:off x="415290" y="949855"/>
            <a:ext cx="8313300" cy="438000"/>
          </a:xfrm>
          <a:prstGeom prst="rect">
            <a:avLst/>
          </a:prstGeom>
          <a:noFill/>
          <a:ln>
            <a:noFill/>
          </a:ln>
        </p:spPr>
        <p:txBody>
          <a:bodyPr spcFirstLastPara="1" wrap="square" lIns="76200" tIns="38075" rIns="76200" bIns="38075" anchor="b" anchorCtr="0">
            <a:noAutofit/>
          </a:bodyPr>
          <a:lstStyle>
            <a:lvl1pPr marL="457200" marR="0" lvl="0" indent="-228600" algn="ctr">
              <a:lnSpc>
                <a:spcPct val="90000"/>
              </a:lnSpc>
              <a:spcBef>
                <a:spcPts val="800"/>
              </a:spcBef>
              <a:spcAft>
                <a:spcPts val="0"/>
              </a:spcAft>
              <a:buClr>
                <a:schemeClr val="dk1"/>
              </a:buClr>
              <a:buSzPts val="2000"/>
              <a:buFont typeface="Trebuchet MS"/>
              <a:buNone/>
              <a:defRPr sz="1800" b="0" i="0" u="none" strike="noStrike" cap="none">
                <a:solidFill>
                  <a:schemeClr val="lt2"/>
                </a:solidFill>
                <a:latin typeface="Trebuchet MS"/>
                <a:ea typeface="Trebuchet MS"/>
                <a:cs typeface="Trebuchet MS"/>
                <a:sym typeface="Trebuchet MS"/>
              </a:defRPr>
            </a:lvl1pPr>
            <a:lvl2pPr marL="914400" marR="0" lvl="1" indent="-228600" algn="ctr">
              <a:lnSpc>
                <a:spcPct val="90000"/>
              </a:lnSpc>
              <a:spcBef>
                <a:spcPts val="800"/>
              </a:spcBef>
              <a:spcAft>
                <a:spcPts val="0"/>
              </a:spcAft>
              <a:buClr>
                <a:schemeClr val="dk1"/>
              </a:buClr>
              <a:buSzPts val="2300"/>
              <a:buFont typeface="Trebuchet MS"/>
              <a:buNone/>
              <a:defRPr sz="2300" b="0" i="0" u="none" strike="noStrike" cap="none">
                <a:solidFill>
                  <a:schemeClr val="lt2"/>
                </a:solidFill>
                <a:latin typeface="Trebuchet MS"/>
                <a:ea typeface="Trebuchet MS"/>
                <a:cs typeface="Trebuchet MS"/>
                <a:sym typeface="Trebuchet MS"/>
              </a:defRPr>
            </a:lvl2pPr>
            <a:lvl3pPr marL="1371600" marR="0" lvl="2" indent="-228600" algn="ctr">
              <a:lnSpc>
                <a:spcPct val="90000"/>
              </a:lnSpc>
              <a:spcBef>
                <a:spcPts val="800"/>
              </a:spcBef>
              <a:spcAft>
                <a:spcPts val="0"/>
              </a:spcAft>
              <a:buClr>
                <a:schemeClr val="dk1"/>
              </a:buClr>
              <a:buSzPts val="2300"/>
              <a:buFont typeface="Trebuchet MS"/>
              <a:buNone/>
              <a:defRPr sz="2300" b="0" i="0" u="none" strike="noStrike" cap="none">
                <a:solidFill>
                  <a:schemeClr val="lt2"/>
                </a:solidFill>
                <a:latin typeface="Trebuchet MS"/>
                <a:ea typeface="Trebuchet MS"/>
                <a:cs typeface="Trebuchet MS"/>
                <a:sym typeface="Trebuchet MS"/>
              </a:defRPr>
            </a:lvl3pPr>
            <a:lvl4pPr marL="1828800" marR="0" lvl="3" indent="-228600" algn="ctr">
              <a:lnSpc>
                <a:spcPct val="100000"/>
              </a:lnSpc>
              <a:spcBef>
                <a:spcPts val="800"/>
              </a:spcBef>
              <a:spcAft>
                <a:spcPts val="0"/>
              </a:spcAft>
              <a:buClr>
                <a:schemeClr val="lt2"/>
              </a:buClr>
              <a:buSzPts val="2300"/>
              <a:buFont typeface="Trebuchet MS"/>
              <a:buNone/>
              <a:defRPr sz="2300" b="0" i="0" u="none" strike="noStrike" cap="none">
                <a:solidFill>
                  <a:schemeClr val="lt2"/>
                </a:solidFill>
                <a:latin typeface="Trebuchet MS"/>
                <a:ea typeface="Trebuchet MS"/>
                <a:cs typeface="Trebuchet MS"/>
                <a:sym typeface="Trebuchet MS"/>
              </a:defRPr>
            </a:lvl4pPr>
            <a:lvl5pPr marL="2286000" marR="0" lvl="4" indent="-228600" algn="ctr">
              <a:lnSpc>
                <a:spcPct val="100000"/>
              </a:lnSpc>
              <a:spcBef>
                <a:spcPts val="500"/>
              </a:spcBef>
              <a:spcAft>
                <a:spcPts val="0"/>
              </a:spcAft>
              <a:buClr>
                <a:schemeClr val="lt2"/>
              </a:buClr>
              <a:buSzPts val="2300"/>
              <a:buFont typeface="Trebuchet MS"/>
              <a:buNone/>
              <a:defRPr sz="2300" b="0" i="0" u="none" strike="noStrike" cap="none">
                <a:solidFill>
                  <a:schemeClr val="lt2"/>
                </a:solidFill>
                <a:latin typeface="Trebuchet MS"/>
                <a:ea typeface="Trebuchet MS"/>
                <a:cs typeface="Trebuchet MS"/>
                <a:sym typeface="Trebuchet MS"/>
              </a:defRPr>
            </a:lvl5pPr>
            <a:lvl6pPr marL="2743200" marR="0" lvl="5" indent="-336550" algn="l">
              <a:lnSpc>
                <a:spcPct val="100000"/>
              </a:lnSpc>
              <a:spcBef>
                <a:spcPts val="300"/>
              </a:spcBef>
              <a:spcAft>
                <a:spcPts val="0"/>
              </a:spcAft>
              <a:buClr>
                <a:schemeClr val="dk2"/>
              </a:buClr>
              <a:buSzPts val="1700"/>
              <a:buFont typeface="Trebuchet MS"/>
              <a:buChar char="»"/>
              <a:defRPr sz="1700" b="0" i="0" u="none" strike="noStrike" cap="none">
                <a:solidFill>
                  <a:schemeClr val="dk2"/>
                </a:solidFill>
                <a:latin typeface="Trebuchet MS"/>
                <a:ea typeface="Trebuchet MS"/>
                <a:cs typeface="Trebuchet MS"/>
                <a:sym typeface="Trebuchet MS"/>
              </a:defRPr>
            </a:lvl6pPr>
            <a:lvl7pPr marL="3200400" marR="0" lvl="6" indent="-336550" algn="l">
              <a:lnSpc>
                <a:spcPct val="100000"/>
              </a:lnSpc>
              <a:spcBef>
                <a:spcPts val="300"/>
              </a:spcBef>
              <a:spcAft>
                <a:spcPts val="0"/>
              </a:spcAft>
              <a:buClr>
                <a:schemeClr val="dk2"/>
              </a:buClr>
              <a:buSzPts val="1700"/>
              <a:buFont typeface="Trebuchet MS"/>
              <a:buChar char="»"/>
              <a:defRPr sz="1700" b="0" i="0" u="none" strike="noStrike" cap="none">
                <a:solidFill>
                  <a:schemeClr val="dk2"/>
                </a:solidFill>
                <a:latin typeface="Trebuchet MS"/>
                <a:ea typeface="Trebuchet MS"/>
                <a:cs typeface="Trebuchet MS"/>
                <a:sym typeface="Trebuchet MS"/>
              </a:defRPr>
            </a:lvl7pPr>
            <a:lvl8pPr marL="3657600" marR="0" lvl="7" indent="-336550" algn="l">
              <a:lnSpc>
                <a:spcPct val="100000"/>
              </a:lnSpc>
              <a:spcBef>
                <a:spcPts val="300"/>
              </a:spcBef>
              <a:spcAft>
                <a:spcPts val="0"/>
              </a:spcAft>
              <a:buClr>
                <a:schemeClr val="dk2"/>
              </a:buClr>
              <a:buSzPts val="1700"/>
              <a:buFont typeface="Trebuchet MS"/>
              <a:buChar char="»"/>
              <a:defRPr sz="1700" b="0" i="0" u="none" strike="noStrike" cap="none">
                <a:solidFill>
                  <a:schemeClr val="dk2"/>
                </a:solidFill>
                <a:latin typeface="Trebuchet MS"/>
                <a:ea typeface="Trebuchet MS"/>
                <a:cs typeface="Trebuchet MS"/>
                <a:sym typeface="Trebuchet MS"/>
              </a:defRPr>
            </a:lvl8pPr>
            <a:lvl9pPr marL="4114800" marR="0" lvl="8" indent="-336550" algn="l">
              <a:lnSpc>
                <a:spcPct val="100000"/>
              </a:lnSpc>
              <a:spcBef>
                <a:spcPts val="300"/>
              </a:spcBef>
              <a:spcAft>
                <a:spcPts val="0"/>
              </a:spcAft>
              <a:buClr>
                <a:schemeClr val="dk2"/>
              </a:buClr>
              <a:buSzPts val="1700"/>
              <a:buFont typeface="Trebuchet MS"/>
              <a:buChar char="»"/>
              <a:defRPr sz="1700" b="0" i="0" u="none" strike="noStrike" cap="none">
                <a:solidFill>
                  <a:schemeClr val="dk2"/>
                </a:solidFill>
                <a:latin typeface="Trebuchet MS"/>
                <a:ea typeface="Trebuchet MS"/>
                <a:cs typeface="Trebuchet MS"/>
                <a:sym typeface="Trebuchet MS"/>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_1">
  <p:cSld name="TITLE_1">
    <p:spTree>
      <p:nvGrpSpPr>
        <p:cNvPr id="1" name="Shape 27"/>
        <p:cNvGrpSpPr/>
        <p:nvPr/>
      </p:nvGrpSpPr>
      <p:grpSpPr>
        <a:xfrm>
          <a:off x="0" y="0"/>
          <a:ext cx="0" cy="0"/>
          <a:chOff x="0" y="0"/>
          <a:chExt cx="0" cy="0"/>
        </a:xfrm>
      </p:grpSpPr>
      <p:sp>
        <p:nvSpPr>
          <p:cNvPr id="28" name="Google Shape;28;p8"/>
          <p:cNvSpPr txBox="1">
            <a:spLocks noGrp="1"/>
          </p:cNvSpPr>
          <p:nvPr>
            <p:ph type="ctrTitle"/>
          </p:nvPr>
        </p:nvSpPr>
        <p:spPr>
          <a:xfrm>
            <a:off x="311708" y="744575"/>
            <a:ext cx="8520600" cy="2052600"/>
          </a:xfrm>
          <a:prstGeom prst="rect">
            <a:avLst/>
          </a:prstGeom>
        </p:spPr>
        <p:txBody>
          <a:bodyPr spcFirstLastPara="1" wrap="square" lIns="97900" tIns="48950" rIns="97900" bIns="48950"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9" name="Google Shape;29;p8"/>
          <p:cNvSpPr txBox="1">
            <a:spLocks noGrp="1"/>
          </p:cNvSpPr>
          <p:nvPr>
            <p:ph type="subTitle" idx="1"/>
          </p:nvPr>
        </p:nvSpPr>
        <p:spPr>
          <a:xfrm>
            <a:off x="311700" y="2834125"/>
            <a:ext cx="8520600" cy="792600"/>
          </a:xfrm>
          <a:prstGeom prst="rect">
            <a:avLst/>
          </a:prstGeom>
        </p:spPr>
        <p:txBody>
          <a:bodyPr spcFirstLastPara="1" wrap="square" lIns="97900" tIns="48950" rIns="97900" bIns="48950" anchor="t" anchorCtr="0">
            <a:noAutofit/>
          </a:bodyPr>
          <a:lstStyle>
            <a:lvl1pPr lvl="0" algn="ctr">
              <a:lnSpc>
                <a:spcPct val="100000"/>
              </a:lnSpc>
              <a:spcBef>
                <a:spcPts val="40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0" name="Google Shape;30;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ubtitle, Bullets 1 1">
  <p:cSld name="1_Title, Subtitle, Bullets_1">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628650" y="152400"/>
            <a:ext cx="7886700" cy="628800"/>
          </a:xfrm>
          <a:prstGeom prst="rect">
            <a:avLst/>
          </a:prstGeom>
          <a:noFill/>
          <a:ln>
            <a:noFill/>
          </a:ln>
        </p:spPr>
        <p:txBody>
          <a:bodyPr spcFirstLastPara="1" wrap="square" lIns="22850" tIns="11425" rIns="22850" bIns="11425" anchor="b" anchorCtr="0">
            <a:normAutofit/>
          </a:bodyPr>
          <a:lstStyle>
            <a:lvl1pPr lvl="0" algn="ctr">
              <a:lnSpc>
                <a:spcPct val="90000"/>
              </a:lnSpc>
              <a:spcBef>
                <a:spcPts val="0"/>
              </a:spcBef>
              <a:spcAft>
                <a:spcPts val="0"/>
              </a:spcAft>
              <a:buClr>
                <a:schemeClr val="lt1"/>
              </a:buClr>
              <a:buSzPts val="1800"/>
              <a:buNone/>
              <a:defRPr sz="2400" cap="none">
                <a:latin typeface="Trebuchet MS"/>
                <a:ea typeface="Trebuchet MS"/>
                <a:cs typeface="Trebuchet MS"/>
                <a:sym typeface="Trebuchet MS"/>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33" name="Google Shape;33;p9"/>
          <p:cNvSpPr txBox="1">
            <a:spLocks noGrp="1"/>
          </p:cNvSpPr>
          <p:nvPr>
            <p:ph type="sldNum" idx="12"/>
          </p:nvPr>
        </p:nvSpPr>
        <p:spPr>
          <a:xfrm>
            <a:off x="7941890" y="4906386"/>
            <a:ext cx="479400" cy="238500"/>
          </a:xfrm>
          <a:prstGeom prst="rect">
            <a:avLst/>
          </a:prstGeom>
          <a:noFill/>
          <a:ln>
            <a:noFill/>
          </a:ln>
        </p:spPr>
        <p:txBody>
          <a:bodyPr spcFirstLastPara="1" wrap="square" lIns="22850" tIns="11425" rIns="22850" bIns="11425" anchor="ctr" anchorCtr="0">
            <a:no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l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l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l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l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l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l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l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l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l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3400" y="222251"/>
            <a:ext cx="8610600" cy="527700"/>
          </a:xfrm>
          <a:prstGeom prst="rect">
            <a:avLst/>
          </a:prstGeom>
          <a:noFill/>
          <a:ln>
            <a:noFill/>
          </a:ln>
        </p:spPr>
        <p:txBody>
          <a:bodyPr spcFirstLastPara="1" wrap="square" lIns="97900" tIns="48950" rIns="97900" bIns="48950" anchor="ctr" anchorCtr="0">
            <a:noAutofit/>
          </a:bodyPr>
          <a:lstStyle>
            <a:lvl1pPr marR="0" lvl="0" algn="l">
              <a:spcBef>
                <a:spcPts val="0"/>
              </a:spcBef>
              <a:spcAft>
                <a:spcPts val="0"/>
              </a:spcAft>
              <a:buSzPts val="1400"/>
              <a:buNone/>
              <a:defRPr sz="2917" b="1" i="0" u="none" strike="noStrike" cap="none">
                <a:solidFill>
                  <a:schemeClr val="dk1"/>
                </a:solidFill>
                <a:latin typeface="Trebuchet MS"/>
                <a:ea typeface="Trebuchet MS"/>
                <a:cs typeface="Trebuchet MS"/>
                <a:sym typeface="Trebuchet MS"/>
              </a:defRPr>
            </a:lvl1pPr>
            <a:lvl2pPr marR="0" lvl="1" algn="l">
              <a:spcBef>
                <a:spcPts val="0"/>
              </a:spcBef>
              <a:spcAft>
                <a:spcPts val="0"/>
              </a:spcAft>
              <a:buSzPts val="1400"/>
              <a:buNone/>
              <a:defRPr sz="2917" b="1" i="0" u="none" strike="noStrike" cap="none">
                <a:solidFill>
                  <a:schemeClr val="dk1"/>
                </a:solidFill>
                <a:latin typeface="Arial"/>
                <a:ea typeface="Arial"/>
                <a:cs typeface="Arial"/>
                <a:sym typeface="Arial"/>
              </a:defRPr>
            </a:lvl2pPr>
            <a:lvl3pPr marR="0" lvl="2" algn="l">
              <a:spcBef>
                <a:spcPts val="0"/>
              </a:spcBef>
              <a:spcAft>
                <a:spcPts val="0"/>
              </a:spcAft>
              <a:buSzPts val="1400"/>
              <a:buNone/>
              <a:defRPr sz="2917" b="1" i="0" u="none" strike="noStrike" cap="none">
                <a:solidFill>
                  <a:schemeClr val="dk1"/>
                </a:solidFill>
                <a:latin typeface="Arial"/>
                <a:ea typeface="Arial"/>
                <a:cs typeface="Arial"/>
                <a:sym typeface="Arial"/>
              </a:defRPr>
            </a:lvl3pPr>
            <a:lvl4pPr marR="0" lvl="3" algn="l">
              <a:spcBef>
                <a:spcPts val="0"/>
              </a:spcBef>
              <a:spcAft>
                <a:spcPts val="0"/>
              </a:spcAft>
              <a:buSzPts val="1400"/>
              <a:buNone/>
              <a:defRPr sz="2917" b="1" i="0" u="none" strike="noStrike" cap="none">
                <a:solidFill>
                  <a:schemeClr val="dk1"/>
                </a:solidFill>
                <a:latin typeface="Arial"/>
                <a:ea typeface="Arial"/>
                <a:cs typeface="Arial"/>
                <a:sym typeface="Arial"/>
              </a:defRPr>
            </a:lvl4pPr>
            <a:lvl5pPr marR="0" lvl="4" algn="l">
              <a:spcBef>
                <a:spcPts val="0"/>
              </a:spcBef>
              <a:spcAft>
                <a:spcPts val="0"/>
              </a:spcAft>
              <a:buSzPts val="1400"/>
              <a:buNone/>
              <a:defRPr sz="2917" b="1" i="0" u="none" strike="noStrike" cap="none">
                <a:solidFill>
                  <a:schemeClr val="dk1"/>
                </a:solidFill>
                <a:latin typeface="Arial"/>
                <a:ea typeface="Arial"/>
                <a:cs typeface="Arial"/>
                <a:sym typeface="Arial"/>
              </a:defRPr>
            </a:lvl5pPr>
            <a:lvl6pPr marR="0" lvl="5" algn="l">
              <a:spcBef>
                <a:spcPts val="0"/>
              </a:spcBef>
              <a:spcAft>
                <a:spcPts val="0"/>
              </a:spcAft>
              <a:buSzPts val="1400"/>
              <a:buNone/>
              <a:defRPr sz="2917" b="1" i="0" u="none" strike="noStrike" cap="none">
                <a:solidFill>
                  <a:schemeClr val="dk1"/>
                </a:solidFill>
                <a:latin typeface="Arial Black"/>
                <a:ea typeface="Arial Black"/>
                <a:cs typeface="Arial Black"/>
                <a:sym typeface="Arial Black"/>
              </a:defRPr>
            </a:lvl6pPr>
            <a:lvl7pPr marR="0" lvl="6" algn="l">
              <a:spcBef>
                <a:spcPts val="0"/>
              </a:spcBef>
              <a:spcAft>
                <a:spcPts val="0"/>
              </a:spcAft>
              <a:buSzPts val="1400"/>
              <a:buNone/>
              <a:defRPr sz="2917" b="1" i="0" u="none" strike="noStrike" cap="none">
                <a:solidFill>
                  <a:schemeClr val="dk1"/>
                </a:solidFill>
                <a:latin typeface="Arial Black"/>
                <a:ea typeface="Arial Black"/>
                <a:cs typeface="Arial Black"/>
                <a:sym typeface="Arial Black"/>
              </a:defRPr>
            </a:lvl7pPr>
            <a:lvl8pPr marR="0" lvl="7" algn="l">
              <a:spcBef>
                <a:spcPts val="0"/>
              </a:spcBef>
              <a:spcAft>
                <a:spcPts val="0"/>
              </a:spcAft>
              <a:buSzPts val="1400"/>
              <a:buNone/>
              <a:defRPr sz="2917" b="1" i="0" u="none" strike="noStrike" cap="none">
                <a:solidFill>
                  <a:schemeClr val="dk1"/>
                </a:solidFill>
                <a:latin typeface="Arial Black"/>
                <a:ea typeface="Arial Black"/>
                <a:cs typeface="Arial Black"/>
                <a:sym typeface="Arial Black"/>
              </a:defRPr>
            </a:lvl8pPr>
            <a:lvl9pPr marR="0" lvl="8" algn="l">
              <a:spcBef>
                <a:spcPts val="0"/>
              </a:spcBef>
              <a:spcAft>
                <a:spcPts val="0"/>
              </a:spcAft>
              <a:buSzPts val="1400"/>
              <a:buNone/>
              <a:defRPr sz="2917" b="1" i="0" u="none" strike="noStrike" cap="none">
                <a:solidFill>
                  <a:schemeClr val="dk1"/>
                </a:solidFill>
                <a:latin typeface="Arial Black"/>
                <a:ea typeface="Arial Black"/>
                <a:cs typeface="Arial Black"/>
                <a:sym typeface="Arial Black"/>
              </a:defRPr>
            </a:lvl9pPr>
          </a:lstStyle>
          <a:p>
            <a:endParaRPr/>
          </a:p>
        </p:txBody>
      </p:sp>
      <p:sp>
        <p:nvSpPr>
          <p:cNvPr id="7" name="Google Shape;7;p1"/>
          <p:cNvSpPr txBox="1">
            <a:spLocks noGrp="1"/>
          </p:cNvSpPr>
          <p:nvPr>
            <p:ph type="body" idx="1"/>
          </p:nvPr>
        </p:nvSpPr>
        <p:spPr>
          <a:xfrm>
            <a:off x="538370" y="793750"/>
            <a:ext cx="8605500" cy="4006800"/>
          </a:xfrm>
          <a:prstGeom prst="rect">
            <a:avLst/>
          </a:prstGeom>
          <a:noFill/>
          <a:ln>
            <a:noFill/>
          </a:ln>
        </p:spPr>
        <p:txBody>
          <a:bodyPr spcFirstLastPara="1" wrap="square" lIns="97900" tIns="48950" rIns="97900" bIns="48950" anchor="t" anchorCtr="0">
            <a:noAutofit/>
          </a:bodyPr>
          <a:lstStyle>
            <a:lvl1pPr marL="457200" marR="0" lvl="0" indent="-330200" algn="l">
              <a:lnSpc>
                <a:spcPct val="105000"/>
              </a:lnSpc>
              <a:spcBef>
                <a:spcPts val="400"/>
              </a:spcBef>
              <a:spcAft>
                <a:spcPts val="0"/>
              </a:spcAft>
              <a:buClr>
                <a:srgbClr val="FF0000"/>
              </a:buClr>
              <a:buSzPts val="1600"/>
              <a:buFont typeface="Trebuchet MS"/>
              <a:buChar char="•"/>
              <a:defRPr sz="1600" b="1" i="0" u="none" strike="noStrike" cap="none">
                <a:solidFill>
                  <a:schemeClr val="dk1"/>
                </a:solidFill>
                <a:latin typeface="Trebuchet MS"/>
                <a:ea typeface="Trebuchet MS"/>
                <a:cs typeface="Trebuchet MS"/>
                <a:sym typeface="Trebuchet MS"/>
              </a:defRPr>
            </a:lvl1pPr>
            <a:lvl2pPr marL="914400" marR="0" lvl="1" indent="-330200" algn="l">
              <a:lnSpc>
                <a:spcPct val="105000"/>
              </a:lnSpc>
              <a:spcBef>
                <a:spcPts val="0"/>
              </a:spcBef>
              <a:spcAft>
                <a:spcPts val="0"/>
              </a:spcAft>
              <a:buClr>
                <a:srgbClr val="FF0000"/>
              </a:buClr>
              <a:buSzPts val="1600"/>
              <a:buFont typeface="Times New Roman"/>
              <a:buChar char="-"/>
              <a:defRPr sz="1600" b="0" i="0" u="none" strike="noStrike" cap="none">
                <a:solidFill>
                  <a:schemeClr val="dk1"/>
                </a:solidFill>
                <a:latin typeface="Trebuchet MS"/>
                <a:ea typeface="Trebuchet MS"/>
                <a:cs typeface="Trebuchet MS"/>
                <a:sym typeface="Trebuchet MS"/>
              </a:defRPr>
            </a:lvl2pPr>
            <a:lvl3pPr marL="1371600" marR="0" lvl="2" indent="-330200" algn="l">
              <a:lnSpc>
                <a:spcPct val="105000"/>
              </a:lnSpc>
              <a:spcBef>
                <a:spcPts val="0"/>
              </a:spcBef>
              <a:spcAft>
                <a:spcPts val="0"/>
              </a:spcAft>
              <a:buClr>
                <a:srgbClr val="FF0000"/>
              </a:buClr>
              <a:buSzPts val="1600"/>
              <a:buFont typeface="Times New Roman"/>
              <a:buChar char="-"/>
              <a:defRPr sz="1600" b="0" i="0" u="none" strike="noStrike" cap="none">
                <a:solidFill>
                  <a:schemeClr val="dk1"/>
                </a:solidFill>
                <a:latin typeface="Trebuchet MS"/>
                <a:ea typeface="Trebuchet MS"/>
                <a:cs typeface="Trebuchet MS"/>
                <a:sym typeface="Trebuchet MS"/>
              </a:defRPr>
            </a:lvl3pPr>
            <a:lvl4pPr marL="1828800" marR="0" lvl="3" indent="-330200" algn="l">
              <a:lnSpc>
                <a:spcPct val="105000"/>
              </a:lnSpc>
              <a:spcBef>
                <a:spcPts val="0"/>
              </a:spcBef>
              <a:spcAft>
                <a:spcPts val="0"/>
              </a:spcAft>
              <a:buClr>
                <a:srgbClr val="FF0000"/>
              </a:buClr>
              <a:buSzPts val="1600"/>
              <a:buFont typeface="Times New Roman"/>
              <a:buChar char="-"/>
              <a:defRPr sz="1600" b="0" i="0" u="none" strike="noStrike" cap="none">
                <a:solidFill>
                  <a:schemeClr val="dk1"/>
                </a:solidFill>
                <a:latin typeface="Trebuchet MS"/>
                <a:ea typeface="Trebuchet MS"/>
                <a:cs typeface="Trebuchet MS"/>
                <a:sym typeface="Trebuchet MS"/>
              </a:defRPr>
            </a:lvl4pPr>
            <a:lvl5pPr marL="2286000" marR="0" lvl="4" indent="-330200" algn="l">
              <a:lnSpc>
                <a:spcPct val="105000"/>
              </a:lnSpc>
              <a:spcBef>
                <a:spcPts val="0"/>
              </a:spcBef>
              <a:spcAft>
                <a:spcPts val="0"/>
              </a:spcAft>
              <a:buClr>
                <a:srgbClr val="FF0000"/>
              </a:buClr>
              <a:buSzPts val="1600"/>
              <a:buFont typeface="Times New Roman"/>
              <a:buChar char="-"/>
              <a:defRPr sz="1600" b="0" i="0" u="none" strike="noStrike" cap="none">
                <a:solidFill>
                  <a:schemeClr val="dk1"/>
                </a:solidFill>
                <a:latin typeface="Trebuchet MS"/>
                <a:ea typeface="Trebuchet MS"/>
                <a:cs typeface="Trebuchet MS"/>
                <a:sym typeface="Trebuchet MS"/>
              </a:defRPr>
            </a:lvl5pPr>
            <a:lvl6pPr marL="2743200" marR="0" lvl="5" indent="-307975" algn="l">
              <a:lnSpc>
                <a:spcPct val="95000"/>
              </a:lnSpc>
              <a:spcBef>
                <a:spcPts val="0"/>
              </a:spcBef>
              <a:spcAft>
                <a:spcPts val="0"/>
              </a:spcAft>
              <a:buClr>
                <a:srgbClr val="FF0000"/>
              </a:buClr>
              <a:buSzPts val="1250"/>
              <a:buFont typeface="Times New Roman"/>
              <a:buChar char="-"/>
              <a:defRPr sz="1250" b="0" i="0" u="none" strike="noStrike" cap="none">
                <a:solidFill>
                  <a:schemeClr val="dk1"/>
                </a:solidFill>
                <a:latin typeface="Calibri"/>
                <a:ea typeface="Calibri"/>
                <a:cs typeface="Calibri"/>
                <a:sym typeface="Calibri"/>
              </a:defRPr>
            </a:lvl6pPr>
            <a:lvl7pPr marL="3200400" marR="0" lvl="6" indent="-307975" algn="l">
              <a:lnSpc>
                <a:spcPct val="95000"/>
              </a:lnSpc>
              <a:spcBef>
                <a:spcPts val="0"/>
              </a:spcBef>
              <a:spcAft>
                <a:spcPts val="0"/>
              </a:spcAft>
              <a:buClr>
                <a:srgbClr val="FF0000"/>
              </a:buClr>
              <a:buSzPts val="1250"/>
              <a:buFont typeface="Times New Roman"/>
              <a:buChar char="-"/>
              <a:defRPr sz="1250" b="0" i="0" u="none" strike="noStrike" cap="none">
                <a:solidFill>
                  <a:schemeClr val="dk1"/>
                </a:solidFill>
                <a:latin typeface="Calibri"/>
                <a:ea typeface="Calibri"/>
                <a:cs typeface="Calibri"/>
                <a:sym typeface="Calibri"/>
              </a:defRPr>
            </a:lvl7pPr>
            <a:lvl8pPr marL="3657600" marR="0" lvl="7" indent="-307975" algn="l">
              <a:lnSpc>
                <a:spcPct val="95000"/>
              </a:lnSpc>
              <a:spcBef>
                <a:spcPts val="0"/>
              </a:spcBef>
              <a:spcAft>
                <a:spcPts val="0"/>
              </a:spcAft>
              <a:buClr>
                <a:srgbClr val="FF0000"/>
              </a:buClr>
              <a:buSzPts val="1250"/>
              <a:buFont typeface="Times New Roman"/>
              <a:buChar char="-"/>
              <a:defRPr sz="1250" b="0" i="0" u="none" strike="noStrike" cap="none">
                <a:solidFill>
                  <a:schemeClr val="dk1"/>
                </a:solidFill>
                <a:latin typeface="Calibri"/>
                <a:ea typeface="Calibri"/>
                <a:cs typeface="Calibri"/>
                <a:sym typeface="Calibri"/>
              </a:defRPr>
            </a:lvl8pPr>
            <a:lvl9pPr marL="4114800" marR="0" lvl="8" indent="-307975" algn="l">
              <a:lnSpc>
                <a:spcPct val="95000"/>
              </a:lnSpc>
              <a:spcBef>
                <a:spcPts val="0"/>
              </a:spcBef>
              <a:spcAft>
                <a:spcPts val="0"/>
              </a:spcAft>
              <a:buClr>
                <a:srgbClr val="FF0000"/>
              </a:buClr>
              <a:buSzPts val="1250"/>
              <a:buFont typeface="Times New Roman"/>
              <a:buChar char="-"/>
              <a:defRPr sz="1250" b="0" i="0" u="none" strike="noStrike" cap="none">
                <a:solidFill>
                  <a:schemeClr val="dk1"/>
                </a:solidFill>
                <a:latin typeface="Calibri"/>
                <a:ea typeface="Calibri"/>
                <a:cs typeface="Calibri"/>
                <a:sym typeface="Calibri"/>
              </a:defRPr>
            </a:lvl9pPr>
          </a:lstStyle>
          <a:p>
            <a:endParaRPr/>
          </a:p>
        </p:txBody>
      </p:sp>
      <p:pic>
        <p:nvPicPr>
          <p:cNvPr id="8" name="Google Shape;8;p1"/>
          <p:cNvPicPr preferRelativeResize="0"/>
          <p:nvPr/>
        </p:nvPicPr>
        <p:blipFill>
          <a:blip r:embed="rId10">
            <a:alphaModFix/>
          </a:blip>
          <a:stretch>
            <a:fillRect/>
          </a:stretch>
        </p:blipFill>
        <p:spPr>
          <a:xfrm>
            <a:off x="0" y="4791063"/>
            <a:ext cx="9144000" cy="3524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6.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4.gif"/><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hyperlink" Target="https://slangpy.shader-slang.org" TargetMode="External"/><Relationship Id="rId3" Type="http://schemas.openxmlformats.org/officeDocument/2006/relationships/hyperlink" Target="https://shader-slang.org" TargetMode="External"/><Relationship Id="rId7" Type="http://schemas.openxmlformats.org/officeDocument/2006/relationships/hyperlink" Target="https://khr.io/slangvideos"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docs.shader-slang.org" TargetMode="External"/><Relationship Id="rId4" Type="http://schemas.openxmlformats.org/officeDocument/2006/relationships/hyperlink" Target="https://try.shader-slang.org" TargetMode="External"/><Relationship Id="rId9"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hyperlink" Target="https://docs.shader-slang.org" TargetMode="External"/><Relationship Id="rId4" Type="http://schemas.openxmlformats.org/officeDocument/2006/relationships/hyperlink" Target="https://try.shader-slang.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381000" y="152351"/>
            <a:ext cx="8382000" cy="527700"/>
          </a:xfrm>
          <a:prstGeom prst="rect">
            <a:avLst/>
          </a:prstGeom>
          <a:noFill/>
          <a:ln>
            <a:noFill/>
          </a:ln>
        </p:spPr>
        <p:txBody>
          <a:bodyPr spcFirstLastPara="1" wrap="square" lIns="22850" tIns="11425" rIns="22850" bIns="11425" anchor="ctr" anchorCtr="0">
            <a:normAutofit/>
          </a:bodyPr>
          <a:lstStyle/>
          <a:p>
            <a:pPr marL="0" lvl="0" indent="0" algn="ctr" rtl="0">
              <a:spcBef>
                <a:spcPts val="0"/>
              </a:spcBef>
              <a:spcAft>
                <a:spcPts val="0"/>
              </a:spcAft>
              <a:buNone/>
            </a:pPr>
            <a:r>
              <a:rPr lang="en"/>
              <a:t>Writing Shaders Today: Complexity Abounds</a:t>
            </a:r>
            <a:endParaRPr/>
          </a:p>
        </p:txBody>
      </p:sp>
      <p:sp>
        <p:nvSpPr>
          <p:cNvPr id="39" name="Google Shape;39;p10"/>
          <p:cNvSpPr txBox="1">
            <a:spLocks noGrp="1"/>
          </p:cNvSpPr>
          <p:nvPr>
            <p:ph type="body" idx="1"/>
          </p:nvPr>
        </p:nvSpPr>
        <p:spPr>
          <a:xfrm>
            <a:off x="698500" y="1182150"/>
            <a:ext cx="4217100" cy="3137100"/>
          </a:xfrm>
          <a:prstGeom prst="rect">
            <a:avLst/>
          </a:prstGeom>
          <a:noFill/>
          <a:ln>
            <a:noFill/>
          </a:ln>
        </p:spPr>
        <p:txBody>
          <a:bodyPr spcFirstLastPara="1" wrap="square" lIns="97900" tIns="48950" rIns="97900" bIns="48950" anchor="t" anchorCtr="0">
            <a:spAutoFit/>
          </a:bodyPr>
          <a:lstStyle/>
          <a:p>
            <a:pPr marL="0" lvl="0" indent="0" algn="l" rtl="0">
              <a:spcBef>
                <a:spcPts val="900"/>
              </a:spcBef>
              <a:spcAft>
                <a:spcPts val="0"/>
              </a:spcAft>
              <a:buNone/>
            </a:pPr>
            <a:endParaRPr/>
          </a:p>
          <a:p>
            <a:pPr marL="149579" lvl="0" indent="-149579" algn="l" rtl="0">
              <a:spcBef>
                <a:spcPts val="900"/>
              </a:spcBef>
              <a:spcAft>
                <a:spcPts val="0"/>
              </a:spcAft>
              <a:buClr>
                <a:schemeClr val="dk1"/>
              </a:buClr>
              <a:buSzPts val="1500"/>
              <a:buChar char="•"/>
            </a:pPr>
            <a:r>
              <a:rPr lang="en"/>
              <a:t>Shader codebases have become incredibly large &amp; complex</a:t>
            </a:r>
            <a:endParaRPr sz="1400" b="0"/>
          </a:p>
          <a:p>
            <a:pPr marL="149579" lvl="0" indent="-149579" algn="l" rtl="0">
              <a:spcBef>
                <a:spcPts val="900"/>
              </a:spcBef>
              <a:spcAft>
                <a:spcPts val="0"/>
              </a:spcAft>
              <a:buClr>
                <a:schemeClr val="dk1"/>
              </a:buClr>
              <a:buSzPts val="1500"/>
              <a:buFont typeface="Trebuchet MS"/>
              <a:buChar char="•"/>
            </a:pPr>
            <a:r>
              <a:rPr lang="en"/>
              <a:t>Developers need to deploy to many platforms</a:t>
            </a:r>
            <a:endParaRPr b="1"/>
          </a:p>
          <a:p>
            <a:pPr marL="149579" lvl="0" indent="-149579" algn="l" rtl="0">
              <a:spcBef>
                <a:spcPts val="900"/>
              </a:spcBef>
              <a:spcAft>
                <a:spcPts val="0"/>
              </a:spcAft>
              <a:buClr>
                <a:schemeClr val="dk1"/>
              </a:buClr>
              <a:buSzPts val="1500"/>
              <a:buFont typeface="Trebuchet MS"/>
              <a:buChar char="•"/>
            </a:pPr>
            <a:r>
              <a:rPr lang="en" b="1"/>
              <a:t>Shader </a:t>
            </a:r>
            <a:r>
              <a:rPr lang="en"/>
              <a:t>combinatorial explosion</a:t>
            </a:r>
            <a:endParaRPr/>
          </a:p>
          <a:p>
            <a:pPr marL="149579" lvl="0" indent="-149579" algn="l" rtl="0">
              <a:spcBef>
                <a:spcPts val="900"/>
              </a:spcBef>
              <a:spcAft>
                <a:spcPts val="0"/>
              </a:spcAft>
              <a:buClr>
                <a:schemeClr val="dk1"/>
              </a:buClr>
              <a:buSzPts val="1500"/>
              <a:buChar char="•"/>
            </a:pPr>
            <a:r>
              <a:rPr lang="en"/>
              <a:t>Fragile manual data binding models</a:t>
            </a:r>
            <a:endParaRPr/>
          </a:p>
          <a:p>
            <a:pPr marL="149579" lvl="0" indent="-149579" algn="l" rtl="0">
              <a:spcBef>
                <a:spcPts val="900"/>
              </a:spcBef>
              <a:spcAft>
                <a:spcPts val="0"/>
              </a:spcAft>
              <a:buClr>
                <a:schemeClr val="dk1"/>
              </a:buClr>
              <a:buSzPts val="1500"/>
              <a:buFont typeface="Trebuchet MS"/>
              <a:buChar char="•"/>
            </a:pPr>
            <a:r>
              <a:rPr lang="en"/>
              <a:t>New graphics techniques &amp; neural graphics discontinuity</a:t>
            </a:r>
            <a:endParaRPr sz="1400"/>
          </a:p>
          <a:p>
            <a:pPr marL="149579" lvl="0" indent="-54329" algn="l" rtl="0">
              <a:lnSpc>
                <a:spcPct val="105000"/>
              </a:lnSpc>
              <a:spcBef>
                <a:spcPts val="375"/>
              </a:spcBef>
              <a:spcAft>
                <a:spcPts val="0"/>
              </a:spcAft>
              <a:buSzPts val="1500"/>
              <a:buFont typeface="Trebuchet MS"/>
              <a:buNone/>
            </a:pPr>
            <a:endParaRPr/>
          </a:p>
        </p:txBody>
      </p:sp>
      <p:pic>
        <p:nvPicPr>
          <p:cNvPr id="40" name="Google Shape;40;p10"/>
          <p:cNvPicPr preferRelativeResize="0"/>
          <p:nvPr/>
        </p:nvPicPr>
        <p:blipFill>
          <a:blip r:embed="rId3">
            <a:alphaModFix/>
          </a:blip>
          <a:stretch>
            <a:fillRect/>
          </a:stretch>
        </p:blipFill>
        <p:spPr>
          <a:xfrm>
            <a:off x="5513950" y="1182150"/>
            <a:ext cx="3107875" cy="31078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9"/>
          <p:cNvSpPr txBox="1">
            <a:spLocks noGrp="1"/>
          </p:cNvSpPr>
          <p:nvPr>
            <p:ph type="title"/>
          </p:nvPr>
        </p:nvSpPr>
        <p:spPr>
          <a:xfrm>
            <a:off x="381000" y="157751"/>
            <a:ext cx="8382000" cy="527700"/>
          </a:xfrm>
          <a:prstGeom prst="rect">
            <a:avLst/>
          </a:prstGeom>
        </p:spPr>
        <p:txBody>
          <a:bodyPr spcFirstLastPara="1" wrap="square" lIns="97900" tIns="48950" rIns="97900" bIns="48950" anchor="ctr" anchorCtr="0">
            <a:noAutofit/>
          </a:bodyPr>
          <a:lstStyle/>
          <a:p>
            <a:pPr marL="0" lvl="0" indent="0" algn="ctr" rtl="0">
              <a:spcBef>
                <a:spcPts val="0"/>
              </a:spcBef>
              <a:spcAft>
                <a:spcPts val="0"/>
              </a:spcAft>
              <a:buNone/>
            </a:pPr>
            <a:r>
              <a:rPr lang="en"/>
              <a:t>Modules: Streamline Compilation</a:t>
            </a:r>
            <a:endParaRPr/>
          </a:p>
        </p:txBody>
      </p:sp>
      <p:sp>
        <p:nvSpPr>
          <p:cNvPr id="241" name="Google Shape;241;p19"/>
          <p:cNvSpPr/>
          <p:nvPr/>
        </p:nvSpPr>
        <p:spPr>
          <a:xfrm>
            <a:off x="3337601" y="1115200"/>
            <a:ext cx="2093700" cy="354000"/>
          </a:xfrm>
          <a:prstGeom prst="roundRect">
            <a:avLst>
              <a:gd name="adj" fmla="val 16667"/>
            </a:avLst>
          </a:prstGeom>
          <a:solidFill>
            <a:srgbClr val="38761D"/>
          </a:solidFill>
          <a:ln w="8325" cap="flat" cmpd="sng">
            <a:solidFill>
              <a:schemeClr val="dk2"/>
            </a:solidFill>
            <a:prstDash val="solid"/>
            <a:round/>
            <a:headEnd type="none" w="sm" len="sm"/>
            <a:tailEnd type="none" w="sm" len="sm"/>
          </a:ln>
        </p:spPr>
        <p:txBody>
          <a:bodyPr spcFirstLastPara="1" wrap="square" lIns="79950" tIns="79950" rIns="79950" bIns="79950" anchor="ctr" anchorCtr="0">
            <a:noAutofit/>
          </a:bodyPr>
          <a:lstStyle/>
          <a:p>
            <a:pPr marL="0" lvl="0" indent="0" algn="ctr" rtl="0">
              <a:spcBef>
                <a:spcPts val="0"/>
              </a:spcBef>
              <a:spcAft>
                <a:spcPts val="0"/>
              </a:spcAft>
              <a:buNone/>
            </a:pPr>
            <a:r>
              <a:rPr lang="en" sz="1224">
                <a:solidFill>
                  <a:schemeClr val="lt1"/>
                </a:solidFill>
                <a:latin typeface="Trebuchet MS"/>
                <a:ea typeface="Trebuchet MS"/>
                <a:cs typeface="Trebuchet MS"/>
                <a:sym typeface="Trebuchet MS"/>
              </a:rPr>
              <a:t>surfaceIntegrator.slang</a:t>
            </a:r>
            <a:endParaRPr sz="1224">
              <a:solidFill>
                <a:schemeClr val="lt1"/>
              </a:solidFill>
              <a:latin typeface="Trebuchet MS"/>
              <a:ea typeface="Trebuchet MS"/>
              <a:cs typeface="Trebuchet MS"/>
              <a:sym typeface="Trebuchet MS"/>
            </a:endParaRPr>
          </a:p>
        </p:txBody>
      </p:sp>
      <p:sp>
        <p:nvSpPr>
          <p:cNvPr id="242" name="Google Shape;242;p19"/>
          <p:cNvSpPr/>
          <p:nvPr/>
        </p:nvSpPr>
        <p:spPr>
          <a:xfrm>
            <a:off x="6617900" y="1424500"/>
            <a:ext cx="1891200" cy="354000"/>
          </a:xfrm>
          <a:prstGeom prst="roundRect">
            <a:avLst>
              <a:gd name="adj" fmla="val 16667"/>
            </a:avLst>
          </a:prstGeom>
          <a:solidFill>
            <a:srgbClr val="274E13"/>
          </a:solidFill>
          <a:ln w="8325" cap="flat" cmpd="sng">
            <a:solidFill>
              <a:schemeClr val="dk2"/>
            </a:solidFill>
            <a:prstDash val="solid"/>
            <a:round/>
            <a:headEnd type="none" w="sm" len="sm"/>
            <a:tailEnd type="none" w="sm" len="sm"/>
          </a:ln>
        </p:spPr>
        <p:txBody>
          <a:bodyPr spcFirstLastPara="1" wrap="square" lIns="79950" tIns="79950" rIns="79950" bIns="79950" anchor="ctr" anchorCtr="0">
            <a:noAutofit/>
          </a:bodyPr>
          <a:lstStyle/>
          <a:p>
            <a:pPr marL="0" lvl="0" indent="0" algn="ctr" rtl="0">
              <a:spcBef>
                <a:spcPts val="0"/>
              </a:spcBef>
              <a:spcAft>
                <a:spcPts val="0"/>
              </a:spcAft>
              <a:buNone/>
            </a:pPr>
            <a:r>
              <a:rPr lang="en" sz="1224">
                <a:solidFill>
                  <a:schemeClr val="lt1"/>
                </a:solidFill>
                <a:latin typeface="Trebuchet MS"/>
                <a:ea typeface="Trebuchet MS"/>
                <a:cs typeface="Trebuchet MS"/>
                <a:sym typeface="Trebuchet MS"/>
              </a:rPr>
              <a:t>mainShader1.slang</a:t>
            </a:r>
            <a:endParaRPr sz="1224">
              <a:solidFill>
                <a:schemeClr val="lt1"/>
              </a:solidFill>
              <a:latin typeface="Trebuchet MS"/>
              <a:ea typeface="Trebuchet MS"/>
              <a:cs typeface="Trebuchet MS"/>
              <a:sym typeface="Trebuchet MS"/>
            </a:endParaRPr>
          </a:p>
        </p:txBody>
      </p:sp>
      <p:sp>
        <p:nvSpPr>
          <p:cNvPr id="243" name="Google Shape;243;p19"/>
          <p:cNvSpPr/>
          <p:nvPr/>
        </p:nvSpPr>
        <p:spPr>
          <a:xfrm>
            <a:off x="219600" y="1118600"/>
            <a:ext cx="1774200" cy="354000"/>
          </a:xfrm>
          <a:prstGeom prst="roundRect">
            <a:avLst>
              <a:gd name="adj" fmla="val 16667"/>
            </a:avLst>
          </a:prstGeom>
          <a:solidFill>
            <a:srgbClr val="6AA84F"/>
          </a:solidFill>
          <a:ln w="8325" cap="flat" cmpd="sng">
            <a:solidFill>
              <a:schemeClr val="dk2"/>
            </a:solidFill>
            <a:prstDash val="solid"/>
            <a:round/>
            <a:headEnd type="none" w="sm" len="sm"/>
            <a:tailEnd type="none" w="sm" len="sm"/>
          </a:ln>
        </p:spPr>
        <p:txBody>
          <a:bodyPr spcFirstLastPara="1" wrap="square" lIns="79950" tIns="79950" rIns="79950" bIns="79950" anchor="ctr" anchorCtr="0">
            <a:noAutofit/>
          </a:bodyPr>
          <a:lstStyle/>
          <a:p>
            <a:pPr marL="0" lvl="0" indent="0" algn="ctr" rtl="0">
              <a:spcBef>
                <a:spcPts val="0"/>
              </a:spcBef>
              <a:spcAft>
                <a:spcPts val="0"/>
              </a:spcAft>
              <a:buNone/>
            </a:pPr>
            <a:r>
              <a:rPr lang="en" sz="1224">
                <a:solidFill>
                  <a:schemeClr val="lt1"/>
                </a:solidFill>
                <a:latin typeface="Trebuchet MS"/>
                <a:ea typeface="Trebuchet MS"/>
                <a:cs typeface="Trebuchet MS"/>
                <a:sym typeface="Trebuchet MS"/>
              </a:rPr>
              <a:t>lighting.slang</a:t>
            </a:r>
            <a:endParaRPr sz="1224">
              <a:solidFill>
                <a:schemeClr val="lt1"/>
              </a:solidFill>
              <a:latin typeface="Trebuchet MS"/>
              <a:ea typeface="Trebuchet MS"/>
              <a:cs typeface="Trebuchet MS"/>
              <a:sym typeface="Trebuchet MS"/>
            </a:endParaRPr>
          </a:p>
        </p:txBody>
      </p:sp>
      <p:sp>
        <p:nvSpPr>
          <p:cNvPr id="244" name="Google Shape;244;p19"/>
          <p:cNvSpPr/>
          <p:nvPr/>
        </p:nvSpPr>
        <p:spPr>
          <a:xfrm>
            <a:off x="219600" y="1994439"/>
            <a:ext cx="1774200" cy="354000"/>
          </a:xfrm>
          <a:prstGeom prst="roundRect">
            <a:avLst>
              <a:gd name="adj" fmla="val 16667"/>
            </a:avLst>
          </a:prstGeom>
          <a:solidFill>
            <a:srgbClr val="6AA84F"/>
          </a:solidFill>
          <a:ln w="8325" cap="flat" cmpd="sng">
            <a:solidFill>
              <a:schemeClr val="dk2"/>
            </a:solidFill>
            <a:prstDash val="solid"/>
            <a:round/>
            <a:headEnd type="none" w="sm" len="sm"/>
            <a:tailEnd type="none" w="sm" len="sm"/>
          </a:ln>
        </p:spPr>
        <p:txBody>
          <a:bodyPr spcFirstLastPara="1" wrap="square" lIns="79950" tIns="79950" rIns="79950" bIns="79950" anchor="ctr" anchorCtr="0">
            <a:noAutofit/>
          </a:bodyPr>
          <a:lstStyle/>
          <a:p>
            <a:pPr marL="0" lvl="0" indent="0" algn="ctr" rtl="0">
              <a:spcBef>
                <a:spcPts val="0"/>
              </a:spcBef>
              <a:spcAft>
                <a:spcPts val="0"/>
              </a:spcAft>
              <a:buNone/>
            </a:pPr>
            <a:r>
              <a:rPr lang="en" sz="1224">
                <a:solidFill>
                  <a:schemeClr val="lt1"/>
                </a:solidFill>
                <a:latin typeface="Trebuchet MS"/>
                <a:ea typeface="Trebuchet MS"/>
                <a:cs typeface="Trebuchet MS"/>
                <a:sym typeface="Trebuchet MS"/>
              </a:rPr>
              <a:t>textureUtils.slang</a:t>
            </a:r>
            <a:endParaRPr sz="1224">
              <a:solidFill>
                <a:schemeClr val="lt1"/>
              </a:solidFill>
              <a:latin typeface="Trebuchet MS"/>
              <a:ea typeface="Trebuchet MS"/>
              <a:cs typeface="Trebuchet MS"/>
              <a:sym typeface="Trebuchet MS"/>
            </a:endParaRPr>
          </a:p>
        </p:txBody>
      </p:sp>
      <p:sp>
        <p:nvSpPr>
          <p:cNvPr id="245" name="Google Shape;245;p19"/>
          <p:cNvSpPr/>
          <p:nvPr/>
        </p:nvSpPr>
        <p:spPr>
          <a:xfrm>
            <a:off x="219600" y="1516153"/>
            <a:ext cx="1774200" cy="354000"/>
          </a:xfrm>
          <a:prstGeom prst="roundRect">
            <a:avLst>
              <a:gd name="adj" fmla="val 16667"/>
            </a:avLst>
          </a:prstGeom>
          <a:solidFill>
            <a:srgbClr val="6AA84F"/>
          </a:solidFill>
          <a:ln w="8325" cap="flat" cmpd="sng">
            <a:solidFill>
              <a:schemeClr val="dk2"/>
            </a:solidFill>
            <a:prstDash val="solid"/>
            <a:round/>
            <a:headEnd type="none" w="sm" len="sm"/>
            <a:tailEnd type="none" w="sm" len="sm"/>
          </a:ln>
        </p:spPr>
        <p:txBody>
          <a:bodyPr spcFirstLastPara="1" wrap="square" lIns="79950" tIns="79950" rIns="79950" bIns="79950" anchor="ctr" anchorCtr="0">
            <a:noAutofit/>
          </a:bodyPr>
          <a:lstStyle/>
          <a:p>
            <a:pPr marL="0" lvl="0" indent="0" algn="ctr" rtl="0">
              <a:spcBef>
                <a:spcPts val="0"/>
              </a:spcBef>
              <a:spcAft>
                <a:spcPts val="0"/>
              </a:spcAft>
              <a:buNone/>
            </a:pPr>
            <a:r>
              <a:rPr lang="en" sz="1224">
                <a:solidFill>
                  <a:schemeClr val="lt1"/>
                </a:solidFill>
                <a:latin typeface="Trebuchet MS"/>
                <a:ea typeface="Trebuchet MS"/>
                <a:cs typeface="Trebuchet MS"/>
                <a:sym typeface="Trebuchet MS"/>
              </a:rPr>
              <a:t>disneyBRDF.slang</a:t>
            </a:r>
            <a:endParaRPr sz="1224">
              <a:solidFill>
                <a:schemeClr val="lt1"/>
              </a:solidFill>
              <a:latin typeface="Trebuchet MS"/>
              <a:ea typeface="Trebuchet MS"/>
              <a:cs typeface="Trebuchet MS"/>
              <a:sym typeface="Trebuchet MS"/>
            </a:endParaRPr>
          </a:p>
        </p:txBody>
      </p:sp>
      <p:sp>
        <p:nvSpPr>
          <p:cNvPr id="246" name="Google Shape;246;p19"/>
          <p:cNvSpPr/>
          <p:nvPr/>
        </p:nvSpPr>
        <p:spPr>
          <a:xfrm>
            <a:off x="3337601" y="1721938"/>
            <a:ext cx="2093700" cy="354000"/>
          </a:xfrm>
          <a:prstGeom prst="roundRect">
            <a:avLst>
              <a:gd name="adj" fmla="val 16667"/>
            </a:avLst>
          </a:prstGeom>
          <a:solidFill>
            <a:srgbClr val="38761D"/>
          </a:solidFill>
          <a:ln w="8325" cap="flat" cmpd="sng">
            <a:solidFill>
              <a:schemeClr val="dk2"/>
            </a:solidFill>
            <a:prstDash val="solid"/>
            <a:round/>
            <a:headEnd type="none" w="sm" len="sm"/>
            <a:tailEnd type="none" w="sm" len="sm"/>
          </a:ln>
        </p:spPr>
        <p:txBody>
          <a:bodyPr spcFirstLastPara="1" wrap="square" lIns="79950" tIns="79950" rIns="79950" bIns="79950" anchor="ctr" anchorCtr="0">
            <a:noAutofit/>
          </a:bodyPr>
          <a:lstStyle/>
          <a:p>
            <a:pPr marL="0" lvl="0" indent="0" algn="ctr" rtl="0">
              <a:spcBef>
                <a:spcPts val="0"/>
              </a:spcBef>
              <a:spcAft>
                <a:spcPts val="0"/>
              </a:spcAft>
              <a:buNone/>
            </a:pPr>
            <a:r>
              <a:rPr lang="en" sz="1224">
                <a:solidFill>
                  <a:schemeClr val="lt1"/>
                </a:solidFill>
                <a:latin typeface="Trebuchet MS"/>
                <a:ea typeface="Trebuchet MS"/>
                <a:cs typeface="Trebuchet MS"/>
                <a:sym typeface="Trebuchet MS"/>
              </a:rPr>
              <a:t>woodMaterial.slang</a:t>
            </a:r>
            <a:endParaRPr sz="1224">
              <a:solidFill>
                <a:schemeClr val="lt1"/>
              </a:solidFill>
              <a:latin typeface="Trebuchet MS"/>
              <a:ea typeface="Trebuchet MS"/>
              <a:cs typeface="Trebuchet MS"/>
              <a:sym typeface="Trebuchet MS"/>
            </a:endParaRPr>
          </a:p>
        </p:txBody>
      </p:sp>
      <p:sp>
        <p:nvSpPr>
          <p:cNvPr id="247" name="Google Shape;247;p19"/>
          <p:cNvSpPr/>
          <p:nvPr/>
        </p:nvSpPr>
        <p:spPr>
          <a:xfrm>
            <a:off x="3337631" y="2108200"/>
            <a:ext cx="2093700" cy="354000"/>
          </a:xfrm>
          <a:prstGeom prst="roundRect">
            <a:avLst>
              <a:gd name="adj" fmla="val 16667"/>
            </a:avLst>
          </a:prstGeom>
          <a:solidFill>
            <a:srgbClr val="38761D"/>
          </a:solidFill>
          <a:ln w="8325" cap="flat" cmpd="sng">
            <a:solidFill>
              <a:schemeClr val="dk2"/>
            </a:solidFill>
            <a:prstDash val="solid"/>
            <a:round/>
            <a:headEnd type="none" w="sm" len="sm"/>
            <a:tailEnd type="none" w="sm" len="sm"/>
          </a:ln>
        </p:spPr>
        <p:txBody>
          <a:bodyPr spcFirstLastPara="1" wrap="square" lIns="79950" tIns="79950" rIns="79950" bIns="79950" anchor="ctr" anchorCtr="0">
            <a:noAutofit/>
          </a:bodyPr>
          <a:lstStyle/>
          <a:p>
            <a:pPr marL="0" lvl="0" indent="0" algn="ctr" rtl="0">
              <a:spcBef>
                <a:spcPts val="0"/>
              </a:spcBef>
              <a:spcAft>
                <a:spcPts val="0"/>
              </a:spcAft>
              <a:buNone/>
            </a:pPr>
            <a:r>
              <a:rPr lang="en" sz="1224">
                <a:solidFill>
                  <a:schemeClr val="lt1"/>
                </a:solidFill>
                <a:latin typeface="Trebuchet MS"/>
                <a:ea typeface="Trebuchet MS"/>
                <a:cs typeface="Trebuchet MS"/>
                <a:sym typeface="Trebuchet MS"/>
              </a:rPr>
              <a:t>stoneMaterial.slang</a:t>
            </a:r>
            <a:endParaRPr sz="1224">
              <a:solidFill>
                <a:schemeClr val="lt1"/>
              </a:solidFill>
              <a:latin typeface="Trebuchet MS"/>
              <a:ea typeface="Trebuchet MS"/>
              <a:cs typeface="Trebuchet MS"/>
              <a:sym typeface="Trebuchet MS"/>
            </a:endParaRPr>
          </a:p>
        </p:txBody>
      </p:sp>
      <p:sp>
        <p:nvSpPr>
          <p:cNvPr id="248" name="Google Shape;248;p19"/>
          <p:cNvSpPr txBox="1"/>
          <p:nvPr/>
        </p:nvSpPr>
        <p:spPr>
          <a:xfrm>
            <a:off x="1618350" y="545500"/>
            <a:ext cx="5907300" cy="269100"/>
          </a:xfrm>
          <a:prstGeom prst="rect">
            <a:avLst/>
          </a:prstGeom>
          <a:noFill/>
          <a:ln>
            <a:noFill/>
          </a:ln>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440"/>
              <a:buNone/>
            </a:pPr>
            <a:r>
              <a:rPr lang="en" sz="1340">
                <a:solidFill>
                  <a:schemeClr val="accent6"/>
                </a:solidFill>
                <a:latin typeface="Consolas"/>
                <a:ea typeface="Consolas"/>
                <a:cs typeface="Consolas"/>
                <a:sym typeface="Consolas"/>
              </a:rPr>
              <a:t>import</a:t>
            </a:r>
            <a:r>
              <a:rPr lang="en" sz="1340">
                <a:solidFill>
                  <a:schemeClr val="dk1"/>
                </a:solidFill>
                <a:latin typeface="Trebuchet MS"/>
                <a:ea typeface="Trebuchet MS"/>
                <a:cs typeface="Trebuchet MS"/>
                <a:sym typeface="Trebuchet MS"/>
              </a:rPr>
              <a:t>-style with Slang</a:t>
            </a:r>
            <a:endParaRPr sz="1340">
              <a:solidFill>
                <a:schemeClr val="dk1"/>
              </a:solidFill>
              <a:latin typeface="Trebuchet MS"/>
              <a:ea typeface="Trebuchet MS"/>
              <a:cs typeface="Trebuchet MS"/>
              <a:sym typeface="Trebuchet MS"/>
            </a:endParaRPr>
          </a:p>
        </p:txBody>
      </p:sp>
      <p:cxnSp>
        <p:nvCxnSpPr>
          <p:cNvPr id="249" name="Google Shape;249;p19"/>
          <p:cNvCxnSpPr>
            <a:stCxn id="241" idx="1"/>
            <a:endCxn id="243" idx="3"/>
          </p:cNvCxnSpPr>
          <p:nvPr/>
        </p:nvCxnSpPr>
        <p:spPr>
          <a:xfrm flipH="1">
            <a:off x="1993901" y="1292200"/>
            <a:ext cx="1343700" cy="3300"/>
          </a:xfrm>
          <a:prstGeom prst="curvedConnector3">
            <a:avLst>
              <a:gd name="adj1" fmla="val 50004"/>
            </a:avLst>
          </a:prstGeom>
          <a:noFill/>
          <a:ln w="19050" cap="flat" cmpd="sng">
            <a:solidFill>
              <a:schemeClr val="dk2"/>
            </a:solidFill>
            <a:prstDash val="solid"/>
            <a:round/>
            <a:headEnd type="triangle" w="med" len="med"/>
            <a:tailEnd type="none" w="med" len="med"/>
          </a:ln>
        </p:spPr>
      </p:cxnSp>
      <p:cxnSp>
        <p:nvCxnSpPr>
          <p:cNvPr id="250" name="Google Shape;250;p19"/>
          <p:cNvCxnSpPr>
            <a:stCxn id="241" idx="1"/>
            <a:endCxn id="245" idx="3"/>
          </p:cNvCxnSpPr>
          <p:nvPr/>
        </p:nvCxnSpPr>
        <p:spPr>
          <a:xfrm flipH="1">
            <a:off x="1993901" y="1292200"/>
            <a:ext cx="1343700" cy="401100"/>
          </a:xfrm>
          <a:prstGeom prst="curvedConnector3">
            <a:avLst>
              <a:gd name="adj1" fmla="val 50004"/>
            </a:avLst>
          </a:prstGeom>
          <a:noFill/>
          <a:ln w="19050" cap="flat" cmpd="sng">
            <a:solidFill>
              <a:schemeClr val="dk2"/>
            </a:solidFill>
            <a:prstDash val="solid"/>
            <a:round/>
            <a:headEnd type="triangle" w="med" len="med"/>
            <a:tailEnd type="none" w="med" len="med"/>
          </a:ln>
        </p:spPr>
      </p:cxnSp>
      <p:cxnSp>
        <p:nvCxnSpPr>
          <p:cNvPr id="251" name="Google Shape;251;p19"/>
          <p:cNvCxnSpPr>
            <a:stCxn id="246" idx="1"/>
            <a:endCxn id="244" idx="3"/>
          </p:cNvCxnSpPr>
          <p:nvPr/>
        </p:nvCxnSpPr>
        <p:spPr>
          <a:xfrm flipH="1">
            <a:off x="1993901" y="1898938"/>
            <a:ext cx="1343700" cy="272400"/>
          </a:xfrm>
          <a:prstGeom prst="curvedConnector3">
            <a:avLst>
              <a:gd name="adj1" fmla="val 50004"/>
            </a:avLst>
          </a:prstGeom>
          <a:noFill/>
          <a:ln w="19050" cap="flat" cmpd="sng">
            <a:solidFill>
              <a:schemeClr val="dk2"/>
            </a:solidFill>
            <a:prstDash val="solid"/>
            <a:round/>
            <a:headEnd type="triangle" w="med" len="med"/>
            <a:tailEnd type="none" w="med" len="med"/>
          </a:ln>
        </p:spPr>
      </p:cxnSp>
      <p:cxnSp>
        <p:nvCxnSpPr>
          <p:cNvPr id="252" name="Google Shape;252;p19"/>
          <p:cNvCxnSpPr>
            <a:stCxn id="247" idx="1"/>
            <a:endCxn id="244" idx="3"/>
          </p:cNvCxnSpPr>
          <p:nvPr/>
        </p:nvCxnSpPr>
        <p:spPr>
          <a:xfrm rot="10800000">
            <a:off x="1993931" y="2171500"/>
            <a:ext cx="1343700" cy="113700"/>
          </a:xfrm>
          <a:prstGeom prst="curvedConnector3">
            <a:avLst>
              <a:gd name="adj1" fmla="val 50005"/>
            </a:avLst>
          </a:prstGeom>
          <a:noFill/>
          <a:ln w="19050" cap="flat" cmpd="sng">
            <a:solidFill>
              <a:schemeClr val="dk2"/>
            </a:solidFill>
            <a:prstDash val="solid"/>
            <a:round/>
            <a:headEnd type="triangle" w="med" len="med"/>
            <a:tailEnd type="none" w="med" len="med"/>
          </a:ln>
        </p:spPr>
      </p:cxnSp>
      <p:cxnSp>
        <p:nvCxnSpPr>
          <p:cNvPr id="253" name="Google Shape;253;p19"/>
          <p:cNvCxnSpPr>
            <a:stCxn id="242" idx="1"/>
            <a:endCxn id="241" idx="3"/>
          </p:cNvCxnSpPr>
          <p:nvPr/>
        </p:nvCxnSpPr>
        <p:spPr>
          <a:xfrm rot="10800000">
            <a:off x="5431400" y="1292200"/>
            <a:ext cx="1186500" cy="309300"/>
          </a:xfrm>
          <a:prstGeom prst="curvedConnector3">
            <a:avLst>
              <a:gd name="adj1" fmla="val 50004"/>
            </a:avLst>
          </a:prstGeom>
          <a:noFill/>
          <a:ln w="19050" cap="flat" cmpd="sng">
            <a:solidFill>
              <a:schemeClr val="dk2"/>
            </a:solidFill>
            <a:prstDash val="solid"/>
            <a:round/>
            <a:headEnd type="triangle" w="med" len="med"/>
            <a:tailEnd type="none" w="med" len="med"/>
          </a:ln>
        </p:spPr>
      </p:cxnSp>
      <p:cxnSp>
        <p:nvCxnSpPr>
          <p:cNvPr id="254" name="Google Shape;254;p19"/>
          <p:cNvCxnSpPr>
            <a:stCxn id="242" idx="1"/>
            <a:endCxn id="246" idx="3"/>
          </p:cNvCxnSpPr>
          <p:nvPr/>
        </p:nvCxnSpPr>
        <p:spPr>
          <a:xfrm flipH="1">
            <a:off x="5431400" y="1601500"/>
            <a:ext cx="1186500" cy="297300"/>
          </a:xfrm>
          <a:prstGeom prst="curvedConnector3">
            <a:avLst>
              <a:gd name="adj1" fmla="val 50004"/>
            </a:avLst>
          </a:prstGeom>
          <a:noFill/>
          <a:ln w="19050" cap="flat" cmpd="sng">
            <a:solidFill>
              <a:schemeClr val="dk2"/>
            </a:solidFill>
            <a:prstDash val="solid"/>
            <a:round/>
            <a:headEnd type="triangle" w="med" len="med"/>
            <a:tailEnd type="none" w="med" len="med"/>
          </a:ln>
        </p:spPr>
      </p:cxnSp>
      <p:cxnSp>
        <p:nvCxnSpPr>
          <p:cNvPr id="255" name="Google Shape;255;p19"/>
          <p:cNvCxnSpPr>
            <a:stCxn id="242" idx="1"/>
            <a:endCxn id="247" idx="3"/>
          </p:cNvCxnSpPr>
          <p:nvPr/>
        </p:nvCxnSpPr>
        <p:spPr>
          <a:xfrm flipH="1">
            <a:off x="5431400" y="1601500"/>
            <a:ext cx="1186500" cy="683700"/>
          </a:xfrm>
          <a:prstGeom prst="curvedConnector3">
            <a:avLst>
              <a:gd name="adj1" fmla="val 50003"/>
            </a:avLst>
          </a:prstGeom>
          <a:noFill/>
          <a:ln w="19050" cap="flat" cmpd="sng">
            <a:solidFill>
              <a:schemeClr val="dk2"/>
            </a:solidFill>
            <a:prstDash val="solid"/>
            <a:round/>
            <a:headEnd type="triangle" w="med" len="med"/>
            <a:tailEnd type="none" w="med" len="med"/>
          </a:ln>
        </p:spPr>
      </p:cxnSp>
      <p:sp>
        <p:nvSpPr>
          <p:cNvPr id="256" name="Google Shape;256;p19"/>
          <p:cNvSpPr txBox="1"/>
          <p:nvPr/>
        </p:nvSpPr>
        <p:spPr>
          <a:xfrm>
            <a:off x="1655725" y="1111525"/>
            <a:ext cx="379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Trebuchet MS"/>
                <a:ea typeface="Trebuchet MS"/>
                <a:cs typeface="Trebuchet MS"/>
                <a:sym typeface="Trebuchet MS"/>
              </a:rPr>
              <a:t>✅</a:t>
            </a:r>
            <a:endParaRPr>
              <a:solidFill>
                <a:schemeClr val="dk1"/>
              </a:solidFill>
              <a:latin typeface="Trebuchet MS"/>
              <a:ea typeface="Trebuchet MS"/>
              <a:cs typeface="Trebuchet MS"/>
              <a:sym typeface="Trebuchet MS"/>
            </a:endParaRPr>
          </a:p>
        </p:txBody>
      </p:sp>
      <p:sp>
        <p:nvSpPr>
          <p:cNvPr id="257" name="Google Shape;257;p19"/>
          <p:cNvSpPr txBox="1"/>
          <p:nvPr/>
        </p:nvSpPr>
        <p:spPr>
          <a:xfrm>
            <a:off x="1655725" y="1504600"/>
            <a:ext cx="379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Trebuchet MS"/>
                <a:ea typeface="Trebuchet MS"/>
                <a:cs typeface="Trebuchet MS"/>
                <a:sym typeface="Trebuchet MS"/>
              </a:rPr>
              <a:t>✅</a:t>
            </a:r>
            <a:endParaRPr>
              <a:solidFill>
                <a:schemeClr val="dk1"/>
              </a:solidFill>
              <a:latin typeface="Trebuchet MS"/>
              <a:ea typeface="Trebuchet MS"/>
              <a:cs typeface="Trebuchet MS"/>
              <a:sym typeface="Trebuchet MS"/>
            </a:endParaRPr>
          </a:p>
        </p:txBody>
      </p:sp>
      <p:sp>
        <p:nvSpPr>
          <p:cNvPr id="258" name="Google Shape;258;p19"/>
          <p:cNvSpPr txBox="1"/>
          <p:nvPr/>
        </p:nvSpPr>
        <p:spPr>
          <a:xfrm>
            <a:off x="1655725" y="1971350"/>
            <a:ext cx="379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Trebuchet MS"/>
                <a:ea typeface="Trebuchet MS"/>
                <a:cs typeface="Trebuchet MS"/>
                <a:sym typeface="Trebuchet MS"/>
              </a:rPr>
              <a:t>✅</a:t>
            </a:r>
            <a:endParaRPr>
              <a:solidFill>
                <a:schemeClr val="dk1"/>
              </a:solidFill>
              <a:latin typeface="Trebuchet MS"/>
              <a:ea typeface="Trebuchet MS"/>
              <a:cs typeface="Trebuchet MS"/>
              <a:sym typeface="Trebuchet MS"/>
            </a:endParaRPr>
          </a:p>
        </p:txBody>
      </p:sp>
      <p:sp>
        <p:nvSpPr>
          <p:cNvPr id="259" name="Google Shape;259;p19"/>
          <p:cNvSpPr txBox="1"/>
          <p:nvPr/>
        </p:nvSpPr>
        <p:spPr>
          <a:xfrm>
            <a:off x="5120600" y="1081825"/>
            <a:ext cx="379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Trebuchet MS"/>
                <a:ea typeface="Trebuchet MS"/>
                <a:cs typeface="Trebuchet MS"/>
                <a:sym typeface="Trebuchet MS"/>
              </a:rPr>
              <a:t>✅</a:t>
            </a:r>
            <a:endParaRPr>
              <a:solidFill>
                <a:schemeClr val="dk1"/>
              </a:solidFill>
              <a:latin typeface="Trebuchet MS"/>
              <a:ea typeface="Trebuchet MS"/>
              <a:cs typeface="Trebuchet MS"/>
              <a:sym typeface="Trebuchet MS"/>
            </a:endParaRPr>
          </a:p>
        </p:txBody>
      </p:sp>
      <p:sp>
        <p:nvSpPr>
          <p:cNvPr id="260" name="Google Shape;260;p19"/>
          <p:cNvSpPr/>
          <p:nvPr/>
        </p:nvSpPr>
        <p:spPr>
          <a:xfrm>
            <a:off x="6617900" y="3578225"/>
            <a:ext cx="1891200" cy="354000"/>
          </a:xfrm>
          <a:prstGeom prst="roundRect">
            <a:avLst>
              <a:gd name="adj" fmla="val 16667"/>
            </a:avLst>
          </a:prstGeom>
          <a:solidFill>
            <a:srgbClr val="274E13"/>
          </a:solidFill>
          <a:ln w="8325" cap="flat" cmpd="sng">
            <a:solidFill>
              <a:schemeClr val="dk2"/>
            </a:solidFill>
            <a:prstDash val="solid"/>
            <a:round/>
            <a:headEnd type="none" w="sm" len="sm"/>
            <a:tailEnd type="none" w="sm" len="sm"/>
          </a:ln>
        </p:spPr>
        <p:txBody>
          <a:bodyPr spcFirstLastPara="1" wrap="square" lIns="79950" tIns="79950" rIns="79950" bIns="79950" anchor="ctr" anchorCtr="0">
            <a:noAutofit/>
          </a:bodyPr>
          <a:lstStyle/>
          <a:p>
            <a:pPr marL="0" lvl="0" indent="0" algn="ctr" rtl="0">
              <a:spcBef>
                <a:spcPts val="0"/>
              </a:spcBef>
              <a:spcAft>
                <a:spcPts val="0"/>
              </a:spcAft>
              <a:buNone/>
            </a:pPr>
            <a:r>
              <a:rPr lang="en" sz="1224">
                <a:solidFill>
                  <a:schemeClr val="lt1"/>
                </a:solidFill>
                <a:latin typeface="Trebuchet MS"/>
                <a:ea typeface="Trebuchet MS"/>
                <a:cs typeface="Trebuchet MS"/>
                <a:sym typeface="Trebuchet MS"/>
              </a:rPr>
              <a:t>mainShader2.slang</a:t>
            </a:r>
            <a:endParaRPr sz="1224">
              <a:solidFill>
                <a:schemeClr val="lt1"/>
              </a:solidFill>
              <a:latin typeface="Trebuchet MS"/>
              <a:ea typeface="Trebuchet MS"/>
              <a:cs typeface="Trebuchet MS"/>
              <a:sym typeface="Trebuchet MS"/>
            </a:endParaRPr>
          </a:p>
        </p:txBody>
      </p:sp>
      <p:cxnSp>
        <p:nvCxnSpPr>
          <p:cNvPr id="261" name="Google Shape;261;p19"/>
          <p:cNvCxnSpPr>
            <a:stCxn id="260" idx="1"/>
            <a:endCxn id="241" idx="3"/>
          </p:cNvCxnSpPr>
          <p:nvPr/>
        </p:nvCxnSpPr>
        <p:spPr>
          <a:xfrm rot="10800000">
            <a:off x="5431400" y="1292225"/>
            <a:ext cx="1186500" cy="2463000"/>
          </a:xfrm>
          <a:prstGeom prst="curvedConnector3">
            <a:avLst>
              <a:gd name="adj1" fmla="val 50004"/>
            </a:avLst>
          </a:prstGeom>
          <a:noFill/>
          <a:ln w="19050" cap="flat" cmpd="sng">
            <a:solidFill>
              <a:schemeClr val="dk1"/>
            </a:solidFill>
            <a:prstDash val="solid"/>
            <a:round/>
            <a:headEnd type="triangle" w="med" len="med"/>
            <a:tailEnd type="none" w="med" len="med"/>
          </a:ln>
        </p:spPr>
      </p:cxnSp>
      <p:cxnSp>
        <p:nvCxnSpPr>
          <p:cNvPr id="262" name="Google Shape;262;p19"/>
          <p:cNvCxnSpPr>
            <a:stCxn id="260" idx="1"/>
            <a:endCxn id="263" idx="3"/>
          </p:cNvCxnSpPr>
          <p:nvPr/>
        </p:nvCxnSpPr>
        <p:spPr>
          <a:xfrm rot="10800000">
            <a:off x="5431400" y="3221825"/>
            <a:ext cx="1186500" cy="533400"/>
          </a:xfrm>
          <a:prstGeom prst="curvedConnector3">
            <a:avLst>
              <a:gd name="adj1" fmla="val 50004"/>
            </a:avLst>
          </a:prstGeom>
          <a:noFill/>
          <a:ln w="19050" cap="flat" cmpd="sng">
            <a:solidFill>
              <a:schemeClr val="dk1"/>
            </a:solidFill>
            <a:prstDash val="solid"/>
            <a:round/>
            <a:headEnd type="triangle" w="med" len="med"/>
            <a:tailEnd type="none" w="med" len="med"/>
          </a:ln>
        </p:spPr>
      </p:cxnSp>
      <p:cxnSp>
        <p:nvCxnSpPr>
          <p:cNvPr id="264" name="Google Shape;264;p19"/>
          <p:cNvCxnSpPr>
            <a:stCxn id="260" idx="1"/>
            <a:endCxn id="265" idx="3"/>
          </p:cNvCxnSpPr>
          <p:nvPr/>
        </p:nvCxnSpPr>
        <p:spPr>
          <a:xfrm rot="10800000">
            <a:off x="5431400" y="3607925"/>
            <a:ext cx="1186500" cy="147300"/>
          </a:xfrm>
          <a:prstGeom prst="curvedConnector3">
            <a:avLst>
              <a:gd name="adj1" fmla="val 50002"/>
            </a:avLst>
          </a:prstGeom>
          <a:noFill/>
          <a:ln w="19050" cap="flat" cmpd="sng">
            <a:solidFill>
              <a:schemeClr val="dk1"/>
            </a:solidFill>
            <a:prstDash val="solid"/>
            <a:round/>
            <a:headEnd type="triangle" w="med" len="med"/>
            <a:tailEnd type="none" w="med" len="med"/>
          </a:ln>
        </p:spPr>
      </p:cxnSp>
      <p:sp>
        <p:nvSpPr>
          <p:cNvPr id="263" name="Google Shape;263;p19"/>
          <p:cNvSpPr/>
          <p:nvPr/>
        </p:nvSpPr>
        <p:spPr>
          <a:xfrm>
            <a:off x="3337613" y="3044788"/>
            <a:ext cx="2093700" cy="354000"/>
          </a:xfrm>
          <a:prstGeom prst="roundRect">
            <a:avLst>
              <a:gd name="adj" fmla="val 16667"/>
            </a:avLst>
          </a:prstGeom>
          <a:solidFill>
            <a:srgbClr val="38761D"/>
          </a:solidFill>
          <a:ln w="8325" cap="flat" cmpd="sng">
            <a:solidFill>
              <a:schemeClr val="dk2"/>
            </a:solidFill>
            <a:prstDash val="solid"/>
            <a:round/>
            <a:headEnd type="none" w="sm" len="sm"/>
            <a:tailEnd type="none" w="sm" len="sm"/>
          </a:ln>
        </p:spPr>
        <p:txBody>
          <a:bodyPr spcFirstLastPara="1" wrap="square" lIns="79950" tIns="79950" rIns="79950" bIns="79950" anchor="ctr" anchorCtr="0">
            <a:noAutofit/>
          </a:bodyPr>
          <a:lstStyle/>
          <a:p>
            <a:pPr marL="0" lvl="0" indent="0" algn="ctr" rtl="0">
              <a:spcBef>
                <a:spcPts val="0"/>
              </a:spcBef>
              <a:spcAft>
                <a:spcPts val="0"/>
              </a:spcAft>
              <a:buNone/>
            </a:pPr>
            <a:r>
              <a:rPr lang="en" sz="1224">
                <a:solidFill>
                  <a:schemeClr val="lt1"/>
                </a:solidFill>
                <a:latin typeface="Trebuchet MS"/>
                <a:ea typeface="Trebuchet MS"/>
                <a:cs typeface="Trebuchet MS"/>
                <a:sym typeface="Trebuchet MS"/>
              </a:rPr>
              <a:t>plasticMaterial.slang</a:t>
            </a:r>
            <a:endParaRPr sz="1224">
              <a:solidFill>
                <a:schemeClr val="lt1"/>
              </a:solidFill>
              <a:latin typeface="Trebuchet MS"/>
              <a:ea typeface="Trebuchet MS"/>
              <a:cs typeface="Trebuchet MS"/>
              <a:sym typeface="Trebuchet MS"/>
            </a:endParaRPr>
          </a:p>
        </p:txBody>
      </p:sp>
      <p:sp>
        <p:nvSpPr>
          <p:cNvPr id="265" name="Google Shape;265;p19"/>
          <p:cNvSpPr/>
          <p:nvPr/>
        </p:nvSpPr>
        <p:spPr>
          <a:xfrm>
            <a:off x="3337644" y="3431050"/>
            <a:ext cx="2093700" cy="354000"/>
          </a:xfrm>
          <a:prstGeom prst="roundRect">
            <a:avLst>
              <a:gd name="adj" fmla="val 16667"/>
            </a:avLst>
          </a:prstGeom>
          <a:solidFill>
            <a:srgbClr val="38761D"/>
          </a:solidFill>
          <a:ln w="8325" cap="flat" cmpd="sng">
            <a:solidFill>
              <a:schemeClr val="dk2"/>
            </a:solidFill>
            <a:prstDash val="solid"/>
            <a:round/>
            <a:headEnd type="none" w="sm" len="sm"/>
            <a:tailEnd type="none" w="sm" len="sm"/>
          </a:ln>
        </p:spPr>
        <p:txBody>
          <a:bodyPr spcFirstLastPara="1" wrap="square" lIns="79950" tIns="79950" rIns="79950" bIns="79950" anchor="ctr" anchorCtr="0">
            <a:noAutofit/>
          </a:bodyPr>
          <a:lstStyle/>
          <a:p>
            <a:pPr marL="0" lvl="0" indent="0" algn="ctr" rtl="0">
              <a:spcBef>
                <a:spcPts val="0"/>
              </a:spcBef>
              <a:spcAft>
                <a:spcPts val="0"/>
              </a:spcAft>
              <a:buNone/>
            </a:pPr>
            <a:r>
              <a:rPr lang="en" sz="1224">
                <a:solidFill>
                  <a:schemeClr val="lt1"/>
                </a:solidFill>
                <a:latin typeface="Trebuchet MS"/>
                <a:ea typeface="Trebuchet MS"/>
                <a:cs typeface="Trebuchet MS"/>
                <a:sym typeface="Trebuchet MS"/>
              </a:rPr>
              <a:t>plasterMaterial.slang</a:t>
            </a:r>
            <a:endParaRPr sz="1224">
              <a:solidFill>
                <a:schemeClr val="lt1"/>
              </a:solidFill>
              <a:latin typeface="Trebuchet MS"/>
              <a:ea typeface="Trebuchet MS"/>
              <a:cs typeface="Trebuchet MS"/>
              <a:sym typeface="Trebuchet MS"/>
            </a:endParaRPr>
          </a:p>
        </p:txBody>
      </p:sp>
      <p:cxnSp>
        <p:nvCxnSpPr>
          <p:cNvPr id="266" name="Google Shape;266;p19"/>
          <p:cNvCxnSpPr>
            <a:stCxn id="263" idx="1"/>
            <a:endCxn id="244" idx="3"/>
          </p:cNvCxnSpPr>
          <p:nvPr/>
        </p:nvCxnSpPr>
        <p:spPr>
          <a:xfrm rot="10800000">
            <a:off x="1993913" y="2171488"/>
            <a:ext cx="1343700" cy="1050300"/>
          </a:xfrm>
          <a:prstGeom prst="curvedConnector3">
            <a:avLst>
              <a:gd name="adj1" fmla="val 50004"/>
            </a:avLst>
          </a:prstGeom>
          <a:noFill/>
          <a:ln w="19050" cap="flat" cmpd="sng">
            <a:solidFill>
              <a:schemeClr val="dk2"/>
            </a:solidFill>
            <a:prstDash val="solid"/>
            <a:round/>
            <a:headEnd type="triangle" w="med" len="med"/>
            <a:tailEnd type="none" w="med" len="med"/>
          </a:ln>
        </p:spPr>
      </p:cxnSp>
      <p:cxnSp>
        <p:nvCxnSpPr>
          <p:cNvPr id="267" name="Google Shape;267;p19"/>
          <p:cNvCxnSpPr>
            <a:stCxn id="265" idx="1"/>
            <a:endCxn id="244" idx="3"/>
          </p:cNvCxnSpPr>
          <p:nvPr/>
        </p:nvCxnSpPr>
        <p:spPr>
          <a:xfrm rot="10800000">
            <a:off x="1993944" y="2171350"/>
            <a:ext cx="1343700" cy="1436700"/>
          </a:xfrm>
          <a:prstGeom prst="curvedConnector3">
            <a:avLst>
              <a:gd name="adj1" fmla="val 50005"/>
            </a:avLst>
          </a:prstGeom>
          <a:noFill/>
          <a:ln w="19050" cap="flat" cmpd="sng">
            <a:solidFill>
              <a:schemeClr val="dk2"/>
            </a:solidFill>
            <a:prstDash val="solid"/>
            <a:round/>
            <a:headEnd type="triangle" w="med" len="med"/>
            <a:tailEnd type="none" w="med" len="med"/>
          </a:ln>
        </p:spPr>
      </p:cxnSp>
      <p:sp>
        <p:nvSpPr>
          <p:cNvPr id="268" name="Google Shape;268;p19"/>
          <p:cNvSpPr txBox="1"/>
          <p:nvPr/>
        </p:nvSpPr>
        <p:spPr>
          <a:xfrm>
            <a:off x="5051838" y="3044800"/>
            <a:ext cx="379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Trebuchet MS"/>
                <a:ea typeface="Trebuchet MS"/>
                <a:cs typeface="Trebuchet MS"/>
                <a:sym typeface="Trebuchet MS"/>
              </a:rPr>
              <a:t>⚙️</a:t>
            </a:r>
            <a:endParaRPr>
              <a:solidFill>
                <a:schemeClr val="dk1"/>
              </a:solidFill>
              <a:latin typeface="Trebuchet MS"/>
              <a:ea typeface="Trebuchet MS"/>
              <a:cs typeface="Trebuchet MS"/>
              <a:sym typeface="Trebuchet MS"/>
            </a:endParaRPr>
          </a:p>
        </p:txBody>
      </p:sp>
      <p:sp>
        <p:nvSpPr>
          <p:cNvPr id="269" name="Google Shape;269;p19"/>
          <p:cNvSpPr txBox="1"/>
          <p:nvPr/>
        </p:nvSpPr>
        <p:spPr>
          <a:xfrm>
            <a:off x="5051838" y="3431050"/>
            <a:ext cx="379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Trebuchet MS"/>
                <a:ea typeface="Trebuchet MS"/>
                <a:cs typeface="Trebuchet MS"/>
                <a:sym typeface="Trebuchet MS"/>
              </a:rPr>
              <a:t>⚙️</a:t>
            </a:r>
            <a:endParaRPr>
              <a:solidFill>
                <a:schemeClr val="dk1"/>
              </a:solidFill>
              <a:latin typeface="Trebuchet MS"/>
              <a:ea typeface="Trebuchet MS"/>
              <a:cs typeface="Trebuchet MS"/>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animEffect transition="in" filter="fade">
                                      <p:cBhvr>
                                        <p:cTn id="7" dur="1000"/>
                                        <p:tgtEl>
                                          <p:spTgt spid="260"/>
                                        </p:tgtEl>
                                      </p:cBhvr>
                                    </p:animEffect>
                                  </p:childTnLst>
                                </p:cTn>
                              </p:par>
                              <p:par>
                                <p:cTn id="8" presetID="10" presetClass="entr" presetSubtype="0" fill="hold" nodeType="withEffect">
                                  <p:stCondLst>
                                    <p:cond delay="0"/>
                                  </p:stCondLst>
                                  <p:childTnLst>
                                    <p:set>
                                      <p:cBhvr>
                                        <p:cTn id="9" dur="1" fill="hold">
                                          <p:stCondLst>
                                            <p:cond delay="0"/>
                                          </p:stCondLst>
                                        </p:cTn>
                                        <p:tgtEl>
                                          <p:spTgt spid="261"/>
                                        </p:tgtEl>
                                        <p:attrNameLst>
                                          <p:attrName>style.visibility</p:attrName>
                                        </p:attrNameLst>
                                      </p:cBhvr>
                                      <p:to>
                                        <p:strVal val="visible"/>
                                      </p:to>
                                    </p:set>
                                    <p:animEffect transition="in" filter="fade">
                                      <p:cBhvr>
                                        <p:cTn id="10" dur="1000"/>
                                        <p:tgtEl>
                                          <p:spTgt spid="261"/>
                                        </p:tgtEl>
                                      </p:cBhvr>
                                    </p:animEffect>
                                  </p:childTnLst>
                                </p:cTn>
                              </p:par>
                              <p:par>
                                <p:cTn id="11" presetID="10" presetClass="entr" presetSubtype="0" fill="hold" nodeType="withEffect">
                                  <p:stCondLst>
                                    <p:cond delay="0"/>
                                  </p:stCondLst>
                                  <p:childTnLst>
                                    <p:set>
                                      <p:cBhvr>
                                        <p:cTn id="12" dur="1" fill="hold">
                                          <p:stCondLst>
                                            <p:cond delay="0"/>
                                          </p:stCondLst>
                                        </p:cTn>
                                        <p:tgtEl>
                                          <p:spTgt spid="262"/>
                                        </p:tgtEl>
                                        <p:attrNameLst>
                                          <p:attrName>style.visibility</p:attrName>
                                        </p:attrNameLst>
                                      </p:cBhvr>
                                      <p:to>
                                        <p:strVal val="visible"/>
                                      </p:to>
                                    </p:set>
                                    <p:animEffect transition="in" filter="fade">
                                      <p:cBhvr>
                                        <p:cTn id="13" dur="1000"/>
                                        <p:tgtEl>
                                          <p:spTgt spid="262"/>
                                        </p:tgtEl>
                                      </p:cBhvr>
                                    </p:animEffect>
                                  </p:childTnLst>
                                </p:cTn>
                              </p:par>
                              <p:par>
                                <p:cTn id="14" presetID="10" presetClass="entr" presetSubtype="0" fill="hold" nodeType="withEffect">
                                  <p:stCondLst>
                                    <p:cond delay="0"/>
                                  </p:stCondLst>
                                  <p:childTnLst>
                                    <p:set>
                                      <p:cBhvr>
                                        <p:cTn id="15" dur="1" fill="hold">
                                          <p:stCondLst>
                                            <p:cond delay="0"/>
                                          </p:stCondLst>
                                        </p:cTn>
                                        <p:tgtEl>
                                          <p:spTgt spid="264"/>
                                        </p:tgtEl>
                                        <p:attrNameLst>
                                          <p:attrName>style.visibility</p:attrName>
                                        </p:attrNameLst>
                                      </p:cBhvr>
                                      <p:to>
                                        <p:strVal val="visible"/>
                                      </p:to>
                                    </p:set>
                                    <p:animEffect transition="in" filter="fade">
                                      <p:cBhvr>
                                        <p:cTn id="16" dur="1000"/>
                                        <p:tgtEl>
                                          <p:spTgt spid="264"/>
                                        </p:tgtEl>
                                      </p:cBhvr>
                                    </p:animEffect>
                                  </p:childTnLst>
                                </p:cTn>
                              </p:par>
                              <p:par>
                                <p:cTn id="17" presetID="1" presetClass="entr" presetSubtype="0" fill="hold" nodeType="withEffect">
                                  <p:stCondLst>
                                    <p:cond delay="0"/>
                                  </p:stCondLst>
                                  <p:childTnLst>
                                    <p:set>
                                      <p:cBhvr>
                                        <p:cTn id="18" dur="1" fill="hold">
                                          <p:stCondLst>
                                            <p:cond delay="0"/>
                                          </p:stCondLst>
                                        </p:cTn>
                                        <p:tgtEl>
                                          <p:spTgt spid="26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56"/>
                                        </p:tgtEl>
                                        <p:attrNameLst>
                                          <p:attrName>style.visibility</p:attrName>
                                        </p:attrNameLst>
                                      </p:cBhvr>
                                      <p:to>
                                        <p:strVal val="visible"/>
                                      </p:to>
                                    </p:set>
                                    <p:animEffect transition="in" filter="fade">
                                      <p:cBhvr>
                                        <p:cTn id="29" dur="1000"/>
                                        <p:tgtEl>
                                          <p:spTgt spid="256"/>
                                        </p:tgtEl>
                                      </p:cBhvr>
                                    </p:animEffect>
                                  </p:childTnLst>
                                </p:cTn>
                              </p:par>
                              <p:par>
                                <p:cTn id="30" presetID="10" presetClass="entr" presetSubtype="0" fill="hold" nodeType="withEffect">
                                  <p:stCondLst>
                                    <p:cond delay="0"/>
                                  </p:stCondLst>
                                  <p:childTnLst>
                                    <p:set>
                                      <p:cBhvr>
                                        <p:cTn id="31" dur="1" fill="hold">
                                          <p:stCondLst>
                                            <p:cond delay="0"/>
                                          </p:stCondLst>
                                        </p:cTn>
                                        <p:tgtEl>
                                          <p:spTgt spid="257"/>
                                        </p:tgtEl>
                                        <p:attrNameLst>
                                          <p:attrName>style.visibility</p:attrName>
                                        </p:attrNameLst>
                                      </p:cBhvr>
                                      <p:to>
                                        <p:strVal val="visible"/>
                                      </p:to>
                                    </p:set>
                                    <p:animEffect transition="in" filter="fade">
                                      <p:cBhvr>
                                        <p:cTn id="32" dur="1000"/>
                                        <p:tgtEl>
                                          <p:spTgt spid="257"/>
                                        </p:tgtEl>
                                      </p:cBhvr>
                                    </p:animEffect>
                                  </p:childTnLst>
                                </p:cTn>
                              </p:par>
                              <p:par>
                                <p:cTn id="33" presetID="10" presetClass="entr" presetSubtype="0" fill="hold" nodeType="withEffect">
                                  <p:stCondLst>
                                    <p:cond delay="0"/>
                                  </p:stCondLst>
                                  <p:childTnLst>
                                    <p:set>
                                      <p:cBhvr>
                                        <p:cTn id="34" dur="1" fill="hold">
                                          <p:stCondLst>
                                            <p:cond delay="0"/>
                                          </p:stCondLst>
                                        </p:cTn>
                                        <p:tgtEl>
                                          <p:spTgt spid="258"/>
                                        </p:tgtEl>
                                        <p:attrNameLst>
                                          <p:attrName>style.visibility</p:attrName>
                                        </p:attrNameLst>
                                      </p:cBhvr>
                                      <p:to>
                                        <p:strVal val="visible"/>
                                      </p:to>
                                    </p:set>
                                    <p:animEffect transition="in" filter="fade">
                                      <p:cBhvr>
                                        <p:cTn id="35" dur="1000"/>
                                        <p:tgtEl>
                                          <p:spTgt spid="258"/>
                                        </p:tgtEl>
                                      </p:cBhvr>
                                    </p:animEffect>
                                  </p:childTnLst>
                                </p:cTn>
                              </p:par>
                              <p:par>
                                <p:cTn id="36" presetID="10" presetClass="entr" presetSubtype="0" fill="hold" nodeType="withEffect">
                                  <p:stCondLst>
                                    <p:cond delay="0"/>
                                  </p:stCondLst>
                                  <p:childTnLst>
                                    <p:set>
                                      <p:cBhvr>
                                        <p:cTn id="37" dur="1" fill="hold">
                                          <p:stCondLst>
                                            <p:cond delay="0"/>
                                          </p:stCondLst>
                                        </p:cTn>
                                        <p:tgtEl>
                                          <p:spTgt spid="259"/>
                                        </p:tgtEl>
                                        <p:attrNameLst>
                                          <p:attrName>style.visibility</p:attrName>
                                        </p:attrNameLst>
                                      </p:cBhvr>
                                      <p:to>
                                        <p:strVal val="visible"/>
                                      </p:to>
                                    </p:set>
                                    <p:animEffect transition="in" filter="fade">
                                      <p:cBhvr>
                                        <p:cTn id="38" dur="1000"/>
                                        <p:tgtEl>
                                          <p:spTgt spid="259"/>
                                        </p:tgtEl>
                                      </p:cBhvr>
                                    </p:animEffect>
                                  </p:childTnLst>
                                </p:cTn>
                              </p:par>
                              <p:par>
                                <p:cTn id="39" presetID="10" presetClass="entr" presetSubtype="0" fill="hold" nodeType="withEffect">
                                  <p:stCondLst>
                                    <p:cond delay="0"/>
                                  </p:stCondLst>
                                  <p:childTnLst>
                                    <p:set>
                                      <p:cBhvr>
                                        <p:cTn id="40" dur="1" fill="hold">
                                          <p:stCondLst>
                                            <p:cond delay="0"/>
                                          </p:stCondLst>
                                        </p:cTn>
                                        <p:tgtEl>
                                          <p:spTgt spid="268"/>
                                        </p:tgtEl>
                                        <p:attrNameLst>
                                          <p:attrName>style.visibility</p:attrName>
                                        </p:attrNameLst>
                                      </p:cBhvr>
                                      <p:to>
                                        <p:strVal val="visible"/>
                                      </p:to>
                                    </p:set>
                                    <p:animEffect transition="in" filter="fade">
                                      <p:cBhvr>
                                        <p:cTn id="41" dur="1000"/>
                                        <p:tgtEl>
                                          <p:spTgt spid="268"/>
                                        </p:tgtEl>
                                      </p:cBhvr>
                                    </p:animEffect>
                                  </p:childTnLst>
                                </p:cTn>
                              </p:par>
                              <p:par>
                                <p:cTn id="42" presetID="10" presetClass="entr" presetSubtype="0" fill="hold" nodeType="withEffect">
                                  <p:stCondLst>
                                    <p:cond delay="0"/>
                                  </p:stCondLst>
                                  <p:childTnLst>
                                    <p:set>
                                      <p:cBhvr>
                                        <p:cTn id="43" dur="1" fill="hold">
                                          <p:stCondLst>
                                            <p:cond delay="0"/>
                                          </p:stCondLst>
                                        </p:cTn>
                                        <p:tgtEl>
                                          <p:spTgt spid="269"/>
                                        </p:tgtEl>
                                        <p:attrNameLst>
                                          <p:attrName>style.visibility</p:attrName>
                                        </p:attrNameLst>
                                      </p:cBhvr>
                                      <p:to>
                                        <p:strVal val="visible"/>
                                      </p:to>
                                    </p:set>
                                    <p:animEffect transition="in" filter="fade">
                                      <p:cBhvr>
                                        <p:cTn id="44" dur="1000"/>
                                        <p:tgtEl>
                                          <p:spTgt spid="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20"/>
          <p:cNvSpPr/>
          <p:nvPr/>
        </p:nvSpPr>
        <p:spPr>
          <a:xfrm>
            <a:off x="165625" y="1055875"/>
            <a:ext cx="1891200" cy="455700"/>
          </a:xfrm>
          <a:prstGeom prst="rect">
            <a:avLst/>
          </a:prstGeom>
          <a:solidFill>
            <a:srgbClr val="E5CB00"/>
          </a:solidFill>
          <a:ln w="9525"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rebuchet MS"/>
              <a:ea typeface="Trebuchet MS"/>
              <a:cs typeface="Trebuchet MS"/>
              <a:sym typeface="Trebuchet MS"/>
            </a:endParaRPr>
          </a:p>
        </p:txBody>
      </p:sp>
      <p:sp>
        <p:nvSpPr>
          <p:cNvPr id="275" name="Google Shape;275;p20"/>
          <p:cNvSpPr txBox="1">
            <a:spLocks noGrp="1"/>
          </p:cNvSpPr>
          <p:nvPr>
            <p:ph type="title"/>
          </p:nvPr>
        </p:nvSpPr>
        <p:spPr>
          <a:xfrm>
            <a:off x="381000" y="157751"/>
            <a:ext cx="8382000" cy="527700"/>
          </a:xfrm>
          <a:prstGeom prst="rect">
            <a:avLst/>
          </a:prstGeom>
        </p:spPr>
        <p:txBody>
          <a:bodyPr spcFirstLastPara="1" wrap="square" lIns="97900" tIns="48950" rIns="97900" bIns="48950" anchor="ctr" anchorCtr="0">
            <a:noAutofit/>
          </a:bodyPr>
          <a:lstStyle/>
          <a:p>
            <a:pPr marL="0" lvl="0" indent="0" algn="ctr" rtl="0">
              <a:spcBef>
                <a:spcPts val="0"/>
              </a:spcBef>
              <a:spcAft>
                <a:spcPts val="0"/>
              </a:spcAft>
              <a:buNone/>
            </a:pPr>
            <a:r>
              <a:rPr lang="en"/>
              <a:t>Modules: Streamline Compilation</a:t>
            </a:r>
            <a:endParaRPr/>
          </a:p>
        </p:txBody>
      </p:sp>
      <p:sp>
        <p:nvSpPr>
          <p:cNvPr id="276" name="Google Shape;276;p20"/>
          <p:cNvSpPr/>
          <p:nvPr/>
        </p:nvSpPr>
        <p:spPr>
          <a:xfrm>
            <a:off x="3337601" y="1115200"/>
            <a:ext cx="2093700" cy="354000"/>
          </a:xfrm>
          <a:prstGeom prst="roundRect">
            <a:avLst>
              <a:gd name="adj" fmla="val 16667"/>
            </a:avLst>
          </a:prstGeom>
          <a:solidFill>
            <a:srgbClr val="38761D"/>
          </a:solidFill>
          <a:ln w="8325" cap="flat" cmpd="sng">
            <a:solidFill>
              <a:schemeClr val="dk2"/>
            </a:solidFill>
            <a:prstDash val="solid"/>
            <a:round/>
            <a:headEnd type="none" w="sm" len="sm"/>
            <a:tailEnd type="none" w="sm" len="sm"/>
          </a:ln>
        </p:spPr>
        <p:txBody>
          <a:bodyPr spcFirstLastPara="1" wrap="square" lIns="79950" tIns="79950" rIns="79950" bIns="79950" anchor="ctr" anchorCtr="0">
            <a:noAutofit/>
          </a:bodyPr>
          <a:lstStyle/>
          <a:p>
            <a:pPr marL="0" lvl="0" indent="0" algn="ctr" rtl="0">
              <a:spcBef>
                <a:spcPts val="0"/>
              </a:spcBef>
              <a:spcAft>
                <a:spcPts val="0"/>
              </a:spcAft>
              <a:buNone/>
            </a:pPr>
            <a:r>
              <a:rPr lang="en" sz="1224">
                <a:solidFill>
                  <a:schemeClr val="lt1"/>
                </a:solidFill>
                <a:latin typeface="Trebuchet MS"/>
                <a:ea typeface="Trebuchet MS"/>
                <a:cs typeface="Trebuchet MS"/>
                <a:sym typeface="Trebuchet MS"/>
              </a:rPr>
              <a:t>surfaceIntegrator.slang</a:t>
            </a:r>
            <a:endParaRPr sz="1224">
              <a:solidFill>
                <a:schemeClr val="lt1"/>
              </a:solidFill>
              <a:latin typeface="Trebuchet MS"/>
              <a:ea typeface="Trebuchet MS"/>
              <a:cs typeface="Trebuchet MS"/>
              <a:sym typeface="Trebuchet MS"/>
            </a:endParaRPr>
          </a:p>
        </p:txBody>
      </p:sp>
      <p:sp>
        <p:nvSpPr>
          <p:cNvPr id="277" name="Google Shape;277;p20"/>
          <p:cNvSpPr/>
          <p:nvPr/>
        </p:nvSpPr>
        <p:spPr>
          <a:xfrm>
            <a:off x="6617900" y="1424500"/>
            <a:ext cx="1891200" cy="354000"/>
          </a:xfrm>
          <a:prstGeom prst="roundRect">
            <a:avLst>
              <a:gd name="adj" fmla="val 16667"/>
            </a:avLst>
          </a:prstGeom>
          <a:solidFill>
            <a:srgbClr val="274E13"/>
          </a:solidFill>
          <a:ln w="8325" cap="flat" cmpd="sng">
            <a:solidFill>
              <a:schemeClr val="dk2"/>
            </a:solidFill>
            <a:prstDash val="solid"/>
            <a:round/>
            <a:headEnd type="none" w="sm" len="sm"/>
            <a:tailEnd type="none" w="sm" len="sm"/>
          </a:ln>
        </p:spPr>
        <p:txBody>
          <a:bodyPr spcFirstLastPara="1" wrap="square" lIns="79950" tIns="79950" rIns="79950" bIns="79950" anchor="ctr" anchorCtr="0">
            <a:noAutofit/>
          </a:bodyPr>
          <a:lstStyle/>
          <a:p>
            <a:pPr marL="0" lvl="0" indent="0" algn="ctr" rtl="0">
              <a:spcBef>
                <a:spcPts val="0"/>
              </a:spcBef>
              <a:spcAft>
                <a:spcPts val="0"/>
              </a:spcAft>
              <a:buNone/>
            </a:pPr>
            <a:r>
              <a:rPr lang="en" sz="1224">
                <a:solidFill>
                  <a:schemeClr val="lt1"/>
                </a:solidFill>
                <a:latin typeface="Trebuchet MS"/>
                <a:ea typeface="Trebuchet MS"/>
                <a:cs typeface="Trebuchet MS"/>
                <a:sym typeface="Trebuchet MS"/>
              </a:rPr>
              <a:t>mainShader1.slang</a:t>
            </a:r>
            <a:endParaRPr sz="1224">
              <a:solidFill>
                <a:schemeClr val="lt1"/>
              </a:solidFill>
              <a:latin typeface="Trebuchet MS"/>
              <a:ea typeface="Trebuchet MS"/>
              <a:cs typeface="Trebuchet MS"/>
              <a:sym typeface="Trebuchet MS"/>
            </a:endParaRPr>
          </a:p>
        </p:txBody>
      </p:sp>
      <p:sp>
        <p:nvSpPr>
          <p:cNvPr id="278" name="Google Shape;278;p20"/>
          <p:cNvSpPr/>
          <p:nvPr/>
        </p:nvSpPr>
        <p:spPr>
          <a:xfrm>
            <a:off x="219600" y="1118600"/>
            <a:ext cx="1774200" cy="354000"/>
          </a:xfrm>
          <a:prstGeom prst="roundRect">
            <a:avLst>
              <a:gd name="adj" fmla="val 16667"/>
            </a:avLst>
          </a:prstGeom>
          <a:solidFill>
            <a:srgbClr val="6AA84F"/>
          </a:solidFill>
          <a:ln w="8325" cap="flat" cmpd="sng">
            <a:solidFill>
              <a:schemeClr val="dk2"/>
            </a:solidFill>
            <a:prstDash val="solid"/>
            <a:round/>
            <a:headEnd type="none" w="sm" len="sm"/>
            <a:tailEnd type="none" w="sm" len="sm"/>
          </a:ln>
        </p:spPr>
        <p:txBody>
          <a:bodyPr spcFirstLastPara="1" wrap="square" lIns="79950" tIns="79950" rIns="79950" bIns="79950" anchor="ctr" anchorCtr="0">
            <a:noAutofit/>
          </a:bodyPr>
          <a:lstStyle/>
          <a:p>
            <a:pPr marL="0" lvl="0" indent="0" algn="ctr" rtl="0">
              <a:spcBef>
                <a:spcPts val="0"/>
              </a:spcBef>
              <a:spcAft>
                <a:spcPts val="0"/>
              </a:spcAft>
              <a:buNone/>
            </a:pPr>
            <a:r>
              <a:rPr lang="en" sz="1224">
                <a:solidFill>
                  <a:schemeClr val="lt1"/>
                </a:solidFill>
                <a:latin typeface="Trebuchet MS"/>
                <a:ea typeface="Trebuchet MS"/>
                <a:cs typeface="Trebuchet MS"/>
                <a:sym typeface="Trebuchet MS"/>
              </a:rPr>
              <a:t>lighting.slang</a:t>
            </a:r>
            <a:endParaRPr sz="1224">
              <a:solidFill>
                <a:schemeClr val="lt1"/>
              </a:solidFill>
              <a:latin typeface="Trebuchet MS"/>
              <a:ea typeface="Trebuchet MS"/>
              <a:cs typeface="Trebuchet MS"/>
              <a:sym typeface="Trebuchet MS"/>
            </a:endParaRPr>
          </a:p>
        </p:txBody>
      </p:sp>
      <p:sp>
        <p:nvSpPr>
          <p:cNvPr id="279" name="Google Shape;279;p20"/>
          <p:cNvSpPr/>
          <p:nvPr/>
        </p:nvSpPr>
        <p:spPr>
          <a:xfrm>
            <a:off x="219600" y="1994439"/>
            <a:ext cx="1774200" cy="354000"/>
          </a:xfrm>
          <a:prstGeom prst="roundRect">
            <a:avLst>
              <a:gd name="adj" fmla="val 16667"/>
            </a:avLst>
          </a:prstGeom>
          <a:solidFill>
            <a:srgbClr val="6AA84F"/>
          </a:solidFill>
          <a:ln w="8325" cap="flat" cmpd="sng">
            <a:solidFill>
              <a:schemeClr val="dk2"/>
            </a:solidFill>
            <a:prstDash val="solid"/>
            <a:round/>
            <a:headEnd type="none" w="sm" len="sm"/>
            <a:tailEnd type="none" w="sm" len="sm"/>
          </a:ln>
        </p:spPr>
        <p:txBody>
          <a:bodyPr spcFirstLastPara="1" wrap="square" lIns="79950" tIns="79950" rIns="79950" bIns="79950" anchor="ctr" anchorCtr="0">
            <a:noAutofit/>
          </a:bodyPr>
          <a:lstStyle/>
          <a:p>
            <a:pPr marL="0" lvl="0" indent="0" algn="ctr" rtl="0">
              <a:spcBef>
                <a:spcPts val="0"/>
              </a:spcBef>
              <a:spcAft>
                <a:spcPts val="0"/>
              </a:spcAft>
              <a:buNone/>
            </a:pPr>
            <a:r>
              <a:rPr lang="en" sz="1224">
                <a:solidFill>
                  <a:schemeClr val="lt1"/>
                </a:solidFill>
                <a:latin typeface="Trebuchet MS"/>
                <a:ea typeface="Trebuchet MS"/>
                <a:cs typeface="Trebuchet MS"/>
                <a:sym typeface="Trebuchet MS"/>
              </a:rPr>
              <a:t>textureUtils.slang</a:t>
            </a:r>
            <a:endParaRPr sz="1224">
              <a:solidFill>
                <a:schemeClr val="lt1"/>
              </a:solidFill>
              <a:latin typeface="Trebuchet MS"/>
              <a:ea typeface="Trebuchet MS"/>
              <a:cs typeface="Trebuchet MS"/>
              <a:sym typeface="Trebuchet MS"/>
            </a:endParaRPr>
          </a:p>
        </p:txBody>
      </p:sp>
      <p:sp>
        <p:nvSpPr>
          <p:cNvPr id="280" name="Google Shape;280;p20"/>
          <p:cNvSpPr/>
          <p:nvPr/>
        </p:nvSpPr>
        <p:spPr>
          <a:xfrm>
            <a:off x="219600" y="1516153"/>
            <a:ext cx="1774200" cy="354000"/>
          </a:xfrm>
          <a:prstGeom prst="roundRect">
            <a:avLst>
              <a:gd name="adj" fmla="val 16667"/>
            </a:avLst>
          </a:prstGeom>
          <a:solidFill>
            <a:srgbClr val="6AA84F"/>
          </a:solidFill>
          <a:ln w="8325" cap="flat" cmpd="sng">
            <a:solidFill>
              <a:schemeClr val="dk2"/>
            </a:solidFill>
            <a:prstDash val="solid"/>
            <a:round/>
            <a:headEnd type="none" w="sm" len="sm"/>
            <a:tailEnd type="none" w="sm" len="sm"/>
          </a:ln>
        </p:spPr>
        <p:txBody>
          <a:bodyPr spcFirstLastPara="1" wrap="square" lIns="79950" tIns="79950" rIns="79950" bIns="79950" anchor="ctr" anchorCtr="0">
            <a:noAutofit/>
          </a:bodyPr>
          <a:lstStyle/>
          <a:p>
            <a:pPr marL="0" lvl="0" indent="0" algn="ctr" rtl="0">
              <a:spcBef>
                <a:spcPts val="0"/>
              </a:spcBef>
              <a:spcAft>
                <a:spcPts val="0"/>
              </a:spcAft>
              <a:buNone/>
            </a:pPr>
            <a:r>
              <a:rPr lang="en" sz="1224">
                <a:solidFill>
                  <a:schemeClr val="lt1"/>
                </a:solidFill>
                <a:latin typeface="Trebuchet MS"/>
                <a:ea typeface="Trebuchet MS"/>
                <a:cs typeface="Trebuchet MS"/>
                <a:sym typeface="Trebuchet MS"/>
              </a:rPr>
              <a:t>disneyBRDF.slang</a:t>
            </a:r>
            <a:endParaRPr sz="1224">
              <a:solidFill>
                <a:schemeClr val="lt1"/>
              </a:solidFill>
              <a:latin typeface="Trebuchet MS"/>
              <a:ea typeface="Trebuchet MS"/>
              <a:cs typeface="Trebuchet MS"/>
              <a:sym typeface="Trebuchet MS"/>
            </a:endParaRPr>
          </a:p>
        </p:txBody>
      </p:sp>
      <p:sp>
        <p:nvSpPr>
          <p:cNvPr id="281" name="Google Shape;281;p20"/>
          <p:cNvSpPr/>
          <p:nvPr/>
        </p:nvSpPr>
        <p:spPr>
          <a:xfrm>
            <a:off x="3337601" y="1721938"/>
            <a:ext cx="2093700" cy="354000"/>
          </a:xfrm>
          <a:prstGeom prst="roundRect">
            <a:avLst>
              <a:gd name="adj" fmla="val 16667"/>
            </a:avLst>
          </a:prstGeom>
          <a:solidFill>
            <a:srgbClr val="38761D"/>
          </a:solidFill>
          <a:ln w="8325" cap="flat" cmpd="sng">
            <a:solidFill>
              <a:schemeClr val="dk2"/>
            </a:solidFill>
            <a:prstDash val="solid"/>
            <a:round/>
            <a:headEnd type="none" w="sm" len="sm"/>
            <a:tailEnd type="none" w="sm" len="sm"/>
          </a:ln>
        </p:spPr>
        <p:txBody>
          <a:bodyPr spcFirstLastPara="1" wrap="square" lIns="79950" tIns="79950" rIns="79950" bIns="79950" anchor="ctr" anchorCtr="0">
            <a:noAutofit/>
          </a:bodyPr>
          <a:lstStyle/>
          <a:p>
            <a:pPr marL="0" lvl="0" indent="0" algn="ctr" rtl="0">
              <a:spcBef>
                <a:spcPts val="0"/>
              </a:spcBef>
              <a:spcAft>
                <a:spcPts val="0"/>
              </a:spcAft>
              <a:buNone/>
            </a:pPr>
            <a:r>
              <a:rPr lang="en" sz="1224">
                <a:solidFill>
                  <a:schemeClr val="lt1"/>
                </a:solidFill>
                <a:latin typeface="Trebuchet MS"/>
                <a:ea typeface="Trebuchet MS"/>
                <a:cs typeface="Trebuchet MS"/>
                <a:sym typeface="Trebuchet MS"/>
              </a:rPr>
              <a:t>woodMaterial.slang</a:t>
            </a:r>
            <a:endParaRPr sz="1224">
              <a:solidFill>
                <a:schemeClr val="lt1"/>
              </a:solidFill>
              <a:latin typeface="Trebuchet MS"/>
              <a:ea typeface="Trebuchet MS"/>
              <a:cs typeface="Trebuchet MS"/>
              <a:sym typeface="Trebuchet MS"/>
            </a:endParaRPr>
          </a:p>
        </p:txBody>
      </p:sp>
      <p:sp>
        <p:nvSpPr>
          <p:cNvPr id="282" name="Google Shape;282;p20"/>
          <p:cNvSpPr/>
          <p:nvPr/>
        </p:nvSpPr>
        <p:spPr>
          <a:xfrm>
            <a:off x="3337631" y="2108200"/>
            <a:ext cx="2093700" cy="354000"/>
          </a:xfrm>
          <a:prstGeom prst="roundRect">
            <a:avLst>
              <a:gd name="adj" fmla="val 16667"/>
            </a:avLst>
          </a:prstGeom>
          <a:solidFill>
            <a:srgbClr val="38761D"/>
          </a:solidFill>
          <a:ln w="8325" cap="flat" cmpd="sng">
            <a:solidFill>
              <a:schemeClr val="dk2"/>
            </a:solidFill>
            <a:prstDash val="solid"/>
            <a:round/>
            <a:headEnd type="none" w="sm" len="sm"/>
            <a:tailEnd type="none" w="sm" len="sm"/>
          </a:ln>
        </p:spPr>
        <p:txBody>
          <a:bodyPr spcFirstLastPara="1" wrap="square" lIns="79950" tIns="79950" rIns="79950" bIns="79950" anchor="ctr" anchorCtr="0">
            <a:noAutofit/>
          </a:bodyPr>
          <a:lstStyle/>
          <a:p>
            <a:pPr marL="0" lvl="0" indent="0" algn="ctr" rtl="0">
              <a:spcBef>
                <a:spcPts val="0"/>
              </a:spcBef>
              <a:spcAft>
                <a:spcPts val="0"/>
              </a:spcAft>
              <a:buNone/>
            </a:pPr>
            <a:r>
              <a:rPr lang="en" sz="1224">
                <a:solidFill>
                  <a:schemeClr val="lt1"/>
                </a:solidFill>
                <a:latin typeface="Trebuchet MS"/>
                <a:ea typeface="Trebuchet MS"/>
                <a:cs typeface="Trebuchet MS"/>
                <a:sym typeface="Trebuchet MS"/>
              </a:rPr>
              <a:t>stoneMaterial.slang</a:t>
            </a:r>
            <a:endParaRPr sz="1224">
              <a:solidFill>
                <a:schemeClr val="lt1"/>
              </a:solidFill>
              <a:latin typeface="Trebuchet MS"/>
              <a:ea typeface="Trebuchet MS"/>
              <a:cs typeface="Trebuchet MS"/>
              <a:sym typeface="Trebuchet MS"/>
            </a:endParaRPr>
          </a:p>
        </p:txBody>
      </p:sp>
      <p:sp>
        <p:nvSpPr>
          <p:cNvPr id="283" name="Google Shape;283;p20"/>
          <p:cNvSpPr txBox="1"/>
          <p:nvPr/>
        </p:nvSpPr>
        <p:spPr>
          <a:xfrm>
            <a:off x="1618350" y="545500"/>
            <a:ext cx="5907300" cy="269100"/>
          </a:xfrm>
          <a:prstGeom prst="rect">
            <a:avLst/>
          </a:prstGeom>
          <a:noFill/>
          <a:ln>
            <a:noFill/>
          </a:ln>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440"/>
              <a:buNone/>
            </a:pPr>
            <a:r>
              <a:rPr lang="en" sz="1340">
                <a:solidFill>
                  <a:schemeClr val="accent6"/>
                </a:solidFill>
                <a:latin typeface="Consolas"/>
                <a:ea typeface="Consolas"/>
                <a:cs typeface="Consolas"/>
                <a:sym typeface="Consolas"/>
              </a:rPr>
              <a:t>import</a:t>
            </a:r>
            <a:r>
              <a:rPr lang="en" sz="1340">
                <a:solidFill>
                  <a:schemeClr val="dk1"/>
                </a:solidFill>
                <a:latin typeface="Trebuchet MS"/>
                <a:ea typeface="Trebuchet MS"/>
                <a:cs typeface="Trebuchet MS"/>
                <a:sym typeface="Trebuchet MS"/>
              </a:rPr>
              <a:t>-style with Slang</a:t>
            </a:r>
            <a:endParaRPr sz="1340">
              <a:solidFill>
                <a:schemeClr val="dk1"/>
              </a:solidFill>
              <a:latin typeface="Trebuchet MS"/>
              <a:ea typeface="Trebuchet MS"/>
              <a:cs typeface="Trebuchet MS"/>
              <a:sym typeface="Trebuchet MS"/>
            </a:endParaRPr>
          </a:p>
        </p:txBody>
      </p:sp>
      <p:cxnSp>
        <p:nvCxnSpPr>
          <p:cNvPr id="284" name="Google Shape;284;p20"/>
          <p:cNvCxnSpPr>
            <a:stCxn id="276" idx="1"/>
            <a:endCxn id="278" idx="3"/>
          </p:cNvCxnSpPr>
          <p:nvPr/>
        </p:nvCxnSpPr>
        <p:spPr>
          <a:xfrm flipH="1">
            <a:off x="1993901" y="1292200"/>
            <a:ext cx="1343700" cy="3300"/>
          </a:xfrm>
          <a:prstGeom prst="curvedConnector3">
            <a:avLst>
              <a:gd name="adj1" fmla="val 50004"/>
            </a:avLst>
          </a:prstGeom>
          <a:noFill/>
          <a:ln w="19050" cap="flat" cmpd="sng">
            <a:solidFill>
              <a:schemeClr val="dk2"/>
            </a:solidFill>
            <a:prstDash val="solid"/>
            <a:round/>
            <a:headEnd type="triangle" w="med" len="med"/>
            <a:tailEnd type="none" w="med" len="med"/>
          </a:ln>
        </p:spPr>
      </p:cxnSp>
      <p:cxnSp>
        <p:nvCxnSpPr>
          <p:cNvPr id="285" name="Google Shape;285;p20"/>
          <p:cNvCxnSpPr>
            <a:stCxn id="276" idx="1"/>
            <a:endCxn id="280" idx="3"/>
          </p:cNvCxnSpPr>
          <p:nvPr/>
        </p:nvCxnSpPr>
        <p:spPr>
          <a:xfrm flipH="1">
            <a:off x="1993901" y="1292200"/>
            <a:ext cx="1343700" cy="401100"/>
          </a:xfrm>
          <a:prstGeom prst="curvedConnector3">
            <a:avLst>
              <a:gd name="adj1" fmla="val 50004"/>
            </a:avLst>
          </a:prstGeom>
          <a:noFill/>
          <a:ln w="19050" cap="flat" cmpd="sng">
            <a:solidFill>
              <a:schemeClr val="dk2"/>
            </a:solidFill>
            <a:prstDash val="solid"/>
            <a:round/>
            <a:headEnd type="triangle" w="med" len="med"/>
            <a:tailEnd type="none" w="med" len="med"/>
          </a:ln>
        </p:spPr>
      </p:cxnSp>
      <p:cxnSp>
        <p:nvCxnSpPr>
          <p:cNvPr id="286" name="Google Shape;286;p20"/>
          <p:cNvCxnSpPr>
            <a:stCxn id="281" idx="1"/>
            <a:endCxn id="279" idx="3"/>
          </p:cNvCxnSpPr>
          <p:nvPr/>
        </p:nvCxnSpPr>
        <p:spPr>
          <a:xfrm flipH="1">
            <a:off x="1993901" y="1898938"/>
            <a:ext cx="1343700" cy="272400"/>
          </a:xfrm>
          <a:prstGeom prst="curvedConnector3">
            <a:avLst>
              <a:gd name="adj1" fmla="val 50004"/>
            </a:avLst>
          </a:prstGeom>
          <a:noFill/>
          <a:ln w="19050" cap="flat" cmpd="sng">
            <a:solidFill>
              <a:schemeClr val="dk2"/>
            </a:solidFill>
            <a:prstDash val="solid"/>
            <a:round/>
            <a:headEnd type="triangle" w="med" len="med"/>
            <a:tailEnd type="none" w="med" len="med"/>
          </a:ln>
        </p:spPr>
      </p:cxnSp>
      <p:cxnSp>
        <p:nvCxnSpPr>
          <p:cNvPr id="287" name="Google Shape;287;p20"/>
          <p:cNvCxnSpPr>
            <a:stCxn id="282" idx="1"/>
            <a:endCxn id="279" idx="3"/>
          </p:cNvCxnSpPr>
          <p:nvPr/>
        </p:nvCxnSpPr>
        <p:spPr>
          <a:xfrm rot="10800000">
            <a:off x="1993931" y="2171500"/>
            <a:ext cx="1343700" cy="113700"/>
          </a:xfrm>
          <a:prstGeom prst="curvedConnector3">
            <a:avLst>
              <a:gd name="adj1" fmla="val 50005"/>
            </a:avLst>
          </a:prstGeom>
          <a:noFill/>
          <a:ln w="19050" cap="flat" cmpd="sng">
            <a:solidFill>
              <a:schemeClr val="dk2"/>
            </a:solidFill>
            <a:prstDash val="solid"/>
            <a:round/>
            <a:headEnd type="triangle" w="med" len="med"/>
            <a:tailEnd type="none" w="med" len="med"/>
          </a:ln>
        </p:spPr>
      </p:cxnSp>
      <p:cxnSp>
        <p:nvCxnSpPr>
          <p:cNvPr id="288" name="Google Shape;288;p20"/>
          <p:cNvCxnSpPr>
            <a:stCxn id="277" idx="1"/>
            <a:endCxn id="276" idx="3"/>
          </p:cNvCxnSpPr>
          <p:nvPr/>
        </p:nvCxnSpPr>
        <p:spPr>
          <a:xfrm rot="10800000">
            <a:off x="5431400" y="1292200"/>
            <a:ext cx="1186500" cy="309300"/>
          </a:xfrm>
          <a:prstGeom prst="curvedConnector3">
            <a:avLst>
              <a:gd name="adj1" fmla="val 50004"/>
            </a:avLst>
          </a:prstGeom>
          <a:noFill/>
          <a:ln w="19050" cap="flat" cmpd="sng">
            <a:solidFill>
              <a:schemeClr val="dk2"/>
            </a:solidFill>
            <a:prstDash val="solid"/>
            <a:round/>
            <a:headEnd type="triangle" w="med" len="med"/>
            <a:tailEnd type="none" w="med" len="med"/>
          </a:ln>
        </p:spPr>
      </p:cxnSp>
      <p:cxnSp>
        <p:nvCxnSpPr>
          <p:cNvPr id="289" name="Google Shape;289;p20"/>
          <p:cNvCxnSpPr>
            <a:stCxn id="277" idx="1"/>
            <a:endCxn id="281" idx="3"/>
          </p:cNvCxnSpPr>
          <p:nvPr/>
        </p:nvCxnSpPr>
        <p:spPr>
          <a:xfrm flipH="1">
            <a:off x="5431400" y="1601500"/>
            <a:ext cx="1186500" cy="297300"/>
          </a:xfrm>
          <a:prstGeom prst="curvedConnector3">
            <a:avLst>
              <a:gd name="adj1" fmla="val 50004"/>
            </a:avLst>
          </a:prstGeom>
          <a:noFill/>
          <a:ln w="19050" cap="flat" cmpd="sng">
            <a:solidFill>
              <a:schemeClr val="dk2"/>
            </a:solidFill>
            <a:prstDash val="solid"/>
            <a:round/>
            <a:headEnd type="triangle" w="med" len="med"/>
            <a:tailEnd type="none" w="med" len="med"/>
          </a:ln>
        </p:spPr>
      </p:cxnSp>
      <p:cxnSp>
        <p:nvCxnSpPr>
          <p:cNvPr id="290" name="Google Shape;290;p20"/>
          <p:cNvCxnSpPr>
            <a:stCxn id="277" idx="1"/>
            <a:endCxn id="282" idx="3"/>
          </p:cNvCxnSpPr>
          <p:nvPr/>
        </p:nvCxnSpPr>
        <p:spPr>
          <a:xfrm flipH="1">
            <a:off x="5431400" y="1601500"/>
            <a:ext cx="1186500" cy="683700"/>
          </a:xfrm>
          <a:prstGeom prst="curvedConnector3">
            <a:avLst>
              <a:gd name="adj1" fmla="val 50003"/>
            </a:avLst>
          </a:prstGeom>
          <a:noFill/>
          <a:ln w="19050" cap="flat" cmpd="sng">
            <a:solidFill>
              <a:schemeClr val="dk2"/>
            </a:solidFill>
            <a:prstDash val="solid"/>
            <a:round/>
            <a:headEnd type="triangle" w="med" len="med"/>
            <a:tailEnd type="none" w="med" len="med"/>
          </a:ln>
        </p:spPr>
      </p:cxnSp>
      <p:sp>
        <p:nvSpPr>
          <p:cNvPr id="291" name="Google Shape;291;p20"/>
          <p:cNvSpPr txBox="1"/>
          <p:nvPr/>
        </p:nvSpPr>
        <p:spPr>
          <a:xfrm>
            <a:off x="1614300" y="1111525"/>
            <a:ext cx="379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Trebuchet MS"/>
                <a:ea typeface="Trebuchet MS"/>
                <a:cs typeface="Trebuchet MS"/>
                <a:sym typeface="Trebuchet MS"/>
              </a:rPr>
              <a:t>✏️</a:t>
            </a:r>
            <a:endParaRPr>
              <a:solidFill>
                <a:schemeClr val="dk1"/>
              </a:solidFill>
              <a:latin typeface="Trebuchet MS"/>
              <a:ea typeface="Trebuchet MS"/>
              <a:cs typeface="Trebuchet MS"/>
              <a:sym typeface="Trebuchet MS"/>
            </a:endParaRPr>
          </a:p>
        </p:txBody>
      </p:sp>
      <p:sp>
        <p:nvSpPr>
          <p:cNvPr id="292" name="Google Shape;292;p20"/>
          <p:cNvSpPr/>
          <p:nvPr/>
        </p:nvSpPr>
        <p:spPr>
          <a:xfrm>
            <a:off x="6617900" y="3578225"/>
            <a:ext cx="1891200" cy="354000"/>
          </a:xfrm>
          <a:prstGeom prst="roundRect">
            <a:avLst>
              <a:gd name="adj" fmla="val 16667"/>
            </a:avLst>
          </a:prstGeom>
          <a:solidFill>
            <a:srgbClr val="274E13"/>
          </a:solidFill>
          <a:ln w="8325" cap="flat" cmpd="sng">
            <a:solidFill>
              <a:schemeClr val="dk2"/>
            </a:solidFill>
            <a:prstDash val="solid"/>
            <a:round/>
            <a:headEnd type="none" w="sm" len="sm"/>
            <a:tailEnd type="none" w="sm" len="sm"/>
          </a:ln>
        </p:spPr>
        <p:txBody>
          <a:bodyPr spcFirstLastPara="1" wrap="square" lIns="79950" tIns="79950" rIns="79950" bIns="79950" anchor="ctr" anchorCtr="0">
            <a:noAutofit/>
          </a:bodyPr>
          <a:lstStyle/>
          <a:p>
            <a:pPr marL="0" lvl="0" indent="0" algn="ctr" rtl="0">
              <a:spcBef>
                <a:spcPts val="0"/>
              </a:spcBef>
              <a:spcAft>
                <a:spcPts val="0"/>
              </a:spcAft>
              <a:buNone/>
            </a:pPr>
            <a:r>
              <a:rPr lang="en" sz="1224">
                <a:solidFill>
                  <a:schemeClr val="lt1"/>
                </a:solidFill>
                <a:latin typeface="Trebuchet MS"/>
                <a:ea typeface="Trebuchet MS"/>
                <a:cs typeface="Trebuchet MS"/>
                <a:sym typeface="Trebuchet MS"/>
              </a:rPr>
              <a:t>mainShader2.slang</a:t>
            </a:r>
            <a:endParaRPr sz="1224">
              <a:solidFill>
                <a:schemeClr val="lt1"/>
              </a:solidFill>
              <a:latin typeface="Trebuchet MS"/>
              <a:ea typeface="Trebuchet MS"/>
              <a:cs typeface="Trebuchet MS"/>
              <a:sym typeface="Trebuchet MS"/>
            </a:endParaRPr>
          </a:p>
        </p:txBody>
      </p:sp>
      <p:cxnSp>
        <p:nvCxnSpPr>
          <p:cNvPr id="293" name="Google Shape;293;p20"/>
          <p:cNvCxnSpPr>
            <a:stCxn id="292" idx="1"/>
            <a:endCxn id="276" idx="3"/>
          </p:cNvCxnSpPr>
          <p:nvPr/>
        </p:nvCxnSpPr>
        <p:spPr>
          <a:xfrm rot="10800000">
            <a:off x="5431400" y="1292225"/>
            <a:ext cx="1186500" cy="2463000"/>
          </a:xfrm>
          <a:prstGeom prst="curvedConnector3">
            <a:avLst>
              <a:gd name="adj1" fmla="val 50004"/>
            </a:avLst>
          </a:prstGeom>
          <a:noFill/>
          <a:ln w="19050" cap="flat" cmpd="sng">
            <a:solidFill>
              <a:schemeClr val="dk1"/>
            </a:solidFill>
            <a:prstDash val="solid"/>
            <a:round/>
            <a:headEnd type="triangle" w="med" len="med"/>
            <a:tailEnd type="none" w="med" len="med"/>
          </a:ln>
        </p:spPr>
      </p:cxnSp>
      <p:cxnSp>
        <p:nvCxnSpPr>
          <p:cNvPr id="294" name="Google Shape;294;p20"/>
          <p:cNvCxnSpPr>
            <a:stCxn id="292" idx="1"/>
            <a:endCxn id="295" idx="3"/>
          </p:cNvCxnSpPr>
          <p:nvPr/>
        </p:nvCxnSpPr>
        <p:spPr>
          <a:xfrm rot="10800000">
            <a:off x="5431400" y="3221825"/>
            <a:ext cx="1186500" cy="533400"/>
          </a:xfrm>
          <a:prstGeom prst="curvedConnector3">
            <a:avLst>
              <a:gd name="adj1" fmla="val 50004"/>
            </a:avLst>
          </a:prstGeom>
          <a:noFill/>
          <a:ln w="19050" cap="flat" cmpd="sng">
            <a:solidFill>
              <a:schemeClr val="dk1"/>
            </a:solidFill>
            <a:prstDash val="solid"/>
            <a:round/>
            <a:headEnd type="triangle" w="med" len="med"/>
            <a:tailEnd type="none" w="med" len="med"/>
          </a:ln>
        </p:spPr>
      </p:cxnSp>
      <p:cxnSp>
        <p:nvCxnSpPr>
          <p:cNvPr id="296" name="Google Shape;296;p20"/>
          <p:cNvCxnSpPr>
            <a:stCxn id="292" idx="1"/>
            <a:endCxn id="297" idx="3"/>
          </p:cNvCxnSpPr>
          <p:nvPr/>
        </p:nvCxnSpPr>
        <p:spPr>
          <a:xfrm rot="10800000">
            <a:off x="5431400" y="3607925"/>
            <a:ext cx="1186500" cy="147300"/>
          </a:xfrm>
          <a:prstGeom prst="curvedConnector3">
            <a:avLst>
              <a:gd name="adj1" fmla="val 50002"/>
            </a:avLst>
          </a:prstGeom>
          <a:noFill/>
          <a:ln w="19050" cap="flat" cmpd="sng">
            <a:solidFill>
              <a:schemeClr val="dk1"/>
            </a:solidFill>
            <a:prstDash val="solid"/>
            <a:round/>
            <a:headEnd type="triangle" w="med" len="med"/>
            <a:tailEnd type="none" w="med" len="med"/>
          </a:ln>
        </p:spPr>
      </p:cxnSp>
      <p:sp>
        <p:nvSpPr>
          <p:cNvPr id="295" name="Google Shape;295;p20"/>
          <p:cNvSpPr/>
          <p:nvPr/>
        </p:nvSpPr>
        <p:spPr>
          <a:xfrm>
            <a:off x="3337613" y="3044788"/>
            <a:ext cx="2093700" cy="354000"/>
          </a:xfrm>
          <a:prstGeom prst="roundRect">
            <a:avLst>
              <a:gd name="adj" fmla="val 16667"/>
            </a:avLst>
          </a:prstGeom>
          <a:solidFill>
            <a:srgbClr val="38761D"/>
          </a:solidFill>
          <a:ln w="8325" cap="flat" cmpd="sng">
            <a:solidFill>
              <a:schemeClr val="dk2"/>
            </a:solidFill>
            <a:prstDash val="solid"/>
            <a:round/>
            <a:headEnd type="none" w="sm" len="sm"/>
            <a:tailEnd type="none" w="sm" len="sm"/>
          </a:ln>
        </p:spPr>
        <p:txBody>
          <a:bodyPr spcFirstLastPara="1" wrap="square" lIns="79950" tIns="79950" rIns="79950" bIns="79950" anchor="ctr" anchorCtr="0">
            <a:noAutofit/>
          </a:bodyPr>
          <a:lstStyle/>
          <a:p>
            <a:pPr marL="0" lvl="0" indent="0" algn="ctr" rtl="0">
              <a:spcBef>
                <a:spcPts val="0"/>
              </a:spcBef>
              <a:spcAft>
                <a:spcPts val="0"/>
              </a:spcAft>
              <a:buNone/>
            </a:pPr>
            <a:r>
              <a:rPr lang="en" sz="1224">
                <a:solidFill>
                  <a:schemeClr val="lt1"/>
                </a:solidFill>
                <a:latin typeface="Trebuchet MS"/>
                <a:ea typeface="Trebuchet MS"/>
                <a:cs typeface="Trebuchet MS"/>
                <a:sym typeface="Trebuchet MS"/>
              </a:rPr>
              <a:t>plasticMaterial.slang</a:t>
            </a:r>
            <a:endParaRPr sz="1224">
              <a:solidFill>
                <a:schemeClr val="lt1"/>
              </a:solidFill>
              <a:latin typeface="Trebuchet MS"/>
              <a:ea typeface="Trebuchet MS"/>
              <a:cs typeface="Trebuchet MS"/>
              <a:sym typeface="Trebuchet MS"/>
            </a:endParaRPr>
          </a:p>
        </p:txBody>
      </p:sp>
      <p:sp>
        <p:nvSpPr>
          <p:cNvPr id="297" name="Google Shape;297;p20"/>
          <p:cNvSpPr/>
          <p:nvPr/>
        </p:nvSpPr>
        <p:spPr>
          <a:xfrm>
            <a:off x="3337644" y="3431050"/>
            <a:ext cx="2093700" cy="354000"/>
          </a:xfrm>
          <a:prstGeom prst="roundRect">
            <a:avLst>
              <a:gd name="adj" fmla="val 16667"/>
            </a:avLst>
          </a:prstGeom>
          <a:solidFill>
            <a:srgbClr val="38761D"/>
          </a:solidFill>
          <a:ln w="8325" cap="flat" cmpd="sng">
            <a:solidFill>
              <a:schemeClr val="dk2"/>
            </a:solidFill>
            <a:prstDash val="solid"/>
            <a:round/>
            <a:headEnd type="none" w="sm" len="sm"/>
            <a:tailEnd type="none" w="sm" len="sm"/>
          </a:ln>
        </p:spPr>
        <p:txBody>
          <a:bodyPr spcFirstLastPara="1" wrap="square" lIns="79950" tIns="79950" rIns="79950" bIns="79950" anchor="ctr" anchorCtr="0">
            <a:noAutofit/>
          </a:bodyPr>
          <a:lstStyle/>
          <a:p>
            <a:pPr marL="0" lvl="0" indent="0" algn="ctr" rtl="0">
              <a:spcBef>
                <a:spcPts val="0"/>
              </a:spcBef>
              <a:spcAft>
                <a:spcPts val="0"/>
              </a:spcAft>
              <a:buNone/>
            </a:pPr>
            <a:r>
              <a:rPr lang="en" sz="1224">
                <a:solidFill>
                  <a:schemeClr val="lt1"/>
                </a:solidFill>
                <a:latin typeface="Trebuchet MS"/>
                <a:ea typeface="Trebuchet MS"/>
                <a:cs typeface="Trebuchet MS"/>
                <a:sym typeface="Trebuchet MS"/>
              </a:rPr>
              <a:t>plasterMaterial.slang</a:t>
            </a:r>
            <a:endParaRPr sz="1224">
              <a:solidFill>
                <a:schemeClr val="lt1"/>
              </a:solidFill>
              <a:latin typeface="Trebuchet MS"/>
              <a:ea typeface="Trebuchet MS"/>
              <a:cs typeface="Trebuchet MS"/>
              <a:sym typeface="Trebuchet MS"/>
            </a:endParaRPr>
          </a:p>
        </p:txBody>
      </p:sp>
      <p:cxnSp>
        <p:nvCxnSpPr>
          <p:cNvPr id="298" name="Google Shape;298;p20"/>
          <p:cNvCxnSpPr>
            <a:stCxn id="295" idx="1"/>
            <a:endCxn id="279" idx="3"/>
          </p:cNvCxnSpPr>
          <p:nvPr/>
        </p:nvCxnSpPr>
        <p:spPr>
          <a:xfrm rot="10800000">
            <a:off x="1993913" y="2171488"/>
            <a:ext cx="1343700" cy="1050300"/>
          </a:xfrm>
          <a:prstGeom prst="curvedConnector3">
            <a:avLst>
              <a:gd name="adj1" fmla="val 50004"/>
            </a:avLst>
          </a:prstGeom>
          <a:noFill/>
          <a:ln w="19050" cap="flat" cmpd="sng">
            <a:solidFill>
              <a:schemeClr val="dk2"/>
            </a:solidFill>
            <a:prstDash val="solid"/>
            <a:round/>
            <a:headEnd type="triangle" w="med" len="med"/>
            <a:tailEnd type="none" w="med" len="med"/>
          </a:ln>
        </p:spPr>
      </p:cxnSp>
      <p:cxnSp>
        <p:nvCxnSpPr>
          <p:cNvPr id="299" name="Google Shape;299;p20"/>
          <p:cNvCxnSpPr>
            <a:stCxn id="297" idx="1"/>
            <a:endCxn id="279" idx="3"/>
          </p:cNvCxnSpPr>
          <p:nvPr/>
        </p:nvCxnSpPr>
        <p:spPr>
          <a:xfrm rot="10800000">
            <a:off x="1993944" y="2171350"/>
            <a:ext cx="1343700" cy="1436700"/>
          </a:xfrm>
          <a:prstGeom prst="curvedConnector3">
            <a:avLst>
              <a:gd name="adj1" fmla="val 50005"/>
            </a:avLst>
          </a:prstGeom>
          <a:noFill/>
          <a:ln w="19050" cap="flat" cmpd="sng">
            <a:solidFill>
              <a:schemeClr val="dk2"/>
            </a:solidFill>
            <a:prstDash val="solid"/>
            <a:round/>
            <a:headEnd type="triangle" w="med" len="med"/>
            <a:tailEnd type="none" w="med" len="med"/>
          </a:ln>
        </p:spPr>
      </p:cxnSp>
      <p:sp>
        <p:nvSpPr>
          <p:cNvPr id="300" name="Google Shape;300;p20"/>
          <p:cNvSpPr txBox="1"/>
          <p:nvPr/>
        </p:nvSpPr>
        <p:spPr>
          <a:xfrm>
            <a:off x="1556350" y="1111525"/>
            <a:ext cx="379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Trebuchet MS"/>
                <a:ea typeface="Trebuchet MS"/>
                <a:cs typeface="Trebuchet MS"/>
                <a:sym typeface="Trebuchet MS"/>
              </a:rPr>
              <a:t>⚙️</a:t>
            </a:r>
            <a:endParaRPr>
              <a:solidFill>
                <a:schemeClr val="dk1"/>
              </a:solidFill>
              <a:latin typeface="Trebuchet MS"/>
              <a:ea typeface="Trebuchet MS"/>
              <a:cs typeface="Trebuchet MS"/>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1"/>
                                        </p:tgtEl>
                                        <p:attrNameLst>
                                          <p:attrName>style.visibility</p:attrName>
                                        </p:attrNameLst>
                                      </p:cBhvr>
                                      <p:to>
                                        <p:strVal val="visible"/>
                                      </p:to>
                                    </p:set>
                                    <p:animEffect transition="in" filter="fade">
                                      <p:cBhvr>
                                        <p:cTn id="7" dur="1000"/>
                                        <p:tgtEl>
                                          <p:spTgt spid="29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91"/>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300"/>
                                        </p:tgtEl>
                                        <p:attrNameLst>
                                          <p:attrName>style.visibility</p:attrName>
                                        </p:attrNameLst>
                                      </p:cBhvr>
                                      <p:to>
                                        <p:strVal val="visible"/>
                                      </p:to>
                                    </p:set>
                                    <p:animEffect transition="in" filter="fade">
                                      <p:cBhvr>
                                        <p:cTn id="14" dur="1000"/>
                                        <p:tgtEl>
                                          <p:spTgt spid="300"/>
                                        </p:tgtEl>
                                      </p:cBhvr>
                                    </p:animEffect>
                                  </p:childTnLst>
                                </p:cTn>
                              </p:par>
                              <p:par>
                                <p:cTn id="15" presetID="10" presetClass="entr" presetSubtype="0" fill="hold" nodeType="withEffect">
                                  <p:stCondLst>
                                    <p:cond delay="0"/>
                                  </p:stCondLst>
                                  <p:childTnLst>
                                    <p:set>
                                      <p:cBhvr>
                                        <p:cTn id="16" dur="1" fill="hold">
                                          <p:stCondLst>
                                            <p:cond delay="0"/>
                                          </p:stCondLst>
                                        </p:cTn>
                                        <p:tgtEl>
                                          <p:spTgt spid="274"/>
                                        </p:tgtEl>
                                        <p:attrNameLst>
                                          <p:attrName>style.visibility</p:attrName>
                                        </p:attrNameLst>
                                      </p:cBhvr>
                                      <p:to>
                                        <p:strVal val="visible"/>
                                      </p:to>
                                    </p:set>
                                    <p:animEffect transition="in" filter="fade">
                                      <p:cBhvr>
                                        <p:cTn id="17" dur="1000"/>
                                        <p:tgtEl>
                                          <p:spTgt spid="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1"/>
          <p:cNvSpPr txBox="1">
            <a:spLocks noGrp="1"/>
          </p:cNvSpPr>
          <p:nvPr>
            <p:ph type="title"/>
          </p:nvPr>
        </p:nvSpPr>
        <p:spPr>
          <a:xfrm>
            <a:off x="381000" y="152351"/>
            <a:ext cx="8382000" cy="527700"/>
          </a:xfrm>
          <a:prstGeom prst="rect">
            <a:avLst/>
          </a:prstGeom>
        </p:spPr>
        <p:txBody>
          <a:bodyPr spcFirstLastPara="1" wrap="square" lIns="97900" tIns="48950" rIns="97900" bIns="48950" anchor="ctr" anchorCtr="0">
            <a:noAutofit/>
          </a:bodyPr>
          <a:lstStyle/>
          <a:p>
            <a:pPr marL="0" lvl="0" indent="0" algn="ctr" rtl="0">
              <a:spcBef>
                <a:spcPts val="0"/>
              </a:spcBef>
              <a:spcAft>
                <a:spcPts val="0"/>
              </a:spcAft>
              <a:buNone/>
            </a:pPr>
            <a:r>
              <a:rPr lang="en"/>
              <a:t>Specialization with Interfaces &amp; Generics</a:t>
            </a:r>
            <a:endParaRPr/>
          </a:p>
        </p:txBody>
      </p:sp>
      <p:sp>
        <p:nvSpPr>
          <p:cNvPr id="306" name="Google Shape;306;p21"/>
          <p:cNvSpPr txBox="1">
            <a:spLocks noGrp="1"/>
          </p:cNvSpPr>
          <p:nvPr>
            <p:ph type="body" idx="1"/>
          </p:nvPr>
        </p:nvSpPr>
        <p:spPr>
          <a:xfrm>
            <a:off x="698500" y="782550"/>
            <a:ext cx="3602400" cy="3940200"/>
          </a:xfrm>
          <a:prstGeom prst="rect">
            <a:avLst/>
          </a:prstGeom>
        </p:spPr>
        <p:txBody>
          <a:bodyPr spcFirstLastPara="1" wrap="square" lIns="97900" tIns="48950" rIns="97900" bIns="48950" anchor="t" anchorCtr="0">
            <a:noAutofit/>
          </a:bodyPr>
          <a:lstStyle/>
          <a:p>
            <a:pPr marL="0" lvl="0" indent="0" algn="l" rtl="0">
              <a:spcBef>
                <a:spcPts val="375"/>
              </a:spcBef>
              <a:spcAft>
                <a:spcPts val="0"/>
              </a:spcAft>
              <a:buNone/>
            </a:pPr>
            <a:r>
              <a:rPr lang="en"/>
              <a:t>Interfaces</a:t>
            </a:r>
            <a:endParaRPr/>
          </a:p>
          <a:p>
            <a:pPr marL="457200" lvl="0" indent="-323850" algn="l" rtl="0">
              <a:spcBef>
                <a:spcPts val="375"/>
              </a:spcBef>
              <a:spcAft>
                <a:spcPts val="0"/>
              </a:spcAft>
              <a:buClr>
                <a:schemeClr val="dk1"/>
              </a:buClr>
              <a:buSzPts val="1500"/>
              <a:buChar char="•"/>
            </a:pPr>
            <a:r>
              <a:rPr lang="en" b="0"/>
              <a:t>Define a contract for behavior</a:t>
            </a:r>
            <a:endParaRPr b="0"/>
          </a:p>
          <a:p>
            <a:pPr marL="457200" lvl="0" indent="-323850" algn="l" rtl="0">
              <a:spcBef>
                <a:spcPts val="0"/>
              </a:spcBef>
              <a:spcAft>
                <a:spcPts val="0"/>
              </a:spcAft>
              <a:buClr>
                <a:schemeClr val="dk1"/>
              </a:buClr>
              <a:buSzPts val="1500"/>
              <a:buChar char="•"/>
            </a:pPr>
            <a:r>
              <a:rPr lang="en" b="0"/>
              <a:t>Swap implementations without macros or copy/paste</a:t>
            </a:r>
            <a:endParaRPr b="0"/>
          </a:p>
          <a:p>
            <a:pPr marL="457200" lvl="0" indent="-323850" algn="l" rtl="0">
              <a:spcBef>
                <a:spcPts val="0"/>
              </a:spcBef>
              <a:spcAft>
                <a:spcPts val="0"/>
              </a:spcAft>
              <a:buClr>
                <a:schemeClr val="dk1"/>
              </a:buClr>
              <a:buSzPts val="1500"/>
              <a:buChar char="•"/>
            </a:pPr>
            <a:r>
              <a:rPr lang="en" b="0"/>
              <a:t>Enforce correctness at compile time</a:t>
            </a:r>
            <a:endParaRPr b="0"/>
          </a:p>
          <a:p>
            <a:pPr marL="0" lvl="0" indent="0" algn="l" rtl="0">
              <a:spcBef>
                <a:spcPts val="375"/>
              </a:spcBef>
              <a:spcAft>
                <a:spcPts val="0"/>
              </a:spcAft>
              <a:buNone/>
            </a:pPr>
            <a:endParaRPr b="0"/>
          </a:p>
          <a:p>
            <a:pPr marL="0" lvl="0" indent="0" algn="l" rtl="0">
              <a:spcBef>
                <a:spcPts val="375"/>
              </a:spcBef>
              <a:spcAft>
                <a:spcPts val="0"/>
              </a:spcAft>
              <a:buNone/>
            </a:pPr>
            <a:r>
              <a:rPr lang="en"/>
              <a:t>Generics</a:t>
            </a:r>
            <a:endParaRPr/>
          </a:p>
          <a:p>
            <a:pPr marL="457200" lvl="0" indent="-323850" algn="l" rtl="0">
              <a:spcBef>
                <a:spcPts val="375"/>
              </a:spcBef>
              <a:spcAft>
                <a:spcPts val="0"/>
              </a:spcAft>
              <a:buClr>
                <a:schemeClr val="dk1"/>
              </a:buClr>
              <a:buSzPts val="1500"/>
              <a:buChar char="•"/>
            </a:pPr>
            <a:r>
              <a:rPr lang="en" b="0"/>
              <a:t>Reuse algorithms over a constraint</a:t>
            </a:r>
            <a:endParaRPr b="0"/>
          </a:p>
          <a:p>
            <a:pPr marL="457200" lvl="0" indent="-323850" algn="l" rtl="0">
              <a:spcBef>
                <a:spcPts val="0"/>
              </a:spcBef>
              <a:spcAft>
                <a:spcPts val="0"/>
              </a:spcAft>
              <a:buClr>
                <a:schemeClr val="dk1"/>
              </a:buClr>
              <a:buSzPts val="1500"/>
              <a:buChar char="•"/>
            </a:pPr>
            <a:r>
              <a:rPr lang="en" b="0"/>
              <a:t>Specialize to concrete code per use</a:t>
            </a:r>
            <a:endParaRPr b="0"/>
          </a:p>
          <a:p>
            <a:pPr marL="0" lvl="0" indent="0" algn="l" rtl="0">
              <a:spcBef>
                <a:spcPts val="375"/>
              </a:spcBef>
              <a:spcAft>
                <a:spcPts val="0"/>
              </a:spcAft>
              <a:buNone/>
            </a:pPr>
            <a:endParaRPr/>
          </a:p>
        </p:txBody>
      </p:sp>
      <p:sp>
        <p:nvSpPr>
          <p:cNvPr id="307" name="Google Shape;307;p21"/>
          <p:cNvSpPr txBox="1">
            <a:spLocks noGrp="1"/>
          </p:cNvSpPr>
          <p:nvPr>
            <p:ph type="body" idx="1"/>
          </p:nvPr>
        </p:nvSpPr>
        <p:spPr>
          <a:xfrm>
            <a:off x="4451225" y="782550"/>
            <a:ext cx="4275300" cy="3198300"/>
          </a:xfrm>
          <a:prstGeom prst="rect">
            <a:avLst/>
          </a:prstGeom>
          <a:solidFill>
            <a:schemeClr val="lt1"/>
          </a:solidFill>
          <a:effectLst>
            <a:outerShdw blurRad="57150" dist="19050" dir="5400000" algn="bl" rotWithShape="0">
              <a:srgbClr val="000000">
                <a:alpha val="50000"/>
              </a:srgbClr>
            </a:outerShdw>
          </a:effectLst>
        </p:spPr>
        <p:txBody>
          <a:bodyPr spcFirstLastPara="1" wrap="square" lIns="97900" tIns="48950" rIns="97900" bIns="4895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b="0">
                <a:solidFill>
                  <a:srgbClr val="0000FF"/>
                </a:solidFill>
                <a:highlight>
                  <a:srgbClr val="FFFFFF"/>
                </a:highlight>
                <a:latin typeface="Consolas"/>
                <a:ea typeface="Consolas"/>
                <a:cs typeface="Consolas"/>
                <a:sym typeface="Consolas"/>
              </a:rPr>
              <a:t>public</a:t>
            </a:r>
            <a:r>
              <a:rPr lang="en" sz="1000" b="0">
                <a:solidFill>
                  <a:srgbClr val="3B3B3B"/>
                </a:solidFill>
                <a:highlight>
                  <a:srgbClr val="FFFFFF"/>
                </a:highlight>
                <a:latin typeface="Consolas"/>
                <a:ea typeface="Consolas"/>
                <a:cs typeface="Consolas"/>
                <a:sym typeface="Consolas"/>
              </a:rPr>
              <a:t> </a:t>
            </a:r>
            <a:r>
              <a:rPr lang="en" sz="1000" b="0">
                <a:solidFill>
                  <a:srgbClr val="0000FF"/>
                </a:solidFill>
                <a:highlight>
                  <a:srgbClr val="FFFFFF"/>
                </a:highlight>
                <a:latin typeface="Consolas"/>
                <a:ea typeface="Consolas"/>
                <a:cs typeface="Consolas"/>
                <a:sym typeface="Consolas"/>
              </a:rPr>
              <a:t>interface</a:t>
            </a:r>
            <a:r>
              <a:rPr lang="en" sz="1000" b="0">
                <a:solidFill>
                  <a:srgbClr val="3B3B3B"/>
                </a:solidFill>
                <a:highlight>
                  <a:srgbClr val="FFFFFF"/>
                </a:highlight>
                <a:latin typeface="Consolas"/>
                <a:ea typeface="Consolas"/>
                <a:cs typeface="Consolas"/>
                <a:sym typeface="Consolas"/>
              </a:rPr>
              <a:t> </a:t>
            </a:r>
            <a:r>
              <a:rPr lang="en" sz="1000" b="0">
                <a:solidFill>
                  <a:srgbClr val="267F99"/>
                </a:solidFill>
                <a:highlight>
                  <a:srgbClr val="FFFFFF"/>
                </a:highlight>
                <a:latin typeface="Consolas"/>
                <a:ea typeface="Consolas"/>
                <a:cs typeface="Consolas"/>
                <a:sym typeface="Consolas"/>
              </a:rPr>
              <a:t>IBrdf</a:t>
            </a:r>
            <a:r>
              <a:rPr lang="en" sz="1000" b="0">
                <a:solidFill>
                  <a:srgbClr val="3B3B3B"/>
                </a:solidFill>
                <a:highlight>
                  <a:srgbClr val="FFFFFF"/>
                </a:highlight>
                <a:latin typeface="Consolas"/>
                <a:ea typeface="Consolas"/>
                <a:cs typeface="Consolas"/>
                <a:sym typeface="Consolas"/>
              </a:rPr>
              <a:t> {</a:t>
            </a:r>
            <a:endParaRPr sz="1000" b="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000" b="0">
                <a:solidFill>
                  <a:srgbClr val="3B3B3B"/>
                </a:solidFill>
                <a:highlight>
                  <a:srgbClr val="FFFFFF"/>
                </a:highlight>
                <a:latin typeface="Consolas"/>
                <a:ea typeface="Consolas"/>
                <a:cs typeface="Consolas"/>
                <a:sym typeface="Consolas"/>
              </a:rPr>
              <a:t>   </a:t>
            </a:r>
            <a:r>
              <a:rPr lang="en" sz="1000" b="0">
                <a:solidFill>
                  <a:srgbClr val="008000"/>
                </a:solidFill>
                <a:highlight>
                  <a:srgbClr val="FFFFFF"/>
                </a:highlight>
                <a:latin typeface="Consolas"/>
                <a:ea typeface="Consolas"/>
                <a:cs typeface="Consolas"/>
                <a:sym typeface="Consolas"/>
              </a:rPr>
              <a:t>// Required method for evaluating the BRDF</a:t>
            </a:r>
            <a:endParaRPr sz="1000" b="0">
              <a:solidFill>
                <a:srgbClr val="008000"/>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r>
              <a:rPr lang="en" sz="1000" b="0">
                <a:solidFill>
                  <a:srgbClr val="3B3B3B"/>
                </a:solidFill>
                <a:highlight>
                  <a:srgbClr val="FFFFFF"/>
                </a:highlight>
                <a:latin typeface="Consolas"/>
                <a:ea typeface="Consolas"/>
                <a:cs typeface="Consolas"/>
                <a:sym typeface="Consolas"/>
              </a:rPr>
              <a:t>   </a:t>
            </a:r>
            <a:r>
              <a:rPr lang="en" sz="1000" b="0">
                <a:solidFill>
                  <a:srgbClr val="267F99"/>
                </a:solidFill>
                <a:highlight>
                  <a:srgbClr val="FFFFFF"/>
                </a:highlight>
                <a:latin typeface="Consolas"/>
                <a:ea typeface="Consolas"/>
                <a:cs typeface="Consolas"/>
                <a:sym typeface="Consolas"/>
              </a:rPr>
              <a:t>float3</a:t>
            </a:r>
            <a:r>
              <a:rPr lang="en" sz="1000" b="0">
                <a:solidFill>
                  <a:srgbClr val="3B3B3B"/>
                </a:solidFill>
                <a:highlight>
                  <a:srgbClr val="FFFFFF"/>
                </a:highlight>
                <a:latin typeface="Consolas"/>
                <a:ea typeface="Consolas"/>
                <a:cs typeface="Consolas"/>
                <a:sym typeface="Consolas"/>
              </a:rPr>
              <a:t> </a:t>
            </a:r>
            <a:r>
              <a:rPr lang="en" sz="1000" b="0">
                <a:solidFill>
                  <a:srgbClr val="795E26"/>
                </a:solidFill>
                <a:highlight>
                  <a:srgbClr val="FFFFFF"/>
                </a:highlight>
                <a:latin typeface="Consolas"/>
                <a:ea typeface="Consolas"/>
                <a:cs typeface="Consolas"/>
                <a:sym typeface="Consolas"/>
              </a:rPr>
              <a:t>eval</a:t>
            </a:r>
            <a:r>
              <a:rPr lang="en" sz="1000" b="0">
                <a:solidFill>
                  <a:srgbClr val="0000FF"/>
                </a:solidFill>
                <a:highlight>
                  <a:srgbClr val="FFFFFF"/>
                </a:highlight>
                <a:latin typeface="Consolas"/>
                <a:ea typeface="Consolas"/>
                <a:cs typeface="Consolas"/>
                <a:sym typeface="Consolas"/>
              </a:rPr>
              <a:t>(</a:t>
            </a:r>
            <a:r>
              <a:rPr lang="en" sz="1000" b="0">
                <a:solidFill>
                  <a:srgbClr val="267F99"/>
                </a:solidFill>
                <a:highlight>
                  <a:srgbClr val="FFFFFF"/>
                </a:highlight>
                <a:latin typeface="Consolas"/>
                <a:ea typeface="Consolas"/>
                <a:cs typeface="Consolas"/>
                <a:sym typeface="Consolas"/>
              </a:rPr>
              <a:t>float3</a:t>
            </a:r>
            <a:r>
              <a:rPr lang="en" sz="1000" b="0">
                <a:solidFill>
                  <a:srgbClr val="3B3B3B"/>
                </a:solidFill>
                <a:highlight>
                  <a:srgbClr val="FFFFFF"/>
                </a:highlight>
                <a:latin typeface="Consolas"/>
                <a:ea typeface="Consolas"/>
                <a:cs typeface="Consolas"/>
                <a:sym typeface="Consolas"/>
              </a:rPr>
              <a:t> </a:t>
            </a:r>
            <a:r>
              <a:rPr lang="en" sz="1000" b="0">
                <a:solidFill>
                  <a:srgbClr val="001080"/>
                </a:solidFill>
                <a:highlight>
                  <a:srgbClr val="FFFFFF"/>
                </a:highlight>
                <a:latin typeface="Consolas"/>
                <a:ea typeface="Consolas"/>
                <a:cs typeface="Consolas"/>
                <a:sym typeface="Consolas"/>
              </a:rPr>
              <a:t>n</a:t>
            </a:r>
            <a:r>
              <a:rPr lang="en" sz="1000" b="0">
                <a:solidFill>
                  <a:srgbClr val="3B3B3B"/>
                </a:solidFill>
                <a:highlight>
                  <a:srgbClr val="FFFFFF"/>
                </a:highlight>
                <a:latin typeface="Consolas"/>
                <a:ea typeface="Consolas"/>
                <a:cs typeface="Consolas"/>
                <a:sym typeface="Consolas"/>
              </a:rPr>
              <a:t>, </a:t>
            </a:r>
            <a:r>
              <a:rPr lang="en" sz="1000" b="0">
                <a:solidFill>
                  <a:srgbClr val="267F99"/>
                </a:solidFill>
                <a:highlight>
                  <a:srgbClr val="FFFFFF"/>
                </a:highlight>
                <a:latin typeface="Consolas"/>
                <a:ea typeface="Consolas"/>
                <a:cs typeface="Consolas"/>
                <a:sym typeface="Consolas"/>
              </a:rPr>
              <a:t>float3</a:t>
            </a:r>
            <a:r>
              <a:rPr lang="en" sz="1000" b="0">
                <a:solidFill>
                  <a:srgbClr val="3B3B3B"/>
                </a:solidFill>
                <a:highlight>
                  <a:srgbClr val="FFFFFF"/>
                </a:highlight>
                <a:latin typeface="Consolas"/>
                <a:ea typeface="Consolas"/>
                <a:cs typeface="Consolas"/>
                <a:sym typeface="Consolas"/>
              </a:rPr>
              <a:t> </a:t>
            </a:r>
            <a:r>
              <a:rPr lang="en" sz="1000" b="0">
                <a:solidFill>
                  <a:srgbClr val="001080"/>
                </a:solidFill>
                <a:highlight>
                  <a:srgbClr val="FFFFFF"/>
                </a:highlight>
                <a:latin typeface="Consolas"/>
                <a:ea typeface="Consolas"/>
                <a:cs typeface="Consolas"/>
                <a:sym typeface="Consolas"/>
              </a:rPr>
              <a:t>v</a:t>
            </a:r>
            <a:r>
              <a:rPr lang="en" sz="1000" b="0">
                <a:solidFill>
                  <a:srgbClr val="3B3B3B"/>
                </a:solidFill>
                <a:highlight>
                  <a:srgbClr val="FFFFFF"/>
                </a:highlight>
                <a:latin typeface="Consolas"/>
                <a:ea typeface="Consolas"/>
                <a:cs typeface="Consolas"/>
                <a:sym typeface="Consolas"/>
              </a:rPr>
              <a:t>, </a:t>
            </a:r>
            <a:r>
              <a:rPr lang="en" sz="1000" b="0">
                <a:solidFill>
                  <a:srgbClr val="267F99"/>
                </a:solidFill>
                <a:highlight>
                  <a:srgbClr val="FFFFFF"/>
                </a:highlight>
                <a:latin typeface="Consolas"/>
                <a:ea typeface="Consolas"/>
                <a:cs typeface="Consolas"/>
                <a:sym typeface="Consolas"/>
              </a:rPr>
              <a:t>float3</a:t>
            </a:r>
            <a:r>
              <a:rPr lang="en" sz="1000" b="0">
                <a:solidFill>
                  <a:srgbClr val="3B3B3B"/>
                </a:solidFill>
                <a:highlight>
                  <a:srgbClr val="FFFFFF"/>
                </a:highlight>
                <a:latin typeface="Consolas"/>
                <a:ea typeface="Consolas"/>
                <a:cs typeface="Consolas"/>
                <a:sym typeface="Consolas"/>
              </a:rPr>
              <a:t> </a:t>
            </a:r>
            <a:r>
              <a:rPr lang="en" sz="1000" b="0">
                <a:solidFill>
                  <a:srgbClr val="001080"/>
                </a:solidFill>
                <a:highlight>
                  <a:srgbClr val="FFFFFF"/>
                </a:highlight>
                <a:latin typeface="Consolas"/>
                <a:ea typeface="Consolas"/>
                <a:cs typeface="Consolas"/>
                <a:sym typeface="Consolas"/>
              </a:rPr>
              <a:t>l</a:t>
            </a:r>
            <a:r>
              <a:rPr lang="en" sz="1000" b="0">
                <a:solidFill>
                  <a:srgbClr val="3B3B3B"/>
                </a:solidFill>
                <a:highlight>
                  <a:srgbClr val="FFFFFF"/>
                </a:highlight>
                <a:latin typeface="Consolas"/>
                <a:ea typeface="Consolas"/>
                <a:cs typeface="Consolas"/>
                <a:sym typeface="Consolas"/>
              </a:rPr>
              <a:t>, </a:t>
            </a:r>
            <a:r>
              <a:rPr lang="en" sz="1000" b="0">
                <a:solidFill>
                  <a:srgbClr val="267F99"/>
                </a:solidFill>
                <a:highlight>
                  <a:srgbClr val="FFFFFF"/>
                </a:highlight>
                <a:latin typeface="Consolas"/>
                <a:ea typeface="Consolas"/>
                <a:cs typeface="Consolas"/>
                <a:sym typeface="Consolas"/>
              </a:rPr>
              <a:t>float3</a:t>
            </a:r>
            <a:r>
              <a:rPr lang="en" sz="1000" b="0">
                <a:solidFill>
                  <a:srgbClr val="3B3B3B"/>
                </a:solidFill>
                <a:highlight>
                  <a:srgbClr val="FFFFFF"/>
                </a:highlight>
                <a:latin typeface="Consolas"/>
                <a:ea typeface="Consolas"/>
                <a:cs typeface="Consolas"/>
                <a:sym typeface="Consolas"/>
              </a:rPr>
              <a:t> </a:t>
            </a:r>
            <a:r>
              <a:rPr lang="en" sz="1000" b="0">
                <a:solidFill>
                  <a:srgbClr val="001080"/>
                </a:solidFill>
                <a:highlight>
                  <a:srgbClr val="FFFFFF"/>
                </a:highlight>
                <a:latin typeface="Consolas"/>
                <a:ea typeface="Consolas"/>
                <a:cs typeface="Consolas"/>
                <a:sym typeface="Consolas"/>
              </a:rPr>
              <a:t>a</a:t>
            </a:r>
            <a:r>
              <a:rPr lang="en" sz="1000" b="0">
                <a:solidFill>
                  <a:srgbClr val="0000FF"/>
                </a:solidFill>
                <a:highlight>
                  <a:srgbClr val="FFFFFF"/>
                </a:highlight>
                <a:latin typeface="Consolas"/>
                <a:ea typeface="Consolas"/>
                <a:cs typeface="Consolas"/>
                <a:sym typeface="Consolas"/>
              </a:rPr>
              <a:t>)</a:t>
            </a:r>
            <a:r>
              <a:rPr lang="en" sz="1000" b="0">
                <a:solidFill>
                  <a:srgbClr val="3B3B3B"/>
                </a:solidFill>
                <a:highlight>
                  <a:srgbClr val="FFFFFF"/>
                </a:highlight>
                <a:latin typeface="Consolas"/>
                <a:ea typeface="Consolas"/>
                <a:cs typeface="Consolas"/>
                <a:sym typeface="Consolas"/>
              </a:rPr>
              <a:t>;</a:t>
            </a:r>
            <a:endParaRPr sz="1000" b="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000" b="0">
                <a:solidFill>
                  <a:srgbClr val="3B3B3B"/>
                </a:solidFill>
                <a:highlight>
                  <a:srgbClr val="FFFFFF"/>
                </a:highlight>
                <a:latin typeface="Consolas"/>
                <a:ea typeface="Consolas"/>
                <a:cs typeface="Consolas"/>
                <a:sym typeface="Consolas"/>
              </a:rPr>
              <a:t>}</a:t>
            </a:r>
            <a:endParaRPr sz="1000" b="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000" b="0">
                <a:solidFill>
                  <a:srgbClr val="0000FF"/>
                </a:solidFill>
                <a:highlight>
                  <a:srgbClr val="FFFFFF"/>
                </a:highlight>
                <a:latin typeface="Consolas"/>
                <a:ea typeface="Consolas"/>
                <a:cs typeface="Consolas"/>
                <a:sym typeface="Consolas"/>
              </a:rPr>
              <a:t>public</a:t>
            </a:r>
            <a:r>
              <a:rPr lang="en" sz="1000" b="0">
                <a:solidFill>
                  <a:srgbClr val="3B3B3B"/>
                </a:solidFill>
                <a:highlight>
                  <a:srgbClr val="FFFFFF"/>
                </a:highlight>
                <a:latin typeface="Consolas"/>
                <a:ea typeface="Consolas"/>
                <a:cs typeface="Consolas"/>
                <a:sym typeface="Consolas"/>
              </a:rPr>
              <a:t> </a:t>
            </a:r>
            <a:r>
              <a:rPr lang="en" sz="1000" b="0">
                <a:solidFill>
                  <a:srgbClr val="0000FF"/>
                </a:solidFill>
                <a:highlight>
                  <a:srgbClr val="FFFFFF"/>
                </a:highlight>
                <a:latin typeface="Consolas"/>
                <a:ea typeface="Consolas"/>
                <a:cs typeface="Consolas"/>
                <a:sym typeface="Consolas"/>
              </a:rPr>
              <a:t>struct</a:t>
            </a:r>
            <a:r>
              <a:rPr lang="en" sz="1000" b="0">
                <a:solidFill>
                  <a:srgbClr val="3B3B3B"/>
                </a:solidFill>
                <a:highlight>
                  <a:srgbClr val="FFFFFF"/>
                </a:highlight>
                <a:latin typeface="Consolas"/>
                <a:ea typeface="Consolas"/>
                <a:cs typeface="Consolas"/>
                <a:sym typeface="Consolas"/>
              </a:rPr>
              <a:t> </a:t>
            </a:r>
            <a:r>
              <a:rPr lang="en" sz="1000" b="0">
                <a:solidFill>
                  <a:srgbClr val="267F99"/>
                </a:solidFill>
                <a:highlight>
                  <a:srgbClr val="FFFFFF"/>
                </a:highlight>
                <a:latin typeface="Consolas"/>
                <a:ea typeface="Consolas"/>
                <a:cs typeface="Consolas"/>
                <a:sym typeface="Consolas"/>
              </a:rPr>
              <a:t>Lambertian</a:t>
            </a:r>
            <a:r>
              <a:rPr lang="en" sz="1000" b="0">
                <a:solidFill>
                  <a:srgbClr val="3B3B3B"/>
                </a:solidFill>
                <a:highlight>
                  <a:srgbClr val="FFFFFF"/>
                </a:highlight>
                <a:latin typeface="Consolas"/>
                <a:ea typeface="Consolas"/>
                <a:cs typeface="Consolas"/>
                <a:sym typeface="Consolas"/>
              </a:rPr>
              <a:t> : </a:t>
            </a:r>
            <a:r>
              <a:rPr lang="en" sz="1000" b="0">
                <a:solidFill>
                  <a:srgbClr val="267F99"/>
                </a:solidFill>
                <a:highlight>
                  <a:srgbClr val="FFFFFF"/>
                </a:highlight>
                <a:latin typeface="Consolas"/>
                <a:ea typeface="Consolas"/>
                <a:cs typeface="Consolas"/>
                <a:sym typeface="Consolas"/>
              </a:rPr>
              <a:t>IBrdf</a:t>
            </a:r>
            <a:r>
              <a:rPr lang="en" sz="1000" b="0">
                <a:solidFill>
                  <a:srgbClr val="3B3B3B"/>
                </a:solidFill>
                <a:highlight>
                  <a:srgbClr val="FFFFFF"/>
                </a:highlight>
                <a:latin typeface="Consolas"/>
                <a:ea typeface="Consolas"/>
                <a:cs typeface="Consolas"/>
                <a:sym typeface="Consolas"/>
              </a:rPr>
              <a:t> {</a:t>
            </a:r>
            <a:endParaRPr sz="1000" b="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r>
              <a:rPr lang="en" sz="1000" b="0">
                <a:solidFill>
                  <a:srgbClr val="3B3B3B"/>
                </a:solidFill>
                <a:highlight>
                  <a:srgbClr val="FFFFFF"/>
                </a:highlight>
                <a:latin typeface="Consolas"/>
                <a:ea typeface="Consolas"/>
                <a:cs typeface="Consolas"/>
                <a:sym typeface="Consolas"/>
              </a:rPr>
              <a:t>   </a:t>
            </a:r>
            <a:r>
              <a:rPr lang="en" sz="1000" b="0">
                <a:solidFill>
                  <a:srgbClr val="267F99"/>
                </a:solidFill>
                <a:highlight>
                  <a:srgbClr val="FFFFFF"/>
                </a:highlight>
                <a:latin typeface="Consolas"/>
                <a:ea typeface="Consolas"/>
                <a:cs typeface="Consolas"/>
                <a:sym typeface="Consolas"/>
              </a:rPr>
              <a:t>float3</a:t>
            </a:r>
            <a:r>
              <a:rPr lang="en" sz="1000" b="0">
                <a:solidFill>
                  <a:srgbClr val="3B3B3B"/>
                </a:solidFill>
                <a:highlight>
                  <a:srgbClr val="FFFFFF"/>
                </a:highlight>
                <a:latin typeface="Consolas"/>
                <a:ea typeface="Consolas"/>
                <a:cs typeface="Consolas"/>
                <a:sym typeface="Consolas"/>
              </a:rPr>
              <a:t> </a:t>
            </a:r>
            <a:r>
              <a:rPr lang="en" sz="1000" b="0">
                <a:solidFill>
                  <a:srgbClr val="795E26"/>
                </a:solidFill>
                <a:highlight>
                  <a:srgbClr val="FFFFFF"/>
                </a:highlight>
                <a:latin typeface="Consolas"/>
                <a:ea typeface="Consolas"/>
                <a:cs typeface="Consolas"/>
                <a:sym typeface="Consolas"/>
              </a:rPr>
              <a:t>eval</a:t>
            </a:r>
            <a:r>
              <a:rPr lang="en" sz="1000" b="0">
                <a:solidFill>
                  <a:srgbClr val="0000FF"/>
                </a:solidFill>
                <a:highlight>
                  <a:srgbClr val="FFFFFF"/>
                </a:highlight>
                <a:latin typeface="Consolas"/>
                <a:ea typeface="Consolas"/>
                <a:cs typeface="Consolas"/>
                <a:sym typeface="Consolas"/>
              </a:rPr>
              <a:t>(</a:t>
            </a:r>
            <a:r>
              <a:rPr lang="en" sz="1000" b="0">
                <a:solidFill>
                  <a:srgbClr val="267F99"/>
                </a:solidFill>
                <a:highlight>
                  <a:srgbClr val="FFFFFF"/>
                </a:highlight>
                <a:latin typeface="Consolas"/>
                <a:ea typeface="Consolas"/>
                <a:cs typeface="Consolas"/>
                <a:sym typeface="Consolas"/>
              </a:rPr>
              <a:t>float3</a:t>
            </a:r>
            <a:r>
              <a:rPr lang="en" sz="1000" b="0">
                <a:solidFill>
                  <a:srgbClr val="3B3B3B"/>
                </a:solidFill>
                <a:highlight>
                  <a:srgbClr val="FFFFFF"/>
                </a:highlight>
                <a:latin typeface="Consolas"/>
                <a:ea typeface="Consolas"/>
                <a:cs typeface="Consolas"/>
                <a:sym typeface="Consolas"/>
              </a:rPr>
              <a:t> </a:t>
            </a:r>
            <a:r>
              <a:rPr lang="en" sz="1000" b="0">
                <a:solidFill>
                  <a:srgbClr val="001080"/>
                </a:solidFill>
                <a:highlight>
                  <a:srgbClr val="FFFFFF"/>
                </a:highlight>
                <a:latin typeface="Consolas"/>
                <a:ea typeface="Consolas"/>
                <a:cs typeface="Consolas"/>
                <a:sym typeface="Consolas"/>
              </a:rPr>
              <a:t>n</a:t>
            </a:r>
            <a:r>
              <a:rPr lang="en" sz="1000" b="0">
                <a:solidFill>
                  <a:srgbClr val="3B3B3B"/>
                </a:solidFill>
                <a:highlight>
                  <a:srgbClr val="FFFFFF"/>
                </a:highlight>
                <a:latin typeface="Consolas"/>
                <a:ea typeface="Consolas"/>
                <a:cs typeface="Consolas"/>
                <a:sym typeface="Consolas"/>
              </a:rPr>
              <a:t>, </a:t>
            </a:r>
            <a:r>
              <a:rPr lang="en" sz="1000" b="0">
                <a:solidFill>
                  <a:srgbClr val="267F99"/>
                </a:solidFill>
                <a:highlight>
                  <a:srgbClr val="FFFFFF"/>
                </a:highlight>
                <a:latin typeface="Consolas"/>
                <a:ea typeface="Consolas"/>
                <a:cs typeface="Consolas"/>
                <a:sym typeface="Consolas"/>
              </a:rPr>
              <a:t>float3</a:t>
            </a:r>
            <a:r>
              <a:rPr lang="en" sz="1000" b="0">
                <a:solidFill>
                  <a:srgbClr val="3B3B3B"/>
                </a:solidFill>
                <a:highlight>
                  <a:srgbClr val="FFFFFF"/>
                </a:highlight>
                <a:latin typeface="Consolas"/>
                <a:ea typeface="Consolas"/>
                <a:cs typeface="Consolas"/>
                <a:sym typeface="Consolas"/>
              </a:rPr>
              <a:t> </a:t>
            </a:r>
            <a:r>
              <a:rPr lang="en" sz="1000" b="0">
                <a:solidFill>
                  <a:srgbClr val="001080"/>
                </a:solidFill>
                <a:highlight>
                  <a:srgbClr val="FFFFFF"/>
                </a:highlight>
                <a:latin typeface="Consolas"/>
                <a:ea typeface="Consolas"/>
                <a:cs typeface="Consolas"/>
                <a:sym typeface="Consolas"/>
              </a:rPr>
              <a:t>v</a:t>
            </a:r>
            <a:r>
              <a:rPr lang="en" sz="1000" b="0">
                <a:solidFill>
                  <a:srgbClr val="3B3B3B"/>
                </a:solidFill>
                <a:highlight>
                  <a:srgbClr val="FFFFFF"/>
                </a:highlight>
                <a:latin typeface="Consolas"/>
                <a:ea typeface="Consolas"/>
                <a:cs typeface="Consolas"/>
                <a:sym typeface="Consolas"/>
              </a:rPr>
              <a:t>, </a:t>
            </a:r>
            <a:r>
              <a:rPr lang="en" sz="1000" b="0">
                <a:solidFill>
                  <a:srgbClr val="267F99"/>
                </a:solidFill>
                <a:highlight>
                  <a:srgbClr val="FFFFFF"/>
                </a:highlight>
                <a:latin typeface="Consolas"/>
                <a:ea typeface="Consolas"/>
                <a:cs typeface="Consolas"/>
                <a:sym typeface="Consolas"/>
              </a:rPr>
              <a:t>float3</a:t>
            </a:r>
            <a:r>
              <a:rPr lang="en" sz="1000" b="0">
                <a:solidFill>
                  <a:srgbClr val="3B3B3B"/>
                </a:solidFill>
                <a:highlight>
                  <a:srgbClr val="FFFFFF"/>
                </a:highlight>
                <a:latin typeface="Consolas"/>
                <a:ea typeface="Consolas"/>
                <a:cs typeface="Consolas"/>
                <a:sym typeface="Consolas"/>
              </a:rPr>
              <a:t> </a:t>
            </a:r>
            <a:r>
              <a:rPr lang="en" sz="1000" b="0">
                <a:solidFill>
                  <a:srgbClr val="001080"/>
                </a:solidFill>
                <a:highlight>
                  <a:srgbClr val="FFFFFF"/>
                </a:highlight>
                <a:latin typeface="Consolas"/>
                <a:ea typeface="Consolas"/>
                <a:cs typeface="Consolas"/>
                <a:sym typeface="Consolas"/>
              </a:rPr>
              <a:t>l</a:t>
            </a:r>
            <a:r>
              <a:rPr lang="en" sz="1000" b="0">
                <a:solidFill>
                  <a:srgbClr val="3B3B3B"/>
                </a:solidFill>
                <a:highlight>
                  <a:srgbClr val="FFFFFF"/>
                </a:highlight>
                <a:latin typeface="Consolas"/>
                <a:ea typeface="Consolas"/>
                <a:cs typeface="Consolas"/>
                <a:sym typeface="Consolas"/>
              </a:rPr>
              <a:t>, </a:t>
            </a:r>
            <a:r>
              <a:rPr lang="en" sz="1000" b="0">
                <a:solidFill>
                  <a:srgbClr val="267F99"/>
                </a:solidFill>
                <a:highlight>
                  <a:srgbClr val="FFFFFF"/>
                </a:highlight>
                <a:latin typeface="Consolas"/>
                <a:ea typeface="Consolas"/>
                <a:cs typeface="Consolas"/>
                <a:sym typeface="Consolas"/>
              </a:rPr>
              <a:t>float3</a:t>
            </a:r>
            <a:r>
              <a:rPr lang="en" sz="1000" b="0">
                <a:solidFill>
                  <a:srgbClr val="3B3B3B"/>
                </a:solidFill>
                <a:highlight>
                  <a:srgbClr val="FFFFFF"/>
                </a:highlight>
                <a:latin typeface="Consolas"/>
                <a:ea typeface="Consolas"/>
                <a:cs typeface="Consolas"/>
                <a:sym typeface="Consolas"/>
              </a:rPr>
              <a:t> </a:t>
            </a:r>
            <a:r>
              <a:rPr lang="en" sz="1000" b="0">
                <a:solidFill>
                  <a:srgbClr val="001080"/>
                </a:solidFill>
                <a:highlight>
                  <a:srgbClr val="FFFFFF"/>
                </a:highlight>
                <a:latin typeface="Consolas"/>
                <a:ea typeface="Consolas"/>
                <a:cs typeface="Consolas"/>
                <a:sym typeface="Consolas"/>
              </a:rPr>
              <a:t>a</a:t>
            </a:r>
            <a:r>
              <a:rPr lang="en" sz="1000" b="0">
                <a:solidFill>
                  <a:srgbClr val="0000FF"/>
                </a:solidFill>
                <a:highlight>
                  <a:srgbClr val="FFFFFF"/>
                </a:highlight>
                <a:latin typeface="Consolas"/>
                <a:ea typeface="Consolas"/>
                <a:cs typeface="Consolas"/>
                <a:sym typeface="Consolas"/>
              </a:rPr>
              <a:t>)</a:t>
            </a:r>
            <a:r>
              <a:rPr lang="en" sz="1000" b="0">
                <a:solidFill>
                  <a:srgbClr val="3B3B3B"/>
                </a:solidFill>
                <a:highlight>
                  <a:srgbClr val="FFFFFF"/>
                </a:highlight>
                <a:latin typeface="Consolas"/>
                <a:ea typeface="Consolas"/>
                <a:cs typeface="Consolas"/>
                <a:sym typeface="Consolas"/>
              </a:rPr>
              <a:t> {</a:t>
            </a:r>
            <a:endParaRPr sz="1000" b="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000" b="0">
                <a:solidFill>
                  <a:srgbClr val="3B3B3B"/>
                </a:solidFill>
                <a:highlight>
                  <a:srgbClr val="FFFFFF"/>
                </a:highlight>
                <a:latin typeface="Consolas"/>
                <a:ea typeface="Consolas"/>
                <a:cs typeface="Consolas"/>
                <a:sym typeface="Consolas"/>
              </a:rPr>
              <a:t>       </a:t>
            </a:r>
            <a:r>
              <a:rPr lang="en" sz="1000" b="0">
                <a:solidFill>
                  <a:srgbClr val="008000"/>
                </a:solidFill>
                <a:highlight>
                  <a:srgbClr val="FFFFFF"/>
                </a:highlight>
                <a:latin typeface="Consolas"/>
                <a:ea typeface="Consolas"/>
                <a:cs typeface="Consolas"/>
                <a:sym typeface="Consolas"/>
              </a:rPr>
              <a:t>// ... (implementation details)</a:t>
            </a:r>
            <a:endParaRPr sz="1000" b="0">
              <a:solidFill>
                <a:srgbClr val="008000"/>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000" b="0">
                <a:solidFill>
                  <a:srgbClr val="3B3B3B"/>
                </a:solidFill>
                <a:highlight>
                  <a:srgbClr val="FFFFFF"/>
                </a:highlight>
                <a:latin typeface="Consolas"/>
                <a:ea typeface="Consolas"/>
                <a:cs typeface="Consolas"/>
                <a:sym typeface="Consolas"/>
              </a:rPr>
              <a:t>   }</a:t>
            </a:r>
            <a:endParaRPr sz="1000" b="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000" b="0">
                <a:solidFill>
                  <a:srgbClr val="3B3B3B"/>
                </a:solidFill>
                <a:highlight>
                  <a:srgbClr val="FFFFFF"/>
                </a:highlight>
                <a:latin typeface="Consolas"/>
                <a:ea typeface="Consolas"/>
                <a:cs typeface="Consolas"/>
                <a:sym typeface="Consolas"/>
              </a:rPr>
              <a:t>}</a:t>
            </a:r>
            <a:endParaRPr sz="1000" b="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endParaRPr sz="1000" b="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r>
              <a:rPr lang="en" sz="1000" b="0">
                <a:solidFill>
                  <a:srgbClr val="0000FF"/>
                </a:solidFill>
                <a:highlight>
                  <a:srgbClr val="FFFFFF"/>
                </a:highlight>
                <a:latin typeface="Consolas"/>
                <a:ea typeface="Consolas"/>
                <a:cs typeface="Consolas"/>
                <a:sym typeface="Consolas"/>
              </a:rPr>
              <a:t>public</a:t>
            </a:r>
            <a:r>
              <a:rPr lang="en" sz="1000" b="0">
                <a:solidFill>
                  <a:srgbClr val="3B3B3B"/>
                </a:solidFill>
                <a:highlight>
                  <a:srgbClr val="FFFFFF"/>
                </a:highlight>
                <a:latin typeface="Consolas"/>
                <a:ea typeface="Consolas"/>
                <a:cs typeface="Consolas"/>
                <a:sym typeface="Consolas"/>
              </a:rPr>
              <a:t> </a:t>
            </a:r>
            <a:r>
              <a:rPr lang="en" sz="1000" b="0">
                <a:solidFill>
                  <a:srgbClr val="267F99"/>
                </a:solidFill>
                <a:highlight>
                  <a:srgbClr val="FFFFFF"/>
                </a:highlight>
                <a:latin typeface="Consolas"/>
                <a:ea typeface="Consolas"/>
                <a:cs typeface="Consolas"/>
                <a:sym typeface="Consolas"/>
              </a:rPr>
              <a:t>float3</a:t>
            </a:r>
            <a:r>
              <a:rPr lang="en" sz="1000" b="0">
                <a:solidFill>
                  <a:srgbClr val="3B3B3B"/>
                </a:solidFill>
                <a:highlight>
                  <a:srgbClr val="FFFFFF"/>
                </a:highlight>
                <a:latin typeface="Consolas"/>
                <a:ea typeface="Consolas"/>
                <a:cs typeface="Consolas"/>
                <a:sym typeface="Consolas"/>
              </a:rPr>
              <a:t> </a:t>
            </a:r>
            <a:r>
              <a:rPr lang="en" sz="1000" b="0">
                <a:solidFill>
                  <a:srgbClr val="795E26"/>
                </a:solidFill>
                <a:highlight>
                  <a:srgbClr val="FFFFFF"/>
                </a:highlight>
                <a:latin typeface="Consolas"/>
                <a:ea typeface="Consolas"/>
                <a:cs typeface="Consolas"/>
                <a:sym typeface="Consolas"/>
              </a:rPr>
              <a:t>shade</a:t>
            </a:r>
            <a:r>
              <a:rPr lang="en" sz="1000" b="0">
                <a:highlight>
                  <a:srgbClr val="FFFFFF"/>
                </a:highlight>
                <a:latin typeface="Consolas"/>
                <a:ea typeface="Consolas"/>
                <a:cs typeface="Consolas"/>
                <a:sym typeface="Consolas"/>
              </a:rPr>
              <a:t>&lt;</a:t>
            </a:r>
            <a:r>
              <a:rPr lang="en" sz="1000" b="0">
                <a:solidFill>
                  <a:srgbClr val="267F99"/>
                </a:solidFill>
                <a:highlight>
                  <a:srgbClr val="FFFFFF"/>
                </a:highlight>
                <a:latin typeface="Consolas"/>
                <a:ea typeface="Consolas"/>
                <a:cs typeface="Consolas"/>
                <a:sym typeface="Consolas"/>
              </a:rPr>
              <a:t>T</a:t>
            </a:r>
            <a:r>
              <a:rPr lang="en" sz="1000" b="0">
                <a:solidFill>
                  <a:srgbClr val="3B3B3B"/>
                </a:solidFill>
                <a:highlight>
                  <a:srgbClr val="FFFFFF"/>
                </a:highlight>
                <a:latin typeface="Consolas"/>
                <a:ea typeface="Consolas"/>
                <a:cs typeface="Consolas"/>
                <a:sym typeface="Consolas"/>
              </a:rPr>
              <a:t> : </a:t>
            </a:r>
            <a:r>
              <a:rPr lang="en" sz="1000" b="0">
                <a:solidFill>
                  <a:srgbClr val="267F99"/>
                </a:solidFill>
                <a:highlight>
                  <a:srgbClr val="FFFFFF"/>
                </a:highlight>
                <a:latin typeface="Consolas"/>
                <a:ea typeface="Consolas"/>
                <a:cs typeface="Consolas"/>
                <a:sym typeface="Consolas"/>
              </a:rPr>
              <a:t>IBrdf</a:t>
            </a:r>
            <a:r>
              <a:rPr lang="en" sz="1000" b="0">
                <a:highlight>
                  <a:srgbClr val="FFFFFF"/>
                </a:highlight>
                <a:latin typeface="Consolas"/>
                <a:ea typeface="Consolas"/>
                <a:cs typeface="Consolas"/>
                <a:sym typeface="Consolas"/>
              </a:rPr>
              <a:t>&gt;</a:t>
            </a:r>
            <a:r>
              <a:rPr lang="en" sz="1000" b="0">
                <a:solidFill>
                  <a:srgbClr val="3B3B3B"/>
                </a:solidFill>
                <a:highlight>
                  <a:srgbClr val="FFFFFF"/>
                </a:highlight>
                <a:latin typeface="Consolas"/>
                <a:ea typeface="Consolas"/>
                <a:cs typeface="Consolas"/>
                <a:sym typeface="Consolas"/>
              </a:rPr>
              <a:t>(T b, </a:t>
            </a:r>
            <a:r>
              <a:rPr lang="en" sz="1000" b="0">
                <a:solidFill>
                  <a:srgbClr val="267F99"/>
                </a:solidFill>
                <a:highlight>
                  <a:srgbClr val="FFFFFF"/>
                </a:highlight>
                <a:latin typeface="Consolas"/>
                <a:ea typeface="Consolas"/>
                <a:cs typeface="Consolas"/>
                <a:sym typeface="Consolas"/>
              </a:rPr>
              <a:t>float3</a:t>
            </a:r>
            <a:r>
              <a:rPr lang="en" sz="1000" b="0">
                <a:solidFill>
                  <a:srgbClr val="3B3B3B"/>
                </a:solidFill>
                <a:highlight>
                  <a:srgbClr val="FFFFFF"/>
                </a:highlight>
                <a:latin typeface="Consolas"/>
                <a:ea typeface="Consolas"/>
                <a:cs typeface="Consolas"/>
                <a:sym typeface="Consolas"/>
              </a:rPr>
              <a:t> n, </a:t>
            </a:r>
            <a:r>
              <a:rPr lang="en" sz="1000" b="0">
                <a:solidFill>
                  <a:srgbClr val="267F99"/>
                </a:solidFill>
                <a:highlight>
                  <a:srgbClr val="FFFFFF"/>
                </a:highlight>
                <a:latin typeface="Consolas"/>
                <a:ea typeface="Consolas"/>
                <a:cs typeface="Consolas"/>
                <a:sym typeface="Consolas"/>
              </a:rPr>
              <a:t>float3</a:t>
            </a:r>
            <a:r>
              <a:rPr lang="en" sz="1000" b="0">
                <a:solidFill>
                  <a:srgbClr val="3B3B3B"/>
                </a:solidFill>
                <a:highlight>
                  <a:srgbClr val="FFFFFF"/>
                </a:highlight>
                <a:latin typeface="Consolas"/>
                <a:ea typeface="Consolas"/>
                <a:cs typeface="Consolas"/>
                <a:sym typeface="Consolas"/>
              </a:rPr>
              <a:t> v, </a:t>
            </a:r>
            <a:endParaRPr sz="1000" b="0">
              <a:solidFill>
                <a:srgbClr val="3B3B3B"/>
              </a:solidFill>
              <a:highlight>
                <a:srgbClr val="FFFFFF"/>
              </a:highlight>
              <a:latin typeface="Consolas"/>
              <a:ea typeface="Consolas"/>
              <a:cs typeface="Consolas"/>
              <a:sym typeface="Consolas"/>
            </a:endParaRPr>
          </a:p>
          <a:p>
            <a:pPr marL="1371600" lvl="0" indent="457200" algn="l" rtl="0">
              <a:lnSpc>
                <a:spcPct val="115000"/>
              </a:lnSpc>
              <a:spcBef>
                <a:spcPts val="0"/>
              </a:spcBef>
              <a:spcAft>
                <a:spcPts val="0"/>
              </a:spcAft>
              <a:buClr>
                <a:schemeClr val="dk1"/>
              </a:buClr>
              <a:buSzPts val="1100"/>
              <a:buFont typeface="Arial"/>
              <a:buNone/>
            </a:pPr>
            <a:r>
              <a:rPr lang="en" sz="1000" b="0">
                <a:solidFill>
                  <a:srgbClr val="267F99"/>
                </a:solidFill>
                <a:highlight>
                  <a:srgbClr val="FFFFFF"/>
                </a:highlight>
                <a:latin typeface="Consolas"/>
                <a:ea typeface="Consolas"/>
                <a:cs typeface="Consolas"/>
                <a:sym typeface="Consolas"/>
              </a:rPr>
              <a:t>     float3</a:t>
            </a:r>
            <a:r>
              <a:rPr lang="en" sz="1000" b="0">
                <a:solidFill>
                  <a:srgbClr val="3B3B3B"/>
                </a:solidFill>
                <a:highlight>
                  <a:srgbClr val="FFFFFF"/>
                </a:highlight>
                <a:latin typeface="Consolas"/>
                <a:ea typeface="Consolas"/>
                <a:cs typeface="Consolas"/>
                <a:sym typeface="Consolas"/>
              </a:rPr>
              <a:t> l, </a:t>
            </a:r>
            <a:r>
              <a:rPr lang="en" sz="1000" b="0">
                <a:solidFill>
                  <a:srgbClr val="267F99"/>
                </a:solidFill>
                <a:highlight>
                  <a:srgbClr val="FFFFFF"/>
                </a:highlight>
                <a:latin typeface="Consolas"/>
                <a:ea typeface="Consolas"/>
                <a:cs typeface="Consolas"/>
                <a:sym typeface="Consolas"/>
              </a:rPr>
              <a:t>float3</a:t>
            </a:r>
            <a:r>
              <a:rPr lang="en" sz="1000" b="0">
                <a:solidFill>
                  <a:srgbClr val="3B3B3B"/>
                </a:solidFill>
                <a:highlight>
                  <a:srgbClr val="FFFFFF"/>
                </a:highlight>
                <a:latin typeface="Consolas"/>
                <a:ea typeface="Consolas"/>
                <a:cs typeface="Consolas"/>
                <a:sym typeface="Consolas"/>
              </a:rPr>
              <a:t> a) {</a:t>
            </a:r>
            <a:endParaRPr sz="1000" b="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000" b="0">
                <a:solidFill>
                  <a:srgbClr val="3B3B3B"/>
                </a:solidFill>
                <a:highlight>
                  <a:srgbClr val="FFFFFF"/>
                </a:highlight>
                <a:latin typeface="Consolas"/>
                <a:ea typeface="Consolas"/>
                <a:cs typeface="Consolas"/>
                <a:sym typeface="Consolas"/>
              </a:rPr>
              <a:t>   </a:t>
            </a:r>
            <a:r>
              <a:rPr lang="en" sz="1000" b="0">
                <a:solidFill>
                  <a:srgbClr val="AF00DB"/>
                </a:solidFill>
                <a:highlight>
                  <a:srgbClr val="FFFFFF"/>
                </a:highlight>
                <a:latin typeface="Consolas"/>
                <a:ea typeface="Consolas"/>
                <a:cs typeface="Consolas"/>
                <a:sym typeface="Consolas"/>
              </a:rPr>
              <a:t>return</a:t>
            </a:r>
            <a:r>
              <a:rPr lang="en" sz="1000" b="0">
                <a:solidFill>
                  <a:srgbClr val="3B3B3B"/>
                </a:solidFill>
                <a:highlight>
                  <a:srgbClr val="FFFFFF"/>
                </a:highlight>
                <a:latin typeface="Consolas"/>
                <a:ea typeface="Consolas"/>
                <a:cs typeface="Consolas"/>
                <a:sym typeface="Consolas"/>
              </a:rPr>
              <a:t> </a:t>
            </a:r>
            <a:r>
              <a:rPr lang="en" sz="1000" b="0">
                <a:solidFill>
                  <a:srgbClr val="001080"/>
                </a:solidFill>
                <a:highlight>
                  <a:srgbClr val="FFFFFF"/>
                </a:highlight>
                <a:latin typeface="Consolas"/>
                <a:ea typeface="Consolas"/>
                <a:cs typeface="Consolas"/>
                <a:sym typeface="Consolas"/>
              </a:rPr>
              <a:t>b</a:t>
            </a:r>
            <a:r>
              <a:rPr lang="en" sz="1000" b="0">
                <a:solidFill>
                  <a:srgbClr val="3B3B3B"/>
                </a:solidFill>
                <a:highlight>
                  <a:srgbClr val="FFFFFF"/>
                </a:highlight>
                <a:latin typeface="Consolas"/>
                <a:ea typeface="Consolas"/>
                <a:cs typeface="Consolas"/>
                <a:sym typeface="Consolas"/>
              </a:rPr>
              <a:t>.</a:t>
            </a:r>
            <a:r>
              <a:rPr lang="en" sz="1000" b="0">
                <a:solidFill>
                  <a:srgbClr val="795E26"/>
                </a:solidFill>
                <a:highlight>
                  <a:srgbClr val="FFFFFF"/>
                </a:highlight>
                <a:latin typeface="Consolas"/>
                <a:ea typeface="Consolas"/>
                <a:cs typeface="Consolas"/>
                <a:sym typeface="Consolas"/>
              </a:rPr>
              <a:t>eval</a:t>
            </a:r>
            <a:r>
              <a:rPr lang="en" sz="1000" b="0">
                <a:solidFill>
                  <a:srgbClr val="3B3B3B"/>
                </a:solidFill>
                <a:highlight>
                  <a:srgbClr val="FFFFFF"/>
                </a:highlight>
                <a:latin typeface="Consolas"/>
                <a:ea typeface="Consolas"/>
                <a:cs typeface="Consolas"/>
                <a:sym typeface="Consolas"/>
              </a:rPr>
              <a:t>(n, v, l, a); </a:t>
            </a:r>
            <a:endParaRPr sz="1000" b="0">
              <a:solidFill>
                <a:srgbClr val="008000"/>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r>
              <a:rPr lang="en" sz="1000" b="0">
                <a:solidFill>
                  <a:srgbClr val="3B3B3B"/>
                </a:solidFill>
                <a:highlight>
                  <a:srgbClr val="FFFFFF"/>
                </a:highlight>
                <a:latin typeface="Consolas"/>
                <a:ea typeface="Consolas"/>
                <a:cs typeface="Consolas"/>
                <a:sym typeface="Consolas"/>
              </a:rPr>
              <a:t>}</a:t>
            </a:r>
            <a:endParaRPr sz="1000" b="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endParaRPr sz="1000" b="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r>
              <a:rPr lang="en" sz="1000" b="0">
                <a:solidFill>
                  <a:srgbClr val="267F99"/>
                </a:solidFill>
                <a:highlight>
                  <a:srgbClr val="FFFFFF"/>
                </a:highlight>
                <a:latin typeface="Consolas"/>
                <a:ea typeface="Consolas"/>
                <a:cs typeface="Consolas"/>
                <a:sym typeface="Consolas"/>
              </a:rPr>
              <a:t>float3</a:t>
            </a:r>
            <a:r>
              <a:rPr lang="en" sz="1000" b="0">
                <a:solidFill>
                  <a:srgbClr val="3B3B3B"/>
                </a:solidFill>
                <a:highlight>
                  <a:srgbClr val="FFFFFF"/>
                </a:highlight>
                <a:latin typeface="Consolas"/>
                <a:ea typeface="Consolas"/>
                <a:cs typeface="Consolas"/>
                <a:sym typeface="Consolas"/>
              </a:rPr>
              <a:t> c1 </a:t>
            </a:r>
            <a:r>
              <a:rPr lang="en" sz="1000" b="0">
                <a:highlight>
                  <a:srgbClr val="FFFFFF"/>
                </a:highlight>
                <a:latin typeface="Consolas"/>
                <a:ea typeface="Consolas"/>
                <a:cs typeface="Consolas"/>
                <a:sym typeface="Consolas"/>
              </a:rPr>
              <a:t>=</a:t>
            </a:r>
            <a:r>
              <a:rPr lang="en" sz="1000" b="0">
                <a:solidFill>
                  <a:srgbClr val="3B3B3B"/>
                </a:solidFill>
                <a:highlight>
                  <a:srgbClr val="FFFFFF"/>
                </a:highlight>
                <a:latin typeface="Consolas"/>
                <a:ea typeface="Consolas"/>
                <a:cs typeface="Consolas"/>
                <a:sym typeface="Consolas"/>
              </a:rPr>
              <a:t> </a:t>
            </a:r>
            <a:r>
              <a:rPr lang="en" sz="1000" b="0">
                <a:solidFill>
                  <a:srgbClr val="795E26"/>
                </a:solidFill>
                <a:highlight>
                  <a:srgbClr val="FFFFFF"/>
                </a:highlight>
                <a:latin typeface="Consolas"/>
                <a:ea typeface="Consolas"/>
                <a:cs typeface="Consolas"/>
                <a:sym typeface="Consolas"/>
              </a:rPr>
              <a:t>shade</a:t>
            </a:r>
            <a:r>
              <a:rPr lang="en" sz="1000" b="0">
                <a:solidFill>
                  <a:srgbClr val="0000FF"/>
                </a:solidFill>
                <a:highlight>
                  <a:srgbClr val="FFFFFF"/>
                </a:highlight>
                <a:latin typeface="Consolas"/>
                <a:ea typeface="Consolas"/>
                <a:cs typeface="Consolas"/>
                <a:sym typeface="Consolas"/>
              </a:rPr>
              <a:t>(</a:t>
            </a:r>
            <a:r>
              <a:rPr lang="en" sz="1000" b="0">
                <a:solidFill>
                  <a:srgbClr val="267F99"/>
                </a:solidFill>
                <a:highlight>
                  <a:srgbClr val="FFFFFF"/>
                </a:highlight>
                <a:latin typeface="Consolas"/>
                <a:ea typeface="Consolas"/>
                <a:cs typeface="Consolas"/>
                <a:sym typeface="Consolas"/>
              </a:rPr>
              <a:t>Lambertian</a:t>
            </a:r>
            <a:r>
              <a:rPr lang="en" sz="1000" b="0">
                <a:solidFill>
                  <a:srgbClr val="008000"/>
                </a:solidFill>
                <a:highlight>
                  <a:srgbClr val="FFFFFF"/>
                </a:highlight>
                <a:latin typeface="Consolas"/>
                <a:ea typeface="Consolas"/>
                <a:cs typeface="Consolas"/>
                <a:sym typeface="Consolas"/>
              </a:rPr>
              <a:t>()</a:t>
            </a:r>
            <a:r>
              <a:rPr lang="en" sz="1000" b="0">
                <a:solidFill>
                  <a:srgbClr val="3B3B3B"/>
                </a:solidFill>
                <a:highlight>
                  <a:srgbClr val="FFFFFF"/>
                </a:highlight>
                <a:latin typeface="Consolas"/>
                <a:ea typeface="Consolas"/>
                <a:cs typeface="Consolas"/>
                <a:sym typeface="Consolas"/>
              </a:rPr>
              <a:t>, n, v, l, albedo</a:t>
            </a:r>
            <a:r>
              <a:rPr lang="en" sz="1000" b="0">
                <a:solidFill>
                  <a:srgbClr val="0000FF"/>
                </a:solidFill>
                <a:highlight>
                  <a:srgbClr val="FFFFFF"/>
                </a:highlight>
                <a:latin typeface="Consolas"/>
                <a:ea typeface="Consolas"/>
                <a:cs typeface="Consolas"/>
                <a:sym typeface="Consolas"/>
              </a:rPr>
              <a:t>)</a:t>
            </a:r>
            <a:r>
              <a:rPr lang="en" sz="1000" b="0">
                <a:solidFill>
                  <a:srgbClr val="3B3B3B"/>
                </a:solidFill>
                <a:highlight>
                  <a:srgbClr val="FFFFFF"/>
                </a:highlight>
                <a:latin typeface="Consolas"/>
                <a:ea typeface="Consolas"/>
                <a:cs typeface="Consolas"/>
                <a:sym typeface="Consolas"/>
              </a:rPr>
              <a:t>;</a:t>
            </a:r>
            <a:endParaRPr sz="1000" b="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000" b="0">
                <a:solidFill>
                  <a:srgbClr val="267F99"/>
                </a:solidFill>
                <a:highlight>
                  <a:srgbClr val="FFFFFF"/>
                </a:highlight>
                <a:latin typeface="Consolas"/>
                <a:ea typeface="Consolas"/>
                <a:cs typeface="Consolas"/>
                <a:sym typeface="Consolas"/>
              </a:rPr>
              <a:t>float3</a:t>
            </a:r>
            <a:r>
              <a:rPr lang="en" sz="1000" b="0">
                <a:solidFill>
                  <a:srgbClr val="3B3B3B"/>
                </a:solidFill>
                <a:highlight>
                  <a:srgbClr val="FFFFFF"/>
                </a:highlight>
                <a:latin typeface="Consolas"/>
                <a:ea typeface="Consolas"/>
                <a:cs typeface="Consolas"/>
                <a:sym typeface="Consolas"/>
              </a:rPr>
              <a:t> c2 </a:t>
            </a:r>
            <a:r>
              <a:rPr lang="en" sz="1000" b="0">
                <a:highlight>
                  <a:srgbClr val="FFFFFF"/>
                </a:highlight>
                <a:latin typeface="Consolas"/>
                <a:ea typeface="Consolas"/>
                <a:cs typeface="Consolas"/>
                <a:sym typeface="Consolas"/>
              </a:rPr>
              <a:t>=</a:t>
            </a:r>
            <a:r>
              <a:rPr lang="en" sz="1000" b="0">
                <a:solidFill>
                  <a:srgbClr val="3B3B3B"/>
                </a:solidFill>
                <a:highlight>
                  <a:srgbClr val="FFFFFF"/>
                </a:highlight>
                <a:latin typeface="Consolas"/>
                <a:ea typeface="Consolas"/>
                <a:cs typeface="Consolas"/>
                <a:sym typeface="Consolas"/>
              </a:rPr>
              <a:t> </a:t>
            </a:r>
            <a:r>
              <a:rPr lang="en" sz="1000" b="0">
                <a:solidFill>
                  <a:srgbClr val="795E26"/>
                </a:solidFill>
                <a:highlight>
                  <a:srgbClr val="FFFFFF"/>
                </a:highlight>
                <a:latin typeface="Consolas"/>
                <a:ea typeface="Consolas"/>
                <a:cs typeface="Consolas"/>
                <a:sym typeface="Consolas"/>
              </a:rPr>
              <a:t>shade</a:t>
            </a:r>
            <a:r>
              <a:rPr lang="en" sz="1000" b="0">
                <a:solidFill>
                  <a:srgbClr val="0000FF"/>
                </a:solidFill>
                <a:highlight>
                  <a:srgbClr val="FFFFFF"/>
                </a:highlight>
                <a:latin typeface="Consolas"/>
                <a:ea typeface="Consolas"/>
                <a:cs typeface="Consolas"/>
                <a:sym typeface="Consolas"/>
              </a:rPr>
              <a:t>(</a:t>
            </a:r>
            <a:r>
              <a:rPr lang="en" sz="1000" b="0">
                <a:solidFill>
                  <a:srgbClr val="267F99"/>
                </a:solidFill>
                <a:highlight>
                  <a:srgbClr val="FFFFFF"/>
                </a:highlight>
                <a:latin typeface="Consolas"/>
                <a:ea typeface="Consolas"/>
                <a:cs typeface="Consolas"/>
                <a:sym typeface="Consolas"/>
              </a:rPr>
              <a:t>GGX</a:t>
            </a:r>
            <a:r>
              <a:rPr lang="en" sz="1000" b="0">
                <a:solidFill>
                  <a:srgbClr val="008000"/>
                </a:solidFill>
                <a:highlight>
                  <a:srgbClr val="FFFFFF"/>
                </a:highlight>
                <a:latin typeface="Consolas"/>
                <a:ea typeface="Consolas"/>
                <a:cs typeface="Consolas"/>
                <a:sym typeface="Consolas"/>
              </a:rPr>
              <a:t>()</a:t>
            </a:r>
            <a:r>
              <a:rPr lang="en" sz="1000" b="0">
                <a:solidFill>
                  <a:srgbClr val="3B3B3B"/>
                </a:solidFill>
                <a:highlight>
                  <a:srgbClr val="FFFFFF"/>
                </a:highlight>
                <a:latin typeface="Consolas"/>
                <a:ea typeface="Consolas"/>
                <a:cs typeface="Consolas"/>
                <a:sym typeface="Consolas"/>
              </a:rPr>
              <a:t>,        n, v, l, albedo</a:t>
            </a:r>
            <a:r>
              <a:rPr lang="en" sz="1000" b="0">
                <a:solidFill>
                  <a:srgbClr val="0000FF"/>
                </a:solidFill>
                <a:highlight>
                  <a:srgbClr val="FFFFFF"/>
                </a:highlight>
                <a:latin typeface="Consolas"/>
                <a:ea typeface="Consolas"/>
                <a:cs typeface="Consolas"/>
                <a:sym typeface="Consolas"/>
              </a:rPr>
              <a:t>)</a:t>
            </a:r>
            <a:r>
              <a:rPr lang="en" sz="1000" b="0">
                <a:solidFill>
                  <a:srgbClr val="3B3B3B"/>
                </a:solidFill>
                <a:highlight>
                  <a:srgbClr val="FFFFFF"/>
                </a:highlight>
                <a:latin typeface="Consolas"/>
                <a:ea typeface="Consolas"/>
                <a:cs typeface="Consolas"/>
                <a:sym typeface="Consolas"/>
              </a:rPr>
              <a:t>;</a:t>
            </a:r>
            <a:endParaRPr sz="1000" b="0">
              <a:solidFill>
                <a:srgbClr val="267F99"/>
              </a:solidFill>
              <a:highlight>
                <a:srgbClr val="FFFFFF"/>
              </a:highlight>
              <a:latin typeface="Consolas"/>
              <a:ea typeface="Consolas"/>
              <a:cs typeface="Consolas"/>
              <a:sym typeface="Consolas"/>
            </a:endParaRPr>
          </a:p>
          <a:p>
            <a:pPr marL="0" lvl="0" indent="0" algn="l" rtl="0">
              <a:spcBef>
                <a:spcPts val="375"/>
              </a:spcBef>
              <a:spcAft>
                <a:spcPts val="0"/>
              </a:spcAft>
              <a:buNone/>
            </a:pPr>
            <a:endParaRPr b="0"/>
          </a:p>
        </p:txBody>
      </p:sp>
      <p:sp>
        <p:nvSpPr>
          <p:cNvPr id="308" name="Google Shape;308;p21"/>
          <p:cNvSpPr/>
          <p:nvPr/>
        </p:nvSpPr>
        <p:spPr>
          <a:xfrm>
            <a:off x="4510450" y="836525"/>
            <a:ext cx="3962100" cy="706500"/>
          </a:xfrm>
          <a:prstGeom prst="rect">
            <a:avLst/>
          </a:prstGeom>
          <a:solidFill>
            <a:srgbClr val="E5CB00">
              <a:alpha val="35000"/>
            </a:srgbClr>
          </a:solidFill>
          <a:ln w="9525" cap="flat" cmpd="sng">
            <a:solidFill>
              <a:srgbClr val="E5CB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rebuchet MS"/>
              <a:ea typeface="Trebuchet MS"/>
              <a:cs typeface="Trebuchet MS"/>
              <a:sym typeface="Trebuchet MS"/>
            </a:endParaRPr>
          </a:p>
        </p:txBody>
      </p:sp>
      <p:sp>
        <p:nvSpPr>
          <p:cNvPr id="309" name="Google Shape;309;p21"/>
          <p:cNvSpPr/>
          <p:nvPr/>
        </p:nvSpPr>
        <p:spPr>
          <a:xfrm>
            <a:off x="4510450" y="1543025"/>
            <a:ext cx="3962100" cy="887400"/>
          </a:xfrm>
          <a:prstGeom prst="rect">
            <a:avLst/>
          </a:prstGeom>
          <a:solidFill>
            <a:srgbClr val="E5CB00">
              <a:alpha val="35000"/>
            </a:srgbClr>
          </a:solidFill>
          <a:ln w="9525" cap="flat" cmpd="sng">
            <a:solidFill>
              <a:srgbClr val="E5CB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rebuchet MS"/>
              <a:ea typeface="Trebuchet MS"/>
              <a:cs typeface="Trebuchet MS"/>
              <a:sym typeface="Trebuchet MS"/>
            </a:endParaRPr>
          </a:p>
        </p:txBody>
      </p:sp>
      <p:sp>
        <p:nvSpPr>
          <p:cNvPr id="310" name="Google Shape;310;p21"/>
          <p:cNvSpPr/>
          <p:nvPr/>
        </p:nvSpPr>
        <p:spPr>
          <a:xfrm>
            <a:off x="4510450" y="2560025"/>
            <a:ext cx="3962100" cy="752100"/>
          </a:xfrm>
          <a:prstGeom prst="rect">
            <a:avLst/>
          </a:prstGeom>
          <a:solidFill>
            <a:srgbClr val="E5CB00">
              <a:alpha val="35000"/>
            </a:srgbClr>
          </a:solidFill>
          <a:ln w="9525" cap="flat" cmpd="sng">
            <a:solidFill>
              <a:srgbClr val="E5CB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rebuchet MS"/>
              <a:ea typeface="Trebuchet MS"/>
              <a:cs typeface="Trebuchet MS"/>
              <a:sym typeface="Trebuchet MS"/>
            </a:endParaRPr>
          </a:p>
        </p:txBody>
      </p:sp>
      <p:sp>
        <p:nvSpPr>
          <p:cNvPr id="311" name="Google Shape;311;p21"/>
          <p:cNvSpPr/>
          <p:nvPr/>
        </p:nvSpPr>
        <p:spPr>
          <a:xfrm>
            <a:off x="4510450" y="3345475"/>
            <a:ext cx="3962100" cy="503700"/>
          </a:xfrm>
          <a:prstGeom prst="rect">
            <a:avLst/>
          </a:prstGeom>
          <a:solidFill>
            <a:srgbClr val="E5CB00">
              <a:alpha val="35000"/>
            </a:srgbClr>
          </a:solidFill>
          <a:ln w="9525" cap="flat" cmpd="sng">
            <a:solidFill>
              <a:srgbClr val="E5CB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rebuchet MS"/>
              <a:ea typeface="Trebuchet MS"/>
              <a:cs typeface="Trebuchet MS"/>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0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0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0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10"/>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22"/>
          <p:cNvSpPr txBox="1">
            <a:spLocks noGrp="1"/>
          </p:cNvSpPr>
          <p:nvPr>
            <p:ph type="title"/>
          </p:nvPr>
        </p:nvSpPr>
        <p:spPr>
          <a:xfrm>
            <a:off x="381000" y="158751"/>
            <a:ext cx="8382000" cy="527700"/>
          </a:xfrm>
          <a:prstGeom prst="rect">
            <a:avLst/>
          </a:prstGeom>
        </p:spPr>
        <p:txBody>
          <a:bodyPr spcFirstLastPara="1" wrap="square" lIns="97900" tIns="48950" rIns="97900" bIns="48950" anchor="ctr" anchorCtr="0">
            <a:noAutofit/>
          </a:bodyPr>
          <a:lstStyle/>
          <a:p>
            <a:pPr marL="0" lvl="0" indent="0" algn="ctr" rtl="0">
              <a:spcBef>
                <a:spcPts val="0"/>
              </a:spcBef>
              <a:spcAft>
                <a:spcPts val="0"/>
              </a:spcAft>
              <a:buNone/>
            </a:pPr>
            <a:r>
              <a:rPr lang="en"/>
              <a:t>Fine-Grained Module API Control</a:t>
            </a:r>
            <a:endParaRPr/>
          </a:p>
        </p:txBody>
      </p:sp>
      <p:sp>
        <p:nvSpPr>
          <p:cNvPr id="317" name="Google Shape;317;p22"/>
          <p:cNvSpPr txBox="1">
            <a:spLocks noGrp="1"/>
          </p:cNvSpPr>
          <p:nvPr>
            <p:ph type="body" idx="1"/>
          </p:nvPr>
        </p:nvSpPr>
        <p:spPr>
          <a:xfrm>
            <a:off x="230675" y="983075"/>
            <a:ext cx="3278100" cy="1487400"/>
          </a:xfrm>
          <a:prstGeom prst="rect">
            <a:avLst/>
          </a:prstGeom>
        </p:spPr>
        <p:txBody>
          <a:bodyPr spcFirstLastPara="1" wrap="square" lIns="97900" tIns="48950" rIns="97900" bIns="48950" anchor="t" anchorCtr="0">
            <a:noAutofit/>
          </a:bodyPr>
          <a:lstStyle/>
          <a:p>
            <a:pPr marL="0" lvl="0" indent="0" algn="l" rtl="0">
              <a:spcBef>
                <a:spcPts val="375"/>
              </a:spcBef>
              <a:spcAft>
                <a:spcPts val="0"/>
              </a:spcAft>
              <a:buNone/>
            </a:pPr>
            <a:r>
              <a:rPr lang="en" sz="1400"/>
              <a:t>Properties</a:t>
            </a:r>
            <a:endParaRPr sz="1400" b="0"/>
          </a:p>
          <a:p>
            <a:pPr marL="457200" lvl="0" indent="-317500" algn="l" rtl="0">
              <a:spcBef>
                <a:spcPts val="375"/>
              </a:spcBef>
              <a:spcAft>
                <a:spcPts val="0"/>
              </a:spcAft>
              <a:buClr>
                <a:schemeClr val="dk1"/>
              </a:buClr>
              <a:buSzPts val="1400"/>
              <a:buChar char="•"/>
            </a:pPr>
            <a:r>
              <a:rPr lang="en" sz="1400" b="0"/>
              <a:t>Typed, declarative knobs (instead of </a:t>
            </a:r>
            <a:r>
              <a:rPr lang="en" sz="1400" b="0">
                <a:solidFill>
                  <a:schemeClr val="accent6"/>
                </a:solidFill>
                <a:latin typeface="Consolas"/>
                <a:ea typeface="Consolas"/>
                <a:cs typeface="Consolas"/>
                <a:sym typeface="Consolas"/>
              </a:rPr>
              <a:t>#define</a:t>
            </a:r>
            <a:r>
              <a:rPr lang="en" sz="1400" b="0"/>
              <a:t> toggles)</a:t>
            </a:r>
            <a:endParaRPr sz="1400" b="0"/>
          </a:p>
          <a:p>
            <a:pPr marL="457200" lvl="0" indent="-317500" algn="l" rtl="0">
              <a:spcBef>
                <a:spcPts val="0"/>
              </a:spcBef>
              <a:spcAft>
                <a:spcPts val="0"/>
              </a:spcAft>
              <a:buClr>
                <a:schemeClr val="dk1"/>
              </a:buClr>
              <a:buSzPts val="1400"/>
              <a:buChar char="•"/>
            </a:pPr>
            <a:r>
              <a:rPr lang="en" sz="1400" b="0"/>
              <a:t>Expose defaults – callers set them explicitly</a:t>
            </a:r>
            <a:endParaRPr sz="1400" b="0"/>
          </a:p>
          <a:p>
            <a:pPr marL="0" lvl="0" indent="0" algn="l" rtl="0">
              <a:spcBef>
                <a:spcPts val="375"/>
              </a:spcBef>
              <a:spcAft>
                <a:spcPts val="0"/>
              </a:spcAft>
              <a:buNone/>
            </a:pPr>
            <a:endParaRPr/>
          </a:p>
        </p:txBody>
      </p:sp>
      <p:sp>
        <p:nvSpPr>
          <p:cNvPr id="318" name="Google Shape;318;p22"/>
          <p:cNvSpPr txBox="1"/>
          <p:nvPr/>
        </p:nvSpPr>
        <p:spPr>
          <a:xfrm>
            <a:off x="3799850" y="826675"/>
            <a:ext cx="5087100" cy="31689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a:solidFill>
                  <a:srgbClr val="008000"/>
                </a:solidFill>
                <a:highlight>
                  <a:srgbClr val="FFFFFF"/>
                </a:highlight>
                <a:latin typeface="Consolas"/>
                <a:ea typeface="Consolas"/>
                <a:cs typeface="Consolas"/>
                <a:sym typeface="Consolas"/>
              </a:rPr>
              <a:t>// material.slang</a:t>
            </a:r>
            <a:endParaRPr sz="1200">
              <a:solidFill>
                <a:srgbClr val="008000"/>
              </a:solidFill>
              <a:highlight>
                <a:srgbClr val="FFFFFF"/>
              </a:highlight>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r>
              <a:rPr lang="en" sz="1200">
                <a:solidFill>
                  <a:srgbClr val="0000FF"/>
                </a:solidFill>
                <a:highlight>
                  <a:srgbClr val="FFFFFF"/>
                </a:highlight>
                <a:latin typeface="Consolas"/>
                <a:ea typeface="Consolas"/>
                <a:cs typeface="Consolas"/>
                <a:sym typeface="Consolas"/>
              </a:rPr>
              <a:t>module</a:t>
            </a:r>
            <a:r>
              <a:rPr lang="en" sz="1200">
                <a:solidFill>
                  <a:srgbClr val="3B3B3B"/>
                </a:solidFill>
                <a:highlight>
                  <a:srgbClr val="FFFFFF"/>
                </a:highlight>
                <a:latin typeface="Consolas"/>
                <a:ea typeface="Consolas"/>
                <a:cs typeface="Consolas"/>
                <a:sym typeface="Consolas"/>
              </a:rPr>
              <a:t> material;</a:t>
            </a:r>
            <a:endParaRPr sz="1200">
              <a:solidFill>
                <a:srgbClr val="3B3B3B"/>
              </a:solidFill>
              <a:highlight>
                <a:srgbClr val="FFFFFF"/>
              </a:highlight>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endParaRPr sz="12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200">
                <a:solidFill>
                  <a:srgbClr val="0000FF"/>
                </a:solidFill>
                <a:highlight>
                  <a:srgbClr val="FFFFFF"/>
                </a:highlight>
                <a:latin typeface="Consolas"/>
                <a:ea typeface="Consolas"/>
                <a:cs typeface="Consolas"/>
                <a:sym typeface="Consolas"/>
              </a:rPr>
              <a:t>public</a:t>
            </a:r>
            <a:r>
              <a:rPr lang="en" sz="1200">
                <a:solidFill>
                  <a:srgbClr val="3B3B3B"/>
                </a:solidFill>
                <a:highlight>
                  <a:srgbClr val="FFFFFF"/>
                </a:highlight>
                <a:latin typeface="Consolas"/>
                <a:ea typeface="Consolas"/>
                <a:cs typeface="Consolas"/>
                <a:sym typeface="Consolas"/>
              </a:rPr>
              <a:t> </a:t>
            </a:r>
            <a:r>
              <a:rPr lang="en" sz="1200">
                <a:solidFill>
                  <a:srgbClr val="0000FF"/>
                </a:solidFill>
                <a:highlight>
                  <a:srgbClr val="FFFFFF"/>
                </a:highlight>
                <a:latin typeface="Consolas"/>
                <a:ea typeface="Consolas"/>
                <a:cs typeface="Consolas"/>
                <a:sym typeface="Consolas"/>
              </a:rPr>
              <a:t>interface</a:t>
            </a:r>
            <a:r>
              <a:rPr lang="en" sz="1200">
                <a:solidFill>
                  <a:srgbClr val="3B3B3B"/>
                </a:solidFill>
                <a:highlight>
                  <a:srgbClr val="FFFFFF"/>
                </a:highlight>
                <a:latin typeface="Consolas"/>
                <a:ea typeface="Consolas"/>
                <a:cs typeface="Consolas"/>
                <a:sym typeface="Consolas"/>
              </a:rPr>
              <a:t> IMaterial</a:t>
            </a:r>
            <a:r>
              <a:rPr lang="en" sz="1200">
                <a:solidFill>
                  <a:srgbClr val="267F99"/>
                </a:solidFill>
                <a:highlight>
                  <a:srgbClr val="FFFFFF"/>
                </a:highlight>
                <a:latin typeface="Consolas"/>
                <a:ea typeface="Consolas"/>
                <a:cs typeface="Consolas"/>
                <a:sym typeface="Consolas"/>
              </a:rPr>
              <a:t> </a:t>
            </a:r>
            <a:r>
              <a:rPr lang="en" sz="1200">
                <a:solidFill>
                  <a:srgbClr val="3B3B3B"/>
                </a:solidFill>
                <a:highlight>
                  <a:srgbClr val="FFFFFF"/>
                </a:highlight>
                <a:latin typeface="Consolas"/>
                <a:ea typeface="Consolas"/>
                <a:cs typeface="Consolas"/>
                <a:sym typeface="Consolas"/>
              </a:rPr>
              <a:t>{</a:t>
            </a:r>
            <a:endParaRPr sz="12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200">
                <a:solidFill>
                  <a:srgbClr val="3B3B3B"/>
                </a:solidFill>
                <a:highlight>
                  <a:srgbClr val="FFFFFF"/>
                </a:highlight>
                <a:latin typeface="Consolas"/>
                <a:ea typeface="Consolas"/>
                <a:cs typeface="Consolas"/>
                <a:sym typeface="Consolas"/>
              </a:rPr>
              <a:t>   </a:t>
            </a:r>
            <a:r>
              <a:rPr lang="en" sz="1200">
                <a:solidFill>
                  <a:srgbClr val="0000FF"/>
                </a:solidFill>
                <a:highlight>
                  <a:srgbClr val="FFFFFF"/>
                </a:highlight>
                <a:latin typeface="Consolas"/>
                <a:ea typeface="Consolas"/>
                <a:cs typeface="Consolas"/>
                <a:sym typeface="Consolas"/>
              </a:rPr>
              <a:t>property</a:t>
            </a:r>
            <a:r>
              <a:rPr lang="en" sz="1200">
                <a:solidFill>
                  <a:srgbClr val="3B3B3B"/>
                </a:solidFill>
                <a:highlight>
                  <a:srgbClr val="FFFFFF"/>
                </a:highlight>
                <a:latin typeface="Consolas"/>
                <a:ea typeface="Consolas"/>
                <a:cs typeface="Consolas"/>
                <a:sym typeface="Consolas"/>
              </a:rPr>
              <a:t> </a:t>
            </a:r>
            <a:r>
              <a:rPr lang="en" sz="1200">
                <a:solidFill>
                  <a:srgbClr val="0000FF"/>
                </a:solidFill>
                <a:highlight>
                  <a:srgbClr val="FFFFFF"/>
                </a:highlight>
                <a:latin typeface="Consolas"/>
                <a:ea typeface="Consolas"/>
                <a:cs typeface="Consolas"/>
                <a:sym typeface="Consolas"/>
              </a:rPr>
              <a:t>float</a:t>
            </a:r>
            <a:r>
              <a:rPr lang="en" sz="1200">
                <a:solidFill>
                  <a:srgbClr val="3B3B3B"/>
                </a:solidFill>
                <a:highlight>
                  <a:srgbClr val="FFFFFF"/>
                </a:highlight>
                <a:latin typeface="Consolas"/>
                <a:ea typeface="Consolas"/>
                <a:cs typeface="Consolas"/>
                <a:sym typeface="Consolas"/>
              </a:rPr>
              <a:t> roughness { get; }</a:t>
            </a:r>
            <a:endParaRPr sz="12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200">
                <a:solidFill>
                  <a:srgbClr val="3B3B3B"/>
                </a:solidFill>
                <a:highlight>
                  <a:srgbClr val="FFFFFF"/>
                </a:highlight>
                <a:latin typeface="Consolas"/>
                <a:ea typeface="Consolas"/>
                <a:cs typeface="Consolas"/>
                <a:sym typeface="Consolas"/>
              </a:rPr>
              <a:t>   </a:t>
            </a:r>
            <a:r>
              <a:rPr lang="en" sz="1200">
                <a:solidFill>
                  <a:srgbClr val="267F99"/>
                </a:solidFill>
                <a:highlight>
                  <a:srgbClr val="FFFFFF"/>
                </a:highlight>
                <a:latin typeface="Consolas"/>
                <a:ea typeface="Consolas"/>
                <a:cs typeface="Consolas"/>
                <a:sym typeface="Consolas"/>
              </a:rPr>
              <a:t>float4</a:t>
            </a:r>
            <a:r>
              <a:rPr lang="en" sz="1200">
                <a:solidFill>
                  <a:srgbClr val="3B3B3B"/>
                </a:solidFill>
                <a:highlight>
                  <a:srgbClr val="FFFFFF"/>
                </a:highlight>
                <a:latin typeface="Consolas"/>
                <a:ea typeface="Consolas"/>
                <a:cs typeface="Consolas"/>
                <a:sym typeface="Consolas"/>
              </a:rPr>
              <a:t> evalBRDF(</a:t>
            </a:r>
            <a:r>
              <a:rPr lang="en" sz="1200">
                <a:solidFill>
                  <a:srgbClr val="267F99"/>
                </a:solidFill>
                <a:highlight>
                  <a:srgbClr val="FFFFFF"/>
                </a:highlight>
                <a:latin typeface="Consolas"/>
                <a:ea typeface="Consolas"/>
                <a:cs typeface="Consolas"/>
                <a:sym typeface="Consolas"/>
              </a:rPr>
              <a:t>float3</a:t>
            </a:r>
            <a:r>
              <a:rPr lang="en" sz="1200">
                <a:solidFill>
                  <a:srgbClr val="3B3B3B"/>
                </a:solidFill>
                <a:highlight>
                  <a:srgbClr val="FFFFFF"/>
                </a:highlight>
                <a:latin typeface="Consolas"/>
                <a:ea typeface="Consolas"/>
                <a:cs typeface="Consolas"/>
                <a:sym typeface="Consolas"/>
              </a:rPr>
              <a:t> n, </a:t>
            </a:r>
            <a:r>
              <a:rPr lang="en" sz="1200">
                <a:solidFill>
                  <a:srgbClr val="267F99"/>
                </a:solidFill>
                <a:highlight>
                  <a:srgbClr val="FFFFFF"/>
                </a:highlight>
                <a:latin typeface="Consolas"/>
                <a:ea typeface="Consolas"/>
                <a:cs typeface="Consolas"/>
                <a:sym typeface="Consolas"/>
              </a:rPr>
              <a:t>float3</a:t>
            </a:r>
            <a:r>
              <a:rPr lang="en" sz="1200">
                <a:solidFill>
                  <a:srgbClr val="3B3B3B"/>
                </a:solidFill>
                <a:highlight>
                  <a:srgbClr val="FFFFFF"/>
                </a:highlight>
                <a:latin typeface="Consolas"/>
                <a:ea typeface="Consolas"/>
                <a:cs typeface="Consolas"/>
                <a:sym typeface="Consolas"/>
              </a:rPr>
              <a:t> v, </a:t>
            </a:r>
            <a:r>
              <a:rPr lang="en" sz="1200">
                <a:solidFill>
                  <a:srgbClr val="267F99"/>
                </a:solidFill>
                <a:highlight>
                  <a:srgbClr val="FFFFFF"/>
                </a:highlight>
                <a:latin typeface="Consolas"/>
                <a:ea typeface="Consolas"/>
                <a:cs typeface="Consolas"/>
                <a:sym typeface="Consolas"/>
              </a:rPr>
              <a:t>float3</a:t>
            </a:r>
            <a:r>
              <a:rPr lang="en" sz="1200">
                <a:solidFill>
                  <a:srgbClr val="3B3B3B"/>
                </a:solidFill>
                <a:highlight>
                  <a:srgbClr val="FFFFFF"/>
                </a:highlight>
                <a:latin typeface="Consolas"/>
                <a:ea typeface="Consolas"/>
                <a:cs typeface="Consolas"/>
                <a:sym typeface="Consolas"/>
              </a:rPr>
              <a:t> l);</a:t>
            </a:r>
            <a:endParaRPr sz="17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a:solidFill>
                  <a:srgbClr val="3B3B3B"/>
                </a:solidFill>
                <a:highlight>
                  <a:srgbClr val="FFFFFF"/>
                </a:highlight>
                <a:latin typeface="Consolas"/>
                <a:ea typeface="Consolas"/>
                <a:cs typeface="Consolas"/>
                <a:sym typeface="Consolas"/>
              </a:rPr>
              <a:t>}</a:t>
            </a:r>
            <a:endParaRPr>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endParaRPr sz="1600">
              <a:solidFill>
                <a:schemeClr val="dk1"/>
              </a:solidFill>
              <a:latin typeface="Trebuchet MS"/>
              <a:ea typeface="Trebuchet MS"/>
              <a:cs typeface="Trebuchet MS"/>
              <a:sym typeface="Trebuchet MS"/>
            </a:endParaRPr>
          </a:p>
          <a:p>
            <a:pPr marL="0" lvl="0" indent="0" algn="l" rtl="0">
              <a:lnSpc>
                <a:spcPct val="115000"/>
              </a:lnSpc>
              <a:spcBef>
                <a:spcPts val="0"/>
              </a:spcBef>
              <a:spcAft>
                <a:spcPts val="0"/>
              </a:spcAft>
              <a:buNone/>
            </a:pPr>
            <a:r>
              <a:rPr lang="en" sz="1200">
                <a:solidFill>
                  <a:srgbClr val="008000"/>
                </a:solidFill>
                <a:highlight>
                  <a:srgbClr val="FFFFFF"/>
                </a:highlight>
                <a:latin typeface="Consolas"/>
                <a:ea typeface="Consolas"/>
                <a:cs typeface="Consolas"/>
                <a:sym typeface="Consolas"/>
              </a:rPr>
              <a:t>// A simple implementation of the interface</a:t>
            </a:r>
            <a:endParaRPr sz="1200">
              <a:solidFill>
                <a:srgbClr val="008000"/>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r>
              <a:rPr lang="en" sz="1200">
                <a:solidFill>
                  <a:srgbClr val="0000FF"/>
                </a:solidFill>
                <a:highlight>
                  <a:srgbClr val="FFFFFF"/>
                </a:highlight>
                <a:latin typeface="Consolas"/>
                <a:ea typeface="Consolas"/>
                <a:cs typeface="Consolas"/>
                <a:sym typeface="Consolas"/>
              </a:rPr>
              <a:t>public</a:t>
            </a:r>
            <a:r>
              <a:rPr lang="en" sz="1200">
                <a:solidFill>
                  <a:srgbClr val="3B3B3B"/>
                </a:solidFill>
                <a:highlight>
                  <a:srgbClr val="FFFFFF"/>
                </a:highlight>
                <a:latin typeface="Consolas"/>
                <a:ea typeface="Consolas"/>
                <a:cs typeface="Consolas"/>
                <a:sym typeface="Consolas"/>
              </a:rPr>
              <a:t> </a:t>
            </a:r>
            <a:r>
              <a:rPr lang="en" sz="1200">
                <a:solidFill>
                  <a:srgbClr val="0000FF"/>
                </a:solidFill>
                <a:highlight>
                  <a:srgbClr val="FFFFFF"/>
                </a:highlight>
                <a:latin typeface="Consolas"/>
                <a:ea typeface="Consolas"/>
                <a:cs typeface="Consolas"/>
                <a:sym typeface="Consolas"/>
              </a:rPr>
              <a:t>struct</a:t>
            </a:r>
            <a:r>
              <a:rPr lang="en" sz="1200">
                <a:solidFill>
                  <a:srgbClr val="3B3B3B"/>
                </a:solidFill>
                <a:highlight>
                  <a:srgbClr val="FFFFFF"/>
                </a:highlight>
                <a:latin typeface="Consolas"/>
                <a:ea typeface="Consolas"/>
                <a:cs typeface="Consolas"/>
                <a:sym typeface="Consolas"/>
              </a:rPr>
              <a:t> SimpleMaterial : IMaterial {</a:t>
            </a:r>
            <a:endParaRPr sz="12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r>
              <a:rPr lang="en" sz="1200">
                <a:solidFill>
                  <a:srgbClr val="3B3B3B"/>
                </a:solidFill>
                <a:highlight>
                  <a:srgbClr val="FFFFFF"/>
                </a:highlight>
                <a:latin typeface="Consolas"/>
                <a:ea typeface="Consolas"/>
                <a:cs typeface="Consolas"/>
                <a:sym typeface="Consolas"/>
              </a:rPr>
              <a:t>   </a:t>
            </a:r>
            <a:r>
              <a:rPr lang="en" sz="1200">
                <a:solidFill>
                  <a:srgbClr val="0000FF"/>
                </a:solidFill>
                <a:highlight>
                  <a:srgbClr val="FFFFFF"/>
                </a:highlight>
                <a:latin typeface="Consolas"/>
                <a:ea typeface="Consolas"/>
                <a:cs typeface="Consolas"/>
                <a:sym typeface="Consolas"/>
              </a:rPr>
              <a:t>public</a:t>
            </a:r>
            <a:r>
              <a:rPr lang="en" sz="1200">
                <a:solidFill>
                  <a:srgbClr val="3B3B3B"/>
                </a:solidFill>
                <a:highlight>
                  <a:srgbClr val="FFFFFF"/>
                </a:highlight>
                <a:latin typeface="Consolas"/>
                <a:ea typeface="Consolas"/>
                <a:cs typeface="Consolas"/>
                <a:sym typeface="Consolas"/>
              </a:rPr>
              <a:t> </a:t>
            </a:r>
            <a:r>
              <a:rPr lang="en" sz="1200">
                <a:solidFill>
                  <a:srgbClr val="0000FF"/>
                </a:solidFill>
                <a:highlight>
                  <a:srgbClr val="FFFFFF"/>
                </a:highlight>
                <a:latin typeface="Consolas"/>
                <a:ea typeface="Consolas"/>
                <a:cs typeface="Consolas"/>
                <a:sym typeface="Consolas"/>
              </a:rPr>
              <a:t>property</a:t>
            </a:r>
            <a:r>
              <a:rPr lang="en" sz="1200">
                <a:solidFill>
                  <a:srgbClr val="3B3B3B"/>
                </a:solidFill>
                <a:highlight>
                  <a:srgbClr val="FFFFFF"/>
                </a:highlight>
                <a:latin typeface="Consolas"/>
                <a:ea typeface="Consolas"/>
                <a:cs typeface="Consolas"/>
                <a:sym typeface="Consolas"/>
              </a:rPr>
              <a:t> </a:t>
            </a:r>
            <a:r>
              <a:rPr lang="en" sz="1200">
                <a:solidFill>
                  <a:srgbClr val="0000FF"/>
                </a:solidFill>
                <a:highlight>
                  <a:srgbClr val="FFFFFF"/>
                </a:highlight>
                <a:latin typeface="Consolas"/>
                <a:ea typeface="Consolas"/>
                <a:cs typeface="Consolas"/>
                <a:sym typeface="Consolas"/>
              </a:rPr>
              <a:t>float</a:t>
            </a:r>
            <a:r>
              <a:rPr lang="en" sz="1200">
                <a:solidFill>
                  <a:srgbClr val="3B3B3B"/>
                </a:solidFill>
                <a:highlight>
                  <a:srgbClr val="FFFFFF"/>
                </a:highlight>
                <a:latin typeface="Consolas"/>
                <a:ea typeface="Consolas"/>
                <a:cs typeface="Consolas"/>
                <a:sym typeface="Consolas"/>
              </a:rPr>
              <a:t> roughness { get { </a:t>
            </a:r>
            <a:r>
              <a:rPr lang="en" sz="1200">
                <a:solidFill>
                  <a:srgbClr val="AF00DB"/>
                </a:solidFill>
                <a:highlight>
                  <a:srgbClr val="FFFFFF"/>
                </a:highlight>
                <a:latin typeface="Consolas"/>
                <a:ea typeface="Consolas"/>
                <a:cs typeface="Consolas"/>
                <a:sym typeface="Consolas"/>
              </a:rPr>
              <a:t>return</a:t>
            </a:r>
            <a:r>
              <a:rPr lang="en" sz="1200">
                <a:solidFill>
                  <a:srgbClr val="3B3B3B"/>
                </a:solidFill>
                <a:highlight>
                  <a:srgbClr val="FFFFFF"/>
                </a:highlight>
                <a:latin typeface="Consolas"/>
                <a:ea typeface="Consolas"/>
                <a:cs typeface="Consolas"/>
                <a:sym typeface="Consolas"/>
              </a:rPr>
              <a:t> </a:t>
            </a:r>
            <a:r>
              <a:rPr lang="en" sz="1200">
                <a:solidFill>
                  <a:srgbClr val="098658"/>
                </a:solidFill>
                <a:highlight>
                  <a:srgbClr val="FFFFFF"/>
                </a:highlight>
                <a:latin typeface="Consolas"/>
                <a:ea typeface="Consolas"/>
                <a:cs typeface="Consolas"/>
                <a:sym typeface="Consolas"/>
              </a:rPr>
              <a:t>0.8</a:t>
            </a:r>
            <a:r>
              <a:rPr lang="en" sz="1200">
                <a:solidFill>
                  <a:srgbClr val="3B3B3B"/>
                </a:solidFill>
                <a:highlight>
                  <a:srgbClr val="FFFFFF"/>
                </a:highlight>
                <a:latin typeface="Consolas"/>
                <a:ea typeface="Consolas"/>
                <a:cs typeface="Consolas"/>
                <a:sym typeface="Consolas"/>
              </a:rPr>
              <a:t>; } }</a:t>
            </a:r>
            <a:endParaRPr sz="12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r>
              <a:rPr lang="en" sz="1200">
                <a:solidFill>
                  <a:srgbClr val="3B3B3B"/>
                </a:solidFill>
                <a:highlight>
                  <a:srgbClr val="FFFFFF"/>
                </a:highlight>
                <a:latin typeface="Consolas"/>
                <a:ea typeface="Consolas"/>
                <a:cs typeface="Consolas"/>
                <a:sym typeface="Consolas"/>
              </a:rPr>
              <a:t>   </a:t>
            </a:r>
            <a:r>
              <a:rPr lang="en" sz="1200">
                <a:solidFill>
                  <a:srgbClr val="0000FF"/>
                </a:solidFill>
                <a:highlight>
                  <a:srgbClr val="FFFFFF"/>
                </a:highlight>
                <a:latin typeface="Consolas"/>
                <a:ea typeface="Consolas"/>
                <a:cs typeface="Consolas"/>
                <a:sym typeface="Consolas"/>
              </a:rPr>
              <a:t>public</a:t>
            </a:r>
            <a:r>
              <a:rPr lang="en" sz="1200">
                <a:solidFill>
                  <a:srgbClr val="3B3B3B"/>
                </a:solidFill>
                <a:highlight>
                  <a:srgbClr val="FFFFFF"/>
                </a:highlight>
                <a:latin typeface="Consolas"/>
                <a:ea typeface="Consolas"/>
                <a:cs typeface="Consolas"/>
                <a:sym typeface="Consolas"/>
              </a:rPr>
              <a:t> </a:t>
            </a:r>
            <a:r>
              <a:rPr lang="en" sz="1200">
                <a:solidFill>
                  <a:srgbClr val="267F99"/>
                </a:solidFill>
                <a:highlight>
                  <a:srgbClr val="FFFFFF"/>
                </a:highlight>
                <a:latin typeface="Consolas"/>
                <a:ea typeface="Consolas"/>
                <a:cs typeface="Consolas"/>
                <a:sym typeface="Consolas"/>
              </a:rPr>
              <a:t>float4</a:t>
            </a:r>
            <a:r>
              <a:rPr lang="en" sz="1200">
                <a:solidFill>
                  <a:srgbClr val="3B3B3B"/>
                </a:solidFill>
                <a:highlight>
                  <a:srgbClr val="FFFFFF"/>
                </a:highlight>
                <a:latin typeface="Consolas"/>
                <a:ea typeface="Consolas"/>
                <a:cs typeface="Consolas"/>
                <a:sym typeface="Consolas"/>
              </a:rPr>
              <a:t> evalBRDF(</a:t>
            </a:r>
            <a:r>
              <a:rPr lang="en" sz="1200">
                <a:solidFill>
                  <a:srgbClr val="267F99"/>
                </a:solidFill>
                <a:highlight>
                  <a:srgbClr val="FFFFFF"/>
                </a:highlight>
                <a:latin typeface="Consolas"/>
                <a:ea typeface="Consolas"/>
                <a:cs typeface="Consolas"/>
                <a:sym typeface="Consolas"/>
              </a:rPr>
              <a:t>float3</a:t>
            </a:r>
            <a:r>
              <a:rPr lang="en" sz="1200">
                <a:solidFill>
                  <a:srgbClr val="3B3B3B"/>
                </a:solidFill>
                <a:highlight>
                  <a:srgbClr val="FFFFFF"/>
                </a:highlight>
                <a:latin typeface="Consolas"/>
                <a:ea typeface="Consolas"/>
                <a:cs typeface="Consolas"/>
                <a:sym typeface="Consolas"/>
              </a:rPr>
              <a:t> n, </a:t>
            </a:r>
            <a:r>
              <a:rPr lang="en" sz="1200">
                <a:solidFill>
                  <a:srgbClr val="267F99"/>
                </a:solidFill>
                <a:highlight>
                  <a:srgbClr val="FFFFFF"/>
                </a:highlight>
                <a:latin typeface="Consolas"/>
                <a:ea typeface="Consolas"/>
                <a:cs typeface="Consolas"/>
                <a:sym typeface="Consolas"/>
              </a:rPr>
              <a:t>float3</a:t>
            </a:r>
            <a:r>
              <a:rPr lang="en" sz="1200">
                <a:solidFill>
                  <a:srgbClr val="3B3B3B"/>
                </a:solidFill>
                <a:highlight>
                  <a:srgbClr val="FFFFFF"/>
                </a:highlight>
                <a:latin typeface="Consolas"/>
                <a:ea typeface="Consolas"/>
                <a:cs typeface="Consolas"/>
                <a:sym typeface="Consolas"/>
              </a:rPr>
              <a:t> v, </a:t>
            </a:r>
            <a:r>
              <a:rPr lang="en" sz="1200">
                <a:solidFill>
                  <a:srgbClr val="267F99"/>
                </a:solidFill>
                <a:highlight>
                  <a:srgbClr val="FFFFFF"/>
                </a:highlight>
                <a:latin typeface="Consolas"/>
                <a:ea typeface="Consolas"/>
                <a:cs typeface="Consolas"/>
                <a:sym typeface="Consolas"/>
              </a:rPr>
              <a:t>float3</a:t>
            </a:r>
            <a:r>
              <a:rPr lang="en" sz="1200">
                <a:solidFill>
                  <a:srgbClr val="3B3B3B"/>
                </a:solidFill>
                <a:highlight>
                  <a:srgbClr val="FFFFFF"/>
                </a:highlight>
                <a:latin typeface="Consolas"/>
                <a:ea typeface="Consolas"/>
                <a:cs typeface="Consolas"/>
                <a:sym typeface="Consolas"/>
              </a:rPr>
              <a:t> l)</a:t>
            </a:r>
            <a:endParaRPr sz="12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r>
              <a:rPr lang="en" sz="1200">
                <a:solidFill>
                  <a:srgbClr val="3B3B3B"/>
                </a:solidFill>
                <a:highlight>
                  <a:srgbClr val="FFFFFF"/>
                </a:highlight>
                <a:latin typeface="Consolas"/>
                <a:ea typeface="Consolas"/>
                <a:cs typeface="Consolas"/>
                <a:sym typeface="Consolas"/>
              </a:rPr>
              <a:t>      { </a:t>
            </a:r>
            <a:r>
              <a:rPr lang="en" sz="1200">
                <a:solidFill>
                  <a:srgbClr val="008000"/>
                </a:solidFill>
                <a:highlight>
                  <a:srgbClr val="FFFFFF"/>
                </a:highlight>
                <a:latin typeface="Consolas"/>
                <a:ea typeface="Consolas"/>
                <a:cs typeface="Consolas"/>
                <a:sym typeface="Consolas"/>
              </a:rPr>
              <a:t>/* ... */</a:t>
            </a:r>
            <a:r>
              <a:rPr lang="en" sz="1200">
                <a:solidFill>
                  <a:srgbClr val="3B3B3B"/>
                </a:solidFill>
                <a:highlight>
                  <a:srgbClr val="FFFFFF"/>
                </a:highlight>
                <a:latin typeface="Consolas"/>
                <a:ea typeface="Consolas"/>
                <a:cs typeface="Consolas"/>
                <a:sym typeface="Consolas"/>
              </a:rPr>
              <a:t> }</a:t>
            </a:r>
            <a:endParaRPr sz="12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r>
              <a:rPr lang="en" sz="1200">
                <a:solidFill>
                  <a:srgbClr val="3B3B3B"/>
                </a:solidFill>
                <a:highlight>
                  <a:srgbClr val="FFFFFF"/>
                </a:highlight>
                <a:latin typeface="Consolas"/>
                <a:ea typeface="Consolas"/>
                <a:cs typeface="Consolas"/>
                <a:sym typeface="Consolas"/>
              </a:rPr>
              <a:t>}</a:t>
            </a:r>
            <a:endParaRPr sz="1600">
              <a:solidFill>
                <a:schemeClr val="dk1"/>
              </a:solidFill>
              <a:latin typeface="Trebuchet MS"/>
              <a:ea typeface="Trebuchet MS"/>
              <a:cs typeface="Trebuchet MS"/>
              <a:sym typeface="Trebuchet MS"/>
            </a:endParaRPr>
          </a:p>
        </p:txBody>
      </p:sp>
      <p:sp>
        <p:nvSpPr>
          <p:cNvPr id="319" name="Google Shape;319;p22"/>
          <p:cNvSpPr txBox="1">
            <a:spLocks noGrp="1"/>
          </p:cNvSpPr>
          <p:nvPr>
            <p:ph type="body" idx="1"/>
          </p:nvPr>
        </p:nvSpPr>
        <p:spPr>
          <a:xfrm>
            <a:off x="369275" y="2767100"/>
            <a:ext cx="2722500" cy="566100"/>
          </a:xfrm>
          <a:prstGeom prst="rect">
            <a:avLst/>
          </a:prstGeom>
        </p:spPr>
        <p:txBody>
          <a:bodyPr spcFirstLastPara="1" wrap="square" lIns="97900" tIns="48950" rIns="97900" bIns="48950" anchor="t" anchorCtr="0">
            <a:noAutofit/>
          </a:bodyPr>
          <a:lstStyle/>
          <a:p>
            <a:pPr marL="0" lvl="0" indent="0" algn="l" rtl="0">
              <a:spcBef>
                <a:spcPts val="375"/>
              </a:spcBef>
              <a:spcAft>
                <a:spcPts val="0"/>
              </a:spcAft>
              <a:buNone/>
            </a:pPr>
            <a:r>
              <a:rPr lang="en" sz="1400" b="0"/>
              <a:t>Interfaces can make properties required</a:t>
            </a:r>
            <a:endParaRPr sz="1400" b="0"/>
          </a:p>
          <a:p>
            <a:pPr marL="0" lvl="0" indent="0" algn="l" rtl="0">
              <a:spcBef>
                <a:spcPts val="375"/>
              </a:spcBef>
              <a:spcAft>
                <a:spcPts val="0"/>
              </a:spcAft>
              <a:buNone/>
            </a:pPr>
            <a:endParaRPr/>
          </a:p>
        </p:txBody>
      </p:sp>
      <p:cxnSp>
        <p:nvCxnSpPr>
          <p:cNvPr id="320" name="Google Shape;320;p22"/>
          <p:cNvCxnSpPr>
            <a:stCxn id="319" idx="3"/>
            <a:endCxn id="321" idx="1"/>
          </p:cNvCxnSpPr>
          <p:nvPr/>
        </p:nvCxnSpPr>
        <p:spPr>
          <a:xfrm rot="10800000" flipH="1">
            <a:off x="3091775" y="1794350"/>
            <a:ext cx="1000500" cy="1255800"/>
          </a:xfrm>
          <a:prstGeom prst="curvedConnector3">
            <a:avLst>
              <a:gd name="adj1" fmla="val 50005"/>
            </a:avLst>
          </a:prstGeom>
          <a:noFill/>
          <a:ln w="19050" cap="flat" cmpd="sng">
            <a:solidFill>
              <a:schemeClr val="dk2"/>
            </a:solidFill>
            <a:prstDash val="solid"/>
            <a:round/>
            <a:headEnd type="none" w="med" len="med"/>
            <a:tailEnd type="triangle" w="med" len="med"/>
          </a:ln>
        </p:spPr>
      </p:cxnSp>
      <p:sp>
        <p:nvSpPr>
          <p:cNvPr id="321" name="Google Shape;321;p22"/>
          <p:cNvSpPr/>
          <p:nvPr/>
        </p:nvSpPr>
        <p:spPr>
          <a:xfrm>
            <a:off x="4092375" y="1690775"/>
            <a:ext cx="2864100" cy="207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rebuchet MS"/>
              <a:ea typeface="Trebuchet MS"/>
              <a:cs typeface="Trebuchet MS"/>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23"/>
          <p:cNvSpPr txBox="1">
            <a:spLocks noGrp="1"/>
          </p:cNvSpPr>
          <p:nvPr>
            <p:ph type="title"/>
          </p:nvPr>
        </p:nvSpPr>
        <p:spPr>
          <a:xfrm>
            <a:off x="381000" y="158751"/>
            <a:ext cx="8382000" cy="527700"/>
          </a:xfrm>
          <a:prstGeom prst="rect">
            <a:avLst/>
          </a:prstGeom>
        </p:spPr>
        <p:txBody>
          <a:bodyPr spcFirstLastPara="1" wrap="square" lIns="97900" tIns="48950" rIns="97900" bIns="48950" anchor="ctr" anchorCtr="0">
            <a:noAutofit/>
          </a:bodyPr>
          <a:lstStyle/>
          <a:p>
            <a:pPr marL="0" lvl="0" indent="0" algn="ctr" rtl="0">
              <a:spcBef>
                <a:spcPts val="0"/>
              </a:spcBef>
              <a:spcAft>
                <a:spcPts val="0"/>
              </a:spcAft>
              <a:buNone/>
            </a:pPr>
            <a:r>
              <a:rPr lang="en"/>
              <a:t>Fine-Grained Module API Control</a:t>
            </a:r>
            <a:endParaRPr/>
          </a:p>
        </p:txBody>
      </p:sp>
      <p:sp>
        <p:nvSpPr>
          <p:cNvPr id="327" name="Google Shape;327;p23"/>
          <p:cNvSpPr txBox="1">
            <a:spLocks noGrp="1"/>
          </p:cNvSpPr>
          <p:nvPr>
            <p:ph type="body" idx="1"/>
          </p:nvPr>
        </p:nvSpPr>
        <p:spPr>
          <a:xfrm>
            <a:off x="218825" y="983075"/>
            <a:ext cx="3278100" cy="1487400"/>
          </a:xfrm>
          <a:prstGeom prst="rect">
            <a:avLst/>
          </a:prstGeom>
        </p:spPr>
        <p:txBody>
          <a:bodyPr spcFirstLastPara="1" wrap="square" lIns="97900" tIns="48950" rIns="97900" bIns="48950" anchor="t" anchorCtr="0">
            <a:noAutofit/>
          </a:bodyPr>
          <a:lstStyle/>
          <a:p>
            <a:pPr marL="0" lvl="0" indent="0" algn="l" rtl="0">
              <a:spcBef>
                <a:spcPts val="375"/>
              </a:spcBef>
              <a:spcAft>
                <a:spcPts val="0"/>
              </a:spcAft>
              <a:buNone/>
            </a:pPr>
            <a:r>
              <a:rPr lang="en" sz="1400"/>
              <a:t>Extensions</a:t>
            </a:r>
            <a:endParaRPr sz="1400" b="0"/>
          </a:p>
          <a:p>
            <a:pPr marL="457200" lvl="0" indent="-317500" algn="l" rtl="0">
              <a:spcBef>
                <a:spcPts val="375"/>
              </a:spcBef>
              <a:spcAft>
                <a:spcPts val="0"/>
              </a:spcAft>
              <a:buClr>
                <a:schemeClr val="dk1"/>
              </a:buClr>
              <a:buSzPts val="1400"/>
              <a:buChar char="•"/>
            </a:pPr>
            <a:r>
              <a:rPr lang="en" sz="1400" b="0"/>
              <a:t>Add methods to existing types without editing original code</a:t>
            </a:r>
            <a:endParaRPr sz="1400" b="0"/>
          </a:p>
          <a:p>
            <a:pPr marL="457200" lvl="0" indent="-317500" algn="l" rtl="0">
              <a:spcBef>
                <a:spcPts val="0"/>
              </a:spcBef>
              <a:spcAft>
                <a:spcPts val="0"/>
              </a:spcAft>
              <a:buClr>
                <a:schemeClr val="dk1"/>
              </a:buClr>
              <a:buSzPts val="1400"/>
              <a:buChar char="•"/>
            </a:pPr>
            <a:r>
              <a:rPr lang="en" sz="1400" b="0"/>
              <a:t>Great for optional features in separate packages</a:t>
            </a:r>
            <a:endParaRPr sz="1400"/>
          </a:p>
          <a:p>
            <a:pPr marL="0" lvl="0" indent="0" algn="l" rtl="0">
              <a:spcBef>
                <a:spcPts val="375"/>
              </a:spcBef>
              <a:spcAft>
                <a:spcPts val="0"/>
              </a:spcAft>
              <a:buNone/>
            </a:pPr>
            <a:endParaRPr/>
          </a:p>
        </p:txBody>
      </p:sp>
      <p:sp>
        <p:nvSpPr>
          <p:cNvPr id="328" name="Google Shape;328;p23"/>
          <p:cNvSpPr txBox="1"/>
          <p:nvPr/>
        </p:nvSpPr>
        <p:spPr>
          <a:xfrm>
            <a:off x="3758350" y="826675"/>
            <a:ext cx="5087100" cy="17280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a:solidFill>
                  <a:srgbClr val="008000"/>
                </a:solidFill>
                <a:highlight>
                  <a:srgbClr val="FFFFFF"/>
                </a:highlight>
                <a:latin typeface="Consolas"/>
                <a:ea typeface="Consolas"/>
                <a:cs typeface="Consolas"/>
                <a:sym typeface="Consolas"/>
              </a:rPr>
              <a:t>// material.slang</a:t>
            </a:r>
            <a:endParaRPr sz="1200">
              <a:solidFill>
                <a:srgbClr val="008000"/>
              </a:solidFill>
              <a:highlight>
                <a:srgbClr val="FFFFFF"/>
              </a:highlight>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r>
              <a:rPr lang="en" sz="1200">
                <a:solidFill>
                  <a:srgbClr val="0000FF"/>
                </a:solidFill>
                <a:highlight>
                  <a:srgbClr val="FFFFFF"/>
                </a:highlight>
                <a:latin typeface="Consolas"/>
                <a:ea typeface="Consolas"/>
                <a:cs typeface="Consolas"/>
                <a:sym typeface="Consolas"/>
              </a:rPr>
              <a:t>module</a:t>
            </a:r>
            <a:r>
              <a:rPr lang="en" sz="1200">
                <a:solidFill>
                  <a:srgbClr val="3B3B3B"/>
                </a:solidFill>
                <a:highlight>
                  <a:srgbClr val="FFFFFF"/>
                </a:highlight>
                <a:latin typeface="Consolas"/>
                <a:ea typeface="Consolas"/>
                <a:cs typeface="Consolas"/>
                <a:sym typeface="Consolas"/>
              </a:rPr>
              <a:t> material;</a:t>
            </a:r>
            <a:endParaRPr sz="1200">
              <a:solidFill>
                <a:srgbClr val="3B3B3B"/>
              </a:solidFill>
              <a:highlight>
                <a:srgbClr val="FFFFFF"/>
              </a:highlight>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endParaRPr sz="12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200">
                <a:solidFill>
                  <a:srgbClr val="0000FF"/>
                </a:solidFill>
                <a:highlight>
                  <a:srgbClr val="FFFFFF"/>
                </a:highlight>
                <a:latin typeface="Consolas"/>
                <a:ea typeface="Consolas"/>
                <a:cs typeface="Consolas"/>
                <a:sym typeface="Consolas"/>
              </a:rPr>
              <a:t>public</a:t>
            </a:r>
            <a:r>
              <a:rPr lang="en" sz="1200">
                <a:solidFill>
                  <a:srgbClr val="3B3B3B"/>
                </a:solidFill>
                <a:highlight>
                  <a:srgbClr val="FFFFFF"/>
                </a:highlight>
                <a:latin typeface="Consolas"/>
                <a:ea typeface="Consolas"/>
                <a:cs typeface="Consolas"/>
                <a:sym typeface="Consolas"/>
              </a:rPr>
              <a:t> </a:t>
            </a:r>
            <a:r>
              <a:rPr lang="en" sz="1200">
                <a:solidFill>
                  <a:srgbClr val="0000FF"/>
                </a:solidFill>
                <a:highlight>
                  <a:srgbClr val="FFFFFF"/>
                </a:highlight>
                <a:latin typeface="Consolas"/>
                <a:ea typeface="Consolas"/>
                <a:cs typeface="Consolas"/>
                <a:sym typeface="Consolas"/>
              </a:rPr>
              <a:t>interface</a:t>
            </a:r>
            <a:r>
              <a:rPr lang="en" sz="1200">
                <a:solidFill>
                  <a:srgbClr val="3B3B3B"/>
                </a:solidFill>
                <a:highlight>
                  <a:srgbClr val="FFFFFF"/>
                </a:highlight>
                <a:latin typeface="Consolas"/>
                <a:ea typeface="Consolas"/>
                <a:cs typeface="Consolas"/>
                <a:sym typeface="Consolas"/>
              </a:rPr>
              <a:t> </a:t>
            </a:r>
            <a:r>
              <a:rPr lang="en" sz="1200">
                <a:solidFill>
                  <a:srgbClr val="267F99"/>
                </a:solidFill>
                <a:highlight>
                  <a:srgbClr val="FFFFFF"/>
                </a:highlight>
                <a:latin typeface="Consolas"/>
                <a:ea typeface="Consolas"/>
                <a:cs typeface="Consolas"/>
                <a:sym typeface="Consolas"/>
              </a:rPr>
              <a:t>IMaterial </a:t>
            </a:r>
            <a:r>
              <a:rPr lang="en" sz="1200">
                <a:solidFill>
                  <a:srgbClr val="3B3B3B"/>
                </a:solidFill>
                <a:highlight>
                  <a:srgbClr val="FFFFFF"/>
                </a:highlight>
                <a:latin typeface="Consolas"/>
                <a:ea typeface="Consolas"/>
                <a:cs typeface="Consolas"/>
                <a:sym typeface="Consolas"/>
              </a:rPr>
              <a:t>{</a:t>
            </a:r>
            <a:endParaRPr sz="12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200">
                <a:solidFill>
                  <a:srgbClr val="3B3B3B"/>
                </a:solidFill>
                <a:highlight>
                  <a:srgbClr val="FFFFFF"/>
                </a:highlight>
                <a:latin typeface="Consolas"/>
                <a:ea typeface="Consolas"/>
                <a:cs typeface="Consolas"/>
                <a:sym typeface="Consolas"/>
              </a:rPr>
              <a:t>   </a:t>
            </a:r>
            <a:r>
              <a:rPr lang="en" sz="1200">
                <a:solidFill>
                  <a:srgbClr val="0000FF"/>
                </a:solidFill>
                <a:highlight>
                  <a:srgbClr val="FFFFFF"/>
                </a:highlight>
                <a:latin typeface="Consolas"/>
                <a:ea typeface="Consolas"/>
                <a:cs typeface="Consolas"/>
                <a:sym typeface="Consolas"/>
              </a:rPr>
              <a:t>property</a:t>
            </a:r>
            <a:r>
              <a:rPr lang="en" sz="1200">
                <a:solidFill>
                  <a:srgbClr val="3B3B3B"/>
                </a:solidFill>
                <a:highlight>
                  <a:srgbClr val="FFFFFF"/>
                </a:highlight>
                <a:latin typeface="Consolas"/>
                <a:ea typeface="Consolas"/>
                <a:cs typeface="Consolas"/>
                <a:sym typeface="Consolas"/>
              </a:rPr>
              <a:t> </a:t>
            </a:r>
            <a:r>
              <a:rPr lang="en" sz="1200">
                <a:solidFill>
                  <a:srgbClr val="0000FF"/>
                </a:solidFill>
                <a:highlight>
                  <a:srgbClr val="FFFFFF"/>
                </a:highlight>
                <a:latin typeface="Consolas"/>
                <a:ea typeface="Consolas"/>
                <a:cs typeface="Consolas"/>
                <a:sym typeface="Consolas"/>
              </a:rPr>
              <a:t>float</a:t>
            </a:r>
            <a:r>
              <a:rPr lang="en" sz="1200">
                <a:solidFill>
                  <a:srgbClr val="3B3B3B"/>
                </a:solidFill>
                <a:highlight>
                  <a:srgbClr val="FFFFFF"/>
                </a:highlight>
                <a:latin typeface="Consolas"/>
                <a:ea typeface="Consolas"/>
                <a:cs typeface="Consolas"/>
                <a:sym typeface="Consolas"/>
              </a:rPr>
              <a:t> </a:t>
            </a:r>
            <a:r>
              <a:rPr lang="en" sz="1200">
                <a:solidFill>
                  <a:srgbClr val="001080"/>
                </a:solidFill>
                <a:highlight>
                  <a:srgbClr val="FFFFFF"/>
                </a:highlight>
                <a:latin typeface="Consolas"/>
                <a:ea typeface="Consolas"/>
                <a:cs typeface="Consolas"/>
                <a:sym typeface="Consolas"/>
              </a:rPr>
              <a:t>roughness</a:t>
            </a:r>
            <a:r>
              <a:rPr lang="en" sz="1200">
                <a:solidFill>
                  <a:srgbClr val="3B3B3B"/>
                </a:solidFill>
                <a:highlight>
                  <a:srgbClr val="FFFFFF"/>
                </a:highlight>
                <a:latin typeface="Consolas"/>
                <a:ea typeface="Consolas"/>
                <a:cs typeface="Consolas"/>
                <a:sym typeface="Consolas"/>
              </a:rPr>
              <a:t> { get; }</a:t>
            </a:r>
            <a:endParaRPr sz="12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200">
                <a:solidFill>
                  <a:srgbClr val="3B3B3B"/>
                </a:solidFill>
                <a:highlight>
                  <a:srgbClr val="FFFFFF"/>
                </a:highlight>
                <a:latin typeface="Consolas"/>
                <a:ea typeface="Consolas"/>
                <a:cs typeface="Consolas"/>
                <a:sym typeface="Consolas"/>
              </a:rPr>
              <a:t>   </a:t>
            </a:r>
            <a:r>
              <a:rPr lang="en" sz="1200">
                <a:solidFill>
                  <a:srgbClr val="267F99"/>
                </a:solidFill>
                <a:highlight>
                  <a:srgbClr val="FFFFFF"/>
                </a:highlight>
                <a:latin typeface="Consolas"/>
                <a:ea typeface="Consolas"/>
                <a:cs typeface="Consolas"/>
                <a:sym typeface="Consolas"/>
              </a:rPr>
              <a:t>float4</a:t>
            </a:r>
            <a:r>
              <a:rPr lang="en" sz="1200">
                <a:solidFill>
                  <a:srgbClr val="3B3B3B"/>
                </a:solidFill>
                <a:highlight>
                  <a:srgbClr val="FFFFFF"/>
                </a:highlight>
                <a:latin typeface="Consolas"/>
                <a:ea typeface="Consolas"/>
                <a:cs typeface="Consolas"/>
                <a:sym typeface="Consolas"/>
              </a:rPr>
              <a:t> </a:t>
            </a:r>
            <a:r>
              <a:rPr lang="en" sz="1200">
                <a:solidFill>
                  <a:srgbClr val="795E26"/>
                </a:solidFill>
                <a:highlight>
                  <a:srgbClr val="FFFFFF"/>
                </a:highlight>
                <a:latin typeface="Consolas"/>
                <a:ea typeface="Consolas"/>
                <a:cs typeface="Consolas"/>
                <a:sym typeface="Consolas"/>
              </a:rPr>
              <a:t>evalBRDF</a:t>
            </a:r>
            <a:r>
              <a:rPr lang="en" sz="1200">
                <a:solidFill>
                  <a:srgbClr val="3B3B3B"/>
                </a:solidFill>
                <a:highlight>
                  <a:srgbClr val="FFFFFF"/>
                </a:highlight>
                <a:latin typeface="Consolas"/>
                <a:ea typeface="Consolas"/>
                <a:cs typeface="Consolas"/>
                <a:sym typeface="Consolas"/>
              </a:rPr>
              <a:t>(</a:t>
            </a:r>
            <a:r>
              <a:rPr lang="en" sz="1200">
                <a:solidFill>
                  <a:srgbClr val="267F99"/>
                </a:solidFill>
                <a:highlight>
                  <a:srgbClr val="FFFFFF"/>
                </a:highlight>
                <a:latin typeface="Consolas"/>
                <a:ea typeface="Consolas"/>
                <a:cs typeface="Consolas"/>
                <a:sym typeface="Consolas"/>
              </a:rPr>
              <a:t>float3</a:t>
            </a:r>
            <a:r>
              <a:rPr lang="en" sz="1200">
                <a:solidFill>
                  <a:srgbClr val="3B3B3B"/>
                </a:solidFill>
                <a:highlight>
                  <a:srgbClr val="FFFFFF"/>
                </a:highlight>
                <a:latin typeface="Consolas"/>
                <a:ea typeface="Consolas"/>
                <a:cs typeface="Consolas"/>
                <a:sym typeface="Consolas"/>
              </a:rPr>
              <a:t> n, </a:t>
            </a:r>
            <a:r>
              <a:rPr lang="en" sz="1200">
                <a:solidFill>
                  <a:srgbClr val="267F99"/>
                </a:solidFill>
                <a:highlight>
                  <a:srgbClr val="FFFFFF"/>
                </a:highlight>
                <a:latin typeface="Consolas"/>
                <a:ea typeface="Consolas"/>
                <a:cs typeface="Consolas"/>
                <a:sym typeface="Consolas"/>
              </a:rPr>
              <a:t>float3</a:t>
            </a:r>
            <a:r>
              <a:rPr lang="en" sz="1200">
                <a:solidFill>
                  <a:srgbClr val="3B3B3B"/>
                </a:solidFill>
                <a:highlight>
                  <a:srgbClr val="FFFFFF"/>
                </a:highlight>
                <a:latin typeface="Consolas"/>
                <a:ea typeface="Consolas"/>
                <a:cs typeface="Consolas"/>
                <a:sym typeface="Consolas"/>
              </a:rPr>
              <a:t> v, </a:t>
            </a:r>
            <a:r>
              <a:rPr lang="en" sz="1200">
                <a:solidFill>
                  <a:srgbClr val="267F99"/>
                </a:solidFill>
                <a:highlight>
                  <a:srgbClr val="FFFFFF"/>
                </a:highlight>
                <a:latin typeface="Consolas"/>
                <a:ea typeface="Consolas"/>
                <a:cs typeface="Consolas"/>
                <a:sym typeface="Consolas"/>
              </a:rPr>
              <a:t>float3</a:t>
            </a:r>
            <a:r>
              <a:rPr lang="en" sz="1200">
                <a:solidFill>
                  <a:srgbClr val="3B3B3B"/>
                </a:solidFill>
                <a:highlight>
                  <a:srgbClr val="FFFFFF"/>
                </a:highlight>
                <a:latin typeface="Consolas"/>
                <a:ea typeface="Consolas"/>
                <a:cs typeface="Consolas"/>
                <a:sym typeface="Consolas"/>
              </a:rPr>
              <a:t> l);</a:t>
            </a:r>
            <a:endParaRPr sz="17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a:solidFill>
                  <a:srgbClr val="3B3B3B"/>
                </a:solidFill>
                <a:highlight>
                  <a:srgbClr val="FFFFFF"/>
                </a:highlight>
                <a:latin typeface="Consolas"/>
                <a:ea typeface="Consolas"/>
                <a:cs typeface="Consolas"/>
                <a:sym typeface="Consolas"/>
              </a:rPr>
              <a:t>}</a:t>
            </a:r>
            <a:endParaRPr sz="1200">
              <a:solidFill>
                <a:srgbClr val="3B3B3B"/>
              </a:solidFill>
              <a:highlight>
                <a:srgbClr val="FFFFFF"/>
              </a:highlight>
              <a:latin typeface="Consolas"/>
              <a:ea typeface="Consolas"/>
              <a:cs typeface="Consolas"/>
              <a:sym typeface="Consolas"/>
            </a:endParaRPr>
          </a:p>
          <a:p>
            <a:pPr marL="0" lvl="0" indent="0" algn="l" rtl="0">
              <a:spcBef>
                <a:spcPts val="0"/>
              </a:spcBef>
              <a:spcAft>
                <a:spcPts val="0"/>
              </a:spcAft>
              <a:buNone/>
            </a:pPr>
            <a:endParaRPr sz="1600">
              <a:solidFill>
                <a:schemeClr val="dk1"/>
              </a:solidFill>
              <a:latin typeface="Trebuchet MS"/>
              <a:ea typeface="Trebuchet MS"/>
              <a:cs typeface="Trebuchet MS"/>
              <a:sym typeface="Trebuchet MS"/>
            </a:endParaRPr>
          </a:p>
        </p:txBody>
      </p:sp>
      <p:sp>
        <p:nvSpPr>
          <p:cNvPr id="329" name="Google Shape;329;p23"/>
          <p:cNvSpPr txBox="1"/>
          <p:nvPr/>
        </p:nvSpPr>
        <p:spPr>
          <a:xfrm>
            <a:off x="3758350" y="2646125"/>
            <a:ext cx="5087100" cy="19458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rgbClr val="008000"/>
                </a:solidFill>
                <a:highlight>
                  <a:schemeClr val="lt1"/>
                </a:highlight>
                <a:latin typeface="Consolas"/>
                <a:ea typeface="Consolas"/>
                <a:cs typeface="Consolas"/>
                <a:sym typeface="Consolas"/>
              </a:rPr>
              <a:t>// In some other module…</a:t>
            </a:r>
            <a:endParaRPr sz="1200">
              <a:solidFill>
                <a:srgbClr val="008000"/>
              </a:solidFill>
              <a:highlight>
                <a:schemeClr val="lt1"/>
              </a:highlight>
              <a:latin typeface="Consolas"/>
              <a:ea typeface="Consolas"/>
              <a:cs typeface="Consolas"/>
              <a:sym typeface="Consolas"/>
            </a:endParaRPr>
          </a:p>
          <a:p>
            <a:pPr marL="0" lvl="0" indent="0" algn="l" rtl="0">
              <a:lnSpc>
                <a:spcPct val="150000"/>
              </a:lnSpc>
              <a:spcBef>
                <a:spcPts val="0"/>
              </a:spcBef>
              <a:spcAft>
                <a:spcPts val="0"/>
              </a:spcAft>
              <a:buClr>
                <a:schemeClr val="dk1"/>
              </a:buClr>
              <a:buSzPts val="1100"/>
              <a:buFont typeface="Arial"/>
              <a:buNone/>
            </a:pPr>
            <a:r>
              <a:rPr lang="en" sz="1200">
                <a:solidFill>
                  <a:srgbClr val="0000FF"/>
                </a:solidFill>
                <a:highlight>
                  <a:srgbClr val="FFFFFF"/>
                </a:highlight>
                <a:latin typeface="Consolas"/>
                <a:ea typeface="Consolas"/>
                <a:cs typeface="Consolas"/>
                <a:sym typeface="Consolas"/>
              </a:rPr>
              <a:t>import</a:t>
            </a:r>
            <a:r>
              <a:rPr lang="en" sz="1200">
                <a:solidFill>
                  <a:srgbClr val="3B3B3B"/>
                </a:solidFill>
                <a:highlight>
                  <a:srgbClr val="FFFFFF"/>
                </a:highlight>
                <a:latin typeface="Consolas"/>
                <a:ea typeface="Consolas"/>
                <a:cs typeface="Consolas"/>
                <a:sym typeface="Consolas"/>
              </a:rPr>
              <a:t> material;</a:t>
            </a:r>
            <a:endParaRPr sz="12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200">
                <a:solidFill>
                  <a:srgbClr val="0000FF"/>
                </a:solidFill>
                <a:highlight>
                  <a:srgbClr val="FFFFFF"/>
                </a:highlight>
                <a:latin typeface="Consolas"/>
                <a:ea typeface="Consolas"/>
                <a:cs typeface="Consolas"/>
                <a:sym typeface="Consolas"/>
              </a:rPr>
              <a:t>extension</a:t>
            </a:r>
            <a:r>
              <a:rPr lang="en" sz="1200">
                <a:solidFill>
                  <a:srgbClr val="3B3B3B"/>
                </a:solidFill>
                <a:highlight>
                  <a:srgbClr val="FFFFFF"/>
                </a:highlight>
                <a:latin typeface="Consolas"/>
                <a:ea typeface="Consolas"/>
                <a:cs typeface="Consolas"/>
                <a:sym typeface="Consolas"/>
              </a:rPr>
              <a:t> </a:t>
            </a:r>
            <a:r>
              <a:rPr lang="en" sz="1200">
                <a:solidFill>
                  <a:srgbClr val="267F99"/>
                </a:solidFill>
                <a:highlight>
                  <a:srgbClr val="FFFFFF"/>
                </a:highlight>
                <a:latin typeface="Consolas"/>
                <a:ea typeface="Consolas"/>
                <a:cs typeface="Consolas"/>
                <a:sym typeface="Consolas"/>
              </a:rPr>
              <a:t>IMaterial</a:t>
            </a:r>
            <a:endParaRPr sz="1200">
              <a:solidFill>
                <a:srgbClr val="267F99"/>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200">
                <a:solidFill>
                  <a:srgbClr val="3B3B3B"/>
                </a:solidFill>
                <a:highlight>
                  <a:srgbClr val="FFFFFF"/>
                </a:highlight>
                <a:latin typeface="Consolas"/>
                <a:ea typeface="Consolas"/>
                <a:cs typeface="Consolas"/>
                <a:sym typeface="Consolas"/>
              </a:rPr>
              <a:t>{</a:t>
            </a:r>
            <a:endParaRPr sz="12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200">
                <a:solidFill>
                  <a:srgbClr val="3B3B3B"/>
                </a:solidFill>
                <a:highlight>
                  <a:srgbClr val="FFFFFF"/>
                </a:highlight>
                <a:latin typeface="Consolas"/>
                <a:ea typeface="Consolas"/>
                <a:cs typeface="Consolas"/>
                <a:sym typeface="Consolas"/>
              </a:rPr>
              <a:t>   </a:t>
            </a:r>
            <a:r>
              <a:rPr lang="en" sz="1200">
                <a:solidFill>
                  <a:srgbClr val="0000FF"/>
                </a:solidFill>
                <a:highlight>
                  <a:srgbClr val="FFFFFF"/>
                </a:highlight>
                <a:latin typeface="Consolas"/>
                <a:ea typeface="Consolas"/>
                <a:cs typeface="Consolas"/>
                <a:sym typeface="Consolas"/>
              </a:rPr>
              <a:t>public</a:t>
            </a:r>
            <a:r>
              <a:rPr lang="en" sz="1200">
                <a:solidFill>
                  <a:srgbClr val="3B3B3B"/>
                </a:solidFill>
                <a:highlight>
                  <a:srgbClr val="FFFFFF"/>
                </a:highlight>
                <a:latin typeface="Consolas"/>
                <a:ea typeface="Consolas"/>
                <a:cs typeface="Consolas"/>
                <a:sym typeface="Consolas"/>
              </a:rPr>
              <a:t> </a:t>
            </a:r>
            <a:r>
              <a:rPr lang="en" sz="1200">
                <a:solidFill>
                  <a:srgbClr val="267F99"/>
                </a:solidFill>
                <a:highlight>
                  <a:srgbClr val="FFFFFF"/>
                </a:highlight>
                <a:latin typeface="Consolas"/>
                <a:ea typeface="Consolas"/>
                <a:cs typeface="Consolas"/>
                <a:sym typeface="Consolas"/>
              </a:rPr>
              <a:t>float3</a:t>
            </a:r>
            <a:r>
              <a:rPr lang="en" sz="1200">
                <a:solidFill>
                  <a:srgbClr val="3B3B3B"/>
                </a:solidFill>
                <a:highlight>
                  <a:srgbClr val="FFFFFF"/>
                </a:highlight>
                <a:latin typeface="Consolas"/>
                <a:ea typeface="Consolas"/>
                <a:cs typeface="Consolas"/>
                <a:sym typeface="Consolas"/>
              </a:rPr>
              <a:t> </a:t>
            </a:r>
            <a:r>
              <a:rPr lang="en" sz="1200">
                <a:solidFill>
                  <a:srgbClr val="795E26"/>
                </a:solidFill>
                <a:highlight>
                  <a:srgbClr val="FFFFFF"/>
                </a:highlight>
                <a:latin typeface="Consolas"/>
                <a:ea typeface="Consolas"/>
                <a:cs typeface="Consolas"/>
                <a:sym typeface="Consolas"/>
              </a:rPr>
              <a:t>calcRefract</a:t>
            </a:r>
            <a:r>
              <a:rPr lang="en" sz="1200">
                <a:solidFill>
                  <a:srgbClr val="3B3B3B"/>
                </a:solidFill>
                <a:highlight>
                  <a:srgbClr val="FFFFFF"/>
                </a:highlight>
                <a:latin typeface="Consolas"/>
                <a:ea typeface="Consolas"/>
                <a:cs typeface="Consolas"/>
                <a:sym typeface="Consolas"/>
              </a:rPr>
              <a:t>(</a:t>
            </a:r>
            <a:r>
              <a:rPr lang="en" sz="1200">
                <a:solidFill>
                  <a:srgbClr val="267F99"/>
                </a:solidFill>
                <a:highlight>
                  <a:srgbClr val="FFFFFF"/>
                </a:highlight>
                <a:latin typeface="Consolas"/>
                <a:ea typeface="Consolas"/>
                <a:cs typeface="Consolas"/>
                <a:sym typeface="Consolas"/>
              </a:rPr>
              <a:t>float3</a:t>
            </a:r>
            <a:r>
              <a:rPr lang="en" sz="1200">
                <a:solidFill>
                  <a:srgbClr val="3B3B3B"/>
                </a:solidFill>
                <a:highlight>
                  <a:srgbClr val="FFFFFF"/>
                </a:highlight>
                <a:latin typeface="Consolas"/>
                <a:ea typeface="Consolas"/>
                <a:cs typeface="Consolas"/>
                <a:sym typeface="Consolas"/>
              </a:rPr>
              <a:t> view, </a:t>
            </a:r>
            <a:r>
              <a:rPr lang="en" sz="1200">
                <a:solidFill>
                  <a:srgbClr val="267F99"/>
                </a:solidFill>
                <a:highlight>
                  <a:srgbClr val="FFFFFF"/>
                </a:highlight>
                <a:latin typeface="Consolas"/>
                <a:ea typeface="Consolas"/>
                <a:cs typeface="Consolas"/>
                <a:sym typeface="Consolas"/>
              </a:rPr>
              <a:t>float3</a:t>
            </a:r>
            <a:r>
              <a:rPr lang="en" sz="1200">
                <a:solidFill>
                  <a:srgbClr val="3B3B3B"/>
                </a:solidFill>
                <a:highlight>
                  <a:srgbClr val="FFFFFF"/>
                </a:highlight>
                <a:latin typeface="Consolas"/>
                <a:ea typeface="Consolas"/>
                <a:cs typeface="Consolas"/>
                <a:sym typeface="Consolas"/>
              </a:rPr>
              <a:t> normal)</a:t>
            </a:r>
            <a:endParaRPr sz="1200">
              <a:solidFill>
                <a:srgbClr val="3B3B3B"/>
              </a:solidFill>
              <a:highlight>
                <a:srgbClr val="FFFFFF"/>
              </a:highlight>
              <a:latin typeface="Consolas"/>
              <a:ea typeface="Consolas"/>
              <a:cs typeface="Consolas"/>
              <a:sym typeface="Consolas"/>
            </a:endParaRPr>
          </a:p>
          <a:p>
            <a:pPr marL="0" lvl="0" indent="457200" algn="l" rtl="0">
              <a:lnSpc>
                <a:spcPct val="115000"/>
              </a:lnSpc>
              <a:spcBef>
                <a:spcPts val="0"/>
              </a:spcBef>
              <a:spcAft>
                <a:spcPts val="0"/>
              </a:spcAft>
              <a:buClr>
                <a:schemeClr val="dk1"/>
              </a:buClr>
              <a:buSzPts val="1100"/>
              <a:buFont typeface="Arial"/>
              <a:buNone/>
            </a:pPr>
            <a:r>
              <a:rPr lang="en" sz="1200">
                <a:solidFill>
                  <a:srgbClr val="3B3B3B"/>
                </a:solidFill>
                <a:highlight>
                  <a:srgbClr val="FFFFFF"/>
                </a:highlight>
                <a:latin typeface="Consolas"/>
                <a:ea typeface="Consolas"/>
                <a:cs typeface="Consolas"/>
                <a:sym typeface="Consolas"/>
              </a:rPr>
              <a:t>{ </a:t>
            </a:r>
            <a:r>
              <a:rPr lang="en" sz="1200">
                <a:solidFill>
                  <a:srgbClr val="008000"/>
                </a:solidFill>
                <a:highlight>
                  <a:srgbClr val="FFFFFF"/>
                </a:highlight>
                <a:latin typeface="Consolas"/>
                <a:ea typeface="Consolas"/>
                <a:cs typeface="Consolas"/>
                <a:sym typeface="Consolas"/>
              </a:rPr>
              <a:t>/* ... */</a:t>
            </a:r>
            <a:r>
              <a:rPr lang="en" sz="1200">
                <a:solidFill>
                  <a:srgbClr val="3B3B3B"/>
                </a:solidFill>
                <a:highlight>
                  <a:srgbClr val="FFFFFF"/>
                </a:highlight>
                <a:latin typeface="Consolas"/>
                <a:ea typeface="Consolas"/>
                <a:cs typeface="Consolas"/>
                <a:sym typeface="Consolas"/>
              </a:rPr>
              <a:t> }</a:t>
            </a:r>
            <a:endParaRPr sz="12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200">
                <a:solidFill>
                  <a:srgbClr val="3B3B3B"/>
                </a:solidFill>
                <a:highlight>
                  <a:srgbClr val="FFFFFF"/>
                </a:highlight>
                <a:latin typeface="Consolas"/>
                <a:ea typeface="Consolas"/>
                <a:cs typeface="Consolas"/>
                <a:sym typeface="Consolas"/>
              </a:rPr>
              <a:t>}</a:t>
            </a:r>
            <a:endParaRPr sz="1500">
              <a:solidFill>
                <a:srgbClr val="008000"/>
              </a:solidFill>
              <a:highlight>
                <a:srgbClr val="FFFFFF"/>
              </a:highlight>
              <a:latin typeface="Consolas"/>
              <a:ea typeface="Consolas"/>
              <a:cs typeface="Consolas"/>
              <a:sym typeface="Consolas"/>
            </a:endParaRPr>
          </a:p>
          <a:p>
            <a:pPr marL="0" lvl="0" indent="0" algn="l" rtl="0">
              <a:spcBef>
                <a:spcPts val="0"/>
              </a:spcBef>
              <a:spcAft>
                <a:spcPts val="0"/>
              </a:spcAft>
              <a:buNone/>
            </a:pPr>
            <a:endParaRPr sz="1600">
              <a:solidFill>
                <a:schemeClr val="dk1"/>
              </a:solidFill>
              <a:latin typeface="Trebuchet MS"/>
              <a:ea typeface="Trebuchet MS"/>
              <a:cs typeface="Trebuchet MS"/>
              <a:sym typeface="Trebuchet MS"/>
            </a:endParaRPr>
          </a:p>
        </p:txBody>
      </p:sp>
      <p:sp>
        <p:nvSpPr>
          <p:cNvPr id="330" name="Google Shape;330;p23"/>
          <p:cNvSpPr/>
          <p:nvPr/>
        </p:nvSpPr>
        <p:spPr>
          <a:xfrm>
            <a:off x="3820325" y="2694900"/>
            <a:ext cx="2204400" cy="503700"/>
          </a:xfrm>
          <a:prstGeom prst="rect">
            <a:avLst/>
          </a:prstGeom>
          <a:solidFill>
            <a:srgbClr val="E5CB00">
              <a:alpha val="35000"/>
            </a:srgbClr>
          </a:solidFill>
          <a:ln w="9525" cap="flat" cmpd="sng">
            <a:solidFill>
              <a:srgbClr val="E5CB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rebuchet MS"/>
              <a:ea typeface="Trebuchet MS"/>
              <a:cs typeface="Trebuchet MS"/>
              <a:sym typeface="Trebuchet MS"/>
            </a:endParaRPr>
          </a:p>
        </p:txBody>
      </p:sp>
      <p:sp>
        <p:nvSpPr>
          <p:cNvPr id="331" name="Google Shape;331;p23"/>
          <p:cNvSpPr/>
          <p:nvPr/>
        </p:nvSpPr>
        <p:spPr>
          <a:xfrm>
            <a:off x="3820325" y="3198600"/>
            <a:ext cx="4785300" cy="1059300"/>
          </a:xfrm>
          <a:prstGeom prst="rect">
            <a:avLst/>
          </a:prstGeom>
          <a:solidFill>
            <a:srgbClr val="E5CB00">
              <a:alpha val="35000"/>
            </a:srgbClr>
          </a:solidFill>
          <a:ln w="9525" cap="flat" cmpd="sng">
            <a:solidFill>
              <a:srgbClr val="E5CB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rebuchet MS"/>
              <a:ea typeface="Trebuchet MS"/>
              <a:cs typeface="Trebuchet MS"/>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1"/>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3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24"/>
          <p:cNvSpPr txBox="1">
            <a:spLocks noGrp="1"/>
          </p:cNvSpPr>
          <p:nvPr>
            <p:ph type="title"/>
          </p:nvPr>
        </p:nvSpPr>
        <p:spPr>
          <a:xfrm>
            <a:off x="381000" y="152351"/>
            <a:ext cx="8382000" cy="527700"/>
          </a:xfrm>
          <a:prstGeom prst="rect">
            <a:avLst/>
          </a:prstGeom>
        </p:spPr>
        <p:txBody>
          <a:bodyPr spcFirstLastPara="1" wrap="square" lIns="97900" tIns="48950" rIns="97900" bIns="48950" anchor="ctr" anchorCtr="0">
            <a:noAutofit/>
          </a:bodyPr>
          <a:lstStyle/>
          <a:p>
            <a:pPr marL="0" lvl="0" indent="0" algn="ctr" rtl="0">
              <a:spcBef>
                <a:spcPts val="0"/>
              </a:spcBef>
              <a:spcAft>
                <a:spcPts val="0"/>
              </a:spcAft>
              <a:buNone/>
            </a:pPr>
            <a:r>
              <a:rPr lang="en"/>
              <a:t>Presence Patterns</a:t>
            </a:r>
            <a:endParaRPr/>
          </a:p>
        </p:txBody>
      </p:sp>
      <p:sp>
        <p:nvSpPr>
          <p:cNvPr id="337" name="Google Shape;337;p24"/>
          <p:cNvSpPr txBox="1">
            <a:spLocks noGrp="1"/>
          </p:cNvSpPr>
          <p:nvPr>
            <p:ph type="body" idx="1"/>
          </p:nvPr>
        </p:nvSpPr>
        <p:spPr>
          <a:xfrm>
            <a:off x="698500" y="788175"/>
            <a:ext cx="3602400" cy="1316700"/>
          </a:xfrm>
          <a:prstGeom prst="rect">
            <a:avLst/>
          </a:prstGeom>
        </p:spPr>
        <p:txBody>
          <a:bodyPr spcFirstLastPara="1" wrap="square" lIns="97900" tIns="48950" rIns="97900" bIns="48950" anchor="t" anchorCtr="0">
            <a:normAutofit/>
          </a:bodyPr>
          <a:lstStyle/>
          <a:p>
            <a:pPr marL="0" lvl="0" indent="0" algn="l" rtl="0">
              <a:spcBef>
                <a:spcPts val="375"/>
              </a:spcBef>
              <a:spcAft>
                <a:spcPts val="0"/>
              </a:spcAft>
              <a:buNone/>
            </a:pPr>
            <a:r>
              <a:rPr lang="en" sz="1600">
                <a:latin typeface="Consolas"/>
                <a:ea typeface="Consolas"/>
                <a:cs typeface="Consolas"/>
                <a:sym typeface="Consolas"/>
              </a:rPr>
              <a:t>Optional&lt;T&gt;</a:t>
            </a:r>
            <a:endParaRPr sz="1600">
              <a:latin typeface="Consolas"/>
              <a:ea typeface="Consolas"/>
              <a:cs typeface="Consolas"/>
              <a:sym typeface="Consolas"/>
            </a:endParaRPr>
          </a:p>
          <a:p>
            <a:pPr marL="457200" lvl="0" indent="-317500" algn="l" rtl="0">
              <a:spcBef>
                <a:spcPts val="375"/>
              </a:spcBef>
              <a:spcAft>
                <a:spcPts val="0"/>
              </a:spcAft>
              <a:buClr>
                <a:schemeClr val="dk1"/>
              </a:buClr>
              <a:buSzPts val="1400"/>
              <a:buChar char="•"/>
            </a:pPr>
            <a:r>
              <a:rPr lang="en" sz="1400" b="0"/>
              <a:t>Runtime presence/absence with explicit checks</a:t>
            </a:r>
            <a:endParaRPr sz="1400" b="0"/>
          </a:p>
          <a:p>
            <a:pPr marL="457200" lvl="0" indent="-317500" algn="l" rtl="0">
              <a:spcBef>
                <a:spcPts val="0"/>
              </a:spcBef>
              <a:spcAft>
                <a:spcPts val="0"/>
              </a:spcAft>
              <a:buClr>
                <a:schemeClr val="dk1"/>
              </a:buClr>
              <a:buSzPts val="1400"/>
              <a:buChar char="•"/>
            </a:pPr>
            <a:r>
              <a:rPr lang="en" sz="1400" b="0"/>
              <a:t>Replaces sentinels/bitflags</a:t>
            </a:r>
            <a:endParaRPr/>
          </a:p>
        </p:txBody>
      </p:sp>
      <p:sp>
        <p:nvSpPr>
          <p:cNvPr id="338" name="Google Shape;338;p24"/>
          <p:cNvSpPr txBox="1">
            <a:spLocks noGrp="1"/>
          </p:cNvSpPr>
          <p:nvPr>
            <p:ph type="body" idx="1"/>
          </p:nvPr>
        </p:nvSpPr>
        <p:spPr>
          <a:xfrm>
            <a:off x="4451225" y="788175"/>
            <a:ext cx="4275300" cy="3601800"/>
          </a:xfrm>
          <a:prstGeom prst="rect">
            <a:avLst/>
          </a:prstGeom>
          <a:solidFill>
            <a:schemeClr val="lt1"/>
          </a:solidFill>
          <a:effectLst>
            <a:outerShdw blurRad="57150" dist="19050" dir="5400000" algn="bl" rotWithShape="0">
              <a:srgbClr val="000000">
                <a:alpha val="50000"/>
              </a:srgbClr>
            </a:outerShdw>
          </a:effectLst>
        </p:spPr>
        <p:txBody>
          <a:bodyPr spcFirstLastPara="1" wrap="square" lIns="97900" tIns="48950" rIns="97900" bIns="48950" anchor="t" anchorCtr="0">
            <a:noAutofit/>
          </a:bodyPr>
          <a:lstStyle/>
          <a:p>
            <a:pPr marL="0" lvl="0" indent="0" algn="l" rtl="0">
              <a:lnSpc>
                <a:spcPct val="115000"/>
              </a:lnSpc>
              <a:spcBef>
                <a:spcPts val="0"/>
              </a:spcBef>
              <a:spcAft>
                <a:spcPts val="0"/>
              </a:spcAft>
              <a:buNone/>
            </a:pPr>
            <a:r>
              <a:rPr lang="en" sz="1200" b="0">
                <a:solidFill>
                  <a:srgbClr val="0000FF"/>
                </a:solidFill>
                <a:highlight>
                  <a:srgbClr val="FFFFFF"/>
                </a:highlight>
                <a:latin typeface="Consolas"/>
                <a:ea typeface="Consolas"/>
                <a:cs typeface="Consolas"/>
                <a:sym typeface="Consolas"/>
              </a:rPr>
              <a:t>import</a:t>
            </a:r>
            <a:r>
              <a:rPr lang="en" sz="1200" b="0">
                <a:solidFill>
                  <a:srgbClr val="3B3B3B"/>
                </a:solidFill>
                <a:highlight>
                  <a:srgbClr val="FFFFFF"/>
                </a:highlight>
                <a:latin typeface="Consolas"/>
                <a:ea typeface="Consolas"/>
                <a:cs typeface="Consolas"/>
                <a:sym typeface="Consolas"/>
              </a:rPr>
              <a:t> material;</a:t>
            </a:r>
            <a:endParaRPr sz="1200" b="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r>
              <a:rPr lang="en" sz="1200" b="0">
                <a:solidFill>
                  <a:srgbClr val="267F99"/>
                </a:solidFill>
                <a:highlight>
                  <a:srgbClr val="FFFFFF"/>
                </a:highlight>
                <a:latin typeface="Consolas"/>
                <a:ea typeface="Consolas"/>
                <a:cs typeface="Consolas"/>
                <a:sym typeface="Consolas"/>
              </a:rPr>
              <a:t>float3</a:t>
            </a:r>
            <a:r>
              <a:rPr lang="en" sz="1200" b="0">
                <a:solidFill>
                  <a:srgbClr val="3B3B3B"/>
                </a:solidFill>
                <a:highlight>
                  <a:srgbClr val="FFFFFF"/>
                </a:highlight>
                <a:latin typeface="Consolas"/>
                <a:ea typeface="Consolas"/>
                <a:cs typeface="Consolas"/>
                <a:sym typeface="Consolas"/>
              </a:rPr>
              <a:t> </a:t>
            </a:r>
            <a:r>
              <a:rPr lang="en" sz="1200" b="0">
                <a:solidFill>
                  <a:srgbClr val="795E26"/>
                </a:solidFill>
                <a:highlight>
                  <a:srgbClr val="FFFFFF"/>
                </a:highlight>
                <a:latin typeface="Consolas"/>
                <a:ea typeface="Consolas"/>
                <a:cs typeface="Consolas"/>
                <a:sym typeface="Consolas"/>
              </a:rPr>
              <a:t>shadeObject</a:t>
            </a:r>
            <a:r>
              <a:rPr lang="en" sz="1200" b="0">
                <a:solidFill>
                  <a:srgbClr val="3B3B3B"/>
                </a:solidFill>
                <a:highlight>
                  <a:srgbClr val="FFFFFF"/>
                </a:highlight>
                <a:latin typeface="Consolas"/>
                <a:ea typeface="Consolas"/>
                <a:cs typeface="Consolas"/>
                <a:sym typeface="Consolas"/>
              </a:rPr>
              <a:t>(</a:t>
            </a:r>
            <a:endParaRPr sz="1200" b="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r>
              <a:rPr lang="en" sz="1200" b="0">
                <a:solidFill>
                  <a:srgbClr val="3B3B3B"/>
                </a:solidFill>
                <a:highlight>
                  <a:srgbClr val="FFFFFF"/>
                </a:highlight>
                <a:latin typeface="Consolas"/>
                <a:ea typeface="Consolas"/>
                <a:cs typeface="Consolas"/>
                <a:sym typeface="Consolas"/>
              </a:rPr>
              <a:t>   </a:t>
            </a:r>
            <a:r>
              <a:rPr lang="en" sz="1200" b="0">
                <a:solidFill>
                  <a:srgbClr val="267F99"/>
                </a:solidFill>
                <a:highlight>
                  <a:srgbClr val="FFFFFF"/>
                </a:highlight>
                <a:latin typeface="Consolas"/>
                <a:ea typeface="Consolas"/>
                <a:cs typeface="Consolas"/>
                <a:sym typeface="Consolas"/>
              </a:rPr>
              <a:t>MyObject</a:t>
            </a:r>
            <a:r>
              <a:rPr lang="en" sz="1200" b="0">
                <a:solidFill>
                  <a:srgbClr val="3B3B3B"/>
                </a:solidFill>
                <a:highlight>
                  <a:srgbClr val="FFFFFF"/>
                </a:highlight>
                <a:latin typeface="Consolas"/>
                <a:ea typeface="Consolas"/>
                <a:cs typeface="Consolas"/>
                <a:sym typeface="Consolas"/>
              </a:rPr>
              <a:t> </a:t>
            </a:r>
            <a:r>
              <a:rPr lang="en" sz="1200" b="0">
                <a:solidFill>
                  <a:srgbClr val="001080"/>
                </a:solidFill>
                <a:highlight>
                  <a:srgbClr val="FFFFFF"/>
                </a:highlight>
                <a:latin typeface="Consolas"/>
                <a:ea typeface="Consolas"/>
                <a:cs typeface="Consolas"/>
                <a:sym typeface="Consolas"/>
              </a:rPr>
              <a:t>obj</a:t>
            </a:r>
            <a:r>
              <a:rPr lang="en" sz="1200" b="0">
                <a:solidFill>
                  <a:srgbClr val="3B3B3B"/>
                </a:solidFill>
                <a:highlight>
                  <a:srgbClr val="FFFFFF"/>
                </a:highlight>
                <a:latin typeface="Consolas"/>
                <a:ea typeface="Consolas"/>
                <a:cs typeface="Consolas"/>
                <a:sym typeface="Consolas"/>
              </a:rPr>
              <a:t>,</a:t>
            </a:r>
            <a:endParaRPr sz="1200" b="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r>
              <a:rPr lang="en" sz="1200" b="0">
                <a:solidFill>
                  <a:srgbClr val="3B3B3B"/>
                </a:solidFill>
                <a:highlight>
                  <a:srgbClr val="FFFFFF"/>
                </a:highlight>
                <a:latin typeface="Consolas"/>
                <a:ea typeface="Consolas"/>
                <a:cs typeface="Consolas"/>
                <a:sym typeface="Consolas"/>
              </a:rPr>
              <a:t>   </a:t>
            </a:r>
            <a:r>
              <a:rPr lang="en" sz="1200" b="0">
                <a:solidFill>
                  <a:srgbClr val="267F99"/>
                </a:solidFill>
                <a:highlight>
                  <a:srgbClr val="FFFFFF"/>
                </a:highlight>
                <a:latin typeface="Consolas"/>
                <a:ea typeface="Consolas"/>
                <a:cs typeface="Consolas"/>
                <a:sym typeface="Consolas"/>
              </a:rPr>
              <a:t>Optional</a:t>
            </a:r>
            <a:r>
              <a:rPr lang="en" sz="1200" b="0">
                <a:highlight>
                  <a:srgbClr val="FFFFFF"/>
                </a:highlight>
                <a:latin typeface="Consolas"/>
                <a:ea typeface="Consolas"/>
                <a:cs typeface="Consolas"/>
                <a:sym typeface="Consolas"/>
              </a:rPr>
              <a:t>&lt;</a:t>
            </a:r>
            <a:r>
              <a:rPr lang="en" sz="1200" b="0">
                <a:solidFill>
                  <a:srgbClr val="267F99"/>
                </a:solidFill>
                <a:highlight>
                  <a:srgbClr val="FFFFFF"/>
                </a:highlight>
                <a:latin typeface="Consolas"/>
                <a:ea typeface="Consolas"/>
                <a:cs typeface="Consolas"/>
                <a:sym typeface="Consolas"/>
              </a:rPr>
              <a:t>IMaterial</a:t>
            </a:r>
            <a:r>
              <a:rPr lang="en" sz="1200" b="0">
                <a:highlight>
                  <a:srgbClr val="FFFFFF"/>
                </a:highlight>
                <a:latin typeface="Consolas"/>
                <a:ea typeface="Consolas"/>
                <a:cs typeface="Consolas"/>
                <a:sym typeface="Consolas"/>
              </a:rPr>
              <a:t>&gt;</a:t>
            </a:r>
            <a:r>
              <a:rPr lang="en" sz="1200" b="0">
                <a:solidFill>
                  <a:srgbClr val="3B3B3B"/>
                </a:solidFill>
                <a:highlight>
                  <a:srgbClr val="FFFFFF"/>
                </a:highlight>
                <a:latin typeface="Consolas"/>
                <a:ea typeface="Consolas"/>
                <a:cs typeface="Consolas"/>
                <a:sym typeface="Consolas"/>
              </a:rPr>
              <a:t> </a:t>
            </a:r>
            <a:r>
              <a:rPr lang="en" sz="1200" b="0">
                <a:solidFill>
                  <a:srgbClr val="001080"/>
                </a:solidFill>
                <a:highlight>
                  <a:srgbClr val="FFFFFF"/>
                </a:highlight>
                <a:latin typeface="Consolas"/>
                <a:ea typeface="Consolas"/>
                <a:cs typeface="Consolas"/>
                <a:sym typeface="Consolas"/>
              </a:rPr>
              <a:t>overrideMaterial</a:t>
            </a:r>
            <a:r>
              <a:rPr lang="en" sz="1200" b="0">
                <a:solidFill>
                  <a:srgbClr val="3B3B3B"/>
                </a:solidFill>
                <a:highlight>
                  <a:srgbClr val="FFFFFF"/>
                </a:highlight>
                <a:latin typeface="Consolas"/>
                <a:ea typeface="Consolas"/>
                <a:cs typeface="Consolas"/>
                <a:sym typeface="Consolas"/>
              </a:rPr>
              <a:t>) {</a:t>
            </a:r>
            <a:endParaRPr sz="1200" b="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r>
              <a:rPr lang="en" sz="1200" b="0">
                <a:solidFill>
                  <a:srgbClr val="3B3B3B"/>
                </a:solidFill>
                <a:highlight>
                  <a:srgbClr val="FFFFFF"/>
                </a:highlight>
                <a:latin typeface="Consolas"/>
                <a:ea typeface="Consolas"/>
                <a:cs typeface="Consolas"/>
                <a:sym typeface="Consolas"/>
              </a:rPr>
              <a:t>   </a:t>
            </a:r>
            <a:r>
              <a:rPr lang="en" sz="1200" b="0">
                <a:solidFill>
                  <a:srgbClr val="267F99"/>
                </a:solidFill>
                <a:highlight>
                  <a:srgbClr val="FFFFFF"/>
                </a:highlight>
                <a:latin typeface="Consolas"/>
                <a:ea typeface="Consolas"/>
                <a:cs typeface="Consolas"/>
                <a:sym typeface="Consolas"/>
              </a:rPr>
              <a:t>IMaterial</a:t>
            </a:r>
            <a:r>
              <a:rPr lang="en" sz="1200" b="0">
                <a:solidFill>
                  <a:srgbClr val="3B3B3B"/>
                </a:solidFill>
                <a:highlight>
                  <a:srgbClr val="FFFFFF"/>
                </a:highlight>
                <a:latin typeface="Consolas"/>
                <a:ea typeface="Consolas"/>
                <a:cs typeface="Consolas"/>
                <a:sym typeface="Consolas"/>
              </a:rPr>
              <a:t> </a:t>
            </a:r>
            <a:r>
              <a:rPr lang="en" sz="1200" b="0">
                <a:solidFill>
                  <a:srgbClr val="001080"/>
                </a:solidFill>
                <a:highlight>
                  <a:srgbClr val="FFFFFF"/>
                </a:highlight>
                <a:latin typeface="Consolas"/>
                <a:ea typeface="Consolas"/>
                <a:cs typeface="Consolas"/>
                <a:sym typeface="Consolas"/>
              </a:rPr>
              <a:t>matToUse</a:t>
            </a:r>
            <a:r>
              <a:rPr lang="en" sz="1200" b="0">
                <a:solidFill>
                  <a:srgbClr val="3B3B3B"/>
                </a:solidFill>
                <a:highlight>
                  <a:srgbClr val="FFFFFF"/>
                </a:highlight>
                <a:latin typeface="Consolas"/>
                <a:ea typeface="Consolas"/>
                <a:cs typeface="Consolas"/>
                <a:sym typeface="Consolas"/>
              </a:rPr>
              <a:t>;</a:t>
            </a:r>
            <a:endParaRPr sz="1200" b="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endParaRPr sz="1200" b="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r>
              <a:rPr lang="en" sz="1200" b="0">
                <a:solidFill>
                  <a:srgbClr val="3B3B3B"/>
                </a:solidFill>
                <a:highlight>
                  <a:srgbClr val="FFFFFF"/>
                </a:highlight>
                <a:latin typeface="Consolas"/>
                <a:ea typeface="Consolas"/>
                <a:cs typeface="Consolas"/>
                <a:sym typeface="Consolas"/>
              </a:rPr>
              <a:t>   </a:t>
            </a:r>
            <a:r>
              <a:rPr lang="en" sz="1200" b="0">
                <a:solidFill>
                  <a:srgbClr val="AF00DB"/>
                </a:solidFill>
                <a:highlight>
                  <a:srgbClr val="FFFFFF"/>
                </a:highlight>
                <a:latin typeface="Consolas"/>
                <a:ea typeface="Consolas"/>
                <a:cs typeface="Consolas"/>
                <a:sym typeface="Consolas"/>
              </a:rPr>
              <a:t>if</a:t>
            </a:r>
            <a:r>
              <a:rPr lang="en" sz="1200" b="0">
                <a:solidFill>
                  <a:srgbClr val="3B3B3B"/>
                </a:solidFill>
                <a:highlight>
                  <a:srgbClr val="FFFFFF"/>
                </a:highlight>
                <a:latin typeface="Consolas"/>
                <a:ea typeface="Consolas"/>
                <a:cs typeface="Consolas"/>
                <a:sym typeface="Consolas"/>
              </a:rPr>
              <a:t> (</a:t>
            </a:r>
            <a:r>
              <a:rPr lang="en" sz="1200" b="0">
                <a:solidFill>
                  <a:srgbClr val="001080"/>
                </a:solidFill>
                <a:highlight>
                  <a:srgbClr val="FFFFFF"/>
                </a:highlight>
                <a:latin typeface="Consolas"/>
                <a:ea typeface="Consolas"/>
                <a:cs typeface="Consolas"/>
                <a:sym typeface="Consolas"/>
              </a:rPr>
              <a:t>overrideMaterial</a:t>
            </a:r>
            <a:r>
              <a:rPr lang="en" sz="1200" b="0">
                <a:solidFill>
                  <a:srgbClr val="3B3B3B"/>
                </a:solidFill>
                <a:highlight>
                  <a:srgbClr val="FFFFFF"/>
                </a:highlight>
                <a:latin typeface="Consolas"/>
                <a:ea typeface="Consolas"/>
                <a:cs typeface="Consolas"/>
                <a:sym typeface="Consolas"/>
              </a:rPr>
              <a:t>.</a:t>
            </a:r>
            <a:r>
              <a:rPr lang="en" sz="1200" b="0">
                <a:solidFill>
                  <a:srgbClr val="001080"/>
                </a:solidFill>
                <a:highlight>
                  <a:srgbClr val="FFFFFF"/>
                </a:highlight>
                <a:latin typeface="Consolas"/>
                <a:ea typeface="Consolas"/>
                <a:cs typeface="Consolas"/>
                <a:sym typeface="Consolas"/>
              </a:rPr>
              <a:t>hasValue</a:t>
            </a:r>
            <a:r>
              <a:rPr lang="en" sz="1200" b="0">
                <a:solidFill>
                  <a:srgbClr val="3B3B3B"/>
                </a:solidFill>
                <a:highlight>
                  <a:srgbClr val="FFFFFF"/>
                </a:highlight>
                <a:latin typeface="Consolas"/>
                <a:ea typeface="Consolas"/>
                <a:cs typeface="Consolas"/>
                <a:sym typeface="Consolas"/>
              </a:rPr>
              <a:t>) {</a:t>
            </a:r>
            <a:endParaRPr sz="1200" b="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r>
              <a:rPr lang="en" sz="1200" b="0">
                <a:solidFill>
                  <a:srgbClr val="3B3B3B"/>
                </a:solidFill>
                <a:highlight>
                  <a:srgbClr val="FFFFFF"/>
                </a:highlight>
                <a:latin typeface="Consolas"/>
                <a:ea typeface="Consolas"/>
                <a:cs typeface="Consolas"/>
                <a:sym typeface="Consolas"/>
              </a:rPr>
              <a:t>       </a:t>
            </a:r>
            <a:r>
              <a:rPr lang="en" sz="1200" b="0">
                <a:solidFill>
                  <a:srgbClr val="001080"/>
                </a:solidFill>
                <a:highlight>
                  <a:srgbClr val="FFFFFF"/>
                </a:highlight>
                <a:latin typeface="Consolas"/>
                <a:ea typeface="Consolas"/>
                <a:cs typeface="Consolas"/>
                <a:sym typeface="Consolas"/>
              </a:rPr>
              <a:t>matToUse</a:t>
            </a:r>
            <a:r>
              <a:rPr lang="en" sz="1200" b="0">
                <a:solidFill>
                  <a:srgbClr val="3B3B3B"/>
                </a:solidFill>
                <a:highlight>
                  <a:srgbClr val="FFFFFF"/>
                </a:highlight>
                <a:latin typeface="Consolas"/>
                <a:ea typeface="Consolas"/>
                <a:cs typeface="Consolas"/>
                <a:sym typeface="Consolas"/>
              </a:rPr>
              <a:t> </a:t>
            </a:r>
            <a:r>
              <a:rPr lang="en" sz="1200" b="0">
                <a:highlight>
                  <a:srgbClr val="FFFFFF"/>
                </a:highlight>
                <a:latin typeface="Consolas"/>
                <a:ea typeface="Consolas"/>
                <a:cs typeface="Consolas"/>
                <a:sym typeface="Consolas"/>
              </a:rPr>
              <a:t>=</a:t>
            </a:r>
            <a:r>
              <a:rPr lang="en" sz="1200" b="0">
                <a:solidFill>
                  <a:srgbClr val="3B3B3B"/>
                </a:solidFill>
                <a:highlight>
                  <a:srgbClr val="FFFFFF"/>
                </a:highlight>
                <a:latin typeface="Consolas"/>
                <a:ea typeface="Consolas"/>
                <a:cs typeface="Consolas"/>
                <a:sym typeface="Consolas"/>
              </a:rPr>
              <a:t> </a:t>
            </a:r>
            <a:r>
              <a:rPr lang="en" sz="1200" b="0">
                <a:solidFill>
                  <a:srgbClr val="001080"/>
                </a:solidFill>
                <a:highlight>
                  <a:srgbClr val="FFFFFF"/>
                </a:highlight>
                <a:latin typeface="Consolas"/>
                <a:ea typeface="Consolas"/>
                <a:cs typeface="Consolas"/>
                <a:sym typeface="Consolas"/>
              </a:rPr>
              <a:t>overrideMaterial</a:t>
            </a:r>
            <a:r>
              <a:rPr lang="en" sz="1200" b="0">
                <a:solidFill>
                  <a:srgbClr val="3B3B3B"/>
                </a:solidFill>
                <a:highlight>
                  <a:srgbClr val="FFFFFF"/>
                </a:highlight>
                <a:latin typeface="Consolas"/>
                <a:ea typeface="Consolas"/>
                <a:cs typeface="Consolas"/>
                <a:sym typeface="Consolas"/>
              </a:rPr>
              <a:t>.</a:t>
            </a:r>
            <a:r>
              <a:rPr lang="en" sz="1200" b="0">
                <a:solidFill>
                  <a:srgbClr val="001080"/>
                </a:solidFill>
                <a:highlight>
                  <a:srgbClr val="FFFFFF"/>
                </a:highlight>
                <a:latin typeface="Consolas"/>
                <a:ea typeface="Consolas"/>
                <a:cs typeface="Consolas"/>
                <a:sym typeface="Consolas"/>
              </a:rPr>
              <a:t>value</a:t>
            </a:r>
            <a:r>
              <a:rPr lang="en" sz="1200" b="0">
                <a:solidFill>
                  <a:srgbClr val="3B3B3B"/>
                </a:solidFill>
                <a:highlight>
                  <a:srgbClr val="FFFFFF"/>
                </a:highlight>
                <a:latin typeface="Consolas"/>
                <a:ea typeface="Consolas"/>
                <a:cs typeface="Consolas"/>
                <a:sym typeface="Consolas"/>
              </a:rPr>
              <a:t>;</a:t>
            </a:r>
            <a:endParaRPr sz="1200" b="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r>
              <a:rPr lang="en" sz="1200" b="0">
                <a:solidFill>
                  <a:srgbClr val="3B3B3B"/>
                </a:solidFill>
                <a:highlight>
                  <a:srgbClr val="FFFFFF"/>
                </a:highlight>
                <a:latin typeface="Consolas"/>
                <a:ea typeface="Consolas"/>
                <a:cs typeface="Consolas"/>
                <a:sym typeface="Consolas"/>
              </a:rPr>
              <a:t>   }</a:t>
            </a:r>
            <a:endParaRPr sz="1200" b="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r>
              <a:rPr lang="en" sz="1200" b="0">
                <a:solidFill>
                  <a:srgbClr val="3B3B3B"/>
                </a:solidFill>
                <a:highlight>
                  <a:srgbClr val="FFFFFF"/>
                </a:highlight>
                <a:latin typeface="Consolas"/>
                <a:ea typeface="Consolas"/>
                <a:cs typeface="Consolas"/>
                <a:sym typeface="Consolas"/>
              </a:rPr>
              <a:t>   </a:t>
            </a:r>
            <a:r>
              <a:rPr lang="en" sz="1200" b="0">
                <a:solidFill>
                  <a:srgbClr val="AF00DB"/>
                </a:solidFill>
                <a:highlight>
                  <a:srgbClr val="FFFFFF"/>
                </a:highlight>
                <a:latin typeface="Consolas"/>
                <a:ea typeface="Consolas"/>
                <a:cs typeface="Consolas"/>
                <a:sym typeface="Consolas"/>
              </a:rPr>
              <a:t>else</a:t>
            </a:r>
            <a:r>
              <a:rPr lang="en" sz="1200" b="0">
                <a:solidFill>
                  <a:srgbClr val="3B3B3B"/>
                </a:solidFill>
                <a:highlight>
                  <a:srgbClr val="FFFFFF"/>
                </a:highlight>
                <a:latin typeface="Consolas"/>
                <a:ea typeface="Consolas"/>
                <a:cs typeface="Consolas"/>
                <a:sym typeface="Consolas"/>
              </a:rPr>
              <a:t> {</a:t>
            </a:r>
            <a:endParaRPr sz="1200" b="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r>
              <a:rPr lang="en" sz="1200" b="0">
                <a:solidFill>
                  <a:srgbClr val="3B3B3B"/>
                </a:solidFill>
                <a:highlight>
                  <a:srgbClr val="FFFFFF"/>
                </a:highlight>
                <a:latin typeface="Consolas"/>
                <a:ea typeface="Consolas"/>
                <a:cs typeface="Consolas"/>
                <a:sym typeface="Consolas"/>
              </a:rPr>
              <a:t>       </a:t>
            </a:r>
            <a:r>
              <a:rPr lang="en" sz="1200" b="0">
                <a:solidFill>
                  <a:srgbClr val="001080"/>
                </a:solidFill>
                <a:highlight>
                  <a:srgbClr val="FFFFFF"/>
                </a:highlight>
                <a:latin typeface="Consolas"/>
                <a:ea typeface="Consolas"/>
                <a:cs typeface="Consolas"/>
                <a:sym typeface="Consolas"/>
              </a:rPr>
              <a:t>matToUse</a:t>
            </a:r>
            <a:r>
              <a:rPr lang="en" sz="1200" b="0">
                <a:solidFill>
                  <a:srgbClr val="3B3B3B"/>
                </a:solidFill>
                <a:highlight>
                  <a:srgbClr val="FFFFFF"/>
                </a:highlight>
                <a:latin typeface="Consolas"/>
                <a:ea typeface="Consolas"/>
                <a:cs typeface="Consolas"/>
                <a:sym typeface="Consolas"/>
              </a:rPr>
              <a:t> </a:t>
            </a:r>
            <a:r>
              <a:rPr lang="en" sz="1200" b="0">
                <a:highlight>
                  <a:srgbClr val="FFFFFF"/>
                </a:highlight>
                <a:latin typeface="Consolas"/>
                <a:ea typeface="Consolas"/>
                <a:cs typeface="Consolas"/>
                <a:sym typeface="Consolas"/>
              </a:rPr>
              <a:t>=</a:t>
            </a:r>
            <a:r>
              <a:rPr lang="en" sz="1200" b="0">
                <a:solidFill>
                  <a:srgbClr val="3B3B3B"/>
                </a:solidFill>
                <a:highlight>
                  <a:srgbClr val="FFFFFF"/>
                </a:highlight>
                <a:latin typeface="Consolas"/>
                <a:ea typeface="Consolas"/>
                <a:cs typeface="Consolas"/>
                <a:sym typeface="Consolas"/>
              </a:rPr>
              <a:t> </a:t>
            </a:r>
            <a:r>
              <a:rPr lang="en" sz="1200" b="0">
                <a:solidFill>
                  <a:srgbClr val="001080"/>
                </a:solidFill>
                <a:highlight>
                  <a:srgbClr val="FFFFFF"/>
                </a:highlight>
                <a:latin typeface="Consolas"/>
                <a:ea typeface="Consolas"/>
                <a:cs typeface="Consolas"/>
                <a:sym typeface="Consolas"/>
              </a:rPr>
              <a:t>obj</a:t>
            </a:r>
            <a:r>
              <a:rPr lang="en" sz="1200" b="0">
                <a:solidFill>
                  <a:srgbClr val="3B3B3B"/>
                </a:solidFill>
                <a:highlight>
                  <a:srgbClr val="FFFFFF"/>
                </a:highlight>
                <a:latin typeface="Consolas"/>
                <a:ea typeface="Consolas"/>
                <a:cs typeface="Consolas"/>
                <a:sym typeface="Consolas"/>
              </a:rPr>
              <a:t>.</a:t>
            </a:r>
            <a:r>
              <a:rPr lang="en" sz="1200" b="0">
                <a:solidFill>
                  <a:srgbClr val="795E26"/>
                </a:solidFill>
                <a:highlight>
                  <a:srgbClr val="FFFFFF"/>
                </a:highlight>
                <a:latin typeface="Consolas"/>
                <a:ea typeface="Consolas"/>
                <a:cs typeface="Consolas"/>
                <a:sym typeface="Consolas"/>
              </a:rPr>
              <a:t>getDefaultMaterial</a:t>
            </a:r>
            <a:r>
              <a:rPr lang="en" sz="1200" b="0">
                <a:solidFill>
                  <a:srgbClr val="3B3B3B"/>
                </a:solidFill>
                <a:highlight>
                  <a:srgbClr val="FFFFFF"/>
                </a:highlight>
                <a:latin typeface="Consolas"/>
                <a:ea typeface="Consolas"/>
                <a:cs typeface="Consolas"/>
                <a:sym typeface="Consolas"/>
              </a:rPr>
              <a:t>();</a:t>
            </a:r>
            <a:endParaRPr sz="1200" b="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r>
              <a:rPr lang="en" sz="1200" b="0">
                <a:solidFill>
                  <a:srgbClr val="3B3B3B"/>
                </a:solidFill>
                <a:highlight>
                  <a:srgbClr val="FFFFFF"/>
                </a:highlight>
                <a:latin typeface="Consolas"/>
                <a:ea typeface="Consolas"/>
                <a:cs typeface="Consolas"/>
                <a:sym typeface="Consolas"/>
              </a:rPr>
              <a:t>   }</a:t>
            </a:r>
            <a:endParaRPr sz="1200" b="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endParaRPr sz="1200" b="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r>
              <a:rPr lang="en" sz="1200" b="0">
                <a:solidFill>
                  <a:srgbClr val="3B3B3B"/>
                </a:solidFill>
                <a:highlight>
                  <a:srgbClr val="FFFFFF"/>
                </a:highlight>
                <a:latin typeface="Consolas"/>
                <a:ea typeface="Consolas"/>
                <a:cs typeface="Consolas"/>
                <a:sym typeface="Consolas"/>
              </a:rPr>
              <a:t>   </a:t>
            </a:r>
            <a:r>
              <a:rPr lang="en" sz="1200" b="0">
                <a:solidFill>
                  <a:srgbClr val="AF00DB"/>
                </a:solidFill>
                <a:highlight>
                  <a:srgbClr val="FFFFFF"/>
                </a:highlight>
                <a:latin typeface="Consolas"/>
                <a:ea typeface="Consolas"/>
                <a:cs typeface="Consolas"/>
                <a:sym typeface="Consolas"/>
              </a:rPr>
              <a:t>return</a:t>
            </a:r>
            <a:r>
              <a:rPr lang="en" sz="1200" b="0">
                <a:solidFill>
                  <a:srgbClr val="3B3B3B"/>
                </a:solidFill>
                <a:highlight>
                  <a:srgbClr val="FFFFFF"/>
                </a:highlight>
                <a:latin typeface="Consolas"/>
                <a:ea typeface="Consolas"/>
                <a:cs typeface="Consolas"/>
                <a:sym typeface="Consolas"/>
              </a:rPr>
              <a:t> </a:t>
            </a:r>
            <a:r>
              <a:rPr lang="en" sz="1200" b="0">
                <a:solidFill>
                  <a:srgbClr val="001080"/>
                </a:solidFill>
                <a:highlight>
                  <a:srgbClr val="FFFFFF"/>
                </a:highlight>
                <a:latin typeface="Consolas"/>
                <a:ea typeface="Consolas"/>
                <a:cs typeface="Consolas"/>
                <a:sym typeface="Consolas"/>
              </a:rPr>
              <a:t>matToUse</a:t>
            </a:r>
            <a:r>
              <a:rPr lang="en" sz="1200" b="0">
                <a:solidFill>
                  <a:srgbClr val="3B3B3B"/>
                </a:solidFill>
                <a:highlight>
                  <a:srgbClr val="FFFFFF"/>
                </a:highlight>
                <a:latin typeface="Consolas"/>
                <a:ea typeface="Consolas"/>
                <a:cs typeface="Consolas"/>
                <a:sym typeface="Consolas"/>
              </a:rPr>
              <a:t>.</a:t>
            </a:r>
            <a:r>
              <a:rPr lang="en" sz="1200" b="0">
                <a:solidFill>
                  <a:srgbClr val="795E26"/>
                </a:solidFill>
                <a:highlight>
                  <a:srgbClr val="FFFFFF"/>
                </a:highlight>
                <a:latin typeface="Consolas"/>
                <a:ea typeface="Consolas"/>
                <a:cs typeface="Consolas"/>
                <a:sym typeface="Consolas"/>
              </a:rPr>
              <a:t>evalBRDF</a:t>
            </a:r>
            <a:r>
              <a:rPr lang="en" sz="1200" b="0">
                <a:solidFill>
                  <a:srgbClr val="3B3B3B"/>
                </a:solidFill>
                <a:highlight>
                  <a:srgbClr val="FFFFFF"/>
                </a:highlight>
                <a:latin typeface="Consolas"/>
                <a:ea typeface="Consolas"/>
                <a:cs typeface="Consolas"/>
                <a:sym typeface="Consolas"/>
              </a:rPr>
              <a:t>(...);</a:t>
            </a:r>
            <a:endParaRPr sz="1200" b="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r>
              <a:rPr lang="en" sz="1200" b="0">
                <a:solidFill>
                  <a:srgbClr val="3B3B3B"/>
                </a:solidFill>
                <a:highlight>
                  <a:srgbClr val="FFFFFF"/>
                </a:highlight>
                <a:latin typeface="Consolas"/>
                <a:ea typeface="Consolas"/>
                <a:cs typeface="Consolas"/>
                <a:sym typeface="Consolas"/>
              </a:rPr>
              <a:t>}</a:t>
            </a:r>
            <a:endParaRPr sz="1200" b="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endParaRPr sz="1200" b="0">
              <a:solidFill>
                <a:srgbClr val="267F99"/>
              </a:solidFill>
              <a:highlight>
                <a:srgbClr val="FFFFFF"/>
              </a:highlight>
              <a:latin typeface="Consolas"/>
              <a:ea typeface="Consolas"/>
              <a:cs typeface="Consolas"/>
              <a:sym typeface="Consolas"/>
            </a:endParaRPr>
          </a:p>
        </p:txBody>
      </p:sp>
      <p:sp>
        <p:nvSpPr>
          <p:cNvPr id="339" name="Google Shape;339;p24"/>
          <p:cNvSpPr/>
          <p:nvPr/>
        </p:nvSpPr>
        <p:spPr>
          <a:xfrm>
            <a:off x="4768675" y="1440775"/>
            <a:ext cx="3153900" cy="263700"/>
          </a:xfrm>
          <a:prstGeom prst="rect">
            <a:avLst/>
          </a:prstGeom>
          <a:solidFill>
            <a:srgbClr val="E5CB00">
              <a:alpha val="35000"/>
            </a:srgbClr>
          </a:solidFill>
          <a:ln w="9525" cap="flat" cmpd="sng">
            <a:solidFill>
              <a:srgbClr val="E5CB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rebuchet MS"/>
              <a:ea typeface="Trebuchet MS"/>
              <a:cs typeface="Trebuchet MS"/>
              <a:sym typeface="Trebuchet MS"/>
            </a:endParaRPr>
          </a:p>
        </p:txBody>
      </p:sp>
      <p:sp>
        <p:nvSpPr>
          <p:cNvPr id="340" name="Google Shape;340;p24"/>
          <p:cNvSpPr/>
          <p:nvPr/>
        </p:nvSpPr>
        <p:spPr>
          <a:xfrm>
            <a:off x="4768675" y="2069350"/>
            <a:ext cx="2580900" cy="263700"/>
          </a:xfrm>
          <a:prstGeom prst="rect">
            <a:avLst/>
          </a:prstGeom>
          <a:solidFill>
            <a:srgbClr val="E5CB00">
              <a:alpha val="35000"/>
            </a:srgbClr>
          </a:solidFill>
          <a:ln w="9525" cap="flat" cmpd="sng">
            <a:solidFill>
              <a:srgbClr val="E5CB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rebuchet MS"/>
              <a:ea typeface="Trebuchet MS"/>
              <a:cs typeface="Trebuchet MS"/>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3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25"/>
          <p:cNvSpPr txBox="1">
            <a:spLocks noGrp="1"/>
          </p:cNvSpPr>
          <p:nvPr>
            <p:ph type="body" idx="1"/>
          </p:nvPr>
        </p:nvSpPr>
        <p:spPr>
          <a:xfrm>
            <a:off x="698500" y="788175"/>
            <a:ext cx="3602400" cy="1613400"/>
          </a:xfrm>
          <a:prstGeom prst="rect">
            <a:avLst/>
          </a:prstGeom>
        </p:spPr>
        <p:txBody>
          <a:bodyPr spcFirstLastPara="1" wrap="square" lIns="97900" tIns="48950" rIns="97900" bIns="48950" anchor="t" anchorCtr="0">
            <a:normAutofit fontScale="92500"/>
          </a:bodyPr>
          <a:lstStyle/>
          <a:p>
            <a:pPr marL="0" lvl="0" indent="0" algn="l" rtl="0">
              <a:spcBef>
                <a:spcPts val="375"/>
              </a:spcBef>
              <a:spcAft>
                <a:spcPts val="0"/>
              </a:spcAft>
              <a:buNone/>
            </a:pPr>
            <a:r>
              <a:rPr lang="en" sz="1600">
                <a:latin typeface="Consolas"/>
                <a:ea typeface="Consolas"/>
                <a:cs typeface="Consolas"/>
                <a:sym typeface="Consolas"/>
              </a:rPr>
              <a:t>Conditional&lt;T, </a:t>
            </a:r>
            <a:r>
              <a:rPr lang="en" sz="1600">
                <a:solidFill>
                  <a:srgbClr val="0000FF"/>
                </a:solidFill>
                <a:latin typeface="Consolas"/>
                <a:ea typeface="Consolas"/>
                <a:cs typeface="Consolas"/>
                <a:sym typeface="Consolas"/>
              </a:rPr>
              <a:t>bool</a:t>
            </a:r>
            <a:r>
              <a:rPr lang="en" sz="1600">
                <a:latin typeface="Consolas"/>
                <a:ea typeface="Consolas"/>
                <a:cs typeface="Consolas"/>
                <a:sym typeface="Consolas"/>
              </a:rPr>
              <a:t> flag&gt;</a:t>
            </a:r>
            <a:endParaRPr sz="1400">
              <a:latin typeface="Consolas"/>
              <a:ea typeface="Consolas"/>
              <a:cs typeface="Consolas"/>
              <a:sym typeface="Consolas"/>
            </a:endParaRPr>
          </a:p>
          <a:p>
            <a:pPr marL="457200" lvl="0" indent="-317500" algn="l" rtl="0">
              <a:spcBef>
                <a:spcPts val="375"/>
              </a:spcBef>
              <a:spcAft>
                <a:spcPts val="0"/>
              </a:spcAft>
              <a:buClr>
                <a:schemeClr val="dk1"/>
              </a:buClr>
              <a:buSzPts val="1400"/>
              <a:buChar char="•"/>
            </a:pPr>
            <a:r>
              <a:rPr lang="en" sz="1400" b="0"/>
              <a:t>Compile-time presence/absence; strips storage and code when false</a:t>
            </a:r>
            <a:endParaRPr sz="1400" b="0"/>
          </a:p>
          <a:p>
            <a:pPr marL="457200" lvl="0" indent="-317500" algn="l" rtl="0">
              <a:spcBef>
                <a:spcPts val="0"/>
              </a:spcBef>
              <a:spcAft>
                <a:spcPts val="0"/>
              </a:spcAft>
              <a:buClr>
                <a:schemeClr val="dk1"/>
              </a:buClr>
              <a:buSzPts val="1400"/>
              <a:buChar char="•"/>
            </a:pPr>
            <a:r>
              <a:rPr lang="en" sz="1400" b="0">
                <a:latin typeface="Consolas"/>
                <a:ea typeface="Consolas"/>
                <a:cs typeface="Consolas"/>
                <a:sym typeface="Consolas"/>
              </a:rPr>
              <a:t>public consts</a:t>
            </a:r>
            <a:r>
              <a:rPr lang="en" sz="1400" b="0"/>
              <a:t> act as specialization params: use a source default or provide a value when compiling</a:t>
            </a:r>
            <a:endParaRPr/>
          </a:p>
        </p:txBody>
      </p:sp>
      <p:sp>
        <p:nvSpPr>
          <p:cNvPr id="346" name="Google Shape;346;p25"/>
          <p:cNvSpPr txBox="1">
            <a:spLocks noGrp="1"/>
          </p:cNvSpPr>
          <p:nvPr>
            <p:ph type="body" idx="1"/>
          </p:nvPr>
        </p:nvSpPr>
        <p:spPr>
          <a:xfrm>
            <a:off x="4451225" y="788174"/>
            <a:ext cx="4566300" cy="1967975"/>
          </a:xfrm>
          <a:prstGeom prst="rect">
            <a:avLst/>
          </a:prstGeom>
          <a:solidFill>
            <a:schemeClr val="lt1"/>
          </a:solidFill>
          <a:effectLst>
            <a:outerShdw blurRad="57150" dist="19050" dir="5400000" algn="bl" rotWithShape="0">
              <a:srgbClr val="000000">
                <a:alpha val="50000"/>
              </a:srgbClr>
            </a:outerShdw>
          </a:effectLst>
        </p:spPr>
        <p:txBody>
          <a:bodyPr spcFirstLastPara="1" wrap="square" lIns="97900" tIns="48950" rIns="97900" bIns="48950" anchor="t" anchorCtr="0">
            <a:noAutofit/>
          </a:bodyPr>
          <a:lstStyle/>
          <a:p>
            <a:pPr marL="0" lvl="0" indent="0" algn="l" rtl="0">
              <a:lnSpc>
                <a:spcPct val="150000"/>
              </a:lnSpc>
              <a:spcBef>
                <a:spcPts val="0"/>
              </a:spcBef>
              <a:spcAft>
                <a:spcPts val="0"/>
              </a:spcAft>
              <a:buNone/>
            </a:pPr>
            <a:r>
              <a:rPr lang="en" sz="1200" b="0" dirty="0">
                <a:solidFill>
                  <a:srgbClr val="0000FF"/>
                </a:solidFill>
                <a:highlight>
                  <a:srgbClr val="FFFFFF"/>
                </a:highlight>
                <a:latin typeface="Consolas"/>
                <a:ea typeface="Consolas"/>
                <a:cs typeface="Consolas"/>
                <a:sym typeface="Consolas"/>
              </a:rPr>
              <a:t>public</a:t>
            </a:r>
            <a:r>
              <a:rPr lang="en" sz="1200" b="0" dirty="0">
                <a:solidFill>
                  <a:srgbClr val="3B3B3B"/>
                </a:solidFill>
                <a:highlight>
                  <a:srgbClr val="FFFFFF"/>
                </a:highlight>
                <a:latin typeface="Consolas"/>
                <a:ea typeface="Consolas"/>
                <a:cs typeface="Consolas"/>
                <a:sym typeface="Consolas"/>
              </a:rPr>
              <a:t> </a:t>
            </a:r>
            <a:r>
              <a:rPr lang="en" sz="1200" b="0" dirty="0">
                <a:solidFill>
                  <a:srgbClr val="0000FF"/>
                </a:solidFill>
                <a:highlight>
                  <a:srgbClr val="FFFFFF"/>
                </a:highlight>
                <a:latin typeface="Consolas"/>
                <a:ea typeface="Consolas"/>
                <a:cs typeface="Consolas"/>
                <a:sym typeface="Consolas"/>
              </a:rPr>
              <a:t>struct</a:t>
            </a:r>
            <a:r>
              <a:rPr lang="en" sz="1200" b="0" dirty="0">
                <a:solidFill>
                  <a:srgbClr val="3B3B3B"/>
                </a:solidFill>
                <a:highlight>
                  <a:srgbClr val="FFFFFF"/>
                </a:highlight>
                <a:latin typeface="Consolas"/>
                <a:ea typeface="Consolas"/>
                <a:cs typeface="Consolas"/>
                <a:sym typeface="Consolas"/>
              </a:rPr>
              <a:t> </a:t>
            </a:r>
            <a:r>
              <a:rPr lang="en" sz="1200" b="0" dirty="0" err="1">
                <a:solidFill>
                  <a:srgbClr val="267F99"/>
                </a:solidFill>
                <a:highlight>
                  <a:srgbClr val="FFFFFF"/>
                </a:highlight>
                <a:latin typeface="Consolas"/>
                <a:ea typeface="Consolas"/>
                <a:cs typeface="Consolas"/>
                <a:sym typeface="Consolas"/>
              </a:rPr>
              <a:t>SimpleMaterial</a:t>
            </a:r>
            <a:r>
              <a:rPr lang="en" sz="1200" b="0" dirty="0">
                <a:highlight>
                  <a:srgbClr val="FFFFFF"/>
                </a:highlight>
                <a:latin typeface="Consolas"/>
                <a:ea typeface="Consolas"/>
                <a:cs typeface="Consolas"/>
                <a:sym typeface="Consolas"/>
              </a:rPr>
              <a:t>&lt;</a:t>
            </a:r>
            <a:r>
              <a:rPr lang="en" sz="1200" b="0" dirty="0">
                <a:solidFill>
                  <a:srgbClr val="0000FF"/>
                </a:solidFill>
                <a:highlight>
                  <a:srgbClr val="FFFFFF"/>
                </a:highlight>
                <a:latin typeface="Consolas"/>
                <a:ea typeface="Consolas"/>
                <a:cs typeface="Consolas"/>
                <a:sym typeface="Consolas"/>
              </a:rPr>
              <a:t>bool</a:t>
            </a:r>
            <a:r>
              <a:rPr lang="en" sz="1200" b="0" dirty="0">
                <a:solidFill>
                  <a:srgbClr val="3B3B3B"/>
                </a:solidFill>
                <a:highlight>
                  <a:srgbClr val="FFFFFF"/>
                </a:highlight>
                <a:latin typeface="Consolas"/>
                <a:ea typeface="Consolas"/>
                <a:cs typeface="Consolas"/>
                <a:sym typeface="Consolas"/>
              </a:rPr>
              <a:t> </a:t>
            </a:r>
            <a:r>
              <a:rPr lang="en" sz="1200" b="0" dirty="0" err="1">
                <a:solidFill>
                  <a:srgbClr val="001080"/>
                </a:solidFill>
                <a:highlight>
                  <a:srgbClr val="FFFFFF"/>
                </a:highlight>
                <a:latin typeface="Consolas"/>
                <a:ea typeface="Consolas"/>
                <a:cs typeface="Consolas"/>
                <a:sym typeface="Consolas"/>
              </a:rPr>
              <a:t>hasNormalMap</a:t>
            </a:r>
            <a:r>
              <a:rPr lang="en" sz="1200" b="0" dirty="0">
                <a:solidFill>
                  <a:srgbClr val="3B3B3B"/>
                </a:solidFill>
                <a:highlight>
                  <a:srgbClr val="FFFFFF"/>
                </a:highlight>
                <a:latin typeface="Consolas"/>
                <a:ea typeface="Consolas"/>
                <a:cs typeface="Consolas"/>
                <a:sym typeface="Consolas"/>
              </a:rPr>
              <a:t>, </a:t>
            </a:r>
            <a:endParaRPr sz="1200" b="0" dirty="0">
              <a:solidFill>
                <a:srgbClr val="3B3B3B"/>
              </a:solidFill>
              <a:highlight>
                <a:srgbClr val="FFFFFF"/>
              </a:highlight>
              <a:latin typeface="Consolas"/>
              <a:ea typeface="Consolas"/>
              <a:cs typeface="Consolas"/>
              <a:sym typeface="Consolas"/>
            </a:endParaRPr>
          </a:p>
          <a:p>
            <a:pPr marL="1828800" lvl="0" indent="457200" algn="l" rtl="0">
              <a:lnSpc>
                <a:spcPct val="150000"/>
              </a:lnSpc>
              <a:spcBef>
                <a:spcPts val="0"/>
              </a:spcBef>
              <a:spcAft>
                <a:spcPts val="0"/>
              </a:spcAft>
              <a:buClr>
                <a:schemeClr val="dk1"/>
              </a:buClr>
              <a:buSzPts val="1100"/>
              <a:buFont typeface="Arial"/>
              <a:buNone/>
            </a:pPr>
            <a:r>
              <a:rPr lang="en" sz="1200" b="0" dirty="0">
                <a:solidFill>
                  <a:srgbClr val="0000FF"/>
                </a:solidFill>
                <a:highlight>
                  <a:srgbClr val="FFFFFF"/>
                </a:highlight>
                <a:latin typeface="Consolas"/>
                <a:ea typeface="Consolas"/>
                <a:cs typeface="Consolas"/>
                <a:sym typeface="Consolas"/>
              </a:rPr>
              <a:t>  bool</a:t>
            </a:r>
            <a:r>
              <a:rPr lang="en" sz="1200" b="0" dirty="0">
                <a:solidFill>
                  <a:srgbClr val="3B3B3B"/>
                </a:solidFill>
                <a:highlight>
                  <a:srgbClr val="FFFFFF"/>
                </a:highlight>
                <a:latin typeface="Consolas"/>
                <a:ea typeface="Consolas"/>
                <a:cs typeface="Consolas"/>
                <a:sym typeface="Consolas"/>
              </a:rPr>
              <a:t> </a:t>
            </a:r>
            <a:r>
              <a:rPr lang="en" sz="1200" b="0" dirty="0" err="1">
                <a:solidFill>
                  <a:srgbClr val="001080"/>
                </a:solidFill>
                <a:highlight>
                  <a:srgbClr val="FFFFFF"/>
                </a:highlight>
                <a:latin typeface="Consolas"/>
                <a:ea typeface="Consolas"/>
                <a:cs typeface="Consolas"/>
                <a:sym typeface="Consolas"/>
              </a:rPr>
              <a:t>hasAlbedoMap</a:t>
            </a:r>
            <a:r>
              <a:rPr lang="en" sz="1200" b="0" dirty="0">
                <a:highlight>
                  <a:srgbClr val="FFFFFF"/>
                </a:highlight>
                <a:latin typeface="Consolas"/>
                <a:ea typeface="Consolas"/>
                <a:cs typeface="Consolas"/>
                <a:sym typeface="Consolas"/>
              </a:rPr>
              <a:t>&gt; </a:t>
            </a:r>
            <a:r>
              <a:rPr lang="en" sz="1200" b="0" dirty="0">
                <a:solidFill>
                  <a:srgbClr val="3B3B3B"/>
                </a:solidFill>
                <a:highlight>
                  <a:srgbClr val="FFFFFF"/>
                </a:highlight>
                <a:latin typeface="Consolas"/>
                <a:ea typeface="Consolas"/>
                <a:cs typeface="Consolas"/>
                <a:sym typeface="Consolas"/>
              </a:rPr>
              <a:t>{</a:t>
            </a:r>
            <a:endParaRPr sz="1200" b="0" dirty="0">
              <a:solidFill>
                <a:srgbClr val="3B3B3B"/>
              </a:solidFill>
              <a:highlight>
                <a:srgbClr val="FFFFFF"/>
              </a:highlight>
              <a:latin typeface="Consolas"/>
              <a:ea typeface="Consolas"/>
              <a:cs typeface="Consolas"/>
              <a:sym typeface="Consolas"/>
            </a:endParaRPr>
          </a:p>
          <a:p>
            <a:pPr marL="0" lvl="0" indent="0" algn="l" rtl="0">
              <a:lnSpc>
                <a:spcPct val="150000"/>
              </a:lnSpc>
              <a:spcBef>
                <a:spcPts val="0"/>
              </a:spcBef>
              <a:spcAft>
                <a:spcPts val="0"/>
              </a:spcAft>
              <a:buClr>
                <a:schemeClr val="dk1"/>
              </a:buClr>
              <a:buSzPts val="1100"/>
              <a:buFont typeface="Arial"/>
              <a:buNone/>
            </a:pPr>
            <a:r>
              <a:rPr lang="en" sz="1200" b="0" dirty="0">
                <a:solidFill>
                  <a:srgbClr val="3B3B3B"/>
                </a:solidFill>
                <a:highlight>
                  <a:srgbClr val="FFFFFF"/>
                </a:highlight>
                <a:latin typeface="Consolas"/>
                <a:ea typeface="Consolas"/>
                <a:cs typeface="Consolas"/>
                <a:sym typeface="Consolas"/>
              </a:rPr>
              <a:t>   </a:t>
            </a:r>
            <a:r>
              <a:rPr lang="en" sz="1200" b="0" dirty="0">
                <a:solidFill>
                  <a:srgbClr val="267F99"/>
                </a:solidFill>
                <a:highlight>
                  <a:srgbClr val="FFFFFF"/>
                </a:highlight>
                <a:latin typeface="Consolas"/>
                <a:ea typeface="Consolas"/>
                <a:cs typeface="Consolas"/>
                <a:sym typeface="Consolas"/>
              </a:rPr>
              <a:t>Conditional</a:t>
            </a:r>
            <a:r>
              <a:rPr lang="en" sz="1200" b="0" dirty="0">
                <a:highlight>
                  <a:srgbClr val="FFFFFF"/>
                </a:highlight>
                <a:latin typeface="Consolas"/>
                <a:ea typeface="Consolas"/>
                <a:cs typeface="Consolas"/>
                <a:sym typeface="Consolas"/>
              </a:rPr>
              <a:t>&lt;</a:t>
            </a:r>
            <a:r>
              <a:rPr lang="en" sz="1200" b="0" dirty="0">
                <a:solidFill>
                  <a:srgbClr val="267F99"/>
                </a:solidFill>
                <a:highlight>
                  <a:srgbClr val="FFFFFF"/>
                </a:highlight>
                <a:latin typeface="Consolas"/>
                <a:ea typeface="Consolas"/>
                <a:cs typeface="Consolas"/>
                <a:sym typeface="Consolas"/>
              </a:rPr>
              <a:t>Texture2D</a:t>
            </a:r>
            <a:r>
              <a:rPr lang="en" sz="1200" b="0" dirty="0">
                <a:solidFill>
                  <a:srgbClr val="3B3B3B"/>
                </a:solidFill>
                <a:highlight>
                  <a:srgbClr val="FFFFFF"/>
                </a:highlight>
                <a:latin typeface="Consolas"/>
                <a:ea typeface="Consolas"/>
                <a:cs typeface="Consolas"/>
                <a:sym typeface="Consolas"/>
              </a:rPr>
              <a:t>, </a:t>
            </a:r>
            <a:r>
              <a:rPr lang="en" sz="1200" b="0" dirty="0" err="1">
                <a:solidFill>
                  <a:srgbClr val="3B3B3B"/>
                </a:solidFill>
                <a:highlight>
                  <a:srgbClr val="FFFFFF"/>
                </a:highlight>
                <a:latin typeface="Consolas"/>
                <a:ea typeface="Consolas"/>
                <a:cs typeface="Consolas"/>
                <a:sym typeface="Consolas"/>
              </a:rPr>
              <a:t>hasAlbedoMap</a:t>
            </a:r>
            <a:r>
              <a:rPr lang="en" sz="1200" b="0" dirty="0">
                <a:highlight>
                  <a:srgbClr val="FFFFFF"/>
                </a:highlight>
                <a:latin typeface="Consolas"/>
                <a:ea typeface="Consolas"/>
                <a:cs typeface="Consolas"/>
                <a:sym typeface="Consolas"/>
              </a:rPr>
              <a:t>&gt;</a:t>
            </a:r>
            <a:r>
              <a:rPr lang="en" sz="1200" b="0" dirty="0">
                <a:solidFill>
                  <a:srgbClr val="3B3B3B"/>
                </a:solidFill>
                <a:highlight>
                  <a:srgbClr val="FFFFFF"/>
                </a:highlight>
                <a:latin typeface="Consolas"/>
                <a:ea typeface="Consolas"/>
                <a:cs typeface="Consolas"/>
                <a:sym typeface="Consolas"/>
              </a:rPr>
              <a:t> </a:t>
            </a:r>
            <a:r>
              <a:rPr lang="en" sz="1200" b="0" dirty="0" err="1">
                <a:solidFill>
                  <a:srgbClr val="001080"/>
                </a:solidFill>
                <a:highlight>
                  <a:srgbClr val="FFFFFF"/>
                </a:highlight>
                <a:latin typeface="Consolas"/>
                <a:ea typeface="Consolas"/>
                <a:cs typeface="Consolas"/>
                <a:sym typeface="Consolas"/>
              </a:rPr>
              <a:t>m_albedoMap</a:t>
            </a:r>
            <a:r>
              <a:rPr lang="en" sz="1200" b="0" dirty="0">
                <a:solidFill>
                  <a:srgbClr val="3B3B3B"/>
                </a:solidFill>
                <a:highlight>
                  <a:srgbClr val="FFFFFF"/>
                </a:highlight>
                <a:latin typeface="Consolas"/>
                <a:ea typeface="Consolas"/>
                <a:cs typeface="Consolas"/>
                <a:sym typeface="Consolas"/>
              </a:rPr>
              <a:t>;</a:t>
            </a:r>
            <a:endParaRPr sz="1200" b="0" dirty="0">
              <a:solidFill>
                <a:srgbClr val="3B3B3B"/>
              </a:solidFill>
              <a:highlight>
                <a:srgbClr val="FFFFFF"/>
              </a:highlight>
              <a:latin typeface="Consolas"/>
              <a:ea typeface="Consolas"/>
              <a:cs typeface="Consolas"/>
              <a:sym typeface="Consolas"/>
            </a:endParaRPr>
          </a:p>
          <a:p>
            <a:pPr marL="0" lvl="0" indent="0" algn="l" rtl="0">
              <a:lnSpc>
                <a:spcPct val="150000"/>
              </a:lnSpc>
              <a:spcBef>
                <a:spcPts val="0"/>
              </a:spcBef>
              <a:spcAft>
                <a:spcPts val="0"/>
              </a:spcAft>
              <a:buClr>
                <a:schemeClr val="dk1"/>
              </a:buClr>
              <a:buSzPts val="1100"/>
              <a:buFont typeface="Arial"/>
              <a:buNone/>
            </a:pPr>
            <a:r>
              <a:rPr lang="en" sz="1200" b="0" dirty="0">
                <a:solidFill>
                  <a:srgbClr val="3B3B3B"/>
                </a:solidFill>
                <a:highlight>
                  <a:srgbClr val="FFFFFF"/>
                </a:highlight>
                <a:latin typeface="Consolas"/>
                <a:ea typeface="Consolas"/>
                <a:cs typeface="Consolas"/>
                <a:sym typeface="Consolas"/>
              </a:rPr>
              <a:t>   </a:t>
            </a:r>
            <a:r>
              <a:rPr lang="en" sz="1200" b="0" dirty="0">
                <a:solidFill>
                  <a:srgbClr val="267F99"/>
                </a:solidFill>
                <a:highlight>
                  <a:srgbClr val="FFFFFF"/>
                </a:highlight>
                <a:latin typeface="Consolas"/>
                <a:ea typeface="Consolas"/>
                <a:cs typeface="Consolas"/>
                <a:sym typeface="Consolas"/>
              </a:rPr>
              <a:t>Conditional</a:t>
            </a:r>
            <a:r>
              <a:rPr lang="en" sz="1200" b="0" dirty="0">
                <a:highlight>
                  <a:srgbClr val="FFFFFF"/>
                </a:highlight>
                <a:latin typeface="Consolas"/>
                <a:ea typeface="Consolas"/>
                <a:cs typeface="Consolas"/>
                <a:sym typeface="Consolas"/>
              </a:rPr>
              <a:t>&lt;</a:t>
            </a:r>
            <a:r>
              <a:rPr lang="en" sz="1200" b="0" dirty="0">
                <a:solidFill>
                  <a:srgbClr val="267F99"/>
                </a:solidFill>
                <a:highlight>
                  <a:srgbClr val="FFFFFF"/>
                </a:highlight>
                <a:latin typeface="Consolas"/>
                <a:ea typeface="Consolas"/>
                <a:cs typeface="Consolas"/>
                <a:sym typeface="Consolas"/>
              </a:rPr>
              <a:t>Texture2D</a:t>
            </a:r>
            <a:r>
              <a:rPr lang="en" sz="1200" b="0" dirty="0">
                <a:solidFill>
                  <a:srgbClr val="3B3B3B"/>
                </a:solidFill>
                <a:highlight>
                  <a:srgbClr val="FFFFFF"/>
                </a:highlight>
                <a:latin typeface="Consolas"/>
                <a:ea typeface="Consolas"/>
                <a:cs typeface="Consolas"/>
                <a:sym typeface="Consolas"/>
              </a:rPr>
              <a:t>, </a:t>
            </a:r>
            <a:r>
              <a:rPr lang="en" sz="1200" b="0" dirty="0" err="1">
                <a:solidFill>
                  <a:srgbClr val="3B3B3B"/>
                </a:solidFill>
                <a:highlight>
                  <a:srgbClr val="FFFFFF"/>
                </a:highlight>
                <a:latin typeface="Consolas"/>
                <a:ea typeface="Consolas"/>
                <a:cs typeface="Consolas"/>
                <a:sym typeface="Consolas"/>
              </a:rPr>
              <a:t>hasNormalMap</a:t>
            </a:r>
            <a:r>
              <a:rPr lang="en" sz="1200" b="0" dirty="0">
                <a:highlight>
                  <a:srgbClr val="FFFFFF"/>
                </a:highlight>
                <a:latin typeface="Consolas"/>
                <a:ea typeface="Consolas"/>
                <a:cs typeface="Consolas"/>
                <a:sym typeface="Consolas"/>
              </a:rPr>
              <a:t>&gt;</a:t>
            </a:r>
            <a:r>
              <a:rPr lang="en" sz="1200" b="0" dirty="0">
                <a:solidFill>
                  <a:srgbClr val="3B3B3B"/>
                </a:solidFill>
                <a:highlight>
                  <a:srgbClr val="FFFFFF"/>
                </a:highlight>
                <a:latin typeface="Consolas"/>
                <a:ea typeface="Consolas"/>
                <a:cs typeface="Consolas"/>
                <a:sym typeface="Consolas"/>
              </a:rPr>
              <a:t> </a:t>
            </a:r>
            <a:r>
              <a:rPr lang="en" sz="1200" b="0" dirty="0" err="1">
                <a:solidFill>
                  <a:srgbClr val="001080"/>
                </a:solidFill>
                <a:highlight>
                  <a:srgbClr val="FFFFFF"/>
                </a:highlight>
                <a:latin typeface="Consolas"/>
                <a:ea typeface="Consolas"/>
                <a:cs typeface="Consolas"/>
                <a:sym typeface="Consolas"/>
              </a:rPr>
              <a:t>m_normalMap</a:t>
            </a:r>
            <a:r>
              <a:rPr lang="en" sz="1200" b="0" dirty="0">
                <a:solidFill>
                  <a:srgbClr val="3B3B3B"/>
                </a:solidFill>
                <a:highlight>
                  <a:srgbClr val="FFFFFF"/>
                </a:highlight>
                <a:latin typeface="Consolas"/>
                <a:ea typeface="Consolas"/>
                <a:cs typeface="Consolas"/>
                <a:sym typeface="Consolas"/>
              </a:rPr>
              <a:t>;</a:t>
            </a:r>
            <a:endParaRPr sz="1200" b="0" dirty="0">
              <a:solidFill>
                <a:srgbClr val="3B3B3B"/>
              </a:solidFill>
              <a:highlight>
                <a:srgbClr val="FFFFFF"/>
              </a:highlight>
              <a:latin typeface="Consolas"/>
              <a:ea typeface="Consolas"/>
              <a:cs typeface="Consolas"/>
              <a:sym typeface="Consolas"/>
            </a:endParaRPr>
          </a:p>
          <a:p>
            <a:pPr marL="0" lvl="0" indent="0" algn="l" rtl="0">
              <a:lnSpc>
                <a:spcPct val="150000"/>
              </a:lnSpc>
              <a:spcBef>
                <a:spcPts val="0"/>
              </a:spcBef>
              <a:spcAft>
                <a:spcPts val="0"/>
              </a:spcAft>
              <a:buClr>
                <a:schemeClr val="dk1"/>
              </a:buClr>
              <a:buSzPts val="1100"/>
              <a:buFont typeface="Arial"/>
              <a:buNone/>
            </a:pPr>
            <a:r>
              <a:rPr lang="en" sz="1200" b="0" dirty="0">
                <a:solidFill>
                  <a:srgbClr val="3B3B3B"/>
                </a:solidFill>
                <a:highlight>
                  <a:srgbClr val="FFFFFF"/>
                </a:highlight>
                <a:latin typeface="Consolas"/>
                <a:ea typeface="Consolas"/>
                <a:cs typeface="Consolas"/>
                <a:sym typeface="Consolas"/>
              </a:rPr>
              <a:t>}</a:t>
            </a:r>
            <a:endParaRPr sz="1200" b="0" dirty="0">
              <a:solidFill>
                <a:srgbClr val="3B3B3B"/>
              </a:solidFill>
              <a:highlight>
                <a:srgbClr val="FFFFFF"/>
              </a:highlight>
              <a:latin typeface="Consolas"/>
              <a:ea typeface="Consolas"/>
              <a:cs typeface="Consolas"/>
              <a:sym typeface="Consolas"/>
            </a:endParaRPr>
          </a:p>
        </p:txBody>
      </p:sp>
      <p:sp>
        <p:nvSpPr>
          <p:cNvPr id="347" name="Google Shape;347;p25"/>
          <p:cNvSpPr txBox="1">
            <a:spLocks noGrp="1"/>
          </p:cNvSpPr>
          <p:nvPr>
            <p:ph type="body" idx="1"/>
          </p:nvPr>
        </p:nvSpPr>
        <p:spPr>
          <a:xfrm>
            <a:off x="4451225" y="2953100"/>
            <a:ext cx="4566300" cy="1021800"/>
          </a:xfrm>
          <a:prstGeom prst="rect">
            <a:avLst/>
          </a:prstGeom>
          <a:solidFill>
            <a:schemeClr val="lt1"/>
          </a:solidFill>
          <a:effectLst>
            <a:outerShdw blurRad="57150" dist="19050" dir="5400000" algn="bl" rotWithShape="0">
              <a:srgbClr val="000000">
                <a:alpha val="50000"/>
              </a:srgbClr>
            </a:outerShdw>
          </a:effectLst>
        </p:spPr>
        <p:txBody>
          <a:bodyPr spcFirstLastPara="1" wrap="square" lIns="97900" tIns="48950" rIns="97900" bIns="48950" anchor="t" anchorCtr="0">
            <a:noAutofit/>
          </a:bodyPr>
          <a:lstStyle/>
          <a:p>
            <a:pPr marL="0" lvl="0" indent="0" algn="l" rtl="0">
              <a:lnSpc>
                <a:spcPct val="150000"/>
              </a:lnSpc>
              <a:spcBef>
                <a:spcPts val="0"/>
              </a:spcBef>
              <a:spcAft>
                <a:spcPts val="0"/>
              </a:spcAft>
              <a:buNone/>
            </a:pPr>
            <a:r>
              <a:rPr lang="en" sz="1200" b="0">
                <a:solidFill>
                  <a:srgbClr val="008000"/>
                </a:solidFill>
                <a:highlight>
                  <a:srgbClr val="FFFFFF"/>
                </a:highlight>
                <a:latin typeface="Consolas"/>
                <a:ea typeface="Consolas"/>
                <a:cs typeface="Consolas"/>
                <a:sym typeface="Consolas"/>
              </a:rPr>
              <a:t>// in some other file...</a:t>
            </a:r>
            <a:endParaRPr sz="1200" b="0">
              <a:solidFill>
                <a:srgbClr val="008000"/>
              </a:solidFill>
              <a:highlight>
                <a:srgbClr val="FFFFFF"/>
              </a:highlight>
              <a:latin typeface="Consolas"/>
              <a:ea typeface="Consolas"/>
              <a:cs typeface="Consolas"/>
              <a:sym typeface="Consolas"/>
            </a:endParaRPr>
          </a:p>
          <a:p>
            <a:pPr marL="0" lvl="0" indent="0" algn="l" rtl="0">
              <a:lnSpc>
                <a:spcPct val="150000"/>
              </a:lnSpc>
              <a:spcBef>
                <a:spcPts val="0"/>
              </a:spcBef>
              <a:spcAft>
                <a:spcPts val="0"/>
              </a:spcAft>
              <a:buClr>
                <a:schemeClr val="dk1"/>
              </a:buClr>
              <a:buSzPts val="1100"/>
              <a:buFont typeface="Arial"/>
              <a:buNone/>
            </a:pPr>
            <a:r>
              <a:rPr lang="en" sz="1200" b="0">
                <a:solidFill>
                  <a:srgbClr val="267F99"/>
                </a:solidFill>
                <a:highlight>
                  <a:srgbClr val="FFFFFF"/>
                </a:highlight>
                <a:latin typeface="Consolas"/>
                <a:ea typeface="Consolas"/>
                <a:cs typeface="Consolas"/>
                <a:sym typeface="Consolas"/>
              </a:rPr>
              <a:t>StandardMaterial</a:t>
            </a:r>
            <a:r>
              <a:rPr lang="en" sz="1200" b="0">
                <a:highlight>
                  <a:srgbClr val="FFFFFF"/>
                </a:highlight>
                <a:latin typeface="Consolas"/>
                <a:ea typeface="Consolas"/>
                <a:cs typeface="Consolas"/>
                <a:sym typeface="Consolas"/>
              </a:rPr>
              <a:t>&lt;</a:t>
            </a:r>
            <a:r>
              <a:rPr lang="en" sz="1200" b="0">
                <a:solidFill>
                  <a:srgbClr val="0000FF"/>
                </a:solidFill>
                <a:highlight>
                  <a:srgbClr val="FFFFFF"/>
                </a:highlight>
                <a:latin typeface="Consolas"/>
                <a:ea typeface="Consolas"/>
                <a:cs typeface="Consolas"/>
                <a:sym typeface="Consolas"/>
              </a:rPr>
              <a:t>true</a:t>
            </a:r>
            <a:r>
              <a:rPr lang="en" sz="1200" b="0">
                <a:solidFill>
                  <a:srgbClr val="3B3B3B"/>
                </a:solidFill>
                <a:highlight>
                  <a:srgbClr val="FFFFFF"/>
                </a:highlight>
                <a:latin typeface="Consolas"/>
                <a:ea typeface="Consolas"/>
                <a:cs typeface="Consolas"/>
                <a:sym typeface="Consolas"/>
              </a:rPr>
              <a:t>, </a:t>
            </a:r>
            <a:r>
              <a:rPr lang="en" sz="1200" b="0">
                <a:solidFill>
                  <a:srgbClr val="0000FF"/>
                </a:solidFill>
                <a:highlight>
                  <a:srgbClr val="FFFFFF"/>
                </a:highlight>
                <a:latin typeface="Consolas"/>
                <a:ea typeface="Consolas"/>
                <a:cs typeface="Consolas"/>
                <a:sym typeface="Consolas"/>
              </a:rPr>
              <a:t>true</a:t>
            </a:r>
            <a:r>
              <a:rPr lang="en" sz="1200" b="0">
                <a:highlight>
                  <a:srgbClr val="FFFFFF"/>
                </a:highlight>
                <a:latin typeface="Consolas"/>
                <a:ea typeface="Consolas"/>
                <a:cs typeface="Consolas"/>
                <a:sym typeface="Consolas"/>
              </a:rPr>
              <a:t>&gt;</a:t>
            </a:r>
            <a:r>
              <a:rPr lang="en" sz="1200" b="0">
                <a:solidFill>
                  <a:srgbClr val="3B3B3B"/>
                </a:solidFill>
                <a:highlight>
                  <a:srgbClr val="FFFFFF"/>
                </a:highlight>
                <a:latin typeface="Consolas"/>
                <a:ea typeface="Consolas"/>
                <a:cs typeface="Consolas"/>
                <a:sym typeface="Consolas"/>
              </a:rPr>
              <a:t> </a:t>
            </a:r>
            <a:r>
              <a:rPr lang="en" sz="1200" b="0">
                <a:solidFill>
                  <a:srgbClr val="001080"/>
                </a:solidFill>
                <a:highlight>
                  <a:srgbClr val="FFFFFF"/>
                </a:highlight>
                <a:latin typeface="Consolas"/>
                <a:ea typeface="Consolas"/>
                <a:cs typeface="Consolas"/>
                <a:sym typeface="Consolas"/>
              </a:rPr>
              <a:t>fullMaterial</a:t>
            </a:r>
            <a:r>
              <a:rPr lang="en" sz="1200" b="0">
                <a:solidFill>
                  <a:srgbClr val="3B3B3B"/>
                </a:solidFill>
                <a:highlight>
                  <a:srgbClr val="FFFFFF"/>
                </a:highlight>
                <a:latin typeface="Consolas"/>
                <a:ea typeface="Consolas"/>
                <a:cs typeface="Consolas"/>
                <a:sym typeface="Consolas"/>
              </a:rPr>
              <a:t>;</a:t>
            </a:r>
            <a:endParaRPr sz="1200" b="0">
              <a:solidFill>
                <a:srgbClr val="3B3B3B"/>
              </a:solidFill>
              <a:highlight>
                <a:srgbClr val="FFFFFF"/>
              </a:highlight>
              <a:latin typeface="Consolas"/>
              <a:ea typeface="Consolas"/>
              <a:cs typeface="Consolas"/>
              <a:sym typeface="Consolas"/>
            </a:endParaRPr>
          </a:p>
          <a:p>
            <a:pPr marL="0" lvl="0" indent="0" algn="l" rtl="0">
              <a:lnSpc>
                <a:spcPct val="150000"/>
              </a:lnSpc>
              <a:spcBef>
                <a:spcPts val="0"/>
              </a:spcBef>
              <a:spcAft>
                <a:spcPts val="0"/>
              </a:spcAft>
              <a:buNone/>
            </a:pPr>
            <a:r>
              <a:rPr lang="en" sz="1200" b="0">
                <a:solidFill>
                  <a:srgbClr val="267F99"/>
                </a:solidFill>
                <a:highlight>
                  <a:srgbClr val="FFFFFF"/>
                </a:highlight>
                <a:latin typeface="Consolas"/>
                <a:ea typeface="Consolas"/>
                <a:cs typeface="Consolas"/>
                <a:sym typeface="Consolas"/>
              </a:rPr>
              <a:t>StandardMaterial</a:t>
            </a:r>
            <a:r>
              <a:rPr lang="en" sz="1200" b="0">
                <a:highlight>
                  <a:srgbClr val="FFFFFF"/>
                </a:highlight>
                <a:latin typeface="Consolas"/>
                <a:ea typeface="Consolas"/>
                <a:cs typeface="Consolas"/>
                <a:sym typeface="Consolas"/>
              </a:rPr>
              <a:t>&lt;</a:t>
            </a:r>
            <a:r>
              <a:rPr lang="en" sz="1200" b="0">
                <a:solidFill>
                  <a:srgbClr val="0000FF"/>
                </a:solidFill>
                <a:highlight>
                  <a:srgbClr val="FFFFFF"/>
                </a:highlight>
                <a:latin typeface="Consolas"/>
                <a:ea typeface="Consolas"/>
                <a:cs typeface="Consolas"/>
                <a:sym typeface="Consolas"/>
              </a:rPr>
              <a:t>false</a:t>
            </a:r>
            <a:r>
              <a:rPr lang="en" sz="1200" b="0">
                <a:solidFill>
                  <a:srgbClr val="3B3B3B"/>
                </a:solidFill>
                <a:highlight>
                  <a:srgbClr val="FFFFFF"/>
                </a:highlight>
                <a:latin typeface="Consolas"/>
                <a:ea typeface="Consolas"/>
                <a:cs typeface="Consolas"/>
                <a:sym typeface="Consolas"/>
              </a:rPr>
              <a:t>, </a:t>
            </a:r>
            <a:r>
              <a:rPr lang="en" sz="1200" b="0">
                <a:solidFill>
                  <a:srgbClr val="0000FF"/>
                </a:solidFill>
                <a:highlight>
                  <a:srgbClr val="FFFFFF"/>
                </a:highlight>
                <a:latin typeface="Consolas"/>
                <a:ea typeface="Consolas"/>
                <a:cs typeface="Consolas"/>
                <a:sym typeface="Consolas"/>
              </a:rPr>
              <a:t>true</a:t>
            </a:r>
            <a:r>
              <a:rPr lang="en" sz="1200" b="0">
                <a:highlight>
                  <a:srgbClr val="FFFFFF"/>
                </a:highlight>
                <a:latin typeface="Consolas"/>
                <a:ea typeface="Consolas"/>
                <a:cs typeface="Consolas"/>
                <a:sym typeface="Consolas"/>
              </a:rPr>
              <a:t>&gt;</a:t>
            </a:r>
            <a:r>
              <a:rPr lang="en" sz="1200" b="0">
                <a:solidFill>
                  <a:srgbClr val="3B3B3B"/>
                </a:solidFill>
                <a:highlight>
                  <a:srgbClr val="FFFFFF"/>
                </a:highlight>
                <a:latin typeface="Consolas"/>
                <a:ea typeface="Consolas"/>
                <a:cs typeface="Consolas"/>
                <a:sym typeface="Consolas"/>
              </a:rPr>
              <a:t> </a:t>
            </a:r>
            <a:r>
              <a:rPr lang="en" sz="1200" b="0">
                <a:solidFill>
                  <a:srgbClr val="001080"/>
                </a:solidFill>
                <a:highlight>
                  <a:srgbClr val="FFFFFF"/>
                </a:highlight>
                <a:latin typeface="Consolas"/>
                <a:ea typeface="Consolas"/>
                <a:cs typeface="Consolas"/>
                <a:sym typeface="Consolas"/>
              </a:rPr>
              <a:t>simpleMaterial</a:t>
            </a:r>
            <a:r>
              <a:rPr lang="en" sz="1200" b="0">
                <a:solidFill>
                  <a:srgbClr val="3B3B3B"/>
                </a:solidFill>
                <a:highlight>
                  <a:srgbClr val="FFFFFF"/>
                </a:highlight>
                <a:latin typeface="Consolas"/>
                <a:ea typeface="Consolas"/>
                <a:cs typeface="Consolas"/>
                <a:sym typeface="Consolas"/>
              </a:rPr>
              <a:t>;</a:t>
            </a:r>
            <a:endParaRPr sz="1200" b="0">
              <a:solidFill>
                <a:srgbClr val="0000FF"/>
              </a:solidFill>
              <a:highlight>
                <a:srgbClr val="FFFFFF"/>
              </a:highlight>
              <a:latin typeface="Consolas"/>
              <a:ea typeface="Consolas"/>
              <a:cs typeface="Consolas"/>
              <a:sym typeface="Consolas"/>
            </a:endParaRPr>
          </a:p>
        </p:txBody>
      </p:sp>
      <p:sp>
        <p:nvSpPr>
          <p:cNvPr id="348" name="Google Shape;348;p25"/>
          <p:cNvSpPr txBox="1">
            <a:spLocks noGrp="1"/>
          </p:cNvSpPr>
          <p:nvPr>
            <p:ph type="body" idx="1"/>
          </p:nvPr>
        </p:nvSpPr>
        <p:spPr>
          <a:xfrm>
            <a:off x="698500" y="2503300"/>
            <a:ext cx="2897100" cy="600900"/>
          </a:xfrm>
          <a:prstGeom prst="rect">
            <a:avLst/>
          </a:prstGeom>
        </p:spPr>
        <p:txBody>
          <a:bodyPr spcFirstLastPara="1" wrap="square" lIns="97900" tIns="48950" rIns="97900" bIns="48950" anchor="t" anchorCtr="0">
            <a:normAutofit/>
          </a:bodyPr>
          <a:lstStyle/>
          <a:p>
            <a:pPr marL="0" lvl="0" indent="0" algn="l" rtl="0">
              <a:spcBef>
                <a:spcPts val="375"/>
              </a:spcBef>
              <a:spcAft>
                <a:spcPts val="0"/>
              </a:spcAft>
              <a:buNone/>
            </a:pPr>
            <a:r>
              <a:rPr lang="en" sz="1400" b="0">
                <a:solidFill>
                  <a:srgbClr val="001080"/>
                </a:solidFill>
                <a:latin typeface="Consolas"/>
                <a:ea typeface="Consolas"/>
                <a:cs typeface="Consolas"/>
                <a:sym typeface="Consolas"/>
              </a:rPr>
              <a:t>fullMaterial</a:t>
            </a:r>
            <a:r>
              <a:rPr lang="en" sz="1400" b="0">
                <a:latin typeface="Consolas"/>
                <a:ea typeface="Consolas"/>
                <a:cs typeface="Consolas"/>
                <a:sym typeface="Consolas"/>
              </a:rPr>
              <a:t> </a:t>
            </a:r>
            <a:r>
              <a:rPr lang="en" sz="1400" b="0"/>
              <a:t>contains </a:t>
            </a:r>
            <a:r>
              <a:rPr lang="en" sz="1400" b="0">
                <a:solidFill>
                  <a:srgbClr val="001080"/>
                </a:solidFill>
                <a:latin typeface="Consolas"/>
                <a:ea typeface="Consolas"/>
                <a:cs typeface="Consolas"/>
                <a:sym typeface="Consolas"/>
              </a:rPr>
              <a:t>m_albedoMap</a:t>
            </a:r>
            <a:r>
              <a:rPr lang="en" sz="1400" b="0"/>
              <a:t> and </a:t>
            </a:r>
            <a:r>
              <a:rPr lang="en" sz="1400" b="0">
                <a:solidFill>
                  <a:srgbClr val="001080"/>
                </a:solidFill>
                <a:latin typeface="Consolas"/>
                <a:ea typeface="Consolas"/>
                <a:cs typeface="Consolas"/>
                <a:sym typeface="Consolas"/>
              </a:rPr>
              <a:t>m_normalMap</a:t>
            </a:r>
            <a:endParaRPr sz="1400" b="0">
              <a:solidFill>
                <a:srgbClr val="001080"/>
              </a:solidFill>
              <a:latin typeface="Consolas"/>
              <a:ea typeface="Consolas"/>
              <a:cs typeface="Consolas"/>
              <a:sym typeface="Consolas"/>
            </a:endParaRPr>
          </a:p>
        </p:txBody>
      </p:sp>
      <p:cxnSp>
        <p:nvCxnSpPr>
          <p:cNvPr id="349" name="Google Shape;349;p25"/>
          <p:cNvCxnSpPr>
            <a:stCxn id="348" idx="3"/>
            <a:endCxn id="350" idx="0"/>
          </p:cNvCxnSpPr>
          <p:nvPr/>
        </p:nvCxnSpPr>
        <p:spPr>
          <a:xfrm>
            <a:off x="3595600" y="2803750"/>
            <a:ext cx="3441300" cy="467400"/>
          </a:xfrm>
          <a:prstGeom prst="curvedConnector2">
            <a:avLst/>
          </a:prstGeom>
          <a:noFill/>
          <a:ln w="19050" cap="flat" cmpd="sng">
            <a:solidFill>
              <a:schemeClr val="dk2"/>
            </a:solidFill>
            <a:prstDash val="solid"/>
            <a:round/>
            <a:headEnd type="none" w="med" len="med"/>
            <a:tailEnd type="triangle" w="med" len="med"/>
          </a:ln>
        </p:spPr>
      </p:cxnSp>
      <p:sp>
        <p:nvSpPr>
          <p:cNvPr id="350" name="Google Shape;350;p25"/>
          <p:cNvSpPr/>
          <p:nvPr/>
        </p:nvSpPr>
        <p:spPr>
          <a:xfrm>
            <a:off x="5907375" y="3271125"/>
            <a:ext cx="2259000" cy="207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rebuchet MS"/>
              <a:ea typeface="Trebuchet MS"/>
              <a:cs typeface="Trebuchet MS"/>
              <a:sym typeface="Trebuchet MS"/>
            </a:endParaRPr>
          </a:p>
        </p:txBody>
      </p:sp>
      <p:sp>
        <p:nvSpPr>
          <p:cNvPr id="351" name="Google Shape;351;p25"/>
          <p:cNvSpPr txBox="1">
            <a:spLocks noGrp="1"/>
          </p:cNvSpPr>
          <p:nvPr>
            <p:ph type="body" idx="1"/>
          </p:nvPr>
        </p:nvSpPr>
        <p:spPr>
          <a:xfrm>
            <a:off x="698500" y="3374000"/>
            <a:ext cx="2821200" cy="600900"/>
          </a:xfrm>
          <a:prstGeom prst="rect">
            <a:avLst/>
          </a:prstGeom>
        </p:spPr>
        <p:txBody>
          <a:bodyPr spcFirstLastPara="1" wrap="square" lIns="97900" tIns="48950" rIns="97900" bIns="48950" anchor="t" anchorCtr="0">
            <a:normAutofit/>
          </a:bodyPr>
          <a:lstStyle/>
          <a:p>
            <a:pPr marL="0" lvl="0" indent="0" algn="l" rtl="0">
              <a:spcBef>
                <a:spcPts val="375"/>
              </a:spcBef>
              <a:spcAft>
                <a:spcPts val="0"/>
              </a:spcAft>
              <a:buNone/>
            </a:pPr>
            <a:r>
              <a:rPr lang="en" sz="1400" b="0">
                <a:solidFill>
                  <a:srgbClr val="001080"/>
                </a:solidFill>
                <a:latin typeface="Consolas"/>
                <a:ea typeface="Consolas"/>
                <a:cs typeface="Consolas"/>
                <a:sym typeface="Consolas"/>
              </a:rPr>
              <a:t>simpleMaterial</a:t>
            </a:r>
            <a:r>
              <a:rPr lang="en" sz="1400" b="0">
                <a:latin typeface="Consolas"/>
                <a:ea typeface="Consolas"/>
                <a:cs typeface="Consolas"/>
                <a:sym typeface="Consolas"/>
              </a:rPr>
              <a:t> </a:t>
            </a:r>
            <a:r>
              <a:rPr lang="en" sz="1400" b="0"/>
              <a:t>contains only </a:t>
            </a:r>
            <a:r>
              <a:rPr lang="en" sz="1400" b="0">
                <a:solidFill>
                  <a:srgbClr val="001080"/>
                </a:solidFill>
                <a:latin typeface="Consolas"/>
                <a:ea typeface="Consolas"/>
                <a:cs typeface="Consolas"/>
                <a:sym typeface="Consolas"/>
              </a:rPr>
              <a:t>m_normalMap</a:t>
            </a:r>
            <a:endParaRPr sz="1400" b="0">
              <a:solidFill>
                <a:srgbClr val="001080"/>
              </a:solidFill>
              <a:latin typeface="Consolas"/>
              <a:ea typeface="Consolas"/>
              <a:cs typeface="Consolas"/>
              <a:sym typeface="Consolas"/>
            </a:endParaRPr>
          </a:p>
        </p:txBody>
      </p:sp>
      <p:cxnSp>
        <p:nvCxnSpPr>
          <p:cNvPr id="352" name="Google Shape;352;p25"/>
          <p:cNvCxnSpPr>
            <a:stCxn id="351" idx="3"/>
            <a:endCxn id="353" idx="2"/>
          </p:cNvCxnSpPr>
          <p:nvPr/>
        </p:nvCxnSpPr>
        <p:spPr>
          <a:xfrm>
            <a:off x="3519700" y="3674450"/>
            <a:ext cx="3600600" cy="103500"/>
          </a:xfrm>
          <a:prstGeom prst="curvedConnector4">
            <a:avLst>
              <a:gd name="adj1" fmla="val 31158"/>
              <a:gd name="adj2" fmla="val 330072"/>
            </a:avLst>
          </a:prstGeom>
          <a:noFill/>
          <a:ln w="19050" cap="flat" cmpd="sng">
            <a:solidFill>
              <a:schemeClr val="dk2"/>
            </a:solidFill>
            <a:prstDash val="solid"/>
            <a:round/>
            <a:headEnd type="none" w="med" len="med"/>
            <a:tailEnd type="triangle" w="med" len="med"/>
          </a:ln>
        </p:spPr>
      </p:cxnSp>
      <p:sp>
        <p:nvSpPr>
          <p:cNvPr id="353" name="Google Shape;353;p25"/>
          <p:cNvSpPr/>
          <p:nvPr/>
        </p:nvSpPr>
        <p:spPr>
          <a:xfrm>
            <a:off x="5990775" y="3570950"/>
            <a:ext cx="2259000" cy="207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rebuchet MS"/>
              <a:ea typeface="Trebuchet MS"/>
              <a:cs typeface="Trebuchet MS"/>
              <a:sym typeface="Trebuchet MS"/>
            </a:endParaRPr>
          </a:p>
        </p:txBody>
      </p:sp>
      <p:sp>
        <p:nvSpPr>
          <p:cNvPr id="354" name="Google Shape;354;p25"/>
          <p:cNvSpPr txBox="1">
            <a:spLocks noGrp="1"/>
          </p:cNvSpPr>
          <p:nvPr>
            <p:ph type="title"/>
          </p:nvPr>
        </p:nvSpPr>
        <p:spPr>
          <a:xfrm>
            <a:off x="381000" y="152351"/>
            <a:ext cx="8382000" cy="527700"/>
          </a:xfrm>
          <a:prstGeom prst="rect">
            <a:avLst/>
          </a:prstGeom>
        </p:spPr>
        <p:txBody>
          <a:bodyPr spcFirstLastPara="1" wrap="square" lIns="97900" tIns="48950" rIns="97900" bIns="48950" anchor="ctr" anchorCtr="0">
            <a:noAutofit/>
          </a:bodyPr>
          <a:lstStyle/>
          <a:p>
            <a:pPr marL="0" lvl="0" indent="0" algn="ctr" rtl="0">
              <a:spcBef>
                <a:spcPts val="0"/>
              </a:spcBef>
              <a:spcAft>
                <a:spcPts val="0"/>
              </a:spcAft>
              <a:buNone/>
            </a:pPr>
            <a:r>
              <a:rPr lang="en"/>
              <a:t>Presence Patterns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2"/>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3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26"/>
          <p:cNvSpPr txBox="1">
            <a:spLocks noGrp="1"/>
          </p:cNvSpPr>
          <p:nvPr>
            <p:ph type="title"/>
          </p:nvPr>
        </p:nvSpPr>
        <p:spPr>
          <a:xfrm>
            <a:off x="381000" y="152351"/>
            <a:ext cx="8382000" cy="527700"/>
          </a:xfrm>
          <a:prstGeom prst="rect">
            <a:avLst/>
          </a:prstGeom>
        </p:spPr>
        <p:txBody>
          <a:bodyPr spcFirstLastPara="1" wrap="square" lIns="97900" tIns="48950" rIns="97900" bIns="48950" anchor="ctr" anchorCtr="0">
            <a:noAutofit/>
          </a:bodyPr>
          <a:lstStyle/>
          <a:p>
            <a:pPr marL="0" lvl="0" indent="0" algn="ctr" rtl="0">
              <a:spcBef>
                <a:spcPts val="0"/>
              </a:spcBef>
              <a:spcAft>
                <a:spcPts val="0"/>
              </a:spcAft>
              <a:buNone/>
            </a:pPr>
            <a:r>
              <a:rPr lang="en"/>
              <a:t>Shader Parameters &amp; Binding Complexity</a:t>
            </a:r>
            <a:endParaRPr/>
          </a:p>
        </p:txBody>
      </p:sp>
      <p:pic>
        <p:nvPicPr>
          <p:cNvPr id="360" name="Google Shape;360;p26"/>
          <p:cNvPicPr preferRelativeResize="0"/>
          <p:nvPr/>
        </p:nvPicPr>
        <p:blipFill rotWithShape="1">
          <a:blip r:embed="rId3">
            <a:alphaModFix/>
          </a:blip>
          <a:srcRect t="16361" b="15467"/>
          <a:stretch/>
        </p:blipFill>
        <p:spPr>
          <a:xfrm>
            <a:off x="1631812" y="686450"/>
            <a:ext cx="5880375" cy="40086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27"/>
          <p:cNvSpPr txBox="1">
            <a:spLocks noGrp="1"/>
          </p:cNvSpPr>
          <p:nvPr>
            <p:ph type="title"/>
          </p:nvPr>
        </p:nvSpPr>
        <p:spPr>
          <a:xfrm>
            <a:off x="388550" y="152350"/>
            <a:ext cx="8374500" cy="534000"/>
          </a:xfrm>
          <a:prstGeom prst="rect">
            <a:avLst/>
          </a:prstGeom>
        </p:spPr>
        <p:txBody>
          <a:bodyPr spcFirstLastPara="1" wrap="square" lIns="97900" tIns="48950" rIns="97900" bIns="48950" anchor="ctr" anchorCtr="0">
            <a:noAutofit/>
          </a:bodyPr>
          <a:lstStyle/>
          <a:p>
            <a:pPr marL="0" lvl="0" indent="0" algn="ctr" rtl="0">
              <a:spcBef>
                <a:spcPts val="0"/>
              </a:spcBef>
              <a:spcAft>
                <a:spcPts val="0"/>
              </a:spcAft>
              <a:buNone/>
            </a:pPr>
            <a:r>
              <a:rPr lang="en"/>
              <a:t>Manual Slots vs. Logical Reflection</a:t>
            </a:r>
            <a:endParaRPr/>
          </a:p>
        </p:txBody>
      </p:sp>
      <p:sp>
        <p:nvSpPr>
          <p:cNvPr id="366" name="Google Shape;366;p27"/>
          <p:cNvSpPr txBox="1"/>
          <p:nvPr/>
        </p:nvSpPr>
        <p:spPr>
          <a:xfrm>
            <a:off x="244475" y="1104175"/>
            <a:ext cx="3593100" cy="12144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solidFill>
                  <a:srgbClr val="098658"/>
                </a:solidFill>
                <a:highlight>
                  <a:srgbClr val="FFFFFF"/>
                </a:highlight>
                <a:latin typeface="Consolas"/>
                <a:ea typeface="Consolas"/>
                <a:cs typeface="Consolas"/>
                <a:sym typeface="Consolas"/>
              </a:rPr>
              <a:t>// myShader_v1.hlsl</a:t>
            </a:r>
            <a:endParaRPr sz="1000">
              <a:solidFill>
                <a:srgbClr val="098658"/>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highlight>
                  <a:srgbClr val="FFFFFF"/>
                </a:highlight>
                <a:latin typeface="Consolas"/>
                <a:ea typeface="Consolas"/>
                <a:cs typeface="Consolas"/>
                <a:sym typeface="Consolas"/>
              </a:rPr>
              <a:t>[[vk::</a:t>
            </a:r>
            <a:r>
              <a:rPr lang="en" sz="1000">
                <a:solidFill>
                  <a:srgbClr val="267F99"/>
                </a:solidFill>
                <a:highlight>
                  <a:srgbClr val="FFFFFF"/>
                </a:highlight>
                <a:latin typeface="Consolas"/>
                <a:ea typeface="Consolas"/>
                <a:cs typeface="Consolas"/>
                <a:sym typeface="Consolas"/>
              </a:rPr>
              <a:t>binding</a:t>
            </a:r>
            <a:r>
              <a:rPr lang="en" sz="1000">
                <a:solidFill>
                  <a:schemeClr val="dk1"/>
                </a:solidFill>
                <a:highlight>
                  <a:srgbClr val="FFFFFF"/>
                </a:highlight>
                <a:latin typeface="Consolas"/>
                <a:ea typeface="Consolas"/>
                <a:cs typeface="Consolas"/>
                <a:sym typeface="Consolas"/>
              </a:rPr>
              <a:t>(1, 0)]]</a:t>
            </a:r>
            <a:br>
              <a:rPr lang="en" sz="1000">
                <a:solidFill>
                  <a:srgbClr val="3B3B3B"/>
                </a:solidFill>
                <a:highlight>
                  <a:srgbClr val="FFFFFF"/>
                </a:highlight>
                <a:latin typeface="Consolas"/>
                <a:ea typeface="Consolas"/>
                <a:cs typeface="Consolas"/>
                <a:sym typeface="Consolas"/>
              </a:rPr>
            </a:br>
            <a:r>
              <a:rPr lang="en" sz="1000">
                <a:solidFill>
                  <a:srgbClr val="267F99"/>
                </a:solidFill>
                <a:highlight>
                  <a:srgbClr val="FFFFFF"/>
                </a:highlight>
                <a:latin typeface="Consolas"/>
                <a:ea typeface="Consolas"/>
                <a:cs typeface="Consolas"/>
                <a:sym typeface="Consolas"/>
              </a:rPr>
              <a:t>Texture2D</a:t>
            </a:r>
            <a:r>
              <a:rPr lang="en" sz="1000">
                <a:solidFill>
                  <a:srgbClr val="3B3B3B"/>
                </a:solidFill>
                <a:highlight>
                  <a:srgbClr val="FFFFFF"/>
                </a:highlight>
                <a:latin typeface="Consolas"/>
                <a:ea typeface="Consolas"/>
                <a:cs typeface="Consolas"/>
                <a:sym typeface="Consolas"/>
              </a:rPr>
              <a:t> </a:t>
            </a:r>
            <a:r>
              <a:rPr lang="en" sz="1000">
                <a:solidFill>
                  <a:srgbClr val="001080"/>
                </a:solidFill>
                <a:highlight>
                  <a:srgbClr val="FFFFFF"/>
                </a:highlight>
                <a:latin typeface="Consolas"/>
                <a:ea typeface="Consolas"/>
                <a:cs typeface="Consolas"/>
                <a:sym typeface="Consolas"/>
              </a:rPr>
              <a:t>g_normalMap</a:t>
            </a:r>
            <a:r>
              <a:rPr lang="en" sz="1000">
                <a:solidFill>
                  <a:srgbClr val="3B3B3B"/>
                </a:solidFill>
                <a:highlight>
                  <a:srgbClr val="FFFFFF"/>
                </a:highlight>
                <a:latin typeface="Consolas"/>
                <a:ea typeface="Consolas"/>
                <a:cs typeface="Consolas"/>
                <a:sym typeface="Consolas"/>
              </a:rPr>
              <a:t>  </a:t>
            </a:r>
            <a:r>
              <a:rPr lang="en" sz="1000">
                <a:solidFill>
                  <a:schemeClr val="dk1"/>
                </a:solidFill>
                <a:highlight>
                  <a:srgbClr val="FFFFFF"/>
                </a:highlight>
                <a:latin typeface="Consolas"/>
                <a:ea typeface="Consolas"/>
                <a:cs typeface="Consolas"/>
                <a:sym typeface="Consolas"/>
              </a:rPr>
              <a:t>: </a:t>
            </a:r>
            <a:r>
              <a:rPr lang="en" sz="1000">
                <a:solidFill>
                  <a:schemeClr val="accent2"/>
                </a:solidFill>
                <a:highlight>
                  <a:srgbClr val="FFFFFF"/>
                </a:highlight>
                <a:latin typeface="Consolas"/>
                <a:ea typeface="Consolas"/>
                <a:cs typeface="Consolas"/>
                <a:sym typeface="Consolas"/>
              </a:rPr>
              <a:t>register</a:t>
            </a:r>
            <a:r>
              <a:rPr lang="en" sz="1000">
                <a:solidFill>
                  <a:schemeClr val="dk1"/>
                </a:solidFill>
                <a:highlight>
                  <a:srgbClr val="FFFFFF"/>
                </a:highlight>
                <a:latin typeface="Consolas"/>
                <a:ea typeface="Consolas"/>
                <a:cs typeface="Consolas"/>
                <a:sym typeface="Consolas"/>
              </a:rPr>
              <a:t>(t0, space0);</a:t>
            </a:r>
            <a:endParaRPr sz="1000">
              <a:solidFill>
                <a:schemeClr val="dk1"/>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highlight>
                  <a:srgbClr val="FFFFFF"/>
                </a:highlight>
                <a:latin typeface="Consolas"/>
                <a:ea typeface="Consolas"/>
                <a:cs typeface="Consolas"/>
                <a:sym typeface="Consolas"/>
              </a:rPr>
              <a:t>[[vk::</a:t>
            </a:r>
            <a:r>
              <a:rPr lang="en" sz="1000">
                <a:solidFill>
                  <a:srgbClr val="267F99"/>
                </a:solidFill>
                <a:highlight>
                  <a:srgbClr val="FFFFFF"/>
                </a:highlight>
                <a:latin typeface="Consolas"/>
                <a:ea typeface="Consolas"/>
                <a:cs typeface="Consolas"/>
                <a:sym typeface="Consolas"/>
              </a:rPr>
              <a:t>binding</a:t>
            </a:r>
            <a:r>
              <a:rPr lang="en" sz="1000">
                <a:solidFill>
                  <a:schemeClr val="dk1"/>
                </a:solidFill>
                <a:highlight>
                  <a:srgbClr val="FFFFFF"/>
                </a:highlight>
                <a:latin typeface="Consolas"/>
                <a:ea typeface="Consolas"/>
                <a:cs typeface="Consolas"/>
                <a:sym typeface="Consolas"/>
              </a:rPr>
              <a:t>(2, 0)]]</a:t>
            </a:r>
            <a:br>
              <a:rPr lang="en" sz="1000">
                <a:solidFill>
                  <a:srgbClr val="3B3B3B"/>
                </a:solidFill>
                <a:highlight>
                  <a:srgbClr val="FFFFFF"/>
                </a:highlight>
                <a:latin typeface="Consolas"/>
                <a:ea typeface="Consolas"/>
                <a:cs typeface="Consolas"/>
                <a:sym typeface="Consolas"/>
              </a:rPr>
            </a:br>
            <a:r>
              <a:rPr lang="en" sz="1000">
                <a:solidFill>
                  <a:srgbClr val="267F99"/>
                </a:solidFill>
                <a:highlight>
                  <a:srgbClr val="FFFFFF"/>
                </a:highlight>
                <a:latin typeface="Consolas"/>
                <a:ea typeface="Consolas"/>
                <a:cs typeface="Consolas"/>
                <a:sym typeface="Consolas"/>
              </a:rPr>
              <a:t>SamplerState</a:t>
            </a:r>
            <a:r>
              <a:rPr lang="en" sz="1000">
                <a:solidFill>
                  <a:srgbClr val="3B3B3B"/>
                </a:solidFill>
                <a:highlight>
                  <a:srgbClr val="FFFFFF"/>
                </a:highlight>
                <a:latin typeface="Consolas"/>
                <a:ea typeface="Consolas"/>
                <a:cs typeface="Consolas"/>
                <a:sym typeface="Consolas"/>
              </a:rPr>
              <a:t> </a:t>
            </a:r>
            <a:r>
              <a:rPr lang="en" sz="1000">
                <a:solidFill>
                  <a:srgbClr val="001080"/>
                </a:solidFill>
                <a:highlight>
                  <a:srgbClr val="FFFFFF"/>
                </a:highlight>
                <a:latin typeface="Consolas"/>
                <a:ea typeface="Consolas"/>
                <a:cs typeface="Consolas"/>
                <a:sym typeface="Consolas"/>
              </a:rPr>
              <a:t>g_sampler</a:t>
            </a:r>
            <a:r>
              <a:rPr lang="en" sz="1000">
                <a:solidFill>
                  <a:srgbClr val="3B3B3B"/>
                </a:solidFill>
                <a:highlight>
                  <a:srgbClr val="FFFFFF"/>
                </a:highlight>
                <a:latin typeface="Consolas"/>
                <a:ea typeface="Consolas"/>
                <a:cs typeface="Consolas"/>
                <a:sym typeface="Consolas"/>
              </a:rPr>
              <a:t> </a:t>
            </a:r>
            <a:r>
              <a:rPr lang="en" sz="1000">
                <a:solidFill>
                  <a:schemeClr val="dk1"/>
                </a:solidFill>
                <a:highlight>
                  <a:srgbClr val="FFFFFF"/>
                </a:highlight>
                <a:latin typeface="Consolas"/>
                <a:ea typeface="Consolas"/>
                <a:cs typeface="Consolas"/>
                <a:sym typeface="Consolas"/>
              </a:rPr>
              <a:t>: </a:t>
            </a:r>
            <a:r>
              <a:rPr lang="en" sz="1000">
                <a:solidFill>
                  <a:schemeClr val="accent2"/>
                </a:solidFill>
                <a:highlight>
                  <a:srgbClr val="FFFFFF"/>
                </a:highlight>
                <a:latin typeface="Consolas"/>
                <a:ea typeface="Consolas"/>
                <a:cs typeface="Consolas"/>
                <a:sym typeface="Consolas"/>
              </a:rPr>
              <a:t>register</a:t>
            </a:r>
            <a:r>
              <a:rPr lang="en" sz="1000">
                <a:solidFill>
                  <a:schemeClr val="dk1"/>
                </a:solidFill>
                <a:highlight>
                  <a:srgbClr val="FFFFFF"/>
                </a:highlight>
                <a:latin typeface="Consolas"/>
                <a:ea typeface="Consolas"/>
                <a:cs typeface="Consolas"/>
                <a:sym typeface="Consolas"/>
              </a:rPr>
              <a:t>(s0, space0);</a:t>
            </a:r>
            <a:endParaRPr sz="1000">
              <a:solidFill>
                <a:schemeClr val="dk1"/>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endParaRPr sz="1000">
              <a:solidFill>
                <a:srgbClr val="0000FF"/>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endParaRPr sz="1000">
              <a:solidFill>
                <a:srgbClr val="008000"/>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endParaRPr sz="1000">
              <a:solidFill>
                <a:schemeClr val="dk1"/>
              </a:solidFill>
              <a:latin typeface="Consolas"/>
              <a:ea typeface="Consolas"/>
              <a:cs typeface="Consolas"/>
              <a:sym typeface="Consolas"/>
            </a:endParaRPr>
          </a:p>
        </p:txBody>
      </p:sp>
      <p:sp>
        <p:nvSpPr>
          <p:cNvPr id="367" name="Google Shape;367;p27"/>
          <p:cNvSpPr txBox="1"/>
          <p:nvPr/>
        </p:nvSpPr>
        <p:spPr>
          <a:xfrm>
            <a:off x="4788825" y="2769025"/>
            <a:ext cx="4114200" cy="19005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solidFill>
                  <a:srgbClr val="001080"/>
                </a:solidFill>
                <a:highlight>
                  <a:srgbClr val="FFFFFF"/>
                </a:highlight>
                <a:latin typeface="Consolas"/>
                <a:ea typeface="Consolas"/>
                <a:cs typeface="Consolas"/>
                <a:sym typeface="Consolas"/>
              </a:rPr>
              <a:t>layout</a:t>
            </a:r>
            <a:r>
              <a:rPr lang="en" sz="1000">
                <a:solidFill>
                  <a:srgbClr val="3B3B3B"/>
                </a:solidFill>
                <a:highlight>
                  <a:srgbClr val="FFFFFF"/>
                </a:highlight>
                <a:latin typeface="Consolas"/>
                <a:ea typeface="Consolas"/>
                <a:cs typeface="Consolas"/>
                <a:sym typeface="Consolas"/>
              </a:rPr>
              <a:t> </a:t>
            </a:r>
            <a:r>
              <a:rPr lang="en" sz="1000">
                <a:solidFill>
                  <a:schemeClr val="dk1"/>
                </a:solidFill>
                <a:highlight>
                  <a:srgbClr val="FFFFFF"/>
                </a:highlight>
                <a:latin typeface="Consolas"/>
                <a:ea typeface="Consolas"/>
                <a:cs typeface="Consolas"/>
                <a:sym typeface="Consolas"/>
              </a:rPr>
              <a:t>=</a:t>
            </a:r>
            <a:r>
              <a:rPr lang="en" sz="1000">
                <a:solidFill>
                  <a:srgbClr val="3B3B3B"/>
                </a:solidFill>
                <a:highlight>
                  <a:srgbClr val="FFFFFF"/>
                </a:highlight>
                <a:latin typeface="Consolas"/>
                <a:ea typeface="Consolas"/>
                <a:cs typeface="Consolas"/>
                <a:sym typeface="Consolas"/>
              </a:rPr>
              <a:t> </a:t>
            </a:r>
            <a:r>
              <a:rPr lang="en" sz="1000">
                <a:solidFill>
                  <a:srgbClr val="001080"/>
                </a:solidFill>
                <a:highlight>
                  <a:srgbClr val="FFFFFF"/>
                </a:highlight>
                <a:latin typeface="Consolas"/>
                <a:ea typeface="Consolas"/>
                <a:cs typeface="Consolas"/>
                <a:sym typeface="Consolas"/>
              </a:rPr>
              <a:t>myProgram</a:t>
            </a:r>
            <a:r>
              <a:rPr lang="en" sz="1000">
                <a:solidFill>
                  <a:srgbClr val="3B3B3B"/>
                </a:solidFill>
                <a:highlight>
                  <a:srgbClr val="FFFFFF"/>
                </a:highlight>
                <a:latin typeface="Consolas"/>
                <a:ea typeface="Consolas"/>
                <a:cs typeface="Consolas"/>
                <a:sym typeface="Consolas"/>
              </a:rPr>
              <a:t>-&gt;</a:t>
            </a:r>
            <a:r>
              <a:rPr lang="en" sz="1000">
                <a:solidFill>
                  <a:srgbClr val="795E26"/>
                </a:solidFill>
                <a:highlight>
                  <a:srgbClr val="FFFFFF"/>
                </a:highlight>
                <a:latin typeface="Consolas"/>
                <a:ea typeface="Consolas"/>
                <a:cs typeface="Consolas"/>
                <a:sym typeface="Consolas"/>
              </a:rPr>
              <a:t>getLayout</a:t>
            </a:r>
            <a:r>
              <a:rPr lang="en" sz="1000">
                <a:solidFill>
                  <a:srgbClr val="3B3B3B"/>
                </a:solidFill>
                <a:highlight>
                  <a:srgbClr val="FFFFFF"/>
                </a:highlight>
                <a:latin typeface="Consolas"/>
                <a:ea typeface="Consolas"/>
                <a:cs typeface="Consolas"/>
                <a:sym typeface="Consolas"/>
              </a:rPr>
              <a:t>();</a:t>
            </a:r>
            <a:endParaRPr sz="10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endParaRPr sz="10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r>
              <a:rPr lang="en" sz="1000">
                <a:solidFill>
                  <a:srgbClr val="001080"/>
                </a:solidFill>
                <a:highlight>
                  <a:srgbClr val="FFFFFF"/>
                </a:highlight>
                <a:latin typeface="Consolas"/>
                <a:ea typeface="Consolas"/>
                <a:cs typeface="Consolas"/>
                <a:sym typeface="Consolas"/>
              </a:rPr>
              <a:t>normalVar</a:t>
            </a:r>
            <a:r>
              <a:rPr lang="en" sz="1000">
                <a:solidFill>
                  <a:srgbClr val="3B3B3B"/>
                </a:solidFill>
                <a:highlight>
                  <a:srgbClr val="FFFFFF"/>
                </a:highlight>
                <a:latin typeface="Consolas"/>
                <a:ea typeface="Consolas"/>
                <a:cs typeface="Consolas"/>
                <a:sym typeface="Consolas"/>
              </a:rPr>
              <a:t> </a:t>
            </a:r>
            <a:r>
              <a:rPr lang="en" sz="1000">
                <a:solidFill>
                  <a:schemeClr val="dk1"/>
                </a:solidFill>
                <a:highlight>
                  <a:srgbClr val="FFFFFF"/>
                </a:highlight>
                <a:latin typeface="Consolas"/>
                <a:ea typeface="Consolas"/>
                <a:cs typeface="Consolas"/>
                <a:sym typeface="Consolas"/>
              </a:rPr>
              <a:t>=</a:t>
            </a:r>
            <a:endParaRPr sz="10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000">
                <a:solidFill>
                  <a:srgbClr val="3B3B3B"/>
                </a:solidFill>
                <a:highlight>
                  <a:srgbClr val="FFFFFF"/>
                </a:highlight>
                <a:latin typeface="Consolas"/>
                <a:ea typeface="Consolas"/>
                <a:cs typeface="Consolas"/>
                <a:sym typeface="Consolas"/>
              </a:rPr>
              <a:t>    </a:t>
            </a:r>
            <a:r>
              <a:rPr lang="en" sz="1000">
                <a:solidFill>
                  <a:srgbClr val="001080"/>
                </a:solidFill>
                <a:highlight>
                  <a:srgbClr val="FFFFFF"/>
                </a:highlight>
                <a:latin typeface="Consolas"/>
                <a:ea typeface="Consolas"/>
                <a:cs typeface="Consolas"/>
                <a:sym typeface="Consolas"/>
              </a:rPr>
              <a:t>layout</a:t>
            </a:r>
            <a:r>
              <a:rPr lang="en" sz="1000">
                <a:solidFill>
                  <a:srgbClr val="3B3B3B"/>
                </a:solidFill>
                <a:highlight>
                  <a:srgbClr val="FFFFFF"/>
                </a:highlight>
                <a:latin typeface="Consolas"/>
                <a:ea typeface="Consolas"/>
                <a:cs typeface="Consolas"/>
                <a:sym typeface="Consolas"/>
              </a:rPr>
              <a:t>-&gt;</a:t>
            </a:r>
            <a:r>
              <a:rPr lang="en" sz="1000">
                <a:solidFill>
                  <a:srgbClr val="795E26"/>
                </a:solidFill>
                <a:highlight>
                  <a:srgbClr val="FFFFFF"/>
                </a:highlight>
                <a:latin typeface="Consolas"/>
                <a:ea typeface="Consolas"/>
                <a:cs typeface="Consolas"/>
                <a:sym typeface="Consolas"/>
              </a:rPr>
              <a:t>findEntryByName</a:t>
            </a:r>
            <a:r>
              <a:rPr lang="en" sz="1000">
                <a:solidFill>
                  <a:srgbClr val="3B3B3B"/>
                </a:solidFill>
                <a:highlight>
                  <a:srgbClr val="FFFFFF"/>
                </a:highlight>
                <a:latin typeface="Consolas"/>
                <a:ea typeface="Consolas"/>
                <a:cs typeface="Consolas"/>
                <a:sym typeface="Consolas"/>
              </a:rPr>
              <a:t>(</a:t>
            </a:r>
            <a:r>
              <a:rPr lang="en" sz="1000">
                <a:solidFill>
                  <a:srgbClr val="A31515"/>
                </a:solidFill>
                <a:highlight>
                  <a:srgbClr val="FFFFFF"/>
                </a:highlight>
                <a:latin typeface="Consolas"/>
                <a:ea typeface="Consolas"/>
                <a:cs typeface="Consolas"/>
                <a:sym typeface="Consolas"/>
              </a:rPr>
              <a:t>"g_scene.g_normalMap"</a:t>
            </a:r>
            <a:r>
              <a:rPr lang="en" sz="1000">
                <a:solidFill>
                  <a:srgbClr val="3B3B3B"/>
                </a:solidFill>
                <a:highlight>
                  <a:srgbClr val="FFFFFF"/>
                </a:highlight>
                <a:latin typeface="Consolas"/>
                <a:ea typeface="Consolas"/>
                <a:cs typeface="Consolas"/>
                <a:sym typeface="Consolas"/>
              </a:rPr>
              <a:t>);</a:t>
            </a:r>
            <a:endParaRPr sz="10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r>
              <a:rPr lang="en" sz="1000">
                <a:solidFill>
                  <a:srgbClr val="001080"/>
                </a:solidFill>
                <a:highlight>
                  <a:srgbClr val="FFFFFF"/>
                </a:highlight>
                <a:latin typeface="Consolas"/>
                <a:ea typeface="Consolas"/>
                <a:cs typeface="Consolas"/>
                <a:sym typeface="Consolas"/>
              </a:rPr>
              <a:t>samplerVar</a:t>
            </a:r>
            <a:r>
              <a:rPr lang="en" sz="1000">
                <a:solidFill>
                  <a:srgbClr val="3B3B3B"/>
                </a:solidFill>
                <a:highlight>
                  <a:srgbClr val="FFFFFF"/>
                </a:highlight>
                <a:latin typeface="Consolas"/>
                <a:ea typeface="Consolas"/>
                <a:cs typeface="Consolas"/>
                <a:sym typeface="Consolas"/>
              </a:rPr>
              <a:t> </a:t>
            </a:r>
            <a:r>
              <a:rPr lang="en" sz="1000">
                <a:solidFill>
                  <a:schemeClr val="dk1"/>
                </a:solidFill>
                <a:highlight>
                  <a:srgbClr val="FFFFFF"/>
                </a:highlight>
                <a:latin typeface="Consolas"/>
                <a:ea typeface="Consolas"/>
                <a:cs typeface="Consolas"/>
                <a:sym typeface="Consolas"/>
              </a:rPr>
              <a:t>=</a:t>
            </a:r>
            <a:r>
              <a:rPr lang="en" sz="1000">
                <a:solidFill>
                  <a:srgbClr val="3B3B3B"/>
                </a:solidFill>
                <a:highlight>
                  <a:srgbClr val="FFFFFF"/>
                </a:highlight>
                <a:latin typeface="Consolas"/>
                <a:ea typeface="Consolas"/>
                <a:cs typeface="Consolas"/>
                <a:sym typeface="Consolas"/>
              </a:rPr>
              <a:t> </a:t>
            </a:r>
            <a:endParaRPr sz="10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000">
                <a:solidFill>
                  <a:srgbClr val="001080"/>
                </a:solidFill>
                <a:highlight>
                  <a:srgbClr val="FFFFFF"/>
                </a:highlight>
                <a:latin typeface="Consolas"/>
                <a:ea typeface="Consolas"/>
                <a:cs typeface="Consolas"/>
                <a:sym typeface="Consolas"/>
              </a:rPr>
              <a:t>    layout</a:t>
            </a:r>
            <a:r>
              <a:rPr lang="en" sz="1000">
                <a:solidFill>
                  <a:srgbClr val="3B3B3B"/>
                </a:solidFill>
                <a:highlight>
                  <a:srgbClr val="FFFFFF"/>
                </a:highlight>
                <a:latin typeface="Consolas"/>
                <a:ea typeface="Consolas"/>
                <a:cs typeface="Consolas"/>
                <a:sym typeface="Consolas"/>
              </a:rPr>
              <a:t>-&gt;</a:t>
            </a:r>
            <a:r>
              <a:rPr lang="en" sz="1000">
                <a:solidFill>
                  <a:srgbClr val="795E26"/>
                </a:solidFill>
                <a:highlight>
                  <a:srgbClr val="FFFFFF"/>
                </a:highlight>
                <a:latin typeface="Consolas"/>
                <a:ea typeface="Consolas"/>
                <a:cs typeface="Consolas"/>
                <a:sym typeface="Consolas"/>
              </a:rPr>
              <a:t>findEntryByName</a:t>
            </a:r>
            <a:r>
              <a:rPr lang="en" sz="1000">
                <a:solidFill>
                  <a:srgbClr val="3B3B3B"/>
                </a:solidFill>
                <a:highlight>
                  <a:srgbClr val="FFFFFF"/>
                </a:highlight>
                <a:latin typeface="Consolas"/>
                <a:ea typeface="Consolas"/>
                <a:cs typeface="Consolas"/>
                <a:sym typeface="Consolas"/>
              </a:rPr>
              <a:t>(</a:t>
            </a:r>
            <a:r>
              <a:rPr lang="en" sz="1000">
                <a:solidFill>
                  <a:srgbClr val="A31515"/>
                </a:solidFill>
                <a:highlight>
                  <a:srgbClr val="FFFFFF"/>
                </a:highlight>
                <a:latin typeface="Consolas"/>
                <a:ea typeface="Consolas"/>
                <a:cs typeface="Consolas"/>
                <a:sym typeface="Consolas"/>
              </a:rPr>
              <a:t>"g_scene.g_sampler"</a:t>
            </a:r>
            <a:r>
              <a:rPr lang="en" sz="1000">
                <a:solidFill>
                  <a:srgbClr val="3B3B3B"/>
                </a:solidFill>
                <a:highlight>
                  <a:srgbClr val="FFFFFF"/>
                </a:highlight>
                <a:latin typeface="Consolas"/>
                <a:ea typeface="Consolas"/>
                <a:cs typeface="Consolas"/>
                <a:sym typeface="Consolas"/>
              </a:rPr>
              <a:t>);</a:t>
            </a:r>
            <a:endParaRPr sz="10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endParaRPr sz="10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endParaRPr sz="1000">
              <a:solidFill>
                <a:srgbClr val="008000"/>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000">
                <a:solidFill>
                  <a:srgbClr val="001080"/>
                </a:solidFill>
                <a:highlight>
                  <a:srgbClr val="FFFFFF"/>
                </a:highlight>
                <a:latin typeface="Consolas"/>
                <a:ea typeface="Consolas"/>
                <a:cs typeface="Consolas"/>
                <a:sym typeface="Consolas"/>
              </a:rPr>
              <a:t>myCmdList</a:t>
            </a:r>
            <a:r>
              <a:rPr lang="en" sz="1000">
                <a:solidFill>
                  <a:srgbClr val="3B3B3B"/>
                </a:solidFill>
                <a:highlight>
                  <a:srgbClr val="FFFFFF"/>
                </a:highlight>
                <a:latin typeface="Consolas"/>
                <a:ea typeface="Consolas"/>
                <a:cs typeface="Consolas"/>
                <a:sym typeface="Consolas"/>
              </a:rPr>
              <a:t>-&gt;</a:t>
            </a:r>
            <a:r>
              <a:rPr lang="en" sz="1000">
                <a:solidFill>
                  <a:srgbClr val="795E26"/>
                </a:solidFill>
                <a:highlight>
                  <a:srgbClr val="FFFFFF"/>
                </a:highlight>
                <a:latin typeface="Consolas"/>
                <a:ea typeface="Consolas"/>
                <a:cs typeface="Consolas"/>
                <a:sym typeface="Consolas"/>
              </a:rPr>
              <a:t>BindParameter</a:t>
            </a:r>
            <a:r>
              <a:rPr lang="en" sz="1000">
                <a:solidFill>
                  <a:srgbClr val="3B3B3B"/>
                </a:solidFill>
                <a:highlight>
                  <a:srgbClr val="FFFFFF"/>
                </a:highlight>
                <a:latin typeface="Consolas"/>
                <a:ea typeface="Consolas"/>
                <a:cs typeface="Consolas"/>
                <a:sym typeface="Consolas"/>
              </a:rPr>
              <a:t>(normalVar, g_normalMapTexture);</a:t>
            </a:r>
            <a:endParaRPr sz="10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000">
                <a:solidFill>
                  <a:srgbClr val="001080"/>
                </a:solidFill>
                <a:highlight>
                  <a:srgbClr val="FFFFFF"/>
                </a:highlight>
                <a:latin typeface="Consolas"/>
                <a:ea typeface="Consolas"/>
                <a:cs typeface="Consolas"/>
                <a:sym typeface="Consolas"/>
              </a:rPr>
              <a:t>myCmdList</a:t>
            </a:r>
            <a:r>
              <a:rPr lang="en" sz="1000">
                <a:solidFill>
                  <a:srgbClr val="3B3B3B"/>
                </a:solidFill>
                <a:highlight>
                  <a:srgbClr val="FFFFFF"/>
                </a:highlight>
                <a:latin typeface="Consolas"/>
                <a:ea typeface="Consolas"/>
                <a:cs typeface="Consolas"/>
                <a:sym typeface="Consolas"/>
              </a:rPr>
              <a:t>-&gt;</a:t>
            </a:r>
            <a:r>
              <a:rPr lang="en" sz="1000">
                <a:solidFill>
                  <a:srgbClr val="795E26"/>
                </a:solidFill>
                <a:highlight>
                  <a:srgbClr val="FFFFFF"/>
                </a:highlight>
                <a:latin typeface="Consolas"/>
                <a:ea typeface="Consolas"/>
                <a:cs typeface="Consolas"/>
                <a:sym typeface="Consolas"/>
              </a:rPr>
              <a:t>BindParameter</a:t>
            </a:r>
            <a:r>
              <a:rPr lang="en" sz="1000">
                <a:solidFill>
                  <a:srgbClr val="3B3B3B"/>
                </a:solidFill>
                <a:highlight>
                  <a:srgbClr val="FFFFFF"/>
                </a:highlight>
                <a:latin typeface="Consolas"/>
                <a:ea typeface="Consolas"/>
                <a:cs typeface="Consolas"/>
                <a:sym typeface="Consolas"/>
              </a:rPr>
              <a:t>(samplerVar, g_mySampler);</a:t>
            </a:r>
            <a:endParaRPr sz="10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endParaRPr sz="1000">
              <a:solidFill>
                <a:srgbClr val="267F99"/>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endParaRPr sz="1200">
              <a:solidFill>
                <a:srgbClr val="0000FF"/>
              </a:solidFill>
              <a:highlight>
                <a:srgbClr val="FFFFFF"/>
              </a:highlight>
              <a:latin typeface="Consolas"/>
              <a:ea typeface="Consolas"/>
              <a:cs typeface="Consolas"/>
              <a:sym typeface="Consolas"/>
            </a:endParaRPr>
          </a:p>
          <a:p>
            <a:pPr marL="0" lvl="0" indent="0" algn="l" rtl="0">
              <a:spcBef>
                <a:spcPts val="0"/>
              </a:spcBef>
              <a:spcAft>
                <a:spcPts val="0"/>
              </a:spcAft>
              <a:buNone/>
            </a:pPr>
            <a:endParaRPr sz="1600">
              <a:solidFill>
                <a:schemeClr val="dk1"/>
              </a:solidFill>
              <a:latin typeface="Trebuchet MS"/>
              <a:ea typeface="Trebuchet MS"/>
              <a:cs typeface="Trebuchet MS"/>
              <a:sym typeface="Trebuchet MS"/>
            </a:endParaRPr>
          </a:p>
        </p:txBody>
      </p:sp>
      <p:sp>
        <p:nvSpPr>
          <p:cNvPr id="368" name="Google Shape;368;p27"/>
          <p:cNvSpPr txBox="1"/>
          <p:nvPr/>
        </p:nvSpPr>
        <p:spPr>
          <a:xfrm>
            <a:off x="244475" y="2678325"/>
            <a:ext cx="3593100" cy="8343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solidFill>
                  <a:srgbClr val="001080"/>
                </a:solidFill>
                <a:highlight>
                  <a:srgbClr val="FFFFFF"/>
                </a:highlight>
                <a:latin typeface="Consolas"/>
                <a:ea typeface="Consolas"/>
                <a:cs typeface="Consolas"/>
                <a:sym typeface="Consolas"/>
              </a:rPr>
              <a:t>LoadShader</a:t>
            </a:r>
            <a:r>
              <a:rPr lang="en" sz="1000">
                <a:solidFill>
                  <a:srgbClr val="3B3B3B"/>
                </a:solidFill>
                <a:highlight>
                  <a:srgbClr val="FFFFFF"/>
                </a:highlight>
                <a:latin typeface="Consolas"/>
                <a:ea typeface="Consolas"/>
                <a:cs typeface="Consolas"/>
                <a:sym typeface="Consolas"/>
              </a:rPr>
              <a:t>(</a:t>
            </a:r>
            <a:r>
              <a:rPr lang="en" sz="1000">
                <a:solidFill>
                  <a:srgbClr val="A31515"/>
                </a:solidFill>
                <a:highlight>
                  <a:srgbClr val="FFFFFF"/>
                </a:highlight>
                <a:latin typeface="Consolas"/>
                <a:ea typeface="Consolas"/>
                <a:cs typeface="Consolas"/>
                <a:sym typeface="Consolas"/>
              </a:rPr>
              <a:t>"MyShader_v1.hlsl"</a:t>
            </a:r>
            <a:r>
              <a:rPr lang="en" sz="1000">
                <a:solidFill>
                  <a:srgbClr val="3B3B3B"/>
                </a:solidFill>
                <a:highlight>
                  <a:srgbClr val="FFFFFF"/>
                </a:highlight>
                <a:latin typeface="Consolas"/>
                <a:ea typeface="Consolas"/>
                <a:cs typeface="Consolas"/>
                <a:sym typeface="Consolas"/>
              </a:rPr>
              <a:t>);</a:t>
            </a:r>
            <a:endParaRPr sz="10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endParaRPr sz="1000">
              <a:solidFill>
                <a:srgbClr val="008000"/>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000">
                <a:solidFill>
                  <a:srgbClr val="001080"/>
                </a:solidFill>
                <a:highlight>
                  <a:srgbClr val="FFFFFF"/>
                </a:highlight>
                <a:latin typeface="Consolas"/>
                <a:ea typeface="Consolas"/>
                <a:cs typeface="Consolas"/>
                <a:sym typeface="Consolas"/>
              </a:rPr>
              <a:t>myCmdList-&gt;SetTexture</a:t>
            </a:r>
            <a:r>
              <a:rPr lang="en" sz="1000">
                <a:solidFill>
                  <a:srgbClr val="3B3B3B"/>
                </a:solidFill>
                <a:highlight>
                  <a:srgbClr val="FFFFFF"/>
                </a:highlight>
                <a:latin typeface="Consolas"/>
                <a:ea typeface="Consolas"/>
                <a:cs typeface="Consolas"/>
                <a:sym typeface="Consolas"/>
              </a:rPr>
              <a:t>(</a:t>
            </a:r>
            <a:r>
              <a:rPr lang="en" sz="1000">
                <a:solidFill>
                  <a:srgbClr val="098658"/>
                </a:solidFill>
                <a:highlight>
                  <a:srgbClr val="FFFFFF"/>
                </a:highlight>
                <a:latin typeface="Consolas"/>
                <a:ea typeface="Consolas"/>
                <a:cs typeface="Consolas"/>
                <a:sym typeface="Consolas"/>
              </a:rPr>
              <a:t>1</a:t>
            </a:r>
            <a:r>
              <a:rPr lang="en" sz="1000">
                <a:solidFill>
                  <a:srgbClr val="3B3B3B"/>
                </a:solidFill>
                <a:highlight>
                  <a:srgbClr val="FFFFFF"/>
                </a:highlight>
                <a:latin typeface="Consolas"/>
                <a:ea typeface="Consolas"/>
                <a:cs typeface="Consolas"/>
                <a:sym typeface="Consolas"/>
              </a:rPr>
              <a:t>, </a:t>
            </a:r>
            <a:r>
              <a:rPr lang="en" sz="1000">
                <a:solidFill>
                  <a:srgbClr val="001080"/>
                </a:solidFill>
                <a:highlight>
                  <a:srgbClr val="FFFFFF"/>
                </a:highlight>
                <a:latin typeface="Consolas"/>
                <a:ea typeface="Consolas"/>
                <a:cs typeface="Consolas"/>
                <a:sym typeface="Consolas"/>
              </a:rPr>
              <a:t>g_normalMapTexture</a:t>
            </a:r>
            <a:r>
              <a:rPr lang="en" sz="1000">
                <a:solidFill>
                  <a:srgbClr val="3B3B3B"/>
                </a:solidFill>
                <a:highlight>
                  <a:srgbClr val="FFFFFF"/>
                </a:highlight>
                <a:latin typeface="Consolas"/>
                <a:ea typeface="Consolas"/>
                <a:cs typeface="Consolas"/>
                <a:sym typeface="Consolas"/>
              </a:rPr>
              <a:t>);</a:t>
            </a:r>
            <a:endParaRPr sz="10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r>
              <a:rPr lang="en" sz="1000">
                <a:solidFill>
                  <a:srgbClr val="001080"/>
                </a:solidFill>
                <a:highlight>
                  <a:srgbClr val="FFFFFF"/>
                </a:highlight>
                <a:latin typeface="Consolas"/>
                <a:ea typeface="Consolas"/>
                <a:cs typeface="Consolas"/>
                <a:sym typeface="Consolas"/>
              </a:rPr>
              <a:t>myCmdList-&gt;SetSampler</a:t>
            </a:r>
            <a:r>
              <a:rPr lang="en" sz="1000">
                <a:solidFill>
                  <a:srgbClr val="3B3B3B"/>
                </a:solidFill>
                <a:highlight>
                  <a:srgbClr val="FFFFFF"/>
                </a:highlight>
                <a:latin typeface="Consolas"/>
                <a:ea typeface="Consolas"/>
                <a:cs typeface="Consolas"/>
                <a:sym typeface="Consolas"/>
              </a:rPr>
              <a:t>(</a:t>
            </a:r>
            <a:r>
              <a:rPr lang="en" sz="1000">
                <a:solidFill>
                  <a:srgbClr val="098658"/>
                </a:solidFill>
                <a:highlight>
                  <a:srgbClr val="FFFFFF"/>
                </a:highlight>
                <a:latin typeface="Consolas"/>
                <a:ea typeface="Consolas"/>
                <a:cs typeface="Consolas"/>
                <a:sym typeface="Consolas"/>
              </a:rPr>
              <a:t>0</a:t>
            </a:r>
            <a:r>
              <a:rPr lang="en" sz="1000">
                <a:solidFill>
                  <a:srgbClr val="3B3B3B"/>
                </a:solidFill>
                <a:highlight>
                  <a:srgbClr val="FFFFFF"/>
                </a:highlight>
                <a:latin typeface="Consolas"/>
                <a:ea typeface="Consolas"/>
                <a:cs typeface="Consolas"/>
                <a:sym typeface="Consolas"/>
              </a:rPr>
              <a:t>, </a:t>
            </a:r>
            <a:r>
              <a:rPr lang="en" sz="1000">
                <a:solidFill>
                  <a:srgbClr val="001080"/>
                </a:solidFill>
                <a:highlight>
                  <a:srgbClr val="FFFFFF"/>
                </a:highlight>
                <a:latin typeface="Consolas"/>
                <a:ea typeface="Consolas"/>
                <a:cs typeface="Consolas"/>
                <a:sym typeface="Consolas"/>
              </a:rPr>
              <a:t>g_mySampler</a:t>
            </a:r>
            <a:r>
              <a:rPr lang="en" sz="1000">
                <a:solidFill>
                  <a:srgbClr val="3B3B3B"/>
                </a:solidFill>
                <a:highlight>
                  <a:srgbClr val="FFFFFF"/>
                </a:highlight>
                <a:latin typeface="Consolas"/>
                <a:ea typeface="Consolas"/>
                <a:cs typeface="Consolas"/>
                <a:sym typeface="Consolas"/>
              </a:rPr>
              <a:t>);</a:t>
            </a:r>
            <a:endParaRPr sz="1100">
              <a:solidFill>
                <a:srgbClr val="267F99"/>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endParaRPr sz="1200">
              <a:solidFill>
                <a:srgbClr val="0000FF"/>
              </a:solidFill>
              <a:highlight>
                <a:srgbClr val="FFFFFF"/>
              </a:highlight>
              <a:latin typeface="Consolas"/>
              <a:ea typeface="Consolas"/>
              <a:cs typeface="Consolas"/>
              <a:sym typeface="Consolas"/>
            </a:endParaRPr>
          </a:p>
          <a:p>
            <a:pPr marL="0" lvl="0" indent="0" algn="l" rtl="0">
              <a:spcBef>
                <a:spcPts val="0"/>
              </a:spcBef>
              <a:spcAft>
                <a:spcPts val="0"/>
              </a:spcAft>
              <a:buNone/>
            </a:pPr>
            <a:endParaRPr sz="1600">
              <a:solidFill>
                <a:schemeClr val="dk1"/>
              </a:solidFill>
              <a:latin typeface="Trebuchet MS"/>
              <a:ea typeface="Trebuchet MS"/>
              <a:cs typeface="Trebuchet MS"/>
              <a:sym typeface="Trebuchet MS"/>
            </a:endParaRPr>
          </a:p>
        </p:txBody>
      </p:sp>
      <p:sp>
        <p:nvSpPr>
          <p:cNvPr id="369" name="Google Shape;369;p27"/>
          <p:cNvSpPr txBox="1"/>
          <p:nvPr/>
        </p:nvSpPr>
        <p:spPr>
          <a:xfrm>
            <a:off x="244475" y="1117325"/>
            <a:ext cx="3593100" cy="1214400"/>
          </a:xfrm>
          <a:prstGeom prst="rect">
            <a:avLst/>
          </a:prstGeom>
          <a:solidFill>
            <a:srgbClr val="FFFAFA"/>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b="1">
                <a:solidFill>
                  <a:srgbClr val="098658"/>
                </a:solidFill>
                <a:latin typeface="Consolas"/>
                <a:ea typeface="Consolas"/>
                <a:cs typeface="Consolas"/>
                <a:sym typeface="Consolas"/>
              </a:rPr>
              <a:t>// myShader_v2.hlsl</a:t>
            </a:r>
            <a:br>
              <a:rPr lang="en" sz="1000" b="1">
                <a:solidFill>
                  <a:schemeClr val="dk1"/>
                </a:solidFill>
                <a:latin typeface="Consolas"/>
                <a:ea typeface="Consolas"/>
                <a:cs typeface="Consolas"/>
                <a:sym typeface="Consolas"/>
              </a:rPr>
            </a:br>
            <a:r>
              <a:rPr lang="en" sz="1000">
                <a:solidFill>
                  <a:schemeClr val="dk1"/>
                </a:solidFill>
                <a:latin typeface="Consolas"/>
                <a:ea typeface="Consolas"/>
                <a:cs typeface="Consolas"/>
                <a:sym typeface="Consolas"/>
              </a:rPr>
              <a:t>[[vk::</a:t>
            </a:r>
            <a:r>
              <a:rPr lang="en" sz="1000">
                <a:solidFill>
                  <a:srgbClr val="267F99"/>
                </a:solidFill>
                <a:latin typeface="Consolas"/>
                <a:ea typeface="Consolas"/>
                <a:cs typeface="Consolas"/>
                <a:sym typeface="Consolas"/>
              </a:rPr>
              <a:t>binding</a:t>
            </a:r>
            <a:r>
              <a:rPr lang="en" sz="1000">
                <a:solidFill>
                  <a:schemeClr val="dk1"/>
                </a:solidFill>
                <a:latin typeface="Consolas"/>
                <a:ea typeface="Consolas"/>
                <a:cs typeface="Consolas"/>
                <a:sym typeface="Consolas"/>
              </a:rPr>
              <a:t>(3, 2)]]</a:t>
            </a:r>
            <a:br>
              <a:rPr lang="en" sz="1000">
                <a:solidFill>
                  <a:srgbClr val="3B3B3B"/>
                </a:solidFill>
                <a:latin typeface="Consolas"/>
                <a:ea typeface="Consolas"/>
                <a:cs typeface="Consolas"/>
                <a:sym typeface="Consolas"/>
              </a:rPr>
            </a:br>
            <a:r>
              <a:rPr lang="en" sz="1000">
                <a:solidFill>
                  <a:srgbClr val="267F99"/>
                </a:solidFill>
                <a:latin typeface="Consolas"/>
                <a:ea typeface="Consolas"/>
                <a:cs typeface="Consolas"/>
                <a:sym typeface="Consolas"/>
              </a:rPr>
              <a:t>Texture2D</a:t>
            </a:r>
            <a:r>
              <a:rPr lang="en" sz="1000">
                <a:solidFill>
                  <a:srgbClr val="3B3B3B"/>
                </a:solidFill>
                <a:latin typeface="Consolas"/>
                <a:ea typeface="Consolas"/>
                <a:cs typeface="Consolas"/>
                <a:sym typeface="Consolas"/>
              </a:rPr>
              <a:t> </a:t>
            </a:r>
            <a:r>
              <a:rPr lang="en" sz="1000">
                <a:solidFill>
                  <a:srgbClr val="001080"/>
                </a:solidFill>
                <a:latin typeface="Consolas"/>
                <a:ea typeface="Consolas"/>
                <a:cs typeface="Consolas"/>
                <a:sym typeface="Consolas"/>
              </a:rPr>
              <a:t>g_normalMap</a:t>
            </a:r>
            <a:r>
              <a:rPr lang="en" sz="1000">
                <a:solidFill>
                  <a:srgbClr val="3B3B3B"/>
                </a:solidFill>
                <a:latin typeface="Consolas"/>
                <a:ea typeface="Consolas"/>
                <a:cs typeface="Consolas"/>
                <a:sym typeface="Consolas"/>
              </a:rPr>
              <a:t>  </a:t>
            </a:r>
            <a:r>
              <a:rPr lang="en" sz="1000">
                <a:solidFill>
                  <a:schemeClr val="dk1"/>
                </a:solidFill>
                <a:latin typeface="Consolas"/>
                <a:ea typeface="Consolas"/>
                <a:cs typeface="Consolas"/>
                <a:sym typeface="Consolas"/>
              </a:rPr>
              <a:t>: </a:t>
            </a:r>
            <a:r>
              <a:rPr lang="en" sz="1000">
                <a:solidFill>
                  <a:schemeClr val="accent2"/>
                </a:solidFill>
                <a:latin typeface="Consolas"/>
                <a:ea typeface="Consolas"/>
                <a:cs typeface="Consolas"/>
                <a:sym typeface="Consolas"/>
              </a:rPr>
              <a:t>register</a:t>
            </a:r>
            <a:r>
              <a:rPr lang="en" sz="1000">
                <a:solidFill>
                  <a:schemeClr val="dk1"/>
                </a:solidFill>
                <a:latin typeface="Consolas"/>
                <a:ea typeface="Consolas"/>
                <a:cs typeface="Consolas"/>
                <a:sym typeface="Consolas"/>
              </a:rPr>
              <a:t>(t5, space2);</a:t>
            </a:r>
            <a:endParaRPr sz="1000">
              <a:solidFill>
                <a:schemeClr val="dk1"/>
              </a:solidFill>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Consolas"/>
                <a:ea typeface="Consolas"/>
                <a:cs typeface="Consolas"/>
                <a:sym typeface="Consolas"/>
              </a:rPr>
              <a:t>[[vk::</a:t>
            </a:r>
            <a:r>
              <a:rPr lang="en" sz="1000">
                <a:solidFill>
                  <a:srgbClr val="267F99"/>
                </a:solidFill>
                <a:latin typeface="Consolas"/>
                <a:ea typeface="Consolas"/>
                <a:cs typeface="Consolas"/>
                <a:sym typeface="Consolas"/>
              </a:rPr>
              <a:t>binding</a:t>
            </a:r>
            <a:r>
              <a:rPr lang="en" sz="1000">
                <a:solidFill>
                  <a:schemeClr val="dk1"/>
                </a:solidFill>
                <a:latin typeface="Consolas"/>
                <a:ea typeface="Consolas"/>
                <a:cs typeface="Consolas"/>
                <a:sym typeface="Consolas"/>
              </a:rPr>
              <a:t>(2, 2)]]</a:t>
            </a:r>
            <a:br>
              <a:rPr lang="en" sz="1000">
                <a:solidFill>
                  <a:srgbClr val="3B3B3B"/>
                </a:solidFill>
                <a:latin typeface="Consolas"/>
                <a:ea typeface="Consolas"/>
                <a:cs typeface="Consolas"/>
                <a:sym typeface="Consolas"/>
              </a:rPr>
            </a:br>
            <a:r>
              <a:rPr lang="en" sz="1000">
                <a:solidFill>
                  <a:srgbClr val="267F99"/>
                </a:solidFill>
                <a:latin typeface="Consolas"/>
                <a:ea typeface="Consolas"/>
                <a:cs typeface="Consolas"/>
                <a:sym typeface="Consolas"/>
              </a:rPr>
              <a:t>SamplerState</a:t>
            </a:r>
            <a:r>
              <a:rPr lang="en" sz="1000">
                <a:solidFill>
                  <a:srgbClr val="3B3B3B"/>
                </a:solidFill>
                <a:latin typeface="Consolas"/>
                <a:ea typeface="Consolas"/>
                <a:cs typeface="Consolas"/>
                <a:sym typeface="Consolas"/>
              </a:rPr>
              <a:t> </a:t>
            </a:r>
            <a:r>
              <a:rPr lang="en" sz="1000">
                <a:solidFill>
                  <a:srgbClr val="001080"/>
                </a:solidFill>
                <a:latin typeface="Consolas"/>
                <a:ea typeface="Consolas"/>
                <a:cs typeface="Consolas"/>
                <a:sym typeface="Consolas"/>
              </a:rPr>
              <a:t>g_sampler</a:t>
            </a:r>
            <a:r>
              <a:rPr lang="en" sz="1000">
                <a:solidFill>
                  <a:srgbClr val="3B3B3B"/>
                </a:solidFill>
                <a:latin typeface="Consolas"/>
                <a:ea typeface="Consolas"/>
                <a:cs typeface="Consolas"/>
                <a:sym typeface="Consolas"/>
              </a:rPr>
              <a:t> </a:t>
            </a:r>
            <a:r>
              <a:rPr lang="en" sz="1000">
                <a:solidFill>
                  <a:schemeClr val="dk1"/>
                </a:solidFill>
                <a:latin typeface="Consolas"/>
                <a:ea typeface="Consolas"/>
                <a:cs typeface="Consolas"/>
                <a:sym typeface="Consolas"/>
              </a:rPr>
              <a:t>: </a:t>
            </a:r>
            <a:r>
              <a:rPr lang="en" sz="1000">
                <a:solidFill>
                  <a:schemeClr val="accent2"/>
                </a:solidFill>
                <a:latin typeface="Consolas"/>
                <a:ea typeface="Consolas"/>
                <a:cs typeface="Consolas"/>
                <a:sym typeface="Consolas"/>
              </a:rPr>
              <a:t>register</a:t>
            </a:r>
            <a:r>
              <a:rPr lang="en" sz="1000">
                <a:solidFill>
                  <a:schemeClr val="dk1"/>
                </a:solidFill>
                <a:latin typeface="Consolas"/>
                <a:ea typeface="Consolas"/>
                <a:cs typeface="Consolas"/>
                <a:sym typeface="Consolas"/>
              </a:rPr>
              <a:t>(s3, space2);</a:t>
            </a:r>
            <a:endParaRPr sz="100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endParaRPr sz="1000">
              <a:solidFill>
                <a:srgbClr val="0000FF"/>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endParaRPr sz="1000">
              <a:solidFill>
                <a:srgbClr val="008000"/>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endParaRPr sz="1000">
              <a:solidFill>
                <a:schemeClr val="dk1"/>
              </a:solidFill>
              <a:latin typeface="Consolas"/>
              <a:ea typeface="Consolas"/>
              <a:cs typeface="Consolas"/>
              <a:sym typeface="Consolas"/>
            </a:endParaRPr>
          </a:p>
        </p:txBody>
      </p:sp>
      <p:sp>
        <p:nvSpPr>
          <p:cNvPr id="370" name="Google Shape;370;p27"/>
          <p:cNvSpPr txBox="1"/>
          <p:nvPr/>
        </p:nvSpPr>
        <p:spPr>
          <a:xfrm>
            <a:off x="3444275" y="2988050"/>
            <a:ext cx="393300" cy="35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Trebuchet MS"/>
                <a:ea typeface="Trebuchet MS"/>
                <a:cs typeface="Trebuchet MS"/>
                <a:sym typeface="Trebuchet MS"/>
              </a:rPr>
              <a:t>✅</a:t>
            </a:r>
            <a:r>
              <a:rPr lang="en" sz="1600">
                <a:solidFill>
                  <a:schemeClr val="dk1"/>
                </a:solidFill>
                <a:latin typeface="Trebuchet MS"/>
                <a:ea typeface="Trebuchet MS"/>
                <a:cs typeface="Trebuchet MS"/>
                <a:sym typeface="Trebuchet MS"/>
              </a:rPr>
              <a:t> </a:t>
            </a:r>
            <a:endParaRPr sz="1600">
              <a:solidFill>
                <a:schemeClr val="dk1"/>
              </a:solidFill>
              <a:latin typeface="Trebuchet MS"/>
              <a:ea typeface="Trebuchet MS"/>
              <a:cs typeface="Trebuchet MS"/>
              <a:sym typeface="Trebuchet MS"/>
            </a:endParaRPr>
          </a:p>
        </p:txBody>
      </p:sp>
      <p:sp>
        <p:nvSpPr>
          <p:cNvPr id="371" name="Google Shape;371;p27"/>
          <p:cNvSpPr txBox="1"/>
          <p:nvPr/>
        </p:nvSpPr>
        <p:spPr>
          <a:xfrm>
            <a:off x="3444275" y="3157325"/>
            <a:ext cx="393300" cy="35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Trebuchet MS"/>
                <a:ea typeface="Trebuchet MS"/>
                <a:cs typeface="Trebuchet MS"/>
                <a:sym typeface="Trebuchet MS"/>
              </a:rPr>
              <a:t>✅</a:t>
            </a:r>
            <a:r>
              <a:rPr lang="en" sz="1600">
                <a:solidFill>
                  <a:schemeClr val="dk1"/>
                </a:solidFill>
                <a:latin typeface="Trebuchet MS"/>
                <a:ea typeface="Trebuchet MS"/>
                <a:cs typeface="Trebuchet MS"/>
                <a:sym typeface="Trebuchet MS"/>
              </a:rPr>
              <a:t> </a:t>
            </a:r>
            <a:endParaRPr sz="1600">
              <a:solidFill>
                <a:schemeClr val="dk1"/>
              </a:solidFill>
              <a:latin typeface="Trebuchet MS"/>
              <a:ea typeface="Trebuchet MS"/>
              <a:cs typeface="Trebuchet MS"/>
              <a:sym typeface="Trebuchet MS"/>
            </a:endParaRPr>
          </a:p>
        </p:txBody>
      </p:sp>
      <p:sp>
        <p:nvSpPr>
          <p:cNvPr id="372" name="Google Shape;372;p27"/>
          <p:cNvSpPr txBox="1"/>
          <p:nvPr/>
        </p:nvSpPr>
        <p:spPr>
          <a:xfrm>
            <a:off x="275725" y="3728675"/>
            <a:ext cx="2796600" cy="435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latin typeface="Trebuchet MS"/>
                <a:ea typeface="Trebuchet MS"/>
                <a:cs typeface="Trebuchet MS"/>
                <a:sym typeface="Trebuchet MS"/>
              </a:rPr>
              <a:t>Engine-side code needs to know the binding points for shader parameters</a:t>
            </a:r>
            <a:endParaRPr sz="1200">
              <a:solidFill>
                <a:schemeClr val="dk1"/>
              </a:solidFill>
              <a:latin typeface="Trebuchet MS"/>
              <a:ea typeface="Trebuchet MS"/>
              <a:cs typeface="Trebuchet MS"/>
              <a:sym typeface="Trebuchet MS"/>
            </a:endParaRPr>
          </a:p>
        </p:txBody>
      </p:sp>
      <p:cxnSp>
        <p:nvCxnSpPr>
          <p:cNvPr id="373" name="Google Shape;373;p27"/>
          <p:cNvCxnSpPr>
            <a:cxnSpLocks/>
            <a:stCxn id="372" idx="3"/>
          </p:cNvCxnSpPr>
          <p:nvPr/>
        </p:nvCxnSpPr>
        <p:spPr>
          <a:xfrm flipH="1" flipV="1">
            <a:off x="2877519" y="3509225"/>
            <a:ext cx="194806" cy="437100"/>
          </a:xfrm>
          <a:prstGeom prst="curvedConnector4">
            <a:avLst>
              <a:gd name="adj1" fmla="val -117348"/>
              <a:gd name="adj2" fmla="val 74897"/>
            </a:avLst>
          </a:prstGeom>
          <a:noFill/>
          <a:ln w="19050" cap="flat" cmpd="sng">
            <a:solidFill>
              <a:schemeClr val="dk2"/>
            </a:solidFill>
            <a:prstDash val="solid"/>
            <a:round/>
            <a:headEnd type="none" w="med" len="med"/>
            <a:tailEnd type="triangle" w="med" len="med"/>
          </a:ln>
        </p:spPr>
      </p:cxnSp>
      <p:sp>
        <p:nvSpPr>
          <p:cNvPr id="374" name="Google Shape;374;p27"/>
          <p:cNvSpPr txBox="1"/>
          <p:nvPr/>
        </p:nvSpPr>
        <p:spPr>
          <a:xfrm>
            <a:off x="244475" y="4231550"/>
            <a:ext cx="3312000" cy="230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latin typeface="Trebuchet MS"/>
                <a:ea typeface="Trebuchet MS"/>
                <a:cs typeface="Trebuchet MS"/>
                <a:sym typeface="Trebuchet MS"/>
              </a:rPr>
              <a:t>And breaks if changes aren’t made in parallel</a:t>
            </a:r>
            <a:endParaRPr sz="1200">
              <a:solidFill>
                <a:schemeClr val="dk1"/>
              </a:solidFill>
              <a:latin typeface="Trebuchet MS"/>
              <a:ea typeface="Trebuchet MS"/>
              <a:cs typeface="Trebuchet MS"/>
              <a:sym typeface="Trebuchet MS"/>
            </a:endParaRPr>
          </a:p>
        </p:txBody>
      </p:sp>
      <p:sp>
        <p:nvSpPr>
          <p:cNvPr id="375" name="Google Shape;375;p27"/>
          <p:cNvSpPr txBox="1"/>
          <p:nvPr/>
        </p:nvSpPr>
        <p:spPr>
          <a:xfrm>
            <a:off x="3444275" y="3238025"/>
            <a:ext cx="299700" cy="27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latin typeface="Trebuchet MS"/>
                <a:ea typeface="Trebuchet MS"/>
                <a:cs typeface="Trebuchet MS"/>
                <a:sym typeface="Trebuchet MS"/>
              </a:rPr>
              <a:t>❌</a:t>
            </a:r>
            <a:r>
              <a:rPr lang="en" sz="1600">
                <a:solidFill>
                  <a:schemeClr val="dk1"/>
                </a:solidFill>
                <a:latin typeface="Trebuchet MS"/>
                <a:ea typeface="Trebuchet MS"/>
                <a:cs typeface="Trebuchet MS"/>
                <a:sym typeface="Trebuchet MS"/>
              </a:rPr>
              <a:t> </a:t>
            </a:r>
            <a:endParaRPr sz="1600">
              <a:solidFill>
                <a:schemeClr val="dk1"/>
              </a:solidFill>
              <a:latin typeface="Trebuchet MS"/>
              <a:ea typeface="Trebuchet MS"/>
              <a:cs typeface="Trebuchet MS"/>
              <a:sym typeface="Trebuchet MS"/>
            </a:endParaRPr>
          </a:p>
        </p:txBody>
      </p:sp>
      <p:sp>
        <p:nvSpPr>
          <p:cNvPr id="376" name="Google Shape;376;p27"/>
          <p:cNvSpPr txBox="1"/>
          <p:nvPr/>
        </p:nvSpPr>
        <p:spPr>
          <a:xfrm>
            <a:off x="3444275" y="3068750"/>
            <a:ext cx="299700" cy="271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latin typeface="Trebuchet MS"/>
                <a:ea typeface="Trebuchet MS"/>
                <a:cs typeface="Trebuchet MS"/>
                <a:sym typeface="Trebuchet MS"/>
              </a:rPr>
              <a:t>❌</a:t>
            </a:r>
            <a:r>
              <a:rPr lang="en" sz="1600">
                <a:solidFill>
                  <a:schemeClr val="dk1"/>
                </a:solidFill>
                <a:latin typeface="Trebuchet MS"/>
                <a:ea typeface="Trebuchet MS"/>
                <a:cs typeface="Trebuchet MS"/>
                <a:sym typeface="Trebuchet MS"/>
              </a:rPr>
              <a:t> </a:t>
            </a:r>
            <a:endParaRPr sz="1600">
              <a:solidFill>
                <a:schemeClr val="dk1"/>
              </a:solidFill>
              <a:latin typeface="Trebuchet MS"/>
              <a:ea typeface="Trebuchet MS"/>
              <a:cs typeface="Trebuchet MS"/>
              <a:sym typeface="Trebuchet MS"/>
            </a:endParaRPr>
          </a:p>
        </p:txBody>
      </p:sp>
      <p:cxnSp>
        <p:nvCxnSpPr>
          <p:cNvPr id="377" name="Google Shape;377;p27"/>
          <p:cNvCxnSpPr>
            <a:stCxn id="374" idx="3"/>
          </p:cNvCxnSpPr>
          <p:nvPr/>
        </p:nvCxnSpPr>
        <p:spPr>
          <a:xfrm rot="10800000">
            <a:off x="2484275" y="2146400"/>
            <a:ext cx="1072200" cy="2200500"/>
          </a:xfrm>
          <a:prstGeom prst="curvedConnector4">
            <a:avLst>
              <a:gd name="adj1" fmla="val -49981"/>
              <a:gd name="adj2" fmla="val 69586"/>
            </a:avLst>
          </a:prstGeom>
          <a:noFill/>
          <a:ln w="19050" cap="flat" cmpd="sng">
            <a:solidFill>
              <a:schemeClr val="dk2"/>
            </a:solidFill>
            <a:prstDash val="solid"/>
            <a:round/>
            <a:headEnd type="none" w="med" len="med"/>
            <a:tailEnd type="triangle" w="med" len="med"/>
          </a:ln>
        </p:spPr>
      </p:cxnSp>
      <p:cxnSp>
        <p:nvCxnSpPr>
          <p:cNvPr id="378" name="Google Shape;378;p27"/>
          <p:cNvCxnSpPr>
            <a:stCxn id="374" idx="3"/>
            <a:endCxn id="379" idx="2"/>
          </p:cNvCxnSpPr>
          <p:nvPr/>
        </p:nvCxnSpPr>
        <p:spPr>
          <a:xfrm rot="10800000">
            <a:off x="2136275" y="3549500"/>
            <a:ext cx="1420200" cy="797400"/>
          </a:xfrm>
          <a:prstGeom prst="curvedConnector4">
            <a:avLst>
              <a:gd name="adj1" fmla="val -16767"/>
              <a:gd name="adj2" fmla="val 69404"/>
            </a:avLst>
          </a:prstGeom>
          <a:noFill/>
          <a:ln w="19050" cap="flat" cmpd="sng">
            <a:solidFill>
              <a:schemeClr val="dk2"/>
            </a:solidFill>
            <a:prstDash val="solid"/>
            <a:round/>
            <a:headEnd type="none" w="med" len="med"/>
            <a:tailEnd type="triangle" w="med" len="med"/>
          </a:ln>
        </p:spPr>
      </p:cxnSp>
      <p:sp>
        <p:nvSpPr>
          <p:cNvPr id="379" name="Google Shape;379;p27"/>
          <p:cNvSpPr/>
          <p:nvPr/>
        </p:nvSpPr>
        <p:spPr>
          <a:xfrm>
            <a:off x="1906475" y="3197675"/>
            <a:ext cx="459300" cy="35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rebuchet MS"/>
              <a:ea typeface="Trebuchet MS"/>
              <a:cs typeface="Trebuchet MS"/>
              <a:sym typeface="Trebuchet MS"/>
            </a:endParaRPr>
          </a:p>
        </p:txBody>
      </p:sp>
      <p:sp>
        <p:nvSpPr>
          <p:cNvPr id="380" name="Google Shape;380;p27"/>
          <p:cNvSpPr txBox="1"/>
          <p:nvPr/>
        </p:nvSpPr>
        <p:spPr>
          <a:xfrm>
            <a:off x="4781500" y="1104050"/>
            <a:ext cx="4114200" cy="15402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solidFill>
                  <a:srgbClr val="098658"/>
                </a:solidFill>
                <a:highlight>
                  <a:srgbClr val="FFFFFF"/>
                </a:highlight>
                <a:latin typeface="Consolas"/>
                <a:ea typeface="Consolas"/>
                <a:cs typeface="Consolas"/>
                <a:sym typeface="Consolas"/>
              </a:rPr>
              <a:t>// myShader.slang</a:t>
            </a:r>
            <a:endParaRPr sz="1000">
              <a:solidFill>
                <a:srgbClr val="098658"/>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000">
                <a:solidFill>
                  <a:srgbClr val="0000FF"/>
                </a:solidFill>
                <a:highlight>
                  <a:srgbClr val="FFFFFF"/>
                </a:highlight>
                <a:latin typeface="Consolas"/>
                <a:ea typeface="Consolas"/>
                <a:cs typeface="Consolas"/>
                <a:sym typeface="Consolas"/>
              </a:rPr>
              <a:t>struct</a:t>
            </a:r>
            <a:r>
              <a:rPr lang="en" sz="1000">
                <a:solidFill>
                  <a:srgbClr val="3B3B3B"/>
                </a:solidFill>
                <a:highlight>
                  <a:srgbClr val="FFFFFF"/>
                </a:highlight>
                <a:latin typeface="Consolas"/>
                <a:ea typeface="Consolas"/>
                <a:cs typeface="Consolas"/>
                <a:sym typeface="Consolas"/>
              </a:rPr>
              <a:t> </a:t>
            </a:r>
            <a:r>
              <a:rPr lang="en" sz="1000">
                <a:solidFill>
                  <a:srgbClr val="267F99"/>
                </a:solidFill>
                <a:highlight>
                  <a:srgbClr val="FFFFFF"/>
                </a:highlight>
                <a:latin typeface="Consolas"/>
                <a:ea typeface="Consolas"/>
                <a:cs typeface="Consolas"/>
                <a:sym typeface="Consolas"/>
              </a:rPr>
              <a:t>MyScene</a:t>
            </a:r>
            <a:endParaRPr sz="1000">
              <a:solidFill>
                <a:srgbClr val="267F99"/>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000">
                <a:solidFill>
                  <a:srgbClr val="3B3B3B"/>
                </a:solidFill>
                <a:highlight>
                  <a:srgbClr val="FFFFFF"/>
                </a:highlight>
                <a:latin typeface="Consolas"/>
                <a:ea typeface="Consolas"/>
                <a:cs typeface="Consolas"/>
                <a:sym typeface="Consolas"/>
              </a:rPr>
              <a:t>{</a:t>
            </a:r>
            <a:endParaRPr sz="10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000">
                <a:solidFill>
                  <a:srgbClr val="3B3B3B"/>
                </a:solidFill>
                <a:highlight>
                  <a:srgbClr val="FFFFFF"/>
                </a:highlight>
                <a:latin typeface="Consolas"/>
                <a:ea typeface="Consolas"/>
                <a:cs typeface="Consolas"/>
                <a:sym typeface="Consolas"/>
              </a:rPr>
              <a:t>   </a:t>
            </a:r>
            <a:r>
              <a:rPr lang="en" sz="1000">
                <a:solidFill>
                  <a:srgbClr val="267F99"/>
                </a:solidFill>
                <a:highlight>
                  <a:srgbClr val="FFFFFF"/>
                </a:highlight>
                <a:latin typeface="Consolas"/>
                <a:ea typeface="Consolas"/>
                <a:cs typeface="Consolas"/>
                <a:sym typeface="Consolas"/>
              </a:rPr>
              <a:t>Texture2D</a:t>
            </a:r>
            <a:r>
              <a:rPr lang="en" sz="1000">
                <a:solidFill>
                  <a:srgbClr val="3B3B3B"/>
                </a:solidFill>
                <a:highlight>
                  <a:srgbClr val="FFFFFF"/>
                </a:highlight>
                <a:latin typeface="Consolas"/>
                <a:ea typeface="Consolas"/>
                <a:cs typeface="Consolas"/>
                <a:sym typeface="Consolas"/>
              </a:rPr>
              <a:t> </a:t>
            </a:r>
            <a:r>
              <a:rPr lang="en" sz="1000">
                <a:solidFill>
                  <a:srgbClr val="001080"/>
                </a:solidFill>
                <a:highlight>
                  <a:srgbClr val="FFFFFF"/>
                </a:highlight>
                <a:latin typeface="Consolas"/>
                <a:ea typeface="Consolas"/>
                <a:cs typeface="Consolas"/>
                <a:sym typeface="Consolas"/>
              </a:rPr>
              <a:t>g_normalMap</a:t>
            </a:r>
            <a:r>
              <a:rPr lang="en" sz="1000">
                <a:solidFill>
                  <a:srgbClr val="3B3B3B"/>
                </a:solidFill>
                <a:highlight>
                  <a:srgbClr val="FFFFFF"/>
                </a:highlight>
                <a:latin typeface="Consolas"/>
                <a:ea typeface="Consolas"/>
                <a:cs typeface="Consolas"/>
                <a:sym typeface="Consolas"/>
              </a:rPr>
              <a:t>;</a:t>
            </a:r>
            <a:endParaRPr sz="10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000">
                <a:solidFill>
                  <a:srgbClr val="3B3B3B"/>
                </a:solidFill>
                <a:highlight>
                  <a:srgbClr val="FFFFFF"/>
                </a:highlight>
                <a:latin typeface="Consolas"/>
                <a:ea typeface="Consolas"/>
                <a:cs typeface="Consolas"/>
                <a:sym typeface="Consolas"/>
              </a:rPr>
              <a:t>   </a:t>
            </a:r>
            <a:r>
              <a:rPr lang="en" sz="1000">
                <a:solidFill>
                  <a:srgbClr val="267F99"/>
                </a:solidFill>
                <a:highlight>
                  <a:srgbClr val="FFFFFF"/>
                </a:highlight>
                <a:latin typeface="Consolas"/>
                <a:ea typeface="Consolas"/>
                <a:cs typeface="Consolas"/>
                <a:sym typeface="Consolas"/>
              </a:rPr>
              <a:t>SamplerState</a:t>
            </a:r>
            <a:r>
              <a:rPr lang="en" sz="1000">
                <a:solidFill>
                  <a:srgbClr val="3B3B3B"/>
                </a:solidFill>
                <a:highlight>
                  <a:srgbClr val="FFFFFF"/>
                </a:highlight>
                <a:latin typeface="Consolas"/>
                <a:ea typeface="Consolas"/>
                <a:cs typeface="Consolas"/>
                <a:sym typeface="Consolas"/>
              </a:rPr>
              <a:t> </a:t>
            </a:r>
            <a:r>
              <a:rPr lang="en" sz="1000">
                <a:solidFill>
                  <a:srgbClr val="001080"/>
                </a:solidFill>
                <a:highlight>
                  <a:srgbClr val="FFFFFF"/>
                </a:highlight>
                <a:latin typeface="Consolas"/>
                <a:ea typeface="Consolas"/>
                <a:cs typeface="Consolas"/>
                <a:sym typeface="Consolas"/>
              </a:rPr>
              <a:t>g_sampler</a:t>
            </a:r>
            <a:r>
              <a:rPr lang="en" sz="1000">
                <a:solidFill>
                  <a:srgbClr val="3B3B3B"/>
                </a:solidFill>
                <a:highlight>
                  <a:srgbClr val="FFFFFF"/>
                </a:highlight>
                <a:latin typeface="Consolas"/>
                <a:ea typeface="Consolas"/>
                <a:cs typeface="Consolas"/>
                <a:sym typeface="Consolas"/>
              </a:rPr>
              <a:t>;</a:t>
            </a:r>
            <a:endParaRPr sz="10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000">
                <a:solidFill>
                  <a:srgbClr val="3B3B3B"/>
                </a:solidFill>
                <a:highlight>
                  <a:srgbClr val="FFFFFF"/>
                </a:highlight>
                <a:latin typeface="Consolas"/>
                <a:ea typeface="Consolas"/>
                <a:cs typeface="Consolas"/>
                <a:sym typeface="Consolas"/>
              </a:rPr>
              <a:t>};</a:t>
            </a:r>
            <a:endParaRPr sz="1100">
              <a:solidFill>
                <a:srgbClr val="0000FF"/>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endParaRPr sz="1000">
              <a:solidFill>
                <a:srgbClr val="008000"/>
              </a:solidFill>
              <a:highlight>
                <a:srgbClr val="FFFFFF"/>
              </a:highlight>
              <a:latin typeface="Consolas"/>
              <a:ea typeface="Consolas"/>
              <a:cs typeface="Consolas"/>
              <a:sym typeface="Consolas"/>
            </a:endParaRPr>
          </a:p>
          <a:p>
            <a:pPr marL="0" lvl="0" indent="0" algn="l" rtl="0">
              <a:lnSpc>
                <a:spcPct val="150000"/>
              </a:lnSpc>
              <a:spcBef>
                <a:spcPts val="0"/>
              </a:spcBef>
              <a:spcAft>
                <a:spcPts val="0"/>
              </a:spcAft>
              <a:buNone/>
            </a:pPr>
            <a:r>
              <a:rPr lang="en" sz="1000">
                <a:solidFill>
                  <a:srgbClr val="267F99"/>
                </a:solidFill>
                <a:highlight>
                  <a:srgbClr val="FFFFFF"/>
                </a:highlight>
                <a:latin typeface="Consolas"/>
                <a:ea typeface="Consolas"/>
                <a:cs typeface="Consolas"/>
                <a:sym typeface="Consolas"/>
              </a:rPr>
              <a:t>ParameterBlock</a:t>
            </a:r>
            <a:r>
              <a:rPr lang="en" sz="1000">
                <a:solidFill>
                  <a:schemeClr val="dk1"/>
                </a:solidFill>
                <a:highlight>
                  <a:srgbClr val="FFFFFF"/>
                </a:highlight>
                <a:latin typeface="Consolas"/>
                <a:ea typeface="Consolas"/>
                <a:cs typeface="Consolas"/>
                <a:sym typeface="Consolas"/>
              </a:rPr>
              <a:t>&lt;</a:t>
            </a:r>
            <a:r>
              <a:rPr lang="en" sz="1000">
                <a:solidFill>
                  <a:srgbClr val="267F99"/>
                </a:solidFill>
                <a:highlight>
                  <a:srgbClr val="FFFFFF"/>
                </a:highlight>
                <a:latin typeface="Consolas"/>
                <a:ea typeface="Consolas"/>
                <a:cs typeface="Consolas"/>
                <a:sym typeface="Consolas"/>
              </a:rPr>
              <a:t>MyScene</a:t>
            </a:r>
            <a:r>
              <a:rPr lang="en" sz="1000">
                <a:solidFill>
                  <a:schemeClr val="dk1"/>
                </a:solidFill>
                <a:highlight>
                  <a:srgbClr val="FFFFFF"/>
                </a:highlight>
                <a:latin typeface="Consolas"/>
                <a:ea typeface="Consolas"/>
                <a:cs typeface="Consolas"/>
                <a:sym typeface="Consolas"/>
              </a:rPr>
              <a:t>&gt;</a:t>
            </a:r>
            <a:r>
              <a:rPr lang="en" sz="1000">
                <a:solidFill>
                  <a:srgbClr val="3B3B3B"/>
                </a:solidFill>
                <a:highlight>
                  <a:srgbClr val="FFFFFF"/>
                </a:highlight>
                <a:latin typeface="Consolas"/>
                <a:ea typeface="Consolas"/>
                <a:cs typeface="Consolas"/>
                <a:sym typeface="Consolas"/>
              </a:rPr>
              <a:t> </a:t>
            </a:r>
            <a:r>
              <a:rPr lang="en" sz="1000">
                <a:solidFill>
                  <a:srgbClr val="001080"/>
                </a:solidFill>
                <a:highlight>
                  <a:srgbClr val="FFFFFF"/>
                </a:highlight>
                <a:latin typeface="Consolas"/>
                <a:ea typeface="Consolas"/>
                <a:cs typeface="Consolas"/>
                <a:sym typeface="Consolas"/>
              </a:rPr>
              <a:t>g_scene</a:t>
            </a:r>
            <a:r>
              <a:rPr lang="en" sz="1000">
                <a:solidFill>
                  <a:srgbClr val="3B3B3B"/>
                </a:solidFill>
                <a:highlight>
                  <a:srgbClr val="FFFFFF"/>
                </a:highlight>
                <a:latin typeface="Consolas"/>
                <a:ea typeface="Consolas"/>
                <a:cs typeface="Consolas"/>
                <a:sym typeface="Consolas"/>
              </a:rPr>
              <a:t>;</a:t>
            </a:r>
            <a:endParaRPr sz="1100">
              <a:solidFill>
                <a:schemeClr val="dk1"/>
              </a:solidFill>
              <a:latin typeface="Consolas"/>
              <a:ea typeface="Consolas"/>
              <a:cs typeface="Consolas"/>
              <a:sym typeface="Consolas"/>
            </a:endParaRPr>
          </a:p>
        </p:txBody>
      </p:sp>
      <p:sp>
        <p:nvSpPr>
          <p:cNvPr id="381" name="Google Shape;381;p27"/>
          <p:cNvSpPr txBox="1">
            <a:spLocks noGrp="1"/>
          </p:cNvSpPr>
          <p:nvPr>
            <p:ph type="title"/>
          </p:nvPr>
        </p:nvSpPr>
        <p:spPr>
          <a:xfrm>
            <a:off x="244500" y="686450"/>
            <a:ext cx="3593100" cy="417600"/>
          </a:xfrm>
          <a:prstGeom prst="rect">
            <a:avLst/>
          </a:prstGeom>
        </p:spPr>
        <p:txBody>
          <a:bodyPr spcFirstLastPara="1" wrap="square" lIns="97900" tIns="48950" rIns="97900" bIns="48950" anchor="ctr" anchorCtr="0">
            <a:noAutofit/>
          </a:bodyPr>
          <a:lstStyle/>
          <a:p>
            <a:pPr marL="0" lvl="0" indent="0" algn="ctr" rtl="0">
              <a:spcBef>
                <a:spcPts val="0"/>
              </a:spcBef>
              <a:spcAft>
                <a:spcPts val="0"/>
              </a:spcAft>
              <a:buNone/>
            </a:pPr>
            <a:r>
              <a:rPr lang="en" sz="1800"/>
              <a:t>HLSL</a:t>
            </a:r>
            <a:endParaRPr sz="1800"/>
          </a:p>
        </p:txBody>
      </p:sp>
      <p:sp>
        <p:nvSpPr>
          <p:cNvPr id="382" name="Google Shape;382;p27"/>
          <p:cNvSpPr txBox="1">
            <a:spLocks noGrp="1"/>
          </p:cNvSpPr>
          <p:nvPr>
            <p:ph type="title"/>
          </p:nvPr>
        </p:nvSpPr>
        <p:spPr>
          <a:xfrm>
            <a:off x="4781500" y="686450"/>
            <a:ext cx="3593100" cy="417600"/>
          </a:xfrm>
          <a:prstGeom prst="rect">
            <a:avLst/>
          </a:prstGeom>
        </p:spPr>
        <p:txBody>
          <a:bodyPr spcFirstLastPara="1" wrap="square" lIns="97900" tIns="48950" rIns="97900" bIns="48950" anchor="ctr" anchorCtr="0">
            <a:noAutofit/>
          </a:bodyPr>
          <a:lstStyle/>
          <a:p>
            <a:pPr marL="0" lvl="0" indent="0" algn="ctr" rtl="0">
              <a:spcBef>
                <a:spcPts val="0"/>
              </a:spcBef>
              <a:spcAft>
                <a:spcPts val="0"/>
              </a:spcAft>
              <a:buNone/>
            </a:pPr>
            <a:r>
              <a:rPr lang="en" sz="1800"/>
              <a:t>Slang</a:t>
            </a:r>
            <a:endParaRPr sz="1800"/>
          </a:p>
        </p:txBody>
      </p:sp>
      <p:cxnSp>
        <p:nvCxnSpPr>
          <p:cNvPr id="383" name="Google Shape;383;p27"/>
          <p:cNvCxnSpPr/>
          <p:nvPr/>
        </p:nvCxnSpPr>
        <p:spPr>
          <a:xfrm>
            <a:off x="4313200" y="945450"/>
            <a:ext cx="0" cy="3561000"/>
          </a:xfrm>
          <a:prstGeom prst="straightConnector1">
            <a:avLst/>
          </a:prstGeom>
          <a:noFill/>
          <a:ln w="19050" cap="flat" cmpd="sng">
            <a:solidFill>
              <a:schemeClr val="dk1"/>
            </a:solidFill>
            <a:prstDash val="dash"/>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1"/>
                                        </p:tgtEl>
                                        <p:attrNameLst>
                                          <p:attrName>style.visibility</p:attrName>
                                        </p:attrNameLst>
                                      </p:cBhvr>
                                      <p:to>
                                        <p:strVal val="visible"/>
                                      </p:to>
                                    </p:set>
                                    <p:animEffect transition="in" filter="fade">
                                      <p:cBhvr>
                                        <p:cTn id="7" dur="1000"/>
                                        <p:tgtEl>
                                          <p:spTgt spid="371"/>
                                        </p:tgtEl>
                                      </p:cBhvr>
                                    </p:animEffect>
                                  </p:childTnLst>
                                </p:cTn>
                              </p:par>
                              <p:par>
                                <p:cTn id="8" presetID="1" presetClass="entr" presetSubtype="0" fill="hold" nodeType="withEffect">
                                  <p:stCondLst>
                                    <p:cond delay="0"/>
                                  </p:stCondLst>
                                  <p:childTnLst>
                                    <p:set>
                                      <p:cBhvr>
                                        <p:cTn id="9" dur="1" fill="hold">
                                          <p:stCondLst>
                                            <p:cond delay="0"/>
                                          </p:stCondLst>
                                        </p:cTn>
                                        <p:tgtEl>
                                          <p:spTgt spid="372"/>
                                        </p:tgtEl>
                                        <p:attrNameLst>
                                          <p:attrName>style.visibility</p:attrName>
                                        </p:attrNameLst>
                                      </p:cBhvr>
                                      <p:to>
                                        <p:strVal val="visible"/>
                                      </p:to>
                                    </p:set>
                                  </p:childTnLst>
                                </p:cTn>
                              </p:par>
                              <p:par>
                                <p:cTn id="10" presetID="10" presetClass="entr" presetSubtype="0" fill="hold" nodeType="withEffect">
                                  <p:stCondLst>
                                    <p:cond delay="0"/>
                                  </p:stCondLst>
                                  <p:childTnLst>
                                    <p:set>
                                      <p:cBhvr>
                                        <p:cTn id="11" dur="1" fill="hold">
                                          <p:stCondLst>
                                            <p:cond delay="0"/>
                                          </p:stCondLst>
                                        </p:cTn>
                                        <p:tgtEl>
                                          <p:spTgt spid="373"/>
                                        </p:tgtEl>
                                        <p:attrNameLst>
                                          <p:attrName>style.visibility</p:attrName>
                                        </p:attrNameLst>
                                      </p:cBhvr>
                                      <p:to>
                                        <p:strVal val="visible"/>
                                      </p:to>
                                    </p:set>
                                    <p:animEffect transition="in" filter="fade">
                                      <p:cBhvr>
                                        <p:cTn id="12" dur="1000"/>
                                        <p:tgtEl>
                                          <p:spTgt spid="373"/>
                                        </p:tgtEl>
                                      </p:cBhvr>
                                    </p:animEffect>
                                  </p:childTnLst>
                                </p:cTn>
                              </p:par>
                              <p:par>
                                <p:cTn id="13" presetID="10" presetClass="entr" presetSubtype="0" fill="hold" nodeType="withEffect">
                                  <p:stCondLst>
                                    <p:cond delay="0"/>
                                  </p:stCondLst>
                                  <p:childTnLst>
                                    <p:set>
                                      <p:cBhvr>
                                        <p:cTn id="14" dur="1" fill="hold">
                                          <p:stCondLst>
                                            <p:cond delay="0"/>
                                          </p:stCondLst>
                                        </p:cTn>
                                        <p:tgtEl>
                                          <p:spTgt spid="370"/>
                                        </p:tgtEl>
                                        <p:attrNameLst>
                                          <p:attrName>style.visibility</p:attrName>
                                        </p:attrNameLst>
                                      </p:cBhvr>
                                      <p:to>
                                        <p:strVal val="visible"/>
                                      </p:to>
                                    </p:set>
                                    <p:animEffect transition="in" filter="fade">
                                      <p:cBhvr>
                                        <p:cTn id="15" dur="1000"/>
                                        <p:tgtEl>
                                          <p:spTgt spid="37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370"/>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371"/>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373"/>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374"/>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369"/>
                                        </p:tgtEl>
                                        <p:attrNameLst>
                                          <p:attrName>style.visibility</p:attrName>
                                        </p:attrNameLst>
                                      </p:cBhvr>
                                      <p:to>
                                        <p:strVal val="visible"/>
                                      </p:to>
                                    </p:set>
                                    <p:animEffect transition="in" filter="fade">
                                      <p:cBhvr>
                                        <p:cTn id="28" dur="600"/>
                                        <p:tgtEl>
                                          <p:spTgt spid="369"/>
                                        </p:tgtEl>
                                      </p:cBhvr>
                                    </p:animEffect>
                                  </p:childTnLst>
                                </p:cTn>
                              </p:par>
                              <p:par>
                                <p:cTn id="29" presetID="10" presetClass="entr" presetSubtype="0" fill="hold" nodeType="withEffect">
                                  <p:stCondLst>
                                    <p:cond delay="0"/>
                                  </p:stCondLst>
                                  <p:childTnLst>
                                    <p:set>
                                      <p:cBhvr>
                                        <p:cTn id="30" dur="1" fill="hold">
                                          <p:stCondLst>
                                            <p:cond delay="0"/>
                                          </p:stCondLst>
                                        </p:cTn>
                                        <p:tgtEl>
                                          <p:spTgt spid="375"/>
                                        </p:tgtEl>
                                        <p:attrNameLst>
                                          <p:attrName>style.visibility</p:attrName>
                                        </p:attrNameLst>
                                      </p:cBhvr>
                                      <p:to>
                                        <p:strVal val="visible"/>
                                      </p:to>
                                    </p:set>
                                    <p:animEffect transition="in" filter="fade">
                                      <p:cBhvr>
                                        <p:cTn id="31" dur="1000"/>
                                        <p:tgtEl>
                                          <p:spTgt spid="375"/>
                                        </p:tgtEl>
                                      </p:cBhvr>
                                    </p:animEffect>
                                  </p:childTnLst>
                                </p:cTn>
                              </p:par>
                              <p:par>
                                <p:cTn id="32" presetID="10" presetClass="entr" presetSubtype="0" fill="hold" nodeType="withEffect">
                                  <p:stCondLst>
                                    <p:cond delay="0"/>
                                  </p:stCondLst>
                                  <p:childTnLst>
                                    <p:set>
                                      <p:cBhvr>
                                        <p:cTn id="33" dur="1" fill="hold">
                                          <p:stCondLst>
                                            <p:cond delay="0"/>
                                          </p:stCondLst>
                                        </p:cTn>
                                        <p:tgtEl>
                                          <p:spTgt spid="377"/>
                                        </p:tgtEl>
                                        <p:attrNameLst>
                                          <p:attrName>style.visibility</p:attrName>
                                        </p:attrNameLst>
                                      </p:cBhvr>
                                      <p:to>
                                        <p:strVal val="visible"/>
                                      </p:to>
                                    </p:set>
                                    <p:animEffect transition="in" filter="fade">
                                      <p:cBhvr>
                                        <p:cTn id="34" dur="1000"/>
                                        <p:tgtEl>
                                          <p:spTgt spid="377"/>
                                        </p:tgtEl>
                                      </p:cBhvr>
                                    </p:animEffect>
                                  </p:childTnLst>
                                </p:cTn>
                              </p:par>
                              <p:par>
                                <p:cTn id="35" presetID="10" presetClass="entr" presetSubtype="0" fill="hold" nodeType="withEffect">
                                  <p:stCondLst>
                                    <p:cond delay="0"/>
                                  </p:stCondLst>
                                  <p:childTnLst>
                                    <p:set>
                                      <p:cBhvr>
                                        <p:cTn id="36" dur="1" fill="hold">
                                          <p:stCondLst>
                                            <p:cond delay="0"/>
                                          </p:stCondLst>
                                        </p:cTn>
                                        <p:tgtEl>
                                          <p:spTgt spid="378"/>
                                        </p:tgtEl>
                                        <p:attrNameLst>
                                          <p:attrName>style.visibility</p:attrName>
                                        </p:attrNameLst>
                                      </p:cBhvr>
                                      <p:to>
                                        <p:strVal val="visible"/>
                                      </p:to>
                                    </p:set>
                                    <p:animEffect transition="in" filter="fade">
                                      <p:cBhvr>
                                        <p:cTn id="37" dur="1000"/>
                                        <p:tgtEl>
                                          <p:spTgt spid="378"/>
                                        </p:tgtEl>
                                      </p:cBhvr>
                                    </p:animEffect>
                                  </p:childTnLst>
                                </p:cTn>
                              </p:par>
                              <p:par>
                                <p:cTn id="38" presetID="10" presetClass="entr" presetSubtype="0" fill="hold" nodeType="withEffect">
                                  <p:stCondLst>
                                    <p:cond delay="0"/>
                                  </p:stCondLst>
                                  <p:childTnLst>
                                    <p:set>
                                      <p:cBhvr>
                                        <p:cTn id="39" dur="1" fill="hold">
                                          <p:stCondLst>
                                            <p:cond delay="0"/>
                                          </p:stCondLst>
                                        </p:cTn>
                                        <p:tgtEl>
                                          <p:spTgt spid="376"/>
                                        </p:tgtEl>
                                        <p:attrNameLst>
                                          <p:attrName>style.visibility</p:attrName>
                                        </p:attrNameLst>
                                      </p:cBhvr>
                                      <p:to>
                                        <p:strVal val="visible"/>
                                      </p:to>
                                    </p:set>
                                    <p:animEffect transition="in" filter="fade">
                                      <p:cBhvr>
                                        <p:cTn id="40" dur="1000"/>
                                        <p:tgtEl>
                                          <p:spTgt spid="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28"/>
          <p:cNvSpPr txBox="1"/>
          <p:nvPr/>
        </p:nvSpPr>
        <p:spPr>
          <a:xfrm>
            <a:off x="244475" y="1104175"/>
            <a:ext cx="3593100" cy="12144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solidFill>
                  <a:srgbClr val="098658"/>
                </a:solidFill>
                <a:highlight>
                  <a:srgbClr val="FFFFFF"/>
                </a:highlight>
                <a:latin typeface="Consolas"/>
                <a:ea typeface="Consolas"/>
                <a:cs typeface="Consolas"/>
                <a:sym typeface="Consolas"/>
              </a:rPr>
              <a:t>// myShader_v1.hlsl</a:t>
            </a:r>
            <a:endParaRPr sz="1000">
              <a:solidFill>
                <a:srgbClr val="098658"/>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highlight>
                  <a:srgbClr val="FFFFFF"/>
                </a:highlight>
                <a:latin typeface="Consolas"/>
                <a:ea typeface="Consolas"/>
                <a:cs typeface="Consolas"/>
                <a:sym typeface="Consolas"/>
              </a:rPr>
              <a:t>[[vk::</a:t>
            </a:r>
            <a:r>
              <a:rPr lang="en" sz="1000">
                <a:solidFill>
                  <a:srgbClr val="267F99"/>
                </a:solidFill>
                <a:highlight>
                  <a:srgbClr val="FFFFFF"/>
                </a:highlight>
                <a:latin typeface="Consolas"/>
                <a:ea typeface="Consolas"/>
                <a:cs typeface="Consolas"/>
                <a:sym typeface="Consolas"/>
              </a:rPr>
              <a:t>binding</a:t>
            </a:r>
            <a:r>
              <a:rPr lang="en" sz="1000">
                <a:solidFill>
                  <a:schemeClr val="dk1"/>
                </a:solidFill>
                <a:highlight>
                  <a:srgbClr val="FFFFFF"/>
                </a:highlight>
                <a:latin typeface="Consolas"/>
                <a:ea typeface="Consolas"/>
                <a:cs typeface="Consolas"/>
                <a:sym typeface="Consolas"/>
              </a:rPr>
              <a:t>(1, 0)]]</a:t>
            </a:r>
            <a:br>
              <a:rPr lang="en" sz="1000">
                <a:solidFill>
                  <a:srgbClr val="3B3B3B"/>
                </a:solidFill>
                <a:highlight>
                  <a:srgbClr val="FFFFFF"/>
                </a:highlight>
                <a:latin typeface="Consolas"/>
                <a:ea typeface="Consolas"/>
                <a:cs typeface="Consolas"/>
                <a:sym typeface="Consolas"/>
              </a:rPr>
            </a:br>
            <a:r>
              <a:rPr lang="en" sz="1000">
                <a:solidFill>
                  <a:srgbClr val="267F99"/>
                </a:solidFill>
                <a:highlight>
                  <a:srgbClr val="FFFFFF"/>
                </a:highlight>
                <a:latin typeface="Consolas"/>
                <a:ea typeface="Consolas"/>
                <a:cs typeface="Consolas"/>
                <a:sym typeface="Consolas"/>
              </a:rPr>
              <a:t>Texture2D</a:t>
            </a:r>
            <a:r>
              <a:rPr lang="en" sz="1000">
                <a:solidFill>
                  <a:srgbClr val="3B3B3B"/>
                </a:solidFill>
                <a:highlight>
                  <a:srgbClr val="FFFFFF"/>
                </a:highlight>
                <a:latin typeface="Consolas"/>
                <a:ea typeface="Consolas"/>
                <a:cs typeface="Consolas"/>
                <a:sym typeface="Consolas"/>
              </a:rPr>
              <a:t> </a:t>
            </a:r>
            <a:r>
              <a:rPr lang="en" sz="1000">
                <a:solidFill>
                  <a:srgbClr val="001080"/>
                </a:solidFill>
                <a:highlight>
                  <a:srgbClr val="FFFFFF"/>
                </a:highlight>
                <a:latin typeface="Consolas"/>
                <a:ea typeface="Consolas"/>
                <a:cs typeface="Consolas"/>
                <a:sym typeface="Consolas"/>
              </a:rPr>
              <a:t>g_normalMap</a:t>
            </a:r>
            <a:r>
              <a:rPr lang="en" sz="1000">
                <a:solidFill>
                  <a:srgbClr val="3B3B3B"/>
                </a:solidFill>
                <a:highlight>
                  <a:srgbClr val="FFFFFF"/>
                </a:highlight>
                <a:latin typeface="Consolas"/>
                <a:ea typeface="Consolas"/>
                <a:cs typeface="Consolas"/>
                <a:sym typeface="Consolas"/>
              </a:rPr>
              <a:t>  </a:t>
            </a:r>
            <a:r>
              <a:rPr lang="en" sz="1000">
                <a:solidFill>
                  <a:schemeClr val="dk1"/>
                </a:solidFill>
                <a:highlight>
                  <a:srgbClr val="FFFFFF"/>
                </a:highlight>
                <a:latin typeface="Consolas"/>
                <a:ea typeface="Consolas"/>
                <a:cs typeface="Consolas"/>
                <a:sym typeface="Consolas"/>
              </a:rPr>
              <a:t>: </a:t>
            </a:r>
            <a:r>
              <a:rPr lang="en" sz="1000">
                <a:solidFill>
                  <a:schemeClr val="accent2"/>
                </a:solidFill>
                <a:highlight>
                  <a:srgbClr val="FFFFFF"/>
                </a:highlight>
                <a:latin typeface="Consolas"/>
                <a:ea typeface="Consolas"/>
                <a:cs typeface="Consolas"/>
                <a:sym typeface="Consolas"/>
              </a:rPr>
              <a:t>register</a:t>
            </a:r>
            <a:r>
              <a:rPr lang="en" sz="1000">
                <a:solidFill>
                  <a:schemeClr val="dk1"/>
                </a:solidFill>
                <a:highlight>
                  <a:srgbClr val="FFFFFF"/>
                </a:highlight>
                <a:latin typeface="Consolas"/>
                <a:ea typeface="Consolas"/>
                <a:cs typeface="Consolas"/>
                <a:sym typeface="Consolas"/>
              </a:rPr>
              <a:t>(t0, space0);</a:t>
            </a:r>
            <a:endParaRPr sz="1000">
              <a:solidFill>
                <a:schemeClr val="dk1"/>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highlight>
                  <a:srgbClr val="FFFFFF"/>
                </a:highlight>
                <a:latin typeface="Consolas"/>
                <a:ea typeface="Consolas"/>
                <a:cs typeface="Consolas"/>
                <a:sym typeface="Consolas"/>
              </a:rPr>
              <a:t>[[vk::</a:t>
            </a:r>
            <a:r>
              <a:rPr lang="en" sz="1000">
                <a:solidFill>
                  <a:srgbClr val="267F99"/>
                </a:solidFill>
                <a:highlight>
                  <a:srgbClr val="FFFFFF"/>
                </a:highlight>
                <a:latin typeface="Consolas"/>
                <a:ea typeface="Consolas"/>
                <a:cs typeface="Consolas"/>
                <a:sym typeface="Consolas"/>
              </a:rPr>
              <a:t>binding</a:t>
            </a:r>
            <a:r>
              <a:rPr lang="en" sz="1000">
                <a:solidFill>
                  <a:schemeClr val="dk1"/>
                </a:solidFill>
                <a:highlight>
                  <a:srgbClr val="FFFFFF"/>
                </a:highlight>
                <a:latin typeface="Consolas"/>
                <a:ea typeface="Consolas"/>
                <a:cs typeface="Consolas"/>
                <a:sym typeface="Consolas"/>
              </a:rPr>
              <a:t>(2, 0)]]</a:t>
            </a:r>
            <a:br>
              <a:rPr lang="en" sz="1000">
                <a:solidFill>
                  <a:srgbClr val="3B3B3B"/>
                </a:solidFill>
                <a:highlight>
                  <a:srgbClr val="FFFFFF"/>
                </a:highlight>
                <a:latin typeface="Consolas"/>
                <a:ea typeface="Consolas"/>
                <a:cs typeface="Consolas"/>
                <a:sym typeface="Consolas"/>
              </a:rPr>
            </a:br>
            <a:r>
              <a:rPr lang="en" sz="1000">
                <a:solidFill>
                  <a:srgbClr val="267F99"/>
                </a:solidFill>
                <a:highlight>
                  <a:srgbClr val="FFFFFF"/>
                </a:highlight>
                <a:latin typeface="Consolas"/>
                <a:ea typeface="Consolas"/>
                <a:cs typeface="Consolas"/>
                <a:sym typeface="Consolas"/>
              </a:rPr>
              <a:t>SamplerState</a:t>
            </a:r>
            <a:r>
              <a:rPr lang="en" sz="1000">
                <a:solidFill>
                  <a:srgbClr val="3B3B3B"/>
                </a:solidFill>
                <a:highlight>
                  <a:srgbClr val="FFFFFF"/>
                </a:highlight>
                <a:latin typeface="Consolas"/>
                <a:ea typeface="Consolas"/>
                <a:cs typeface="Consolas"/>
                <a:sym typeface="Consolas"/>
              </a:rPr>
              <a:t> </a:t>
            </a:r>
            <a:r>
              <a:rPr lang="en" sz="1000">
                <a:solidFill>
                  <a:srgbClr val="001080"/>
                </a:solidFill>
                <a:highlight>
                  <a:srgbClr val="FFFFFF"/>
                </a:highlight>
                <a:latin typeface="Consolas"/>
                <a:ea typeface="Consolas"/>
                <a:cs typeface="Consolas"/>
                <a:sym typeface="Consolas"/>
              </a:rPr>
              <a:t>g_sampler</a:t>
            </a:r>
            <a:r>
              <a:rPr lang="en" sz="1000">
                <a:solidFill>
                  <a:srgbClr val="3B3B3B"/>
                </a:solidFill>
                <a:highlight>
                  <a:srgbClr val="FFFFFF"/>
                </a:highlight>
                <a:latin typeface="Consolas"/>
                <a:ea typeface="Consolas"/>
                <a:cs typeface="Consolas"/>
                <a:sym typeface="Consolas"/>
              </a:rPr>
              <a:t> </a:t>
            </a:r>
            <a:r>
              <a:rPr lang="en" sz="1000">
                <a:solidFill>
                  <a:schemeClr val="dk1"/>
                </a:solidFill>
                <a:highlight>
                  <a:srgbClr val="FFFFFF"/>
                </a:highlight>
                <a:latin typeface="Consolas"/>
                <a:ea typeface="Consolas"/>
                <a:cs typeface="Consolas"/>
                <a:sym typeface="Consolas"/>
              </a:rPr>
              <a:t>: </a:t>
            </a:r>
            <a:r>
              <a:rPr lang="en" sz="1000">
                <a:solidFill>
                  <a:schemeClr val="accent2"/>
                </a:solidFill>
                <a:highlight>
                  <a:srgbClr val="FFFFFF"/>
                </a:highlight>
                <a:latin typeface="Consolas"/>
                <a:ea typeface="Consolas"/>
                <a:cs typeface="Consolas"/>
                <a:sym typeface="Consolas"/>
              </a:rPr>
              <a:t>register</a:t>
            </a:r>
            <a:r>
              <a:rPr lang="en" sz="1000">
                <a:solidFill>
                  <a:schemeClr val="dk1"/>
                </a:solidFill>
                <a:highlight>
                  <a:srgbClr val="FFFFFF"/>
                </a:highlight>
                <a:latin typeface="Consolas"/>
                <a:ea typeface="Consolas"/>
                <a:cs typeface="Consolas"/>
                <a:sym typeface="Consolas"/>
              </a:rPr>
              <a:t>(s0, space0);</a:t>
            </a:r>
            <a:endParaRPr sz="1000">
              <a:solidFill>
                <a:schemeClr val="dk1"/>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endParaRPr sz="1000">
              <a:solidFill>
                <a:srgbClr val="0000FF"/>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endParaRPr sz="1000">
              <a:solidFill>
                <a:srgbClr val="008000"/>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endParaRPr sz="1000">
              <a:solidFill>
                <a:schemeClr val="dk1"/>
              </a:solidFill>
              <a:latin typeface="Consolas"/>
              <a:ea typeface="Consolas"/>
              <a:cs typeface="Consolas"/>
              <a:sym typeface="Consolas"/>
            </a:endParaRPr>
          </a:p>
        </p:txBody>
      </p:sp>
      <p:sp>
        <p:nvSpPr>
          <p:cNvPr id="389" name="Google Shape;389;p28"/>
          <p:cNvSpPr txBox="1"/>
          <p:nvPr/>
        </p:nvSpPr>
        <p:spPr>
          <a:xfrm>
            <a:off x="4788825" y="2769025"/>
            <a:ext cx="4114200" cy="19005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solidFill>
                  <a:srgbClr val="001080"/>
                </a:solidFill>
                <a:highlight>
                  <a:srgbClr val="FFFFFF"/>
                </a:highlight>
                <a:latin typeface="Consolas"/>
                <a:ea typeface="Consolas"/>
                <a:cs typeface="Consolas"/>
                <a:sym typeface="Consolas"/>
              </a:rPr>
              <a:t>layout</a:t>
            </a:r>
            <a:r>
              <a:rPr lang="en" sz="1000">
                <a:solidFill>
                  <a:srgbClr val="3B3B3B"/>
                </a:solidFill>
                <a:highlight>
                  <a:srgbClr val="FFFFFF"/>
                </a:highlight>
                <a:latin typeface="Consolas"/>
                <a:ea typeface="Consolas"/>
                <a:cs typeface="Consolas"/>
                <a:sym typeface="Consolas"/>
              </a:rPr>
              <a:t> </a:t>
            </a:r>
            <a:r>
              <a:rPr lang="en" sz="1000">
                <a:solidFill>
                  <a:schemeClr val="dk1"/>
                </a:solidFill>
                <a:highlight>
                  <a:srgbClr val="FFFFFF"/>
                </a:highlight>
                <a:latin typeface="Consolas"/>
                <a:ea typeface="Consolas"/>
                <a:cs typeface="Consolas"/>
                <a:sym typeface="Consolas"/>
              </a:rPr>
              <a:t>=</a:t>
            </a:r>
            <a:r>
              <a:rPr lang="en" sz="1000">
                <a:solidFill>
                  <a:srgbClr val="3B3B3B"/>
                </a:solidFill>
                <a:highlight>
                  <a:srgbClr val="FFFFFF"/>
                </a:highlight>
                <a:latin typeface="Consolas"/>
                <a:ea typeface="Consolas"/>
                <a:cs typeface="Consolas"/>
                <a:sym typeface="Consolas"/>
              </a:rPr>
              <a:t> </a:t>
            </a:r>
            <a:r>
              <a:rPr lang="en" sz="1000">
                <a:solidFill>
                  <a:srgbClr val="001080"/>
                </a:solidFill>
                <a:highlight>
                  <a:srgbClr val="FFFFFF"/>
                </a:highlight>
                <a:latin typeface="Consolas"/>
                <a:ea typeface="Consolas"/>
                <a:cs typeface="Consolas"/>
                <a:sym typeface="Consolas"/>
              </a:rPr>
              <a:t>myProgram</a:t>
            </a:r>
            <a:r>
              <a:rPr lang="en" sz="1000">
                <a:solidFill>
                  <a:srgbClr val="3B3B3B"/>
                </a:solidFill>
                <a:highlight>
                  <a:srgbClr val="FFFFFF"/>
                </a:highlight>
                <a:latin typeface="Consolas"/>
                <a:ea typeface="Consolas"/>
                <a:cs typeface="Consolas"/>
                <a:sym typeface="Consolas"/>
              </a:rPr>
              <a:t>-&gt;</a:t>
            </a:r>
            <a:r>
              <a:rPr lang="en" sz="1000">
                <a:solidFill>
                  <a:srgbClr val="795E26"/>
                </a:solidFill>
                <a:highlight>
                  <a:srgbClr val="FFFFFF"/>
                </a:highlight>
                <a:latin typeface="Consolas"/>
                <a:ea typeface="Consolas"/>
                <a:cs typeface="Consolas"/>
                <a:sym typeface="Consolas"/>
              </a:rPr>
              <a:t>getLayout</a:t>
            </a:r>
            <a:r>
              <a:rPr lang="en" sz="1000">
                <a:solidFill>
                  <a:srgbClr val="3B3B3B"/>
                </a:solidFill>
                <a:highlight>
                  <a:srgbClr val="FFFFFF"/>
                </a:highlight>
                <a:latin typeface="Consolas"/>
                <a:ea typeface="Consolas"/>
                <a:cs typeface="Consolas"/>
                <a:sym typeface="Consolas"/>
              </a:rPr>
              <a:t>();</a:t>
            </a:r>
            <a:endParaRPr sz="10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endParaRPr sz="10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r>
              <a:rPr lang="en" sz="1000">
                <a:solidFill>
                  <a:srgbClr val="001080"/>
                </a:solidFill>
                <a:highlight>
                  <a:srgbClr val="FFFFFF"/>
                </a:highlight>
                <a:latin typeface="Consolas"/>
                <a:ea typeface="Consolas"/>
                <a:cs typeface="Consolas"/>
                <a:sym typeface="Consolas"/>
              </a:rPr>
              <a:t>normalVar</a:t>
            </a:r>
            <a:r>
              <a:rPr lang="en" sz="1000">
                <a:solidFill>
                  <a:srgbClr val="3B3B3B"/>
                </a:solidFill>
                <a:highlight>
                  <a:srgbClr val="FFFFFF"/>
                </a:highlight>
                <a:latin typeface="Consolas"/>
                <a:ea typeface="Consolas"/>
                <a:cs typeface="Consolas"/>
                <a:sym typeface="Consolas"/>
              </a:rPr>
              <a:t> </a:t>
            </a:r>
            <a:r>
              <a:rPr lang="en" sz="1000">
                <a:solidFill>
                  <a:schemeClr val="dk1"/>
                </a:solidFill>
                <a:highlight>
                  <a:srgbClr val="FFFFFF"/>
                </a:highlight>
                <a:latin typeface="Consolas"/>
                <a:ea typeface="Consolas"/>
                <a:cs typeface="Consolas"/>
                <a:sym typeface="Consolas"/>
              </a:rPr>
              <a:t>=</a:t>
            </a:r>
            <a:endParaRPr sz="10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000">
                <a:solidFill>
                  <a:srgbClr val="3B3B3B"/>
                </a:solidFill>
                <a:highlight>
                  <a:srgbClr val="FFFFFF"/>
                </a:highlight>
                <a:latin typeface="Consolas"/>
                <a:ea typeface="Consolas"/>
                <a:cs typeface="Consolas"/>
                <a:sym typeface="Consolas"/>
              </a:rPr>
              <a:t>    </a:t>
            </a:r>
            <a:r>
              <a:rPr lang="en" sz="1000">
                <a:solidFill>
                  <a:srgbClr val="001080"/>
                </a:solidFill>
                <a:highlight>
                  <a:srgbClr val="FFFFFF"/>
                </a:highlight>
                <a:latin typeface="Consolas"/>
                <a:ea typeface="Consolas"/>
                <a:cs typeface="Consolas"/>
                <a:sym typeface="Consolas"/>
              </a:rPr>
              <a:t>layout</a:t>
            </a:r>
            <a:r>
              <a:rPr lang="en" sz="1000">
                <a:solidFill>
                  <a:srgbClr val="3B3B3B"/>
                </a:solidFill>
                <a:highlight>
                  <a:srgbClr val="FFFFFF"/>
                </a:highlight>
                <a:latin typeface="Consolas"/>
                <a:ea typeface="Consolas"/>
                <a:cs typeface="Consolas"/>
                <a:sym typeface="Consolas"/>
              </a:rPr>
              <a:t>-&gt;</a:t>
            </a:r>
            <a:r>
              <a:rPr lang="en" sz="1000">
                <a:solidFill>
                  <a:srgbClr val="795E26"/>
                </a:solidFill>
                <a:highlight>
                  <a:srgbClr val="FFFFFF"/>
                </a:highlight>
                <a:latin typeface="Consolas"/>
                <a:ea typeface="Consolas"/>
                <a:cs typeface="Consolas"/>
                <a:sym typeface="Consolas"/>
              </a:rPr>
              <a:t>findEntryByName</a:t>
            </a:r>
            <a:r>
              <a:rPr lang="en" sz="1000">
                <a:solidFill>
                  <a:srgbClr val="3B3B3B"/>
                </a:solidFill>
                <a:highlight>
                  <a:srgbClr val="FFFFFF"/>
                </a:highlight>
                <a:latin typeface="Consolas"/>
                <a:ea typeface="Consolas"/>
                <a:cs typeface="Consolas"/>
                <a:sym typeface="Consolas"/>
              </a:rPr>
              <a:t>(</a:t>
            </a:r>
            <a:r>
              <a:rPr lang="en" sz="1000">
                <a:solidFill>
                  <a:srgbClr val="A31515"/>
                </a:solidFill>
                <a:highlight>
                  <a:srgbClr val="FFFFFF"/>
                </a:highlight>
                <a:latin typeface="Consolas"/>
                <a:ea typeface="Consolas"/>
                <a:cs typeface="Consolas"/>
                <a:sym typeface="Consolas"/>
              </a:rPr>
              <a:t>"g_scene.g_normalMap"</a:t>
            </a:r>
            <a:r>
              <a:rPr lang="en" sz="1000">
                <a:solidFill>
                  <a:srgbClr val="3B3B3B"/>
                </a:solidFill>
                <a:highlight>
                  <a:srgbClr val="FFFFFF"/>
                </a:highlight>
                <a:latin typeface="Consolas"/>
                <a:ea typeface="Consolas"/>
                <a:cs typeface="Consolas"/>
                <a:sym typeface="Consolas"/>
              </a:rPr>
              <a:t>);</a:t>
            </a:r>
            <a:endParaRPr sz="10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r>
              <a:rPr lang="en" sz="1000">
                <a:solidFill>
                  <a:srgbClr val="001080"/>
                </a:solidFill>
                <a:highlight>
                  <a:srgbClr val="FFFFFF"/>
                </a:highlight>
                <a:latin typeface="Consolas"/>
                <a:ea typeface="Consolas"/>
                <a:cs typeface="Consolas"/>
                <a:sym typeface="Consolas"/>
              </a:rPr>
              <a:t>samplerVar</a:t>
            </a:r>
            <a:r>
              <a:rPr lang="en" sz="1000">
                <a:solidFill>
                  <a:srgbClr val="3B3B3B"/>
                </a:solidFill>
                <a:highlight>
                  <a:srgbClr val="FFFFFF"/>
                </a:highlight>
                <a:latin typeface="Consolas"/>
                <a:ea typeface="Consolas"/>
                <a:cs typeface="Consolas"/>
                <a:sym typeface="Consolas"/>
              </a:rPr>
              <a:t> </a:t>
            </a:r>
            <a:r>
              <a:rPr lang="en" sz="1000">
                <a:solidFill>
                  <a:schemeClr val="dk1"/>
                </a:solidFill>
                <a:highlight>
                  <a:srgbClr val="FFFFFF"/>
                </a:highlight>
                <a:latin typeface="Consolas"/>
                <a:ea typeface="Consolas"/>
                <a:cs typeface="Consolas"/>
                <a:sym typeface="Consolas"/>
              </a:rPr>
              <a:t>=</a:t>
            </a:r>
            <a:r>
              <a:rPr lang="en" sz="1000">
                <a:solidFill>
                  <a:srgbClr val="3B3B3B"/>
                </a:solidFill>
                <a:highlight>
                  <a:srgbClr val="FFFFFF"/>
                </a:highlight>
                <a:latin typeface="Consolas"/>
                <a:ea typeface="Consolas"/>
                <a:cs typeface="Consolas"/>
                <a:sym typeface="Consolas"/>
              </a:rPr>
              <a:t> </a:t>
            </a:r>
            <a:endParaRPr sz="10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000">
                <a:solidFill>
                  <a:srgbClr val="001080"/>
                </a:solidFill>
                <a:highlight>
                  <a:srgbClr val="FFFFFF"/>
                </a:highlight>
                <a:latin typeface="Consolas"/>
                <a:ea typeface="Consolas"/>
                <a:cs typeface="Consolas"/>
                <a:sym typeface="Consolas"/>
              </a:rPr>
              <a:t>    layout</a:t>
            </a:r>
            <a:r>
              <a:rPr lang="en" sz="1000">
                <a:solidFill>
                  <a:srgbClr val="3B3B3B"/>
                </a:solidFill>
                <a:highlight>
                  <a:srgbClr val="FFFFFF"/>
                </a:highlight>
                <a:latin typeface="Consolas"/>
                <a:ea typeface="Consolas"/>
                <a:cs typeface="Consolas"/>
                <a:sym typeface="Consolas"/>
              </a:rPr>
              <a:t>-&gt;</a:t>
            </a:r>
            <a:r>
              <a:rPr lang="en" sz="1000">
                <a:solidFill>
                  <a:srgbClr val="795E26"/>
                </a:solidFill>
                <a:highlight>
                  <a:srgbClr val="FFFFFF"/>
                </a:highlight>
                <a:latin typeface="Consolas"/>
                <a:ea typeface="Consolas"/>
                <a:cs typeface="Consolas"/>
                <a:sym typeface="Consolas"/>
              </a:rPr>
              <a:t>findEntryByName</a:t>
            </a:r>
            <a:r>
              <a:rPr lang="en" sz="1000">
                <a:solidFill>
                  <a:srgbClr val="3B3B3B"/>
                </a:solidFill>
                <a:highlight>
                  <a:srgbClr val="FFFFFF"/>
                </a:highlight>
                <a:latin typeface="Consolas"/>
                <a:ea typeface="Consolas"/>
                <a:cs typeface="Consolas"/>
                <a:sym typeface="Consolas"/>
              </a:rPr>
              <a:t>(</a:t>
            </a:r>
            <a:r>
              <a:rPr lang="en" sz="1000">
                <a:solidFill>
                  <a:srgbClr val="A31515"/>
                </a:solidFill>
                <a:highlight>
                  <a:srgbClr val="FFFFFF"/>
                </a:highlight>
                <a:latin typeface="Consolas"/>
                <a:ea typeface="Consolas"/>
                <a:cs typeface="Consolas"/>
                <a:sym typeface="Consolas"/>
              </a:rPr>
              <a:t>"g_scene.g_sampler"</a:t>
            </a:r>
            <a:r>
              <a:rPr lang="en" sz="1000">
                <a:solidFill>
                  <a:srgbClr val="3B3B3B"/>
                </a:solidFill>
                <a:highlight>
                  <a:srgbClr val="FFFFFF"/>
                </a:highlight>
                <a:latin typeface="Consolas"/>
                <a:ea typeface="Consolas"/>
                <a:cs typeface="Consolas"/>
                <a:sym typeface="Consolas"/>
              </a:rPr>
              <a:t>);</a:t>
            </a:r>
            <a:endParaRPr sz="10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endParaRPr sz="10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endParaRPr sz="1000">
              <a:solidFill>
                <a:srgbClr val="008000"/>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000">
                <a:solidFill>
                  <a:srgbClr val="001080"/>
                </a:solidFill>
                <a:highlight>
                  <a:srgbClr val="FFFFFF"/>
                </a:highlight>
                <a:latin typeface="Consolas"/>
                <a:ea typeface="Consolas"/>
                <a:cs typeface="Consolas"/>
                <a:sym typeface="Consolas"/>
              </a:rPr>
              <a:t>myCmdList</a:t>
            </a:r>
            <a:r>
              <a:rPr lang="en" sz="1000">
                <a:solidFill>
                  <a:srgbClr val="3B3B3B"/>
                </a:solidFill>
                <a:highlight>
                  <a:srgbClr val="FFFFFF"/>
                </a:highlight>
                <a:latin typeface="Consolas"/>
                <a:ea typeface="Consolas"/>
                <a:cs typeface="Consolas"/>
                <a:sym typeface="Consolas"/>
              </a:rPr>
              <a:t>-&gt;</a:t>
            </a:r>
            <a:r>
              <a:rPr lang="en" sz="1000">
                <a:solidFill>
                  <a:srgbClr val="795E26"/>
                </a:solidFill>
                <a:highlight>
                  <a:srgbClr val="FFFFFF"/>
                </a:highlight>
                <a:latin typeface="Consolas"/>
                <a:ea typeface="Consolas"/>
                <a:cs typeface="Consolas"/>
                <a:sym typeface="Consolas"/>
              </a:rPr>
              <a:t>BindParameter</a:t>
            </a:r>
            <a:r>
              <a:rPr lang="en" sz="1000">
                <a:solidFill>
                  <a:srgbClr val="3B3B3B"/>
                </a:solidFill>
                <a:highlight>
                  <a:srgbClr val="FFFFFF"/>
                </a:highlight>
                <a:latin typeface="Consolas"/>
                <a:ea typeface="Consolas"/>
                <a:cs typeface="Consolas"/>
                <a:sym typeface="Consolas"/>
              </a:rPr>
              <a:t>(normalVar, g_normalMapTexture);</a:t>
            </a:r>
            <a:endParaRPr sz="10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000">
                <a:solidFill>
                  <a:srgbClr val="001080"/>
                </a:solidFill>
                <a:highlight>
                  <a:srgbClr val="FFFFFF"/>
                </a:highlight>
                <a:latin typeface="Consolas"/>
                <a:ea typeface="Consolas"/>
                <a:cs typeface="Consolas"/>
                <a:sym typeface="Consolas"/>
              </a:rPr>
              <a:t>myCmdList</a:t>
            </a:r>
            <a:r>
              <a:rPr lang="en" sz="1000">
                <a:solidFill>
                  <a:srgbClr val="3B3B3B"/>
                </a:solidFill>
                <a:highlight>
                  <a:srgbClr val="FFFFFF"/>
                </a:highlight>
                <a:latin typeface="Consolas"/>
                <a:ea typeface="Consolas"/>
                <a:cs typeface="Consolas"/>
                <a:sym typeface="Consolas"/>
              </a:rPr>
              <a:t>-&gt;</a:t>
            </a:r>
            <a:r>
              <a:rPr lang="en" sz="1000">
                <a:solidFill>
                  <a:srgbClr val="795E26"/>
                </a:solidFill>
                <a:highlight>
                  <a:srgbClr val="FFFFFF"/>
                </a:highlight>
                <a:latin typeface="Consolas"/>
                <a:ea typeface="Consolas"/>
                <a:cs typeface="Consolas"/>
                <a:sym typeface="Consolas"/>
              </a:rPr>
              <a:t>BindParameter</a:t>
            </a:r>
            <a:r>
              <a:rPr lang="en" sz="1000">
                <a:solidFill>
                  <a:srgbClr val="3B3B3B"/>
                </a:solidFill>
                <a:highlight>
                  <a:srgbClr val="FFFFFF"/>
                </a:highlight>
                <a:latin typeface="Consolas"/>
                <a:ea typeface="Consolas"/>
                <a:cs typeface="Consolas"/>
                <a:sym typeface="Consolas"/>
              </a:rPr>
              <a:t>(samplerVar, g_mySampler);</a:t>
            </a:r>
            <a:endParaRPr sz="10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endParaRPr sz="1000">
              <a:solidFill>
                <a:srgbClr val="267F99"/>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endParaRPr sz="1200">
              <a:solidFill>
                <a:srgbClr val="0000FF"/>
              </a:solidFill>
              <a:highlight>
                <a:srgbClr val="FFFFFF"/>
              </a:highlight>
              <a:latin typeface="Consolas"/>
              <a:ea typeface="Consolas"/>
              <a:cs typeface="Consolas"/>
              <a:sym typeface="Consolas"/>
            </a:endParaRPr>
          </a:p>
          <a:p>
            <a:pPr marL="0" lvl="0" indent="0" algn="l" rtl="0">
              <a:spcBef>
                <a:spcPts val="0"/>
              </a:spcBef>
              <a:spcAft>
                <a:spcPts val="0"/>
              </a:spcAft>
              <a:buNone/>
            </a:pPr>
            <a:endParaRPr sz="1600">
              <a:solidFill>
                <a:schemeClr val="dk1"/>
              </a:solidFill>
              <a:latin typeface="Trebuchet MS"/>
              <a:ea typeface="Trebuchet MS"/>
              <a:cs typeface="Trebuchet MS"/>
              <a:sym typeface="Trebuchet MS"/>
            </a:endParaRPr>
          </a:p>
        </p:txBody>
      </p:sp>
      <p:sp>
        <p:nvSpPr>
          <p:cNvPr id="390" name="Google Shape;390;p28"/>
          <p:cNvSpPr txBox="1"/>
          <p:nvPr/>
        </p:nvSpPr>
        <p:spPr>
          <a:xfrm>
            <a:off x="244475" y="2678325"/>
            <a:ext cx="3593100" cy="8343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solidFill>
                  <a:srgbClr val="001080"/>
                </a:solidFill>
                <a:highlight>
                  <a:srgbClr val="FFFFFF"/>
                </a:highlight>
                <a:latin typeface="Consolas"/>
                <a:ea typeface="Consolas"/>
                <a:cs typeface="Consolas"/>
                <a:sym typeface="Consolas"/>
              </a:rPr>
              <a:t>LoadShader</a:t>
            </a:r>
            <a:r>
              <a:rPr lang="en" sz="1000">
                <a:solidFill>
                  <a:srgbClr val="3B3B3B"/>
                </a:solidFill>
                <a:highlight>
                  <a:srgbClr val="FFFFFF"/>
                </a:highlight>
                <a:latin typeface="Consolas"/>
                <a:ea typeface="Consolas"/>
                <a:cs typeface="Consolas"/>
                <a:sym typeface="Consolas"/>
              </a:rPr>
              <a:t>(</a:t>
            </a:r>
            <a:r>
              <a:rPr lang="en" sz="1000">
                <a:solidFill>
                  <a:srgbClr val="A31515"/>
                </a:solidFill>
                <a:highlight>
                  <a:srgbClr val="FFFFFF"/>
                </a:highlight>
                <a:latin typeface="Consolas"/>
                <a:ea typeface="Consolas"/>
                <a:cs typeface="Consolas"/>
                <a:sym typeface="Consolas"/>
              </a:rPr>
              <a:t>"MyShader_v1.hlsl"</a:t>
            </a:r>
            <a:r>
              <a:rPr lang="en" sz="1000">
                <a:solidFill>
                  <a:srgbClr val="3B3B3B"/>
                </a:solidFill>
                <a:highlight>
                  <a:srgbClr val="FFFFFF"/>
                </a:highlight>
                <a:latin typeface="Consolas"/>
                <a:ea typeface="Consolas"/>
                <a:cs typeface="Consolas"/>
                <a:sym typeface="Consolas"/>
              </a:rPr>
              <a:t>);</a:t>
            </a:r>
            <a:endParaRPr sz="10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endParaRPr sz="1000">
              <a:solidFill>
                <a:srgbClr val="008000"/>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000">
                <a:solidFill>
                  <a:srgbClr val="001080"/>
                </a:solidFill>
                <a:highlight>
                  <a:srgbClr val="FFFFFF"/>
                </a:highlight>
                <a:latin typeface="Consolas"/>
                <a:ea typeface="Consolas"/>
                <a:cs typeface="Consolas"/>
                <a:sym typeface="Consolas"/>
              </a:rPr>
              <a:t>myCmdList-&gt;SetTexture</a:t>
            </a:r>
            <a:r>
              <a:rPr lang="en" sz="1000">
                <a:solidFill>
                  <a:srgbClr val="3B3B3B"/>
                </a:solidFill>
                <a:highlight>
                  <a:srgbClr val="FFFFFF"/>
                </a:highlight>
                <a:latin typeface="Consolas"/>
                <a:ea typeface="Consolas"/>
                <a:cs typeface="Consolas"/>
                <a:sym typeface="Consolas"/>
              </a:rPr>
              <a:t>(</a:t>
            </a:r>
            <a:r>
              <a:rPr lang="en" sz="1000">
                <a:solidFill>
                  <a:srgbClr val="098658"/>
                </a:solidFill>
                <a:highlight>
                  <a:srgbClr val="FFFFFF"/>
                </a:highlight>
                <a:latin typeface="Consolas"/>
                <a:ea typeface="Consolas"/>
                <a:cs typeface="Consolas"/>
                <a:sym typeface="Consolas"/>
              </a:rPr>
              <a:t>1</a:t>
            </a:r>
            <a:r>
              <a:rPr lang="en" sz="1000">
                <a:solidFill>
                  <a:srgbClr val="3B3B3B"/>
                </a:solidFill>
                <a:highlight>
                  <a:srgbClr val="FFFFFF"/>
                </a:highlight>
                <a:latin typeface="Consolas"/>
                <a:ea typeface="Consolas"/>
                <a:cs typeface="Consolas"/>
                <a:sym typeface="Consolas"/>
              </a:rPr>
              <a:t>, </a:t>
            </a:r>
            <a:r>
              <a:rPr lang="en" sz="1000">
                <a:solidFill>
                  <a:srgbClr val="001080"/>
                </a:solidFill>
                <a:highlight>
                  <a:srgbClr val="FFFFFF"/>
                </a:highlight>
                <a:latin typeface="Consolas"/>
                <a:ea typeface="Consolas"/>
                <a:cs typeface="Consolas"/>
                <a:sym typeface="Consolas"/>
              </a:rPr>
              <a:t>g_normalMapTexture</a:t>
            </a:r>
            <a:r>
              <a:rPr lang="en" sz="1000">
                <a:solidFill>
                  <a:srgbClr val="3B3B3B"/>
                </a:solidFill>
                <a:highlight>
                  <a:srgbClr val="FFFFFF"/>
                </a:highlight>
                <a:latin typeface="Consolas"/>
                <a:ea typeface="Consolas"/>
                <a:cs typeface="Consolas"/>
                <a:sym typeface="Consolas"/>
              </a:rPr>
              <a:t>);</a:t>
            </a:r>
            <a:endParaRPr sz="10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r>
              <a:rPr lang="en" sz="1000">
                <a:solidFill>
                  <a:srgbClr val="001080"/>
                </a:solidFill>
                <a:highlight>
                  <a:srgbClr val="FFFFFF"/>
                </a:highlight>
                <a:latin typeface="Consolas"/>
                <a:ea typeface="Consolas"/>
                <a:cs typeface="Consolas"/>
                <a:sym typeface="Consolas"/>
              </a:rPr>
              <a:t>myCmdList-&gt;SetSampler</a:t>
            </a:r>
            <a:r>
              <a:rPr lang="en" sz="1000">
                <a:solidFill>
                  <a:srgbClr val="3B3B3B"/>
                </a:solidFill>
                <a:highlight>
                  <a:srgbClr val="FFFFFF"/>
                </a:highlight>
                <a:latin typeface="Consolas"/>
                <a:ea typeface="Consolas"/>
                <a:cs typeface="Consolas"/>
                <a:sym typeface="Consolas"/>
              </a:rPr>
              <a:t>(</a:t>
            </a:r>
            <a:r>
              <a:rPr lang="en" sz="1000">
                <a:solidFill>
                  <a:srgbClr val="098658"/>
                </a:solidFill>
                <a:highlight>
                  <a:srgbClr val="FFFFFF"/>
                </a:highlight>
                <a:latin typeface="Consolas"/>
                <a:ea typeface="Consolas"/>
                <a:cs typeface="Consolas"/>
                <a:sym typeface="Consolas"/>
              </a:rPr>
              <a:t>0</a:t>
            </a:r>
            <a:r>
              <a:rPr lang="en" sz="1000">
                <a:solidFill>
                  <a:srgbClr val="3B3B3B"/>
                </a:solidFill>
                <a:highlight>
                  <a:srgbClr val="FFFFFF"/>
                </a:highlight>
                <a:latin typeface="Consolas"/>
                <a:ea typeface="Consolas"/>
                <a:cs typeface="Consolas"/>
                <a:sym typeface="Consolas"/>
              </a:rPr>
              <a:t>, </a:t>
            </a:r>
            <a:r>
              <a:rPr lang="en" sz="1000">
                <a:solidFill>
                  <a:srgbClr val="001080"/>
                </a:solidFill>
                <a:highlight>
                  <a:srgbClr val="FFFFFF"/>
                </a:highlight>
                <a:latin typeface="Consolas"/>
                <a:ea typeface="Consolas"/>
                <a:cs typeface="Consolas"/>
                <a:sym typeface="Consolas"/>
              </a:rPr>
              <a:t>g_mySampler</a:t>
            </a:r>
            <a:r>
              <a:rPr lang="en" sz="1000">
                <a:solidFill>
                  <a:srgbClr val="3B3B3B"/>
                </a:solidFill>
                <a:highlight>
                  <a:srgbClr val="FFFFFF"/>
                </a:highlight>
                <a:latin typeface="Consolas"/>
                <a:ea typeface="Consolas"/>
                <a:cs typeface="Consolas"/>
                <a:sym typeface="Consolas"/>
              </a:rPr>
              <a:t>);</a:t>
            </a:r>
            <a:endParaRPr sz="1100">
              <a:solidFill>
                <a:srgbClr val="267F99"/>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endParaRPr sz="1200">
              <a:solidFill>
                <a:srgbClr val="0000FF"/>
              </a:solidFill>
              <a:highlight>
                <a:srgbClr val="FFFFFF"/>
              </a:highlight>
              <a:latin typeface="Consolas"/>
              <a:ea typeface="Consolas"/>
              <a:cs typeface="Consolas"/>
              <a:sym typeface="Consolas"/>
            </a:endParaRPr>
          </a:p>
          <a:p>
            <a:pPr marL="0" lvl="0" indent="0" algn="l" rtl="0">
              <a:spcBef>
                <a:spcPts val="0"/>
              </a:spcBef>
              <a:spcAft>
                <a:spcPts val="0"/>
              </a:spcAft>
              <a:buNone/>
            </a:pPr>
            <a:endParaRPr sz="1600">
              <a:solidFill>
                <a:schemeClr val="dk1"/>
              </a:solidFill>
              <a:latin typeface="Trebuchet MS"/>
              <a:ea typeface="Trebuchet MS"/>
              <a:cs typeface="Trebuchet MS"/>
              <a:sym typeface="Trebuchet MS"/>
            </a:endParaRPr>
          </a:p>
        </p:txBody>
      </p:sp>
      <p:sp>
        <p:nvSpPr>
          <p:cNvPr id="391" name="Google Shape;391;p28"/>
          <p:cNvSpPr txBox="1"/>
          <p:nvPr/>
        </p:nvSpPr>
        <p:spPr>
          <a:xfrm>
            <a:off x="244475" y="1117325"/>
            <a:ext cx="3593100" cy="1214400"/>
          </a:xfrm>
          <a:prstGeom prst="rect">
            <a:avLst/>
          </a:prstGeom>
          <a:solidFill>
            <a:srgbClr val="FFFAFA"/>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b="1">
                <a:solidFill>
                  <a:srgbClr val="098658"/>
                </a:solidFill>
                <a:latin typeface="Consolas"/>
                <a:ea typeface="Consolas"/>
                <a:cs typeface="Consolas"/>
                <a:sym typeface="Consolas"/>
              </a:rPr>
              <a:t>// myShader_v2.hlsl</a:t>
            </a:r>
            <a:br>
              <a:rPr lang="en" sz="1000" b="1">
                <a:solidFill>
                  <a:schemeClr val="dk1"/>
                </a:solidFill>
                <a:latin typeface="Consolas"/>
                <a:ea typeface="Consolas"/>
                <a:cs typeface="Consolas"/>
                <a:sym typeface="Consolas"/>
              </a:rPr>
            </a:br>
            <a:r>
              <a:rPr lang="en" sz="1000">
                <a:solidFill>
                  <a:schemeClr val="dk1"/>
                </a:solidFill>
                <a:latin typeface="Consolas"/>
                <a:ea typeface="Consolas"/>
                <a:cs typeface="Consolas"/>
                <a:sym typeface="Consolas"/>
              </a:rPr>
              <a:t>[[vk::</a:t>
            </a:r>
            <a:r>
              <a:rPr lang="en" sz="1000">
                <a:solidFill>
                  <a:srgbClr val="267F99"/>
                </a:solidFill>
                <a:latin typeface="Consolas"/>
                <a:ea typeface="Consolas"/>
                <a:cs typeface="Consolas"/>
                <a:sym typeface="Consolas"/>
              </a:rPr>
              <a:t>binding</a:t>
            </a:r>
            <a:r>
              <a:rPr lang="en" sz="1000">
                <a:solidFill>
                  <a:schemeClr val="dk1"/>
                </a:solidFill>
                <a:latin typeface="Consolas"/>
                <a:ea typeface="Consolas"/>
                <a:cs typeface="Consolas"/>
                <a:sym typeface="Consolas"/>
              </a:rPr>
              <a:t>(3, 2)]]</a:t>
            </a:r>
            <a:br>
              <a:rPr lang="en" sz="1000">
                <a:solidFill>
                  <a:srgbClr val="3B3B3B"/>
                </a:solidFill>
                <a:latin typeface="Consolas"/>
                <a:ea typeface="Consolas"/>
                <a:cs typeface="Consolas"/>
                <a:sym typeface="Consolas"/>
              </a:rPr>
            </a:br>
            <a:r>
              <a:rPr lang="en" sz="1000">
                <a:solidFill>
                  <a:srgbClr val="267F99"/>
                </a:solidFill>
                <a:latin typeface="Consolas"/>
                <a:ea typeface="Consolas"/>
                <a:cs typeface="Consolas"/>
                <a:sym typeface="Consolas"/>
              </a:rPr>
              <a:t>Texture2D</a:t>
            </a:r>
            <a:r>
              <a:rPr lang="en" sz="1000">
                <a:solidFill>
                  <a:srgbClr val="3B3B3B"/>
                </a:solidFill>
                <a:latin typeface="Consolas"/>
                <a:ea typeface="Consolas"/>
                <a:cs typeface="Consolas"/>
                <a:sym typeface="Consolas"/>
              </a:rPr>
              <a:t> </a:t>
            </a:r>
            <a:r>
              <a:rPr lang="en" sz="1000">
                <a:solidFill>
                  <a:srgbClr val="001080"/>
                </a:solidFill>
                <a:latin typeface="Consolas"/>
                <a:ea typeface="Consolas"/>
                <a:cs typeface="Consolas"/>
                <a:sym typeface="Consolas"/>
              </a:rPr>
              <a:t>g_normalMap</a:t>
            </a:r>
            <a:r>
              <a:rPr lang="en" sz="1000">
                <a:solidFill>
                  <a:srgbClr val="3B3B3B"/>
                </a:solidFill>
                <a:latin typeface="Consolas"/>
                <a:ea typeface="Consolas"/>
                <a:cs typeface="Consolas"/>
                <a:sym typeface="Consolas"/>
              </a:rPr>
              <a:t>  </a:t>
            </a:r>
            <a:r>
              <a:rPr lang="en" sz="1000">
                <a:solidFill>
                  <a:schemeClr val="dk1"/>
                </a:solidFill>
                <a:latin typeface="Consolas"/>
                <a:ea typeface="Consolas"/>
                <a:cs typeface="Consolas"/>
                <a:sym typeface="Consolas"/>
              </a:rPr>
              <a:t>: </a:t>
            </a:r>
            <a:r>
              <a:rPr lang="en" sz="1000">
                <a:solidFill>
                  <a:schemeClr val="accent2"/>
                </a:solidFill>
                <a:latin typeface="Consolas"/>
                <a:ea typeface="Consolas"/>
                <a:cs typeface="Consolas"/>
                <a:sym typeface="Consolas"/>
              </a:rPr>
              <a:t>register</a:t>
            </a:r>
            <a:r>
              <a:rPr lang="en" sz="1000">
                <a:solidFill>
                  <a:schemeClr val="dk1"/>
                </a:solidFill>
                <a:latin typeface="Consolas"/>
                <a:ea typeface="Consolas"/>
                <a:cs typeface="Consolas"/>
                <a:sym typeface="Consolas"/>
              </a:rPr>
              <a:t>(t5, space2);</a:t>
            </a:r>
            <a:endParaRPr sz="1000">
              <a:solidFill>
                <a:schemeClr val="dk1"/>
              </a:solidFill>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Consolas"/>
                <a:ea typeface="Consolas"/>
                <a:cs typeface="Consolas"/>
                <a:sym typeface="Consolas"/>
              </a:rPr>
              <a:t>[[vk::</a:t>
            </a:r>
            <a:r>
              <a:rPr lang="en" sz="1000">
                <a:solidFill>
                  <a:srgbClr val="267F99"/>
                </a:solidFill>
                <a:latin typeface="Consolas"/>
                <a:ea typeface="Consolas"/>
                <a:cs typeface="Consolas"/>
                <a:sym typeface="Consolas"/>
              </a:rPr>
              <a:t>binding</a:t>
            </a:r>
            <a:r>
              <a:rPr lang="en" sz="1000">
                <a:solidFill>
                  <a:schemeClr val="dk1"/>
                </a:solidFill>
                <a:latin typeface="Consolas"/>
                <a:ea typeface="Consolas"/>
                <a:cs typeface="Consolas"/>
                <a:sym typeface="Consolas"/>
              </a:rPr>
              <a:t>(2, 2)]]</a:t>
            </a:r>
            <a:br>
              <a:rPr lang="en" sz="1000">
                <a:solidFill>
                  <a:srgbClr val="3B3B3B"/>
                </a:solidFill>
                <a:latin typeface="Consolas"/>
                <a:ea typeface="Consolas"/>
                <a:cs typeface="Consolas"/>
                <a:sym typeface="Consolas"/>
              </a:rPr>
            </a:br>
            <a:r>
              <a:rPr lang="en" sz="1000">
                <a:solidFill>
                  <a:srgbClr val="267F99"/>
                </a:solidFill>
                <a:latin typeface="Consolas"/>
                <a:ea typeface="Consolas"/>
                <a:cs typeface="Consolas"/>
                <a:sym typeface="Consolas"/>
              </a:rPr>
              <a:t>SamplerState</a:t>
            </a:r>
            <a:r>
              <a:rPr lang="en" sz="1000">
                <a:solidFill>
                  <a:srgbClr val="3B3B3B"/>
                </a:solidFill>
                <a:latin typeface="Consolas"/>
                <a:ea typeface="Consolas"/>
                <a:cs typeface="Consolas"/>
                <a:sym typeface="Consolas"/>
              </a:rPr>
              <a:t> </a:t>
            </a:r>
            <a:r>
              <a:rPr lang="en" sz="1000">
                <a:solidFill>
                  <a:srgbClr val="001080"/>
                </a:solidFill>
                <a:latin typeface="Consolas"/>
                <a:ea typeface="Consolas"/>
                <a:cs typeface="Consolas"/>
                <a:sym typeface="Consolas"/>
              </a:rPr>
              <a:t>g_sampler</a:t>
            </a:r>
            <a:r>
              <a:rPr lang="en" sz="1000">
                <a:solidFill>
                  <a:srgbClr val="3B3B3B"/>
                </a:solidFill>
                <a:latin typeface="Consolas"/>
                <a:ea typeface="Consolas"/>
                <a:cs typeface="Consolas"/>
                <a:sym typeface="Consolas"/>
              </a:rPr>
              <a:t> </a:t>
            </a:r>
            <a:r>
              <a:rPr lang="en" sz="1000">
                <a:solidFill>
                  <a:schemeClr val="dk1"/>
                </a:solidFill>
                <a:latin typeface="Consolas"/>
                <a:ea typeface="Consolas"/>
                <a:cs typeface="Consolas"/>
                <a:sym typeface="Consolas"/>
              </a:rPr>
              <a:t>: </a:t>
            </a:r>
            <a:r>
              <a:rPr lang="en" sz="1000">
                <a:solidFill>
                  <a:schemeClr val="accent2"/>
                </a:solidFill>
                <a:latin typeface="Consolas"/>
                <a:ea typeface="Consolas"/>
                <a:cs typeface="Consolas"/>
                <a:sym typeface="Consolas"/>
              </a:rPr>
              <a:t>register</a:t>
            </a:r>
            <a:r>
              <a:rPr lang="en" sz="1000">
                <a:solidFill>
                  <a:schemeClr val="dk1"/>
                </a:solidFill>
                <a:latin typeface="Consolas"/>
                <a:ea typeface="Consolas"/>
                <a:cs typeface="Consolas"/>
                <a:sym typeface="Consolas"/>
              </a:rPr>
              <a:t>(s3, space2);</a:t>
            </a:r>
            <a:endParaRPr sz="100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endParaRPr sz="1000">
              <a:solidFill>
                <a:srgbClr val="0000FF"/>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endParaRPr sz="1000">
              <a:solidFill>
                <a:srgbClr val="008000"/>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endParaRPr sz="1000">
              <a:solidFill>
                <a:schemeClr val="dk1"/>
              </a:solidFill>
              <a:latin typeface="Consolas"/>
              <a:ea typeface="Consolas"/>
              <a:cs typeface="Consolas"/>
              <a:sym typeface="Consolas"/>
            </a:endParaRPr>
          </a:p>
        </p:txBody>
      </p:sp>
      <p:sp>
        <p:nvSpPr>
          <p:cNvPr id="392" name="Google Shape;392;p28"/>
          <p:cNvSpPr txBox="1"/>
          <p:nvPr/>
        </p:nvSpPr>
        <p:spPr>
          <a:xfrm>
            <a:off x="4781500" y="1104050"/>
            <a:ext cx="4114200" cy="15402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solidFill>
                  <a:srgbClr val="098658"/>
                </a:solidFill>
                <a:highlight>
                  <a:srgbClr val="FFFFFF"/>
                </a:highlight>
                <a:latin typeface="Consolas"/>
                <a:ea typeface="Consolas"/>
                <a:cs typeface="Consolas"/>
                <a:sym typeface="Consolas"/>
              </a:rPr>
              <a:t>// myShader.slang</a:t>
            </a:r>
            <a:endParaRPr sz="1000">
              <a:solidFill>
                <a:srgbClr val="098658"/>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000">
                <a:solidFill>
                  <a:srgbClr val="0000FF"/>
                </a:solidFill>
                <a:highlight>
                  <a:srgbClr val="FFFFFF"/>
                </a:highlight>
                <a:latin typeface="Consolas"/>
                <a:ea typeface="Consolas"/>
                <a:cs typeface="Consolas"/>
                <a:sym typeface="Consolas"/>
              </a:rPr>
              <a:t>struct</a:t>
            </a:r>
            <a:r>
              <a:rPr lang="en" sz="1000">
                <a:solidFill>
                  <a:srgbClr val="3B3B3B"/>
                </a:solidFill>
                <a:highlight>
                  <a:srgbClr val="FFFFFF"/>
                </a:highlight>
                <a:latin typeface="Consolas"/>
                <a:ea typeface="Consolas"/>
                <a:cs typeface="Consolas"/>
                <a:sym typeface="Consolas"/>
              </a:rPr>
              <a:t> </a:t>
            </a:r>
            <a:r>
              <a:rPr lang="en" sz="1000">
                <a:solidFill>
                  <a:srgbClr val="267F99"/>
                </a:solidFill>
                <a:highlight>
                  <a:srgbClr val="FFFFFF"/>
                </a:highlight>
                <a:latin typeface="Consolas"/>
                <a:ea typeface="Consolas"/>
                <a:cs typeface="Consolas"/>
                <a:sym typeface="Consolas"/>
              </a:rPr>
              <a:t>MyScene</a:t>
            </a:r>
            <a:endParaRPr sz="1000">
              <a:solidFill>
                <a:srgbClr val="267F99"/>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000">
                <a:solidFill>
                  <a:srgbClr val="3B3B3B"/>
                </a:solidFill>
                <a:highlight>
                  <a:srgbClr val="FFFFFF"/>
                </a:highlight>
                <a:latin typeface="Consolas"/>
                <a:ea typeface="Consolas"/>
                <a:cs typeface="Consolas"/>
                <a:sym typeface="Consolas"/>
              </a:rPr>
              <a:t>{</a:t>
            </a:r>
            <a:endParaRPr sz="10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000">
                <a:solidFill>
                  <a:srgbClr val="3B3B3B"/>
                </a:solidFill>
                <a:highlight>
                  <a:srgbClr val="FFFFFF"/>
                </a:highlight>
                <a:latin typeface="Consolas"/>
                <a:ea typeface="Consolas"/>
                <a:cs typeface="Consolas"/>
                <a:sym typeface="Consolas"/>
              </a:rPr>
              <a:t>   </a:t>
            </a:r>
            <a:r>
              <a:rPr lang="en" sz="1000">
                <a:solidFill>
                  <a:srgbClr val="267F99"/>
                </a:solidFill>
                <a:highlight>
                  <a:srgbClr val="FFFFFF"/>
                </a:highlight>
                <a:latin typeface="Consolas"/>
                <a:ea typeface="Consolas"/>
                <a:cs typeface="Consolas"/>
                <a:sym typeface="Consolas"/>
              </a:rPr>
              <a:t>Texture2D</a:t>
            </a:r>
            <a:r>
              <a:rPr lang="en" sz="1000">
                <a:solidFill>
                  <a:srgbClr val="3B3B3B"/>
                </a:solidFill>
                <a:highlight>
                  <a:srgbClr val="FFFFFF"/>
                </a:highlight>
                <a:latin typeface="Consolas"/>
                <a:ea typeface="Consolas"/>
                <a:cs typeface="Consolas"/>
                <a:sym typeface="Consolas"/>
              </a:rPr>
              <a:t> </a:t>
            </a:r>
            <a:r>
              <a:rPr lang="en" sz="1000">
                <a:solidFill>
                  <a:srgbClr val="001080"/>
                </a:solidFill>
                <a:highlight>
                  <a:srgbClr val="FFFFFF"/>
                </a:highlight>
                <a:latin typeface="Consolas"/>
                <a:ea typeface="Consolas"/>
                <a:cs typeface="Consolas"/>
                <a:sym typeface="Consolas"/>
              </a:rPr>
              <a:t>g_normalMap</a:t>
            </a:r>
            <a:r>
              <a:rPr lang="en" sz="1000">
                <a:solidFill>
                  <a:srgbClr val="3B3B3B"/>
                </a:solidFill>
                <a:highlight>
                  <a:srgbClr val="FFFFFF"/>
                </a:highlight>
                <a:latin typeface="Consolas"/>
                <a:ea typeface="Consolas"/>
                <a:cs typeface="Consolas"/>
                <a:sym typeface="Consolas"/>
              </a:rPr>
              <a:t>;</a:t>
            </a:r>
            <a:endParaRPr sz="10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000">
                <a:solidFill>
                  <a:srgbClr val="3B3B3B"/>
                </a:solidFill>
                <a:highlight>
                  <a:srgbClr val="FFFFFF"/>
                </a:highlight>
                <a:latin typeface="Consolas"/>
                <a:ea typeface="Consolas"/>
                <a:cs typeface="Consolas"/>
                <a:sym typeface="Consolas"/>
              </a:rPr>
              <a:t>   </a:t>
            </a:r>
            <a:r>
              <a:rPr lang="en" sz="1000">
                <a:solidFill>
                  <a:srgbClr val="267F99"/>
                </a:solidFill>
                <a:highlight>
                  <a:srgbClr val="FFFFFF"/>
                </a:highlight>
                <a:latin typeface="Consolas"/>
                <a:ea typeface="Consolas"/>
                <a:cs typeface="Consolas"/>
                <a:sym typeface="Consolas"/>
              </a:rPr>
              <a:t>SamplerState</a:t>
            </a:r>
            <a:r>
              <a:rPr lang="en" sz="1000">
                <a:solidFill>
                  <a:srgbClr val="3B3B3B"/>
                </a:solidFill>
                <a:highlight>
                  <a:srgbClr val="FFFFFF"/>
                </a:highlight>
                <a:latin typeface="Consolas"/>
                <a:ea typeface="Consolas"/>
                <a:cs typeface="Consolas"/>
                <a:sym typeface="Consolas"/>
              </a:rPr>
              <a:t> </a:t>
            </a:r>
            <a:r>
              <a:rPr lang="en" sz="1000">
                <a:solidFill>
                  <a:srgbClr val="001080"/>
                </a:solidFill>
                <a:highlight>
                  <a:srgbClr val="FFFFFF"/>
                </a:highlight>
                <a:latin typeface="Consolas"/>
                <a:ea typeface="Consolas"/>
                <a:cs typeface="Consolas"/>
                <a:sym typeface="Consolas"/>
              </a:rPr>
              <a:t>g_sampler</a:t>
            </a:r>
            <a:r>
              <a:rPr lang="en" sz="1000">
                <a:solidFill>
                  <a:srgbClr val="3B3B3B"/>
                </a:solidFill>
                <a:highlight>
                  <a:srgbClr val="FFFFFF"/>
                </a:highlight>
                <a:latin typeface="Consolas"/>
                <a:ea typeface="Consolas"/>
                <a:cs typeface="Consolas"/>
                <a:sym typeface="Consolas"/>
              </a:rPr>
              <a:t>;</a:t>
            </a:r>
            <a:endParaRPr sz="10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000">
                <a:solidFill>
                  <a:srgbClr val="3B3B3B"/>
                </a:solidFill>
                <a:highlight>
                  <a:srgbClr val="FFFFFF"/>
                </a:highlight>
                <a:latin typeface="Consolas"/>
                <a:ea typeface="Consolas"/>
                <a:cs typeface="Consolas"/>
                <a:sym typeface="Consolas"/>
              </a:rPr>
              <a:t>};</a:t>
            </a:r>
            <a:endParaRPr sz="1100">
              <a:solidFill>
                <a:srgbClr val="0000FF"/>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endParaRPr sz="1000">
              <a:solidFill>
                <a:srgbClr val="008000"/>
              </a:solidFill>
              <a:highlight>
                <a:srgbClr val="FFFFFF"/>
              </a:highlight>
              <a:latin typeface="Consolas"/>
              <a:ea typeface="Consolas"/>
              <a:cs typeface="Consolas"/>
              <a:sym typeface="Consolas"/>
            </a:endParaRPr>
          </a:p>
          <a:p>
            <a:pPr marL="0" lvl="0" indent="0" algn="l" rtl="0">
              <a:lnSpc>
                <a:spcPct val="150000"/>
              </a:lnSpc>
              <a:spcBef>
                <a:spcPts val="0"/>
              </a:spcBef>
              <a:spcAft>
                <a:spcPts val="0"/>
              </a:spcAft>
              <a:buNone/>
            </a:pPr>
            <a:r>
              <a:rPr lang="en" sz="1000">
                <a:solidFill>
                  <a:srgbClr val="267F99"/>
                </a:solidFill>
                <a:highlight>
                  <a:srgbClr val="FFFFFF"/>
                </a:highlight>
                <a:latin typeface="Consolas"/>
                <a:ea typeface="Consolas"/>
                <a:cs typeface="Consolas"/>
                <a:sym typeface="Consolas"/>
              </a:rPr>
              <a:t>ParameterBlock</a:t>
            </a:r>
            <a:r>
              <a:rPr lang="en" sz="1000">
                <a:solidFill>
                  <a:schemeClr val="dk1"/>
                </a:solidFill>
                <a:highlight>
                  <a:srgbClr val="FFFFFF"/>
                </a:highlight>
                <a:latin typeface="Consolas"/>
                <a:ea typeface="Consolas"/>
                <a:cs typeface="Consolas"/>
                <a:sym typeface="Consolas"/>
              </a:rPr>
              <a:t>&lt;</a:t>
            </a:r>
            <a:r>
              <a:rPr lang="en" sz="1000">
                <a:solidFill>
                  <a:srgbClr val="267F99"/>
                </a:solidFill>
                <a:highlight>
                  <a:srgbClr val="FFFFFF"/>
                </a:highlight>
                <a:latin typeface="Consolas"/>
                <a:ea typeface="Consolas"/>
                <a:cs typeface="Consolas"/>
                <a:sym typeface="Consolas"/>
              </a:rPr>
              <a:t>MyScene</a:t>
            </a:r>
            <a:r>
              <a:rPr lang="en" sz="1000">
                <a:solidFill>
                  <a:schemeClr val="dk1"/>
                </a:solidFill>
                <a:highlight>
                  <a:srgbClr val="FFFFFF"/>
                </a:highlight>
                <a:latin typeface="Consolas"/>
                <a:ea typeface="Consolas"/>
                <a:cs typeface="Consolas"/>
                <a:sym typeface="Consolas"/>
              </a:rPr>
              <a:t>&gt;</a:t>
            </a:r>
            <a:r>
              <a:rPr lang="en" sz="1000">
                <a:solidFill>
                  <a:srgbClr val="3B3B3B"/>
                </a:solidFill>
                <a:highlight>
                  <a:srgbClr val="FFFFFF"/>
                </a:highlight>
                <a:latin typeface="Consolas"/>
                <a:ea typeface="Consolas"/>
                <a:cs typeface="Consolas"/>
                <a:sym typeface="Consolas"/>
              </a:rPr>
              <a:t> </a:t>
            </a:r>
            <a:r>
              <a:rPr lang="en" sz="1000">
                <a:solidFill>
                  <a:srgbClr val="001080"/>
                </a:solidFill>
                <a:highlight>
                  <a:srgbClr val="FFFFFF"/>
                </a:highlight>
                <a:latin typeface="Consolas"/>
                <a:ea typeface="Consolas"/>
                <a:cs typeface="Consolas"/>
                <a:sym typeface="Consolas"/>
              </a:rPr>
              <a:t>g_scene</a:t>
            </a:r>
            <a:r>
              <a:rPr lang="en" sz="1000">
                <a:solidFill>
                  <a:srgbClr val="3B3B3B"/>
                </a:solidFill>
                <a:highlight>
                  <a:srgbClr val="FFFFFF"/>
                </a:highlight>
                <a:latin typeface="Consolas"/>
                <a:ea typeface="Consolas"/>
                <a:cs typeface="Consolas"/>
                <a:sym typeface="Consolas"/>
              </a:rPr>
              <a:t>;</a:t>
            </a:r>
            <a:endParaRPr sz="1100">
              <a:solidFill>
                <a:schemeClr val="dk1"/>
              </a:solidFill>
              <a:latin typeface="Consolas"/>
              <a:ea typeface="Consolas"/>
              <a:cs typeface="Consolas"/>
              <a:sym typeface="Consolas"/>
            </a:endParaRPr>
          </a:p>
        </p:txBody>
      </p:sp>
      <p:sp>
        <p:nvSpPr>
          <p:cNvPr id="393" name="Google Shape;393;p28"/>
          <p:cNvSpPr txBox="1">
            <a:spLocks noGrp="1"/>
          </p:cNvSpPr>
          <p:nvPr>
            <p:ph type="title"/>
          </p:nvPr>
        </p:nvSpPr>
        <p:spPr>
          <a:xfrm>
            <a:off x="244500" y="686450"/>
            <a:ext cx="3593100" cy="417600"/>
          </a:xfrm>
          <a:prstGeom prst="rect">
            <a:avLst/>
          </a:prstGeom>
        </p:spPr>
        <p:txBody>
          <a:bodyPr spcFirstLastPara="1" wrap="square" lIns="97900" tIns="48950" rIns="97900" bIns="48950" anchor="ctr" anchorCtr="0">
            <a:noAutofit/>
          </a:bodyPr>
          <a:lstStyle/>
          <a:p>
            <a:pPr marL="0" lvl="0" indent="0" algn="ctr" rtl="0">
              <a:spcBef>
                <a:spcPts val="0"/>
              </a:spcBef>
              <a:spcAft>
                <a:spcPts val="0"/>
              </a:spcAft>
              <a:buNone/>
            </a:pPr>
            <a:r>
              <a:rPr lang="en" sz="1800"/>
              <a:t>HLSL</a:t>
            </a:r>
            <a:endParaRPr sz="1800"/>
          </a:p>
        </p:txBody>
      </p:sp>
      <p:sp>
        <p:nvSpPr>
          <p:cNvPr id="394" name="Google Shape;394;p28"/>
          <p:cNvSpPr txBox="1">
            <a:spLocks noGrp="1"/>
          </p:cNvSpPr>
          <p:nvPr>
            <p:ph type="title"/>
          </p:nvPr>
        </p:nvSpPr>
        <p:spPr>
          <a:xfrm>
            <a:off x="4781500" y="686450"/>
            <a:ext cx="3593100" cy="417600"/>
          </a:xfrm>
          <a:prstGeom prst="rect">
            <a:avLst/>
          </a:prstGeom>
        </p:spPr>
        <p:txBody>
          <a:bodyPr spcFirstLastPara="1" wrap="square" lIns="97900" tIns="48950" rIns="97900" bIns="48950" anchor="ctr" anchorCtr="0">
            <a:noAutofit/>
          </a:bodyPr>
          <a:lstStyle/>
          <a:p>
            <a:pPr marL="0" lvl="0" indent="0" algn="ctr" rtl="0">
              <a:spcBef>
                <a:spcPts val="0"/>
              </a:spcBef>
              <a:spcAft>
                <a:spcPts val="0"/>
              </a:spcAft>
              <a:buNone/>
            </a:pPr>
            <a:r>
              <a:rPr lang="en" sz="1800"/>
              <a:t>Slang</a:t>
            </a:r>
            <a:endParaRPr sz="1800"/>
          </a:p>
        </p:txBody>
      </p:sp>
      <p:cxnSp>
        <p:nvCxnSpPr>
          <p:cNvPr id="395" name="Google Shape;395;p28"/>
          <p:cNvCxnSpPr/>
          <p:nvPr/>
        </p:nvCxnSpPr>
        <p:spPr>
          <a:xfrm>
            <a:off x="4313200" y="945450"/>
            <a:ext cx="0" cy="3561000"/>
          </a:xfrm>
          <a:prstGeom prst="straightConnector1">
            <a:avLst/>
          </a:prstGeom>
          <a:noFill/>
          <a:ln w="19050" cap="flat" cmpd="sng">
            <a:solidFill>
              <a:schemeClr val="dk1"/>
            </a:solidFill>
            <a:prstDash val="dash"/>
            <a:round/>
            <a:headEnd type="none" w="med" len="med"/>
            <a:tailEnd type="none" w="med" len="med"/>
          </a:ln>
        </p:spPr>
      </p:cxnSp>
      <p:sp>
        <p:nvSpPr>
          <p:cNvPr id="396" name="Google Shape;396;p28"/>
          <p:cNvSpPr txBox="1">
            <a:spLocks noGrp="1"/>
          </p:cNvSpPr>
          <p:nvPr>
            <p:ph type="title"/>
          </p:nvPr>
        </p:nvSpPr>
        <p:spPr>
          <a:xfrm>
            <a:off x="388550" y="152350"/>
            <a:ext cx="8374500" cy="534000"/>
          </a:xfrm>
          <a:prstGeom prst="rect">
            <a:avLst/>
          </a:prstGeom>
        </p:spPr>
        <p:txBody>
          <a:bodyPr spcFirstLastPara="1" wrap="square" lIns="97900" tIns="48950" rIns="97900" bIns="48950" anchor="ctr" anchorCtr="0">
            <a:noAutofit/>
          </a:bodyPr>
          <a:lstStyle/>
          <a:p>
            <a:pPr marL="0" lvl="0" indent="0" algn="ctr" rtl="0">
              <a:spcBef>
                <a:spcPts val="0"/>
              </a:spcBef>
              <a:spcAft>
                <a:spcPts val="0"/>
              </a:spcAft>
              <a:buNone/>
            </a:pPr>
            <a:r>
              <a:rPr lang="en"/>
              <a:t>Manual Slots vs. Logical Reflection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700"/>
                                        <p:tgtEl>
                                          <p:spTgt spid="388"/>
                                        </p:tgtEl>
                                      </p:cBhvr>
                                    </p:animEffect>
                                    <p:set>
                                      <p:cBhvr>
                                        <p:cTn id="7" dur="1" fill="hold">
                                          <p:stCondLst>
                                            <p:cond delay="700"/>
                                          </p:stCondLst>
                                        </p:cTn>
                                        <p:tgtEl>
                                          <p:spTgt spid="38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390"/>
                                        </p:tgtEl>
                                      </p:cBhvr>
                                    </p:animEffect>
                                    <p:set>
                                      <p:cBhvr>
                                        <p:cTn id="10" dur="1" fill="hold">
                                          <p:stCondLst>
                                            <p:cond delay="1000"/>
                                          </p:stCondLst>
                                        </p:cTn>
                                        <p:tgtEl>
                                          <p:spTgt spid="390"/>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391"/>
                                        </p:tgtEl>
                                      </p:cBhvr>
                                    </p:animEffect>
                                    <p:set>
                                      <p:cBhvr>
                                        <p:cTn id="13" dur="1" fill="hold">
                                          <p:stCondLst>
                                            <p:cond delay="1000"/>
                                          </p:stCondLst>
                                        </p:cTn>
                                        <p:tgtEl>
                                          <p:spTgt spid="391"/>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393"/>
                                        </p:tgtEl>
                                      </p:cBhvr>
                                    </p:animEffect>
                                    <p:set>
                                      <p:cBhvr>
                                        <p:cTn id="16" dur="1" fill="hold">
                                          <p:stCondLst>
                                            <p:cond delay="1000"/>
                                          </p:stCondLst>
                                        </p:cTn>
                                        <p:tgtEl>
                                          <p:spTgt spid="393"/>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1000"/>
                                        <p:tgtEl>
                                          <p:spTgt spid="395"/>
                                        </p:tgtEl>
                                      </p:cBhvr>
                                    </p:animEffect>
                                    <p:set>
                                      <p:cBhvr>
                                        <p:cTn id="19" dur="1" fill="hold">
                                          <p:stCondLst>
                                            <p:cond delay="1000"/>
                                          </p:stCondLst>
                                        </p:cTn>
                                        <p:tgtEl>
                                          <p:spTgt spid="3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Google Shape;45;p11"/>
          <p:cNvSpPr/>
          <p:nvPr/>
        </p:nvSpPr>
        <p:spPr>
          <a:xfrm>
            <a:off x="6153744" y="1677469"/>
            <a:ext cx="238200" cy="151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46" name="Google Shape;46;p11"/>
          <p:cNvSpPr txBox="1"/>
          <p:nvPr/>
        </p:nvSpPr>
        <p:spPr>
          <a:xfrm>
            <a:off x="6321898" y="2036500"/>
            <a:ext cx="675900" cy="292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latin typeface="Trebuchet MS"/>
                <a:ea typeface="Trebuchet MS"/>
                <a:cs typeface="Trebuchet MS"/>
                <a:sym typeface="Trebuchet MS"/>
              </a:rPr>
              <a:t>GLSL</a:t>
            </a:r>
            <a:endParaRPr sz="1300" b="0" i="0" u="none" strike="noStrike" cap="none">
              <a:solidFill>
                <a:srgbClr val="000000"/>
              </a:solidFill>
              <a:latin typeface="Trebuchet MS"/>
              <a:ea typeface="Trebuchet MS"/>
              <a:cs typeface="Trebuchet MS"/>
              <a:sym typeface="Trebuchet MS"/>
            </a:endParaRPr>
          </a:p>
        </p:txBody>
      </p:sp>
      <p:sp>
        <p:nvSpPr>
          <p:cNvPr id="47" name="Google Shape;47;p11"/>
          <p:cNvSpPr txBox="1"/>
          <p:nvPr/>
        </p:nvSpPr>
        <p:spPr>
          <a:xfrm>
            <a:off x="1426964" y="2471991"/>
            <a:ext cx="966000" cy="461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100"/>
              <a:buFont typeface="Arial"/>
              <a:buNone/>
            </a:pPr>
            <a:r>
              <a:rPr lang="en" sz="2400" b="1" i="0" u="none" strike="noStrike" cap="none">
                <a:solidFill>
                  <a:srgbClr val="000000"/>
                </a:solidFill>
                <a:latin typeface="Trebuchet MS"/>
                <a:ea typeface="Trebuchet MS"/>
                <a:cs typeface="Trebuchet MS"/>
                <a:sym typeface="Trebuchet MS"/>
              </a:rPr>
              <a:t>Slang</a:t>
            </a:r>
            <a:endParaRPr sz="1400" b="1" i="0" u="none" strike="noStrike" cap="none">
              <a:solidFill>
                <a:srgbClr val="000000"/>
              </a:solidFill>
              <a:latin typeface="Trebuchet MS"/>
              <a:ea typeface="Trebuchet MS"/>
              <a:cs typeface="Trebuchet MS"/>
              <a:sym typeface="Trebuchet MS"/>
            </a:endParaRPr>
          </a:p>
        </p:txBody>
      </p:sp>
      <p:sp>
        <p:nvSpPr>
          <p:cNvPr id="48" name="Google Shape;48;p11"/>
          <p:cNvSpPr/>
          <p:nvPr/>
        </p:nvSpPr>
        <p:spPr>
          <a:xfrm>
            <a:off x="6317875" y="2299825"/>
            <a:ext cx="6159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latin typeface="Trebuchet MS"/>
                <a:ea typeface="Trebuchet MS"/>
                <a:cs typeface="Trebuchet MS"/>
                <a:sym typeface="Trebuchet MS"/>
              </a:rPr>
              <a:t>HLSL</a:t>
            </a:r>
            <a:endParaRPr sz="1300" b="0" i="0" u="none" strike="noStrike" cap="none">
              <a:solidFill>
                <a:srgbClr val="000000"/>
              </a:solidFill>
              <a:latin typeface="Trebuchet MS"/>
              <a:ea typeface="Trebuchet MS"/>
              <a:cs typeface="Trebuchet MS"/>
              <a:sym typeface="Trebuchet MS"/>
            </a:endParaRPr>
          </a:p>
        </p:txBody>
      </p:sp>
      <p:sp>
        <p:nvSpPr>
          <p:cNvPr id="49" name="Google Shape;49;p11"/>
          <p:cNvSpPr/>
          <p:nvPr/>
        </p:nvSpPr>
        <p:spPr>
          <a:xfrm>
            <a:off x="6317850" y="3692950"/>
            <a:ext cx="7512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latin typeface="Trebuchet MS"/>
                <a:ea typeface="Trebuchet MS"/>
                <a:cs typeface="Trebuchet MS"/>
                <a:sym typeface="Trebuchet MS"/>
              </a:rPr>
              <a:t>CUDA</a:t>
            </a:r>
            <a:endParaRPr sz="1300" b="0" i="0" u="none" strike="noStrike" cap="none">
              <a:solidFill>
                <a:srgbClr val="000000"/>
              </a:solidFill>
              <a:latin typeface="Trebuchet MS"/>
              <a:ea typeface="Trebuchet MS"/>
              <a:cs typeface="Trebuchet MS"/>
              <a:sym typeface="Trebuchet MS"/>
            </a:endParaRPr>
          </a:p>
        </p:txBody>
      </p:sp>
      <p:sp>
        <p:nvSpPr>
          <p:cNvPr id="50" name="Google Shape;50;p11"/>
          <p:cNvSpPr/>
          <p:nvPr/>
        </p:nvSpPr>
        <p:spPr>
          <a:xfrm>
            <a:off x="6317851" y="3414318"/>
            <a:ext cx="8019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latin typeface="Trebuchet MS"/>
                <a:ea typeface="Trebuchet MS"/>
                <a:cs typeface="Trebuchet MS"/>
                <a:sym typeface="Trebuchet MS"/>
              </a:rPr>
              <a:t>C (CPU)</a:t>
            </a:r>
            <a:endParaRPr sz="1300" b="0" i="0" u="none" strike="noStrike" cap="none">
              <a:solidFill>
                <a:srgbClr val="000000"/>
              </a:solidFill>
              <a:latin typeface="Trebuchet MS"/>
              <a:ea typeface="Trebuchet MS"/>
              <a:cs typeface="Trebuchet MS"/>
              <a:sym typeface="Trebuchet MS"/>
            </a:endParaRPr>
          </a:p>
        </p:txBody>
      </p:sp>
      <p:sp>
        <p:nvSpPr>
          <p:cNvPr id="51" name="Google Shape;51;p11"/>
          <p:cNvSpPr/>
          <p:nvPr/>
        </p:nvSpPr>
        <p:spPr>
          <a:xfrm>
            <a:off x="6317851" y="3135692"/>
            <a:ext cx="8292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latin typeface="Trebuchet MS"/>
                <a:ea typeface="Trebuchet MS"/>
                <a:cs typeface="Trebuchet MS"/>
                <a:sym typeface="Trebuchet MS"/>
              </a:rPr>
              <a:t>PyTorch</a:t>
            </a:r>
            <a:endParaRPr sz="1300" b="0" i="0" u="none" strike="noStrike" cap="none">
              <a:solidFill>
                <a:srgbClr val="000000"/>
              </a:solidFill>
              <a:latin typeface="Trebuchet MS"/>
              <a:ea typeface="Trebuchet MS"/>
              <a:cs typeface="Trebuchet MS"/>
              <a:sym typeface="Trebuchet MS"/>
            </a:endParaRPr>
          </a:p>
        </p:txBody>
      </p:sp>
      <p:sp>
        <p:nvSpPr>
          <p:cNvPr id="52" name="Google Shape;52;p11"/>
          <p:cNvSpPr/>
          <p:nvPr/>
        </p:nvSpPr>
        <p:spPr>
          <a:xfrm>
            <a:off x="6317851" y="3971569"/>
            <a:ext cx="6159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latin typeface="Trebuchet MS"/>
                <a:ea typeface="Trebuchet MS"/>
                <a:cs typeface="Trebuchet MS"/>
                <a:sym typeface="Trebuchet MS"/>
              </a:rPr>
              <a:t>Optix</a:t>
            </a:r>
            <a:endParaRPr sz="1300" b="0" i="0" u="none" strike="noStrike" cap="none">
              <a:solidFill>
                <a:srgbClr val="000000"/>
              </a:solidFill>
              <a:latin typeface="Trebuchet MS"/>
              <a:ea typeface="Trebuchet MS"/>
              <a:cs typeface="Trebuchet MS"/>
              <a:sym typeface="Trebuchet MS"/>
            </a:endParaRPr>
          </a:p>
        </p:txBody>
      </p:sp>
      <p:sp>
        <p:nvSpPr>
          <p:cNvPr id="53" name="Google Shape;53;p11"/>
          <p:cNvSpPr/>
          <p:nvPr/>
        </p:nvSpPr>
        <p:spPr>
          <a:xfrm>
            <a:off x="6317850" y="2857075"/>
            <a:ext cx="6159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latin typeface="Trebuchet MS"/>
                <a:ea typeface="Trebuchet MS"/>
                <a:cs typeface="Trebuchet MS"/>
                <a:sym typeface="Trebuchet MS"/>
              </a:rPr>
              <a:t>WGSL</a:t>
            </a:r>
            <a:endParaRPr sz="1300" b="0" i="0" u="none" strike="noStrike" cap="none">
              <a:solidFill>
                <a:schemeClr val="dk1"/>
              </a:solidFill>
              <a:latin typeface="Trebuchet MS"/>
              <a:ea typeface="Trebuchet MS"/>
              <a:cs typeface="Trebuchet MS"/>
              <a:sym typeface="Trebuchet MS"/>
            </a:endParaRPr>
          </a:p>
        </p:txBody>
      </p:sp>
      <p:cxnSp>
        <p:nvCxnSpPr>
          <p:cNvPr id="54" name="Google Shape;54;p11"/>
          <p:cNvCxnSpPr>
            <a:stCxn id="48" idx="3"/>
            <a:endCxn id="55" idx="1"/>
          </p:cNvCxnSpPr>
          <p:nvPr/>
        </p:nvCxnSpPr>
        <p:spPr>
          <a:xfrm>
            <a:off x="6933775" y="2453725"/>
            <a:ext cx="512700" cy="0"/>
          </a:xfrm>
          <a:prstGeom prst="straightConnector1">
            <a:avLst/>
          </a:prstGeom>
          <a:noFill/>
          <a:ln w="9525" cap="flat" cmpd="sng">
            <a:solidFill>
              <a:schemeClr val="dk1"/>
            </a:solidFill>
            <a:prstDash val="solid"/>
            <a:round/>
            <a:headEnd type="none" w="sm" len="sm"/>
            <a:tailEnd type="triangle" w="med" len="med"/>
          </a:ln>
        </p:spPr>
      </p:cxnSp>
      <p:sp>
        <p:nvSpPr>
          <p:cNvPr id="56" name="Google Shape;56;p11"/>
          <p:cNvSpPr txBox="1"/>
          <p:nvPr/>
        </p:nvSpPr>
        <p:spPr>
          <a:xfrm>
            <a:off x="1602479" y="3187150"/>
            <a:ext cx="7905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 sz="1400" b="0" i="0" u="none" strike="noStrike" cap="none">
                <a:solidFill>
                  <a:srgbClr val="808080"/>
                </a:solidFill>
                <a:latin typeface="Trebuchet MS"/>
                <a:ea typeface="Trebuchet MS"/>
                <a:cs typeface="Trebuchet MS"/>
                <a:sym typeface="Trebuchet MS"/>
              </a:rPr>
              <a:t>GLSL</a:t>
            </a:r>
            <a:endParaRPr sz="600" b="0" i="0" u="none" strike="noStrike" cap="none">
              <a:solidFill>
                <a:srgbClr val="808080"/>
              </a:solidFill>
              <a:latin typeface="Trebuchet MS"/>
              <a:ea typeface="Trebuchet MS"/>
              <a:cs typeface="Trebuchet MS"/>
              <a:sym typeface="Trebuchet MS"/>
            </a:endParaRPr>
          </a:p>
        </p:txBody>
      </p:sp>
      <p:sp>
        <p:nvSpPr>
          <p:cNvPr id="57" name="Google Shape;57;p11"/>
          <p:cNvSpPr txBox="1"/>
          <p:nvPr/>
        </p:nvSpPr>
        <p:spPr>
          <a:xfrm>
            <a:off x="1097953" y="2887050"/>
            <a:ext cx="12951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 sz="1400" b="0" i="0" u="none" strike="noStrike" cap="none">
                <a:solidFill>
                  <a:srgbClr val="808080"/>
                </a:solidFill>
                <a:latin typeface="Trebuchet MS"/>
                <a:ea typeface="Trebuchet MS"/>
                <a:cs typeface="Trebuchet MS"/>
                <a:sym typeface="Trebuchet MS"/>
              </a:rPr>
              <a:t>HLSL 20</a:t>
            </a:r>
            <a:r>
              <a:rPr lang="en" sz="1400">
                <a:solidFill>
                  <a:srgbClr val="808080"/>
                </a:solidFill>
                <a:latin typeface="Trebuchet MS"/>
                <a:ea typeface="Trebuchet MS"/>
                <a:cs typeface="Trebuchet MS"/>
                <a:sym typeface="Trebuchet MS"/>
              </a:rPr>
              <a:t>18</a:t>
            </a:r>
            <a:endParaRPr sz="600" b="0" i="0" u="none" strike="noStrike" cap="none">
              <a:solidFill>
                <a:srgbClr val="808080"/>
              </a:solidFill>
              <a:latin typeface="Trebuchet MS"/>
              <a:ea typeface="Trebuchet MS"/>
              <a:cs typeface="Trebuchet MS"/>
              <a:sym typeface="Trebuchet MS"/>
            </a:endParaRPr>
          </a:p>
        </p:txBody>
      </p:sp>
      <p:sp>
        <p:nvSpPr>
          <p:cNvPr id="58" name="Google Shape;58;p11"/>
          <p:cNvSpPr/>
          <p:nvPr/>
        </p:nvSpPr>
        <p:spPr>
          <a:xfrm>
            <a:off x="6317850" y="2578450"/>
            <a:ext cx="5205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latin typeface="Trebuchet MS"/>
                <a:ea typeface="Trebuchet MS"/>
                <a:cs typeface="Trebuchet MS"/>
                <a:sym typeface="Trebuchet MS"/>
              </a:rPr>
              <a:t>MSL</a:t>
            </a:r>
            <a:endParaRPr sz="1300" b="0" i="0" u="none" strike="noStrike" cap="none">
              <a:solidFill>
                <a:srgbClr val="000000"/>
              </a:solidFill>
              <a:latin typeface="Trebuchet MS"/>
              <a:ea typeface="Trebuchet MS"/>
              <a:cs typeface="Trebuchet MS"/>
              <a:sym typeface="Trebuchet MS"/>
            </a:endParaRPr>
          </a:p>
        </p:txBody>
      </p:sp>
      <p:cxnSp>
        <p:nvCxnSpPr>
          <p:cNvPr id="59" name="Google Shape;59;p11"/>
          <p:cNvCxnSpPr>
            <a:stCxn id="56" idx="3"/>
            <a:endCxn id="60" idx="1"/>
          </p:cNvCxnSpPr>
          <p:nvPr/>
        </p:nvCxnSpPr>
        <p:spPr>
          <a:xfrm rot="10800000" flipH="1">
            <a:off x="2392979" y="2702950"/>
            <a:ext cx="790500" cy="638100"/>
          </a:xfrm>
          <a:prstGeom prst="straightConnector1">
            <a:avLst/>
          </a:prstGeom>
          <a:noFill/>
          <a:ln w="9525" cap="flat" cmpd="sng">
            <a:solidFill>
              <a:schemeClr val="dk1"/>
            </a:solidFill>
            <a:prstDash val="solid"/>
            <a:round/>
            <a:headEnd type="none" w="sm" len="sm"/>
            <a:tailEnd type="triangle" w="med" len="med"/>
          </a:ln>
        </p:spPr>
      </p:cxnSp>
      <p:cxnSp>
        <p:nvCxnSpPr>
          <p:cNvPr id="61" name="Google Shape;61;p11"/>
          <p:cNvCxnSpPr>
            <a:stCxn id="47" idx="3"/>
            <a:endCxn id="60" idx="1"/>
          </p:cNvCxnSpPr>
          <p:nvPr/>
        </p:nvCxnSpPr>
        <p:spPr>
          <a:xfrm>
            <a:off x="2392964" y="2702841"/>
            <a:ext cx="790500" cy="0"/>
          </a:xfrm>
          <a:prstGeom prst="straightConnector1">
            <a:avLst/>
          </a:prstGeom>
          <a:noFill/>
          <a:ln w="9525" cap="flat" cmpd="sng">
            <a:solidFill>
              <a:schemeClr val="dk1"/>
            </a:solidFill>
            <a:prstDash val="solid"/>
            <a:round/>
            <a:headEnd type="none" w="sm" len="sm"/>
            <a:tailEnd type="triangle" w="med" len="med"/>
          </a:ln>
        </p:spPr>
      </p:cxnSp>
      <p:pic>
        <p:nvPicPr>
          <p:cNvPr id="62" name="Google Shape;62;p11" descr="A blue logo with a black background&#10;&#10;Description automatically generated"/>
          <p:cNvPicPr preferRelativeResize="0"/>
          <p:nvPr/>
        </p:nvPicPr>
        <p:blipFill rotWithShape="1">
          <a:blip r:embed="rId3">
            <a:alphaModFix/>
          </a:blip>
          <a:srcRect/>
          <a:stretch/>
        </p:blipFill>
        <p:spPr>
          <a:xfrm>
            <a:off x="6180343" y="1470285"/>
            <a:ext cx="828748" cy="414374"/>
          </a:xfrm>
          <a:prstGeom prst="rect">
            <a:avLst/>
          </a:prstGeom>
          <a:noFill/>
          <a:ln>
            <a:noFill/>
          </a:ln>
        </p:spPr>
      </p:pic>
      <p:pic>
        <p:nvPicPr>
          <p:cNvPr id="63" name="Google Shape;63;p11" descr="A red text on a black background&#10;&#10;Description automatically generated"/>
          <p:cNvPicPr preferRelativeResize="0"/>
          <p:nvPr/>
        </p:nvPicPr>
        <p:blipFill rotWithShape="1">
          <a:blip r:embed="rId4">
            <a:alphaModFix/>
          </a:blip>
          <a:srcRect/>
          <a:stretch/>
        </p:blipFill>
        <p:spPr>
          <a:xfrm>
            <a:off x="7154909" y="1452245"/>
            <a:ext cx="1171177" cy="450452"/>
          </a:xfrm>
          <a:prstGeom prst="rect">
            <a:avLst/>
          </a:prstGeom>
          <a:noFill/>
          <a:ln>
            <a:noFill/>
          </a:ln>
        </p:spPr>
      </p:pic>
      <p:cxnSp>
        <p:nvCxnSpPr>
          <p:cNvPr id="64" name="Google Shape;64;p11"/>
          <p:cNvCxnSpPr>
            <a:stCxn id="57" idx="3"/>
            <a:endCxn id="60" idx="1"/>
          </p:cNvCxnSpPr>
          <p:nvPr/>
        </p:nvCxnSpPr>
        <p:spPr>
          <a:xfrm rot="10800000" flipH="1">
            <a:off x="2393053" y="2702850"/>
            <a:ext cx="790500" cy="338100"/>
          </a:xfrm>
          <a:prstGeom prst="straightConnector1">
            <a:avLst/>
          </a:prstGeom>
          <a:noFill/>
          <a:ln w="9525" cap="flat" cmpd="sng">
            <a:solidFill>
              <a:schemeClr val="dk1"/>
            </a:solidFill>
            <a:prstDash val="solid"/>
            <a:round/>
            <a:headEnd type="none" w="sm" len="sm"/>
            <a:tailEnd type="triangle" w="med" len="med"/>
          </a:ln>
        </p:spPr>
      </p:cxnSp>
      <p:cxnSp>
        <p:nvCxnSpPr>
          <p:cNvPr id="65" name="Google Shape;65;p11"/>
          <p:cNvCxnSpPr>
            <a:stCxn id="60" idx="3"/>
            <a:endCxn id="45" idx="2"/>
          </p:cNvCxnSpPr>
          <p:nvPr/>
        </p:nvCxnSpPr>
        <p:spPr>
          <a:xfrm rot="10800000" flipH="1">
            <a:off x="5392070" y="1829203"/>
            <a:ext cx="880800" cy="873600"/>
          </a:xfrm>
          <a:prstGeom prst="straightConnector1">
            <a:avLst/>
          </a:prstGeom>
          <a:noFill/>
          <a:ln w="9525" cap="flat" cmpd="sng">
            <a:solidFill>
              <a:schemeClr val="dk1"/>
            </a:solidFill>
            <a:prstDash val="solid"/>
            <a:round/>
            <a:headEnd type="none" w="sm" len="sm"/>
            <a:tailEnd type="triangle" w="med" len="med"/>
          </a:ln>
        </p:spPr>
      </p:cxnSp>
      <p:cxnSp>
        <p:nvCxnSpPr>
          <p:cNvPr id="66" name="Google Shape;66;p11"/>
          <p:cNvCxnSpPr>
            <a:stCxn id="62" idx="3"/>
            <a:endCxn id="63" idx="1"/>
          </p:cNvCxnSpPr>
          <p:nvPr/>
        </p:nvCxnSpPr>
        <p:spPr>
          <a:xfrm>
            <a:off x="7009091" y="1677472"/>
            <a:ext cx="145800" cy="0"/>
          </a:xfrm>
          <a:prstGeom prst="straightConnector1">
            <a:avLst/>
          </a:prstGeom>
          <a:noFill/>
          <a:ln w="9525" cap="flat" cmpd="sng">
            <a:solidFill>
              <a:schemeClr val="dk1"/>
            </a:solidFill>
            <a:prstDash val="solid"/>
            <a:round/>
            <a:headEnd type="none" w="sm" len="sm"/>
            <a:tailEnd type="triangle" w="med" len="med"/>
          </a:ln>
        </p:spPr>
      </p:cxnSp>
      <p:cxnSp>
        <p:nvCxnSpPr>
          <p:cNvPr id="67" name="Google Shape;67;p11"/>
          <p:cNvCxnSpPr>
            <a:stCxn id="60" idx="3"/>
            <a:endCxn id="52" idx="1"/>
          </p:cNvCxnSpPr>
          <p:nvPr/>
        </p:nvCxnSpPr>
        <p:spPr>
          <a:xfrm>
            <a:off x="5392070" y="2702803"/>
            <a:ext cx="925800" cy="1422600"/>
          </a:xfrm>
          <a:prstGeom prst="straightConnector1">
            <a:avLst/>
          </a:prstGeom>
          <a:noFill/>
          <a:ln w="9525" cap="flat" cmpd="sng">
            <a:solidFill>
              <a:schemeClr val="dk1"/>
            </a:solidFill>
            <a:prstDash val="solid"/>
            <a:round/>
            <a:headEnd type="none" w="sm" len="sm"/>
            <a:tailEnd type="triangle" w="med" len="med"/>
          </a:ln>
        </p:spPr>
      </p:cxnSp>
      <p:cxnSp>
        <p:nvCxnSpPr>
          <p:cNvPr id="68" name="Google Shape;68;p11"/>
          <p:cNvCxnSpPr>
            <a:stCxn id="60" idx="3"/>
            <a:endCxn id="49" idx="1"/>
          </p:cNvCxnSpPr>
          <p:nvPr/>
        </p:nvCxnSpPr>
        <p:spPr>
          <a:xfrm>
            <a:off x="5392070" y="2702803"/>
            <a:ext cx="925800" cy="1143900"/>
          </a:xfrm>
          <a:prstGeom prst="straightConnector1">
            <a:avLst/>
          </a:prstGeom>
          <a:noFill/>
          <a:ln w="9525" cap="flat" cmpd="sng">
            <a:solidFill>
              <a:schemeClr val="dk1"/>
            </a:solidFill>
            <a:prstDash val="solid"/>
            <a:round/>
            <a:headEnd type="none" w="sm" len="sm"/>
            <a:tailEnd type="triangle" w="med" len="med"/>
          </a:ln>
        </p:spPr>
      </p:cxnSp>
      <p:cxnSp>
        <p:nvCxnSpPr>
          <p:cNvPr id="69" name="Google Shape;69;p11"/>
          <p:cNvCxnSpPr>
            <a:stCxn id="60" idx="3"/>
            <a:endCxn id="46" idx="1"/>
          </p:cNvCxnSpPr>
          <p:nvPr/>
        </p:nvCxnSpPr>
        <p:spPr>
          <a:xfrm rot="10800000" flipH="1">
            <a:off x="5392070" y="2182603"/>
            <a:ext cx="929700" cy="520200"/>
          </a:xfrm>
          <a:prstGeom prst="straightConnector1">
            <a:avLst/>
          </a:prstGeom>
          <a:noFill/>
          <a:ln w="9525" cap="flat" cmpd="sng">
            <a:solidFill>
              <a:schemeClr val="dk1"/>
            </a:solidFill>
            <a:prstDash val="solid"/>
            <a:round/>
            <a:headEnd type="none" w="sm" len="sm"/>
            <a:tailEnd type="triangle" w="med" len="med"/>
          </a:ln>
        </p:spPr>
      </p:cxnSp>
      <p:cxnSp>
        <p:nvCxnSpPr>
          <p:cNvPr id="70" name="Google Shape;70;p11"/>
          <p:cNvCxnSpPr>
            <a:stCxn id="60" idx="3"/>
            <a:endCxn id="58" idx="1"/>
          </p:cNvCxnSpPr>
          <p:nvPr/>
        </p:nvCxnSpPr>
        <p:spPr>
          <a:xfrm>
            <a:off x="5392070" y="2702803"/>
            <a:ext cx="925800" cy="29400"/>
          </a:xfrm>
          <a:prstGeom prst="straightConnector1">
            <a:avLst/>
          </a:prstGeom>
          <a:noFill/>
          <a:ln w="9525" cap="flat" cmpd="sng">
            <a:solidFill>
              <a:schemeClr val="dk1"/>
            </a:solidFill>
            <a:prstDash val="solid"/>
            <a:round/>
            <a:headEnd type="none" w="sm" len="sm"/>
            <a:tailEnd type="triangle" w="med" len="med"/>
          </a:ln>
        </p:spPr>
      </p:cxnSp>
      <p:cxnSp>
        <p:nvCxnSpPr>
          <p:cNvPr id="71" name="Google Shape;71;p11"/>
          <p:cNvCxnSpPr>
            <a:stCxn id="60" idx="3"/>
            <a:endCxn id="53" idx="1"/>
          </p:cNvCxnSpPr>
          <p:nvPr/>
        </p:nvCxnSpPr>
        <p:spPr>
          <a:xfrm>
            <a:off x="5392070" y="2702803"/>
            <a:ext cx="925800" cy="308100"/>
          </a:xfrm>
          <a:prstGeom prst="straightConnector1">
            <a:avLst/>
          </a:prstGeom>
          <a:noFill/>
          <a:ln w="9525" cap="flat" cmpd="sng">
            <a:solidFill>
              <a:schemeClr val="dk1"/>
            </a:solidFill>
            <a:prstDash val="solid"/>
            <a:round/>
            <a:headEnd type="none" w="sm" len="sm"/>
            <a:tailEnd type="triangle" w="med" len="med"/>
          </a:ln>
        </p:spPr>
      </p:cxnSp>
      <p:cxnSp>
        <p:nvCxnSpPr>
          <p:cNvPr id="72" name="Google Shape;72;p11"/>
          <p:cNvCxnSpPr>
            <a:stCxn id="60" idx="3"/>
            <a:endCxn id="51" idx="1"/>
          </p:cNvCxnSpPr>
          <p:nvPr/>
        </p:nvCxnSpPr>
        <p:spPr>
          <a:xfrm>
            <a:off x="5392070" y="2702803"/>
            <a:ext cx="925800" cy="586800"/>
          </a:xfrm>
          <a:prstGeom prst="straightConnector1">
            <a:avLst/>
          </a:prstGeom>
          <a:noFill/>
          <a:ln w="9525" cap="flat" cmpd="sng">
            <a:solidFill>
              <a:schemeClr val="dk1"/>
            </a:solidFill>
            <a:prstDash val="solid"/>
            <a:round/>
            <a:headEnd type="none" w="sm" len="sm"/>
            <a:tailEnd type="triangle" w="med" len="med"/>
          </a:ln>
        </p:spPr>
      </p:cxnSp>
      <p:cxnSp>
        <p:nvCxnSpPr>
          <p:cNvPr id="73" name="Google Shape;73;p11"/>
          <p:cNvCxnSpPr>
            <a:stCxn id="60" idx="3"/>
            <a:endCxn id="50" idx="1"/>
          </p:cNvCxnSpPr>
          <p:nvPr/>
        </p:nvCxnSpPr>
        <p:spPr>
          <a:xfrm>
            <a:off x="5392070" y="2702803"/>
            <a:ext cx="925800" cy="865500"/>
          </a:xfrm>
          <a:prstGeom prst="straightConnector1">
            <a:avLst/>
          </a:prstGeom>
          <a:noFill/>
          <a:ln w="9525" cap="flat" cmpd="sng">
            <a:solidFill>
              <a:schemeClr val="dk1"/>
            </a:solidFill>
            <a:prstDash val="solid"/>
            <a:round/>
            <a:headEnd type="none" w="sm" len="sm"/>
            <a:tailEnd type="triangle" w="med" len="med"/>
          </a:ln>
        </p:spPr>
      </p:cxnSp>
      <p:cxnSp>
        <p:nvCxnSpPr>
          <p:cNvPr id="74" name="Google Shape;74;p11"/>
          <p:cNvCxnSpPr>
            <a:stCxn id="60" idx="3"/>
            <a:endCxn id="48" idx="1"/>
          </p:cNvCxnSpPr>
          <p:nvPr/>
        </p:nvCxnSpPr>
        <p:spPr>
          <a:xfrm rot="10800000" flipH="1">
            <a:off x="5392070" y="2453803"/>
            <a:ext cx="925800" cy="249000"/>
          </a:xfrm>
          <a:prstGeom prst="straightConnector1">
            <a:avLst/>
          </a:prstGeom>
          <a:noFill/>
          <a:ln w="9525" cap="flat" cmpd="sng">
            <a:solidFill>
              <a:schemeClr val="dk1"/>
            </a:solidFill>
            <a:prstDash val="solid"/>
            <a:round/>
            <a:headEnd type="none" w="sm" len="sm"/>
            <a:tailEnd type="triangle" w="med" len="med"/>
          </a:ln>
        </p:spPr>
      </p:cxnSp>
      <p:pic>
        <p:nvPicPr>
          <p:cNvPr id="60" name="Google Shape;60;p11" descr="A black background with a black square&#10;&#10;Description automatically generated with medium confidence"/>
          <p:cNvPicPr preferRelativeResize="0"/>
          <p:nvPr/>
        </p:nvPicPr>
        <p:blipFill rotWithShape="1">
          <a:blip r:embed="rId5">
            <a:alphaModFix/>
          </a:blip>
          <a:srcRect/>
          <a:stretch/>
        </p:blipFill>
        <p:spPr>
          <a:xfrm>
            <a:off x="3183442" y="2357705"/>
            <a:ext cx="2208628" cy="690196"/>
          </a:xfrm>
          <a:prstGeom prst="rect">
            <a:avLst/>
          </a:prstGeom>
          <a:noFill/>
          <a:ln>
            <a:noFill/>
          </a:ln>
        </p:spPr>
      </p:pic>
      <p:cxnSp>
        <p:nvCxnSpPr>
          <p:cNvPr id="75" name="Google Shape;75;p11"/>
          <p:cNvCxnSpPr>
            <a:stCxn id="58" idx="3"/>
            <a:endCxn id="76" idx="1"/>
          </p:cNvCxnSpPr>
          <p:nvPr/>
        </p:nvCxnSpPr>
        <p:spPr>
          <a:xfrm>
            <a:off x="6838350" y="2732350"/>
            <a:ext cx="653400" cy="0"/>
          </a:xfrm>
          <a:prstGeom prst="straightConnector1">
            <a:avLst/>
          </a:prstGeom>
          <a:noFill/>
          <a:ln w="9525" cap="flat" cmpd="sng">
            <a:solidFill>
              <a:schemeClr val="dk1"/>
            </a:solidFill>
            <a:prstDash val="solid"/>
            <a:round/>
            <a:headEnd type="none" w="sm" len="sm"/>
            <a:tailEnd type="triangle" w="med" len="med"/>
          </a:ln>
        </p:spPr>
      </p:cxnSp>
      <p:cxnSp>
        <p:nvCxnSpPr>
          <p:cNvPr id="77" name="Google Shape;77;p11"/>
          <p:cNvCxnSpPr>
            <a:stCxn id="53" idx="3"/>
            <a:endCxn id="78" idx="1"/>
          </p:cNvCxnSpPr>
          <p:nvPr/>
        </p:nvCxnSpPr>
        <p:spPr>
          <a:xfrm>
            <a:off x="6933750" y="3010975"/>
            <a:ext cx="527100" cy="0"/>
          </a:xfrm>
          <a:prstGeom prst="straightConnector1">
            <a:avLst/>
          </a:prstGeom>
          <a:noFill/>
          <a:ln w="9525" cap="flat" cmpd="sng">
            <a:solidFill>
              <a:schemeClr val="dk1"/>
            </a:solidFill>
            <a:prstDash val="solid"/>
            <a:round/>
            <a:headEnd type="none" w="sm" len="sm"/>
            <a:tailEnd type="triangle" w="med" len="med"/>
          </a:ln>
        </p:spPr>
      </p:cxnSp>
      <p:pic>
        <p:nvPicPr>
          <p:cNvPr id="76" name="Google Shape;76;p11" descr="Metal (API) - Wikipedia"/>
          <p:cNvPicPr preferRelativeResize="0"/>
          <p:nvPr/>
        </p:nvPicPr>
        <p:blipFill rotWithShape="1">
          <a:blip r:embed="rId6">
            <a:alphaModFix/>
          </a:blip>
          <a:srcRect/>
          <a:stretch/>
        </p:blipFill>
        <p:spPr>
          <a:xfrm>
            <a:off x="7491756" y="2629621"/>
            <a:ext cx="203400" cy="205447"/>
          </a:xfrm>
          <a:prstGeom prst="rect">
            <a:avLst/>
          </a:prstGeom>
          <a:noFill/>
          <a:ln>
            <a:noFill/>
          </a:ln>
        </p:spPr>
      </p:pic>
      <p:pic>
        <p:nvPicPr>
          <p:cNvPr id="78" name="Google Shape;78;p11" descr="WebGPU logo/mark? · Issue #14 · gpuweb/admin · GitHub"/>
          <p:cNvPicPr preferRelativeResize="0"/>
          <p:nvPr/>
        </p:nvPicPr>
        <p:blipFill rotWithShape="1">
          <a:blip r:embed="rId7">
            <a:alphaModFix/>
          </a:blip>
          <a:srcRect/>
          <a:stretch/>
        </p:blipFill>
        <p:spPr>
          <a:xfrm>
            <a:off x="7460929" y="2845976"/>
            <a:ext cx="330002" cy="330002"/>
          </a:xfrm>
          <a:prstGeom prst="rect">
            <a:avLst/>
          </a:prstGeom>
          <a:noFill/>
          <a:ln>
            <a:noFill/>
          </a:ln>
        </p:spPr>
      </p:pic>
      <p:pic>
        <p:nvPicPr>
          <p:cNvPr id="55" name="Google Shape;55;p11"/>
          <p:cNvPicPr preferRelativeResize="0"/>
          <p:nvPr/>
        </p:nvPicPr>
        <p:blipFill>
          <a:blip r:embed="rId8">
            <a:alphaModFix/>
          </a:blip>
          <a:stretch>
            <a:fillRect/>
          </a:stretch>
        </p:blipFill>
        <p:spPr>
          <a:xfrm>
            <a:off x="7446448" y="2346504"/>
            <a:ext cx="520545" cy="214450"/>
          </a:xfrm>
          <a:prstGeom prst="rect">
            <a:avLst/>
          </a:prstGeom>
          <a:noFill/>
          <a:ln>
            <a:noFill/>
          </a:ln>
        </p:spPr>
      </p:pic>
      <p:cxnSp>
        <p:nvCxnSpPr>
          <p:cNvPr id="79" name="Google Shape;79;p11"/>
          <p:cNvCxnSpPr>
            <a:stCxn id="46" idx="0"/>
            <a:endCxn id="62" idx="2"/>
          </p:cNvCxnSpPr>
          <p:nvPr/>
        </p:nvCxnSpPr>
        <p:spPr>
          <a:xfrm rot="10800000">
            <a:off x="6594748" y="1884700"/>
            <a:ext cx="65100" cy="151800"/>
          </a:xfrm>
          <a:prstGeom prst="straightConnector1">
            <a:avLst/>
          </a:prstGeom>
          <a:noFill/>
          <a:ln w="9525" cap="flat" cmpd="sng">
            <a:solidFill>
              <a:schemeClr val="dk1"/>
            </a:solidFill>
            <a:prstDash val="solid"/>
            <a:round/>
            <a:headEnd type="none" w="med" len="med"/>
            <a:tailEnd type="triangle" w="med" len="med"/>
          </a:ln>
        </p:spPr>
      </p:cxnSp>
      <p:sp>
        <p:nvSpPr>
          <p:cNvPr id="80" name="Google Shape;80;p11"/>
          <p:cNvSpPr txBox="1">
            <a:spLocks noGrp="1"/>
          </p:cNvSpPr>
          <p:nvPr>
            <p:ph type="title"/>
          </p:nvPr>
        </p:nvSpPr>
        <p:spPr>
          <a:xfrm>
            <a:off x="381000" y="152350"/>
            <a:ext cx="8391300" cy="520200"/>
          </a:xfrm>
          <a:prstGeom prst="rect">
            <a:avLst/>
          </a:prstGeom>
          <a:noFill/>
        </p:spPr>
        <p:txBody>
          <a:bodyPr spcFirstLastPara="1" wrap="square" lIns="97900" tIns="48950" rIns="97900" bIns="48950" anchor="ctr" anchorCtr="0">
            <a:noAutofit/>
          </a:bodyPr>
          <a:lstStyle/>
          <a:p>
            <a:pPr marL="0" lvl="0" indent="0" algn="ctr" rtl="0">
              <a:spcBef>
                <a:spcPts val="0"/>
              </a:spcBef>
              <a:spcAft>
                <a:spcPts val="0"/>
              </a:spcAft>
              <a:buNone/>
            </a:pPr>
            <a:r>
              <a:rPr lang="en" sz="2900"/>
              <a:t>Slang: Open-Source and Cross-Platform</a:t>
            </a:r>
            <a:endParaRPr sz="29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29"/>
          <p:cNvSpPr txBox="1"/>
          <p:nvPr/>
        </p:nvSpPr>
        <p:spPr>
          <a:xfrm>
            <a:off x="4788825" y="2769025"/>
            <a:ext cx="4114200" cy="19005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solidFill>
                  <a:srgbClr val="001080"/>
                </a:solidFill>
                <a:highlight>
                  <a:srgbClr val="FFFFFF"/>
                </a:highlight>
                <a:latin typeface="Consolas"/>
                <a:ea typeface="Consolas"/>
                <a:cs typeface="Consolas"/>
                <a:sym typeface="Consolas"/>
              </a:rPr>
              <a:t>layout</a:t>
            </a:r>
            <a:r>
              <a:rPr lang="en" sz="1000">
                <a:solidFill>
                  <a:srgbClr val="3B3B3B"/>
                </a:solidFill>
                <a:highlight>
                  <a:srgbClr val="FFFFFF"/>
                </a:highlight>
                <a:latin typeface="Consolas"/>
                <a:ea typeface="Consolas"/>
                <a:cs typeface="Consolas"/>
                <a:sym typeface="Consolas"/>
              </a:rPr>
              <a:t> </a:t>
            </a:r>
            <a:r>
              <a:rPr lang="en" sz="1000">
                <a:solidFill>
                  <a:schemeClr val="dk1"/>
                </a:solidFill>
                <a:highlight>
                  <a:srgbClr val="FFFFFF"/>
                </a:highlight>
                <a:latin typeface="Consolas"/>
                <a:ea typeface="Consolas"/>
                <a:cs typeface="Consolas"/>
                <a:sym typeface="Consolas"/>
              </a:rPr>
              <a:t>=</a:t>
            </a:r>
            <a:r>
              <a:rPr lang="en" sz="1000">
                <a:solidFill>
                  <a:srgbClr val="3B3B3B"/>
                </a:solidFill>
                <a:highlight>
                  <a:srgbClr val="FFFFFF"/>
                </a:highlight>
                <a:latin typeface="Consolas"/>
                <a:ea typeface="Consolas"/>
                <a:cs typeface="Consolas"/>
                <a:sym typeface="Consolas"/>
              </a:rPr>
              <a:t> </a:t>
            </a:r>
            <a:r>
              <a:rPr lang="en" sz="1000">
                <a:solidFill>
                  <a:srgbClr val="001080"/>
                </a:solidFill>
                <a:highlight>
                  <a:srgbClr val="FFFFFF"/>
                </a:highlight>
                <a:latin typeface="Consolas"/>
                <a:ea typeface="Consolas"/>
                <a:cs typeface="Consolas"/>
                <a:sym typeface="Consolas"/>
              </a:rPr>
              <a:t>myProgram</a:t>
            </a:r>
            <a:r>
              <a:rPr lang="en" sz="1000">
                <a:solidFill>
                  <a:srgbClr val="3B3B3B"/>
                </a:solidFill>
                <a:highlight>
                  <a:srgbClr val="FFFFFF"/>
                </a:highlight>
                <a:latin typeface="Consolas"/>
                <a:ea typeface="Consolas"/>
                <a:cs typeface="Consolas"/>
                <a:sym typeface="Consolas"/>
              </a:rPr>
              <a:t>-&gt;</a:t>
            </a:r>
            <a:r>
              <a:rPr lang="en" sz="1000">
                <a:solidFill>
                  <a:srgbClr val="795E26"/>
                </a:solidFill>
                <a:highlight>
                  <a:srgbClr val="FFFFFF"/>
                </a:highlight>
                <a:latin typeface="Consolas"/>
                <a:ea typeface="Consolas"/>
                <a:cs typeface="Consolas"/>
                <a:sym typeface="Consolas"/>
              </a:rPr>
              <a:t>getLayout</a:t>
            </a:r>
            <a:r>
              <a:rPr lang="en" sz="1000">
                <a:solidFill>
                  <a:srgbClr val="3B3B3B"/>
                </a:solidFill>
                <a:highlight>
                  <a:srgbClr val="FFFFFF"/>
                </a:highlight>
                <a:latin typeface="Consolas"/>
                <a:ea typeface="Consolas"/>
                <a:cs typeface="Consolas"/>
                <a:sym typeface="Consolas"/>
              </a:rPr>
              <a:t>();</a:t>
            </a:r>
            <a:endParaRPr sz="10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endParaRPr sz="10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r>
              <a:rPr lang="en" sz="1000">
                <a:solidFill>
                  <a:srgbClr val="001080"/>
                </a:solidFill>
                <a:highlight>
                  <a:srgbClr val="FFFFFF"/>
                </a:highlight>
                <a:latin typeface="Consolas"/>
                <a:ea typeface="Consolas"/>
                <a:cs typeface="Consolas"/>
                <a:sym typeface="Consolas"/>
              </a:rPr>
              <a:t>normalVar</a:t>
            </a:r>
            <a:r>
              <a:rPr lang="en" sz="1000">
                <a:solidFill>
                  <a:srgbClr val="3B3B3B"/>
                </a:solidFill>
                <a:highlight>
                  <a:srgbClr val="FFFFFF"/>
                </a:highlight>
                <a:latin typeface="Consolas"/>
                <a:ea typeface="Consolas"/>
                <a:cs typeface="Consolas"/>
                <a:sym typeface="Consolas"/>
              </a:rPr>
              <a:t> </a:t>
            </a:r>
            <a:r>
              <a:rPr lang="en" sz="1000">
                <a:solidFill>
                  <a:schemeClr val="dk1"/>
                </a:solidFill>
                <a:highlight>
                  <a:srgbClr val="FFFFFF"/>
                </a:highlight>
                <a:latin typeface="Consolas"/>
                <a:ea typeface="Consolas"/>
                <a:cs typeface="Consolas"/>
                <a:sym typeface="Consolas"/>
              </a:rPr>
              <a:t>=</a:t>
            </a:r>
            <a:endParaRPr sz="10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000">
                <a:solidFill>
                  <a:srgbClr val="3B3B3B"/>
                </a:solidFill>
                <a:highlight>
                  <a:srgbClr val="FFFFFF"/>
                </a:highlight>
                <a:latin typeface="Consolas"/>
                <a:ea typeface="Consolas"/>
                <a:cs typeface="Consolas"/>
                <a:sym typeface="Consolas"/>
              </a:rPr>
              <a:t>    </a:t>
            </a:r>
            <a:r>
              <a:rPr lang="en" sz="1000">
                <a:solidFill>
                  <a:srgbClr val="001080"/>
                </a:solidFill>
                <a:highlight>
                  <a:srgbClr val="FFFFFF"/>
                </a:highlight>
                <a:latin typeface="Consolas"/>
                <a:ea typeface="Consolas"/>
                <a:cs typeface="Consolas"/>
                <a:sym typeface="Consolas"/>
              </a:rPr>
              <a:t>layout</a:t>
            </a:r>
            <a:r>
              <a:rPr lang="en" sz="1000">
                <a:solidFill>
                  <a:srgbClr val="3B3B3B"/>
                </a:solidFill>
                <a:highlight>
                  <a:srgbClr val="FFFFFF"/>
                </a:highlight>
                <a:latin typeface="Consolas"/>
                <a:ea typeface="Consolas"/>
                <a:cs typeface="Consolas"/>
                <a:sym typeface="Consolas"/>
              </a:rPr>
              <a:t>-&gt;</a:t>
            </a:r>
            <a:r>
              <a:rPr lang="en" sz="1000">
                <a:solidFill>
                  <a:srgbClr val="795E26"/>
                </a:solidFill>
                <a:highlight>
                  <a:srgbClr val="FFFFFF"/>
                </a:highlight>
                <a:latin typeface="Consolas"/>
                <a:ea typeface="Consolas"/>
                <a:cs typeface="Consolas"/>
                <a:sym typeface="Consolas"/>
              </a:rPr>
              <a:t>findEntryByName</a:t>
            </a:r>
            <a:r>
              <a:rPr lang="en" sz="1000">
                <a:solidFill>
                  <a:srgbClr val="3B3B3B"/>
                </a:solidFill>
                <a:highlight>
                  <a:srgbClr val="FFFFFF"/>
                </a:highlight>
                <a:latin typeface="Consolas"/>
                <a:ea typeface="Consolas"/>
                <a:cs typeface="Consolas"/>
                <a:sym typeface="Consolas"/>
              </a:rPr>
              <a:t>(</a:t>
            </a:r>
            <a:r>
              <a:rPr lang="en" sz="1000">
                <a:solidFill>
                  <a:srgbClr val="A31515"/>
                </a:solidFill>
                <a:highlight>
                  <a:srgbClr val="FFFFFF"/>
                </a:highlight>
                <a:latin typeface="Consolas"/>
                <a:ea typeface="Consolas"/>
                <a:cs typeface="Consolas"/>
                <a:sym typeface="Consolas"/>
              </a:rPr>
              <a:t>"g_scene.g_normalMap"</a:t>
            </a:r>
            <a:r>
              <a:rPr lang="en" sz="1000">
                <a:solidFill>
                  <a:srgbClr val="3B3B3B"/>
                </a:solidFill>
                <a:highlight>
                  <a:srgbClr val="FFFFFF"/>
                </a:highlight>
                <a:latin typeface="Consolas"/>
                <a:ea typeface="Consolas"/>
                <a:cs typeface="Consolas"/>
                <a:sym typeface="Consolas"/>
              </a:rPr>
              <a:t>);</a:t>
            </a:r>
            <a:endParaRPr sz="10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r>
              <a:rPr lang="en" sz="1000">
                <a:solidFill>
                  <a:srgbClr val="001080"/>
                </a:solidFill>
                <a:highlight>
                  <a:srgbClr val="FFFFFF"/>
                </a:highlight>
                <a:latin typeface="Consolas"/>
                <a:ea typeface="Consolas"/>
                <a:cs typeface="Consolas"/>
                <a:sym typeface="Consolas"/>
              </a:rPr>
              <a:t>samplerVar</a:t>
            </a:r>
            <a:r>
              <a:rPr lang="en" sz="1000">
                <a:solidFill>
                  <a:srgbClr val="3B3B3B"/>
                </a:solidFill>
                <a:highlight>
                  <a:srgbClr val="FFFFFF"/>
                </a:highlight>
                <a:latin typeface="Consolas"/>
                <a:ea typeface="Consolas"/>
                <a:cs typeface="Consolas"/>
                <a:sym typeface="Consolas"/>
              </a:rPr>
              <a:t> </a:t>
            </a:r>
            <a:r>
              <a:rPr lang="en" sz="1000">
                <a:solidFill>
                  <a:schemeClr val="dk1"/>
                </a:solidFill>
                <a:highlight>
                  <a:srgbClr val="FFFFFF"/>
                </a:highlight>
                <a:latin typeface="Consolas"/>
                <a:ea typeface="Consolas"/>
                <a:cs typeface="Consolas"/>
                <a:sym typeface="Consolas"/>
              </a:rPr>
              <a:t>=</a:t>
            </a:r>
            <a:r>
              <a:rPr lang="en" sz="1000">
                <a:solidFill>
                  <a:srgbClr val="3B3B3B"/>
                </a:solidFill>
                <a:highlight>
                  <a:srgbClr val="FFFFFF"/>
                </a:highlight>
                <a:latin typeface="Consolas"/>
                <a:ea typeface="Consolas"/>
                <a:cs typeface="Consolas"/>
                <a:sym typeface="Consolas"/>
              </a:rPr>
              <a:t> </a:t>
            </a:r>
            <a:endParaRPr sz="10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000">
                <a:solidFill>
                  <a:srgbClr val="001080"/>
                </a:solidFill>
                <a:highlight>
                  <a:srgbClr val="FFFFFF"/>
                </a:highlight>
                <a:latin typeface="Consolas"/>
                <a:ea typeface="Consolas"/>
                <a:cs typeface="Consolas"/>
                <a:sym typeface="Consolas"/>
              </a:rPr>
              <a:t>    layout</a:t>
            </a:r>
            <a:r>
              <a:rPr lang="en" sz="1000">
                <a:solidFill>
                  <a:srgbClr val="3B3B3B"/>
                </a:solidFill>
                <a:highlight>
                  <a:srgbClr val="FFFFFF"/>
                </a:highlight>
                <a:latin typeface="Consolas"/>
                <a:ea typeface="Consolas"/>
                <a:cs typeface="Consolas"/>
                <a:sym typeface="Consolas"/>
              </a:rPr>
              <a:t>-&gt;</a:t>
            </a:r>
            <a:r>
              <a:rPr lang="en" sz="1000">
                <a:solidFill>
                  <a:srgbClr val="795E26"/>
                </a:solidFill>
                <a:highlight>
                  <a:srgbClr val="FFFFFF"/>
                </a:highlight>
                <a:latin typeface="Consolas"/>
                <a:ea typeface="Consolas"/>
                <a:cs typeface="Consolas"/>
                <a:sym typeface="Consolas"/>
              </a:rPr>
              <a:t>findEntryByName</a:t>
            </a:r>
            <a:r>
              <a:rPr lang="en" sz="1000">
                <a:solidFill>
                  <a:srgbClr val="3B3B3B"/>
                </a:solidFill>
                <a:highlight>
                  <a:srgbClr val="FFFFFF"/>
                </a:highlight>
                <a:latin typeface="Consolas"/>
                <a:ea typeface="Consolas"/>
                <a:cs typeface="Consolas"/>
                <a:sym typeface="Consolas"/>
              </a:rPr>
              <a:t>(</a:t>
            </a:r>
            <a:r>
              <a:rPr lang="en" sz="1000">
                <a:solidFill>
                  <a:srgbClr val="A31515"/>
                </a:solidFill>
                <a:highlight>
                  <a:srgbClr val="FFFFFF"/>
                </a:highlight>
                <a:latin typeface="Consolas"/>
                <a:ea typeface="Consolas"/>
                <a:cs typeface="Consolas"/>
                <a:sym typeface="Consolas"/>
              </a:rPr>
              <a:t>"g_scene.g_sampler"</a:t>
            </a:r>
            <a:r>
              <a:rPr lang="en" sz="1000">
                <a:solidFill>
                  <a:srgbClr val="3B3B3B"/>
                </a:solidFill>
                <a:highlight>
                  <a:srgbClr val="FFFFFF"/>
                </a:highlight>
                <a:latin typeface="Consolas"/>
                <a:ea typeface="Consolas"/>
                <a:cs typeface="Consolas"/>
                <a:sym typeface="Consolas"/>
              </a:rPr>
              <a:t>);</a:t>
            </a:r>
            <a:endParaRPr sz="10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endParaRPr sz="10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endParaRPr sz="1000">
              <a:solidFill>
                <a:srgbClr val="008000"/>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000">
                <a:solidFill>
                  <a:srgbClr val="001080"/>
                </a:solidFill>
                <a:highlight>
                  <a:srgbClr val="FFFFFF"/>
                </a:highlight>
                <a:latin typeface="Consolas"/>
                <a:ea typeface="Consolas"/>
                <a:cs typeface="Consolas"/>
                <a:sym typeface="Consolas"/>
              </a:rPr>
              <a:t>myCmdList</a:t>
            </a:r>
            <a:r>
              <a:rPr lang="en" sz="1000">
                <a:solidFill>
                  <a:srgbClr val="3B3B3B"/>
                </a:solidFill>
                <a:highlight>
                  <a:srgbClr val="FFFFFF"/>
                </a:highlight>
                <a:latin typeface="Consolas"/>
                <a:ea typeface="Consolas"/>
                <a:cs typeface="Consolas"/>
                <a:sym typeface="Consolas"/>
              </a:rPr>
              <a:t>-&gt;</a:t>
            </a:r>
            <a:r>
              <a:rPr lang="en" sz="1000">
                <a:solidFill>
                  <a:srgbClr val="795E26"/>
                </a:solidFill>
                <a:highlight>
                  <a:srgbClr val="FFFFFF"/>
                </a:highlight>
                <a:latin typeface="Consolas"/>
                <a:ea typeface="Consolas"/>
                <a:cs typeface="Consolas"/>
                <a:sym typeface="Consolas"/>
              </a:rPr>
              <a:t>BindParameter</a:t>
            </a:r>
            <a:r>
              <a:rPr lang="en" sz="1000">
                <a:solidFill>
                  <a:srgbClr val="3B3B3B"/>
                </a:solidFill>
                <a:highlight>
                  <a:srgbClr val="FFFFFF"/>
                </a:highlight>
                <a:latin typeface="Consolas"/>
                <a:ea typeface="Consolas"/>
                <a:cs typeface="Consolas"/>
                <a:sym typeface="Consolas"/>
              </a:rPr>
              <a:t>(normalVar, g_normalMapTexture);</a:t>
            </a:r>
            <a:endParaRPr sz="10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000">
                <a:solidFill>
                  <a:srgbClr val="001080"/>
                </a:solidFill>
                <a:highlight>
                  <a:srgbClr val="FFFFFF"/>
                </a:highlight>
                <a:latin typeface="Consolas"/>
                <a:ea typeface="Consolas"/>
                <a:cs typeface="Consolas"/>
                <a:sym typeface="Consolas"/>
              </a:rPr>
              <a:t>myCmdList</a:t>
            </a:r>
            <a:r>
              <a:rPr lang="en" sz="1000">
                <a:solidFill>
                  <a:srgbClr val="3B3B3B"/>
                </a:solidFill>
                <a:highlight>
                  <a:srgbClr val="FFFFFF"/>
                </a:highlight>
                <a:latin typeface="Consolas"/>
                <a:ea typeface="Consolas"/>
                <a:cs typeface="Consolas"/>
                <a:sym typeface="Consolas"/>
              </a:rPr>
              <a:t>-&gt;</a:t>
            </a:r>
            <a:r>
              <a:rPr lang="en" sz="1000">
                <a:solidFill>
                  <a:srgbClr val="795E26"/>
                </a:solidFill>
                <a:highlight>
                  <a:srgbClr val="FFFFFF"/>
                </a:highlight>
                <a:latin typeface="Consolas"/>
                <a:ea typeface="Consolas"/>
                <a:cs typeface="Consolas"/>
                <a:sym typeface="Consolas"/>
              </a:rPr>
              <a:t>BindParameter</a:t>
            </a:r>
            <a:r>
              <a:rPr lang="en" sz="1000">
                <a:solidFill>
                  <a:srgbClr val="3B3B3B"/>
                </a:solidFill>
                <a:highlight>
                  <a:srgbClr val="FFFFFF"/>
                </a:highlight>
                <a:latin typeface="Consolas"/>
                <a:ea typeface="Consolas"/>
                <a:cs typeface="Consolas"/>
                <a:sym typeface="Consolas"/>
              </a:rPr>
              <a:t>(samplerVar, g_mySampler);</a:t>
            </a:r>
            <a:endParaRPr sz="10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endParaRPr sz="1000">
              <a:solidFill>
                <a:srgbClr val="267F99"/>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endParaRPr sz="1200">
              <a:solidFill>
                <a:srgbClr val="0000FF"/>
              </a:solidFill>
              <a:highlight>
                <a:srgbClr val="FFFFFF"/>
              </a:highlight>
              <a:latin typeface="Consolas"/>
              <a:ea typeface="Consolas"/>
              <a:cs typeface="Consolas"/>
              <a:sym typeface="Consolas"/>
            </a:endParaRPr>
          </a:p>
          <a:p>
            <a:pPr marL="0" lvl="0" indent="0" algn="l" rtl="0">
              <a:spcBef>
                <a:spcPts val="0"/>
              </a:spcBef>
              <a:spcAft>
                <a:spcPts val="0"/>
              </a:spcAft>
              <a:buNone/>
            </a:pPr>
            <a:endParaRPr sz="1600">
              <a:solidFill>
                <a:schemeClr val="dk1"/>
              </a:solidFill>
              <a:latin typeface="Trebuchet MS"/>
              <a:ea typeface="Trebuchet MS"/>
              <a:cs typeface="Trebuchet MS"/>
              <a:sym typeface="Trebuchet MS"/>
            </a:endParaRPr>
          </a:p>
        </p:txBody>
      </p:sp>
      <p:sp>
        <p:nvSpPr>
          <p:cNvPr id="402" name="Google Shape;402;p29"/>
          <p:cNvSpPr txBox="1"/>
          <p:nvPr/>
        </p:nvSpPr>
        <p:spPr>
          <a:xfrm>
            <a:off x="4781500" y="1104050"/>
            <a:ext cx="4114200" cy="15402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solidFill>
                  <a:srgbClr val="098658"/>
                </a:solidFill>
                <a:highlight>
                  <a:srgbClr val="FFFFFF"/>
                </a:highlight>
                <a:latin typeface="Consolas"/>
                <a:ea typeface="Consolas"/>
                <a:cs typeface="Consolas"/>
                <a:sym typeface="Consolas"/>
              </a:rPr>
              <a:t>// myShader.slang</a:t>
            </a:r>
            <a:endParaRPr sz="1000">
              <a:solidFill>
                <a:srgbClr val="098658"/>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000">
                <a:solidFill>
                  <a:srgbClr val="0000FF"/>
                </a:solidFill>
                <a:highlight>
                  <a:srgbClr val="FFFFFF"/>
                </a:highlight>
                <a:latin typeface="Consolas"/>
                <a:ea typeface="Consolas"/>
                <a:cs typeface="Consolas"/>
                <a:sym typeface="Consolas"/>
              </a:rPr>
              <a:t>struct</a:t>
            </a:r>
            <a:r>
              <a:rPr lang="en" sz="1000">
                <a:solidFill>
                  <a:srgbClr val="3B3B3B"/>
                </a:solidFill>
                <a:highlight>
                  <a:srgbClr val="FFFFFF"/>
                </a:highlight>
                <a:latin typeface="Consolas"/>
                <a:ea typeface="Consolas"/>
                <a:cs typeface="Consolas"/>
                <a:sym typeface="Consolas"/>
              </a:rPr>
              <a:t> </a:t>
            </a:r>
            <a:r>
              <a:rPr lang="en" sz="1000">
                <a:solidFill>
                  <a:srgbClr val="267F99"/>
                </a:solidFill>
                <a:highlight>
                  <a:srgbClr val="FFFFFF"/>
                </a:highlight>
                <a:latin typeface="Consolas"/>
                <a:ea typeface="Consolas"/>
                <a:cs typeface="Consolas"/>
                <a:sym typeface="Consolas"/>
              </a:rPr>
              <a:t>MyScene</a:t>
            </a:r>
            <a:endParaRPr sz="1000">
              <a:solidFill>
                <a:srgbClr val="267F99"/>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000">
                <a:solidFill>
                  <a:srgbClr val="3B3B3B"/>
                </a:solidFill>
                <a:highlight>
                  <a:srgbClr val="FFFFFF"/>
                </a:highlight>
                <a:latin typeface="Consolas"/>
                <a:ea typeface="Consolas"/>
                <a:cs typeface="Consolas"/>
                <a:sym typeface="Consolas"/>
              </a:rPr>
              <a:t>{</a:t>
            </a:r>
            <a:endParaRPr sz="10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000">
                <a:solidFill>
                  <a:srgbClr val="3B3B3B"/>
                </a:solidFill>
                <a:highlight>
                  <a:srgbClr val="FFFFFF"/>
                </a:highlight>
                <a:latin typeface="Consolas"/>
                <a:ea typeface="Consolas"/>
                <a:cs typeface="Consolas"/>
                <a:sym typeface="Consolas"/>
              </a:rPr>
              <a:t>   </a:t>
            </a:r>
            <a:r>
              <a:rPr lang="en" sz="1000">
                <a:solidFill>
                  <a:srgbClr val="267F99"/>
                </a:solidFill>
                <a:highlight>
                  <a:srgbClr val="FFFFFF"/>
                </a:highlight>
                <a:latin typeface="Consolas"/>
                <a:ea typeface="Consolas"/>
                <a:cs typeface="Consolas"/>
                <a:sym typeface="Consolas"/>
              </a:rPr>
              <a:t>Texture2D</a:t>
            </a:r>
            <a:r>
              <a:rPr lang="en" sz="1000">
                <a:solidFill>
                  <a:srgbClr val="3B3B3B"/>
                </a:solidFill>
                <a:highlight>
                  <a:srgbClr val="FFFFFF"/>
                </a:highlight>
                <a:latin typeface="Consolas"/>
                <a:ea typeface="Consolas"/>
                <a:cs typeface="Consolas"/>
                <a:sym typeface="Consolas"/>
              </a:rPr>
              <a:t> </a:t>
            </a:r>
            <a:r>
              <a:rPr lang="en" sz="1000">
                <a:solidFill>
                  <a:srgbClr val="001080"/>
                </a:solidFill>
                <a:highlight>
                  <a:srgbClr val="FFFFFF"/>
                </a:highlight>
                <a:latin typeface="Consolas"/>
                <a:ea typeface="Consolas"/>
                <a:cs typeface="Consolas"/>
                <a:sym typeface="Consolas"/>
              </a:rPr>
              <a:t>g_normalMap</a:t>
            </a:r>
            <a:r>
              <a:rPr lang="en" sz="1000">
                <a:solidFill>
                  <a:srgbClr val="3B3B3B"/>
                </a:solidFill>
                <a:highlight>
                  <a:srgbClr val="FFFFFF"/>
                </a:highlight>
                <a:latin typeface="Consolas"/>
                <a:ea typeface="Consolas"/>
                <a:cs typeface="Consolas"/>
                <a:sym typeface="Consolas"/>
              </a:rPr>
              <a:t>;</a:t>
            </a:r>
            <a:endParaRPr sz="10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000">
                <a:solidFill>
                  <a:srgbClr val="3B3B3B"/>
                </a:solidFill>
                <a:highlight>
                  <a:srgbClr val="FFFFFF"/>
                </a:highlight>
                <a:latin typeface="Consolas"/>
                <a:ea typeface="Consolas"/>
                <a:cs typeface="Consolas"/>
                <a:sym typeface="Consolas"/>
              </a:rPr>
              <a:t>   </a:t>
            </a:r>
            <a:r>
              <a:rPr lang="en" sz="1000">
                <a:solidFill>
                  <a:srgbClr val="267F99"/>
                </a:solidFill>
                <a:highlight>
                  <a:srgbClr val="FFFFFF"/>
                </a:highlight>
                <a:latin typeface="Consolas"/>
                <a:ea typeface="Consolas"/>
                <a:cs typeface="Consolas"/>
                <a:sym typeface="Consolas"/>
              </a:rPr>
              <a:t>SamplerState</a:t>
            </a:r>
            <a:r>
              <a:rPr lang="en" sz="1000">
                <a:solidFill>
                  <a:srgbClr val="3B3B3B"/>
                </a:solidFill>
                <a:highlight>
                  <a:srgbClr val="FFFFFF"/>
                </a:highlight>
                <a:latin typeface="Consolas"/>
                <a:ea typeface="Consolas"/>
                <a:cs typeface="Consolas"/>
                <a:sym typeface="Consolas"/>
              </a:rPr>
              <a:t> </a:t>
            </a:r>
            <a:r>
              <a:rPr lang="en" sz="1000">
                <a:solidFill>
                  <a:srgbClr val="001080"/>
                </a:solidFill>
                <a:highlight>
                  <a:srgbClr val="FFFFFF"/>
                </a:highlight>
                <a:latin typeface="Consolas"/>
                <a:ea typeface="Consolas"/>
                <a:cs typeface="Consolas"/>
                <a:sym typeface="Consolas"/>
              </a:rPr>
              <a:t>g_sampler</a:t>
            </a:r>
            <a:r>
              <a:rPr lang="en" sz="1000">
                <a:solidFill>
                  <a:srgbClr val="3B3B3B"/>
                </a:solidFill>
                <a:highlight>
                  <a:srgbClr val="FFFFFF"/>
                </a:highlight>
                <a:latin typeface="Consolas"/>
                <a:ea typeface="Consolas"/>
                <a:cs typeface="Consolas"/>
                <a:sym typeface="Consolas"/>
              </a:rPr>
              <a:t>;</a:t>
            </a:r>
            <a:endParaRPr sz="100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000">
                <a:solidFill>
                  <a:srgbClr val="3B3B3B"/>
                </a:solidFill>
                <a:highlight>
                  <a:srgbClr val="FFFFFF"/>
                </a:highlight>
                <a:latin typeface="Consolas"/>
                <a:ea typeface="Consolas"/>
                <a:cs typeface="Consolas"/>
                <a:sym typeface="Consolas"/>
              </a:rPr>
              <a:t>};</a:t>
            </a:r>
            <a:endParaRPr sz="1100">
              <a:solidFill>
                <a:srgbClr val="0000FF"/>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endParaRPr sz="1000">
              <a:solidFill>
                <a:srgbClr val="008000"/>
              </a:solidFill>
              <a:highlight>
                <a:srgbClr val="FFFFFF"/>
              </a:highlight>
              <a:latin typeface="Consolas"/>
              <a:ea typeface="Consolas"/>
              <a:cs typeface="Consolas"/>
              <a:sym typeface="Consolas"/>
            </a:endParaRPr>
          </a:p>
          <a:p>
            <a:pPr marL="0" lvl="0" indent="0" algn="l" rtl="0">
              <a:lnSpc>
                <a:spcPct val="150000"/>
              </a:lnSpc>
              <a:spcBef>
                <a:spcPts val="0"/>
              </a:spcBef>
              <a:spcAft>
                <a:spcPts val="0"/>
              </a:spcAft>
              <a:buNone/>
            </a:pPr>
            <a:r>
              <a:rPr lang="en" sz="1000">
                <a:solidFill>
                  <a:srgbClr val="267F99"/>
                </a:solidFill>
                <a:highlight>
                  <a:srgbClr val="FFFFFF"/>
                </a:highlight>
                <a:latin typeface="Consolas"/>
                <a:ea typeface="Consolas"/>
                <a:cs typeface="Consolas"/>
                <a:sym typeface="Consolas"/>
              </a:rPr>
              <a:t>ParameterBlock</a:t>
            </a:r>
            <a:r>
              <a:rPr lang="en" sz="1000">
                <a:solidFill>
                  <a:schemeClr val="dk1"/>
                </a:solidFill>
                <a:highlight>
                  <a:srgbClr val="FFFFFF"/>
                </a:highlight>
                <a:latin typeface="Consolas"/>
                <a:ea typeface="Consolas"/>
                <a:cs typeface="Consolas"/>
                <a:sym typeface="Consolas"/>
              </a:rPr>
              <a:t>&lt;</a:t>
            </a:r>
            <a:r>
              <a:rPr lang="en" sz="1000">
                <a:solidFill>
                  <a:srgbClr val="267F99"/>
                </a:solidFill>
                <a:highlight>
                  <a:srgbClr val="FFFFFF"/>
                </a:highlight>
                <a:latin typeface="Consolas"/>
                <a:ea typeface="Consolas"/>
                <a:cs typeface="Consolas"/>
                <a:sym typeface="Consolas"/>
              </a:rPr>
              <a:t>MyScene</a:t>
            </a:r>
            <a:r>
              <a:rPr lang="en" sz="1000">
                <a:solidFill>
                  <a:schemeClr val="dk1"/>
                </a:solidFill>
                <a:highlight>
                  <a:srgbClr val="FFFFFF"/>
                </a:highlight>
                <a:latin typeface="Consolas"/>
                <a:ea typeface="Consolas"/>
                <a:cs typeface="Consolas"/>
                <a:sym typeface="Consolas"/>
              </a:rPr>
              <a:t>&gt;</a:t>
            </a:r>
            <a:r>
              <a:rPr lang="en" sz="1000">
                <a:solidFill>
                  <a:srgbClr val="3B3B3B"/>
                </a:solidFill>
                <a:highlight>
                  <a:srgbClr val="FFFFFF"/>
                </a:highlight>
                <a:latin typeface="Consolas"/>
                <a:ea typeface="Consolas"/>
                <a:cs typeface="Consolas"/>
                <a:sym typeface="Consolas"/>
              </a:rPr>
              <a:t> </a:t>
            </a:r>
            <a:r>
              <a:rPr lang="en" sz="1000">
                <a:solidFill>
                  <a:srgbClr val="001080"/>
                </a:solidFill>
                <a:highlight>
                  <a:srgbClr val="FFFFFF"/>
                </a:highlight>
                <a:latin typeface="Consolas"/>
                <a:ea typeface="Consolas"/>
                <a:cs typeface="Consolas"/>
                <a:sym typeface="Consolas"/>
              </a:rPr>
              <a:t>g_scene</a:t>
            </a:r>
            <a:r>
              <a:rPr lang="en" sz="1000">
                <a:solidFill>
                  <a:srgbClr val="3B3B3B"/>
                </a:solidFill>
                <a:highlight>
                  <a:srgbClr val="FFFFFF"/>
                </a:highlight>
                <a:latin typeface="Consolas"/>
                <a:ea typeface="Consolas"/>
                <a:cs typeface="Consolas"/>
                <a:sym typeface="Consolas"/>
              </a:rPr>
              <a:t>;</a:t>
            </a:r>
            <a:endParaRPr sz="1100">
              <a:solidFill>
                <a:schemeClr val="dk1"/>
              </a:solidFill>
              <a:latin typeface="Consolas"/>
              <a:ea typeface="Consolas"/>
              <a:cs typeface="Consolas"/>
              <a:sym typeface="Consolas"/>
            </a:endParaRPr>
          </a:p>
        </p:txBody>
      </p:sp>
      <p:sp>
        <p:nvSpPr>
          <p:cNvPr id="403" name="Google Shape;403;p29"/>
          <p:cNvSpPr txBox="1">
            <a:spLocks noGrp="1"/>
          </p:cNvSpPr>
          <p:nvPr>
            <p:ph type="title"/>
          </p:nvPr>
        </p:nvSpPr>
        <p:spPr>
          <a:xfrm>
            <a:off x="4781500" y="686450"/>
            <a:ext cx="3593100" cy="417600"/>
          </a:xfrm>
          <a:prstGeom prst="rect">
            <a:avLst/>
          </a:prstGeom>
        </p:spPr>
        <p:txBody>
          <a:bodyPr spcFirstLastPara="1" wrap="square" lIns="97900" tIns="48950" rIns="97900" bIns="48950" anchor="ctr" anchorCtr="0">
            <a:noAutofit/>
          </a:bodyPr>
          <a:lstStyle/>
          <a:p>
            <a:pPr marL="0" lvl="0" indent="0" algn="ctr" rtl="0">
              <a:spcBef>
                <a:spcPts val="0"/>
              </a:spcBef>
              <a:spcAft>
                <a:spcPts val="0"/>
              </a:spcAft>
              <a:buNone/>
            </a:pPr>
            <a:r>
              <a:rPr lang="en" sz="1800"/>
              <a:t>Slang</a:t>
            </a:r>
            <a:endParaRPr sz="1800"/>
          </a:p>
        </p:txBody>
      </p:sp>
      <p:sp>
        <p:nvSpPr>
          <p:cNvPr id="404" name="Google Shape;404;p29"/>
          <p:cNvSpPr txBox="1"/>
          <p:nvPr/>
        </p:nvSpPr>
        <p:spPr>
          <a:xfrm>
            <a:off x="1033125" y="1104050"/>
            <a:ext cx="2796600" cy="435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latin typeface="Trebuchet MS"/>
                <a:ea typeface="Trebuchet MS"/>
                <a:cs typeface="Trebuchet MS"/>
                <a:sym typeface="Trebuchet MS"/>
              </a:rPr>
              <a:t>Group parameters logically in a struct</a:t>
            </a:r>
            <a:endParaRPr sz="1200">
              <a:solidFill>
                <a:schemeClr val="dk1"/>
              </a:solidFill>
              <a:latin typeface="Trebuchet MS"/>
              <a:ea typeface="Trebuchet MS"/>
              <a:cs typeface="Trebuchet MS"/>
              <a:sym typeface="Trebuchet MS"/>
            </a:endParaRPr>
          </a:p>
        </p:txBody>
      </p:sp>
      <p:sp>
        <p:nvSpPr>
          <p:cNvPr id="405" name="Google Shape;405;p29"/>
          <p:cNvSpPr txBox="1"/>
          <p:nvPr/>
        </p:nvSpPr>
        <p:spPr>
          <a:xfrm>
            <a:off x="1867125" y="1656500"/>
            <a:ext cx="1962600" cy="435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latin typeface="Trebuchet MS"/>
                <a:ea typeface="Trebuchet MS"/>
                <a:cs typeface="Trebuchet MS"/>
                <a:sym typeface="Trebuchet MS"/>
              </a:rPr>
              <a:t>Wrap in a ParameterBlock</a:t>
            </a:r>
            <a:endParaRPr sz="1200">
              <a:solidFill>
                <a:schemeClr val="dk1"/>
              </a:solidFill>
              <a:latin typeface="Trebuchet MS"/>
              <a:ea typeface="Trebuchet MS"/>
              <a:cs typeface="Trebuchet MS"/>
              <a:sym typeface="Trebuchet MS"/>
            </a:endParaRPr>
          </a:p>
        </p:txBody>
      </p:sp>
      <p:sp>
        <p:nvSpPr>
          <p:cNvPr id="406" name="Google Shape;406;p29"/>
          <p:cNvSpPr txBox="1"/>
          <p:nvPr/>
        </p:nvSpPr>
        <p:spPr>
          <a:xfrm>
            <a:off x="867825" y="2487050"/>
            <a:ext cx="2961900" cy="435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latin typeface="Trebuchet MS"/>
                <a:ea typeface="Trebuchet MS"/>
                <a:cs typeface="Trebuchet MS"/>
                <a:sym typeface="Trebuchet MS"/>
              </a:rPr>
              <a:t>Host-side code queries binding by </a:t>
            </a:r>
            <a:r>
              <a:rPr lang="en" sz="1200" b="1">
                <a:solidFill>
                  <a:schemeClr val="dk1"/>
                </a:solidFill>
                <a:latin typeface="Trebuchet MS"/>
                <a:ea typeface="Trebuchet MS"/>
                <a:cs typeface="Trebuchet MS"/>
                <a:sym typeface="Trebuchet MS"/>
              </a:rPr>
              <a:t>name</a:t>
            </a:r>
            <a:endParaRPr sz="1200">
              <a:solidFill>
                <a:schemeClr val="dk1"/>
              </a:solidFill>
              <a:latin typeface="Trebuchet MS"/>
              <a:ea typeface="Trebuchet MS"/>
              <a:cs typeface="Trebuchet MS"/>
              <a:sym typeface="Trebuchet MS"/>
            </a:endParaRPr>
          </a:p>
        </p:txBody>
      </p:sp>
      <p:cxnSp>
        <p:nvCxnSpPr>
          <p:cNvPr id="407" name="Google Shape;407;p29"/>
          <p:cNvCxnSpPr>
            <a:stCxn id="404" idx="3"/>
          </p:cNvCxnSpPr>
          <p:nvPr/>
        </p:nvCxnSpPr>
        <p:spPr>
          <a:xfrm>
            <a:off x="3829725" y="1321700"/>
            <a:ext cx="986100" cy="147900"/>
          </a:xfrm>
          <a:prstGeom prst="curvedConnector3">
            <a:avLst>
              <a:gd name="adj1" fmla="val 50000"/>
            </a:avLst>
          </a:prstGeom>
          <a:noFill/>
          <a:ln w="19050" cap="flat" cmpd="sng">
            <a:solidFill>
              <a:schemeClr val="dk2"/>
            </a:solidFill>
            <a:prstDash val="solid"/>
            <a:round/>
            <a:headEnd type="none" w="med" len="med"/>
            <a:tailEnd type="triangle" w="med" len="med"/>
          </a:ln>
        </p:spPr>
      </p:cxnSp>
      <p:cxnSp>
        <p:nvCxnSpPr>
          <p:cNvPr id="408" name="Google Shape;408;p29"/>
          <p:cNvCxnSpPr>
            <a:cxnSpLocks/>
            <a:stCxn id="405" idx="3"/>
          </p:cNvCxnSpPr>
          <p:nvPr/>
        </p:nvCxnSpPr>
        <p:spPr>
          <a:xfrm>
            <a:off x="3829725" y="1874150"/>
            <a:ext cx="1031577" cy="697600"/>
          </a:xfrm>
          <a:prstGeom prst="curvedConnector3">
            <a:avLst>
              <a:gd name="adj1" fmla="val 50000"/>
            </a:avLst>
          </a:prstGeom>
          <a:noFill/>
          <a:ln w="19050" cap="flat" cmpd="sng">
            <a:solidFill>
              <a:schemeClr val="dk2"/>
            </a:solidFill>
            <a:prstDash val="solid"/>
            <a:round/>
            <a:headEnd type="none" w="med" len="med"/>
            <a:tailEnd type="triangle" w="med" len="med"/>
          </a:ln>
        </p:spPr>
      </p:cxnSp>
      <p:cxnSp>
        <p:nvCxnSpPr>
          <p:cNvPr id="409" name="Google Shape;409;p29"/>
          <p:cNvCxnSpPr>
            <a:cxnSpLocks/>
            <a:stCxn id="406" idx="3"/>
          </p:cNvCxnSpPr>
          <p:nvPr/>
        </p:nvCxnSpPr>
        <p:spPr>
          <a:xfrm>
            <a:off x="3829725" y="2704700"/>
            <a:ext cx="1279550" cy="787585"/>
          </a:xfrm>
          <a:prstGeom prst="curvedConnector3">
            <a:avLst>
              <a:gd name="adj1" fmla="val 50000"/>
            </a:avLst>
          </a:prstGeom>
          <a:noFill/>
          <a:ln w="19050" cap="flat" cmpd="sng">
            <a:solidFill>
              <a:schemeClr val="dk2"/>
            </a:solidFill>
            <a:prstDash val="solid"/>
            <a:round/>
            <a:headEnd type="none" w="med" len="med"/>
            <a:tailEnd type="triangle" w="med" len="med"/>
          </a:ln>
        </p:spPr>
      </p:cxnSp>
      <p:sp>
        <p:nvSpPr>
          <p:cNvPr id="410" name="Google Shape;410;p29"/>
          <p:cNvSpPr txBox="1">
            <a:spLocks noGrp="1"/>
          </p:cNvSpPr>
          <p:nvPr>
            <p:ph type="title"/>
          </p:nvPr>
        </p:nvSpPr>
        <p:spPr>
          <a:xfrm>
            <a:off x="388550" y="152350"/>
            <a:ext cx="8374500" cy="534000"/>
          </a:xfrm>
          <a:prstGeom prst="rect">
            <a:avLst/>
          </a:prstGeom>
        </p:spPr>
        <p:txBody>
          <a:bodyPr spcFirstLastPara="1" wrap="square" lIns="97900" tIns="48950" rIns="97900" bIns="48950" anchor="ctr" anchorCtr="0">
            <a:noAutofit/>
          </a:bodyPr>
          <a:lstStyle/>
          <a:p>
            <a:pPr marL="0" lvl="0" indent="0" algn="ctr" rtl="0">
              <a:spcBef>
                <a:spcPts val="0"/>
              </a:spcBef>
              <a:spcAft>
                <a:spcPts val="0"/>
              </a:spcAft>
              <a:buNone/>
            </a:pPr>
            <a:r>
              <a:rPr lang="en"/>
              <a:t>Manual Slots vs. Logical Reflection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40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40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0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40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0"/>
          <p:cNvSpPr txBox="1">
            <a:spLocks noGrp="1"/>
          </p:cNvSpPr>
          <p:nvPr>
            <p:ph type="title"/>
          </p:nvPr>
        </p:nvSpPr>
        <p:spPr>
          <a:xfrm>
            <a:off x="381000" y="152351"/>
            <a:ext cx="8382000" cy="527700"/>
          </a:xfrm>
          <a:prstGeom prst="rect">
            <a:avLst/>
          </a:prstGeom>
        </p:spPr>
        <p:txBody>
          <a:bodyPr spcFirstLastPara="1" wrap="square" lIns="97900" tIns="48950" rIns="97900" bIns="48950" anchor="ctr" anchorCtr="0">
            <a:noAutofit/>
          </a:bodyPr>
          <a:lstStyle/>
          <a:p>
            <a:pPr marL="0" lvl="0" indent="0" algn="ctr" rtl="0">
              <a:spcBef>
                <a:spcPts val="0"/>
              </a:spcBef>
              <a:spcAft>
                <a:spcPts val="0"/>
              </a:spcAft>
              <a:buNone/>
            </a:pPr>
            <a:r>
              <a:rPr lang="en"/>
              <a:t>A Unified, Composable System</a:t>
            </a:r>
            <a:endParaRPr/>
          </a:p>
        </p:txBody>
      </p:sp>
      <p:sp>
        <p:nvSpPr>
          <p:cNvPr id="416" name="Google Shape;416;p30"/>
          <p:cNvSpPr txBox="1">
            <a:spLocks noGrp="1"/>
          </p:cNvSpPr>
          <p:nvPr>
            <p:ph type="body" idx="1"/>
          </p:nvPr>
        </p:nvSpPr>
        <p:spPr>
          <a:xfrm>
            <a:off x="303200" y="950100"/>
            <a:ext cx="2308200" cy="527700"/>
          </a:xfrm>
          <a:prstGeom prst="rect">
            <a:avLst/>
          </a:prstGeom>
        </p:spPr>
        <p:txBody>
          <a:bodyPr spcFirstLastPara="1" wrap="square" lIns="97900" tIns="48950" rIns="97900" bIns="48950" anchor="t" anchorCtr="0">
            <a:noAutofit/>
          </a:bodyPr>
          <a:lstStyle/>
          <a:p>
            <a:pPr marL="0" lvl="0" indent="0" algn="l" rtl="0">
              <a:spcBef>
                <a:spcPts val="375"/>
              </a:spcBef>
              <a:spcAft>
                <a:spcPts val="0"/>
              </a:spcAft>
              <a:buNone/>
            </a:pPr>
            <a:r>
              <a:rPr lang="en" sz="1400" b="0"/>
              <a:t>Use a struct to implement an interface</a:t>
            </a:r>
            <a:endParaRPr sz="1400" b="0"/>
          </a:p>
          <a:p>
            <a:pPr marL="0" lvl="0" indent="0" algn="l" rtl="0">
              <a:spcBef>
                <a:spcPts val="375"/>
              </a:spcBef>
              <a:spcAft>
                <a:spcPts val="0"/>
              </a:spcAft>
              <a:buNone/>
            </a:pPr>
            <a:endParaRPr/>
          </a:p>
        </p:txBody>
      </p:sp>
      <p:sp>
        <p:nvSpPr>
          <p:cNvPr id="417" name="Google Shape;417;p30"/>
          <p:cNvSpPr txBox="1"/>
          <p:nvPr/>
        </p:nvSpPr>
        <p:spPr>
          <a:xfrm>
            <a:off x="3799850" y="826675"/>
            <a:ext cx="5087100" cy="33762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dirty="0">
                <a:solidFill>
                  <a:srgbClr val="0000FF"/>
                </a:solidFill>
                <a:highlight>
                  <a:srgbClr val="FFFFFF"/>
                </a:highlight>
                <a:latin typeface="Consolas"/>
                <a:ea typeface="Consolas"/>
                <a:cs typeface="Consolas"/>
                <a:sym typeface="Consolas"/>
              </a:rPr>
              <a:t>public</a:t>
            </a:r>
            <a:r>
              <a:rPr lang="en" sz="1200" dirty="0">
                <a:solidFill>
                  <a:srgbClr val="3B3B3B"/>
                </a:solidFill>
                <a:highlight>
                  <a:srgbClr val="FFFFFF"/>
                </a:highlight>
                <a:latin typeface="Consolas"/>
                <a:ea typeface="Consolas"/>
                <a:cs typeface="Consolas"/>
                <a:sym typeface="Consolas"/>
              </a:rPr>
              <a:t> </a:t>
            </a:r>
            <a:r>
              <a:rPr lang="en" sz="1200" dirty="0">
                <a:solidFill>
                  <a:srgbClr val="0000FF"/>
                </a:solidFill>
                <a:highlight>
                  <a:srgbClr val="FFFFFF"/>
                </a:highlight>
                <a:latin typeface="Consolas"/>
                <a:ea typeface="Consolas"/>
                <a:cs typeface="Consolas"/>
                <a:sym typeface="Consolas"/>
              </a:rPr>
              <a:t>interface</a:t>
            </a:r>
            <a:r>
              <a:rPr lang="en" sz="1200" dirty="0">
                <a:solidFill>
                  <a:srgbClr val="3B3B3B"/>
                </a:solidFill>
                <a:highlight>
                  <a:srgbClr val="FFFFFF"/>
                </a:highlight>
                <a:latin typeface="Consolas"/>
                <a:ea typeface="Consolas"/>
                <a:cs typeface="Consolas"/>
                <a:sym typeface="Consolas"/>
              </a:rPr>
              <a:t> </a:t>
            </a:r>
            <a:r>
              <a:rPr lang="en" sz="1200" dirty="0" err="1">
                <a:solidFill>
                  <a:srgbClr val="267F99"/>
                </a:solidFill>
                <a:highlight>
                  <a:srgbClr val="FFFFFF"/>
                </a:highlight>
                <a:latin typeface="Consolas"/>
                <a:ea typeface="Consolas"/>
                <a:cs typeface="Consolas"/>
                <a:sym typeface="Consolas"/>
              </a:rPr>
              <a:t>IBrdf</a:t>
            </a:r>
            <a:r>
              <a:rPr lang="en" sz="1200" dirty="0">
                <a:solidFill>
                  <a:srgbClr val="267F99"/>
                </a:solidFill>
                <a:highlight>
                  <a:srgbClr val="FFFFFF"/>
                </a:highlight>
                <a:latin typeface="Consolas"/>
                <a:ea typeface="Consolas"/>
                <a:cs typeface="Consolas"/>
                <a:sym typeface="Consolas"/>
              </a:rPr>
              <a:t> </a:t>
            </a:r>
            <a:r>
              <a:rPr lang="en" sz="1200" dirty="0">
                <a:solidFill>
                  <a:srgbClr val="3B3B3B"/>
                </a:solidFill>
                <a:highlight>
                  <a:srgbClr val="FFFFFF"/>
                </a:highlight>
                <a:latin typeface="Consolas"/>
                <a:ea typeface="Consolas"/>
                <a:cs typeface="Consolas"/>
                <a:sym typeface="Consolas"/>
              </a:rPr>
              <a:t>{</a:t>
            </a:r>
            <a:endParaRPr sz="1200" dirty="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3B3B3B"/>
                </a:solidFill>
                <a:highlight>
                  <a:srgbClr val="FFFFFF"/>
                </a:highlight>
                <a:latin typeface="Consolas"/>
                <a:ea typeface="Consolas"/>
                <a:cs typeface="Consolas"/>
                <a:sym typeface="Consolas"/>
              </a:rPr>
              <a:t>   </a:t>
            </a:r>
            <a:r>
              <a:rPr lang="en" sz="1200" dirty="0">
                <a:solidFill>
                  <a:srgbClr val="267F99"/>
                </a:solidFill>
                <a:highlight>
                  <a:srgbClr val="FFFFFF"/>
                </a:highlight>
                <a:latin typeface="Consolas"/>
                <a:ea typeface="Consolas"/>
                <a:cs typeface="Consolas"/>
                <a:sym typeface="Consolas"/>
              </a:rPr>
              <a:t>float3</a:t>
            </a:r>
            <a:r>
              <a:rPr lang="en" sz="1200" dirty="0">
                <a:solidFill>
                  <a:srgbClr val="3B3B3B"/>
                </a:solidFill>
                <a:highlight>
                  <a:srgbClr val="FFFFFF"/>
                </a:highlight>
                <a:latin typeface="Consolas"/>
                <a:ea typeface="Consolas"/>
                <a:cs typeface="Consolas"/>
                <a:sym typeface="Consolas"/>
              </a:rPr>
              <a:t> </a:t>
            </a:r>
            <a:r>
              <a:rPr lang="en" sz="1200" dirty="0">
                <a:solidFill>
                  <a:srgbClr val="795E26"/>
                </a:solidFill>
                <a:highlight>
                  <a:srgbClr val="FFFFFF"/>
                </a:highlight>
                <a:latin typeface="Consolas"/>
                <a:ea typeface="Consolas"/>
                <a:cs typeface="Consolas"/>
                <a:sym typeface="Consolas"/>
              </a:rPr>
              <a:t>eval</a:t>
            </a:r>
            <a:r>
              <a:rPr lang="en" sz="1200" dirty="0">
                <a:solidFill>
                  <a:srgbClr val="3B3B3B"/>
                </a:solidFill>
                <a:highlight>
                  <a:srgbClr val="FFFFFF"/>
                </a:highlight>
                <a:latin typeface="Consolas"/>
                <a:ea typeface="Consolas"/>
                <a:cs typeface="Consolas"/>
                <a:sym typeface="Consolas"/>
              </a:rPr>
              <a:t>(</a:t>
            </a:r>
            <a:r>
              <a:rPr lang="en" sz="1200" dirty="0">
                <a:solidFill>
                  <a:srgbClr val="267F99"/>
                </a:solidFill>
                <a:highlight>
                  <a:srgbClr val="FFFFFF"/>
                </a:highlight>
                <a:latin typeface="Consolas"/>
                <a:ea typeface="Consolas"/>
                <a:cs typeface="Consolas"/>
                <a:sym typeface="Consolas"/>
              </a:rPr>
              <a:t>float3</a:t>
            </a:r>
            <a:r>
              <a:rPr lang="en" sz="1200" dirty="0">
                <a:solidFill>
                  <a:srgbClr val="3B3B3B"/>
                </a:solidFill>
                <a:highlight>
                  <a:srgbClr val="FFFFFF"/>
                </a:highlight>
                <a:latin typeface="Consolas"/>
                <a:ea typeface="Consolas"/>
                <a:cs typeface="Consolas"/>
                <a:sym typeface="Consolas"/>
              </a:rPr>
              <a:t> </a:t>
            </a:r>
            <a:r>
              <a:rPr lang="en" sz="1200" dirty="0">
                <a:solidFill>
                  <a:srgbClr val="001080"/>
                </a:solidFill>
                <a:highlight>
                  <a:srgbClr val="FFFFFF"/>
                </a:highlight>
                <a:latin typeface="Consolas"/>
                <a:ea typeface="Consolas"/>
                <a:cs typeface="Consolas"/>
                <a:sym typeface="Consolas"/>
              </a:rPr>
              <a:t>n</a:t>
            </a:r>
            <a:r>
              <a:rPr lang="en" sz="1200" dirty="0">
                <a:solidFill>
                  <a:srgbClr val="3B3B3B"/>
                </a:solidFill>
                <a:highlight>
                  <a:srgbClr val="FFFFFF"/>
                </a:highlight>
                <a:latin typeface="Consolas"/>
                <a:ea typeface="Consolas"/>
                <a:cs typeface="Consolas"/>
                <a:sym typeface="Consolas"/>
              </a:rPr>
              <a:t>, </a:t>
            </a:r>
            <a:r>
              <a:rPr lang="en" sz="1200" dirty="0">
                <a:solidFill>
                  <a:srgbClr val="267F99"/>
                </a:solidFill>
                <a:highlight>
                  <a:srgbClr val="FFFFFF"/>
                </a:highlight>
                <a:latin typeface="Consolas"/>
                <a:ea typeface="Consolas"/>
                <a:cs typeface="Consolas"/>
                <a:sym typeface="Consolas"/>
              </a:rPr>
              <a:t>float3</a:t>
            </a:r>
            <a:r>
              <a:rPr lang="en" sz="1200" dirty="0">
                <a:solidFill>
                  <a:srgbClr val="3B3B3B"/>
                </a:solidFill>
                <a:highlight>
                  <a:srgbClr val="FFFFFF"/>
                </a:highlight>
                <a:latin typeface="Consolas"/>
                <a:ea typeface="Consolas"/>
                <a:cs typeface="Consolas"/>
                <a:sym typeface="Consolas"/>
              </a:rPr>
              <a:t> </a:t>
            </a:r>
            <a:r>
              <a:rPr lang="en" sz="1200" dirty="0">
                <a:solidFill>
                  <a:srgbClr val="001080"/>
                </a:solidFill>
                <a:highlight>
                  <a:srgbClr val="FFFFFF"/>
                </a:highlight>
                <a:latin typeface="Consolas"/>
                <a:ea typeface="Consolas"/>
                <a:cs typeface="Consolas"/>
                <a:sym typeface="Consolas"/>
              </a:rPr>
              <a:t>v</a:t>
            </a:r>
            <a:r>
              <a:rPr lang="en" sz="1200" dirty="0">
                <a:solidFill>
                  <a:srgbClr val="3B3B3B"/>
                </a:solidFill>
                <a:highlight>
                  <a:srgbClr val="FFFFFF"/>
                </a:highlight>
                <a:latin typeface="Consolas"/>
                <a:ea typeface="Consolas"/>
                <a:cs typeface="Consolas"/>
                <a:sym typeface="Consolas"/>
              </a:rPr>
              <a:t>, </a:t>
            </a:r>
            <a:r>
              <a:rPr lang="en" sz="1200" dirty="0">
                <a:solidFill>
                  <a:srgbClr val="267F99"/>
                </a:solidFill>
                <a:highlight>
                  <a:srgbClr val="FFFFFF"/>
                </a:highlight>
                <a:latin typeface="Consolas"/>
                <a:ea typeface="Consolas"/>
                <a:cs typeface="Consolas"/>
                <a:sym typeface="Consolas"/>
              </a:rPr>
              <a:t>float3</a:t>
            </a:r>
            <a:r>
              <a:rPr lang="en" sz="1200" dirty="0">
                <a:solidFill>
                  <a:srgbClr val="3B3B3B"/>
                </a:solidFill>
                <a:highlight>
                  <a:srgbClr val="FFFFFF"/>
                </a:highlight>
                <a:latin typeface="Consolas"/>
                <a:ea typeface="Consolas"/>
                <a:cs typeface="Consolas"/>
                <a:sym typeface="Consolas"/>
              </a:rPr>
              <a:t> </a:t>
            </a:r>
            <a:r>
              <a:rPr lang="en" sz="1200" dirty="0">
                <a:solidFill>
                  <a:srgbClr val="001080"/>
                </a:solidFill>
                <a:highlight>
                  <a:srgbClr val="FFFFFF"/>
                </a:highlight>
                <a:latin typeface="Consolas"/>
                <a:ea typeface="Consolas"/>
                <a:cs typeface="Consolas"/>
                <a:sym typeface="Consolas"/>
              </a:rPr>
              <a:t>l</a:t>
            </a:r>
            <a:r>
              <a:rPr lang="en" sz="1200" dirty="0">
                <a:solidFill>
                  <a:srgbClr val="3B3B3B"/>
                </a:solidFill>
                <a:highlight>
                  <a:srgbClr val="FFFFFF"/>
                </a:highlight>
                <a:latin typeface="Consolas"/>
                <a:ea typeface="Consolas"/>
                <a:cs typeface="Consolas"/>
                <a:sym typeface="Consolas"/>
              </a:rPr>
              <a:t>);</a:t>
            </a:r>
            <a:endParaRPr sz="1200" dirty="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3B3B3B"/>
                </a:solidFill>
                <a:highlight>
                  <a:srgbClr val="FFFFFF"/>
                </a:highlight>
                <a:latin typeface="Consolas"/>
                <a:ea typeface="Consolas"/>
                <a:cs typeface="Consolas"/>
                <a:sym typeface="Consolas"/>
              </a:rPr>
              <a:t>}</a:t>
            </a:r>
            <a:endParaRPr sz="1200" dirty="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endParaRPr sz="1200" dirty="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0000FF"/>
                </a:solidFill>
                <a:highlight>
                  <a:srgbClr val="FFFFFF"/>
                </a:highlight>
                <a:latin typeface="Consolas"/>
                <a:ea typeface="Consolas"/>
                <a:cs typeface="Consolas"/>
                <a:sym typeface="Consolas"/>
              </a:rPr>
              <a:t>public</a:t>
            </a:r>
            <a:r>
              <a:rPr lang="en" sz="1200" dirty="0">
                <a:solidFill>
                  <a:srgbClr val="3B3B3B"/>
                </a:solidFill>
                <a:highlight>
                  <a:srgbClr val="FFFFFF"/>
                </a:highlight>
                <a:latin typeface="Consolas"/>
                <a:ea typeface="Consolas"/>
                <a:cs typeface="Consolas"/>
                <a:sym typeface="Consolas"/>
              </a:rPr>
              <a:t> </a:t>
            </a:r>
            <a:r>
              <a:rPr lang="en" sz="1200" dirty="0">
                <a:solidFill>
                  <a:srgbClr val="0000FF"/>
                </a:solidFill>
                <a:highlight>
                  <a:srgbClr val="FFFFFF"/>
                </a:highlight>
                <a:latin typeface="Consolas"/>
                <a:ea typeface="Consolas"/>
                <a:cs typeface="Consolas"/>
                <a:sym typeface="Consolas"/>
              </a:rPr>
              <a:t>struct</a:t>
            </a:r>
            <a:r>
              <a:rPr lang="en" sz="1200" dirty="0">
                <a:solidFill>
                  <a:srgbClr val="3B3B3B"/>
                </a:solidFill>
                <a:highlight>
                  <a:srgbClr val="FFFFFF"/>
                </a:highlight>
                <a:latin typeface="Consolas"/>
                <a:ea typeface="Consolas"/>
                <a:cs typeface="Consolas"/>
                <a:sym typeface="Consolas"/>
              </a:rPr>
              <a:t> </a:t>
            </a:r>
            <a:r>
              <a:rPr lang="en" sz="1200" dirty="0">
                <a:solidFill>
                  <a:srgbClr val="267F99"/>
                </a:solidFill>
                <a:highlight>
                  <a:srgbClr val="FFFFFF"/>
                </a:highlight>
                <a:latin typeface="Consolas"/>
                <a:ea typeface="Consolas"/>
                <a:cs typeface="Consolas"/>
                <a:sym typeface="Consolas"/>
              </a:rPr>
              <a:t>Lambertian</a:t>
            </a:r>
            <a:r>
              <a:rPr lang="en" sz="1200" dirty="0">
                <a:solidFill>
                  <a:srgbClr val="3B3B3B"/>
                </a:solidFill>
                <a:highlight>
                  <a:srgbClr val="FFFFFF"/>
                </a:highlight>
                <a:latin typeface="Consolas"/>
                <a:ea typeface="Consolas"/>
                <a:cs typeface="Consolas"/>
                <a:sym typeface="Consolas"/>
              </a:rPr>
              <a:t> : </a:t>
            </a:r>
            <a:r>
              <a:rPr lang="en" sz="1200" dirty="0" err="1">
                <a:solidFill>
                  <a:srgbClr val="267F99"/>
                </a:solidFill>
                <a:highlight>
                  <a:srgbClr val="FFFFFF"/>
                </a:highlight>
                <a:latin typeface="Consolas"/>
                <a:ea typeface="Consolas"/>
                <a:cs typeface="Consolas"/>
                <a:sym typeface="Consolas"/>
              </a:rPr>
              <a:t>IBrdf</a:t>
            </a:r>
            <a:r>
              <a:rPr lang="en" sz="1200" dirty="0">
                <a:solidFill>
                  <a:srgbClr val="267F99"/>
                </a:solidFill>
                <a:highlight>
                  <a:srgbClr val="FFFFFF"/>
                </a:highlight>
                <a:latin typeface="Consolas"/>
                <a:ea typeface="Consolas"/>
                <a:cs typeface="Consolas"/>
                <a:sym typeface="Consolas"/>
              </a:rPr>
              <a:t> </a:t>
            </a:r>
            <a:r>
              <a:rPr lang="en" sz="1200" dirty="0">
                <a:solidFill>
                  <a:srgbClr val="3B3B3B"/>
                </a:solidFill>
                <a:highlight>
                  <a:srgbClr val="FFFFFF"/>
                </a:highlight>
                <a:latin typeface="Consolas"/>
                <a:ea typeface="Consolas"/>
                <a:cs typeface="Consolas"/>
                <a:sym typeface="Consolas"/>
              </a:rPr>
              <a:t>{</a:t>
            </a:r>
            <a:endParaRPr sz="1200" dirty="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3B3B3B"/>
                </a:solidFill>
                <a:highlight>
                  <a:srgbClr val="FFFFFF"/>
                </a:highlight>
                <a:latin typeface="Consolas"/>
                <a:ea typeface="Consolas"/>
                <a:cs typeface="Consolas"/>
                <a:sym typeface="Consolas"/>
              </a:rPr>
              <a:t>   </a:t>
            </a:r>
            <a:r>
              <a:rPr lang="en" sz="1200" dirty="0">
                <a:solidFill>
                  <a:srgbClr val="267F99"/>
                </a:solidFill>
                <a:highlight>
                  <a:srgbClr val="FFFFFF"/>
                </a:highlight>
                <a:latin typeface="Consolas"/>
                <a:ea typeface="Consolas"/>
                <a:cs typeface="Consolas"/>
                <a:sym typeface="Consolas"/>
              </a:rPr>
              <a:t>Texture2D</a:t>
            </a:r>
            <a:r>
              <a:rPr lang="en" sz="1200" dirty="0">
                <a:solidFill>
                  <a:srgbClr val="3B3B3B"/>
                </a:solidFill>
                <a:highlight>
                  <a:srgbClr val="FFFFFF"/>
                </a:highlight>
                <a:latin typeface="Consolas"/>
                <a:ea typeface="Consolas"/>
                <a:cs typeface="Consolas"/>
                <a:sym typeface="Consolas"/>
              </a:rPr>
              <a:t> </a:t>
            </a:r>
            <a:r>
              <a:rPr lang="en" sz="1200" dirty="0" err="1">
                <a:solidFill>
                  <a:srgbClr val="001080"/>
                </a:solidFill>
                <a:highlight>
                  <a:srgbClr val="FFFFFF"/>
                </a:highlight>
                <a:latin typeface="Consolas"/>
                <a:ea typeface="Consolas"/>
                <a:cs typeface="Consolas"/>
                <a:sym typeface="Consolas"/>
              </a:rPr>
              <a:t>g_albedoMap</a:t>
            </a:r>
            <a:r>
              <a:rPr lang="en" sz="1200" dirty="0">
                <a:solidFill>
                  <a:srgbClr val="3B3B3B"/>
                </a:solidFill>
                <a:highlight>
                  <a:srgbClr val="FFFFFF"/>
                </a:highlight>
                <a:latin typeface="Consolas"/>
                <a:ea typeface="Consolas"/>
                <a:cs typeface="Consolas"/>
                <a:sym typeface="Consolas"/>
              </a:rPr>
              <a:t>;</a:t>
            </a:r>
            <a:endParaRPr sz="1200" dirty="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3B3B3B"/>
                </a:solidFill>
                <a:highlight>
                  <a:srgbClr val="FFFFFF"/>
                </a:highlight>
                <a:latin typeface="Consolas"/>
                <a:ea typeface="Consolas"/>
                <a:cs typeface="Consolas"/>
                <a:sym typeface="Consolas"/>
              </a:rPr>
              <a:t>   </a:t>
            </a:r>
            <a:r>
              <a:rPr lang="en" sz="1200" dirty="0">
                <a:solidFill>
                  <a:srgbClr val="267F99"/>
                </a:solidFill>
                <a:highlight>
                  <a:srgbClr val="FFFFFF"/>
                </a:highlight>
                <a:latin typeface="Consolas"/>
                <a:ea typeface="Consolas"/>
                <a:cs typeface="Consolas"/>
                <a:sym typeface="Consolas"/>
              </a:rPr>
              <a:t>float3</a:t>
            </a:r>
            <a:r>
              <a:rPr lang="en" sz="1200" dirty="0">
                <a:solidFill>
                  <a:srgbClr val="3B3B3B"/>
                </a:solidFill>
                <a:highlight>
                  <a:srgbClr val="FFFFFF"/>
                </a:highlight>
                <a:latin typeface="Consolas"/>
                <a:ea typeface="Consolas"/>
                <a:cs typeface="Consolas"/>
                <a:sym typeface="Consolas"/>
              </a:rPr>
              <a:t> </a:t>
            </a:r>
            <a:r>
              <a:rPr lang="en" sz="1200" dirty="0" err="1">
                <a:solidFill>
                  <a:srgbClr val="001080"/>
                </a:solidFill>
                <a:highlight>
                  <a:srgbClr val="FFFFFF"/>
                </a:highlight>
                <a:latin typeface="Consolas"/>
                <a:ea typeface="Consolas"/>
                <a:cs typeface="Consolas"/>
                <a:sym typeface="Consolas"/>
              </a:rPr>
              <a:t>g_tint</a:t>
            </a:r>
            <a:r>
              <a:rPr lang="en" sz="1200" dirty="0">
                <a:solidFill>
                  <a:srgbClr val="3B3B3B"/>
                </a:solidFill>
                <a:highlight>
                  <a:srgbClr val="FFFFFF"/>
                </a:highlight>
                <a:latin typeface="Consolas"/>
                <a:ea typeface="Consolas"/>
                <a:cs typeface="Consolas"/>
                <a:sym typeface="Consolas"/>
              </a:rPr>
              <a:t>;</a:t>
            </a:r>
            <a:endParaRPr sz="1200" dirty="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endParaRPr sz="1200" dirty="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3B3B3B"/>
                </a:solidFill>
                <a:highlight>
                  <a:srgbClr val="FFFFFF"/>
                </a:highlight>
                <a:latin typeface="Consolas"/>
                <a:ea typeface="Consolas"/>
                <a:cs typeface="Consolas"/>
                <a:sym typeface="Consolas"/>
              </a:rPr>
              <a:t>   </a:t>
            </a:r>
            <a:r>
              <a:rPr lang="en" sz="1200" dirty="0">
                <a:solidFill>
                  <a:srgbClr val="0000FF"/>
                </a:solidFill>
                <a:highlight>
                  <a:srgbClr val="FFFFFF"/>
                </a:highlight>
                <a:latin typeface="Consolas"/>
                <a:ea typeface="Consolas"/>
                <a:cs typeface="Consolas"/>
                <a:sym typeface="Consolas"/>
              </a:rPr>
              <a:t>public</a:t>
            </a:r>
            <a:r>
              <a:rPr lang="en" sz="1200" dirty="0">
                <a:solidFill>
                  <a:srgbClr val="3B3B3B"/>
                </a:solidFill>
                <a:highlight>
                  <a:srgbClr val="FFFFFF"/>
                </a:highlight>
                <a:latin typeface="Consolas"/>
                <a:ea typeface="Consolas"/>
                <a:cs typeface="Consolas"/>
                <a:sym typeface="Consolas"/>
              </a:rPr>
              <a:t> </a:t>
            </a:r>
            <a:r>
              <a:rPr lang="en" sz="1200" dirty="0">
                <a:solidFill>
                  <a:srgbClr val="267F99"/>
                </a:solidFill>
                <a:highlight>
                  <a:srgbClr val="FFFFFF"/>
                </a:highlight>
                <a:latin typeface="Consolas"/>
                <a:ea typeface="Consolas"/>
                <a:cs typeface="Consolas"/>
                <a:sym typeface="Consolas"/>
              </a:rPr>
              <a:t>float3</a:t>
            </a:r>
            <a:r>
              <a:rPr lang="en" sz="1200" dirty="0">
                <a:solidFill>
                  <a:srgbClr val="3B3B3B"/>
                </a:solidFill>
                <a:highlight>
                  <a:srgbClr val="FFFFFF"/>
                </a:highlight>
                <a:latin typeface="Consolas"/>
                <a:ea typeface="Consolas"/>
                <a:cs typeface="Consolas"/>
                <a:sym typeface="Consolas"/>
              </a:rPr>
              <a:t> </a:t>
            </a:r>
            <a:r>
              <a:rPr lang="en" sz="1200" dirty="0">
                <a:solidFill>
                  <a:srgbClr val="795E26"/>
                </a:solidFill>
                <a:highlight>
                  <a:srgbClr val="FFFFFF"/>
                </a:highlight>
                <a:latin typeface="Consolas"/>
                <a:ea typeface="Consolas"/>
                <a:cs typeface="Consolas"/>
                <a:sym typeface="Consolas"/>
              </a:rPr>
              <a:t>eval</a:t>
            </a:r>
            <a:r>
              <a:rPr lang="en" sz="1200" dirty="0">
                <a:solidFill>
                  <a:srgbClr val="3B3B3B"/>
                </a:solidFill>
                <a:highlight>
                  <a:srgbClr val="FFFFFF"/>
                </a:highlight>
                <a:latin typeface="Consolas"/>
                <a:ea typeface="Consolas"/>
                <a:cs typeface="Consolas"/>
                <a:sym typeface="Consolas"/>
              </a:rPr>
              <a:t>(</a:t>
            </a:r>
            <a:r>
              <a:rPr lang="en" sz="1200" dirty="0">
                <a:solidFill>
                  <a:srgbClr val="267F99"/>
                </a:solidFill>
                <a:highlight>
                  <a:srgbClr val="FFFFFF"/>
                </a:highlight>
                <a:latin typeface="Consolas"/>
                <a:ea typeface="Consolas"/>
                <a:cs typeface="Consolas"/>
                <a:sym typeface="Consolas"/>
              </a:rPr>
              <a:t>float3</a:t>
            </a:r>
            <a:r>
              <a:rPr lang="en" sz="1200" dirty="0">
                <a:solidFill>
                  <a:srgbClr val="3B3B3B"/>
                </a:solidFill>
                <a:highlight>
                  <a:srgbClr val="FFFFFF"/>
                </a:highlight>
                <a:latin typeface="Consolas"/>
                <a:ea typeface="Consolas"/>
                <a:cs typeface="Consolas"/>
                <a:sym typeface="Consolas"/>
              </a:rPr>
              <a:t> </a:t>
            </a:r>
            <a:r>
              <a:rPr lang="en" sz="1200" dirty="0">
                <a:solidFill>
                  <a:srgbClr val="001080"/>
                </a:solidFill>
                <a:highlight>
                  <a:srgbClr val="FFFFFF"/>
                </a:highlight>
                <a:latin typeface="Consolas"/>
                <a:ea typeface="Consolas"/>
                <a:cs typeface="Consolas"/>
                <a:sym typeface="Consolas"/>
              </a:rPr>
              <a:t>n</a:t>
            </a:r>
            <a:r>
              <a:rPr lang="en" sz="1200" dirty="0">
                <a:solidFill>
                  <a:srgbClr val="3B3B3B"/>
                </a:solidFill>
                <a:highlight>
                  <a:srgbClr val="FFFFFF"/>
                </a:highlight>
                <a:latin typeface="Consolas"/>
                <a:ea typeface="Consolas"/>
                <a:cs typeface="Consolas"/>
                <a:sym typeface="Consolas"/>
              </a:rPr>
              <a:t>, </a:t>
            </a:r>
            <a:r>
              <a:rPr lang="en" sz="1200" dirty="0">
                <a:solidFill>
                  <a:srgbClr val="267F99"/>
                </a:solidFill>
                <a:highlight>
                  <a:srgbClr val="FFFFFF"/>
                </a:highlight>
                <a:latin typeface="Consolas"/>
                <a:ea typeface="Consolas"/>
                <a:cs typeface="Consolas"/>
                <a:sym typeface="Consolas"/>
              </a:rPr>
              <a:t>float3</a:t>
            </a:r>
            <a:r>
              <a:rPr lang="en" sz="1200" dirty="0">
                <a:solidFill>
                  <a:srgbClr val="3B3B3B"/>
                </a:solidFill>
                <a:highlight>
                  <a:srgbClr val="FFFFFF"/>
                </a:highlight>
                <a:latin typeface="Consolas"/>
                <a:ea typeface="Consolas"/>
                <a:cs typeface="Consolas"/>
                <a:sym typeface="Consolas"/>
              </a:rPr>
              <a:t> </a:t>
            </a:r>
            <a:r>
              <a:rPr lang="en" sz="1200" dirty="0">
                <a:solidFill>
                  <a:srgbClr val="001080"/>
                </a:solidFill>
                <a:highlight>
                  <a:srgbClr val="FFFFFF"/>
                </a:highlight>
                <a:latin typeface="Consolas"/>
                <a:ea typeface="Consolas"/>
                <a:cs typeface="Consolas"/>
                <a:sym typeface="Consolas"/>
              </a:rPr>
              <a:t>v</a:t>
            </a:r>
            <a:r>
              <a:rPr lang="en" sz="1200" dirty="0">
                <a:solidFill>
                  <a:srgbClr val="3B3B3B"/>
                </a:solidFill>
                <a:highlight>
                  <a:srgbClr val="FFFFFF"/>
                </a:highlight>
                <a:latin typeface="Consolas"/>
                <a:ea typeface="Consolas"/>
                <a:cs typeface="Consolas"/>
                <a:sym typeface="Consolas"/>
              </a:rPr>
              <a:t>, </a:t>
            </a:r>
            <a:r>
              <a:rPr lang="en" sz="1200" dirty="0">
                <a:solidFill>
                  <a:srgbClr val="267F99"/>
                </a:solidFill>
                <a:highlight>
                  <a:srgbClr val="FFFFFF"/>
                </a:highlight>
                <a:latin typeface="Consolas"/>
                <a:ea typeface="Consolas"/>
                <a:cs typeface="Consolas"/>
                <a:sym typeface="Consolas"/>
              </a:rPr>
              <a:t>float3</a:t>
            </a:r>
            <a:r>
              <a:rPr lang="en" sz="1200" dirty="0">
                <a:solidFill>
                  <a:srgbClr val="3B3B3B"/>
                </a:solidFill>
                <a:highlight>
                  <a:srgbClr val="FFFFFF"/>
                </a:highlight>
                <a:latin typeface="Consolas"/>
                <a:ea typeface="Consolas"/>
                <a:cs typeface="Consolas"/>
                <a:sym typeface="Consolas"/>
              </a:rPr>
              <a:t> </a:t>
            </a:r>
            <a:r>
              <a:rPr lang="en" sz="1200" dirty="0">
                <a:solidFill>
                  <a:srgbClr val="001080"/>
                </a:solidFill>
                <a:highlight>
                  <a:srgbClr val="FFFFFF"/>
                </a:highlight>
                <a:latin typeface="Consolas"/>
                <a:ea typeface="Consolas"/>
                <a:cs typeface="Consolas"/>
                <a:sym typeface="Consolas"/>
              </a:rPr>
              <a:t>l</a:t>
            </a:r>
            <a:r>
              <a:rPr lang="en" sz="1200" dirty="0">
                <a:solidFill>
                  <a:srgbClr val="3B3B3B"/>
                </a:solidFill>
                <a:highlight>
                  <a:srgbClr val="FFFFFF"/>
                </a:highlight>
                <a:latin typeface="Consolas"/>
                <a:ea typeface="Consolas"/>
                <a:cs typeface="Consolas"/>
                <a:sym typeface="Consolas"/>
              </a:rPr>
              <a:t>) {</a:t>
            </a:r>
            <a:endParaRPr sz="1200" dirty="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3B3B3B"/>
                </a:solidFill>
                <a:highlight>
                  <a:srgbClr val="FFFFFF"/>
                </a:highlight>
                <a:latin typeface="Consolas"/>
                <a:ea typeface="Consolas"/>
                <a:cs typeface="Consolas"/>
                <a:sym typeface="Consolas"/>
              </a:rPr>
              <a:t>       </a:t>
            </a:r>
            <a:r>
              <a:rPr lang="en" sz="1200" dirty="0">
                <a:solidFill>
                  <a:srgbClr val="267F99"/>
                </a:solidFill>
                <a:highlight>
                  <a:srgbClr val="FFFFFF"/>
                </a:highlight>
                <a:latin typeface="Consolas"/>
                <a:ea typeface="Consolas"/>
                <a:cs typeface="Consolas"/>
                <a:sym typeface="Consolas"/>
              </a:rPr>
              <a:t>float3</a:t>
            </a:r>
            <a:r>
              <a:rPr lang="en" sz="1200" dirty="0">
                <a:solidFill>
                  <a:srgbClr val="3B3B3B"/>
                </a:solidFill>
                <a:highlight>
                  <a:srgbClr val="FFFFFF"/>
                </a:highlight>
                <a:latin typeface="Consolas"/>
                <a:ea typeface="Consolas"/>
                <a:cs typeface="Consolas"/>
                <a:sym typeface="Consolas"/>
              </a:rPr>
              <a:t> </a:t>
            </a:r>
            <a:r>
              <a:rPr lang="en" sz="1200" dirty="0">
                <a:solidFill>
                  <a:srgbClr val="001080"/>
                </a:solidFill>
                <a:highlight>
                  <a:srgbClr val="FFFFFF"/>
                </a:highlight>
                <a:latin typeface="Consolas"/>
                <a:ea typeface="Consolas"/>
                <a:cs typeface="Consolas"/>
                <a:sym typeface="Consolas"/>
              </a:rPr>
              <a:t>albedo</a:t>
            </a:r>
            <a:r>
              <a:rPr lang="en" sz="1200" dirty="0">
                <a:solidFill>
                  <a:srgbClr val="3B3B3B"/>
                </a:solidFill>
                <a:highlight>
                  <a:srgbClr val="FFFFFF"/>
                </a:highlight>
                <a:latin typeface="Consolas"/>
                <a:ea typeface="Consolas"/>
                <a:cs typeface="Consolas"/>
                <a:sym typeface="Consolas"/>
              </a:rPr>
              <a:t> </a:t>
            </a:r>
            <a:r>
              <a:rPr lang="en" sz="1200" dirty="0">
                <a:solidFill>
                  <a:schemeClr val="dk1"/>
                </a:solidFill>
                <a:highlight>
                  <a:srgbClr val="FFFFFF"/>
                </a:highlight>
                <a:latin typeface="Consolas"/>
                <a:ea typeface="Consolas"/>
                <a:cs typeface="Consolas"/>
                <a:sym typeface="Consolas"/>
              </a:rPr>
              <a:t>=</a:t>
            </a:r>
            <a:r>
              <a:rPr lang="en" sz="1200" dirty="0">
                <a:solidFill>
                  <a:srgbClr val="3B3B3B"/>
                </a:solidFill>
                <a:highlight>
                  <a:srgbClr val="FFFFFF"/>
                </a:highlight>
                <a:latin typeface="Consolas"/>
                <a:ea typeface="Consolas"/>
                <a:cs typeface="Consolas"/>
                <a:sym typeface="Consolas"/>
              </a:rPr>
              <a:t> </a:t>
            </a:r>
            <a:r>
              <a:rPr lang="en" sz="1200" dirty="0" err="1">
                <a:solidFill>
                  <a:srgbClr val="001080"/>
                </a:solidFill>
                <a:highlight>
                  <a:srgbClr val="FFFFFF"/>
                </a:highlight>
                <a:latin typeface="Consolas"/>
                <a:ea typeface="Consolas"/>
                <a:cs typeface="Consolas"/>
                <a:sym typeface="Consolas"/>
              </a:rPr>
              <a:t>g_albedoMap</a:t>
            </a:r>
            <a:r>
              <a:rPr lang="en" sz="1200" dirty="0" err="1">
                <a:solidFill>
                  <a:srgbClr val="3B3B3B"/>
                </a:solidFill>
                <a:highlight>
                  <a:srgbClr val="FFFFFF"/>
                </a:highlight>
                <a:latin typeface="Consolas"/>
                <a:ea typeface="Consolas"/>
                <a:cs typeface="Consolas"/>
                <a:sym typeface="Consolas"/>
              </a:rPr>
              <a:t>.</a:t>
            </a:r>
            <a:r>
              <a:rPr lang="en" sz="1200" dirty="0" err="1">
                <a:solidFill>
                  <a:srgbClr val="795E26"/>
                </a:solidFill>
                <a:highlight>
                  <a:srgbClr val="FFFFFF"/>
                </a:highlight>
                <a:latin typeface="Consolas"/>
                <a:ea typeface="Consolas"/>
                <a:cs typeface="Consolas"/>
                <a:sym typeface="Consolas"/>
              </a:rPr>
              <a:t>Sample</a:t>
            </a:r>
            <a:r>
              <a:rPr lang="en" sz="1200" dirty="0">
                <a:solidFill>
                  <a:srgbClr val="3B3B3B"/>
                </a:solidFill>
                <a:highlight>
                  <a:srgbClr val="FFFFFF"/>
                </a:highlight>
                <a:latin typeface="Consolas"/>
                <a:ea typeface="Consolas"/>
                <a:cs typeface="Consolas"/>
                <a:sym typeface="Consolas"/>
              </a:rPr>
              <a:t>(...) </a:t>
            </a:r>
            <a:r>
              <a:rPr lang="en" sz="1200" dirty="0">
                <a:solidFill>
                  <a:schemeClr val="dk1"/>
                </a:solidFill>
                <a:highlight>
                  <a:srgbClr val="FFFFFF"/>
                </a:highlight>
                <a:latin typeface="Consolas"/>
                <a:ea typeface="Consolas"/>
                <a:cs typeface="Consolas"/>
                <a:sym typeface="Consolas"/>
              </a:rPr>
              <a:t>*</a:t>
            </a:r>
            <a:r>
              <a:rPr lang="en" sz="1200" dirty="0">
                <a:solidFill>
                  <a:srgbClr val="3B3B3B"/>
                </a:solidFill>
                <a:highlight>
                  <a:srgbClr val="FFFFFF"/>
                </a:highlight>
                <a:latin typeface="Consolas"/>
                <a:ea typeface="Consolas"/>
                <a:cs typeface="Consolas"/>
                <a:sym typeface="Consolas"/>
              </a:rPr>
              <a:t> </a:t>
            </a:r>
            <a:r>
              <a:rPr lang="en" sz="1200" dirty="0" err="1">
                <a:solidFill>
                  <a:srgbClr val="3B3B3B"/>
                </a:solidFill>
                <a:highlight>
                  <a:srgbClr val="FFFFFF"/>
                </a:highlight>
                <a:latin typeface="Consolas"/>
                <a:ea typeface="Consolas"/>
                <a:cs typeface="Consolas"/>
                <a:sym typeface="Consolas"/>
              </a:rPr>
              <a:t>g_tint</a:t>
            </a:r>
            <a:r>
              <a:rPr lang="en" sz="1200" dirty="0">
                <a:solidFill>
                  <a:srgbClr val="3B3B3B"/>
                </a:solidFill>
                <a:highlight>
                  <a:srgbClr val="FFFFFF"/>
                </a:highlight>
                <a:latin typeface="Consolas"/>
                <a:ea typeface="Consolas"/>
                <a:cs typeface="Consolas"/>
                <a:sym typeface="Consolas"/>
              </a:rPr>
              <a:t>;</a:t>
            </a:r>
            <a:endParaRPr sz="1200" dirty="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3B3B3B"/>
                </a:solidFill>
                <a:highlight>
                  <a:srgbClr val="FFFFFF"/>
                </a:highlight>
                <a:latin typeface="Consolas"/>
                <a:ea typeface="Consolas"/>
                <a:cs typeface="Consolas"/>
                <a:sym typeface="Consolas"/>
              </a:rPr>
              <a:t>       </a:t>
            </a:r>
            <a:r>
              <a:rPr lang="en" sz="1200" dirty="0">
                <a:solidFill>
                  <a:srgbClr val="AF00DB"/>
                </a:solidFill>
                <a:highlight>
                  <a:srgbClr val="FFFFFF"/>
                </a:highlight>
                <a:latin typeface="Consolas"/>
                <a:ea typeface="Consolas"/>
                <a:cs typeface="Consolas"/>
                <a:sym typeface="Consolas"/>
              </a:rPr>
              <a:t>return</a:t>
            </a:r>
            <a:r>
              <a:rPr lang="en" sz="1200" dirty="0">
                <a:solidFill>
                  <a:srgbClr val="3B3B3B"/>
                </a:solidFill>
                <a:highlight>
                  <a:srgbClr val="FFFFFF"/>
                </a:highlight>
                <a:latin typeface="Consolas"/>
                <a:ea typeface="Consolas"/>
                <a:cs typeface="Consolas"/>
                <a:sym typeface="Consolas"/>
              </a:rPr>
              <a:t> </a:t>
            </a:r>
            <a:r>
              <a:rPr lang="en" sz="1200" dirty="0">
                <a:solidFill>
                  <a:srgbClr val="001080"/>
                </a:solidFill>
                <a:highlight>
                  <a:srgbClr val="FFFFFF"/>
                </a:highlight>
                <a:latin typeface="Consolas"/>
                <a:ea typeface="Consolas"/>
                <a:cs typeface="Consolas"/>
                <a:sym typeface="Consolas"/>
              </a:rPr>
              <a:t>albedo</a:t>
            </a:r>
            <a:r>
              <a:rPr lang="en" sz="1200" dirty="0">
                <a:solidFill>
                  <a:srgbClr val="3B3B3B"/>
                </a:solidFill>
                <a:highlight>
                  <a:srgbClr val="FFFFFF"/>
                </a:highlight>
                <a:latin typeface="Consolas"/>
                <a:ea typeface="Consolas"/>
                <a:cs typeface="Consolas"/>
                <a:sym typeface="Consolas"/>
              </a:rPr>
              <a:t> </a:t>
            </a:r>
            <a:r>
              <a:rPr lang="en" sz="1200" dirty="0">
                <a:solidFill>
                  <a:schemeClr val="dk1"/>
                </a:solidFill>
                <a:highlight>
                  <a:srgbClr val="FFFFFF"/>
                </a:highlight>
                <a:latin typeface="Consolas"/>
                <a:ea typeface="Consolas"/>
                <a:cs typeface="Consolas"/>
                <a:sym typeface="Consolas"/>
              </a:rPr>
              <a:t>/</a:t>
            </a:r>
            <a:r>
              <a:rPr lang="en" sz="1200" dirty="0">
                <a:solidFill>
                  <a:srgbClr val="3B3B3B"/>
                </a:solidFill>
                <a:highlight>
                  <a:srgbClr val="FFFFFF"/>
                </a:highlight>
                <a:latin typeface="Consolas"/>
                <a:ea typeface="Consolas"/>
                <a:cs typeface="Consolas"/>
                <a:sym typeface="Consolas"/>
              </a:rPr>
              <a:t> </a:t>
            </a:r>
            <a:r>
              <a:rPr lang="en" sz="1200" dirty="0">
                <a:solidFill>
                  <a:srgbClr val="098658"/>
                </a:solidFill>
                <a:highlight>
                  <a:srgbClr val="FFFFFF"/>
                </a:highlight>
                <a:latin typeface="Consolas"/>
                <a:ea typeface="Consolas"/>
                <a:cs typeface="Consolas"/>
                <a:sym typeface="Consolas"/>
              </a:rPr>
              <a:t>3.14159</a:t>
            </a:r>
            <a:r>
              <a:rPr lang="en" sz="1200" dirty="0">
                <a:solidFill>
                  <a:srgbClr val="3B3B3B"/>
                </a:solidFill>
                <a:highlight>
                  <a:srgbClr val="FFFFFF"/>
                </a:highlight>
                <a:latin typeface="Consolas"/>
                <a:ea typeface="Consolas"/>
                <a:cs typeface="Consolas"/>
                <a:sym typeface="Consolas"/>
              </a:rPr>
              <a:t>;</a:t>
            </a:r>
            <a:endParaRPr sz="1200" dirty="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3B3B3B"/>
                </a:solidFill>
                <a:highlight>
                  <a:srgbClr val="FFFFFF"/>
                </a:highlight>
                <a:latin typeface="Consolas"/>
                <a:ea typeface="Consolas"/>
                <a:cs typeface="Consolas"/>
                <a:sym typeface="Consolas"/>
              </a:rPr>
              <a:t>   }</a:t>
            </a:r>
            <a:endParaRPr sz="1200" dirty="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3B3B3B"/>
                </a:solidFill>
                <a:highlight>
                  <a:srgbClr val="FFFFFF"/>
                </a:highlight>
                <a:latin typeface="Consolas"/>
                <a:ea typeface="Consolas"/>
                <a:cs typeface="Consolas"/>
                <a:sym typeface="Consolas"/>
              </a:rPr>
              <a:t>}</a:t>
            </a:r>
            <a:endParaRPr sz="1200" dirty="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endParaRPr sz="1200" dirty="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 sz="1200" dirty="0" err="1">
                <a:solidFill>
                  <a:srgbClr val="267F99"/>
                </a:solidFill>
                <a:highlight>
                  <a:srgbClr val="FFFFFF"/>
                </a:highlight>
                <a:latin typeface="Consolas"/>
                <a:ea typeface="Consolas"/>
                <a:cs typeface="Consolas"/>
                <a:sym typeface="Consolas"/>
              </a:rPr>
              <a:t>ParameterBlock</a:t>
            </a:r>
            <a:r>
              <a:rPr lang="en" sz="1200" dirty="0">
                <a:solidFill>
                  <a:schemeClr val="dk1"/>
                </a:solidFill>
                <a:highlight>
                  <a:srgbClr val="FFFFFF"/>
                </a:highlight>
                <a:latin typeface="Consolas"/>
                <a:ea typeface="Consolas"/>
                <a:cs typeface="Consolas"/>
                <a:sym typeface="Consolas"/>
              </a:rPr>
              <a:t>&lt;</a:t>
            </a:r>
            <a:r>
              <a:rPr lang="en" sz="1200" dirty="0">
                <a:solidFill>
                  <a:srgbClr val="267F99"/>
                </a:solidFill>
                <a:highlight>
                  <a:srgbClr val="FFFFFF"/>
                </a:highlight>
                <a:latin typeface="Consolas"/>
                <a:ea typeface="Consolas"/>
                <a:cs typeface="Consolas"/>
                <a:sym typeface="Consolas"/>
              </a:rPr>
              <a:t>Lambertian</a:t>
            </a:r>
            <a:r>
              <a:rPr lang="en" sz="1200" dirty="0">
                <a:solidFill>
                  <a:schemeClr val="dk1"/>
                </a:solidFill>
                <a:highlight>
                  <a:srgbClr val="FFFFFF"/>
                </a:highlight>
                <a:latin typeface="Consolas"/>
                <a:ea typeface="Consolas"/>
                <a:cs typeface="Consolas"/>
                <a:sym typeface="Consolas"/>
              </a:rPr>
              <a:t>&gt;</a:t>
            </a:r>
            <a:r>
              <a:rPr lang="en" sz="1200" dirty="0">
                <a:solidFill>
                  <a:srgbClr val="3B3B3B"/>
                </a:solidFill>
                <a:highlight>
                  <a:srgbClr val="FFFFFF"/>
                </a:highlight>
                <a:latin typeface="Consolas"/>
                <a:ea typeface="Consolas"/>
                <a:cs typeface="Consolas"/>
                <a:sym typeface="Consolas"/>
              </a:rPr>
              <a:t> </a:t>
            </a:r>
            <a:r>
              <a:rPr lang="en" sz="1200" dirty="0" err="1">
                <a:solidFill>
                  <a:srgbClr val="001080"/>
                </a:solidFill>
                <a:highlight>
                  <a:srgbClr val="FFFFFF"/>
                </a:highlight>
                <a:latin typeface="Consolas"/>
                <a:ea typeface="Consolas"/>
                <a:cs typeface="Consolas"/>
                <a:sym typeface="Consolas"/>
              </a:rPr>
              <a:t>g_lambertianMaterial</a:t>
            </a:r>
            <a:r>
              <a:rPr lang="en" sz="1200" dirty="0">
                <a:solidFill>
                  <a:srgbClr val="3B3B3B"/>
                </a:solidFill>
                <a:highlight>
                  <a:srgbClr val="FFFFFF"/>
                </a:highlight>
                <a:latin typeface="Consolas"/>
                <a:ea typeface="Consolas"/>
                <a:cs typeface="Consolas"/>
                <a:sym typeface="Consolas"/>
              </a:rPr>
              <a:t>;</a:t>
            </a:r>
            <a:endParaRPr sz="1200" dirty="0">
              <a:solidFill>
                <a:srgbClr val="3B3B3B"/>
              </a:solidFill>
              <a:highlight>
                <a:srgbClr val="FFFFFF"/>
              </a:highlight>
              <a:latin typeface="Consolas"/>
              <a:ea typeface="Consolas"/>
              <a:cs typeface="Consolas"/>
              <a:sym typeface="Consolas"/>
            </a:endParaRPr>
          </a:p>
          <a:p>
            <a:pPr marL="0" lvl="0" indent="0" algn="l" rtl="0">
              <a:lnSpc>
                <a:spcPct val="115000"/>
              </a:lnSpc>
              <a:spcBef>
                <a:spcPts val="0"/>
              </a:spcBef>
              <a:spcAft>
                <a:spcPts val="0"/>
              </a:spcAft>
              <a:buNone/>
            </a:pPr>
            <a:endParaRPr sz="1200" dirty="0">
              <a:solidFill>
                <a:srgbClr val="008000"/>
              </a:solidFill>
              <a:highlight>
                <a:srgbClr val="FFFFFF"/>
              </a:highlight>
              <a:latin typeface="Consolas"/>
              <a:ea typeface="Consolas"/>
              <a:cs typeface="Consolas"/>
              <a:sym typeface="Consolas"/>
            </a:endParaRPr>
          </a:p>
        </p:txBody>
      </p:sp>
      <p:sp>
        <p:nvSpPr>
          <p:cNvPr id="418" name="Google Shape;418;p30"/>
          <p:cNvSpPr/>
          <p:nvPr/>
        </p:nvSpPr>
        <p:spPr>
          <a:xfrm>
            <a:off x="5044575" y="1734275"/>
            <a:ext cx="1563000" cy="23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rebuchet MS"/>
              <a:ea typeface="Trebuchet MS"/>
              <a:cs typeface="Trebuchet MS"/>
              <a:sym typeface="Trebuchet MS"/>
            </a:endParaRPr>
          </a:p>
        </p:txBody>
      </p:sp>
      <p:cxnSp>
        <p:nvCxnSpPr>
          <p:cNvPr id="419" name="Google Shape;419;p30"/>
          <p:cNvCxnSpPr>
            <a:cxnSpLocks/>
          </p:cNvCxnSpPr>
          <p:nvPr/>
        </p:nvCxnSpPr>
        <p:spPr>
          <a:xfrm>
            <a:off x="2611400" y="1258939"/>
            <a:ext cx="3766153" cy="520325"/>
          </a:xfrm>
          <a:prstGeom prst="curvedConnector2">
            <a:avLst/>
          </a:prstGeom>
          <a:noFill/>
          <a:ln w="19050" cap="flat" cmpd="sng">
            <a:solidFill>
              <a:schemeClr val="dk2"/>
            </a:solidFill>
            <a:prstDash val="solid"/>
            <a:round/>
            <a:headEnd type="none" w="med" len="med"/>
            <a:tailEnd type="triangle" w="med" len="med"/>
          </a:ln>
        </p:spPr>
      </p:cxnSp>
      <p:sp>
        <p:nvSpPr>
          <p:cNvPr id="420" name="Google Shape;420;p30"/>
          <p:cNvSpPr txBox="1">
            <a:spLocks noGrp="1"/>
          </p:cNvSpPr>
          <p:nvPr>
            <p:ph type="body" idx="1"/>
          </p:nvPr>
        </p:nvSpPr>
        <p:spPr>
          <a:xfrm>
            <a:off x="429225" y="2307900"/>
            <a:ext cx="1595100" cy="527700"/>
          </a:xfrm>
          <a:prstGeom prst="rect">
            <a:avLst/>
          </a:prstGeom>
        </p:spPr>
        <p:txBody>
          <a:bodyPr spcFirstLastPara="1" wrap="square" lIns="97900" tIns="48950" rIns="97900" bIns="48950" anchor="t" anchorCtr="0">
            <a:noAutofit/>
          </a:bodyPr>
          <a:lstStyle/>
          <a:p>
            <a:pPr marL="0" lvl="0" indent="0" algn="l" rtl="0">
              <a:spcBef>
                <a:spcPts val="375"/>
              </a:spcBef>
              <a:spcAft>
                <a:spcPts val="0"/>
              </a:spcAft>
              <a:buNone/>
            </a:pPr>
            <a:r>
              <a:rPr lang="en" sz="1400" b="0"/>
              <a:t>…and also in your </a:t>
            </a:r>
            <a:r>
              <a:rPr lang="en" sz="1400" b="0">
                <a:solidFill>
                  <a:srgbClr val="267F99"/>
                </a:solidFill>
                <a:latin typeface="Consolas"/>
                <a:ea typeface="Consolas"/>
                <a:cs typeface="Consolas"/>
                <a:sym typeface="Consolas"/>
              </a:rPr>
              <a:t>ParameterBlock</a:t>
            </a:r>
            <a:endParaRPr sz="1400" b="0">
              <a:solidFill>
                <a:srgbClr val="267F99"/>
              </a:solidFill>
              <a:latin typeface="Consolas"/>
              <a:ea typeface="Consolas"/>
              <a:cs typeface="Consolas"/>
              <a:sym typeface="Consolas"/>
            </a:endParaRPr>
          </a:p>
          <a:p>
            <a:pPr marL="0" lvl="0" indent="0" algn="l" rtl="0">
              <a:spcBef>
                <a:spcPts val="375"/>
              </a:spcBef>
              <a:spcAft>
                <a:spcPts val="0"/>
              </a:spcAft>
              <a:buNone/>
            </a:pPr>
            <a:endParaRPr/>
          </a:p>
        </p:txBody>
      </p:sp>
      <p:cxnSp>
        <p:nvCxnSpPr>
          <p:cNvPr id="421" name="Google Shape;421;p30"/>
          <p:cNvCxnSpPr>
            <a:stCxn id="420" idx="3"/>
          </p:cNvCxnSpPr>
          <p:nvPr/>
        </p:nvCxnSpPr>
        <p:spPr>
          <a:xfrm>
            <a:off x="2024325" y="2571750"/>
            <a:ext cx="1859700" cy="1398000"/>
          </a:xfrm>
          <a:prstGeom prst="curvedConnector3">
            <a:avLst>
              <a:gd name="adj1" fmla="val 50000"/>
            </a:avLst>
          </a:prstGeom>
          <a:noFill/>
          <a:ln w="19050" cap="flat" cmpd="sng">
            <a:solidFill>
              <a:schemeClr val="dk2"/>
            </a:solidFill>
            <a:prstDash val="solid"/>
            <a:round/>
            <a:headEnd type="none" w="med" len="med"/>
            <a:tailEnd type="triangle" w="med" len="med"/>
          </a:ln>
        </p:spPr>
      </p:cxnSp>
      <p:sp>
        <p:nvSpPr>
          <p:cNvPr id="3" name="Rectangle 2">
            <a:extLst>
              <a:ext uri="{FF2B5EF4-FFF2-40B4-BE49-F238E27FC236}">
                <a16:creationId xmlns:a16="http://schemas.microsoft.com/office/drawing/2014/main" id="{1FAD835C-65C0-3249-3920-39D10E0F233D}"/>
              </a:ext>
            </a:extLst>
          </p:cNvPr>
          <p:cNvSpPr/>
          <p:nvPr/>
        </p:nvSpPr>
        <p:spPr>
          <a:xfrm>
            <a:off x="6101166" y="1734275"/>
            <a:ext cx="552773" cy="2701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753E7FB-BA8E-9B7D-64B0-83E8A13D586E}"/>
              </a:ext>
            </a:extLst>
          </p:cNvPr>
          <p:cNvSpPr/>
          <p:nvPr/>
        </p:nvSpPr>
        <p:spPr>
          <a:xfrm>
            <a:off x="6101166" y="1777139"/>
            <a:ext cx="506409" cy="1878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41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4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31"/>
          <p:cNvSpPr txBox="1">
            <a:spLocks noGrp="1"/>
          </p:cNvSpPr>
          <p:nvPr>
            <p:ph type="title"/>
          </p:nvPr>
        </p:nvSpPr>
        <p:spPr>
          <a:xfrm>
            <a:off x="381000" y="152351"/>
            <a:ext cx="8382000" cy="527700"/>
          </a:xfrm>
          <a:prstGeom prst="rect">
            <a:avLst/>
          </a:prstGeom>
        </p:spPr>
        <p:txBody>
          <a:bodyPr spcFirstLastPara="1" wrap="square" lIns="97900" tIns="48950" rIns="97900" bIns="48950" anchor="ctr" anchorCtr="0">
            <a:noAutofit/>
          </a:bodyPr>
          <a:lstStyle/>
          <a:p>
            <a:pPr marL="0" lvl="0" indent="0" algn="ctr" rtl="0">
              <a:spcBef>
                <a:spcPts val="0"/>
              </a:spcBef>
              <a:spcAft>
                <a:spcPts val="0"/>
              </a:spcAft>
              <a:buNone/>
            </a:pPr>
            <a:r>
              <a:rPr lang="en"/>
              <a:t>Automatic Differentiation</a:t>
            </a:r>
            <a:endParaRPr/>
          </a:p>
        </p:txBody>
      </p:sp>
      <p:sp>
        <p:nvSpPr>
          <p:cNvPr id="427" name="Google Shape;427;p31"/>
          <p:cNvSpPr txBox="1">
            <a:spLocks noGrp="1"/>
          </p:cNvSpPr>
          <p:nvPr>
            <p:ph type="body" idx="1"/>
          </p:nvPr>
        </p:nvSpPr>
        <p:spPr>
          <a:xfrm>
            <a:off x="698500" y="1162400"/>
            <a:ext cx="3938100" cy="2727600"/>
          </a:xfrm>
          <a:prstGeom prst="rect">
            <a:avLst/>
          </a:prstGeom>
        </p:spPr>
        <p:txBody>
          <a:bodyPr spcFirstLastPara="1" wrap="square" lIns="97900" tIns="48950" rIns="97900" bIns="48950" anchor="t" anchorCtr="0">
            <a:normAutofit/>
          </a:bodyPr>
          <a:lstStyle/>
          <a:p>
            <a:pPr marL="0" lvl="0" indent="0" algn="l" rtl="0">
              <a:lnSpc>
                <a:spcPct val="115000"/>
              </a:lnSpc>
              <a:spcBef>
                <a:spcPts val="375"/>
              </a:spcBef>
              <a:spcAft>
                <a:spcPts val="0"/>
              </a:spcAft>
              <a:buNone/>
            </a:pPr>
            <a:r>
              <a:rPr lang="en" sz="1517"/>
              <a:t>Your secret weapon for neural graphics</a:t>
            </a:r>
            <a:endParaRPr sz="1517"/>
          </a:p>
          <a:p>
            <a:pPr marL="457200" lvl="0" indent="-324961" algn="l" rtl="0">
              <a:lnSpc>
                <a:spcPct val="115000"/>
              </a:lnSpc>
              <a:spcBef>
                <a:spcPts val="375"/>
              </a:spcBef>
              <a:spcAft>
                <a:spcPts val="0"/>
              </a:spcAft>
              <a:buClr>
                <a:schemeClr val="dk1"/>
              </a:buClr>
              <a:buSzPts val="1518"/>
              <a:buChar char="•"/>
            </a:pPr>
            <a:r>
              <a:rPr lang="en" sz="1517" b="0"/>
              <a:t>Automatically compute exact derivatives for any function</a:t>
            </a:r>
            <a:endParaRPr sz="1517" b="0"/>
          </a:p>
          <a:p>
            <a:pPr marL="457200" lvl="0" indent="-324961" algn="l" rtl="0">
              <a:lnSpc>
                <a:spcPct val="115000"/>
              </a:lnSpc>
              <a:spcBef>
                <a:spcPts val="0"/>
              </a:spcBef>
              <a:spcAft>
                <a:spcPts val="0"/>
              </a:spcAft>
              <a:buClr>
                <a:schemeClr val="dk1"/>
              </a:buClr>
              <a:buSzPts val="1518"/>
              <a:buChar char="•"/>
            </a:pPr>
            <a:r>
              <a:rPr lang="en" sz="1517" b="0"/>
              <a:t>No manual gradient derivation required</a:t>
            </a:r>
            <a:endParaRPr sz="1517" b="0"/>
          </a:p>
          <a:p>
            <a:pPr marL="457200" lvl="0" indent="-324961" algn="l" rtl="0">
              <a:lnSpc>
                <a:spcPct val="115000"/>
              </a:lnSpc>
              <a:spcBef>
                <a:spcPts val="0"/>
              </a:spcBef>
              <a:spcAft>
                <a:spcPts val="0"/>
              </a:spcAft>
              <a:buClr>
                <a:schemeClr val="dk1"/>
              </a:buClr>
              <a:buSzPts val="1518"/>
              <a:buChar char="•"/>
            </a:pPr>
            <a:r>
              <a:rPr lang="en" sz="1517" b="0"/>
              <a:t>Supports arbitrary control flow and dynamic dispatch</a:t>
            </a:r>
            <a:endParaRPr sz="1517" b="0"/>
          </a:p>
          <a:p>
            <a:pPr marL="457200" lvl="0" indent="-324961" algn="l" rtl="0">
              <a:lnSpc>
                <a:spcPct val="115000"/>
              </a:lnSpc>
              <a:spcBef>
                <a:spcPts val="0"/>
              </a:spcBef>
              <a:spcAft>
                <a:spcPts val="0"/>
              </a:spcAft>
              <a:buClr>
                <a:schemeClr val="dk1"/>
              </a:buClr>
              <a:buSzPts val="1518"/>
              <a:buChar char="•"/>
            </a:pPr>
            <a:r>
              <a:rPr lang="en" sz="1517" b="0"/>
              <a:t>Enables any graphics function to become trainable</a:t>
            </a:r>
            <a:endParaRPr sz="1517" b="0"/>
          </a:p>
        </p:txBody>
      </p:sp>
      <p:pic>
        <p:nvPicPr>
          <p:cNvPr id="428" name="Google Shape;428;p31"/>
          <p:cNvPicPr preferRelativeResize="0"/>
          <p:nvPr/>
        </p:nvPicPr>
        <p:blipFill>
          <a:blip r:embed="rId3">
            <a:alphaModFix/>
          </a:blip>
          <a:stretch>
            <a:fillRect/>
          </a:stretch>
        </p:blipFill>
        <p:spPr>
          <a:xfrm>
            <a:off x="4830750" y="1162469"/>
            <a:ext cx="4087350" cy="2727612"/>
          </a:xfrm>
          <a:prstGeom prst="rect">
            <a:avLst/>
          </a:prstGeom>
          <a:noFill/>
          <a:ln w="9525" cap="flat" cmpd="sng">
            <a:solidFill>
              <a:srgbClr val="EEEEEE"/>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32"/>
          <p:cNvSpPr txBox="1">
            <a:spLocks noGrp="1"/>
          </p:cNvSpPr>
          <p:nvPr>
            <p:ph type="title"/>
          </p:nvPr>
        </p:nvSpPr>
        <p:spPr>
          <a:xfrm>
            <a:off x="381000" y="152351"/>
            <a:ext cx="8382000" cy="527700"/>
          </a:xfrm>
          <a:prstGeom prst="rect">
            <a:avLst/>
          </a:prstGeom>
        </p:spPr>
        <p:txBody>
          <a:bodyPr spcFirstLastPara="1" wrap="square" lIns="97900" tIns="48950" rIns="97900" bIns="48950" anchor="ctr" anchorCtr="0">
            <a:noAutofit/>
          </a:bodyPr>
          <a:lstStyle/>
          <a:p>
            <a:pPr marL="0" lvl="0" indent="0" algn="ctr" rtl="0">
              <a:spcBef>
                <a:spcPts val="0"/>
              </a:spcBef>
              <a:spcAft>
                <a:spcPts val="0"/>
              </a:spcAft>
              <a:buNone/>
            </a:pPr>
            <a:r>
              <a:rPr lang="en"/>
              <a:t>SlangPy</a:t>
            </a:r>
            <a:endParaRPr/>
          </a:p>
        </p:txBody>
      </p:sp>
      <p:sp>
        <p:nvSpPr>
          <p:cNvPr id="434" name="Google Shape;434;p32"/>
          <p:cNvSpPr/>
          <p:nvPr/>
        </p:nvSpPr>
        <p:spPr>
          <a:xfrm>
            <a:off x="103188" y="810638"/>
            <a:ext cx="3570600" cy="2917500"/>
          </a:xfrm>
          <a:prstGeom prst="roundRect">
            <a:avLst>
              <a:gd name="adj" fmla="val 16667"/>
            </a:avLst>
          </a:prstGeom>
          <a:solidFill>
            <a:srgbClr val="EEF8FC"/>
          </a:solidFill>
          <a:ln w="19050" cap="flat" cmpd="sng">
            <a:solidFill>
              <a:srgbClr val="0097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435" name="Google Shape;435;p32"/>
          <p:cNvSpPr txBox="1"/>
          <p:nvPr/>
        </p:nvSpPr>
        <p:spPr>
          <a:xfrm>
            <a:off x="671988" y="916488"/>
            <a:ext cx="2433000" cy="27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595959"/>
                </a:solidFill>
                <a:latin typeface="NVIDIA Sans Medium"/>
                <a:ea typeface="NVIDIA Sans Medium"/>
                <a:cs typeface="NVIDIA Sans Medium"/>
                <a:sym typeface="NVIDIA Sans Medium"/>
              </a:rPr>
              <a:t>Machine Learning</a:t>
            </a:r>
            <a:r>
              <a:rPr lang="en" sz="1400">
                <a:solidFill>
                  <a:srgbClr val="595959"/>
                </a:solidFill>
                <a:latin typeface="NVIDIA Sans Medium"/>
                <a:ea typeface="NVIDIA Sans Medium"/>
                <a:cs typeface="NVIDIA Sans Medium"/>
                <a:sym typeface="NVIDIA Sans Medium"/>
              </a:rPr>
              <a:t> </a:t>
            </a:r>
            <a:endParaRPr sz="1400">
              <a:solidFill>
                <a:srgbClr val="595959"/>
              </a:solidFill>
              <a:latin typeface="NVIDIA Sans Medium"/>
              <a:ea typeface="NVIDIA Sans Medium"/>
              <a:cs typeface="NVIDIA Sans Medium"/>
              <a:sym typeface="NVIDIA Sans Medium"/>
            </a:endParaRPr>
          </a:p>
        </p:txBody>
      </p:sp>
      <p:pic>
        <p:nvPicPr>
          <p:cNvPr id="436" name="Google Shape;436;p32" descr="undefined"/>
          <p:cNvPicPr preferRelativeResize="0"/>
          <p:nvPr/>
        </p:nvPicPr>
        <p:blipFill>
          <a:blip r:embed="rId3">
            <a:alphaModFix/>
          </a:blip>
          <a:stretch>
            <a:fillRect/>
          </a:stretch>
        </p:blipFill>
        <p:spPr>
          <a:xfrm>
            <a:off x="315463" y="1597138"/>
            <a:ext cx="1115650" cy="277500"/>
          </a:xfrm>
          <a:prstGeom prst="rect">
            <a:avLst/>
          </a:prstGeom>
          <a:noFill/>
          <a:ln>
            <a:noFill/>
          </a:ln>
        </p:spPr>
      </p:pic>
      <p:pic>
        <p:nvPicPr>
          <p:cNvPr id="437" name="Google Shape;437;p32" descr="JAX for Machine Learning: how it works and why learn it | AI Summer"/>
          <p:cNvPicPr preferRelativeResize="0"/>
          <p:nvPr/>
        </p:nvPicPr>
        <p:blipFill>
          <a:blip r:embed="rId4">
            <a:alphaModFix/>
          </a:blip>
          <a:stretch>
            <a:fillRect/>
          </a:stretch>
        </p:blipFill>
        <p:spPr>
          <a:xfrm>
            <a:off x="1676150" y="1525438"/>
            <a:ext cx="734800" cy="420900"/>
          </a:xfrm>
          <a:prstGeom prst="rect">
            <a:avLst/>
          </a:prstGeom>
          <a:noFill/>
          <a:ln>
            <a:noFill/>
          </a:ln>
        </p:spPr>
      </p:pic>
      <p:pic>
        <p:nvPicPr>
          <p:cNvPr id="438" name="Google Shape;438;p32" descr="TensorFlow Object Detection API: basics of detection (2/2)"/>
          <p:cNvPicPr preferRelativeResize="0"/>
          <p:nvPr/>
        </p:nvPicPr>
        <p:blipFill>
          <a:blip r:embed="rId5">
            <a:alphaModFix/>
          </a:blip>
          <a:stretch>
            <a:fillRect/>
          </a:stretch>
        </p:blipFill>
        <p:spPr>
          <a:xfrm>
            <a:off x="2655987" y="1441638"/>
            <a:ext cx="912950" cy="588507"/>
          </a:xfrm>
          <a:prstGeom prst="rect">
            <a:avLst/>
          </a:prstGeom>
          <a:noFill/>
          <a:ln>
            <a:noFill/>
          </a:ln>
        </p:spPr>
      </p:pic>
      <p:pic>
        <p:nvPicPr>
          <p:cNvPr id="439" name="Google Shape;439;p32" descr="Install notes — Tensorflow in Ubuntu 18.04 LTS with Nvidia CUDA – Life notes"/>
          <p:cNvPicPr preferRelativeResize="0"/>
          <p:nvPr/>
        </p:nvPicPr>
        <p:blipFill>
          <a:blip r:embed="rId6">
            <a:alphaModFix/>
          </a:blip>
          <a:stretch>
            <a:fillRect/>
          </a:stretch>
        </p:blipFill>
        <p:spPr>
          <a:xfrm>
            <a:off x="1055675" y="2225814"/>
            <a:ext cx="734775" cy="631649"/>
          </a:xfrm>
          <a:prstGeom prst="rect">
            <a:avLst/>
          </a:prstGeom>
          <a:noFill/>
          <a:ln>
            <a:noFill/>
          </a:ln>
        </p:spPr>
      </p:pic>
      <p:pic>
        <p:nvPicPr>
          <p:cNvPr id="440" name="Google Shape;440;p32" descr="GitHub - openai/triton: Development repository for the Triton language and compiler"/>
          <p:cNvPicPr preferRelativeResize="0"/>
          <p:nvPr/>
        </p:nvPicPr>
        <p:blipFill>
          <a:blip r:embed="rId7">
            <a:alphaModFix/>
          </a:blip>
          <a:stretch>
            <a:fillRect/>
          </a:stretch>
        </p:blipFill>
        <p:spPr>
          <a:xfrm>
            <a:off x="2188253" y="2277788"/>
            <a:ext cx="467734" cy="527700"/>
          </a:xfrm>
          <a:prstGeom prst="rect">
            <a:avLst/>
          </a:prstGeom>
          <a:noFill/>
          <a:ln>
            <a:noFill/>
          </a:ln>
        </p:spPr>
      </p:pic>
      <p:pic>
        <p:nvPicPr>
          <p:cNvPr id="441" name="Google Shape;441;p32" descr="Python Clip art - others png download - 5000*1451 - Free Transparent Python png Download. - Clip ..."/>
          <p:cNvPicPr preferRelativeResize="0"/>
          <p:nvPr/>
        </p:nvPicPr>
        <p:blipFill>
          <a:blip r:embed="rId8">
            <a:alphaModFix/>
          </a:blip>
          <a:stretch>
            <a:fillRect/>
          </a:stretch>
        </p:blipFill>
        <p:spPr>
          <a:xfrm>
            <a:off x="1055687" y="3053135"/>
            <a:ext cx="1665600" cy="476902"/>
          </a:xfrm>
          <a:prstGeom prst="rect">
            <a:avLst/>
          </a:prstGeom>
          <a:noFill/>
          <a:ln>
            <a:noFill/>
          </a:ln>
        </p:spPr>
      </p:pic>
      <p:sp>
        <p:nvSpPr>
          <p:cNvPr id="442" name="Google Shape;442;p32"/>
          <p:cNvSpPr/>
          <p:nvPr/>
        </p:nvSpPr>
        <p:spPr>
          <a:xfrm>
            <a:off x="5470213" y="810638"/>
            <a:ext cx="3570600" cy="2917500"/>
          </a:xfrm>
          <a:prstGeom prst="roundRect">
            <a:avLst>
              <a:gd name="adj" fmla="val 16667"/>
            </a:avLst>
          </a:prstGeom>
          <a:solidFill>
            <a:srgbClr val="EEF8FC"/>
          </a:solidFill>
          <a:ln w="19050" cap="flat" cmpd="sng">
            <a:solidFill>
              <a:srgbClr val="0097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443" name="Google Shape;443;p32"/>
          <p:cNvSpPr txBox="1"/>
          <p:nvPr/>
        </p:nvSpPr>
        <p:spPr>
          <a:xfrm>
            <a:off x="6060788" y="916488"/>
            <a:ext cx="2433000" cy="27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595959"/>
                </a:solidFill>
                <a:latin typeface="NVIDIA Sans Medium"/>
                <a:ea typeface="NVIDIA Sans Medium"/>
                <a:cs typeface="NVIDIA Sans Medium"/>
                <a:sym typeface="NVIDIA Sans Medium"/>
              </a:rPr>
              <a:t>Graphics</a:t>
            </a:r>
            <a:endParaRPr sz="1400">
              <a:solidFill>
                <a:srgbClr val="595959"/>
              </a:solidFill>
              <a:latin typeface="NVIDIA Sans Medium"/>
              <a:ea typeface="NVIDIA Sans Medium"/>
              <a:cs typeface="NVIDIA Sans Medium"/>
              <a:sym typeface="NVIDIA Sans Medium"/>
            </a:endParaRPr>
          </a:p>
        </p:txBody>
      </p:sp>
      <p:pic>
        <p:nvPicPr>
          <p:cNvPr id="444" name="Google Shape;444;p32"/>
          <p:cNvPicPr preferRelativeResize="0"/>
          <p:nvPr/>
        </p:nvPicPr>
        <p:blipFill>
          <a:blip r:embed="rId9">
            <a:alphaModFix/>
          </a:blip>
          <a:stretch>
            <a:fillRect/>
          </a:stretch>
        </p:blipFill>
        <p:spPr>
          <a:xfrm>
            <a:off x="5780438" y="1406008"/>
            <a:ext cx="1140300" cy="444850"/>
          </a:xfrm>
          <a:prstGeom prst="rect">
            <a:avLst/>
          </a:prstGeom>
          <a:noFill/>
          <a:ln>
            <a:noFill/>
          </a:ln>
        </p:spPr>
      </p:pic>
      <p:pic>
        <p:nvPicPr>
          <p:cNvPr id="445" name="Google Shape;445;p32"/>
          <p:cNvPicPr preferRelativeResize="0"/>
          <p:nvPr/>
        </p:nvPicPr>
        <p:blipFill>
          <a:blip r:embed="rId10">
            <a:alphaModFix/>
          </a:blip>
          <a:stretch>
            <a:fillRect/>
          </a:stretch>
        </p:blipFill>
        <p:spPr>
          <a:xfrm>
            <a:off x="7447221" y="1389988"/>
            <a:ext cx="1319991" cy="476900"/>
          </a:xfrm>
          <a:prstGeom prst="rect">
            <a:avLst/>
          </a:prstGeom>
          <a:noFill/>
          <a:ln>
            <a:noFill/>
          </a:ln>
        </p:spPr>
      </p:pic>
      <p:pic>
        <p:nvPicPr>
          <p:cNvPr id="446" name="Google Shape;446;p32" descr="Apple Brings Metal Graphics API to OS X - Will Allow Games to Run 10 Times Faster on Mac"/>
          <p:cNvPicPr preferRelativeResize="0"/>
          <p:nvPr/>
        </p:nvPicPr>
        <p:blipFill>
          <a:blip r:embed="rId11">
            <a:alphaModFix/>
          </a:blip>
          <a:stretch>
            <a:fillRect/>
          </a:stretch>
        </p:blipFill>
        <p:spPr>
          <a:xfrm>
            <a:off x="6145113" y="2030138"/>
            <a:ext cx="595856" cy="588500"/>
          </a:xfrm>
          <a:prstGeom prst="rect">
            <a:avLst/>
          </a:prstGeom>
          <a:noFill/>
          <a:ln>
            <a:noFill/>
          </a:ln>
        </p:spPr>
      </p:pic>
      <p:pic>
        <p:nvPicPr>
          <p:cNvPr id="447" name="Google Shape;447;p32"/>
          <p:cNvPicPr preferRelativeResize="0"/>
          <p:nvPr/>
        </p:nvPicPr>
        <p:blipFill>
          <a:blip r:embed="rId12">
            <a:alphaModFix/>
          </a:blip>
          <a:stretch>
            <a:fillRect/>
          </a:stretch>
        </p:blipFill>
        <p:spPr>
          <a:xfrm>
            <a:off x="6948447" y="2008563"/>
            <a:ext cx="799665" cy="631650"/>
          </a:xfrm>
          <a:prstGeom prst="rect">
            <a:avLst/>
          </a:prstGeom>
          <a:noFill/>
          <a:ln>
            <a:noFill/>
          </a:ln>
        </p:spPr>
      </p:pic>
      <p:pic>
        <p:nvPicPr>
          <p:cNvPr id="448" name="Google Shape;448;p32" descr="A blue text on a black background&#10;&#10;Description automatically generated"/>
          <p:cNvPicPr preferRelativeResize="0"/>
          <p:nvPr/>
        </p:nvPicPr>
        <p:blipFill>
          <a:blip r:embed="rId13">
            <a:alphaModFix/>
          </a:blip>
          <a:stretch>
            <a:fillRect/>
          </a:stretch>
        </p:blipFill>
        <p:spPr>
          <a:xfrm>
            <a:off x="7843288" y="2085637"/>
            <a:ext cx="1007402" cy="420900"/>
          </a:xfrm>
          <a:prstGeom prst="rect">
            <a:avLst/>
          </a:prstGeom>
          <a:noFill/>
          <a:ln>
            <a:noFill/>
          </a:ln>
        </p:spPr>
      </p:pic>
      <p:pic>
        <p:nvPicPr>
          <p:cNvPr id="449" name="Google Shape;449;p32"/>
          <p:cNvPicPr preferRelativeResize="0"/>
          <p:nvPr/>
        </p:nvPicPr>
        <p:blipFill>
          <a:blip r:embed="rId14">
            <a:alphaModFix/>
          </a:blip>
          <a:stretch>
            <a:fillRect/>
          </a:stretch>
        </p:blipFill>
        <p:spPr>
          <a:xfrm>
            <a:off x="6381887" y="2750687"/>
            <a:ext cx="691250" cy="779350"/>
          </a:xfrm>
          <a:prstGeom prst="rect">
            <a:avLst/>
          </a:prstGeom>
          <a:noFill/>
          <a:ln>
            <a:noFill/>
          </a:ln>
        </p:spPr>
      </p:pic>
      <p:sp>
        <p:nvSpPr>
          <p:cNvPr id="450" name="Google Shape;450;p32"/>
          <p:cNvSpPr/>
          <p:nvPr/>
        </p:nvSpPr>
        <p:spPr>
          <a:xfrm>
            <a:off x="7447213" y="2846063"/>
            <a:ext cx="1398900" cy="588600"/>
          </a:xfrm>
          <a:prstGeom prst="roundRect">
            <a:avLst>
              <a:gd name="adj" fmla="val 16667"/>
            </a:avLst>
          </a:prstGeom>
          <a:solidFill>
            <a:srgbClr val="000000"/>
          </a:solidFill>
          <a:ln w="19050" cap="flat" cmpd="sng">
            <a:solidFill>
              <a:srgbClr val="1786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Shading Languages</a:t>
            </a:r>
            <a:endParaRPr sz="1000">
              <a:solidFill>
                <a:srgbClr val="FFFFFF"/>
              </a:solidFill>
            </a:endParaRPr>
          </a:p>
        </p:txBody>
      </p:sp>
      <p:sp>
        <p:nvSpPr>
          <p:cNvPr id="451" name="Google Shape;451;p32"/>
          <p:cNvSpPr/>
          <p:nvPr/>
        </p:nvSpPr>
        <p:spPr>
          <a:xfrm>
            <a:off x="3154363" y="2312488"/>
            <a:ext cx="354000" cy="386400"/>
          </a:xfrm>
          <a:prstGeom prst="rightArrow">
            <a:avLst>
              <a:gd name="adj1" fmla="val 50000"/>
              <a:gd name="adj2" fmla="val 50000"/>
            </a:avLst>
          </a:prstGeom>
          <a:solidFill>
            <a:srgbClr val="F4623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452" name="Google Shape;452;p32"/>
          <p:cNvSpPr/>
          <p:nvPr/>
        </p:nvSpPr>
        <p:spPr>
          <a:xfrm rot="10800000">
            <a:off x="5633913" y="2312488"/>
            <a:ext cx="354000" cy="386400"/>
          </a:xfrm>
          <a:prstGeom prst="rightArrow">
            <a:avLst>
              <a:gd name="adj1" fmla="val 50000"/>
              <a:gd name="adj2" fmla="val 50000"/>
            </a:avLst>
          </a:prstGeom>
          <a:solidFill>
            <a:srgbClr val="F4623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453" name="Google Shape;453;p32"/>
          <p:cNvSpPr/>
          <p:nvPr/>
        </p:nvSpPr>
        <p:spPr>
          <a:xfrm>
            <a:off x="3952963" y="1946344"/>
            <a:ext cx="1238100" cy="1118700"/>
          </a:xfrm>
          <a:prstGeom prst="mathMultiply">
            <a:avLst>
              <a:gd name="adj1" fmla="val 23520"/>
            </a:avLst>
          </a:prstGeom>
          <a:solidFill>
            <a:srgbClr val="C0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454" name="Google Shape;454;p32"/>
          <p:cNvSpPr/>
          <p:nvPr/>
        </p:nvSpPr>
        <p:spPr>
          <a:xfrm>
            <a:off x="3442188" y="3434663"/>
            <a:ext cx="2155500" cy="898200"/>
          </a:xfrm>
          <a:prstGeom prst="roundRect">
            <a:avLst>
              <a:gd name="adj" fmla="val 16667"/>
            </a:avLst>
          </a:prstGeom>
          <a:solidFill>
            <a:srgbClr val="0B5394"/>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solidFill>
                  <a:srgbClr val="FFFFFF"/>
                </a:solidFill>
                <a:latin typeface="NVIDIA Sans Medium"/>
                <a:ea typeface="NVIDIA Sans Medium"/>
                <a:cs typeface="NVIDIA Sans Medium"/>
                <a:sym typeface="NVIDIA Sans Medium"/>
              </a:rPr>
              <a:t>Using work done in the other ecosystem is extremely difficult</a:t>
            </a:r>
            <a:endParaRPr sz="1400">
              <a:solidFill>
                <a:srgbClr val="FFFFFF"/>
              </a:solidFill>
              <a:latin typeface="NVIDIA Sans Medium"/>
              <a:ea typeface="NVIDIA Sans Medium"/>
              <a:cs typeface="NVIDIA Sans Medium"/>
              <a:sym typeface="NVIDIA Sans Medium"/>
            </a:endParaRPr>
          </a:p>
        </p:txBody>
      </p:sp>
      <p:grpSp>
        <p:nvGrpSpPr>
          <p:cNvPr id="455" name="Google Shape;455;p32"/>
          <p:cNvGrpSpPr/>
          <p:nvPr/>
        </p:nvGrpSpPr>
        <p:grpSpPr>
          <a:xfrm>
            <a:off x="2080988" y="2002025"/>
            <a:ext cx="5075700" cy="995400"/>
            <a:chOff x="2082488" y="1623188"/>
            <a:chExt cx="5075700" cy="995400"/>
          </a:xfrm>
        </p:grpSpPr>
        <p:sp>
          <p:nvSpPr>
            <p:cNvPr id="456" name="Google Shape;456;p32"/>
            <p:cNvSpPr/>
            <p:nvPr/>
          </p:nvSpPr>
          <p:spPr>
            <a:xfrm>
              <a:off x="2082488" y="1623188"/>
              <a:ext cx="5075700" cy="995400"/>
            </a:xfrm>
            <a:prstGeom prst="roundRect">
              <a:avLst>
                <a:gd name="adj" fmla="val 16667"/>
              </a:avLst>
            </a:prstGeom>
            <a:solidFill>
              <a:srgbClr val="479925">
                <a:alpha val="52999"/>
              </a:srgbClr>
            </a:solidFill>
            <a:ln w="9525" cap="flat" cmpd="sng">
              <a:solidFill>
                <a:srgbClr val="008000"/>
              </a:solidFill>
              <a:prstDash val="solid"/>
              <a:round/>
              <a:headEnd type="none" w="sm" len="sm"/>
              <a:tailEnd type="none" w="sm" len="sm"/>
            </a:ln>
          </p:spPr>
          <p:txBody>
            <a:bodyPr spcFirstLastPara="1" wrap="square" lIns="22850" tIns="22850" rIns="22850" bIns="22850" anchor="ctr" anchorCtr="0">
              <a:noAutofit/>
            </a:bodyPr>
            <a:lstStyle/>
            <a:p>
              <a:pPr marL="0" lvl="0" indent="0" algn="ctr" rtl="0">
                <a:spcBef>
                  <a:spcPts val="0"/>
                </a:spcBef>
                <a:spcAft>
                  <a:spcPts val="0"/>
                </a:spcAft>
                <a:buNone/>
              </a:pPr>
              <a:endParaRPr sz="400"/>
            </a:p>
          </p:txBody>
        </p:sp>
        <p:grpSp>
          <p:nvGrpSpPr>
            <p:cNvPr id="457" name="Google Shape;457;p32"/>
            <p:cNvGrpSpPr/>
            <p:nvPr/>
          </p:nvGrpSpPr>
          <p:grpSpPr>
            <a:xfrm>
              <a:off x="5034684" y="1661563"/>
              <a:ext cx="2085300" cy="924000"/>
              <a:chOff x="5641525" y="632225"/>
              <a:chExt cx="2085300" cy="924000"/>
            </a:xfrm>
          </p:grpSpPr>
          <p:sp>
            <p:nvSpPr>
              <p:cNvPr id="458" name="Google Shape;458;p32"/>
              <p:cNvSpPr/>
              <p:nvPr/>
            </p:nvSpPr>
            <p:spPr>
              <a:xfrm>
                <a:off x="5641525" y="632225"/>
                <a:ext cx="2085300" cy="924000"/>
              </a:xfrm>
              <a:prstGeom prst="roundRect">
                <a:avLst>
                  <a:gd name="adj" fmla="val 16667"/>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459" name="Google Shape;459;p32" descr="A black background with a black square&#10;&#10;Description automatically generated with medium confidence"/>
              <p:cNvPicPr preferRelativeResize="0"/>
              <p:nvPr/>
            </p:nvPicPr>
            <p:blipFill rotWithShape="1">
              <a:blip r:embed="rId15">
                <a:alphaModFix/>
              </a:blip>
              <a:srcRect/>
              <a:stretch/>
            </p:blipFill>
            <p:spPr>
              <a:xfrm>
                <a:off x="5641525" y="686450"/>
                <a:ext cx="2085300" cy="651651"/>
              </a:xfrm>
              <a:prstGeom prst="rect">
                <a:avLst/>
              </a:prstGeom>
              <a:noFill/>
              <a:ln>
                <a:noFill/>
              </a:ln>
            </p:spPr>
          </p:pic>
          <p:sp>
            <p:nvSpPr>
              <p:cNvPr id="460" name="Google Shape;460;p32"/>
              <p:cNvSpPr txBox="1"/>
              <p:nvPr/>
            </p:nvSpPr>
            <p:spPr>
              <a:xfrm>
                <a:off x="5641525" y="1209725"/>
                <a:ext cx="2085300" cy="34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595959"/>
                    </a:solidFill>
                    <a:latin typeface="NVIDIA Sans"/>
                    <a:ea typeface="NVIDIA Sans"/>
                    <a:cs typeface="NVIDIA Sans"/>
                    <a:sym typeface="NVIDIA Sans"/>
                  </a:rPr>
                  <a:t>with Automatic Differentiation</a:t>
                </a:r>
                <a:endParaRPr sz="1000">
                  <a:solidFill>
                    <a:srgbClr val="595959"/>
                  </a:solidFill>
                  <a:latin typeface="NVIDIA Sans"/>
                  <a:ea typeface="NVIDIA Sans"/>
                  <a:cs typeface="NVIDIA Sans"/>
                  <a:sym typeface="NVIDIA Sans"/>
                </a:endParaRPr>
              </a:p>
            </p:txBody>
          </p:sp>
        </p:grpSp>
        <p:sp>
          <p:nvSpPr>
            <p:cNvPr id="461" name="Google Shape;461;p32"/>
            <p:cNvSpPr/>
            <p:nvPr/>
          </p:nvSpPr>
          <p:spPr>
            <a:xfrm>
              <a:off x="2117684" y="1661563"/>
              <a:ext cx="2085300" cy="924000"/>
            </a:xfrm>
            <a:prstGeom prst="roundRect">
              <a:avLst>
                <a:gd name="adj" fmla="val 16667"/>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300">
                  <a:latin typeface="NVIDIA Sans Medium"/>
                  <a:ea typeface="NVIDIA Sans Medium"/>
                  <a:cs typeface="NVIDIA Sans Medium"/>
                  <a:sym typeface="NVIDIA Sans Medium"/>
                </a:rPr>
                <a:t>SlangPy</a:t>
              </a:r>
              <a:endParaRPr sz="2300">
                <a:latin typeface="NVIDIA Sans Medium"/>
                <a:ea typeface="NVIDIA Sans Medium"/>
                <a:cs typeface="NVIDIA Sans Medium"/>
                <a:sym typeface="NVIDIA Sans Medium"/>
              </a:endParaRPr>
            </a:p>
          </p:txBody>
        </p:sp>
        <p:sp>
          <p:nvSpPr>
            <p:cNvPr id="462" name="Google Shape;462;p32"/>
            <p:cNvSpPr/>
            <p:nvPr/>
          </p:nvSpPr>
          <p:spPr>
            <a:xfrm>
              <a:off x="4273197" y="1916863"/>
              <a:ext cx="691200" cy="413400"/>
            </a:xfrm>
            <a:prstGeom prst="leftRightArrow">
              <a:avLst>
                <a:gd name="adj1" fmla="val 50000"/>
                <a:gd name="adj2" fmla="val 50000"/>
              </a:avLst>
            </a:prstGeom>
            <a:solidFill>
              <a:srgbClr val="73B9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451"/>
                                        </p:tgtEl>
                                      </p:cBhvr>
                                    </p:animEffect>
                                    <p:set>
                                      <p:cBhvr>
                                        <p:cTn id="7" dur="1" fill="hold">
                                          <p:stCondLst>
                                            <p:cond delay="1000"/>
                                          </p:stCondLst>
                                        </p:cTn>
                                        <p:tgtEl>
                                          <p:spTgt spid="451"/>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452"/>
                                        </p:tgtEl>
                                      </p:cBhvr>
                                    </p:animEffect>
                                    <p:set>
                                      <p:cBhvr>
                                        <p:cTn id="10" dur="1" fill="hold">
                                          <p:stCondLst>
                                            <p:cond delay="1000"/>
                                          </p:stCondLst>
                                        </p:cTn>
                                        <p:tgtEl>
                                          <p:spTgt spid="452"/>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453"/>
                                        </p:tgtEl>
                                      </p:cBhvr>
                                    </p:animEffect>
                                    <p:set>
                                      <p:cBhvr>
                                        <p:cTn id="13" dur="1" fill="hold">
                                          <p:stCondLst>
                                            <p:cond delay="1000"/>
                                          </p:stCondLst>
                                        </p:cTn>
                                        <p:tgtEl>
                                          <p:spTgt spid="453"/>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454"/>
                                        </p:tgtEl>
                                      </p:cBhvr>
                                    </p:animEffect>
                                    <p:set>
                                      <p:cBhvr>
                                        <p:cTn id="16" dur="1" fill="hold">
                                          <p:stCondLst>
                                            <p:cond delay="1000"/>
                                          </p:stCondLst>
                                        </p:cTn>
                                        <p:tgtEl>
                                          <p:spTgt spid="454"/>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455"/>
                                        </p:tgtEl>
                                        <p:attrNameLst>
                                          <p:attrName>style.visibility</p:attrName>
                                        </p:attrNameLst>
                                      </p:cBhvr>
                                      <p:to>
                                        <p:strVal val="visible"/>
                                      </p:to>
                                    </p:set>
                                    <p:animEffect transition="in" filter="fade">
                                      <p:cBhvr>
                                        <p:cTn id="19" dur="1000"/>
                                        <p:tgtEl>
                                          <p:spTgt spid="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33"/>
          <p:cNvSpPr txBox="1">
            <a:spLocks noGrp="1"/>
          </p:cNvSpPr>
          <p:nvPr>
            <p:ph type="title"/>
          </p:nvPr>
        </p:nvSpPr>
        <p:spPr>
          <a:xfrm>
            <a:off x="412800" y="158751"/>
            <a:ext cx="8318400" cy="527700"/>
          </a:xfrm>
          <a:prstGeom prst="rect">
            <a:avLst/>
          </a:prstGeom>
          <a:noFill/>
          <a:ln>
            <a:noFill/>
          </a:ln>
        </p:spPr>
        <p:txBody>
          <a:bodyPr spcFirstLastPara="1" wrap="square" lIns="22850" tIns="11425" rIns="22850" bIns="11425" anchor="ctr" anchorCtr="0">
            <a:normAutofit/>
          </a:bodyPr>
          <a:lstStyle/>
          <a:p>
            <a:pPr marL="0" lvl="0" indent="0" algn="ctr" rtl="0">
              <a:lnSpc>
                <a:spcPct val="90000"/>
              </a:lnSpc>
              <a:spcBef>
                <a:spcPts val="0"/>
              </a:spcBef>
              <a:spcAft>
                <a:spcPts val="0"/>
              </a:spcAft>
              <a:buSzPts val="1800"/>
              <a:buNone/>
            </a:pPr>
            <a:r>
              <a:rPr lang="en"/>
              <a:t>Slang Works With Your Favorite Tools</a:t>
            </a:r>
            <a:endParaRPr/>
          </a:p>
        </p:txBody>
      </p:sp>
      <p:pic>
        <p:nvPicPr>
          <p:cNvPr id="468" name="Google Shape;468;p33"/>
          <p:cNvPicPr preferRelativeResize="0"/>
          <p:nvPr/>
        </p:nvPicPr>
        <p:blipFill rotWithShape="1">
          <a:blip r:embed="rId3">
            <a:alphaModFix/>
          </a:blip>
          <a:srcRect/>
          <a:stretch/>
        </p:blipFill>
        <p:spPr>
          <a:xfrm>
            <a:off x="4440900" y="957787"/>
            <a:ext cx="4608501" cy="1760800"/>
          </a:xfrm>
          <a:prstGeom prst="rect">
            <a:avLst/>
          </a:prstGeom>
          <a:noFill/>
          <a:ln>
            <a:noFill/>
          </a:ln>
        </p:spPr>
      </p:pic>
      <p:sp>
        <p:nvSpPr>
          <p:cNvPr id="469" name="Google Shape;469;p33"/>
          <p:cNvSpPr txBox="1"/>
          <p:nvPr/>
        </p:nvSpPr>
        <p:spPr>
          <a:xfrm>
            <a:off x="4509950" y="600838"/>
            <a:ext cx="4447200" cy="300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Trebuchet MS"/>
                <a:ea typeface="Trebuchet MS"/>
                <a:cs typeface="Trebuchet MS"/>
                <a:sym typeface="Trebuchet MS"/>
              </a:rPr>
              <a:t>RenderDoc step-through debugging</a:t>
            </a:r>
            <a:endParaRPr sz="1400" b="0" i="0" u="none" strike="noStrike" cap="none">
              <a:solidFill>
                <a:srgbClr val="000000"/>
              </a:solidFill>
              <a:latin typeface="Trebuchet MS"/>
              <a:ea typeface="Trebuchet MS"/>
              <a:cs typeface="Trebuchet MS"/>
              <a:sym typeface="Trebuchet MS"/>
            </a:endParaRPr>
          </a:p>
        </p:txBody>
      </p:sp>
      <p:pic>
        <p:nvPicPr>
          <p:cNvPr id="470" name="Google Shape;470;p33"/>
          <p:cNvPicPr preferRelativeResize="0"/>
          <p:nvPr/>
        </p:nvPicPr>
        <p:blipFill rotWithShape="1">
          <a:blip r:embed="rId4">
            <a:alphaModFix/>
          </a:blip>
          <a:srcRect/>
          <a:stretch/>
        </p:blipFill>
        <p:spPr>
          <a:xfrm>
            <a:off x="648875" y="1725002"/>
            <a:ext cx="3380250" cy="1994098"/>
          </a:xfrm>
          <a:prstGeom prst="rect">
            <a:avLst/>
          </a:prstGeom>
          <a:noFill/>
          <a:ln>
            <a:noFill/>
          </a:ln>
        </p:spPr>
      </p:pic>
      <p:sp>
        <p:nvSpPr>
          <p:cNvPr id="471" name="Google Shape;471;p33"/>
          <p:cNvSpPr txBox="1"/>
          <p:nvPr/>
        </p:nvSpPr>
        <p:spPr>
          <a:xfrm>
            <a:off x="401300" y="1424400"/>
            <a:ext cx="3753000" cy="300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Trebuchet MS"/>
                <a:ea typeface="Trebuchet MS"/>
                <a:cs typeface="Trebuchet MS"/>
                <a:sym typeface="Trebuchet MS"/>
              </a:rPr>
              <a:t>Follow </a:t>
            </a:r>
            <a:r>
              <a:rPr lang="en">
                <a:latin typeface="Trebuchet MS"/>
                <a:ea typeface="Trebuchet MS"/>
                <a:cs typeface="Trebuchet MS"/>
                <a:sym typeface="Trebuchet MS"/>
              </a:rPr>
              <a:t>S</a:t>
            </a:r>
            <a:r>
              <a:rPr lang="en" sz="1400" b="0" i="0" u="none" strike="noStrike" cap="none">
                <a:solidFill>
                  <a:srgbClr val="000000"/>
                </a:solidFill>
                <a:latin typeface="Trebuchet MS"/>
                <a:ea typeface="Trebuchet MS"/>
                <a:cs typeface="Trebuchet MS"/>
                <a:sym typeface="Trebuchet MS"/>
              </a:rPr>
              <a:t>lang-&gt;</a:t>
            </a:r>
            <a:r>
              <a:rPr lang="en">
                <a:latin typeface="Trebuchet MS"/>
                <a:ea typeface="Trebuchet MS"/>
                <a:cs typeface="Trebuchet MS"/>
                <a:sym typeface="Trebuchet MS"/>
              </a:rPr>
              <a:t>SPIR-V</a:t>
            </a:r>
            <a:r>
              <a:rPr lang="en" sz="1400" b="0" i="0" u="none" strike="noStrike" cap="none">
                <a:solidFill>
                  <a:srgbClr val="000000"/>
                </a:solidFill>
                <a:latin typeface="Trebuchet MS"/>
                <a:ea typeface="Trebuchet MS"/>
                <a:cs typeface="Trebuchet MS"/>
                <a:sym typeface="Trebuchet MS"/>
              </a:rPr>
              <a:t>-&gt;assembly in Nsight</a:t>
            </a:r>
            <a:endParaRPr sz="1400" b="0" i="0" u="none" strike="noStrike" cap="none">
              <a:solidFill>
                <a:srgbClr val="000000"/>
              </a:solidFill>
              <a:latin typeface="Trebuchet MS"/>
              <a:ea typeface="Trebuchet MS"/>
              <a:cs typeface="Trebuchet MS"/>
              <a:sym typeface="Trebuchet MS"/>
            </a:endParaRPr>
          </a:p>
        </p:txBody>
      </p:sp>
      <p:sp>
        <p:nvSpPr>
          <p:cNvPr id="472" name="Google Shape;472;p33"/>
          <p:cNvSpPr txBox="1"/>
          <p:nvPr/>
        </p:nvSpPr>
        <p:spPr>
          <a:xfrm>
            <a:off x="4258150" y="2693825"/>
            <a:ext cx="4974000" cy="300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Trebuchet MS"/>
                <a:ea typeface="Trebuchet MS"/>
                <a:cs typeface="Trebuchet MS"/>
                <a:sym typeface="Trebuchet MS"/>
              </a:rPr>
              <a:t>Visual Studio &amp; VSCode Extensions and Language Server</a:t>
            </a:r>
            <a:endParaRPr sz="1400" b="0" i="0" u="none" strike="noStrike" cap="none">
              <a:solidFill>
                <a:srgbClr val="000000"/>
              </a:solidFill>
              <a:latin typeface="Trebuchet MS"/>
              <a:ea typeface="Trebuchet MS"/>
              <a:cs typeface="Trebuchet MS"/>
              <a:sym typeface="Trebuchet MS"/>
            </a:endParaRPr>
          </a:p>
        </p:txBody>
      </p:sp>
      <p:pic>
        <p:nvPicPr>
          <p:cNvPr id="473" name="Google Shape;473;p33" descr="Auto completion and signature help"/>
          <p:cNvPicPr preferRelativeResize="0"/>
          <p:nvPr/>
        </p:nvPicPr>
        <p:blipFill rotWithShape="1">
          <a:blip r:embed="rId5">
            <a:alphaModFix/>
          </a:blip>
          <a:srcRect/>
          <a:stretch/>
        </p:blipFill>
        <p:spPr>
          <a:xfrm>
            <a:off x="4786138" y="2989932"/>
            <a:ext cx="3918010" cy="176310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34"/>
          <p:cNvSpPr txBox="1">
            <a:spLocks noGrp="1"/>
          </p:cNvSpPr>
          <p:nvPr>
            <p:ph type="title"/>
          </p:nvPr>
        </p:nvSpPr>
        <p:spPr>
          <a:xfrm>
            <a:off x="427900" y="145491"/>
            <a:ext cx="8382000" cy="527700"/>
          </a:xfrm>
          <a:prstGeom prst="rect">
            <a:avLst/>
          </a:prstGeom>
        </p:spPr>
        <p:txBody>
          <a:bodyPr spcFirstLastPara="1" wrap="square" lIns="97900" tIns="48950" rIns="97900" bIns="48950" anchor="ctr" anchorCtr="0">
            <a:noAutofit/>
          </a:bodyPr>
          <a:lstStyle/>
          <a:p>
            <a:pPr marL="0" lvl="0" indent="0" algn="ctr" rtl="0">
              <a:spcBef>
                <a:spcPts val="0"/>
              </a:spcBef>
              <a:spcAft>
                <a:spcPts val="0"/>
              </a:spcAft>
              <a:buNone/>
            </a:pPr>
            <a:r>
              <a:rPr lang="en"/>
              <a:t>Resources</a:t>
            </a:r>
            <a:endParaRPr/>
          </a:p>
        </p:txBody>
      </p:sp>
      <p:sp>
        <p:nvSpPr>
          <p:cNvPr id="479" name="Google Shape;479;p34"/>
          <p:cNvSpPr txBox="1">
            <a:spLocks noGrp="1"/>
          </p:cNvSpPr>
          <p:nvPr>
            <p:ph type="body" idx="1"/>
          </p:nvPr>
        </p:nvSpPr>
        <p:spPr>
          <a:xfrm>
            <a:off x="381000" y="653550"/>
            <a:ext cx="8382000" cy="381600"/>
          </a:xfrm>
          <a:prstGeom prst="rect">
            <a:avLst/>
          </a:prstGeom>
        </p:spPr>
        <p:txBody>
          <a:bodyPr spcFirstLastPara="1" wrap="square" lIns="97900" tIns="48950" rIns="97900" bIns="48950" anchor="t" anchorCtr="0">
            <a:noAutofit/>
          </a:bodyPr>
          <a:lstStyle/>
          <a:p>
            <a:pPr marL="0" lvl="0" indent="0" algn="ctr" rtl="0">
              <a:lnSpc>
                <a:spcPct val="115000"/>
              </a:lnSpc>
              <a:spcBef>
                <a:spcPts val="375"/>
              </a:spcBef>
              <a:spcAft>
                <a:spcPts val="0"/>
              </a:spcAft>
              <a:buNone/>
            </a:pPr>
            <a:r>
              <a:rPr lang="en" sz="1717"/>
              <a:t>Find all these details and more at </a:t>
            </a:r>
            <a:r>
              <a:rPr lang="en" sz="1717" u="sng">
                <a:solidFill>
                  <a:srgbClr val="F46230"/>
                </a:solidFill>
                <a:hlinkClick r:id="rId3">
                  <a:extLst>
                    <a:ext uri="{A12FA001-AC4F-418D-AE19-62706E023703}">
                      <ahyp:hlinkClr xmlns:ahyp="http://schemas.microsoft.com/office/drawing/2018/hyperlinkcolor" val="tx"/>
                    </a:ext>
                  </a:extLst>
                </a:hlinkClick>
              </a:rPr>
              <a:t>shader-slang.org</a:t>
            </a:r>
            <a:endParaRPr sz="1717" b="0">
              <a:solidFill>
                <a:srgbClr val="F46230"/>
              </a:solidFill>
            </a:endParaRPr>
          </a:p>
          <a:p>
            <a:pPr marL="0" lvl="0" indent="0" algn="ctr" rtl="0">
              <a:lnSpc>
                <a:spcPct val="115000"/>
              </a:lnSpc>
              <a:spcBef>
                <a:spcPts val="375"/>
              </a:spcBef>
              <a:spcAft>
                <a:spcPts val="0"/>
              </a:spcAft>
              <a:buNone/>
            </a:pPr>
            <a:endParaRPr sz="1717" b="0"/>
          </a:p>
        </p:txBody>
      </p:sp>
      <p:sp>
        <p:nvSpPr>
          <p:cNvPr id="480" name="Google Shape;480;p34"/>
          <p:cNvSpPr txBox="1">
            <a:spLocks noGrp="1"/>
          </p:cNvSpPr>
          <p:nvPr>
            <p:ph type="body" idx="1"/>
          </p:nvPr>
        </p:nvSpPr>
        <p:spPr>
          <a:xfrm>
            <a:off x="427900" y="1089500"/>
            <a:ext cx="3687000" cy="1607400"/>
          </a:xfrm>
          <a:prstGeom prst="rect">
            <a:avLst/>
          </a:prstGeom>
        </p:spPr>
        <p:txBody>
          <a:bodyPr spcFirstLastPara="1" wrap="square" lIns="97900" tIns="48950" rIns="97900" bIns="48950" anchor="t" anchorCtr="0">
            <a:noAutofit/>
          </a:bodyPr>
          <a:lstStyle/>
          <a:p>
            <a:pPr marL="0" lvl="0" indent="0" algn="ctr" rtl="0">
              <a:lnSpc>
                <a:spcPct val="115000"/>
              </a:lnSpc>
              <a:spcBef>
                <a:spcPts val="375"/>
              </a:spcBef>
              <a:spcAft>
                <a:spcPts val="0"/>
              </a:spcAft>
              <a:buNone/>
            </a:pPr>
            <a:r>
              <a:rPr lang="en" sz="1417" dirty="0"/>
              <a:t>Try it out in your browser</a:t>
            </a:r>
            <a:endParaRPr sz="1417" dirty="0"/>
          </a:p>
          <a:p>
            <a:pPr marL="0" lvl="0" indent="0" algn="ctr" rtl="0">
              <a:lnSpc>
                <a:spcPct val="115000"/>
              </a:lnSpc>
              <a:spcBef>
                <a:spcPts val="375"/>
              </a:spcBef>
              <a:spcAft>
                <a:spcPts val="0"/>
              </a:spcAft>
              <a:buNone/>
            </a:pPr>
            <a:r>
              <a:rPr lang="en" sz="1617" b="0" u="sng" dirty="0">
                <a:solidFill>
                  <a:srgbClr val="F46230"/>
                </a:solidFill>
                <a:hlinkClick r:id="rId4">
                  <a:extLst>
                    <a:ext uri="{A12FA001-AC4F-418D-AE19-62706E023703}">
                      <ahyp:hlinkClr xmlns:ahyp="http://schemas.microsoft.com/office/drawing/2018/hyperlinkcolor" val="tx"/>
                    </a:ext>
                  </a:extLst>
                </a:hlinkClick>
              </a:rPr>
              <a:t>try.shader-slang.org</a:t>
            </a:r>
            <a:endParaRPr sz="1617" b="0" dirty="0">
              <a:solidFill>
                <a:srgbClr val="F46230"/>
              </a:solidFill>
            </a:endParaRPr>
          </a:p>
          <a:p>
            <a:pPr marL="0" lvl="0" indent="0" algn="ctr" rtl="0">
              <a:lnSpc>
                <a:spcPct val="115000"/>
              </a:lnSpc>
              <a:spcBef>
                <a:spcPts val="375"/>
              </a:spcBef>
              <a:spcAft>
                <a:spcPts val="0"/>
              </a:spcAft>
              <a:buNone/>
            </a:pPr>
            <a:endParaRPr sz="1217" b="0" dirty="0"/>
          </a:p>
          <a:p>
            <a:pPr marL="0" lvl="0" indent="0" algn="ctr" rtl="0">
              <a:lnSpc>
                <a:spcPct val="115000"/>
              </a:lnSpc>
              <a:spcBef>
                <a:spcPts val="375"/>
              </a:spcBef>
              <a:spcAft>
                <a:spcPts val="0"/>
              </a:spcAft>
              <a:buNone/>
            </a:pPr>
            <a:r>
              <a:rPr lang="en" sz="1417" dirty="0"/>
              <a:t>Dive into docs</a:t>
            </a:r>
            <a:endParaRPr sz="1417" dirty="0"/>
          </a:p>
          <a:p>
            <a:pPr marL="0" lvl="0" indent="0" algn="ctr" rtl="0">
              <a:lnSpc>
                <a:spcPct val="115000"/>
              </a:lnSpc>
              <a:spcBef>
                <a:spcPts val="375"/>
              </a:spcBef>
              <a:spcAft>
                <a:spcPts val="0"/>
              </a:spcAft>
              <a:buNone/>
            </a:pPr>
            <a:r>
              <a:rPr lang="en" sz="1617" b="0" u="sng" dirty="0">
                <a:solidFill>
                  <a:srgbClr val="F46230"/>
                </a:solidFill>
                <a:hlinkClick r:id="rId5">
                  <a:extLst>
                    <a:ext uri="{A12FA001-AC4F-418D-AE19-62706E023703}">
                      <ahyp:hlinkClr xmlns:ahyp="http://schemas.microsoft.com/office/drawing/2018/hyperlinkcolor" val="tx"/>
                    </a:ext>
                  </a:extLst>
                </a:hlinkClick>
              </a:rPr>
              <a:t>docs.shader-slang.org</a:t>
            </a:r>
            <a:endParaRPr sz="1617" b="0" dirty="0">
              <a:solidFill>
                <a:srgbClr val="F46230"/>
              </a:solidFill>
            </a:endParaRPr>
          </a:p>
        </p:txBody>
      </p:sp>
      <p:sp>
        <p:nvSpPr>
          <p:cNvPr id="481" name="Google Shape;481;p34"/>
          <p:cNvSpPr txBox="1"/>
          <p:nvPr/>
        </p:nvSpPr>
        <p:spPr>
          <a:xfrm>
            <a:off x="427900" y="2696900"/>
            <a:ext cx="3687000" cy="40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latin typeface="Trebuchet MS"/>
                <a:ea typeface="Trebuchet MS"/>
                <a:cs typeface="Trebuchet MS"/>
                <a:sym typeface="Trebuchet MS"/>
              </a:rPr>
              <a:t>Watch the Neural Shading Course and other SIGGRAPH Materials</a:t>
            </a:r>
            <a:endParaRPr b="1">
              <a:solidFill>
                <a:schemeClr val="dk1"/>
              </a:solidFill>
              <a:latin typeface="Trebuchet MS"/>
              <a:ea typeface="Trebuchet MS"/>
              <a:cs typeface="Trebuchet MS"/>
              <a:sym typeface="Trebuchet MS"/>
            </a:endParaRPr>
          </a:p>
        </p:txBody>
      </p:sp>
      <p:sp>
        <p:nvSpPr>
          <p:cNvPr id="482" name="Google Shape;482;p34"/>
          <p:cNvSpPr txBox="1"/>
          <p:nvPr/>
        </p:nvSpPr>
        <p:spPr>
          <a:xfrm>
            <a:off x="5076000" y="2696900"/>
            <a:ext cx="3687000" cy="40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latin typeface="Trebuchet MS"/>
                <a:ea typeface="Trebuchet MS"/>
                <a:cs typeface="Trebuchet MS"/>
                <a:sym typeface="Trebuchet MS"/>
              </a:rPr>
              <a:t>Join the Discord</a:t>
            </a:r>
            <a:endParaRPr b="1">
              <a:solidFill>
                <a:schemeClr val="dk1"/>
              </a:solidFill>
              <a:latin typeface="Trebuchet MS"/>
              <a:ea typeface="Trebuchet MS"/>
              <a:cs typeface="Trebuchet MS"/>
              <a:sym typeface="Trebuchet MS"/>
            </a:endParaRPr>
          </a:p>
        </p:txBody>
      </p:sp>
      <p:pic>
        <p:nvPicPr>
          <p:cNvPr id="483" name="Google Shape;483;p34"/>
          <p:cNvPicPr preferRelativeResize="0"/>
          <p:nvPr/>
        </p:nvPicPr>
        <p:blipFill>
          <a:blip r:embed="rId6">
            <a:alphaModFix/>
          </a:blip>
          <a:stretch>
            <a:fillRect/>
          </a:stretch>
        </p:blipFill>
        <p:spPr>
          <a:xfrm>
            <a:off x="6254125" y="3336188"/>
            <a:ext cx="1330750" cy="1330775"/>
          </a:xfrm>
          <a:prstGeom prst="rect">
            <a:avLst/>
          </a:prstGeom>
          <a:noFill/>
          <a:ln>
            <a:noFill/>
          </a:ln>
        </p:spPr>
      </p:pic>
      <p:sp>
        <p:nvSpPr>
          <p:cNvPr id="484" name="Google Shape;484;p34"/>
          <p:cNvSpPr txBox="1">
            <a:spLocks noGrp="1"/>
          </p:cNvSpPr>
          <p:nvPr>
            <p:ph type="body" idx="1"/>
          </p:nvPr>
        </p:nvSpPr>
        <p:spPr>
          <a:xfrm>
            <a:off x="5076000" y="1089500"/>
            <a:ext cx="3687000" cy="1607400"/>
          </a:xfrm>
          <a:prstGeom prst="rect">
            <a:avLst/>
          </a:prstGeom>
        </p:spPr>
        <p:txBody>
          <a:bodyPr spcFirstLastPara="1" wrap="square" lIns="97900" tIns="48950" rIns="97900" bIns="48950" anchor="t" anchorCtr="0">
            <a:noAutofit/>
          </a:bodyPr>
          <a:lstStyle/>
          <a:p>
            <a:pPr marL="0" lvl="0" indent="0" algn="ctr" rtl="0">
              <a:lnSpc>
                <a:spcPct val="115000"/>
              </a:lnSpc>
              <a:spcBef>
                <a:spcPts val="375"/>
              </a:spcBef>
              <a:spcAft>
                <a:spcPts val="0"/>
              </a:spcAft>
              <a:buNone/>
            </a:pPr>
            <a:r>
              <a:rPr lang="en" sz="1417" dirty="0"/>
              <a:t>Watch Slang Videos</a:t>
            </a:r>
            <a:endParaRPr sz="1417" dirty="0"/>
          </a:p>
          <a:p>
            <a:pPr marL="0" lvl="0" indent="0" algn="ctr">
              <a:lnSpc>
                <a:spcPct val="115000"/>
              </a:lnSpc>
              <a:buNone/>
            </a:pPr>
            <a:r>
              <a:rPr lang="en-US" sz="1620" b="0" dirty="0">
                <a:solidFill>
                  <a:srgbClr val="F56130"/>
                </a:solidFill>
                <a:hlinkClick r:id="rId7" tooltip="Original URL:&#10;https://khr.io/slangvideos&#10;&#10;Click to follow link.">
                  <a:extLst>
                    <a:ext uri="{A12FA001-AC4F-418D-AE19-62706E023703}">
                      <ahyp:hlinkClr xmlns:ahyp="http://schemas.microsoft.com/office/drawing/2018/hyperlinkcolor" val="tx"/>
                    </a:ext>
                  </a:extLst>
                </a:hlinkClick>
              </a:rPr>
              <a:t>khr.io/slangvideos</a:t>
            </a:r>
            <a:endParaRPr lang="en-US" sz="1620" b="0" dirty="0">
              <a:solidFill>
                <a:srgbClr val="F56130"/>
              </a:solidFill>
            </a:endParaRPr>
          </a:p>
          <a:p>
            <a:pPr marL="0" lvl="0" indent="0" algn="ctr">
              <a:lnSpc>
                <a:spcPct val="115000"/>
              </a:lnSpc>
              <a:buNone/>
            </a:pPr>
            <a:endParaRPr sz="1217" b="0" dirty="0"/>
          </a:p>
          <a:p>
            <a:pPr marL="0" lvl="0" indent="0" algn="ctr" rtl="0">
              <a:lnSpc>
                <a:spcPct val="115000"/>
              </a:lnSpc>
              <a:spcBef>
                <a:spcPts val="375"/>
              </a:spcBef>
              <a:spcAft>
                <a:spcPts val="0"/>
              </a:spcAft>
              <a:buNone/>
            </a:pPr>
            <a:r>
              <a:rPr lang="en" sz="1417" dirty="0"/>
              <a:t>Check out </a:t>
            </a:r>
            <a:r>
              <a:rPr lang="en" sz="1417" dirty="0" err="1"/>
              <a:t>SlangPy</a:t>
            </a:r>
            <a:endParaRPr sz="1417" dirty="0"/>
          </a:p>
          <a:p>
            <a:pPr marL="0" lvl="0" indent="0" algn="ctr" rtl="0">
              <a:lnSpc>
                <a:spcPct val="115000"/>
              </a:lnSpc>
              <a:spcBef>
                <a:spcPts val="375"/>
              </a:spcBef>
              <a:spcAft>
                <a:spcPts val="0"/>
              </a:spcAft>
              <a:buNone/>
            </a:pPr>
            <a:r>
              <a:rPr lang="en" sz="1617" b="0" u="sng" dirty="0">
                <a:solidFill>
                  <a:srgbClr val="F46230"/>
                </a:solidFill>
                <a:hlinkClick r:id="rId8">
                  <a:extLst>
                    <a:ext uri="{A12FA001-AC4F-418D-AE19-62706E023703}">
                      <ahyp:hlinkClr xmlns:ahyp="http://schemas.microsoft.com/office/drawing/2018/hyperlinkcolor" val="tx"/>
                    </a:ext>
                  </a:extLst>
                </a:hlinkClick>
              </a:rPr>
              <a:t>slangpy.shader-slang.org</a:t>
            </a:r>
            <a:endParaRPr sz="1617" b="0" dirty="0">
              <a:solidFill>
                <a:srgbClr val="F46230"/>
              </a:solidFill>
            </a:endParaRPr>
          </a:p>
        </p:txBody>
      </p:sp>
      <p:pic>
        <p:nvPicPr>
          <p:cNvPr id="485" name="Google Shape;485;p34" title="adobe-express-qr-code (10).png"/>
          <p:cNvPicPr preferRelativeResize="0"/>
          <p:nvPr/>
        </p:nvPicPr>
        <p:blipFill>
          <a:blip r:embed="rId9">
            <a:alphaModFix/>
          </a:blip>
          <a:stretch>
            <a:fillRect/>
          </a:stretch>
        </p:blipFill>
        <p:spPr>
          <a:xfrm>
            <a:off x="1566800" y="3296963"/>
            <a:ext cx="1409200" cy="1409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2"/>
          <p:cNvSpPr txBox="1">
            <a:spLocks noGrp="1"/>
          </p:cNvSpPr>
          <p:nvPr>
            <p:ph type="title"/>
          </p:nvPr>
        </p:nvSpPr>
        <p:spPr>
          <a:xfrm>
            <a:off x="412800" y="158751"/>
            <a:ext cx="8318400" cy="527700"/>
          </a:xfrm>
          <a:prstGeom prst="rect">
            <a:avLst/>
          </a:prstGeom>
        </p:spPr>
        <p:txBody>
          <a:bodyPr spcFirstLastPara="1" wrap="square" lIns="97900" tIns="48950" rIns="97900" bIns="48950" anchor="ctr" anchorCtr="0">
            <a:noAutofit/>
          </a:bodyPr>
          <a:lstStyle/>
          <a:p>
            <a:pPr marL="0" lvl="0" indent="0" algn="ctr" rtl="0">
              <a:spcBef>
                <a:spcPts val="0"/>
              </a:spcBef>
              <a:spcAft>
                <a:spcPts val="0"/>
              </a:spcAft>
              <a:buNone/>
            </a:pPr>
            <a:r>
              <a:rPr lang="en"/>
              <a:t>The Slang Developer Community</a:t>
            </a:r>
            <a:endParaRPr/>
          </a:p>
        </p:txBody>
      </p:sp>
      <p:pic>
        <p:nvPicPr>
          <p:cNvPr id="86" name="Google Shape;86;p12"/>
          <p:cNvPicPr preferRelativeResize="0"/>
          <p:nvPr/>
        </p:nvPicPr>
        <p:blipFill>
          <a:blip r:embed="rId3">
            <a:alphaModFix/>
          </a:blip>
          <a:stretch>
            <a:fillRect/>
          </a:stretch>
        </p:blipFill>
        <p:spPr>
          <a:xfrm>
            <a:off x="1278433" y="1902725"/>
            <a:ext cx="1712872" cy="1712891"/>
          </a:xfrm>
          <a:prstGeom prst="rect">
            <a:avLst/>
          </a:prstGeom>
          <a:noFill/>
          <a:ln>
            <a:noFill/>
          </a:ln>
        </p:spPr>
      </p:pic>
      <p:sp>
        <p:nvSpPr>
          <p:cNvPr id="87" name="Google Shape;87;p12"/>
          <p:cNvSpPr txBox="1"/>
          <p:nvPr/>
        </p:nvSpPr>
        <p:spPr>
          <a:xfrm>
            <a:off x="1139700" y="3615624"/>
            <a:ext cx="1990200" cy="379500"/>
          </a:xfrm>
          <a:prstGeom prst="rect">
            <a:avLst/>
          </a:prstGeom>
          <a:noFill/>
          <a:ln>
            <a:noFill/>
          </a:ln>
        </p:spPr>
        <p:txBody>
          <a:bodyPr spcFirstLastPara="1" wrap="square" lIns="66875" tIns="66875" rIns="66875" bIns="66875" anchor="t" anchorCtr="0">
            <a:noAutofit/>
          </a:bodyPr>
          <a:lstStyle/>
          <a:p>
            <a:pPr marL="0" lvl="0" indent="0" algn="ctr" rtl="0">
              <a:spcBef>
                <a:spcPts val="0"/>
              </a:spcBef>
              <a:spcAft>
                <a:spcPts val="0"/>
              </a:spcAft>
              <a:buNone/>
            </a:pPr>
            <a:r>
              <a:rPr lang="en" sz="1316" b="1">
                <a:solidFill>
                  <a:srgbClr val="595959"/>
                </a:solidFill>
                <a:latin typeface="Trebuchet MS"/>
                <a:ea typeface="Trebuchet MS"/>
                <a:cs typeface="Trebuchet MS"/>
                <a:sym typeface="Trebuchet MS"/>
              </a:rPr>
              <a:t>Join us on Discord!</a:t>
            </a:r>
            <a:endParaRPr sz="1316" b="1">
              <a:solidFill>
                <a:srgbClr val="595959"/>
              </a:solidFill>
              <a:latin typeface="Trebuchet MS"/>
              <a:ea typeface="Trebuchet MS"/>
              <a:cs typeface="Trebuchet MS"/>
              <a:sym typeface="Trebuchet MS"/>
            </a:endParaRPr>
          </a:p>
        </p:txBody>
      </p:sp>
      <p:sp>
        <p:nvSpPr>
          <p:cNvPr id="88" name="Google Shape;88;p12"/>
          <p:cNvSpPr txBox="1"/>
          <p:nvPr/>
        </p:nvSpPr>
        <p:spPr>
          <a:xfrm>
            <a:off x="219450" y="869025"/>
            <a:ext cx="3830700" cy="98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Trebuchet MS"/>
                <a:ea typeface="Trebuchet MS"/>
                <a:cs typeface="Trebuchet MS"/>
                <a:sym typeface="Trebuchet MS"/>
              </a:rPr>
              <a:t>Developer interest continuing to grow!</a:t>
            </a:r>
            <a:endParaRPr>
              <a:solidFill>
                <a:schemeClr val="dk1"/>
              </a:solidFill>
              <a:latin typeface="Trebuchet MS"/>
              <a:ea typeface="Trebuchet MS"/>
              <a:cs typeface="Trebuchet MS"/>
              <a:sym typeface="Trebuchet MS"/>
            </a:endParaRPr>
          </a:p>
          <a:p>
            <a:pPr marL="457200" lvl="0" indent="-304800" algn="l" rtl="0">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4700+ GitHub Stars, &gt;60 active contributors</a:t>
            </a:r>
            <a:endParaRPr sz="1200">
              <a:solidFill>
                <a:schemeClr val="dk1"/>
              </a:solidFill>
              <a:latin typeface="Trebuchet MS"/>
              <a:ea typeface="Trebuchet MS"/>
              <a:cs typeface="Trebuchet MS"/>
              <a:sym typeface="Trebuchet MS"/>
            </a:endParaRPr>
          </a:p>
          <a:p>
            <a:pPr marL="457200" lvl="0" indent="-304800" algn="l" rtl="0">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&gt;1000 Discord members, lively discussion threads</a:t>
            </a:r>
            <a:endParaRPr sz="1200">
              <a:solidFill>
                <a:schemeClr val="dk1"/>
              </a:solidFill>
              <a:latin typeface="Trebuchet MS"/>
              <a:ea typeface="Trebuchet MS"/>
              <a:cs typeface="Trebuchet MS"/>
              <a:sym typeface="Trebuchet MS"/>
            </a:endParaRPr>
          </a:p>
        </p:txBody>
      </p:sp>
      <p:sp>
        <p:nvSpPr>
          <p:cNvPr id="89" name="Google Shape;89;p12"/>
          <p:cNvSpPr txBox="1">
            <a:spLocks noGrp="1"/>
          </p:cNvSpPr>
          <p:nvPr>
            <p:ph type="body" idx="4294967295"/>
          </p:nvPr>
        </p:nvSpPr>
        <p:spPr>
          <a:xfrm>
            <a:off x="969700" y="4102300"/>
            <a:ext cx="7776000" cy="471000"/>
          </a:xfrm>
          <a:prstGeom prst="rect">
            <a:avLst/>
          </a:prstGeom>
          <a:noFill/>
          <a:ln>
            <a:noFill/>
          </a:ln>
        </p:spPr>
        <p:txBody>
          <a:bodyPr spcFirstLastPara="1" wrap="square" lIns="22850" tIns="11425" rIns="22850" bIns="11425" anchor="ctr" anchorCtr="0">
            <a:normAutofit fontScale="70000" lnSpcReduction="20000"/>
          </a:bodyPr>
          <a:lstStyle/>
          <a:p>
            <a:pPr marL="114300" lvl="0" indent="0" algn="ctr" rtl="0">
              <a:lnSpc>
                <a:spcPct val="90000"/>
              </a:lnSpc>
              <a:spcBef>
                <a:spcPts val="800"/>
              </a:spcBef>
              <a:spcAft>
                <a:spcPts val="0"/>
              </a:spcAft>
              <a:buNone/>
            </a:pPr>
            <a:r>
              <a:rPr lang="en" sz="1500"/>
              <a:t>Try it out on the web: </a:t>
            </a:r>
            <a:r>
              <a:rPr lang="en" sz="1500" b="1" u="sng">
                <a:solidFill>
                  <a:schemeClr val="hlink"/>
                </a:solidFill>
                <a:hlinkClick r:id="rId4"/>
              </a:rPr>
              <a:t>https://try.shader-slang.org</a:t>
            </a:r>
            <a:endParaRPr sz="1500" b="1"/>
          </a:p>
          <a:p>
            <a:pPr marL="114300" lvl="0" indent="0" algn="ctr" rtl="0">
              <a:lnSpc>
                <a:spcPct val="90000"/>
              </a:lnSpc>
              <a:spcBef>
                <a:spcPts val="800"/>
              </a:spcBef>
              <a:spcAft>
                <a:spcPts val="0"/>
              </a:spcAft>
              <a:buNone/>
            </a:pPr>
            <a:r>
              <a:rPr lang="en" sz="1500"/>
              <a:t>See the documentation: </a:t>
            </a:r>
            <a:r>
              <a:rPr lang="en" sz="1500" b="1" u="sng">
                <a:solidFill>
                  <a:schemeClr val="hlink"/>
                </a:solidFill>
                <a:hlinkClick r:id="rId5"/>
              </a:rPr>
              <a:t>https://docs.shader-slang.org</a:t>
            </a:r>
            <a:r>
              <a:rPr lang="en" sz="1500" b="1"/>
              <a:t> </a:t>
            </a:r>
            <a:endParaRPr sz="1500" b="1"/>
          </a:p>
        </p:txBody>
      </p:sp>
      <p:pic>
        <p:nvPicPr>
          <p:cNvPr id="90" name="Google Shape;90;p12" title="star-history-20251114.png"/>
          <p:cNvPicPr preferRelativeResize="0"/>
          <p:nvPr/>
        </p:nvPicPr>
        <p:blipFill>
          <a:blip r:embed="rId6">
            <a:alphaModFix/>
          </a:blip>
          <a:stretch>
            <a:fillRect/>
          </a:stretch>
        </p:blipFill>
        <p:spPr>
          <a:xfrm>
            <a:off x="4236475" y="788625"/>
            <a:ext cx="4443718" cy="32115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3"/>
          <p:cNvSpPr txBox="1">
            <a:spLocks noGrp="1"/>
          </p:cNvSpPr>
          <p:nvPr>
            <p:ph type="title"/>
          </p:nvPr>
        </p:nvSpPr>
        <p:spPr>
          <a:xfrm>
            <a:off x="408325" y="152350"/>
            <a:ext cx="8322900" cy="527100"/>
          </a:xfrm>
          <a:prstGeom prst="rect">
            <a:avLst/>
          </a:prstGeom>
        </p:spPr>
        <p:txBody>
          <a:bodyPr spcFirstLastPara="1" wrap="square" lIns="97900" tIns="48950" rIns="97900" bIns="48950" anchor="ctr" anchorCtr="0">
            <a:noAutofit/>
          </a:bodyPr>
          <a:lstStyle/>
          <a:p>
            <a:pPr marL="0" lvl="0" indent="0" algn="ctr" rtl="0">
              <a:spcBef>
                <a:spcPts val="0"/>
              </a:spcBef>
              <a:spcAft>
                <a:spcPts val="0"/>
              </a:spcAft>
              <a:buNone/>
            </a:pPr>
            <a:r>
              <a:rPr lang="en"/>
              <a:t>Modern Features for Modern Shaders</a:t>
            </a:r>
            <a:endParaRPr/>
          </a:p>
        </p:txBody>
      </p:sp>
      <p:pic>
        <p:nvPicPr>
          <p:cNvPr id="96" name="Google Shape;96;p13"/>
          <p:cNvPicPr preferRelativeResize="0"/>
          <p:nvPr/>
        </p:nvPicPr>
        <p:blipFill rotWithShape="1">
          <a:blip r:embed="rId3">
            <a:alphaModFix/>
          </a:blip>
          <a:srcRect b="7493"/>
          <a:stretch/>
        </p:blipFill>
        <p:spPr>
          <a:xfrm>
            <a:off x="2301250" y="854699"/>
            <a:ext cx="4966723" cy="3437801"/>
          </a:xfrm>
          <a:prstGeom prst="rect">
            <a:avLst/>
          </a:prstGeom>
          <a:noFill/>
          <a:ln>
            <a:noFill/>
          </a:ln>
          <a:effectLst>
            <a:outerShdw blurRad="292100" dist="139700" dir="2700000" algn="tl" rotWithShape="0">
              <a:srgbClr val="333333">
                <a:alpha val="64709"/>
              </a:srgbClr>
            </a:outerShdw>
          </a:effectLst>
        </p:spPr>
      </p:pic>
      <p:sp>
        <p:nvSpPr>
          <p:cNvPr id="97" name="Google Shape;97;p13"/>
          <p:cNvSpPr/>
          <p:nvPr/>
        </p:nvSpPr>
        <p:spPr>
          <a:xfrm>
            <a:off x="607000" y="949000"/>
            <a:ext cx="1243800" cy="457500"/>
          </a:xfrm>
          <a:prstGeom prst="roundRect">
            <a:avLst>
              <a:gd name="adj" fmla="val 16667"/>
            </a:avLst>
          </a:prstGeom>
          <a:solidFill>
            <a:srgbClr val="267F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Trebuchet MS"/>
                <a:ea typeface="Trebuchet MS"/>
                <a:cs typeface="Trebuchet MS"/>
                <a:sym typeface="Trebuchet MS"/>
              </a:rPr>
              <a:t>Interfaces</a:t>
            </a:r>
            <a:endParaRPr>
              <a:solidFill>
                <a:schemeClr val="lt1"/>
              </a:solidFill>
              <a:latin typeface="Trebuchet MS"/>
              <a:ea typeface="Trebuchet MS"/>
              <a:cs typeface="Trebuchet MS"/>
              <a:sym typeface="Trebuchet MS"/>
            </a:endParaRPr>
          </a:p>
        </p:txBody>
      </p:sp>
      <p:sp>
        <p:nvSpPr>
          <p:cNvPr id="98" name="Google Shape;98;p13"/>
          <p:cNvSpPr/>
          <p:nvPr/>
        </p:nvSpPr>
        <p:spPr>
          <a:xfrm>
            <a:off x="607000" y="1651025"/>
            <a:ext cx="1243800" cy="457500"/>
          </a:xfrm>
          <a:prstGeom prst="roundRect">
            <a:avLst>
              <a:gd name="adj" fmla="val 16667"/>
            </a:avLst>
          </a:prstGeom>
          <a:solidFill>
            <a:srgbClr val="267F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Trebuchet MS"/>
                <a:ea typeface="Trebuchet MS"/>
                <a:cs typeface="Trebuchet MS"/>
                <a:sym typeface="Trebuchet MS"/>
              </a:rPr>
              <a:t>Visibility</a:t>
            </a:r>
            <a:endParaRPr>
              <a:solidFill>
                <a:schemeClr val="lt1"/>
              </a:solidFill>
              <a:latin typeface="Trebuchet MS"/>
              <a:ea typeface="Trebuchet MS"/>
              <a:cs typeface="Trebuchet MS"/>
              <a:sym typeface="Trebuchet MS"/>
            </a:endParaRPr>
          </a:p>
        </p:txBody>
      </p:sp>
      <p:sp>
        <p:nvSpPr>
          <p:cNvPr id="99" name="Google Shape;99;p13"/>
          <p:cNvSpPr/>
          <p:nvPr/>
        </p:nvSpPr>
        <p:spPr>
          <a:xfrm>
            <a:off x="607000" y="2390788"/>
            <a:ext cx="1243800" cy="457500"/>
          </a:xfrm>
          <a:prstGeom prst="roundRect">
            <a:avLst>
              <a:gd name="adj" fmla="val 16667"/>
            </a:avLst>
          </a:prstGeom>
          <a:solidFill>
            <a:srgbClr val="267F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Trebuchet MS"/>
                <a:ea typeface="Trebuchet MS"/>
                <a:cs typeface="Trebuchet MS"/>
                <a:sym typeface="Trebuchet MS"/>
              </a:rPr>
              <a:t>Extensions</a:t>
            </a:r>
            <a:endParaRPr>
              <a:solidFill>
                <a:schemeClr val="lt1"/>
              </a:solidFill>
              <a:latin typeface="Trebuchet MS"/>
              <a:ea typeface="Trebuchet MS"/>
              <a:cs typeface="Trebuchet MS"/>
              <a:sym typeface="Trebuchet MS"/>
            </a:endParaRPr>
          </a:p>
        </p:txBody>
      </p:sp>
      <p:sp>
        <p:nvSpPr>
          <p:cNvPr id="100" name="Google Shape;100;p13"/>
          <p:cNvSpPr/>
          <p:nvPr/>
        </p:nvSpPr>
        <p:spPr>
          <a:xfrm>
            <a:off x="607000" y="3052637"/>
            <a:ext cx="1243800" cy="457500"/>
          </a:xfrm>
          <a:prstGeom prst="roundRect">
            <a:avLst>
              <a:gd name="adj" fmla="val 16667"/>
            </a:avLst>
          </a:prstGeom>
          <a:solidFill>
            <a:srgbClr val="267F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lt1"/>
                </a:solidFill>
                <a:latin typeface="Trebuchet MS"/>
                <a:ea typeface="Trebuchet MS"/>
                <a:cs typeface="Trebuchet MS"/>
                <a:sym typeface="Trebuchet MS"/>
              </a:rPr>
              <a:t>Generics</a:t>
            </a:r>
            <a:endParaRPr dirty="0">
              <a:solidFill>
                <a:schemeClr val="lt1"/>
              </a:solidFill>
              <a:latin typeface="Trebuchet MS"/>
              <a:ea typeface="Trebuchet MS"/>
              <a:cs typeface="Trebuchet MS"/>
              <a:sym typeface="Trebuchet MS"/>
            </a:endParaRPr>
          </a:p>
        </p:txBody>
      </p:sp>
      <p:sp>
        <p:nvSpPr>
          <p:cNvPr id="101" name="Google Shape;101;p13"/>
          <p:cNvSpPr/>
          <p:nvPr/>
        </p:nvSpPr>
        <p:spPr>
          <a:xfrm>
            <a:off x="7669000" y="854675"/>
            <a:ext cx="1243800" cy="457500"/>
          </a:xfrm>
          <a:prstGeom prst="roundRect">
            <a:avLst>
              <a:gd name="adj" fmla="val 16667"/>
            </a:avLst>
          </a:prstGeom>
          <a:solidFill>
            <a:srgbClr val="267F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Trebuchet MS"/>
                <a:ea typeface="Trebuchet MS"/>
                <a:cs typeface="Trebuchet MS"/>
                <a:sym typeface="Trebuchet MS"/>
              </a:rPr>
              <a:t>Property</a:t>
            </a:r>
            <a:endParaRPr>
              <a:solidFill>
                <a:schemeClr val="lt1"/>
              </a:solidFill>
              <a:latin typeface="Trebuchet MS"/>
              <a:ea typeface="Trebuchet MS"/>
              <a:cs typeface="Trebuchet MS"/>
              <a:sym typeface="Trebuchet MS"/>
            </a:endParaRPr>
          </a:p>
        </p:txBody>
      </p:sp>
      <p:sp>
        <p:nvSpPr>
          <p:cNvPr id="102" name="Google Shape;102;p13"/>
          <p:cNvSpPr/>
          <p:nvPr/>
        </p:nvSpPr>
        <p:spPr>
          <a:xfrm>
            <a:off x="7669000" y="1676538"/>
            <a:ext cx="1243800" cy="457500"/>
          </a:xfrm>
          <a:prstGeom prst="roundRect">
            <a:avLst>
              <a:gd name="adj" fmla="val 16667"/>
            </a:avLst>
          </a:prstGeom>
          <a:solidFill>
            <a:srgbClr val="267F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Consolas"/>
                <a:ea typeface="Consolas"/>
                <a:cs typeface="Consolas"/>
                <a:sym typeface="Consolas"/>
              </a:rPr>
              <a:t>Optional&lt;T&gt;</a:t>
            </a:r>
            <a:endParaRPr sz="1300">
              <a:solidFill>
                <a:schemeClr val="lt1"/>
              </a:solidFill>
              <a:latin typeface="Consolas"/>
              <a:ea typeface="Consolas"/>
              <a:cs typeface="Consolas"/>
              <a:sym typeface="Consolas"/>
            </a:endParaRPr>
          </a:p>
        </p:txBody>
      </p:sp>
      <p:cxnSp>
        <p:nvCxnSpPr>
          <p:cNvPr id="104" name="Google Shape;104;p13"/>
          <p:cNvCxnSpPr>
            <a:stCxn id="97" idx="3"/>
          </p:cNvCxnSpPr>
          <p:nvPr/>
        </p:nvCxnSpPr>
        <p:spPr>
          <a:xfrm rot="10800000" flipH="1">
            <a:off x="1850800" y="958750"/>
            <a:ext cx="792000" cy="219000"/>
          </a:xfrm>
          <a:prstGeom prst="straightConnector1">
            <a:avLst/>
          </a:prstGeom>
          <a:noFill/>
          <a:ln w="19050" cap="flat" cmpd="sng">
            <a:solidFill>
              <a:schemeClr val="dk2"/>
            </a:solidFill>
            <a:prstDash val="solid"/>
            <a:round/>
            <a:headEnd type="none" w="med" len="med"/>
            <a:tailEnd type="triangle" w="med" len="med"/>
          </a:ln>
        </p:spPr>
      </p:cxnSp>
      <p:cxnSp>
        <p:nvCxnSpPr>
          <p:cNvPr id="105" name="Google Shape;105;p13"/>
          <p:cNvCxnSpPr>
            <a:stCxn id="97" idx="3"/>
          </p:cNvCxnSpPr>
          <p:nvPr/>
        </p:nvCxnSpPr>
        <p:spPr>
          <a:xfrm>
            <a:off x="1850800" y="1177750"/>
            <a:ext cx="843300" cy="527100"/>
          </a:xfrm>
          <a:prstGeom prst="straightConnector1">
            <a:avLst/>
          </a:prstGeom>
          <a:noFill/>
          <a:ln w="19050" cap="flat" cmpd="sng">
            <a:solidFill>
              <a:schemeClr val="dk2"/>
            </a:solidFill>
            <a:prstDash val="solid"/>
            <a:round/>
            <a:headEnd type="none" w="med" len="med"/>
            <a:tailEnd type="triangle" w="med" len="med"/>
          </a:ln>
        </p:spPr>
      </p:cxnSp>
      <p:cxnSp>
        <p:nvCxnSpPr>
          <p:cNvPr id="106" name="Google Shape;106;p13"/>
          <p:cNvCxnSpPr>
            <a:stCxn id="98" idx="3"/>
          </p:cNvCxnSpPr>
          <p:nvPr/>
        </p:nvCxnSpPr>
        <p:spPr>
          <a:xfrm rot="10800000" flipH="1">
            <a:off x="1850800" y="1026875"/>
            <a:ext cx="837600" cy="852900"/>
          </a:xfrm>
          <a:prstGeom prst="straightConnector1">
            <a:avLst/>
          </a:prstGeom>
          <a:noFill/>
          <a:ln w="19050" cap="flat" cmpd="sng">
            <a:solidFill>
              <a:schemeClr val="dk2"/>
            </a:solidFill>
            <a:prstDash val="solid"/>
            <a:round/>
            <a:headEnd type="none" w="med" len="med"/>
            <a:tailEnd type="triangle" w="med" len="med"/>
          </a:ln>
        </p:spPr>
      </p:cxnSp>
      <p:cxnSp>
        <p:nvCxnSpPr>
          <p:cNvPr id="107" name="Google Shape;107;p13"/>
          <p:cNvCxnSpPr>
            <a:stCxn id="98" idx="3"/>
          </p:cNvCxnSpPr>
          <p:nvPr/>
        </p:nvCxnSpPr>
        <p:spPr>
          <a:xfrm>
            <a:off x="1850800" y="1879775"/>
            <a:ext cx="1082700" cy="747900"/>
          </a:xfrm>
          <a:prstGeom prst="straightConnector1">
            <a:avLst/>
          </a:prstGeom>
          <a:noFill/>
          <a:ln w="19050" cap="flat" cmpd="sng">
            <a:solidFill>
              <a:schemeClr val="dk2"/>
            </a:solidFill>
            <a:prstDash val="solid"/>
            <a:round/>
            <a:headEnd type="none" w="med" len="med"/>
            <a:tailEnd type="triangle" w="med" len="med"/>
          </a:ln>
        </p:spPr>
      </p:cxnSp>
      <p:cxnSp>
        <p:nvCxnSpPr>
          <p:cNvPr id="108" name="Google Shape;108;p13"/>
          <p:cNvCxnSpPr>
            <a:stCxn id="99" idx="3"/>
          </p:cNvCxnSpPr>
          <p:nvPr/>
        </p:nvCxnSpPr>
        <p:spPr>
          <a:xfrm>
            <a:off x="1850800" y="2619538"/>
            <a:ext cx="837600" cy="486600"/>
          </a:xfrm>
          <a:prstGeom prst="straightConnector1">
            <a:avLst/>
          </a:prstGeom>
          <a:noFill/>
          <a:ln w="19050" cap="flat" cmpd="sng">
            <a:solidFill>
              <a:schemeClr val="dk2"/>
            </a:solidFill>
            <a:prstDash val="solid"/>
            <a:round/>
            <a:headEnd type="none" w="med" len="med"/>
            <a:tailEnd type="triangle" w="med" len="med"/>
          </a:ln>
        </p:spPr>
      </p:cxnSp>
      <p:cxnSp>
        <p:nvCxnSpPr>
          <p:cNvPr id="109" name="Google Shape;109;p13"/>
          <p:cNvCxnSpPr>
            <a:cxnSpLocks/>
            <a:stCxn id="100" idx="3"/>
          </p:cNvCxnSpPr>
          <p:nvPr/>
        </p:nvCxnSpPr>
        <p:spPr>
          <a:xfrm>
            <a:off x="1850800" y="3281387"/>
            <a:ext cx="1228197" cy="403999"/>
          </a:xfrm>
          <a:prstGeom prst="straightConnector1">
            <a:avLst/>
          </a:prstGeom>
          <a:noFill/>
          <a:ln w="19050" cap="flat" cmpd="sng">
            <a:solidFill>
              <a:schemeClr val="dk2"/>
            </a:solidFill>
            <a:prstDash val="solid"/>
            <a:round/>
            <a:headEnd type="none" w="med" len="med"/>
            <a:tailEnd type="triangle" w="med" len="med"/>
          </a:ln>
        </p:spPr>
      </p:cxnSp>
      <p:cxnSp>
        <p:nvCxnSpPr>
          <p:cNvPr id="110" name="Google Shape;110;p13"/>
          <p:cNvCxnSpPr>
            <a:stCxn id="101" idx="1"/>
          </p:cNvCxnSpPr>
          <p:nvPr/>
        </p:nvCxnSpPr>
        <p:spPr>
          <a:xfrm flipH="1">
            <a:off x="4949800" y="1083425"/>
            <a:ext cx="2719200" cy="171300"/>
          </a:xfrm>
          <a:prstGeom prst="straightConnector1">
            <a:avLst/>
          </a:prstGeom>
          <a:noFill/>
          <a:ln w="19050" cap="flat" cmpd="sng">
            <a:solidFill>
              <a:schemeClr val="dk2"/>
            </a:solidFill>
            <a:prstDash val="solid"/>
            <a:round/>
            <a:headEnd type="none" w="med" len="med"/>
            <a:tailEnd type="triangle" w="med" len="med"/>
          </a:ln>
        </p:spPr>
      </p:cxnSp>
      <p:cxnSp>
        <p:nvCxnSpPr>
          <p:cNvPr id="111" name="Google Shape;111;p13"/>
          <p:cNvCxnSpPr>
            <a:stCxn id="102" idx="1"/>
          </p:cNvCxnSpPr>
          <p:nvPr/>
        </p:nvCxnSpPr>
        <p:spPr>
          <a:xfrm rot="10800000">
            <a:off x="4226500" y="1471188"/>
            <a:ext cx="3442500" cy="434100"/>
          </a:xfrm>
          <a:prstGeom prst="straightConnector1">
            <a:avLst/>
          </a:prstGeom>
          <a:noFill/>
          <a:ln w="19050" cap="flat" cmpd="sng">
            <a:solidFill>
              <a:schemeClr val="dk2"/>
            </a:solidFill>
            <a:prstDash val="solid"/>
            <a:round/>
            <a:headEnd type="none" w="med" len="med"/>
            <a:tailEnd type="triangle"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4"/>
          <p:cNvSpPr txBox="1">
            <a:spLocks noGrp="1"/>
          </p:cNvSpPr>
          <p:nvPr>
            <p:ph type="title"/>
          </p:nvPr>
        </p:nvSpPr>
        <p:spPr>
          <a:xfrm>
            <a:off x="513300" y="152350"/>
            <a:ext cx="8117400" cy="527700"/>
          </a:xfrm>
          <a:prstGeom prst="rect">
            <a:avLst/>
          </a:prstGeom>
        </p:spPr>
        <p:txBody>
          <a:bodyPr spcFirstLastPara="1" wrap="square" lIns="97900" tIns="48950" rIns="97900" bIns="48950" anchor="ctr" anchorCtr="0">
            <a:noAutofit/>
          </a:bodyPr>
          <a:lstStyle/>
          <a:p>
            <a:pPr marL="0" lvl="0" indent="0" algn="ctr" rtl="0">
              <a:spcBef>
                <a:spcPts val="0"/>
              </a:spcBef>
              <a:spcAft>
                <a:spcPts val="0"/>
              </a:spcAft>
              <a:buNone/>
            </a:pPr>
            <a:r>
              <a:rPr lang="en"/>
              <a:t>Modules</a:t>
            </a:r>
            <a:endParaRPr/>
          </a:p>
        </p:txBody>
      </p:sp>
      <p:pic>
        <p:nvPicPr>
          <p:cNvPr id="119" name="Google Shape;119;p14"/>
          <p:cNvPicPr preferRelativeResize="0"/>
          <p:nvPr/>
        </p:nvPicPr>
        <p:blipFill>
          <a:blip r:embed="rId3">
            <a:alphaModFix/>
          </a:blip>
          <a:stretch>
            <a:fillRect/>
          </a:stretch>
        </p:blipFill>
        <p:spPr>
          <a:xfrm>
            <a:off x="463700" y="761863"/>
            <a:ext cx="3619775" cy="3619775"/>
          </a:xfrm>
          <a:prstGeom prst="rect">
            <a:avLst/>
          </a:prstGeom>
          <a:noFill/>
          <a:ln>
            <a:noFill/>
          </a:ln>
        </p:spPr>
      </p:pic>
      <p:grpSp>
        <p:nvGrpSpPr>
          <p:cNvPr id="120" name="Google Shape;120;p14"/>
          <p:cNvGrpSpPr/>
          <p:nvPr/>
        </p:nvGrpSpPr>
        <p:grpSpPr>
          <a:xfrm>
            <a:off x="4787978" y="761872"/>
            <a:ext cx="1237737" cy="609992"/>
            <a:chOff x="5107925" y="1052775"/>
            <a:chExt cx="2112900" cy="754100"/>
          </a:xfrm>
        </p:grpSpPr>
        <p:pic>
          <p:nvPicPr>
            <p:cNvPr id="121" name="Google Shape;121;p14" descr="A modern, matte green two-dimensional rectangular box with rounded corners. It looks like it might be a UI widget of some sort."/>
            <p:cNvPicPr preferRelativeResize="0"/>
            <p:nvPr/>
          </p:nvPicPr>
          <p:blipFill rotWithShape="1">
            <a:blip r:embed="rId4">
              <a:alphaModFix/>
            </a:blip>
            <a:srcRect l="5636" t="19184" r="5324" b="22502"/>
            <a:stretch/>
          </p:blipFill>
          <p:spPr>
            <a:xfrm>
              <a:off x="5107925" y="1052775"/>
              <a:ext cx="2112900" cy="754100"/>
            </a:xfrm>
            <a:prstGeom prst="rect">
              <a:avLst/>
            </a:prstGeom>
            <a:noFill/>
            <a:ln>
              <a:noFill/>
            </a:ln>
          </p:spPr>
        </p:pic>
        <p:sp>
          <p:nvSpPr>
            <p:cNvPr id="122" name="Google Shape;122;p14"/>
            <p:cNvSpPr txBox="1"/>
            <p:nvPr/>
          </p:nvSpPr>
          <p:spPr>
            <a:xfrm>
              <a:off x="5122150" y="1095575"/>
              <a:ext cx="2077200" cy="711300"/>
            </a:xfrm>
            <a:prstGeom prst="rect">
              <a:avLst/>
            </a:prstGeom>
            <a:noFill/>
            <a:ln>
              <a:noFill/>
            </a:ln>
          </p:spPr>
          <p:txBody>
            <a:bodyPr spcFirstLastPara="1" wrap="square" lIns="73950" tIns="73950" rIns="73950" bIns="73950" anchor="ctr" anchorCtr="0">
              <a:noAutofit/>
            </a:bodyPr>
            <a:lstStyle/>
            <a:p>
              <a:pPr marL="0" lvl="0" indent="0" algn="ctr" rtl="0">
                <a:spcBef>
                  <a:spcPts val="0"/>
                </a:spcBef>
                <a:spcAft>
                  <a:spcPts val="0"/>
                </a:spcAft>
                <a:buNone/>
              </a:pPr>
              <a:r>
                <a:rPr lang="en" sz="1213">
                  <a:solidFill>
                    <a:schemeClr val="lt1"/>
                  </a:solidFill>
                  <a:latin typeface="Trebuchet MS"/>
                  <a:ea typeface="Trebuchet MS"/>
                  <a:cs typeface="Trebuchet MS"/>
                  <a:sym typeface="Trebuchet MS"/>
                </a:rPr>
                <a:t>Material Properties</a:t>
              </a:r>
              <a:endParaRPr sz="1213">
                <a:solidFill>
                  <a:schemeClr val="lt1"/>
                </a:solidFill>
                <a:latin typeface="Trebuchet MS"/>
                <a:ea typeface="Trebuchet MS"/>
                <a:cs typeface="Trebuchet MS"/>
                <a:sym typeface="Trebuchet MS"/>
              </a:endParaRPr>
            </a:p>
          </p:txBody>
        </p:sp>
      </p:grpSp>
      <p:grpSp>
        <p:nvGrpSpPr>
          <p:cNvPr id="123" name="Google Shape;123;p14"/>
          <p:cNvGrpSpPr/>
          <p:nvPr/>
        </p:nvGrpSpPr>
        <p:grpSpPr>
          <a:xfrm>
            <a:off x="6160400" y="761877"/>
            <a:ext cx="1260345" cy="609991"/>
            <a:chOff x="5107925" y="2027525"/>
            <a:chExt cx="2112900" cy="754100"/>
          </a:xfrm>
        </p:grpSpPr>
        <p:pic>
          <p:nvPicPr>
            <p:cNvPr id="124" name="Google Shape;124;p14"/>
            <p:cNvPicPr preferRelativeResize="0"/>
            <p:nvPr/>
          </p:nvPicPr>
          <p:blipFill rotWithShape="1">
            <a:blip r:embed="rId5">
              <a:alphaModFix/>
            </a:blip>
            <a:srcRect l="5636" t="18132" r="5324" b="21161"/>
            <a:stretch/>
          </p:blipFill>
          <p:spPr>
            <a:xfrm>
              <a:off x="5107925" y="2027525"/>
              <a:ext cx="2112900" cy="754100"/>
            </a:xfrm>
            <a:prstGeom prst="rect">
              <a:avLst/>
            </a:prstGeom>
            <a:noFill/>
            <a:ln>
              <a:noFill/>
            </a:ln>
          </p:spPr>
        </p:pic>
        <p:sp>
          <p:nvSpPr>
            <p:cNvPr id="125" name="Google Shape;125;p14"/>
            <p:cNvSpPr txBox="1"/>
            <p:nvPr/>
          </p:nvSpPr>
          <p:spPr>
            <a:xfrm>
              <a:off x="5122150" y="2048925"/>
              <a:ext cx="2077200" cy="711300"/>
            </a:xfrm>
            <a:prstGeom prst="rect">
              <a:avLst/>
            </a:prstGeom>
            <a:noFill/>
            <a:ln>
              <a:noFill/>
            </a:ln>
          </p:spPr>
          <p:txBody>
            <a:bodyPr spcFirstLastPara="1" wrap="square" lIns="73850" tIns="73850" rIns="73850" bIns="73850" anchor="ctr" anchorCtr="0">
              <a:noAutofit/>
            </a:bodyPr>
            <a:lstStyle/>
            <a:p>
              <a:pPr marL="0" lvl="0" indent="0" algn="ctr" rtl="0">
                <a:spcBef>
                  <a:spcPts val="0"/>
                </a:spcBef>
                <a:spcAft>
                  <a:spcPts val="0"/>
                </a:spcAft>
                <a:buNone/>
              </a:pPr>
              <a:r>
                <a:rPr lang="en" sz="1211">
                  <a:solidFill>
                    <a:schemeClr val="lt1"/>
                  </a:solidFill>
                  <a:latin typeface="Trebuchet MS"/>
                  <a:ea typeface="Trebuchet MS"/>
                  <a:cs typeface="Trebuchet MS"/>
                  <a:sym typeface="Trebuchet MS"/>
                </a:rPr>
                <a:t>Camera Effects</a:t>
              </a:r>
              <a:endParaRPr sz="1211">
                <a:solidFill>
                  <a:schemeClr val="lt1"/>
                </a:solidFill>
                <a:latin typeface="Trebuchet MS"/>
                <a:ea typeface="Trebuchet MS"/>
                <a:cs typeface="Trebuchet MS"/>
                <a:sym typeface="Trebuchet MS"/>
              </a:endParaRPr>
            </a:p>
          </p:txBody>
        </p:sp>
      </p:grpSp>
      <p:grpSp>
        <p:nvGrpSpPr>
          <p:cNvPr id="126" name="Google Shape;126;p14"/>
          <p:cNvGrpSpPr/>
          <p:nvPr/>
        </p:nvGrpSpPr>
        <p:grpSpPr>
          <a:xfrm>
            <a:off x="7555436" y="761884"/>
            <a:ext cx="1260365" cy="609989"/>
            <a:chOff x="5106490" y="2027525"/>
            <a:chExt cx="2115771" cy="755124"/>
          </a:xfrm>
        </p:grpSpPr>
        <p:pic>
          <p:nvPicPr>
            <p:cNvPr id="127" name="Google Shape;127;p14"/>
            <p:cNvPicPr preferRelativeResize="0"/>
            <p:nvPr/>
          </p:nvPicPr>
          <p:blipFill rotWithShape="1">
            <a:blip r:embed="rId6">
              <a:alphaModFix/>
            </a:blip>
            <a:srcRect l="5636" t="18132" r="5324" b="21161"/>
            <a:stretch/>
          </p:blipFill>
          <p:spPr>
            <a:xfrm>
              <a:off x="5106490" y="2027525"/>
              <a:ext cx="2115771" cy="755124"/>
            </a:xfrm>
            <a:prstGeom prst="rect">
              <a:avLst/>
            </a:prstGeom>
            <a:noFill/>
            <a:ln>
              <a:noFill/>
            </a:ln>
          </p:spPr>
        </p:pic>
        <p:sp>
          <p:nvSpPr>
            <p:cNvPr id="128" name="Google Shape;128;p14"/>
            <p:cNvSpPr txBox="1"/>
            <p:nvPr/>
          </p:nvSpPr>
          <p:spPr>
            <a:xfrm>
              <a:off x="5125775" y="2049438"/>
              <a:ext cx="2077200" cy="711300"/>
            </a:xfrm>
            <a:prstGeom prst="rect">
              <a:avLst/>
            </a:prstGeom>
            <a:noFill/>
            <a:ln>
              <a:noFill/>
            </a:ln>
          </p:spPr>
          <p:txBody>
            <a:bodyPr spcFirstLastPara="1" wrap="square" lIns="73850" tIns="73850" rIns="73850" bIns="73850" anchor="ctr" anchorCtr="0">
              <a:noAutofit/>
            </a:bodyPr>
            <a:lstStyle/>
            <a:p>
              <a:pPr marL="0" lvl="0" indent="0" algn="ctr" rtl="0">
                <a:spcBef>
                  <a:spcPts val="0"/>
                </a:spcBef>
                <a:spcAft>
                  <a:spcPts val="0"/>
                </a:spcAft>
                <a:buNone/>
              </a:pPr>
              <a:r>
                <a:rPr lang="en" sz="1211">
                  <a:solidFill>
                    <a:schemeClr val="lt1"/>
                  </a:solidFill>
                  <a:latin typeface="Trebuchet MS"/>
                  <a:ea typeface="Trebuchet MS"/>
                  <a:cs typeface="Trebuchet MS"/>
                  <a:sym typeface="Trebuchet MS"/>
                </a:rPr>
                <a:t>Post-Processing</a:t>
              </a:r>
              <a:endParaRPr sz="1211">
                <a:solidFill>
                  <a:schemeClr val="lt1"/>
                </a:solidFill>
                <a:latin typeface="Trebuchet MS"/>
                <a:ea typeface="Trebuchet MS"/>
                <a:cs typeface="Trebuchet MS"/>
                <a:sym typeface="Trebuchet MS"/>
              </a:endParaRPr>
            </a:p>
          </p:txBody>
        </p:sp>
      </p:grpSp>
      <p:cxnSp>
        <p:nvCxnSpPr>
          <p:cNvPr id="129" name="Google Shape;129;p14"/>
          <p:cNvCxnSpPr/>
          <p:nvPr/>
        </p:nvCxnSpPr>
        <p:spPr>
          <a:xfrm>
            <a:off x="4403625" y="803900"/>
            <a:ext cx="0" cy="3678000"/>
          </a:xfrm>
          <a:prstGeom prst="straightConnector1">
            <a:avLst/>
          </a:prstGeom>
          <a:noFill/>
          <a:ln w="28575" cap="flat" cmpd="sng">
            <a:solidFill>
              <a:schemeClr val="dk2"/>
            </a:solidFill>
            <a:prstDash val="lgDash"/>
            <a:round/>
            <a:headEnd type="none" w="med" len="med"/>
            <a:tailEnd type="none" w="med" len="med"/>
          </a:ln>
        </p:spPr>
      </p:cxnSp>
      <p:sp>
        <p:nvSpPr>
          <p:cNvPr id="130" name="Google Shape;130;p14"/>
          <p:cNvSpPr/>
          <p:nvPr/>
        </p:nvSpPr>
        <p:spPr>
          <a:xfrm>
            <a:off x="5442525" y="2945250"/>
            <a:ext cx="2696100" cy="1287600"/>
          </a:xfrm>
          <a:prstGeom prst="rect">
            <a:avLst/>
          </a:prstGeom>
          <a:solidFill>
            <a:schemeClr val="lt1"/>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rebuchet MS"/>
              <a:ea typeface="Trebuchet MS"/>
              <a:cs typeface="Trebuchet MS"/>
              <a:sym typeface="Trebuchet MS"/>
            </a:endParaRPr>
          </a:p>
        </p:txBody>
      </p:sp>
      <p:sp>
        <p:nvSpPr>
          <p:cNvPr id="131" name="Google Shape;131;p14"/>
          <p:cNvSpPr txBox="1"/>
          <p:nvPr/>
        </p:nvSpPr>
        <p:spPr>
          <a:xfrm>
            <a:off x="5737725" y="3696350"/>
            <a:ext cx="2105700" cy="49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chemeClr val="dk1"/>
                </a:solidFill>
                <a:latin typeface="Trebuchet MS"/>
                <a:ea typeface="Trebuchet MS"/>
                <a:cs typeface="Trebuchet MS"/>
                <a:sym typeface="Trebuchet MS"/>
              </a:rPr>
              <a:t>myShader.slang</a:t>
            </a:r>
            <a:endParaRPr sz="1600">
              <a:solidFill>
                <a:schemeClr val="dk1"/>
              </a:solidFill>
              <a:latin typeface="Trebuchet MS"/>
              <a:ea typeface="Trebuchet MS"/>
              <a:cs typeface="Trebuchet MS"/>
              <a:sym typeface="Trebuchet MS"/>
            </a:endParaRPr>
          </a:p>
        </p:txBody>
      </p:sp>
      <p:pic>
        <p:nvPicPr>
          <p:cNvPr id="132" name="Google Shape;132;p14" title="Slang_LogoBug.png"/>
          <p:cNvPicPr preferRelativeResize="0"/>
          <p:nvPr/>
        </p:nvPicPr>
        <p:blipFill>
          <a:blip r:embed="rId7">
            <a:alphaModFix/>
          </a:blip>
          <a:stretch>
            <a:fillRect/>
          </a:stretch>
        </p:blipFill>
        <p:spPr>
          <a:xfrm>
            <a:off x="6436155" y="3051525"/>
            <a:ext cx="708850" cy="708850"/>
          </a:xfrm>
          <a:prstGeom prst="rect">
            <a:avLst/>
          </a:prstGeom>
          <a:solidFill>
            <a:schemeClr val="lt1"/>
          </a:solidFill>
          <a:ln>
            <a:noFill/>
          </a:ln>
        </p:spPr>
      </p:pic>
      <p:cxnSp>
        <p:nvCxnSpPr>
          <p:cNvPr id="133" name="Google Shape;133;p14"/>
          <p:cNvCxnSpPr>
            <a:stCxn id="122" idx="2"/>
            <a:endCxn id="130" idx="0"/>
          </p:cNvCxnSpPr>
          <p:nvPr/>
        </p:nvCxnSpPr>
        <p:spPr>
          <a:xfrm rot="-5400000" flipH="1">
            <a:off x="5310973" y="1465614"/>
            <a:ext cx="1573500" cy="1386000"/>
          </a:xfrm>
          <a:prstGeom prst="curvedConnector3">
            <a:avLst>
              <a:gd name="adj1" fmla="val 49996"/>
            </a:avLst>
          </a:prstGeom>
          <a:noFill/>
          <a:ln w="19050" cap="flat" cmpd="sng">
            <a:solidFill>
              <a:schemeClr val="dk2"/>
            </a:solidFill>
            <a:prstDash val="solid"/>
            <a:round/>
            <a:headEnd type="none" w="med" len="med"/>
            <a:tailEnd type="triangle" w="med" len="med"/>
          </a:ln>
        </p:spPr>
      </p:cxnSp>
      <p:cxnSp>
        <p:nvCxnSpPr>
          <p:cNvPr id="134" name="Google Shape;134;p14"/>
          <p:cNvCxnSpPr>
            <a:stCxn id="128" idx="2"/>
            <a:endCxn id="130" idx="0"/>
          </p:cNvCxnSpPr>
          <p:nvPr/>
        </p:nvCxnSpPr>
        <p:spPr>
          <a:xfrm rot="5400000">
            <a:off x="6692518" y="1452273"/>
            <a:ext cx="1591200" cy="1395000"/>
          </a:xfrm>
          <a:prstGeom prst="curvedConnector3">
            <a:avLst>
              <a:gd name="adj1" fmla="val 49996"/>
            </a:avLst>
          </a:prstGeom>
          <a:noFill/>
          <a:ln w="19050" cap="flat" cmpd="sng">
            <a:solidFill>
              <a:schemeClr val="dk2"/>
            </a:solidFill>
            <a:prstDash val="solid"/>
            <a:round/>
            <a:headEnd type="none" w="med" len="med"/>
            <a:tailEnd type="triangle" w="med" len="med"/>
          </a:ln>
        </p:spPr>
      </p:cxnSp>
      <p:cxnSp>
        <p:nvCxnSpPr>
          <p:cNvPr id="135" name="Google Shape;135;p14"/>
          <p:cNvCxnSpPr>
            <a:stCxn id="125" idx="2"/>
            <a:endCxn id="130" idx="0"/>
          </p:cNvCxnSpPr>
          <p:nvPr/>
        </p:nvCxnSpPr>
        <p:spPr>
          <a:xfrm rot="-5400000" flipH="1">
            <a:off x="5994160" y="2148808"/>
            <a:ext cx="1590600" cy="2100"/>
          </a:xfrm>
          <a:prstGeom prst="curvedConnector3">
            <a:avLst>
              <a:gd name="adj1" fmla="val 50003"/>
            </a:avLst>
          </a:prstGeom>
          <a:noFill/>
          <a:ln w="19050" cap="flat" cmpd="sng">
            <a:solidFill>
              <a:schemeClr val="dk2"/>
            </a:solidFill>
            <a:prstDash val="solid"/>
            <a:round/>
            <a:headEnd type="none" w="med" len="med"/>
            <a:tailEnd type="none"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5"/>
          <p:cNvSpPr txBox="1">
            <a:spLocks noGrp="1"/>
          </p:cNvSpPr>
          <p:nvPr>
            <p:ph type="title"/>
          </p:nvPr>
        </p:nvSpPr>
        <p:spPr>
          <a:xfrm>
            <a:off x="381000" y="152351"/>
            <a:ext cx="8382000" cy="527700"/>
          </a:xfrm>
          <a:prstGeom prst="rect">
            <a:avLst/>
          </a:prstGeom>
        </p:spPr>
        <p:txBody>
          <a:bodyPr spcFirstLastPara="1" wrap="square" lIns="97900" tIns="48950" rIns="97900" bIns="48950" anchor="ctr" anchorCtr="0">
            <a:noAutofit/>
          </a:bodyPr>
          <a:lstStyle/>
          <a:p>
            <a:pPr marL="0" lvl="0" indent="0" algn="ctr" rtl="0">
              <a:spcBef>
                <a:spcPts val="0"/>
              </a:spcBef>
              <a:spcAft>
                <a:spcPts val="0"/>
              </a:spcAft>
              <a:buNone/>
            </a:pPr>
            <a:r>
              <a:rPr lang="en"/>
              <a:t>Modules: Organizing Your Code</a:t>
            </a:r>
            <a:endParaRPr/>
          </a:p>
        </p:txBody>
      </p:sp>
      <p:sp>
        <p:nvSpPr>
          <p:cNvPr id="141" name="Google Shape;141;p15"/>
          <p:cNvSpPr txBox="1">
            <a:spLocks noGrp="1"/>
          </p:cNvSpPr>
          <p:nvPr>
            <p:ph type="body" idx="1"/>
          </p:nvPr>
        </p:nvSpPr>
        <p:spPr>
          <a:xfrm>
            <a:off x="4643475" y="903675"/>
            <a:ext cx="3777300" cy="342600"/>
          </a:xfrm>
          <a:prstGeom prst="rect">
            <a:avLst/>
          </a:prstGeom>
        </p:spPr>
        <p:txBody>
          <a:bodyPr spcFirstLastPara="1" wrap="square" lIns="97900" tIns="48950" rIns="97900" bIns="48950" anchor="ctr" anchorCtr="0">
            <a:noAutofit/>
          </a:bodyPr>
          <a:lstStyle/>
          <a:p>
            <a:pPr marL="0" lvl="0" indent="0" algn="l" rtl="0">
              <a:spcBef>
                <a:spcPts val="375"/>
              </a:spcBef>
              <a:spcAft>
                <a:spcPts val="0"/>
              </a:spcAft>
              <a:buNone/>
            </a:pPr>
            <a:r>
              <a:rPr lang="en" sz="1400" b="0"/>
              <a:t>Begin your module definition with </a:t>
            </a:r>
            <a:r>
              <a:rPr lang="en" sz="1400" b="0">
                <a:solidFill>
                  <a:srgbClr val="0000FF"/>
                </a:solidFill>
                <a:latin typeface="Consolas"/>
                <a:ea typeface="Consolas"/>
                <a:cs typeface="Consolas"/>
                <a:sym typeface="Consolas"/>
              </a:rPr>
              <a:t>module</a:t>
            </a:r>
            <a:r>
              <a:rPr lang="en" sz="1400" b="0"/>
              <a:t> </a:t>
            </a:r>
            <a:endParaRPr sz="1400" b="0"/>
          </a:p>
        </p:txBody>
      </p:sp>
      <p:sp>
        <p:nvSpPr>
          <p:cNvPr id="142" name="Google Shape;142;p15"/>
          <p:cNvSpPr txBox="1"/>
          <p:nvPr/>
        </p:nvSpPr>
        <p:spPr>
          <a:xfrm>
            <a:off x="288550" y="756725"/>
            <a:ext cx="3951900" cy="26799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rgbClr val="008000"/>
                </a:solidFill>
                <a:highlight>
                  <a:srgbClr val="FFFFFF"/>
                </a:highlight>
                <a:latin typeface="Consolas"/>
                <a:ea typeface="Consolas"/>
                <a:cs typeface="Consolas"/>
                <a:sym typeface="Consolas"/>
              </a:rPr>
              <a:t>// material.slang</a:t>
            </a:r>
            <a:endParaRPr>
              <a:solidFill>
                <a:srgbClr val="008000"/>
              </a:solidFill>
              <a:highlight>
                <a:srgbClr val="FFFFFF"/>
              </a:highlight>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r>
              <a:rPr lang="en">
                <a:solidFill>
                  <a:srgbClr val="0000FF"/>
                </a:solidFill>
                <a:highlight>
                  <a:srgbClr val="FFFFFF"/>
                </a:highlight>
                <a:latin typeface="Consolas"/>
                <a:ea typeface="Consolas"/>
                <a:cs typeface="Consolas"/>
                <a:sym typeface="Consolas"/>
              </a:rPr>
              <a:t>module</a:t>
            </a:r>
            <a:r>
              <a:rPr lang="en">
                <a:solidFill>
                  <a:srgbClr val="3B3B3B"/>
                </a:solidFill>
                <a:highlight>
                  <a:srgbClr val="FFFFFF"/>
                </a:highlight>
                <a:latin typeface="Consolas"/>
                <a:ea typeface="Consolas"/>
                <a:cs typeface="Consolas"/>
                <a:sym typeface="Consolas"/>
              </a:rPr>
              <a:t> material;</a:t>
            </a:r>
            <a:endParaRPr>
              <a:solidFill>
                <a:srgbClr val="3B3B3B"/>
              </a:solidFill>
              <a:highlight>
                <a:srgbClr val="FFFFFF"/>
              </a:highlight>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endParaRPr>
              <a:solidFill>
                <a:srgbClr val="3B3B3B"/>
              </a:solidFill>
              <a:highlight>
                <a:srgbClr val="FFFFFF"/>
              </a:highlight>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r>
              <a:rPr lang="en">
                <a:solidFill>
                  <a:srgbClr val="0000FF"/>
                </a:solidFill>
                <a:highlight>
                  <a:srgbClr val="FFFFFF"/>
                </a:highlight>
                <a:latin typeface="Consolas"/>
                <a:ea typeface="Consolas"/>
                <a:cs typeface="Consolas"/>
                <a:sym typeface="Consolas"/>
              </a:rPr>
              <a:t>public</a:t>
            </a:r>
            <a:r>
              <a:rPr lang="en">
                <a:solidFill>
                  <a:srgbClr val="3B3B3B"/>
                </a:solidFill>
                <a:highlight>
                  <a:srgbClr val="FFFFFF"/>
                </a:highlight>
                <a:latin typeface="Consolas"/>
                <a:ea typeface="Consolas"/>
                <a:cs typeface="Consolas"/>
                <a:sym typeface="Consolas"/>
              </a:rPr>
              <a:t> </a:t>
            </a:r>
            <a:r>
              <a:rPr lang="en">
                <a:solidFill>
                  <a:srgbClr val="0000FF"/>
                </a:solidFill>
                <a:highlight>
                  <a:srgbClr val="FFFFFF"/>
                </a:highlight>
                <a:latin typeface="Consolas"/>
                <a:ea typeface="Consolas"/>
                <a:cs typeface="Consolas"/>
                <a:sym typeface="Consolas"/>
              </a:rPr>
              <a:t>struct</a:t>
            </a:r>
            <a:r>
              <a:rPr lang="en">
                <a:solidFill>
                  <a:srgbClr val="3B3B3B"/>
                </a:solidFill>
                <a:highlight>
                  <a:srgbClr val="FFFFFF"/>
                </a:highlight>
                <a:latin typeface="Consolas"/>
                <a:ea typeface="Consolas"/>
                <a:cs typeface="Consolas"/>
                <a:sym typeface="Consolas"/>
              </a:rPr>
              <a:t> </a:t>
            </a:r>
            <a:r>
              <a:rPr lang="en">
                <a:solidFill>
                  <a:srgbClr val="267F99"/>
                </a:solidFill>
                <a:highlight>
                  <a:srgbClr val="FFFFFF"/>
                </a:highlight>
                <a:latin typeface="Consolas"/>
                <a:ea typeface="Consolas"/>
                <a:cs typeface="Consolas"/>
                <a:sym typeface="Consolas"/>
              </a:rPr>
              <a:t>Material </a:t>
            </a:r>
            <a:r>
              <a:rPr lang="en">
                <a:solidFill>
                  <a:srgbClr val="3B3B3B"/>
                </a:solidFill>
                <a:highlight>
                  <a:srgbClr val="FFFFFF"/>
                </a:highlight>
                <a:latin typeface="Consolas"/>
                <a:ea typeface="Consolas"/>
                <a:cs typeface="Consolas"/>
                <a:sym typeface="Consolas"/>
              </a:rPr>
              <a:t>{</a:t>
            </a:r>
            <a:endParaRPr>
              <a:solidFill>
                <a:srgbClr val="3B3B3B"/>
              </a:solidFill>
              <a:highlight>
                <a:srgbClr val="FFFFFF"/>
              </a:highlight>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r>
              <a:rPr lang="en">
                <a:solidFill>
                  <a:srgbClr val="3B3B3B"/>
                </a:solidFill>
                <a:highlight>
                  <a:srgbClr val="FFFFFF"/>
                </a:highlight>
                <a:latin typeface="Consolas"/>
                <a:ea typeface="Consolas"/>
                <a:cs typeface="Consolas"/>
                <a:sym typeface="Consolas"/>
              </a:rPr>
              <a:t>   </a:t>
            </a:r>
            <a:r>
              <a:rPr lang="en">
                <a:solidFill>
                  <a:srgbClr val="0000FF"/>
                </a:solidFill>
                <a:highlight>
                  <a:srgbClr val="FFFFFF"/>
                </a:highlight>
                <a:latin typeface="Consolas"/>
                <a:ea typeface="Consolas"/>
                <a:cs typeface="Consolas"/>
                <a:sym typeface="Consolas"/>
              </a:rPr>
              <a:t>public</a:t>
            </a:r>
            <a:r>
              <a:rPr lang="en">
                <a:solidFill>
                  <a:srgbClr val="3B3B3B"/>
                </a:solidFill>
                <a:highlight>
                  <a:srgbClr val="FFFFFF"/>
                </a:highlight>
                <a:latin typeface="Consolas"/>
                <a:ea typeface="Consolas"/>
                <a:cs typeface="Consolas"/>
                <a:sym typeface="Consolas"/>
              </a:rPr>
              <a:t> </a:t>
            </a:r>
            <a:r>
              <a:rPr lang="en">
                <a:solidFill>
                  <a:srgbClr val="267F99"/>
                </a:solidFill>
                <a:highlight>
                  <a:srgbClr val="FFFFFF"/>
                </a:highlight>
                <a:latin typeface="Consolas"/>
                <a:ea typeface="Consolas"/>
                <a:cs typeface="Consolas"/>
                <a:sym typeface="Consolas"/>
              </a:rPr>
              <a:t>float4</a:t>
            </a:r>
            <a:r>
              <a:rPr lang="en">
                <a:solidFill>
                  <a:srgbClr val="3B3B3B"/>
                </a:solidFill>
                <a:highlight>
                  <a:srgbClr val="FFFFFF"/>
                </a:highlight>
                <a:latin typeface="Consolas"/>
                <a:ea typeface="Consolas"/>
                <a:cs typeface="Consolas"/>
                <a:sym typeface="Consolas"/>
              </a:rPr>
              <a:t> </a:t>
            </a:r>
            <a:r>
              <a:rPr lang="en">
                <a:solidFill>
                  <a:srgbClr val="795E26"/>
                </a:solidFill>
                <a:highlight>
                  <a:srgbClr val="FFFFFF"/>
                </a:highlight>
                <a:latin typeface="Consolas"/>
                <a:ea typeface="Consolas"/>
                <a:cs typeface="Consolas"/>
                <a:sym typeface="Consolas"/>
              </a:rPr>
              <a:t>evalBRDF</a:t>
            </a:r>
            <a:r>
              <a:rPr lang="en">
                <a:solidFill>
                  <a:srgbClr val="3B3B3B"/>
                </a:solidFill>
                <a:highlight>
                  <a:srgbClr val="FFFFFF"/>
                </a:highlight>
                <a:latin typeface="Consolas"/>
                <a:ea typeface="Consolas"/>
                <a:cs typeface="Consolas"/>
                <a:sym typeface="Consolas"/>
              </a:rPr>
              <a:t>(</a:t>
            </a:r>
            <a:r>
              <a:rPr lang="en">
                <a:solidFill>
                  <a:srgbClr val="267F99"/>
                </a:solidFill>
                <a:highlight>
                  <a:srgbClr val="FFFFFF"/>
                </a:highlight>
                <a:latin typeface="Consolas"/>
                <a:ea typeface="Consolas"/>
                <a:cs typeface="Consolas"/>
                <a:sym typeface="Consolas"/>
              </a:rPr>
              <a:t>float3</a:t>
            </a:r>
            <a:r>
              <a:rPr lang="en">
                <a:solidFill>
                  <a:srgbClr val="3B3B3B"/>
                </a:solidFill>
                <a:highlight>
                  <a:srgbClr val="FFFFFF"/>
                </a:highlight>
                <a:latin typeface="Consolas"/>
                <a:ea typeface="Consolas"/>
                <a:cs typeface="Consolas"/>
                <a:sym typeface="Consolas"/>
              </a:rPr>
              <a:t>) </a:t>
            </a:r>
            <a:endParaRPr>
              <a:solidFill>
                <a:srgbClr val="3B3B3B"/>
              </a:solidFill>
              <a:highlight>
                <a:srgbClr val="FFFFFF"/>
              </a:highlight>
              <a:latin typeface="Consolas"/>
              <a:ea typeface="Consolas"/>
              <a:cs typeface="Consolas"/>
              <a:sym typeface="Consolas"/>
            </a:endParaRPr>
          </a:p>
          <a:p>
            <a:pPr marL="0" lvl="0" indent="457200" algn="l" rtl="0">
              <a:lnSpc>
                <a:spcPct val="100000"/>
              </a:lnSpc>
              <a:spcBef>
                <a:spcPts val="0"/>
              </a:spcBef>
              <a:spcAft>
                <a:spcPts val="0"/>
              </a:spcAft>
              <a:buClr>
                <a:schemeClr val="dk1"/>
              </a:buClr>
              <a:buSzPts val="1100"/>
              <a:buFont typeface="Arial"/>
              <a:buNone/>
            </a:pPr>
            <a:r>
              <a:rPr lang="en">
                <a:solidFill>
                  <a:srgbClr val="3B3B3B"/>
                </a:solidFill>
                <a:highlight>
                  <a:srgbClr val="FFFFFF"/>
                </a:highlight>
                <a:latin typeface="Consolas"/>
                <a:ea typeface="Consolas"/>
                <a:cs typeface="Consolas"/>
                <a:sym typeface="Consolas"/>
              </a:rPr>
              <a:t>{ </a:t>
            </a:r>
            <a:r>
              <a:rPr lang="en">
                <a:solidFill>
                  <a:srgbClr val="008000"/>
                </a:solidFill>
                <a:highlight>
                  <a:srgbClr val="FFFFFF"/>
                </a:highlight>
                <a:latin typeface="Consolas"/>
                <a:ea typeface="Consolas"/>
                <a:cs typeface="Consolas"/>
                <a:sym typeface="Consolas"/>
              </a:rPr>
              <a:t>/* ... */</a:t>
            </a:r>
            <a:r>
              <a:rPr lang="en">
                <a:solidFill>
                  <a:srgbClr val="3B3B3B"/>
                </a:solidFill>
                <a:highlight>
                  <a:srgbClr val="FFFFFF"/>
                </a:highlight>
                <a:latin typeface="Consolas"/>
                <a:ea typeface="Consolas"/>
                <a:cs typeface="Consolas"/>
                <a:sym typeface="Consolas"/>
              </a:rPr>
              <a:t> }</a:t>
            </a:r>
            <a:endParaRPr>
              <a:solidFill>
                <a:srgbClr val="3B3B3B"/>
              </a:solidFill>
              <a:highlight>
                <a:srgbClr val="FFFFFF"/>
              </a:highlight>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r>
              <a:rPr lang="en">
                <a:solidFill>
                  <a:srgbClr val="3B3B3B"/>
                </a:solidFill>
                <a:highlight>
                  <a:srgbClr val="FFFFFF"/>
                </a:highlight>
                <a:latin typeface="Consolas"/>
                <a:ea typeface="Consolas"/>
                <a:cs typeface="Consolas"/>
                <a:sym typeface="Consolas"/>
              </a:rPr>
              <a:t>   </a:t>
            </a:r>
            <a:r>
              <a:rPr lang="en">
                <a:solidFill>
                  <a:srgbClr val="0000FF"/>
                </a:solidFill>
                <a:highlight>
                  <a:srgbClr val="FFFFFF"/>
                </a:highlight>
                <a:latin typeface="Consolas"/>
                <a:ea typeface="Consolas"/>
                <a:cs typeface="Consolas"/>
                <a:sym typeface="Consolas"/>
              </a:rPr>
              <a:t>internal</a:t>
            </a:r>
            <a:r>
              <a:rPr lang="en">
                <a:solidFill>
                  <a:srgbClr val="3B3B3B"/>
                </a:solidFill>
                <a:highlight>
                  <a:srgbClr val="FFFFFF"/>
                </a:highlight>
                <a:latin typeface="Consolas"/>
                <a:ea typeface="Consolas"/>
                <a:cs typeface="Consolas"/>
                <a:sym typeface="Consolas"/>
              </a:rPr>
              <a:t> </a:t>
            </a:r>
            <a:r>
              <a:rPr lang="en">
                <a:solidFill>
                  <a:srgbClr val="267F99"/>
                </a:solidFill>
                <a:highlight>
                  <a:srgbClr val="FFFFFF"/>
                </a:highlight>
                <a:latin typeface="Consolas"/>
                <a:ea typeface="Consolas"/>
                <a:cs typeface="Consolas"/>
                <a:sym typeface="Consolas"/>
              </a:rPr>
              <a:t>float4</a:t>
            </a:r>
            <a:r>
              <a:rPr lang="en">
                <a:solidFill>
                  <a:srgbClr val="3B3B3B"/>
                </a:solidFill>
                <a:highlight>
                  <a:srgbClr val="FFFFFF"/>
                </a:highlight>
                <a:latin typeface="Consolas"/>
                <a:ea typeface="Consolas"/>
                <a:cs typeface="Consolas"/>
                <a:sym typeface="Consolas"/>
              </a:rPr>
              <a:t> </a:t>
            </a:r>
            <a:r>
              <a:rPr lang="en">
                <a:solidFill>
                  <a:srgbClr val="795E26"/>
                </a:solidFill>
                <a:highlight>
                  <a:srgbClr val="FFFFFF"/>
                </a:highlight>
                <a:latin typeface="Consolas"/>
                <a:ea typeface="Consolas"/>
                <a:cs typeface="Consolas"/>
                <a:sym typeface="Consolas"/>
              </a:rPr>
              <a:t>myPrivateMethod</a:t>
            </a:r>
            <a:r>
              <a:rPr lang="en">
                <a:solidFill>
                  <a:srgbClr val="3B3B3B"/>
                </a:solidFill>
                <a:highlight>
                  <a:srgbClr val="FFFFFF"/>
                </a:highlight>
                <a:latin typeface="Consolas"/>
                <a:ea typeface="Consolas"/>
                <a:cs typeface="Consolas"/>
                <a:sym typeface="Consolas"/>
              </a:rPr>
              <a:t>() </a:t>
            </a:r>
            <a:endParaRPr>
              <a:solidFill>
                <a:srgbClr val="3B3B3B"/>
              </a:solidFill>
              <a:highlight>
                <a:srgbClr val="FFFFFF"/>
              </a:highlight>
              <a:latin typeface="Consolas"/>
              <a:ea typeface="Consolas"/>
              <a:cs typeface="Consolas"/>
              <a:sym typeface="Consolas"/>
            </a:endParaRPr>
          </a:p>
          <a:p>
            <a:pPr marL="0" lvl="0" indent="457200" algn="l" rtl="0">
              <a:lnSpc>
                <a:spcPct val="100000"/>
              </a:lnSpc>
              <a:spcBef>
                <a:spcPts val="0"/>
              </a:spcBef>
              <a:spcAft>
                <a:spcPts val="0"/>
              </a:spcAft>
              <a:buClr>
                <a:schemeClr val="dk1"/>
              </a:buClr>
              <a:buSzPts val="1100"/>
              <a:buFont typeface="Arial"/>
              <a:buNone/>
            </a:pPr>
            <a:r>
              <a:rPr lang="en">
                <a:solidFill>
                  <a:srgbClr val="3B3B3B"/>
                </a:solidFill>
                <a:highlight>
                  <a:srgbClr val="FFFFFF"/>
                </a:highlight>
                <a:latin typeface="Consolas"/>
                <a:ea typeface="Consolas"/>
                <a:cs typeface="Consolas"/>
                <a:sym typeface="Consolas"/>
              </a:rPr>
              <a:t>{ </a:t>
            </a:r>
            <a:r>
              <a:rPr lang="en">
                <a:solidFill>
                  <a:srgbClr val="008000"/>
                </a:solidFill>
                <a:highlight>
                  <a:srgbClr val="FFFFFF"/>
                </a:highlight>
                <a:latin typeface="Consolas"/>
                <a:ea typeface="Consolas"/>
                <a:cs typeface="Consolas"/>
                <a:sym typeface="Consolas"/>
              </a:rPr>
              <a:t>/* ... */</a:t>
            </a:r>
            <a:r>
              <a:rPr lang="en">
                <a:solidFill>
                  <a:srgbClr val="3B3B3B"/>
                </a:solidFill>
                <a:highlight>
                  <a:srgbClr val="FFFFFF"/>
                </a:highlight>
                <a:latin typeface="Consolas"/>
                <a:ea typeface="Consolas"/>
                <a:cs typeface="Consolas"/>
                <a:sym typeface="Consolas"/>
              </a:rPr>
              <a:t> }</a:t>
            </a:r>
            <a:endParaRPr>
              <a:solidFill>
                <a:srgbClr val="3B3B3B"/>
              </a:solidFill>
              <a:highlight>
                <a:srgbClr val="FFFFFF"/>
              </a:highlight>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r>
              <a:rPr lang="en">
                <a:solidFill>
                  <a:srgbClr val="3B3B3B"/>
                </a:solidFill>
                <a:highlight>
                  <a:srgbClr val="FFFFFF"/>
                </a:highlight>
                <a:latin typeface="Consolas"/>
                <a:ea typeface="Consolas"/>
                <a:cs typeface="Consolas"/>
                <a:sym typeface="Consolas"/>
              </a:rPr>
              <a:t>   </a:t>
            </a:r>
            <a:r>
              <a:rPr lang="en">
                <a:solidFill>
                  <a:srgbClr val="0000FF"/>
                </a:solidFill>
                <a:highlight>
                  <a:srgbClr val="FFFFFF"/>
                </a:highlight>
                <a:latin typeface="Consolas"/>
                <a:ea typeface="Consolas"/>
                <a:cs typeface="Consolas"/>
                <a:sym typeface="Consolas"/>
              </a:rPr>
              <a:t>private</a:t>
            </a:r>
            <a:r>
              <a:rPr lang="en">
                <a:solidFill>
                  <a:srgbClr val="3B3B3B"/>
                </a:solidFill>
                <a:highlight>
                  <a:srgbClr val="FFFFFF"/>
                </a:highlight>
                <a:latin typeface="Consolas"/>
                <a:ea typeface="Consolas"/>
                <a:cs typeface="Consolas"/>
                <a:sym typeface="Consolas"/>
              </a:rPr>
              <a:t> </a:t>
            </a:r>
            <a:r>
              <a:rPr lang="en">
                <a:solidFill>
                  <a:srgbClr val="267F99"/>
                </a:solidFill>
                <a:highlight>
                  <a:srgbClr val="FFFFFF"/>
                </a:highlight>
                <a:latin typeface="Consolas"/>
                <a:ea typeface="Consolas"/>
                <a:cs typeface="Consolas"/>
                <a:sym typeface="Consolas"/>
              </a:rPr>
              <a:t>float4</a:t>
            </a:r>
            <a:r>
              <a:rPr lang="en">
                <a:solidFill>
                  <a:srgbClr val="3B3B3B"/>
                </a:solidFill>
                <a:highlight>
                  <a:srgbClr val="FFFFFF"/>
                </a:highlight>
                <a:latin typeface="Consolas"/>
                <a:ea typeface="Consolas"/>
                <a:cs typeface="Consolas"/>
                <a:sym typeface="Consolas"/>
              </a:rPr>
              <a:t> </a:t>
            </a:r>
            <a:r>
              <a:rPr lang="en">
                <a:solidFill>
                  <a:schemeClr val="accent6"/>
                </a:solidFill>
                <a:highlight>
                  <a:srgbClr val="FFFFFF"/>
                </a:highlight>
                <a:latin typeface="Consolas"/>
                <a:ea typeface="Consolas"/>
                <a:cs typeface="Consolas"/>
                <a:sym typeface="Consolas"/>
              </a:rPr>
              <a:t>m_someVar</a:t>
            </a:r>
            <a:r>
              <a:rPr lang="en">
                <a:solidFill>
                  <a:srgbClr val="3B3B3B"/>
                </a:solidFill>
                <a:highlight>
                  <a:srgbClr val="FFFFFF"/>
                </a:highlight>
                <a:latin typeface="Consolas"/>
                <a:ea typeface="Consolas"/>
                <a:cs typeface="Consolas"/>
                <a:sym typeface="Consolas"/>
              </a:rPr>
              <a:t>;</a:t>
            </a:r>
            <a:endParaRPr>
              <a:solidFill>
                <a:srgbClr val="3B3B3B"/>
              </a:solidFill>
              <a:highlight>
                <a:srgbClr val="FFFFFF"/>
              </a:highlight>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endParaRPr>
              <a:solidFill>
                <a:srgbClr val="3B3B3B"/>
              </a:solidFill>
              <a:highlight>
                <a:srgbClr val="FFFFFF"/>
              </a:highlight>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r>
              <a:rPr lang="en">
                <a:solidFill>
                  <a:srgbClr val="3B3B3B"/>
                </a:solidFill>
                <a:highlight>
                  <a:srgbClr val="FFFFFF"/>
                </a:highlight>
                <a:latin typeface="Consolas"/>
                <a:ea typeface="Consolas"/>
                <a:cs typeface="Consolas"/>
                <a:sym typeface="Consolas"/>
              </a:rPr>
              <a:t>}</a:t>
            </a:r>
            <a:endParaRPr>
              <a:solidFill>
                <a:srgbClr val="3B3B3B"/>
              </a:solidFill>
              <a:highlight>
                <a:srgbClr val="FFFFFF"/>
              </a:highlight>
              <a:latin typeface="Consolas"/>
              <a:ea typeface="Consolas"/>
              <a:cs typeface="Consolas"/>
              <a:sym typeface="Consolas"/>
            </a:endParaRPr>
          </a:p>
          <a:p>
            <a:pPr marL="0" lvl="0" indent="0" algn="l" rtl="0">
              <a:spcBef>
                <a:spcPts val="0"/>
              </a:spcBef>
              <a:spcAft>
                <a:spcPts val="0"/>
              </a:spcAft>
              <a:buNone/>
            </a:pPr>
            <a:endParaRPr sz="1600">
              <a:solidFill>
                <a:schemeClr val="dk1"/>
              </a:solidFill>
              <a:latin typeface="Trebuchet MS"/>
              <a:ea typeface="Trebuchet MS"/>
              <a:cs typeface="Trebuchet MS"/>
              <a:sym typeface="Trebuchet MS"/>
            </a:endParaRPr>
          </a:p>
        </p:txBody>
      </p:sp>
      <p:sp>
        <p:nvSpPr>
          <p:cNvPr id="143" name="Google Shape;143;p15"/>
          <p:cNvSpPr/>
          <p:nvPr/>
        </p:nvSpPr>
        <p:spPr>
          <a:xfrm>
            <a:off x="352700" y="1087475"/>
            <a:ext cx="1587000" cy="199800"/>
          </a:xfrm>
          <a:prstGeom prst="rect">
            <a:avLst/>
          </a:prstGeom>
          <a:solidFill>
            <a:srgbClr val="E5CB00">
              <a:alpha val="35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rebuchet MS"/>
              <a:ea typeface="Trebuchet MS"/>
              <a:cs typeface="Trebuchet MS"/>
              <a:sym typeface="Trebuchet MS"/>
            </a:endParaRPr>
          </a:p>
        </p:txBody>
      </p:sp>
      <p:cxnSp>
        <p:nvCxnSpPr>
          <p:cNvPr id="144" name="Google Shape;144;p15"/>
          <p:cNvCxnSpPr>
            <a:cxnSpLocks/>
            <a:stCxn id="141" idx="1"/>
            <a:endCxn id="143" idx="3"/>
          </p:cNvCxnSpPr>
          <p:nvPr/>
        </p:nvCxnSpPr>
        <p:spPr>
          <a:xfrm rot="10800000" flipV="1">
            <a:off x="1939701" y="1074975"/>
            <a:ext cx="2703775" cy="112400"/>
          </a:xfrm>
          <a:prstGeom prst="curvedConnector3">
            <a:avLst>
              <a:gd name="adj1" fmla="val 54968"/>
            </a:avLst>
          </a:prstGeom>
          <a:noFill/>
          <a:ln w="19050" cap="flat" cmpd="sng">
            <a:solidFill>
              <a:schemeClr val="dk2"/>
            </a:solidFill>
            <a:prstDash val="solid"/>
            <a:round/>
            <a:headEnd type="none" w="med" len="med"/>
            <a:tailEnd type="triangle" w="med" len="med"/>
          </a:ln>
        </p:spPr>
      </p:cxnSp>
      <p:sp>
        <p:nvSpPr>
          <p:cNvPr id="145" name="Google Shape;145;p15"/>
          <p:cNvSpPr txBox="1">
            <a:spLocks noGrp="1"/>
          </p:cNvSpPr>
          <p:nvPr>
            <p:ph type="body" idx="1"/>
          </p:nvPr>
        </p:nvSpPr>
        <p:spPr>
          <a:xfrm>
            <a:off x="4690500" y="1509025"/>
            <a:ext cx="4355700" cy="527700"/>
          </a:xfrm>
          <a:prstGeom prst="rect">
            <a:avLst/>
          </a:prstGeom>
        </p:spPr>
        <p:txBody>
          <a:bodyPr spcFirstLastPara="1" wrap="square" lIns="97900" tIns="48950" rIns="97900" bIns="48950" anchor="ctr" anchorCtr="0">
            <a:noAutofit/>
          </a:bodyPr>
          <a:lstStyle/>
          <a:p>
            <a:pPr marL="0" lvl="0" indent="0" algn="l" rtl="0">
              <a:spcBef>
                <a:spcPts val="375"/>
              </a:spcBef>
              <a:spcAft>
                <a:spcPts val="0"/>
              </a:spcAft>
              <a:buNone/>
            </a:pPr>
            <a:r>
              <a:rPr lang="en" sz="1400" b="0"/>
              <a:t>Use </a:t>
            </a:r>
            <a:r>
              <a:rPr lang="en" sz="1400" b="0">
                <a:solidFill>
                  <a:srgbClr val="0000FF"/>
                </a:solidFill>
                <a:latin typeface="Consolas"/>
                <a:ea typeface="Consolas"/>
                <a:cs typeface="Consolas"/>
                <a:sym typeface="Consolas"/>
              </a:rPr>
              <a:t>public</a:t>
            </a:r>
            <a:r>
              <a:rPr lang="en" sz="1400" b="0"/>
              <a:t> declarations to create types, methods, and functions visible to importing modules</a:t>
            </a:r>
            <a:endParaRPr sz="1400" b="0"/>
          </a:p>
        </p:txBody>
      </p:sp>
      <p:sp>
        <p:nvSpPr>
          <p:cNvPr id="146" name="Google Shape;146;p15"/>
          <p:cNvSpPr/>
          <p:nvPr/>
        </p:nvSpPr>
        <p:spPr>
          <a:xfrm>
            <a:off x="352700" y="1509025"/>
            <a:ext cx="648000" cy="199800"/>
          </a:xfrm>
          <a:prstGeom prst="rect">
            <a:avLst/>
          </a:prstGeom>
          <a:solidFill>
            <a:srgbClr val="E5CB00">
              <a:alpha val="35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rebuchet MS"/>
              <a:ea typeface="Trebuchet MS"/>
              <a:cs typeface="Trebuchet MS"/>
              <a:sym typeface="Trebuchet MS"/>
            </a:endParaRPr>
          </a:p>
        </p:txBody>
      </p:sp>
      <p:sp>
        <p:nvSpPr>
          <p:cNvPr id="147" name="Google Shape;147;p15"/>
          <p:cNvSpPr/>
          <p:nvPr/>
        </p:nvSpPr>
        <p:spPr>
          <a:xfrm>
            <a:off x="623000" y="1708925"/>
            <a:ext cx="648000" cy="199800"/>
          </a:xfrm>
          <a:prstGeom prst="rect">
            <a:avLst/>
          </a:prstGeom>
          <a:solidFill>
            <a:srgbClr val="E5CB00">
              <a:alpha val="35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rebuchet MS"/>
              <a:ea typeface="Trebuchet MS"/>
              <a:cs typeface="Trebuchet MS"/>
              <a:sym typeface="Trebuchet MS"/>
            </a:endParaRPr>
          </a:p>
        </p:txBody>
      </p:sp>
      <p:cxnSp>
        <p:nvCxnSpPr>
          <p:cNvPr id="148" name="Google Shape;148;p15"/>
          <p:cNvCxnSpPr>
            <a:stCxn id="145" idx="1"/>
            <a:endCxn id="146" idx="0"/>
          </p:cNvCxnSpPr>
          <p:nvPr/>
        </p:nvCxnSpPr>
        <p:spPr>
          <a:xfrm rot="10800000">
            <a:off x="676800" y="1509175"/>
            <a:ext cx="4013700" cy="263700"/>
          </a:xfrm>
          <a:prstGeom prst="curvedConnector4">
            <a:avLst>
              <a:gd name="adj1" fmla="val 40430"/>
              <a:gd name="adj2" fmla="val 146428"/>
            </a:avLst>
          </a:prstGeom>
          <a:noFill/>
          <a:ln w="19050" cap="flat" cmpd="sng">
            <a:solidFill>
              <a:schemeClr val="dk2"/>
            </a:solidFill>
            <a:prstDash val="solid"/>
            <a:round/>
            <a:headEnd type="none" w="med" len="med"/>
            <a:tailEnd type="triangle" w="med" len="med"/>
          </a:ln>
        </p:spPr>
      </p:cxnSp>
      <p:sp>
        <p:nvSpPr>
          <p:cNvPr id="149" name="Google Shape;149;p15"/>
          <p:cNvSpPr/>
          <p:nvPr/>
        </p:nvSpPr>
        <p:spPr>
          <a:xfrm>
            <a:off x="623000" y="2145125"/>
            <a:ext cx="852000" cy="199800"/>
          </a:xfrm>
          <a:prstGeom prst="rect">
            <a:avLst/>
          </a:prstGeom>
          <a:solidFill>
            <a:srgbClr val="E5CB00">
              <a:alpha val="35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rebuchet MS"/>
              <a:ea typeface="Trebuchet MS"/>
              <a:cs typeface="Trebuchet MS"/>
              <a:sym typeface="Trebuchet MS"/>
            </a:endParaRPr>
          </a:p>
        </p:txBody>
      </p:sp>
      <p:sp>
        <p:nvSpPr>
          <p:cNvPr id="150" name="Google Shape;150;p15"/>
          <p:cNvSpPr txBox="1">
            <a:spLocks noGrp="1"/>
          </p:cNvSpPr>
          <p:nvPr>
            <p:ph type="body" idx="1"/>
          </p:nvPr>
        </p:nvSpPr>
        <p:spPr>
          <a:xfrm>
            <a:off x="4690500" y="2145125"/>
            <a:ext cx="4355700" cy="605400"/>
          </a:xfrm>
          <a:prstGeom prst="rect">
            <a:avLst/>
          </a:prstGeom>
        </p:spPr>
        <p:txBody>
          <a:bodyPr spcFirstLastPara="1" wrap="square" lIns="97900" tIns="48950" rIns="97900" bIns="48950" anchor="ctr" anchorCtr="0">
            <a:noAutofit/>
          </a:bodyPr>
          <a:lstStyle/>
          <a:p>
            <a:pPr marL="0" lvl="0" indent="0" algn="l" rtl="0">
              <a:spcBef>
                <a:spcPts val="375"/>
              </a:spcBef>
              <a:spcAft>
                <a:spcPts val="0"/>
              </a:spcAft>
              <a:buNone/>
            </a:pPr>
            <a:r>
              <a:rPr lang="en" sz="1400" b="0">
                <a:solidFill>
                  <a:srgbClr val="0000FF"/>
                </a:solidFill>
                <a:latin typeface="Consolas"/>
                <a:ea typeface="Consolas"/>
                <a:cs typeface="Consolas"/>
                <a:sym typeface="Consolas"/>
              </a:rPr>
              <a:t>internal</a:t>
            </a:r>
            <a:r>
              <a:rPr lang="en" sz="1400" b="0"/>
              <a:t> declarations are only visible inside the current module.</a:t>
            </a:r>
            <a:endParaRPr sz="1400" b="0"/>
          </a:p>
        </p:txBody>
      </p:sp>
      <p:cxnSp>
        <p:nvCxnSpPr>
          <p:cNvPr id="151" name="Google Shape;151;p15"/>
          <p:cNvCxnSpPr>
            <a:cxnSpLocks/>
            <a:stCxn id="150" idx="1"/>
            <a:endCxn id="149" idx="0"/>
          </p:cNvCxnSpPr>
          <p:nvPr/>
        </p:nvCxnSpPr>
        <p:spPr>
          <a:xfrm rot="10800000">
            <a:off x="1049000" y="2145125"/>
            <a:ext cx="3641500" cy="302700"/>
          </a:xfrm>
          <a:prstGeom prst="curvedConnector4">
            <a:avLst>
              <a:gd name="adj1" fmla="val 16912"/>
              <a:gd name="adj2" fmla="val 141387"/>
            </a:avLst>
          </a:prstGeom>
          <a:noFill/>
          <a:ln w="19050" cap="flat" cmpd="sng">
            <a:solidFill>
              <a:schemeClr val="dk2"/>
            </a:solidFill>
            <a:prstDash val="solid"/>
            <a:round/>
            <a:headEnd type="none" w="med" len="med"/>
            <a:tailEnd type="triangle" w="med" len="med"/>
          </a:ln>
        </p:spPr>
      </p:cxnSp>
      <p:sp>
        <p:nvSpPr>
          <p:cNvPr id="152" name="Google Shape;152;p15"/>
          <p:cNvSpPr txBox="1">
            <a:spLocks noGrp="1"/>
          </p:cNvSpPr>
          <p:nvPr>
            <p:ph type="body" idx="1"/>
          </p:nvPr>
        </p:nvSpPr>
        <p:spPr>
          <a:xfrm>
            <a:off x="4690500" y="2905325"/>
            <a:ext cx="4355700" cy="605400"/>
          </a:xfrm>
          <a:prstGeom prst="rect">
            <a:avLst/>
          </a:prstGeom>
        </p:spPr>
        <p:txBody>
          <a:bodyPr spcFirstLastPara="1" wrap="square" lIns="97900" tIns="48950" rIns="97900" bIns="48950" anchor="ctr" anchorCtr="0">
            <a:noAutofit/>
          </a:bodyPr>
          <a:lstStyle/>
          <a:p>
            <a:pPr marL="0" lvl="0" indent="0" algn="l" rtl="0">
              <a:spcBef>
                <a:spcPts val="375"/>
              </a:spcBef>
              <a:spcAft>
                <a:spcPts val="0"/>
              </a:spcAft>
              <a:buNone/>
            </a:pPr>
            <a:r>
              <a:rPr lang="en" sz="1400" b="0"/>
              <a:t>If no visibility modifier is provided, all declarations default to </a:t>
            </a:r>
            <a:r>
              <a:rPr lang="en" sz="1400" b="0">
                <a:solidFill>
                  <a:srgbClr val="0000FF"/>
                </a:solidFill>
                <a:latin typeface="Consolas"/>
                <a:ea typeface="Consolas"/>
                <a:cs typeface="Consolas"/>
                <a:sym typeface="Consolas"/>
              </a:rPr>
              <a:t>internal</a:t>
            </a:r>
            <a:endParaRPr sz="1400" b="0">
              <a:solidFill>
                <a:srgbClr val="0000FF"/>
              </a:solidFill>
            </a:endParaRPr>
          </a:p>
        </p:txBody>
      </p:sp>
      <p:sp>
        <p:nvSpPr>
          <p:cNvPr id="153" name="Google Shape;153;p15"/>
          <p:cNvSpPr txBox="1">
            <a:spLocks noGrp="1"/>
          </p:cNvSpPr>
          <p:nvPr>
            <p:ph type="body" idx="1"/>
          </p:nvPr>
        </p:nvSpPr>
        <p:spPr>
          <a:xfrm>
            <a:off x="4690500" y="3665525"/>
            <a:ext cx="4355700" cy="605400"/>
          </a:xfrm>
          <a:prstGeom prst="rect">
            <a:avLst/>
          </a:prstGeom>
        </p:spPr>
        <p:txBody>
          <a:bodyPr spcFirstLastPara="1" wrap="square" lIns="97900" tIns="48950" rIns="97900" bIns="48950" anchor="ctr" anchorCtr="0">
            <a:noAutofit/>
          </a:bodyPr>
          <a:lstStyle/>
          <a:p>
            <a:pPr marL="0" lvl="0" indent="0" algn="l" rtl="0">
              <a:spcBef>
                <a:spcPts val="375"/>
              </a:spcBef>
              <a:spcAft>
                <a:spcPts val="0"/>
              </a:spcAft>
              <a:buNone/>
            </a:pPr>
            <a:r>
              <a:rPr lang="en" sz="1400" b="0">
                <a:solidFill>
                  <a:srgbClr val="0000FF"/>
                </a:solidFill>
                <a:latin typeface="Consolas"/>
                <a:ea typeface="Consolas"/>
                <a:cs typeface="Consolas"/>
                <a:sym typeface="Consolas"/>
              </a:rPr>
              <a:t>private </a:t>
            </a:r>
            <a:r>
              <a:rPr lang="en" sz="1400" b="0"/>
              <a:t>declarations are only visible inside the current </a:t>
            </a:r>
            <a:r>
              <a:rPr lang="en" sz="1400" b="0" i="1"/>
              <a:t>type</a:t>
            </a:r>
            <a:endParaRPr sz="1400" b="0" i="1"/>
          </a:p>
        </p:txBody>
      </p:sp>
      <p:sp>
        <p:nvSpPr>
          <p:cNvPr id="154" name="Google Shape;154;p15"/>
          <p:cNvSpPr/>
          <p:nvPr/>
        </p:nvSpPr>
        <p:spPr>
          <a:xfrm>
            <a:off x="623000" y="2581325"/>
            <a:ext cx="762600" cy="199800"/>
          </a:xfrm>
          <a:prstGeom prst="rect">
            <a:avLst/>
          </a:prstGeom>
          <a:solidFill>
            <a:srgbClr val="E5CB00">
              <a:alpha val="35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rebuchet MS"/>
              <a:ea typeface="Trebuchet MS"/>
              <a:cs typeface="Trebuchet MS"/>
              <a:sym typeface="Trebuchet MS"/>
            </a:endParaRPr>
          </a:p>
        </p:txBody>
      </p:sp>
      <p:cxnSp>
        <p:nvCxnSpPr>
          <p:cNvPr id="155" name="Google Shape;155;p15"/>
          <p:cNvCxnSpPr>
            <a:stCxn id="153" idx="1"/>
            <a:endCxn id="154" idx="2"/>
          </p:cNvCxnSpPr>
          <p:nvPr/>
        </p:nvCxnSpPr>
        <p:spPr>
          <a:xfrm rot="10800000">
            <a:off x="1004400" y="2781125"/>
            <a:ext cx="3686100" cy="1187100"/>
          </a:xfrm>
          <a:prstGeom prst="curvedConnector2">
            <a:avLst/>
          </a:prstGeom>
          <a:noFill/>
          <a:ln w="19050" cap="flat" cmpd="sng">
            <a:solidFill>
              <a:schemeClr val="dk2"/>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5"/>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144"/>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43"/>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0"/>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146"/>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48"/>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47"/>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15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5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55"/>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151"/>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154"/>
                                        </p:tgtEl>
                                        <p:attrNameLst>
                                          <p:attrName>style.visibility</p:attrName>
                                        </p:attrNameLst>
                                      </p:cBhvr>
                                      <p:to>
                                        <p:strVal val="visible"/>
                                      </p:to>
                                    </p:set>
                                  </p:childTnLst>
                                </p:cTn>
                              </p:par>
                              <p:par>
                                <p:cTn id="51" presetID="1" presetClass="exit" presetSubtype="0" fill="hold" nodeType="withEffect">
                                  <p:stCondLst>
                                    <p:cond delay="0"/>
                                  </p:stCondLst>
                                  <p:childTnLst>
                                    <p:set>
                                      <p:cBhvr>
                                        <p:cTn id="52" dur="1" fill="hold">
                                          <p:stCondLst>
                                            <p:cond delay="0"/>
                                          </p:stCondLst>
                                        </p:cTn>
                                        <p:tgtEl>
                                          <p:spTgt spid="1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6"/>
          <p:cNvSpPr txBox="1">
            <a:spLocks noGrp="1"/>
          </p:cNvSpPr>
          <p:nvPr>
            <p:ph type="title"/>
          </p:nvPr>
        </p:nvSpPr>
        <p:spPr>
          <a:xfrm>
            <a:off x="381000" y="152351"/>
            <a:ext cx="8382000" cy="527700"/>
          </a:xfrm>
          <a:prstGeom prst="rect">
            <a:avLst/>
          </a:prstGeom>
        </p:spPr>
        <p:txBody>
          <a:bodyPr spcFirstLastPara="1" wrap="square" lIns="97900" tIns="48950" rIns="97900" bIns="48950" anchor="ctr" anchorCtr="0">
            <a:noAutofit/>
          </a:bodyPr>
          <a:lstStyle/>
          <a:p>
            <a:pPr marL="0" lvl="0" indent="0" algn="ctr" rtl="0">
              <a:spcBef>
                <a:spcPts val="0"/>
              </a:spcBef>
              <a:spcAft>
                <a:spcPts val="0"/>
              </a:spcAft>
              <a:buNone/>
            </a:pPr>
            <a:r>
              <a:rPr lang="en"/>
              <a:t>Modules: Organizing Your Code</a:t>
            </a:r>
            <a:endParaRPr/>
          </a:p>
        </p:txBody>
      </p:sp>
      <p:sp>
        <p:nvSpPr>
          <p:cNvPr id="161" name="Google Shape;161;p16"/>
          <p:cNvSpPr txBox="1"/>
          <p:nvPr/>
        </p:nvSpPr>
        <p:spPr>
          <a:xfrm>
            <a:off x="207025" y="756725"/>
            <a:ext cx="3951900" cy="21042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rgbClr val="008000"/>
                </a:solidFill>
                <a:highlight>
                  <a:srgbClr val="FFFFFF"/>
                </a:highlight>
                <a:latin typeface="Consolas"/>
                <a:ea typeface="Consolas"/>
                <a:cs typeface="Consolas"/>
                <a:sym typeface="Consolas"/>
              </a:rPr>
              <a:t>// material.slang</a:t>
            </a:r>
            <a:endParaRPr>
              <a:solidFill>
                <a:srgbClr val="008000"/>
              </a:solidFill>
              <a:highlight>
                <a:srgbClr val="FFFFFF"/>
              </a:highlight>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r>
              <a:rPr lang="en">
                <a:solidFill>
                  <a:srgbClr val="0000FF"/>
                </a:solidFill>
                <a:highlight>
                  <a:srgbClr val="FFFFFF"/>
                </a:highlight>
                <a:latin typeface="Consolas"/>
                <a:ea typeface="Consolas"/>
                <a:cs typeface="Consolas"/>
                <a:sym typeface="Consolas"/>
              </a:rPr>
              <a:t>module</a:t>
            </a:r>
            <a:r>
              <a:rPr lang="en">
                <a:solidFill>
                  <a:srgbClr val="3B3B3B"/>
                </a:solidFill>
                <a:highlight>
                  <a:srgbClr val="FFFFFF"/>
                </a:highlight>
                <a:latin typeface="Consolas"/>
                <a:ea typeface="Consolas"/>
                <a:cs typeface="Consolas"/>
                <a:sym typeface="Consolas"/>
              </a:rPr>
              <a:t> material;</a:t>
            </a:r>
            <a:endParaRPr>
              <a:solidFill>
                <a:srgbClr val="3B3B3B"/>
              </a:solidFill>
              <a:highlight>
                <a:srgbClr val="FFFFFF"/>
              </a:highlight>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endParaRPr>
              <a:solidFill>
                <a:srgbClr val="3B3B3B"/>
              </a:solidFill>
              <a:highlight>
                <a:srgbClr val="FFFFFF"/>
              </a:highlight>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r>
              <a:rPr lang="en">
                <a:solidFill>
                  <a:srgbClr val="0000FF"/>
                </a:solidFill>
                <a:highlight>
                  <a:srgbClr val="FFFFFF"/>
                </a:highlight>
                <a:latin typeface="Consolas"/>
                <a:ea typeface="Consolas"/>
                <a:cs typeface="Consolas"/>
                <a:sym typeface="Consolas"/>
              </a:rPr>
              <a:t>public</a:t>
            </a:r>
            <a:r>
              <a:rPr lang="en">
                <a:solidFill>
                  <a:srgbClr val="3B3B3B"/>
                </a:solidFill>
                <a:highlight>
                  <a:srgbClr val="FFFFFF"/>
                </a:highlight>
                <a:latin typeface="Consolas"/>
                <a:ea typeface="Consolas"/>
                <a:cs typeface="Consolas"/>
                <a:sym typeface="Consolas"/>
              </a:rPr>
              <a:t> </a:t>
            </a:r>
            <a:r>
              <a:rPr lang="en">
                <a:solidFill>
                  <a:srgbClr val="0000FF"/>
                </a:solidFill>
                <a:highlight>
                  <a:srgbClr val="FFFFFF"/>
                </a:highlight>
                <a:latin typeface="Consolas"/>
                <a:ea typeface="Consolas"/>
                <a:cs typeface="Consolas"/>
                <a:sym typeface="Consolas"/>
              </a:rPr>
              <a:t>struct</a:t>
            </a:r>
            <a:r>
              <a:rPr lang="en">
                <a:solidFill>
                  <a:srgbClr val="3B3B3B"/>
                </a:solidFill>
                <a:highlight>
                  <a:srgbClr val="FFFFFF"/>
                </a:highlight>
                <a:latin typeface="Consolas"/>
                <a:ea typeface="Consolas"/>
                <a:cs typeface="Consolas"/>
                <a:sym typeface="Consolas"/>
              </a:rPr>
              <a:t> </a:t>
            </a:r>
            <a:r>
              <a:rPr lang="en">
                <a:solidFill>
                  <a:srgbClr val="267F99"/>
                </a:solidFill>
                <a:highlight>
                  <a:srgbClr val="FFFFFF"/>
                </a:highlight>
                <a:latin typeface="Consolas"/>
                <a:ea typeface="Consolas"/>
                <a:cs typeface="Consolas"/>
                <a:sym typeface="Consolas"/>
              </a:rPr>
              <a:t>Material </a:t>
            </a:r>
            <a:r>
              <a:rPr lang="en">
                <a:solidFill>
                  <a:srgbClr val="3B3B3B"/>
                </a:solidFill>
                <a:highlight>
                  <a:srgbClr val="FFFFFF"/>
                </a:highlight>
                <a:latin typeface="Consolas"/>
                <a:ea typeface="Consolas"/>
                <a:cs typeface="Consolas"/>
                <a:sym typeface="Consolas"/>
              </a:rPr>
              <a:t>{</a:t>
            </a:r>
            <a:endParaRPr>
              <a:solidFill>
                <a:srgbClr val="3B3B3B"/>
              </a:solidFill>
              <a:highlight>
                <a:srgbClr val="FFFFFF"/>
              </a:highlight>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r>
              <a:rPr lang="en">
                <a:solidFill>
                  <a:srgbClr val="3B3B3B"/>
                </a:solidFill>
                <a:highlight>
                  <a:srgbClr val="FFFFFF"/>
                </a:highlight>
                <a:latin typeface="Consolas"/>
                <a:ea typeface="Consolas"/>
                <a:cs typeface="Consolas"/>
                <a:sym typeface="Consolas"/>
              </a:rPr>
              <a:t>   </a:t>
            </a:r>
            <a:r>
              <a:rPr lang="en">
                <a:solidFill>
                  <a:srgbClr val="0000FF"/>
                </a:solidFill>
                <a:highlight>
                  <a:srgbClr val="FFFFFF"/>
                </a:highlight>
                <a:latin typeface="Consolas"/>
                <a:ea typeface="Consolas"/>
                <a:cs typeface="Consolas"/>
                <a:sym typeface="Consolas"/>
              </a:rPr>
              <a:t>public</a:t>
            </a:r>
            <a:r>
              <a:rPr lang="en">
                <a:solidFill>
                  <a:srgbClr val="3B3B3B"/>
                </a:solidFill>
                <a:highlight>
                  <a:srgbClr val="FFFFFF"/>
                </a:highlight>
                <a:latin typeface="Consolas"/>
                <a:ea typeface="Consolas"/>
                <a:cs typeface="Consolas"/>
                <a:sym typeface="Consolas"/>
              </a:rPr>
              <a:t> </a:t>
            </a:r>
            <a:r>
              <a:rPr lang="en">
                <a:solidFill>
                  <a:srgbClr val="267F99"/>
                </a:solidFill>
                <a:highlight>
                  <a:srgbClr val="FFFFFF"/>
                </a:highlight>
                <a:latin typeface="Consolas"/>
                <a:ea typeface="Consolas"/>
                <a:cs typeface="Consolas"/>
                <a:sym typeface="Consolas"/>
              </a:rPr>
              <a:t>float4</a:t>
            </a:r>
            <a:r>
              <a:rPr lang="en">
                <a:solidFill>
                  <a:srgbClr val="3B3B3B"/>
                </a:solidFill>
                <a:highlight>
                  <a:srgbClr val="FFFFFF"/>
                </a:highlight>
                <a:latin typeface="Consolas"/>
                <a:ea typeface="Consolas"/>
                <a:cs typeface="Consolas"/>
                <a:sym typeface="Consolas"/>
              </a:rPr>
              <a:t> </a:t>
            </a:r>
            <a:r>
              <a:rPr lang="en">
                <a:solidFill>
                  <a:srgbClr val="795E26"/>
                </a:solidFill>
                <a:highlight>
                  <a:srgbClr val="FFFFFF"/>
                </a:highlight>
                <a:latin typeface="Consolas"/>
                <a:ea typeface="Consolas"/>
                <a:cs typeface="Consolas"/>
                <a:sym typeface="Consolas"/>
              </a:rPr>
              <a:t>evalBRDF</a:t>
            </a:r>
            <a:r>
              <a:rPr lang="en">
                <a:solidFill>
                  <a:srgbClr val="3B3B3B"/>
                </a:solidFill>
                <a:highlight>
                  <a:srgbClr val="FFFFFF"/>
                </a:highlight>
                <a:latin typeface="Consolas"/>
                <a:ea typeface="Consolas"/>
                <a:cs typeface="Consolas"/>
                <a:sym typeface="Consolas"/>
              </a:rPr>
              <a:t>(</a:t>
            </a:r>
            <a:r>
              <a:rPr lang="en">
                <a:solidFill>
                  <a:srgbClr val="267F99"/>
                </a:solidFill>
                <a:highlight>
                  <a:srgbClr val="FFFFFF"/>
                </a:highlight>
                <a:latin typeface="Consolas"/>
                <a:ea typeface="Consolas"/>
                <a:cs typeface="Consolas"/>
                <a:sym typeface="Consolas"/>
              </a:rPr>
              <a:t>float3</a:t>
            </a:r>
            <a:r>
              <a:rPr lang="en">
                <a:solidFill>
                  <a:srgbClr val="3B3B3B"/>
                </a:solidFill>
                <a:highlight>
                  <a:srgbClr val="FFFFFF"/>
                </a:highlight>
                <a:latin typeface="Consolas"/>
                <a:ea typeface="Consolas"/>
                <a:cs typeface="Consolas"/>
                <a:sym typeface="Consolas"/>
              </a:rPr>
              <a:t>) </a:t>
            </a:r>
            <a:endParaRPr>
              <a:solidFill>
                <a:srgbClr val="3B3B3B"/>
              </a:solidFill>
              <a:highlight>
                <a:srgbClr val="FFFFFF"/>
              </a:highlight>
              <a:latin typeface="Consolas"/>
              <a:ea typeface="Consolas"/>
              <a:cs typeface="Consolas"/>
              <a:sym typeface="Consolas"/>
            </a:endParaRPr>
          </a:p>
          <a:p>
            <a:pPr marL="0" lvl="0" indent="457200" algn="l" rtl="0">
              <a:lnSpc>
                <a:spcPct val="100000"/>
              </a:lnSpc>
              <a:spcBef>
                <a:spcPts val="0"/>
              </a:spcBef>
              <a:spcAft>
                <a:spcPts val="0"/>
              </a:spcAft>
              <a:buClr>
                <a:schemeClr val="dk1"/>
              </a:buClr>
              <a:buSzPts val="1100"/>
              <a:buFont typeface="Arial"/>
              <a:buNone/>
            </a:pPr>
            <a:r>
              <a:rPr lang="en">
                <a:solidFill>
                  <a:srgbClr val="3B3B3B"/>
                </a:solidFill>
                <a:highlight>
                  <a:srgbClr val="FFFFFF"/>
                </a:highlight>
                <a:latin typeface="Consolas"/>
                <a:ea typeface="Consolas"/>
                <a:cs typeface="Consolas"/>
                <a:sym typeface="Consolas"/>
              </a:rPr>
              <a:t>{ </a:t>
            </a:r>
            <a:r>
              <a:rPr lang="en">
                <a:solidFill>
                  <a:srgbClr val="008000"/>
                </a:solidFill>
                <a:highlight>
                  <a:srgbClr val="FFFFFF"/>
                </a:highlight>
                <a:latin typeface="Consolas"/>
                <a:ea typeface="Consolas"/>
                <a:cs typeface="Consolas"/>
                <a:sym typeface="Consolas"/>
              </a:rPr>
              <a:t>/* ... */</a:t>
            </a:r>
            <a:r>
              <a:rPr lang="en">
                <a:solidFill>
                  <a:srgbClr val="3B3B3B"/>
                </a:solidFill>
                <a:highlight>
                  <a:srgbClr val="FFFFFF"/>
                </a:highlight>
                <a:latin typeface="Consolas"/>
                <a:ea typeface="Consolas"/>
                <a:cs typeface="Consolas"/>
                <a:sym typeface="Consolas"/>
              </a:rPr>
              <a:t> }</a:t>
            </a:r>
            <a:endParaRPr>
              <a:solidFill>
                <a:srgbClr val="3B3B3B"/>
              </a:solidFill>
              <a:highlight>
                <a:srgbClr val="FFFFFF"/>
              </a:highlight>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r>
              <a:rPr lang="en">
                <a:solidFill>
                  <a:srgbClr val="3B3B3B"/>
                </a:solidFill>
                <a:highlight>
                  <a:srgbClr val="FFFFFF"/>
                </a:highlight>
                <a:latin typeface="Consolas"/>
                <a:ea typeface="Consolas"/>
                <a:cs typeface="Consolas"/>
                <a:sym typeface="Consolas"/>
              </a:rPr>
              <a:t>   </a:t>
            </a:r>
            <a:r>
              <a:rPr lang="en">
                <a:solidFill>
                  <a:srgbClr val="0000FF"/>
                </a:solidFill>
                <a:highlight>
                  <a:srgbClr val="FFFFFF"/>
                </a:highlight>
                <a:latin typeface="Consolas"/>
                <a:ea typeface="Consolas"/>
                <a:cs typeface="Consolas"/>
                <a:sym typeface="Consolas"/>
              </a:rPr>
              <a:t>internal</a:t>
            </a:r>
            <a:r>
              <a:rPr lang="en">
                <a:solidFill>
                  <a:srgbClr val="3B3B3B"/>
                </a:solidFill>
                <a:highlight>
                  <a:srgbClr val="FFFFFF"/>
                </a:highlight>
                <a:latin typeface="Consolas"/>
                <a:ea typeface="Consolas"/>
                <a:cs typeface="Consolas"/>
                <a:sym typeface="Consolas"/>
              </a:rPr>
              <a:t> </a:t>
            </a:r>
            <a:r>
              <a:rPr lang="en">
                <a:solidFill>
                  <a:srgbClr val="267F99"/>
                </a:solidFill>
                <a:highlight>
                  <a:srgbClr val="FFFFFF"/>
                </a:highlight>
                <a:latin typeface="Consolas"/>
                <a:ea typeface="Consolas"/>
                <a:cs typeface="Consolas"/>
                <a:sym typeface="Consolas"/>
              </a:rPr>
              <a:t>float4</a:t>
            </a:r>
            <a:r>
              <a:rPr lang="en">
                <a:solidFill>
                  <a:srgbClr val="3B3B3B"/>
                </a:solidFill>
                <a:highlight>
                  <a:srgbClr val="FFFFFF"/>
                </a:highlight>
                <a:latin typeface="Consolas"/>
                <a:ea typeface="Consolas"/>
                <a:cs typeface="Consolas"/>
                <a:sym typeface="Consolas"/>
              </a:rPr>
              <a:t> </a:t>
            </a:r>
            <a:r>
              <a:rPr lang="en">
                <a:solidFill>
                  <a:srgbClr val="795E26"/>
                </a:solidFill>
                <a:highlight>
                  <a:srgbClr val="FFFFFF"/>
                </a:highlight>
                <a:latin typeface="Consolas"/>
                <a:ea typeface="Consolas"/>
                <a:cs typeface="Consolas"/>
                <a:sym typeface="Consolas"/>
              </a:rPr>
              <a:t>myPrivateMethod</a:t>
            </a:r>
            <a:r>
              <a:rPr lang="en">
                <a:solidFill>
                  <a:srgbClr val="3B3B3B"/>
                </a:solidFill>
                <a:highlight>
                  <a:srgbClr val="FFFFFF"/>
                </a:highlight>
                <a:latin typeface="Consolas"/>
                <a:ea typeface="Consolas"/>
                <a:cs typeface="Consolas"/>
                <a:sym typeface="Consolas"/>
              </a:rPr>
              <a:t>() </a:t>
            </a:r>
            <a:endParaRPr>
              <a:solidFill>
                <a:srgbClr val="3B3B3B"/>
              </a:solidFill>
              <a:highlight>
                <a:srgbClr val="FFFFFF"/>
              </a:highlight>
              <a:latin typeface="Consolas"/>
              <a:ea typeface="Consolas"/>
              <a:cs typeface="Consolas"/>
              <a:sym typeface="Consolas"/>
            </a:endParaRPr>
          </a:p>
          <a:p>
            <a:pPr marL="0" lvl="0" indent="457200" algn="l" rtl="0">
              <a:lnSpc>
                <a:spcPct val="100000"/>
              </a:lnSpc>
              <a:spcBef>
                <a:spcPts val="0"/>
              </a:spcBef>
              <a:spcAft>
                <a:spcPts val="0"/>
              </a:spcAft>
              <a:buClr>
                <a:schemeClr val="dk1"/>
              </a:buClr>
              <a:buSzPts val="1100"/>
              <a:buFont typeface="Arial"/>
              <a:buNone/>
            </a:pPr>
            <a:r>
              <a:rPr lang="en">
                <a:solidFill>
                  <a:srgbClr val="3B3B3B"/>
                </a:solidFill>
                <a:highlight>
                  <a:srgbClr val="FFFFFF"/>
                </a:highlight>
                <a:latin typeface="Consolas"/>
                <a:ea typeface="Consolas"/>
                <a:cs typeface="Consolas"/>
                <a:sym typeface="Consolas"/>
              </a:rPr>
              <a:t>{ </a:t>
            </a:r>
            <a:r>
              <a:rPr lang="en">
                <a:solidFill>
                  <a:srgbClr val="008000"/>
                </a:solidFill>
                <a:highlight>
                  <a:srgbClr val="FFFFFF"/>
                </a:highlight>
                <a:latin typeface="Consolas"/>
                <a:ea typeface="Consolas"/>
                <a:cs typeface="Consolas"/>
                <a:sym typeface="Consolas"/>
              </a:rPr>
              <a:t>/* ... */</a:t>
            </a:r>
            <a:r>
              <a:rPr lang="en">
                <a:solidFill>
                  <a:srgbClr val="3B3B3B"/>
                </a:solidFill>
                <a:highlight>
                  <a:srgbClr val="FFFFFF"/>
                </a:highlight>
                <a:latin typeface="Consolas"/>
                <a:ea typeface="Consolas"/>
                <a:cs typeface="Consolas"/>
                <a:sym typeface="Consolas"/>
              </a:rPr>
              <a:t> }</a:t>
            </a:r>
            <a:endParaRPr>
              <a:solidFill>
                <a:srgbClr val="3B3B3B"/>
              </a:solidFill>
              <a:highlight>
                <a:srgbClr val="FFFFFF"/>
              </a:highlight>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r>
              <a:rPr lang="en">
                <a:solidFill>
                  <a:srgbClr val="3B3B3B"/>
                </a:solidFill>
                <a:highlight>
                  <a:srgbClr val="FFFFFF"/>
                </a:highlight>
                <a:latin typeface="Consolas"/>
                <a:ea typeface="Consolas"/>
                <a:cs typeface="Consolas"/>
                <a:sym typeface="Consolas"/>
              </a:rPr>
              <a:t>}</a:t>
            </a:r>
            <a:endParaRPr>
              <a:solidFill>
                <a:srgbClr val="3B3B3B"/>
              </a:solidFill>
              <a:highlight>
                <a:srgbClr val="FFFFFF"/>
              </a:highlight>
              <a:latin typeface="Consolas"/>
              <a:ea typeface="Consolas"/>
              <a:cs typeface="Consolas"/>
              <a:sym typeface="Consolas"/>
            </a:endParaRPr>
          </a:p>
          <a:p>
            <a:pPr marL="0" lvl="0" indent="0" algn="l" rtl="0">
              <a:spcBef>
                <a:spcPts val="0"/>
              </a:spcBef>
              <a:spcAft>
                <a:spcPts val="0"/>
              </a:spcAft>
              <a:buNone/>
            </a:pPr>
            <a:endParaRPr sz="1600">
              <a:solidFill>
                <a:schemeClr val="dk1"/>
              </a:solidFill>
              <a:latin typeface="Trebuchet MS"/>
              <a:ea typeface="Trebuchet MS"/>
              <a:cs typeface="Trebuchet MS"/>
              <a:sym typeface="Trebuchet MS"/>
            </a:endParaRPr>
          </a:p>
        </p:txBody>
      </p:sp>
      <p:sp>
        <p:nvSpPr>
          <p:cNvPr id="162" name="Google Shape;162;p16"/>
          <p:cNvSpPr txBox="1"/>
          <p:nvPr/>
        </p:nvSpPr>
        <p:spPr>
          <a:xfrm>
            <a:off x="4355325" y="756725"/>
            <a:ext cx="4586400" cy="31287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solidFill>
                  <a:srgbClr val="008000"/>
                </a:solidFill>
                <a:highlight>
                  <a:srgbClr val="FFFFFF"/>
                </a:highlight>
                <a:latin typeface="Consolas"/>
                <a:ea typeface="Consolas"/>
                <a:cs typeface="Consolas"/>
                <a:sym typeface="Consolas"/>
              </a:rPr>
              <a:t>// scene.slang</a:t>
            </a:r>
            <a:endParaRPr>
              <a:solidFill>
                <a:srgbClr val="008000"/>
              </a:solidFill>
              <a:highlight>
                <a:srgbClr val="FFFFFF"/>
              </a:highlight>
              <a:latin typeface="Consolas"/>
              <a:ea typeface="Consolas"/>
              <a:cs typeface="Consolas"/>
              <a:sym typeface="Consolas"/>
            </a:endParaRPr>
          </a:p>
          <a:p>
            <a:pPr marL="0" lvl="0" indent="0" algn="l" rtl="0">
              <a:lnSpc>
                <a:spcPct val="100000"/>
              </a:lnSpc>
              <a:spcBef>
                <a:spcPts val="0"/>
              </a:spcBef>
              <a:spcAft>
                <a:spcPts val="0"/>
              </a:spcAft>
              <a:buNone/>
            </a:pPr>
            <a:r>
              <a:rPr lang="en">
                <a:solidFill>
                  <a:srgbClr val="0000FF"/>
                </a:solidFill>
                <a:highlight>
                  <a:srgbClr val="FFFFFF"/>
                </a:highlight>
                <a:latin typeface="Consolas"/>
                <a:ea typeface="Consolas"/>
                <a:cs typeface="Consolas"/>
                <a:sym typeface="Consolas"/>
              </a:rPr>
              <a:t>import material;</a:t>
            </a:r>
            <a:endParaRPr>
              <a:solidFill>
                <a:srgbClr val="3B3B3B"/>
              </a:solidFill>
              <a:highlight>
                <a:srgbClr val="FFFFFF"/>
              </a:highlight>
              <a:latin typeface="Consolas"/>
              <a:ea typeface="Consolas"/>
              <a:cs typeface="Consolas"/>
              <a:sym typeface="Consolas"/>
            </a:endParaRPr>
          </a:p>
          <a:p>
            <a:pPr marL="0" lvl="0" indent="0" algn="l" rtl="0">
              <a:lnSpc>
                <a:spcPct val="100000"/>
              </a:lnSpc>
              <a:spcBef>
                <a:spcPts val="0"/>
              </a:spcBef>
              <a:spcAft>
                <a:spcPts val="0"/>
              </a:spcAft>
              <a:buNone/>
            </a:pPr>
            <a:endParaRPr>
              <a:solidFill>
                <a:srgbClr val="3B3B3B"/>
              </a:solidFill>
              <a:highlight>
                <a:srgbClr val="FFFFFF"/>
              </a:highlight>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r>
              <a:rPr lang="en">
                <a:solidFill>
                  <a:srgbClr val="0000FF"/>
                </a:solidFill>
                <a:highlight>
                  <a:srgbClr val="FFFFFF"/>
                </a:highlight>
                <a:latin typeface="Consolas"/>
                <a:ea typeface="Consolas"/>
                <a:cs typeface="Consolas"/>
                <a:sym typeface="Consolas"/>
              </a:rPr>
              <a:t>struct</a:t>
            </a:r>
            <a:r>
              <a:rPr lang="en">
                <a:solidFill>
                  <a:srgbClr val="3B3B3B"/>
                </a:solidFill>
                <a:highlight>
                  <a:srgbClr val="FFFFFF"/>
                </a:highlight>
                <a:latin typeface="Consolas"/>
                <a:ea typeface="Consolas"/>
                <a:cs typeface="Consolas"/>
                <a:sym typeface="Consolas"/>
              </a:rPr>
              <a:t> </a:t>
            </a:r>
            <a:r>
              <a:rPr lang="en">
                <a:solidFill>
                  <a:srgbClr val="267F99"/>
                </a:solidFill>
                <a:highlight>
                  <a:srgbClr val="FFFFFF"/>
                </a:highlight>
                <a:latin typeface="Consolas"/>
                <a:ea typeface="Consolas"/>
                <a:cs typeface="Consolas"/>
                <a:sym typeface="Consolas"/>
              </a:rPr>
              <a:t>Scene </a:t>
            </a:r>
            <a:r>
              <a:rPr lang="en">
                <a:solidFill>
                  <a:srgbClr val="3B3B3B"/>
                </a:solidFill>
                <a:highlight>
                  <a:srgbClr val="FFFFFF"/>
                </a:highlight>
                <a:latin typeface="Consolas"/>
                <a:ea typeface="Consolas"/>
                <a:cs typeface="Consolas"/>
                <a:sym typeface="Consolas"/>
              </a:rPr>
              <a:t>{</a:t>
            </a:r>
            <a:endParaRPr>
              <a:solidFill>
                <a:srgbClr val="3B3B3B"/>
              </a:solidFill>
              <a:highlight>
                <a:srgbClr val="FFFFFF"/>
              </a:highlight>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r>
              <a:rPr lang="en">
                <a:solidFill>
                  <a:srgbClr val="3B3B3B"/>
                </a:solidFill>
                <a:highlight>
                  <a:srgbClr val="FFFFFF"/>
                </a:highlight>
                <a:latin typeface="Consolas"/>
                <a:ea typeface="Consolas"/>
                <a:cs typeface="Consolas"/>
                <a:sym typeface="Consolas"/>
              </a:rPr>
              <a:t>   </a:t>
            </a:r>
            <a:r>
              <a:rPr lang="en">
                <a:solidFill>
                  <a:srgbClr val="267F99"/>
                </a:solidFill>
                <a:highlight>
                  <a:srgbClr val="FFFFFF"/>
                </a:highlight>
                <a:latin typeface="Consolas"/>
                <a:ea typeface="Consolas"/>
                <a:cs typeface="Consolas"/>
                <a:sym typeface="Consolas"/>
              </a:rPr>
              <a:t>StructuredBuffer</a:t>
            </a:r>
            <a:r>
              <a:rPr lang="en">
                <a:solidFill>
                  <a:schemeClr val="dk1"/>
                </a:solidFill>
                <a:highlight>
                  <a:srgbClr val="FFFFFF"/>
                </a:highlight>
                <a:latin typeface="Consolas"/>
                <a:ea typeface="Consolas"/>
                <a:cs typeface="Consolas"/>
                <a:sym typeface="Consolas"/>
              </a:rPr>
              <a:t>&lt;</a:t>
            </a:r>
            <a:r>
              <a:rPr lang="en">
                <a:solidFill>
                  <a:srgbClr val="267F99"/>
                </a:solidFill>
                <a:highlight>
                  <a:srgbClr val="FFFFFF"/>
                </a:highlight>
                <a:latin typeface="Consolas"/>
                <a:ea typeface="Consolas"/>
                <a:cs typeface="Consolas"/>
                <a:sym typeface="Consolas"/>
              </a:rPr>
              <a:t>Material</a:t>
            </a:r>
            <a:r>
              <a:rPr lang="en">
                <a:solidFill>
                  <a:schemeClr val="dk1"/>
                </a:solidFill>
                <a:highlight>
                  <a:srgbClr val="FFFFFF"/>
                </a:highlight>
                <a:latin typeface="Consolas"/>
                <a:ea typeface="Consolas"/>
                <a:cs typeface="Consolas"/>
                <a:sym typeface="Consolas"/>
              </a:rPr>
              <a:t>&gt;</a:t>
            </a:r>
            <a:r>
              <a:rPr lang="en">
                <a:solidFill>
                  <a:srgbClr val="3B3B3B"/>
                </a:solidFill>
                <a:highlight>
                  <a:srgbClr val="FFFFFF"/>
                </a:highlight>
                <a:latin typeface="Consolas"/>
                <a:ea typeface="Consolas"/>
                <a:cs typeface="Consolas"/>
                <a:sym typeface="Consolas"/>
              </a:rPr>
              <a:t> </a:t>
            </a:r>
            <a:r>
              <a:rPr lang="en">
                <a:solidFill>
                  <a:srgbClr val="001080"/>
                </a:solidFill>
                <a:highlight>
                  <a:srgbClr val="FFFFFF"/>
                </a:highlight>
                <a:latin typeface="Consolas"/>
                <a:ea typeface="Consolas"/>
                <a:cs typeface="Consolas"/>
                <a:sym typeface="Consolas"/>
              </a:rPr>
              <a:t>materials</a:t>
            </a:r>
            <a:r>
              <a:rPr lang="en">
                <a:solidFill>
                  <a:srgbClr val="3B3B3B"/>
                </a:solidFill>
                <a:highlight>
                  <a:srgbClr val="FFFFFF"/>
                </a:highlight>
                <a:latin typeface="Consolas"/>
                <a:ea typeface="Consolas"/>
                <a:cs typeface="Consolas"/>
                <a:sym typeface="Consolas"/>
              </a:rPr>
              <a:t>;</a:t>
            </a:r>
            <a:endParaRPr>
              <a:solidFill>
                <a:srgbClr val="3B3B3B"/>
              </a:solidFill>
              <a:highlight>
                <a:srgbClr val="FFFFFF"/>
              </a:highlight>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endParaRPr>
              <a:solidFill>
                <a:srgbClr val="3B3B3B"/>
              </a:solidFill>
              <a:highlight>
                <a:srgbClr val="FFFFFF"/>
              </a:highlight>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r>
              <a:rPr lang="en">
                <a:solidFill>
                  <a:srgbClr val="3B3B3B"/>
                </a:solidFill>
                <a:highlight>
                  <a:srgbClr val="FFFFFF"/>
                </a:highlight>
                <a:latin typeface="Consolas"/>
                <a:ea typeface="Consolas"/>
                <a:cs typeface="Consolas"/>
                <a:sym typeface="Consolas"/>
              </a:rPr>
              <a:t>   </a:t>
            </a:r>
            <a:r>
              <a:rPr lang="en">
                <a:solidFill>
                  <a:srgbClr val="0000FF"/>
                </a:solidFill>
                <a:highlight>
                  <a:srgbClr val="FFFFFF"/>
                </a:highlight>
                <a:latin typeface="Consolas"/>
                <a:ea typeface="Consolas"/>
                <a:cs typeface="Consolas"/>
                <a:sym typeface="Consolas"/>
              </a:rPr>
              <a:t>void</a:t>
            </a:r>
            <a:r>
              <a:rPr lang="en">
                <a:solidFill>
                  <a:srgbClr val="3B3B3B"/>
                </a:solidFill>
                <a:highlight>
                  <a:srgbClr val="FFFFFF"/>
                </a:highlight>
                <a:latin typeface="Consolas"/>
                <a:ea typeface="Consolas"/>
                <a:cs typeface="Consolas"/>
                <a:sym typeface="Consolas"/>
              </a:rPr>
              <a:t> </a:t>
            </a:r>
            <a:r>
              <a:rPr lang="en">
                <a:solidFill>
                  <a:srgbClr val="795E26"/>
                </a:solidFill>
                <a:highlight>
                  <a:srgbClr val="FFFFFF"/>
                </a:highlight>
                <a:latin typeface="Consolas"/>
                <a:ea typeface="Consolas"/>
                <a:cs typeface="Consolas"/>
                <a:sym typeface="Consolas"/>
              </a:rPr>
              <a:t>compute</a:t>
            </a:r>
            <a:r>
              <a:rPr lang="en">
                <a:solidFill>
                  <a:srgbClr val="3B3B3B"/>
                </a:solidFill>
                <a:highlight>
                  <a:srgbClr val="FFFFFF"/>
                </a:highlight>
                <a:latin typeface="Consolas"/>
                <a:ea typeface="Consolas"/>
                <a:cs typeface="Consolas"/>
                <a:sym typeface="Consolas"/>
              </a:rPr>
              <a:t>(</a:t>
            </a:r>
            <a:r>
              <a:rPr lang="en">
                <a:solidFill>
                  <a:srgbClr val="267F99"/>
                </a:solidFill>
                <a:highlight>
                  <a:srgbClr val="FFFFFF"/>
                </a:highlight>
                <a:latin typeface="Consolas"/>
                <a:ea typeface="Consolas"/>
                <a:cs typeface="Consolas"/>
                <a:sym typeface="Consolas"/>
              </a:rPr>
              <a:t>float3</a:t>
            </a:r>
            <a:r>
              <a:rPr lang="en">
                <a:solidFill>
                  <a:srgbClr val="3B3B3B"/>
                </a:solidFill>
                <a:highlight>
                  <a:srgbClr val="FFFFFF"/>
                </a:highlight>
                <a:latin typeface="Consolas"/>
                <a:ea typeface="Consolas"/>
                <a:cs typeface="Consolas"/>
                <a:sym typeface="Consolas"/>
              </a:rPr>
              <a:t> </a:t>
            </a:r>
            <a:r>
              <a:rPr lang="en">
                <a:solidFill>
                  <a:srgbClr val="001080"/>
                </a:solidFill>
                <a:highlight>
                  <a:srgbClr val="FFFFFF"/>
                </a:highlight>
                <a:latin typeface="Consolas"/>
                <a:ea typeface="Consolas"/>
                <a:cs typeface="Consolas"/>
                <a:sym typeface="Consolas"/>
              </a:rPr>
              <a:t>wi</a:t>
            </a:r>
            <a:r>
              <a:rPr lang="en">
                <a:solidFill>
                  <a:srgbClr val="3B3B3B"/>
                </a:solidFill>
                <a:highlight>
                  <a:srgbClr val="FFFFFF"/>
                </a:highlight>
                <a:latin typeface="Consolas"/>
                <a:ea typeface="Consolas"/>
                <a:cs typeface="Consolas"/>
                <a:sym typeface="Consolas"/>
              </a:rPr>
              <a:t>, </a:t>
            </a:r>
            <a:r>
              <a:rPr lang="en">
                <a:solidFill>
                  <a:srgbClr val="267F99"/>
                </a:solidFill>
                <a:highlight>
                  <a:srgbClr val="FFFFFF"/>
                </a:highlight>
                <a:latin typeface="Consolas"/>
                <a:ea typeface="Consolas"/>
                <a:cs typeface="Consolas"/>
                <a:sym typeface="Consolas"/>
              </a:rPr>
              <a:t>float3</a:t>
            </a:r>
            <a:r>
              <a:rPr lang="en">
                <a:solidFill>
                  <a:srgbClr val="3B3B3B"/>
                </a:solidFill>
                <a:highlight>
                  <a:srgbClr val="FFFFFF"/>
                </a:highlight>
                <a:latin typeface="Consolas"/>
                <a:ea typeface="Consolas"/>
                <a:cs typeface="Consolas"/>
                <a:sym typeface="Consolas"/>
              </a:rPr>
              <a:t> </a:t>
            </a:r>
            <a:r>
              <a:rPr lang="en">
                <a:solidFill>
                  <a:srgbClr val="001080"/>
                </a:solidFill>
                <a:highlight>
                  <a:srgbClr val="FFFFFF"/>
                </a:highlight>
                <a:latin typeface="Consolas"/>
                <a:ea typeface="Consolas"/>
                <a:cs typeface="Consolas"/>
                <a:sym typeface="Consolas"/>
              </a:rPr>
              <a:t>wo</a:t>
            </a:r>
            <a:r>
              <a:rPr lang="en">
                <a:solidFill>
                  <a:srgbClr val="3B3B3B"/>
                </a:solidFill>
                <a:highlight>
                  <a:srgbClr val="FFFFFF"/>
                </a:highlight>
                <a:latin typeface="Consolas"/>
                <a:ea typeface="Consolas"/>
                <a:cs typeface="Consolas"/>
                <a:sym typeface="Consolas"/>
              </a:rPr>
              <a:t>) {</a:t>
            </a:r>
            <a:endParaRPr>
              <a:solidFill>
                <a:srgbClr val="3B3B3B"/>
              </a:solidFill>
              <a:highlight>
                <a:srgbClr val="FFFFFF"/>
              </a:highlight>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r>
              <a:rPr lang="en">
                <a:solidFill>
                  <a:srgbClr val="3B3B3B"/>
                </a:solidFill>
                <a:highlight>
                  <a:srgbClr val="FFFFFF"/>
                </a:highlight>
                <a:latin typeface="Consolas"/>
                <a:ea typeface="Consolas"/>
                <a:cs typeface="Consolas"/>
                <a:sym typeface="Consolas"/>
              </a:rPr>
              <a:t>       </a:t>
            </a:r>
            <a:r>
              <a:rPr lang="en">
                <a:solidFill>
                  <a:srgbClr val="267F99"/>
                </a:solidFill>
                <a:highlight>
                  <a:srgbClr val="FFFFFF"/>
                </a:highlight>
                <a:latin typeface="Consolas"/>
                <a:ea typeface="Consolas"/>
                <a:cs typeface="Consolas"/>
                <a:sym typeface="Consolas"/>
              </a:rPr>
              <a:t>float4</a:t>
            </a:r>
            <a:r>
              <a:rPr lang="en">
                <a:solidFill>
                  <a:srgbClr val="3B3B3B"/>
                </a:solidFill>
                <a:highlight>
                  <a:srgbClr val="FFFFFF"/>
                </a:highlight>
                <a:latin typeface="Consolas"/>
                <a:ea typeface="Consolas"/>
                <a:cs typeface="Consolas"/>
                <a:sym typeface="Consolas"/>
              </a:rPr>
              <a:t> </a:t>
            </a:r>
            <a:r>
              <a:rPr lang="en">
                <a:solidFill>
                  <a:srgbClr val="001080"/>
                </a:solidFill>
                <a:highlight>
                  <a:srgbClr val="FFFFFF"/>
                </a:highlight>
                <a:latin typeface="Consolas"/>
                <a:ea typeface="Consolas"/>
                <a:cs typeface="Consolas"/>
                <a:sym typeface="Consolas"/>
              </a:rPr>
              <a:t>result</a:t>
            </a:r>
            <a:r>
              <a:rPr lang="en">
                <a:solidFill>
                  <a:srgbClr val="3B3B3B"/>
                </a:solidFill>
                <a:highlight>
                  <a:srgbClr val="FFFFFF"/>
                </a:highlight>
                <a:latin typeface="Consolas"/>
                <a:ea typeface="Consolas"/>
                <a:cs typeface="Consolas"/>
                <a:sym typeface="Consolas"/>
              </a:rPr>
              <a:t> </a:t>
            </a:r>
            <a:r>
              <a:rPr lang="en">
                <a:solidFill>
                  <a:schemeClr val="dk1"/>
                </a:solidFill>
                <a:highlight>
                  <a:srgbClr val="FFFFFF"/>
                </a:highlight>
                <a:latin typeface="Consolas"/>
                <a:ea typeface="Consolas"/>
                <a:cs typeface="Consolas"/>
                <a:sym typeface="Consolas"/>
              </a:rPr>
              <a:t>=</a:t>
            </a:r>
            <a:endParaRPr>
              <a:solidFill>
                <a:srgbClr val="3B3B3B"/>
              </a:solidFill>
              <a:highlight>
                <a:srgbClr val="FFFFFF"/>
              </a:highlight>
              <a:latin typeface="Consolas"/>
              <a:ea typeface="Consolas"/>
              <a:cs typeface="Consolas"/>
              <a:sym typeface="Consolas"/>
            </a:endParaRPr>
          </a:p>
          <a:p>
            <a:pPr marL="457200" lvl="0" indent="457200" algn="l" rtl="0">
              <a:lnSpc>
                <a:spcPct val="100000"/>
              </a:lnSpc>
              <a:spcBef>
                <a:spcPts val="0"/>
              </a:spcBef>
              <a:spcAft>
                <a:spcPts val="0"/>
              </a:spcAft>
              <a:buClr>
                <a:schemeClr val="dk1"/>
              </a:buClr>
              <a:buSzPts val="1100"/>
              <a:buFont typeface="Arial"/>
              <a:buNone/>
            </a:pPr>
            <a:r>
              <a:rPr lang="en">
                <a:solidFill>
                  <a:srgbClr val="001080"/>
                </a:solidFill>
                <a:highlight>
                  <a:srgbClr val="FFFFFF"/>
                </a:highlight>
                <a:latin typeface="Consolas"/>
                <a:ea typeface="Consolas"/>
                <a:cs typeface="Consolas"/>
                <a:sym typeface="Consolas"/>
              </a:rPr>
              <a:t>     materials</a:t>
            </a:r>
            <a:r>
              <a:rPr lang="en">
                <a:solidFill>
                  <a:srgbClr val="3B3B3B"/>
                </a:solidFill>
                <a:highlight>
                  <a:srgbClr val="FFFFFF"/>
                </a:highlight>
                <a:latin typeface="Consolas"/>
                <a:ea typeface="Consolas"/>
                <a:cs typeface="Consolas"/>
                <a:sym typeface="Consolas"/>
              </a:rPr>
              <a:t>[</a:t>
            </a:r>
            <a:r>
              <a:rPr lang="en">
                <a:solidFill>
                  <a:srgbClr val="098658"/>
                </a:solidFill>
                <a:highlight>
                  <a:srgbClr val="FFFFFF"/>
                </a:highlight>
                <a:latin typeface="Consolas"/>
                <a:ea typeface="Consolas"/>
                <a:cs typeface="Consolas"/>
                <a:sym typeface="Consolas"/>
              </a:rPr>
              <a:t>0</a:t>
            </a:r>
            <a:r>
              <a:rPr lang="en">
                <a:solidFill>
                  <a:srgbClr val="3B3B3B"/>
                </a:solidFill>
                <a:highlight>
                  <a:srgbClr val="FFFFFF"/>
                </a:highlight>
                <a:latin typeface="Consolas"/>
                <a:ea typeface="Consolas"/>
                <a:cs typeface="Consolas"/>
                <a:sym typeface="Consolas"/>
              </a:rPr>
              <a:t>].</a:t>
            </a:r>
            <a:r>
              <a:rPr lang="en">
                <a:solidFill>
                  <a:srgbClr val="795E26"/>
                </a:solidFill>
                <a:highlight>
                  <a:srgbClr val="FFFFFF"/>
                </a:highlight>
                <a:latin typeface="Consolas"/>
                <a:ea typeface="Consolas"/>
                <a:cs typeface="Consolas"/>
                <a:sym typeface="Consolas"/>
              </a:rPr>
              <a:t>evalBRDF</a:t>
            </a:r>
            <a:r>
              <a:rPr lang="en">
                <a:solidFill>
                  <a:srgbClr val="3B3B3B"/>
                </a:solidFill>
                <a:highlight>
                  <a:srgbClr val="FFFFFF"/>
                </a:highlight>
                <a:latin typeface="Consolas"/>
                <a:ea typeface="Consolas"/>
                <a:cs typeface="Consolas"/>
                <a:sym typeface="Consolas"/>
              </a:rPr>
              <a:t>(</a:t>
            </a:r>
            <a:r>
              <a:rPr lang="en">
                <a:solidFill>
                  <a:srgbClr val="001080"/>
                </a:solidFill>
                <a:highlight>
                  <a:srgbClr val="FFFFFF"/>
                </a:highlight>
                <a:latin typeface="Consolas"/>
                <a:ea typeface="Consolas"/>
                <a:cs typeface="Consolas"/>
                <a:sym typeface="Consolas"/>
              </a:rPr>
              <a:t>wi</a:t>
            </a:r>
            <a:r>
              <a:rPr lang="en">
                <a:solidFill>
                  <a:srgbClr val="3B3B3B"/>
                </a:solidFill>
                <a:highlight>
                  <a:srgbClr val="FFFFFF"/>
                </a:highlight>
                <a:latin typeface="Consolas"/>
                <a:ea typeface="Consolas"/>
                <a:cs typeface="Consolas"/>
                <a:sym typeface="Consolas"/>
              </a:rPr>
              <a:t>, </a:t>
            </a:r>
            <a:r>
              <a:rPr lang="en">
                <a:solidFill>
                  <a:srgbClr val="001080"/>
                </a:solidFill>
                <a:highlight>
                  <a:srgbClr val="FFFFFF"/>
                </a:highlight>
                <a:latin typeface="Consolas"/>
                <a:ea typeface="Consolas"/>
                <a:cs typeface="Consolas"/>
                <a:sym typeface="Consolas"/>
              </a:rPr>
              <a:t>wo</a:t>
            </a:r>
            <a:r>
              <a:rPr lang="en">
                <a:solidFill>
                  <a:srgbClr val="3B3B3B"/>
                </a:solidFill>
                <a:highlight>
                  <a:srgbClr val="FFFFFF"/>
                </a:highlight>
                <a:latin typeface="Consolas"/>
                <a:ea typeface="Consolas"/>
                <a:cs typeface="Consolas"/>
                <a:sym typeface="Consolas"/>
              </a:rPr>
              <a:t>);</a:t>
            </a:r>
            <a:endParaRPr>
              <a:solidFill>
                <a:srgbClr val="3B3B3B"/>
              </a:solidFill>
              <a:highlight>
                <a:srgbClr val="FFFFFF"/>
              </a:highlight>
              <a:latin typeface="Consolas"/>
              <a:ea typeface="Consolas"/>
              <a:cs typeface="Consolas"/>
              <a:sym typeface="Consolas"/>
            </a:endParaRPr>
          </a:p>
          <a:p>
            <a:pPr marL="457200" lvl="0" indent="457200" algn="l" rtl="0">
              <a:lnSpc>
                <a:spcPct val="100000"/>
              </a:lnSpc>
              <a:spcBef>
                <a:spcPts val="0"/>
              </a:spcBef>
              <a:spcAft>
                <a:spcPts val="0"/>
              </a:spcAft>
              <a:buClr>
                <a:schemeClr val="dk1"/>
              </a:buClr>
              <a:buSzPts val="1100"/>
              <a:buFont typeface="Arial"/>
              <a:buNone/>
            </a:pPr>
            <a:endParaRPr>
              <a:solidFill>
                <a:srgbClr val="3B3B3B"/>
              </a:solidFill>
              <a:highlight>
                <a:srgbClr val="FFFFFF"/>
              </a:highlight>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r>
              <a:rPr lang="en">
                <a:solidFill>
                  <a:srgbClr val="3B3B3B"/>
                </a:solidFill>
                <a:highlight>
                  <a:srgbClr val="FFFFFF"/>
                </a:highlight>
                <a:latin typeface="Consolas"/>
                <a:ea typeface="Consolas"/>
                <a:cs typeface="Consolas"/>
                <a:sym typeface="Consolas"/>
              </a:rPr>
              <a:t>       </a:t>
            </a:r>
            <a:r>
              <a:rPr lang="en">
                <a:solidFill>
                  <a:srgbClr val="001080"/>
                </a:solidFill>
                <a:highlight>
                  <a:srgbClr val="FFFFFF"/>
                </a:highlight>
                <a:latin typeface="Consolas"/>
                <a:ea typeface="Consolas"/>
                <a:cs typeface="Consolas"/>
                <a:sym typeface="Consolas"/>
              </a:rPr>
              <a:t>materials</a:t>
            </a:r>
            <a:r>
              <a:rPr lang="en">
                <a:solidFill>
                  <a:srgbClr val="3B3B3B"/>
                </a:solidFill>
                <a:highlight>
                  <a:srgbClr val="FFFFFF"/>
                </a:highlight>
                <a:latin typeface="Consolas"/>
                <a:ea typeface="Consolas"/>
                <a:cs typeface="Consolas"/>
                <a:sym typeface="Consolas"/>
              </a:rPr>
              <a:t>[</a:t>
            </a:r>
            <a:r>
              <a:rPr lang="en">
                <a:solidFill>
                  <a:srgbClr val="098658"/>
                </a:solidFill>
                <a:highlight>
                  <a:srgbClr val="FFFFFF"/>
                </a:highlight>
                <a:latin typeface="Consolas"/>
                <a:ea typeface="Consolas"/>
                <a:cs typeface="Consolas"/>
                <a:sym typeface="Consolas"/>
              </a:rPr>
              <a:t>0</a:t>
            </a:r>
            <a:r>
              <a:rPr lang="en">
                <a:solidFill>
                  <a:srgbClr val="3B3B3B"/>
                </a:solidFill>
                <a:highlight>
                  <a:srgbClr val="FFFFFF"/>
                </a:highlight>
                <a:latin typeface="Consolas"/>
                <a:ea typeface="Consolas"/>
                <a:cs typeface="Consolas"/>
                <a:sym typeface="Consolas"/>
              </a:rPr>
              <a:t>].</a:t>
            </a:r>
            <a:r>
              <a:rPr lang="en">
                <a:solidFill>
                  <a:srgbClr val="795E26"/>
                </a:solidFill>
                <a:latin typeface="Consolas"/>
                <a:ea typeface="Consolas"/>
                <a:cs typeface="Consolas"/>
                <a:sym typeface="Consolas"/>
              </a:rPr>
              <a:t>myPrivateMethod</a:t>
            </a:r>
            <a:r>
              <a:rPr lang="en">
                <a:solidFill>
                  <a:srgbClr val="3B3B3B"/>
                </a:solidFill>
                <a:highlight>
                  <a:srgbClr val="FFFFFF"/>
                </a:highlight>
                <a:latin typeface="Consolas"/>
                <a:ea typeface="Consolas"/>
                <a:cs typeface="Consolas"/>
                <a:sym typeface="Consolas"/>
              </a:rPr>
              <a:t>();</a:t>
            </a:r>
            <a:endParaRPr>
              <a:solidFill>
                <a:srgbClr val="3B3B3B"/>
              </a:solidFill>
              <a:highlight>
                <a:srgbClr val="FFFFFF"/>
              </a:highlight>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r>
              <a:rPr lang="en">
                <a:solidFill>
                  <a:srgbClr val="3B3B3B"/>
                </a:solidFill>
                <a:highlight>
                  <a:srgbClr val="FFFFFF"/>
                </a:highlight>
                <a:latin typeface="Consolas"/>
                <a:ea typeface="Consolas"/>
                <a:cs typeface="Consolas"/>
                <a:sym typeface="Consolas"/>
              </a:rPr>
              <a:t>   }</a:t>
            </a:r>
            <a:endParaRPr>
              <a:solidFill>
                <a:srgbClr val="3B3B3B"/>
              </a:solidFill>
              <a:highlight>
                <a:srgbClr val="FFFFFF"/>
              </a:highlight>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r>
              <a:rPr lang="en">
                <a:solidFill>
                  <a:srgbClr val="3B3B3B"/>
                </a:solidFill>
                <a:highlight>
                  <a:srgbClr val="FFFFFF"/>
                </a:highlight>
                <a:latin typeface="Consolas"/>
                <a:ea typeface="Consolas"/>
                <a:cs typeface="Consolas"/>
                <a:sym typeface="Consolas"/>
              </a:rPr>
              <a:t>}</a:t>
            </a:r>
            <a:endParaRPr>
              <a:solidFill>
                <a:srgbClr val="3B3B3B"/>
              </a:solidFill>
              <a:highlight>
                <a:srgbClr val="FFFFFF"/>
              </a:highlight>
              <a:latin typeface="Consolas"/>
              <a:ea typeface="Consolas"/>
              <a:cs typeface="Consolas"/>
              <a:sym typeface="Consolas"/>
            </a:endParaRPr>
          </a:p>
          <a:p>
            <a:pPr marL="0" lvl="0" indent="0" algn="l" rtl="0">
              <a:lnSpc>
                <a:spcPct val="100000"/>
              </a:lnSpc>
              <a:spcBef>
                <a:spcPts val="0"/>
              </a:spcBef>
              <a:spcAft>
                <a:spcPts val="0"/>
              </a:spcAft>
              <a:buNone/>
            </a:pPr>
            <a:endParaRPr sz="900">
              <a:solidFill>
                <a:srgbClr val="0000FF"/>
              </a:solidFill>
              <a:highlight>
                <a:srgbClr val="FFFFFF"/>
              </a:highlight>
              <a:latin typeface="Consolas"/>
              <a:ea typeface="Consolas"/>
              <a:cs typeface="Consolas"/>
              <a:sym typeface="Consolas"/>
            </a:endParaRPr>
          </a:p>
          <a:p>
            <a:pPr marL="0" lvl="0" indent="0" algn="l" rtl="0">
              <a:spcBef>
                <a:spcPts val="0"/>
              </a:spcBef>
              <a:spcAft>
                <a:spcPts val="0"/>
              </a:spcAft>
              <a:buNone/>
            </a:pPr>
            <a:endParaRPr sz="1600">
              <a:solidFill>
                <a:schemeClr val="dk1"/>
              </a:solidFill>
              <a:latin typeface="Trebuchet MS"/>
              <a:ea typeface="Trebuchet MS"/>
              <a:cs typeface="Trebuchet MS"/>
              <a:sym typeface="Trebuchet MS"/>
            </a:endParaRPr>
          </a:p>
        </p:txBody>
      </p:sp>
      <p:sp>
        <p:nvSpPr>
          <p:cNvPr id="163" name="Google Shape;163;p16"/>
          <p:cNvSpPr txBox="1"/>
          <p:nvPr/>
        </p:nvSpPr>
        <p:spPr>
          <a:xfrm>
            <a:off x="4355325" y="3885425"/>
            <a:ext cx="4586400" cy="441600"/>
          </a:xfrm>
          <a:prstGeom prst="rect">
            <a:avLst/>
          </a:prstGeom>
          <a:solidFill>
            <a:srgbClr val="F2F2F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chemeClr val="dk1"/>
                </a:solidFill>
              </a:rPr>
              <a:t>ERROR: ‘myPrivateMethod’ is not accessible from the current context</a:t>
            </a:r>
            <a:endParaRPr sz="1100">
              <a:solidFill>
                <a:schemeClr val="dk1"/>
              </a:solidFill>
            </a:endParaRPr>
          </a:p>
        </p:txBody>
      </p:sp>
      <p:sp>
        <p:nvSpPr>
          <p:cNvPr id="164" name="Google Shape;164;p16"/>
          <p:cNvSpPr/>
          <p:nvPr/>
        </p:nvSpPr>
        <p:spPr>
          <a:xfrm>
            <a:off x="4443050" y="1087475"/>
            <a:ext cx="1587000" cy="199800"/>
          </a:xfrm>
          <a:prstGeom prst="rect">
            <a:avLst/>
          </a:prstGeom>
          <a:solidFill>
            <a:srgbClr val="E5CB00">
              <a:alpha val="35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rebuchet MS"/>
              <a:ea typeface="Trebuchet MS"/>
              <a:cs typeface="Trebuchet MS"/>
              <a:sym typeface="Trebuchet MS"/>
            </a:endParaRPr>
          </a:p>
        </p:txBody>
      </p:sp>
      <p:sp>
        <p:nvSpPr>
          <p:cNvPr id="165" name="Google Shape;165;p16"/>
          <p:cNvSpPr txBox="1"/>
          <p:nvPr/>
        </p:nvSpPr>
        <p:spPr>
          <a:xfrm>
            <a:off x="210625" y="3077950"/>
            <a:ext cx="2473200" cy="441600"/>
          </a:xfrm>
          <a:prstGeom prst="rect">
            <a:avLst/>
          </a:prstGeom>
          <a:noFill/>
          <a:ln>
            <a:noFill/>
          </a:ln>
        </p:spPr>
        <p:txBody>
          <a:bodyPr spcFirstLastPara="1" wrap="square" lIns="91425" tIns="91425" rIns="91425" bIns="91425" anchor="ctr" anchorCtr="0">
            <a:noAutofit/>
          </a:bodyPr>
          <a:lstStyle/>
          <a:p>
            <a:pPr marL="0" lvl="0" indent="0" algn="l" rtl="0">
              <a:lnSpc>
                <a:spcPct val="105000"/>
              </a:lnSpc>
              <a:spcBef>
                <a:spcPts val="375"/>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Pull in modules with </a:t>
            </a:r>
            <a:r>
              <a:rPr lang="en">
                <a:solidFill>
                  <a:schemeClr val="accent2"/>
                </a:solidFill>
                <a:latin typeface="Consolas"/>
                <a:ea typeface="Consolas"/>
                <a:cs typeface="Consolas"/>
                <a:sym typeface="Consolas"/>
              </a:rPr>
              <a:t>import</a:t>
            </a:r>
            <a:r>
              <a:rPr lang="en">
                <a:solidFill>
                  <a:schemeClr val="dk1"/>
                </a:solidFill>
                <a:latin typeface="Trebuchet MS"/>
                <a:ea typeface="Trebuchet MS"/>
                <a:cs typeface="Trebuchet MS"/>
                <a:sym typeface="Trebuchet MS"/>
              </a:rPr>
              <a:t> </a:t>
            </a:r>
            <a:endParaRPr>
              <a:solidFill>
                <a:schemeClr val="dk1"/>
              </a:solidFill>
              <a:latin typeface="Trebuchet MS"/>
              <a:ea typeface="Trebuchet MS"/>
              <a:cs typeface="Trebuchet MS"/>
              <a:sym typeface="Trebuchet MS"/>
            </a:endParaRPr>
          </a:p>
        </p:txBody>
      </p:sp>
      <p:cxnSp>
        <p:nvCxnSpPr>
          <p:cNvPr id="166" name="Google Shape;166;p16"/>
          <p:cNvCxnSpPr>
            <a:stCxn id="165" idx="3"/>
            <a:endCxn id="164" idx="1"/>
          </p:cNvCxnSpPr>
          <p:nvPr/>
        </p:nvCxnSpPr>
        <p:spPr>
          <a:xfrm rot="10800000" flipH="1">
            <a:off x="2683825" y="1187350"/>
            <a:ext cx="1759200" cy="2111400"/>
          </a:xfrm>
          <a:prstGeom prst="curvedConnector3">
            <a:avLst>
              <a:gd name="adj1" fmla="val 68751"/>
            </a:avLst>
          </a:prstGeom>
          <a:noFill/>
          <a:ln w="19050" cap="flat" cmpd="sng">
            <a:solidFill>
              <a:schemeClr val="dk2"/>
            </a:solidFill>
            <a:prstDash val="solid"/>
            <a:round/>
            <a:headEnd type="none" w="med" len="med"/>
            <a:tailEnd type="triangle" w="med" len="med"/>
          </a:ln>
        </p:spPr>
      </p:cxnSp>
      <p:sp>
        <p:nvSpPr>
          <p:cNvPr id="167" name="Google Shape;167;p16"/>
          <p:cNvSpPr txBox="1"/>
          <p:nvPr/>
        </p:nvSpPr>
        <p:spPr>
          <a:xfrm>
            <a:off x="210625" y="3736575"/>
            <a:ext cx="2914800" cy="441600"/>
          </a:xfrm>
          <a:prstGeom prst="rect">
            <a:avLst/>
          </a:prstGeom>
          <a:noFill/>
          <a:ln>
            <a:noFill/>
          </a:ln>
        </p:spPr>
        <p:txBody>
          <a:bodyPr spcFirstLastPara="1" wrap="square" lIns="91425" tIns="91425" rIns="91425" bIns="91425" anchor="ctr" anchorCtr="0">
            <a:noAutofit/>
          </a:bodyPr>
          <a:lstStyle/>
          <a:p>
            <a:pPr marL="0" lvl="0" indent="0" algn="l" rtl="0">
              <a:lnSpc>
                <a:spcPct val="105000"/>
              </a:lnSpc>
              <a:spcBef>
                <a:spcPts val="375"/>
              </a:spcBef>
              <a:spcAft>
                <a:spcPts val="0"/>
              </a:spcAft>
              <a:buNone/>
            </a:pPr>
            <a:r>
              <a:rPr lang="en">
                <a:solidFill>
                  <a:schemeClr val="dk1"/>
                </a:solidFill>
                <a:latin typeface="Trebuchet MS"/>
                <a:ea typeface="Trebuchet MS"/>
                <a:cs typeface="Trebuchet MS"/>
                <a:sym typeface="Trebuchet MS"/>
              </a:rPr>
              <a:t>Visibility enforcement as you type</a:t>
            </a:r>
            <a:endParaRPr>
              <a:solidFill>
                <a:schemeClr val="dk1"/>
              </a:solidFill>
              <a:latin typeface="Trebuchet MS"/>
              <a:ea typeface="Trebuchet MS"/>
              <a:cs typeface="Trebuchet MS"/>
              <a:sym typeface="Trebuchet MS"/>
            </a:endParaRPr>
          </a:p>
        </p:txBody>
      </p:sp>
      <p:sp>
        <p:nvSpPr>
          <p:cNvPr id="168" name="Google Shape;168;p16"/>
          <p:cNvSpPr/>
          <p:nvPr/>
        </p:nvSpPr>
        <p:spPr>
          <a:xfrm>
            <a:off x="6382425" y="2999675"/>
            <a:ext cx="1696200" cy="199800"/>
          </a:xfrm>
          <a:prstGeom prst="rect">
            <a:avLst/>
          </a:prstGeom>
          <a:solidFill>
            <a:srgbClr val="F76D6D">
              <a:alpha val="4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rebuchet MS"/>
              <a:ea typeface="Trebuchet MS"/>
              <a:cs typeface="Trebuchet MS"/>
              <a:sym typeface="Trebuchet MS"/>
            </a:endParaRPr>
          </a:p>
        </p:txBody>
      </p:sp>
      <p:cxnSp>
        <p:nvCxnSpPr>
          <p:cNvPr id="169" name="Google Shape;169;p16"/>
          <p:cNvCxnSpPr>
            <a:stCxn id="167" idx="3"/>
            <a:endCxn id="168" idx="2"/>
          </p:cNvCxnSpPr>
          <p:nvPr/>
        </p:nvCxnSpPr>
        <p:spPr>
          <a:xfrm rot="10800000" flipH="1">
            <a:off x="3125425" y="3199575"/>
            <a:ext cx="4105200" cy="757800"/>
          </a:xfrm>
          <a:prstGeom prst="curvedConnector2">
            <a:avLst/>
          </a:prstGeom>
          <a:noFill/>
          <a:ln w="19050" cap="flat" cmpd="sng">
            <a:solidFill>
              <a:schemeClr val="dk2"/>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66"/>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6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6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grpSp>
        <p:nvGrpSpPr>
          <p:cNvPr id="174" name="Google Shape;174;p17"/>
          <p:cNvGrpSpPr/>
          <p:nvPr/>
        </p:nvGrpSpPr>
        <p:grpSpPr>
          <a:xfrm>
            <a:off x="1282425" y="1235213"/>
            <a:ext cx="2343225" cy="3238984"/>
            <a:chOff x="275775" y="1329650"/>
            <a:chExt cx="2343225" cy="3238984"/>
          </a:xfrm>
        </p:grpSpPr>
        <p:sp>
          <p:nvSpPr>
            <p:cNvPr id="175" name="Google Shape;175;p17"/>
            <p:cNvSpPr/>
            <p:nvPr/>
          </p:nvSpPr>
          <p:spPr>
            <a:xfrm>
              <a:off x="422500" y="2139366"/>
              <a:ext cx="2029200" cy="405000"/>
            </a:xfrm>
            <a:prstGeom prst="roundRect">
              <a:avLst>
                <a:gd name="adj" fmla="val 16667"/>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Trebuchet MS"/>
                  <a:ea typeface="Trebuchet MS"/>
                  <a:cs typeface="Trebuchet MS"/>
                  <a:sym typeface="Trebuchet MS"/>
                </a:rPr>
                <a:t>surfaceIntegrator.hlsl</a:t>
              </a:r>
              <a:endParaRPr>
                <a:solidFill>
                  <a:schemeClr val="lt1"/>
                </a:solidFill>
                <a:latin typeface="Trebuchet MS"/>
                <a:ea typeface="Trebuchet MS"/>
                <a:cs typeface="Trebuchet MS"/>
                <a:sym typeface="Trebuchet MS"/>
              </a:endParaRPr>
            </a:p>
          </p:txBody>
        </p:sp>
        <p:sp>
          <p:nvSpPr>
            <p:cNvPr id="176" name="Google Shape;176;p17"/>
            <p:cNvSpPr/>
            <p:nvPr/>
          </p:nvSpPr>
          <p:spPr>
            <a:xfrm>
              <a:off x="589800" y="4163634"/>
              <a:ext cx="2029200" cy="405000"/>
            </a:xfrm>
            <a:prstGeom prst="roundRect">
              <a:avLst>
                <a:gd name="adj" fmla="val 16667"/>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Trebuchet MS"/>
                  <a:ea typeface="Trebuchet MS"/>
                  <a:cs typeface="Trebuchet MS"/>
                  <a:sym typeface="Trebuchet MS"/>
                </a:rPr>
                <a:t>mainShader1.hlsl</a:t>
              </a:r>
              <a:endParaRPr>
                <a:solidFill>
                  <a:schemeClr val="lt1"/>
                </a:solidFill>
                <a:latin typeface="Trebuchet MS"/>
                <a:ea typeface="Trebuchet MS"/>
                <a:cs typeface="Trebuchet MS"/>
                <a:sym typeface="Trebuchet MS"/>
              </a:endParaRPr>
            </a:p>
          </p:txBody>
        </p:sp>
        <p:sp>
          <p:nvSpPr>
            <p:cNvPr id="177" name="Google Shape;177;p17"/>
            <p:cNvSpPr/>
            <p:nvPr/>
          </p:nvSpPr>
          <p:spPr>
            <a:xfrm>
              <a:off x="275775" y="1329650"/>
              <a:ext cx="2029200" cy="405000"/>
            </a:xfrm>
            <a:prstGeom prst="roundRect">
              <a:avLst>
                <a:gd name="adj" fmla="val 16667"/>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Trebuchet MS"/>
                  <a:ea typeface="Trebuchet MS"/>
                  <a:cs typeface="Trebuchet MS"/>
                  <a:sym typeface="Trebuchet MS"/>
                </a:rPr>
                <a:t>lighting.hlsl</a:t>
              </a:r>
              <a:endParaRPr>
                <a:solidFill>
                  <a:schemeClr val="lt1"/>
                </a:solidFill>
                <a:latin typeface="Trebuchet MS"/>
                <a:ea typeface="Trebuchet MS"/>
                <a:cs typeface="Trebuchet MS"/>
                <a:sym typeface="Trebuchet MS"/>
              </a:endParaRPr>
            </a:p>
          </p:txBody>
        </p:sp>
        <p:sp>
          <p:nvSpPr>
            <p:cNvPr id="178" name="Google Shape;178;p17"/>
            <p:cNvSpPr/>
            <p:nvPr/>
          </p:nvSpPr>
          <p:spPr>
            <a:xfrm>
              <a:off x="275775" y="2544234"/>
              <a:ext cx="2029200" cy="405000"/>
            </a:xfrm>
            <a:prstGeom prst="roundRect">
              <a:avLst>
                <a:gd name="adj" fmla="val 16667"/>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Trebuchet MS"/>
                  <a:ea typeface="Trebuchet MS"/>
                  <a:cs typeface="Trebuchet MS"/>
                  <a:sym typeface="Trebuchet MS"/>
                </a:rPr>
                <a:t>textureUtils.hlsl</a:t>
              </a:r>
              <a:endParaRPr>
                <a:solidFill>
                  <a:schemeClr val="lt1"/>
                </a:solidFill>
                <a:latin typeface="Trebuchet MS"/>
                <a:ea typeface="Trebuchet MS"/>
                <a:cs typeface="Trebuchet MS"/>
                <a:sym typeface="Trebuchet MS"/>
              </a:endParaRPr>
            </a:p>
          </p:txBody>
        </p:sp>
        <p:sp>
          <p:nvSpPr>
            <p:cNvPr id="179" name="Google Shape;179;p17"/>
            <p:cNvSpPr/>
            <p:nvPr/>
          </p:nvSpPr>
          <p:spPr>
            <a:xfrm>
              <a:off x="275775" y="1734510"/>
              <a:ext cx="2029200" cy="405000"/>
            </a:xfrm>
            <a:prstGeom prst="roundRect">
              <a:avLst>
                <a:gd name="adj" fmla="val 16667"/>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Trebuchet MS"/>
                  <a:ea typeface="Trebuchet MS"/>
                  <a:cs typeface="Trebuchet MS"/>
                  <a:sym typeface="Trebuchet MS"/>
                </a:rPr>
                <a:t>disneyBRDF.hlsl</a:t>
              </a:r>
              <a:endParaRPr>
                <a:solidFill>
                  <a:schemeClr val="lt1"/>
                </a:solidFill>
                <a:latin typeface="Trebuchet MS"/>
                <a:ea typeface="Trebuchet MS"/>
                <a:cs typeface="Trebuchet MS"/>
                <a:sym typeface="Trebuchet MS"/>
              </a:endParaRPr>
            </a:p>
          </p:txBody>
        </p:sp>
        <p:sp>
          <p:nvSpPr>
            <p:cNvPr id="180" name="Google Shape;180;p17"/>
            <p:cNvSpPr/>
            <p:nvPr/>
          </p:nvSpPr>
          <p:spPr>
            <a:xfrm>
              <a:off x="422500" y="2949101"/>
              <a:ext cx="2029200" cy="405000"/>
            </a:xfrm>
            <a:prstGeom prst="roundRect">
              <a:avLst>
                <a:gd name="adj" fmla="val 16667"/>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Trebuchet MS"/>
                  <a:ea typeface="Trebuchet MS"/>
                  <a:cs typeface="Trebuchet MS"/>
                  <a:sym typeface="Trebuchet MS"/>
                </a:rPr>
                <a:t>woodMaterial.hlsl</a:t>
              </a:r>
              <a:endParaRPr>
                <a:solidFill>
                  <a:schemeClr val="lt1"/>
                </a:solidFill>
                <a:latin typeface="Trebuchet MS"/>
                <a:ea typeface="Trebuchet MS"/>
                <a:cs typeface="Trebuchet MS"/>
                <a:sym typeface="Trebuchet MS"/>
              </a:endParaRPr>
            </a:p>
          </p:txBody>
        </p:sp>
        <p:sp>
          <p:nvSpPr>
            <p:cNvPr id="181" name="Google Shape;181;p17"/>
            <p:cNvSpPr/>
            <p:nvPr/>
          </p:nvSpPr>
          <p:spPr>
            <a:xfrm>
              <a:off x="422500" y="3758834"/>
              <a:ext cx="2029200" cy="405000"/>
            </a:xfrm>
            <a:prstGeom prst="roundRect">
              <a:avLst>
                <a:gd name="adj" fmla="val 16667"/>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Trebuchet MS"/>
                  <a:ea typeface="Trebuchet MS"/>
                  <a:cs typeface="Trebuchet MS"/>
                  <a:sym typeface="Trebuchet MS"/>
                </a:rPr>
                <a:t>stoneMaterial.hlsl</a:t>
              </a:r>
              <a:endParaRPr>
                <a:solidFill>
                  <a:schemeClr val="lt1"/>
                </a:solidFill>
                <a:latin typeface="Trebuchet MS"/>
                <a:ea typeface="Trebuchet MS"/>
                <a:cs typeface="Trebuchet MS"/>
                <a:sym typeface="Trebuchet MS"/>
              </a:endParaRPr>
            </a:p>
          </p:txBody>
        </p:sp>
        <p:sp>
          <p:nvSpPr>
            <p:cNvPr id="182" name="Google Shape;182;p17"/>
            <p:cNvSpPr/>
            <p:nvPr/>
          </p:nvSpPr>
          <p:spPr>
            <a:xfrm>
              <a:off x="275775" y="3353917"/>
              <a:ext cx="2029200" cy="405000"/>
            </a:xfrm>
            <a:prstGeom prst="roundRect">
              <a:avLst>
                <a:gd name="adj" fmla="val 16667"/>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Trebuchet MS"/>
                  <a:ea typeface="Trebuchet MS"/>
                  <a:cs typeface="Trebuchet MS"/>
                  <a:sym typeface="Trebuchet MS"/>
                </a:rPr>
                <a:t>textureUtils.hlsl</a:t>
              </a:r>
              <a:endParaRPr>
                <a:solidFill>
                  <a:schemeClr val="lt1"/>
                </a:solidFill>
                <a:latin typeface="Trebuchet MS"/>
                <a:ea typeface="Trebuchet MS"/>
                <a:cs typeface="Trebuchet MS"/>
                <a:sym typeface="Trebuchet MS"/>
              </a:endParaRPr>
            </a:p>
          </p:txBody>
        </p:sp>
      </p:grpSp>
      <p:grpSp>
        <p:nvGrpSpPr>
          <p:cNvPr id="183" name="Google Shape;183;p17"/>
          <p:cNvGrpSpPr/>
          <p:nvPr/>
        </p:nvGrpSpPr>
        <p:grpSpPr>
          <a:xfrm>
            <a:off x="734459" y="883301"/>
            <a:ext cx="3367285" cy="3806991"/>
            <a:chOff x="2505400" y="748468"/>
            <a:chExt cx="3057000" cy="3854400"/>
          </a:xfrm>
        </p:grpSpPr>
        <p:sp>
          <p:nvSpPr>
            <p:cNvPr id="184" name="Google Shape;184;p17"/>
            <p:cNvSpPr/>
            <p:nvPr/>
          </p:nvSpPr>
          <p:spPr>
            <a:xfrm>
              <a:off x="2505400" y="748468"/>
              <a:ext cx="3057000" cy="3854400"/>
            </a:xfrm>
            <a:prstGeom prst="roundRect">
              <a:avLst>
                <a:gd name="adj" fmla="val 16667"/>
              </a:avLst>
            </a:prstGeom>
            <a:solidFill>
              <a:srgbClr val="274E13"/>
            </a:solidFill>
            <a:ln w="9825" cap="flat" cmpd="sng">
              <a:solidFill>
                <a:schemeClr val="dk2"/>
              </a:solidFill>
              <a:prstDash val="solid"/>
              <a:round/>
              <a:headEnd type="none" w="sm" len="sm"/>
              <a:tailEnd type="none" w="sm" len="sm"/>
            </a:ln>
          </p:spPr>
          <p:txBody>
            <a:bodyPr spcFirstLastPara="1" wrap="square" lIns="94300" tIns="94300" rIns="94300" bIns="94300" anchor="t" anchorCtr="0">
              <a:noAutofit/>
            </a:bodyPr>
            <a:lstStyle/>
            <a:p>
              <a:pPr marL="0" lvl="0" indent="0" algn="ctr" rtl="0">
                <a:spcBef>
                  <a:spcPts val="0"/>
                </a:spcBef>
                <a:spcAft>
                  <a:spcPts val="0"/>
                </a:spcAft>
                <a:buNone/>
              </a:pPr>
              <a:r>
                <a:rPr lang="en" sz="1650">
                  <a:solidFill>
                    <a:schemeClr val="lt1"/>
                  </a:solidFill>
                  <a:latin typeface="Trebuchet MS"/>
                  <a:ea typeface="Trebuchet MS"/>
                  <a:cs typeface="Trebuchet MS"/>
                  <a:sym typeface="Trebuchet MS"/>
                </a:rPr>
                <a:t>mainShader1.hlsl</a:t>
              </a:r>
              <a:endParaRPr sz="1650">
                <a:solidFill>
                  <a:schemeClr val="lt1"/>
                </a:solidFill>
                <a:latin typeface="Trebuchet MS"/>
                <a:ea typeface="Trebuchet MS"/>
                <a:cs typeface="Trebuchet MS"/>
                <a:sym typeface="Trebuchet MS"/>
              </a:endParaRPr>
            </a:p>
          </p:txBody>
        </p:sp>
        <p:sp>
          <p:nvSpPr>
            <p:cNvPr id="185" name="Google Shape;185;p17"/>
            <p:cNvSpPr/>
            <p:nvPr/>
          </p:nvSpPr>
          <p:spPr>
            <a:xfrm>
              <a:off x="2841089" y="2267344"/>
              <a:ext cx="2385600" cy="401100"/>
            </a:xfrm>
            <a:prstGeom prst="roundRect">
              <a:avLst>
                <a:gd name="adj" fmla="val 16667"/>
              </a:avLst>
            </a:prstGeom>
            <a:solidFill>
              <a:srgbClr val="38761D"/>
            </a:solidFill>
            <a:ln>
              <a:noFill/>
            </a:ln>
          </p:spPr>
          <p:txBody>
            <a:bodyPr spcFirstLastPara="1" wrap="square" lIns="94300" tIns="94300" rIns="94300" bIns="94300" anchor="ctr" anchorCtr="0">
              <a:noAutofit/>
            </a:bodyPr>
            <a:lstStyle/>
            <a:p>
              <a:pPr marL="0" lvl="0" indent="0" algn="ctr" rtl="0">
                <a:spcBef>
                  <a:spcPts val="0"/>
                </a:spcBef>
                <a:spcAft>
                  <a:spcPts val="0"/>
                </a:spcAft>
                <a:buNone/>
              </a:pPr>
              <a:r>
                <a:rPr lang="en" sz="1444">
                  <a:solidFill>
                    <a:schemeClr val="lt1"/>
                  </a:solidFill>
                  <a:latin typeface="Trebuchet MS"/>
                  <a:ea typeface="Trebuchet MS"/>
                  <a:cs typeface="Trebuchet MS"/>
                  <a:sym typeface="Trebuchet MS"/>
                </a:rPr>
                <a:t>surfaceIntegrator.hlsl</a:t>
              </a:r>
              <a:endParaRPr sz="1444">
                <a:solidFill>
                  <a:schemeClr val="lt1"/>
                </a:solidFill>
                <a:latin typeface="Trebuchet MS"/>
                <a:ea typeface="Trebuchet MS"/>
                <a:cs typeface="Trebuchet MS"/>
                <a:sym typeface="Trebuchet MS"/>
              </a:endParaRPr>
            </a:p>
          </p:txBody>
        </p:sp>
        <p:sp>
          <p:nvSpPr>
            <p:cNvPr id="186" name="Google Shape;186;p17"/>
            <p:cNvSpPr/>
            <p:nvPr/>
          </p:nvSpPr>
          <p:spPr>
            <a:xfrm>
              <a:off x="2841100" y="1465334"/>
              <a:ext cx="2385600" cy="401100"/>
            </a:xfrm>
            <a:prstGeom prst="roundRect">
              <a:avLst>
                <a:gd name="adj" fmla="val 16667"/>
              </a:avLst>
            </a:prstGeom>
            <a:solidFill>
              <a:srgbClr val="6AA84F"/>
            </a:solidFill>
            <a:ln>
              <a:noFill/>
            </a:ln>
          </p:spPr>
          <p:txBody>
            <a:bodyPr spcFirstLastPara="1" wrap="square" lIns="94300" tIns="94300" rIns="94300" bIns="94300" anchor="ctr" anchorCtr="0">
              <a:noAutofit/>
            </a:bodyPr>
            <a:lstStyle/>
            <a:p>
              <a:pPr marL="0" lvl="0" indent="0" algn="ctr" rtl="0">
                <a:spcBef>
                  <a:spcPts val="0"/>
                </a:spcBef>
                <a:spcAft>
                  <a:spcPts val="0"/>
                </a:spcAft>
                <a:buNone/>
              </a:pPr>
              <a:r>
                <a:rPr lang="en" sz="1444">
                  <a:solidFill>
                    <a:schemeClr val="lt1"/>
                  </a:solidFill>
                  <a:latin typeface="Trebuchet MS"/>
                  <a:ea typeface="Trebuchet MS"/>
                  <a:cs typeface="Trebuchet MS"/>
                  <a:sym typeface="Trebuchet MS"/>
                </a:rPr>
                <a:t>lighting.hlsl</a:t>
              </a:r>
              <a:endParaRPr sz="1444">
                <a:solidFill>
                  <a:schemeClr val="lt1"/>
                </a:solidFill>
                <a:latin typeface="Trebuchet MS"/>
                <a:ea typeface="Trebuchet MS"/>
                <a:cs typeface="Trebuchet MS"/>
                <a:sym typeface="Trebuchet MS"/>
              </a:endParaRPr>
            </a:p>
          </p:txBody>
        </p:sp>
        <p:sp>
          <p:nvSpPr>
            <p:cNvPr id="187" name="Google Shape;187;p17"/>
            <p:cNvSpPr/>
            <p:nvPr/>
          </p:nvSpPr>
          <p:spPr>
            <a:xfrm>
              <a:off x="2841089" y="2668210"/>
              <a:ext cx="2385600" cy="401100"/>
            </a:xfrm>
            <a:prstGeom prst="roundRect">
              <a:avLst>
                <a:gd name="adj" fmla="val 16667"/>
              </a:avLst>
            </a:prstGeom>
            <a:solidFill>
              <a:srgbClr val="6AA84F"/>
            </a:solidFill>
            <a:ln>
              <a:noFill/>
            </a:ln>
          </p:spPr>
          <p:txBody>
            <a:bodyPr spcFirstLastPara="1" wrap="square" lIns="94300" tIns="94300" rIns="94300" bIns="94300" anchor="ctr" anchorCtr="0">
              <a:noAutofit/>
            </a:bodyPr>
            <a:lstStyle/>
            <a:p>
              <a:pPr marL="0" lvl="0" indent="0" algn="ctr" rtl="0">
                <a:spcBef>
                  <a:spcPts val="0"/>
                </a:spcBef>
                <a:spcAft>
                  <a:spcPts val="0"/>
                </a:spcAft>
                <a:buNone/>
              </a:pPr>
              <a:r>
                <a:rPr lang="en" sz="1444">
                  <a:solidFill>
                    <a:schemeClr val="lt1"/>
                  </a:solidFill>
                  <a:latin typeface="Trebuchet MS"/>
                  <a:ea typeface="Trebuchet MS"/>
                  <a:cs typeface="Trebuchet MS"/>
                  <a:sym typeface="Trebuchet MS"/>
                </a:rPr>
                <a:t>textureUtils.hlsl</a:t>
              </a:r>
              <a:endParaRPr sz="1444">
                <a:solidFill>
                  <a:schemeClr val="lt1"/>
                </a:solidFill>
                <a:latin typeface="Trebuchet MS"/>
                <a:ea typeface="Trebuchet MS"/>
                <a:cs typeface="Trebuchet MS"/>
                <a:sym typeface="Trebuchet MS"/>
              </a:endParaRPr>
            </a:p>
          </p:txBody>
        </p:sp>
        <p:sp>
          <p:nvSpPr>
            <p:cNvPr id="188" name="Google Shape;188;p17"/>
            <p:cNvSpPr/>
            <p:nvPr/>
          </p:nvSpPr>
          <p:spPr>
            <a:xfrm>
              <a:off x="2841089" y="1866452"/>
              <a:ext cx="2385600" cy="401100"/>
            </a:xfrm>
            <a:prstGeom prst="roundRect">
              <a:avLst>
                <a:gd name="adj" fmla="val 16667"/>
              </a:avLst>
            </a:prstGeom>
            <a:solidFill>
              <a:srgbClr val="6AA84F"/>
            </a:solidFill>
            <a:ln>
              <a:noFill/>
            </a:ln>
          </p:spPr>
          <p:txBody>
            <a:bodyPr spcFirstLastPara="1" wrap="square" lIns="94300" tIns="94300" rIns="94300" bIns="94300" anchor="ctr" anchorCtr="0">
              <a:noAutofit/>
            </a:bodyPr>
            <a:lstStyle/>
            <a:p>
              <a:pPr marL="0" lvl="0" indent="0" algn="ctr" rtl="0">
                <a:spcBef>
                  <a:spcPts val="0"/>
                </a:spcBef>
                <a:spcAft>
                  <a:spcPts val="0"/>
                </a:spcAft>
                <a:buNone/>
              </a:pPr>
              <a:r>
                <a:rPr lang="en" sz="1444">
                  <a:solidFill>
                    <a:schemeClr val="lt1"/>
                  </a:solidFill>
                  <a:latin typeface="Trebuchet MS"/>
                  <a:ea typeface="Trebuchet MS"/>
                  <a:cs typeface="Trebuchet MS"/>
                  <a:sym typeface="Trebuchet MS"/>
                </a:rPr>
                <a:t>disneyBRDF.hlsl</a:t>
              </a:r>
              <a:endParaRPr sz="1444">
                <a:solidFill>
                  <a:schemeClr val="lt1"/>
                </a:solidFill>
                <a:latin typeface="Trebuchet MS"/>
                <a:ea typeface="Trebuchet MS"/>
                <a:cs typeface="Trebuchet MS"/>
                <a:sym typeface="Trebuchet MS"/>
              </a:endParaRPr>
            </a:p>
          </p:txBody>
        </p:sp>
        <p:sp>
          <p:nvSpPr>
            <p:cNvPr id="189" name="Google Shape;189;p17"/>
            <p:cNvSpPr/>
            <p:nvPr/>
          </p:nvSpPr>
          <p:spPr>
            <a:xfrm>
              <a:off x="2841089" y="3069139"/>
              <a:ext cx="2385600" cy="401100"/>
            </a:xfrm>
            <a:prstGeom prst="roundRect">
              <a:avLst>
                <a:gd name="adj" fmla="val 16667"/>
              </a:avLst>
            </a:prstGeom>
            <a:solidFill>
              <a:srgbClr val="38761D"/>
            </a:solidFill>
            <a:ln>
              <a:noFill/>
            </a:ln>
          </p:spPr>
          <p:txBody>
            <a:bodyPr spcFirstLastPara="1" wrap="square" lIns="94300" tIns="94300" rIns="94300" bIns="94300" anchor="ctr" anchorCtr="0">
              <a:noAutofit/>
            </a:bodyPr>
            <a:lstStyle/>
            <a:p>
              <a:pPr marL="0" lvl="0" indent="0" algn="ctr" rtl="0">
                <a:spcBef>
                  <a:spcPts val="0"/>
                </a:spcBef>
                <a:spcAft>
                  <a:spcPts val="0"/>
                </a:spcAft>
                <a:buNone/>
              </a:pPr>
              <a:r>
                <a:rPr lang="en" sz="1444">
                  <a:solidFill>
                    <a:schemeClr val="lt1"/>
                  </a:solidFill>
                  <a:latin typeface="Trebuchet MS"/>
                  <a:ea typeface="Trebuchet MS"/>
                  <a:cs typeface="Trebuchet MS"/>
                  <a:sym typeface="Trebuchet MS"/>
                </a:rPr>
                <a:t>woodMaterial.hlsl</a:t>
              </a:r>
              <a:endParaRPr sz="1444">
                <a:solidFill>
                  <a:schemeClr val="lt1"/>
                </a:solidFill>
                <a:latin typeface="Trebuchet MS"/>
                <a:ea typeface="Trebuchet MS"/>
                <a:cs typeface="Trebuchet MS"/>
                <a:sym typeface="Trebuchet MS"/>
              </a:endParaRPr>
            </a:p>
          </p:txBody>
        </p:sp>
        <p:sp>
          <p:nvSpPr>
            <p:cNvPr id="190" name="Google Shape;190;p17"/>
            <p:cNvSpPr/>
            <p:nvPr/>
          </p:nvSpPr>
          <p:spPr>
            <a:xfrm>
              <a:off x="2841089" y="3870894"/>
              <a:ext cx="2385600" cy="401100"/>
            </a:xfrm>
            <a:prstGeom prst="roundRect">
              <a:avLst>
                <a:gd name="adj" fmla="val 16667"/>
              </a:avLst>
            </a:prstGeom>
            <a:solidFill>
              <a:srgbClr val="38761D"/>
            </a:solidFill>
            <a:ln>
              <a:noFill/>
            </a:ln>
          </p:spPr>
          <p:txBody>
            <a:bodyPr spcFirstLastPara="1" wrap="square" lIns="94300" tIns="94300" rIns="94300" bIns="94300" anchor="ctr" anchorCtr="0">
              <a:noAutofit/>
            </a:bodyPr>
            <a:lstStyle/>
            <a:p>
              <a:pPr marL="0" lvl="0" indent="0" algn="ctr" rtl="0">
                <a:spcBef>
                  <a:spcPts val="0"/>
                </a:spcBef>
                <a:spcAft>
                  <a:spcPts val="0"/>
                </a:spcAft>
                <a:buNone/>
              </a:pPr>
              <a:r>
                <a:rPr lang="en" sz="1444">
                  <a:solidFill>
                    <a:schemeClr val="lt1"/>
                  </a:solidFill>
                  <a:latin typeface="Trebuchet MS"/>
                  <a:ea typeface="Trebuchet MS"/>
                  <a:cs typeface="Trebuchet MS"/>
                  <a:sym typeface="Trebuchet MS"/>
                </a:rPr>
                <a:t>stoneMaterial.hlsl</a:t>
              </a:r>
              <a:endParaRPr sz="1444">
                <a:solidFill>
                  <a:schemeClr val="lt1"/>
                </a:solidFill>
                <a:latin typeface="Trebuchet MS"/>
                <a:ea typeface="Trebuchet MS"/>
                <a:cs typeface="Trebuchet MS"/>
                <a:sym typeface="Trebuchet MS"/>
              </a:endParaRPr>
            </a:p>
          </p:txBody>
        </p:sp>
        <p:sp>
          <p:nvSpPr>
            <p:cNvPr id="191" name="Google Shape;191;p17"/>
            <p:cNvSpPr/>
            <p:nvPr/>
          </p:nvSpPr>
          <p:spPr>
            <a:xfrm>
              <a:off x="2841089" y="3469954"/>
              <a:ext cx="2385600" cy="401100"/>
            </a:xfrm>
            <a:prstGeom prst="roundRect">
              <a:avLst>
                <a:gd name="adj" fmla="val 16667"/>
              </a:avLst>
            </a:prstGeom>
            <a:solidFill>
              <a:srgbClr val="6AA84F"/>
            </a:solidFill>
            <a:ln>
              <a:noFill/>
            </a:ln>
          </p:spPr>
          <p:txBody>
            <a:bodyPr spcFirstLastPara="1" wrap="square" lIns="94300" tIns="94300" rIns="94300" bIns="94300" anchor="ctr" anchorCtr="0">
              <a:noAutofit/>
            </a:bodyPr>
            <a:lstStyle/>
            <a:p>
              <a:pPr marL="0" lvl="0" indent="0" algn="ctr" rtl="0">
                <a:spcBef>
                  <a:spcPts val="0"/>
                </a:spcBef>
                <a:spcAft>
                  <a:spcPts val="0"/>
                </a:spcAft>
                <a:buNone/>
              </a:pPr>
              <a:r>
                <a:rPr lang="en" sz="1444">
                  <a:solidFill>
                    <a:schemeClr val="lt1"/>
                  </a:solidFill>
                  <a:latin typeface="Trebuchet MS"/>
                  <a:ea typeface="Trebuchet MS"/>
                  <a:cs typeface="Trebuchet MS"/>
                  <a:sym typeface="Trebuchet MS"/>
                </a:rPr>
                <a:t>textureUtils.hlsl</a:t>
              </a:r>
              <a:endParaRPr sz="1444">
                <a:solidFill>
                  <a:schemeClr val="lt1"/>
                </a:solidFill>
                <a:latin typeface="Trebuchet MS"/>
                <a:ea typeface="Trebuchet MS"/>
                <a:cs typeface="Trebuchet MS"/>
                <a:sym typeface="Trebuchet MS"/>
              </a:endParaRPr>
            </a:p>
          </p:txBody>
        </p:sp>
      </p:grpSp>
      <p:grpSp>
        <p:nvGrpSpPr>
          <p:cNvPr id="192" name="Google Shape;192;p17"/>
          <p:cNvGrpSpPr/>
          <p:nvPr/>
        </p:nvGrpSpPr>
        <p:grpSpPr>
          <a:xfrm>
            <a:off x="5042271" y="883303"/>
            <a:ext cx="3367285" cy="3806991"/>
            <a:chOff x="2505400" y="748468"/>
            <a:chExt cx="3057000" cy="3854400"/>
          </a:xfrm>
        </p:grpSpPr>
        <p:sp>
          <p:nvSpPr>
            <p:cNvPr id="193" name="Google Shape;193;p17"/>
            <p:cNvSpPr/>
            <p:nvPr/>
          </p:nvSpPr>
          <p:spPr>
            <a:xfrm>
              <a:off x="2505400" y="748468"/>
              <a:ext cx="3057000" cy="3854400"/>
            </a:xfrm>
            <a:prstGeom prst="roundRect">
              <a:avLst>
                <a:gd name="adj" fmla="val 16667"/>
              </a:avLst>
            </a:prstGeom>
            <a:solidFill>
              <a:srgbClr val="274E13"/>
            </a:solidFill>
            <a:ln w="9825" cap="flat" cmpd="sng">
              <a:solidFill>
                <a:schemeClr val="dk2"/>
              </a:solidFill>
              <a:prstDash val="solid"/>
              <a:round/>
              <a:headEnd type="none" w="sm" len="sm"/>
              <a:tailEnd type="none" w="sm" len="sm"/>
            </a:ln>
          </p:spPr>
          <p:txBody>
            <a:bodyPr spcFirstLastPara="1" wrap="square" lIns="94300" tIns="94300" rIns="94300" bIns="94300" anchor="t" anchorCtr="0">
              <a:noAutofit/>
            </a:bodyPr>
            <a:lstStyle/>
            <a:p>
              <a:pPr marL="0" lvl="0" indent="0" algn="ctr" rtl="0">
                <a:spcBef>
                  <a:spcPts val="0"/>
                </a:spcBef>
                <a:spcAft>
                  <a:spcPts val="0"/>
                </a:spcAft>
                <a:buNone/>
              </a:pPr>
              <a:r>
                <a:rPr lang="en" sz="1650">
                  <a:solidFill>
                    <a:schemeClr val="lt1"/>
                  </a:solidFill>
                  <a:latin typeface="Trebuchet MS"/>
                  <a:ea typeface="Trebuchet MS"/>
                  <a:cs typeface="Trebuchet MS"/>
                  <a:sym typeface="Trebuchet MS"/>
                </a:rPr>
                <a:t>mainShader2.hlsl</a:t>
              </a:r>
              <a:endParaRPr sz="1650">
                <a:solidFill>
                  <a:schemeClr val="lt1"/>
                </a:solidFill>
                <a:latin typeface="Trebuchet MS"/>
                <a:ea typeface="Trebuchet MS"/>
                <a:cs typeface="Trebuchet MS"/>
                <a:sym typeface="Trebuchet MS"/>
              </a:endParaRPr>
            </a:p>
          </p:txBody>
        </p:sp>
        <p:sp>
          <p:nvSpPr>
            <p:cNvPr id="194" name="Google Shape;194;p17"/>
            <p:cNvSpPr/>
            <p:nvPr/>
          </p:nvSpPr>
          <p:spPr>
            <a:xfrm>
              <a:off x="2841100" y="2269816"/>
              <a:ext cx="2385600" cy="401100"/>
            </a:xfrm>
            <a:prstGeom prst="roundRect">
              <a:avLst>
                <a:gd name="adj" fmla="val 16667"/>
              </a:avLst>
            </a:prstGeom>
            <a:solidFill>
              <a:srgbClr val="38761D"/>
            </a:solidFill>
            <a:ln>
              <a:noFill/>
            </a:ln>
          </p:spPr>
          <p:txBody>
            <a:bodyPr spcFirstLastPara="1" wrap="square" lIns="94300" tIns="94300" rIns="94300" bIns="94300" anchor="ctr" anchorCtr="0">
              <a:noAutofit/>
            </a:bodyPr>
            <a:lstStyle/>
            <a:p>
              <a:pPr marL="0" lvl="0" indent="0" algn="ctr" rtl="0">
                <a:spcBef>
                  <a:spcPts val="0"/>
                </a:spcBef>
                <a:spcAft>
                  <a:spcPts val="0"/>
                </a:spcAft>
                <a:buNone/>
              </a:pPr>
              <a:r>
                <a:rPr lang="en" sz="1444">
                  <a:solidFill>
                    <a:schemeClr val="lt1"/>
                  </a:solidFill>
                  <a:latin typeface="Trebuchet MS"/>
                  <a:ea typeface="Trebuchet MS"/>
                  <a:cs typeface="Trebuchet MS"/>
                  <a:sym typeface="Trebuchet MS"/>
                </a:rPr>
                <a:t>surfaceIntegrator.hlsl</a:t>
              </a:r>
              <a:endParaRPr sz="1444">
                <a:solidFill>
                  <a:schemeClr val="lt1"/>
                </a:solidFill>
                <a:latin typeface="Trebuchet MS"/>
                <a:ea typeface="Trebuchet MS"/>
                <a:cs typeface="Trebuchet MS"/>
                <a:sym typeface="Trebuchet MS"/>
              </a:endParaRPr>
            </a:p>
          </p:txBody>
        </p:sp>
        <p:sp>
          <p:nvSpPr>
            <p:cNvPr id="195" name="Google Shape;195;p17"/>
            <p:cNvSpPr/>
            <p:nvPr/>
          </p:nvSpPr>
          <p:spPr>
            <a:xfrm>
              <a:off x="2841100" y="1467806"/>
              <a:ext cx="2385600" cy="401100"/>
            </a:xfrm>
            <a:prstGeom prst="roundRect">
              <a:avLst>
                <a:gd name="adj" fmla="val 16667"/>
              </a:avLst>
            </a:prstGeom>
            <a:solidFill>
              <a:srgbClr val="6AA84F"/>
            </a:solidFill>
            <a:ln>
              <a:noFill/>
            </a:ln>
          </p:spPr>
          <p:txBody>
            <a:bodyPr spcFirstLastPara="1" wrap="square" lIns="94300" tIns="94300" rIns="94300" bIns="94300" anchor="ctr" anchorCtr="0">
              <a:noAutofit/>
            </a:bodyPr>
            <a:lstStyle/>
            <a:p>
              <a:pPr marL="0" lvl="0" indent="0" algn="ctr" rtl="0">
                <a:spcBef>
                  <a:spcPts val="0"/>
                </a:spcBef>
                <a:spcAft>
                  <a:spcPts val="0"/>
                </a:spcAft>
                <a:buNone/>
              </a:pPr>
              <a:r>
                <a:rPr lang="en" sz="1444">
                  <a:solidFill>
                    <a:schemeClr val="lt1"/>
                  </a:solidFill>
                  <a:latin typeface="Trebuchet MS"/>
                  <a:ea typeface="Trebuchet MS"/>
                  <a:cs typeface="Trebuchet MS"/>
                  <a:sym typeface="Trebuchet MS"/>
                </a:rPr>
                <a:t>lighting.hlsl</a:t>
              </a:r>
              <a:endParaRPr sz="1444">
                <a:solidFill>
                  <a:schemeClr val="lt1"/>
                </a:solidFill>
                <a:latin typeface="Trebuchet MS"/>
                <a:ea typeface="Trebuchet MS"/>
                <a:cs typeface="Trebuchet MS"/>
                <a:sym typeface="Trebuchet MS"/>
              </a:endParaRPr>
            </a:p>
          </p:txBody>
        </p:sp>
        <p:sp>
          <p:nvSpPr>
            <p:cNvPr id="196" name="Google Shape;196;p17"/>
            <p:cNvSpPr/>
            <p:nvPr/>
          </p:nvSpPr>
          <p:spPr>
            <a:xfrm>
              <a:off x="2841100" y="2670682"/>
              <a:ext cx="2385600" cy="401100"/>
            </a:xfrm>
            <a:prstGeom prst="roundRect">
              <a:avLst>
                <a:gd name="adj" fmla="val 16667"/>
              </a:avLst>
            </a:prstGeom>
            <a:solidFill>
              <a:srgbClr val="6AA84F"/>
            </a:solidFill>
            <a:ln>
              <a:noFill/>
            </a:ln>
          </p:spPr>
          <p:txBody>
            <a:bodyPr spcFirstLastPara="1" wrap="square" lIns="94300" tIns="94300" rIns="94300" bIns="94300" anchor="ctr" anchorCtr="0">
              <a:noAutofit/>
            </a:bodyPr>
            <a:lstStyle/>
            <a:p>
              <a:pPr marL="0" lvl="0" indent="0" algn="ctr" rtl="0">
                <a:spcBef>
                  <a:spcPts val="0"/>
                </a:spcBef>
                <a:spcAft>
                  <a:spcPts val="0"/>
                </a:spcAft>
                <a:buNone/>
              </a:pPr>
              <a:r>
                <a:rPr lang="en" sz="1444">
                  <a:solidFill>
                    <a:schemeClr val="lt1"/>
                  </a:solidFill>
                  <a:latin typeface="Trebuchet MS"/>
                  <a:ea typeface="Trebuchet MS"/>
                  <a:cs typeface="Trebuchet MS"/>
                  <a:sym typeface="Trebuchet MS"/>
                </a:rPr>
                <a:t>textureUtils.hlsl</a:t>
              </a:r>
              <a:endParaRPr sz="1444">
                <a:solidFill>
                  <a:schemeClr val="lt1"/>
                </a:solidFill>
                <a:latin typeface="Trebuchet MS"/>
                <a:ea typeface="Trebuchet MS"/>
                <a:cs typeface="Trebuchet MS"/>
                <a:sym typeface="Trebuchet MS"/>
              </a:endParaRPr>
            </a:p>
          </p:txBody>
        </p:sp>
        <p:sp>
          <p:nvSpPr>
            <p:cNvPr id="197" name="Google Shape;197;p17"/>
            <p:cNvSpPr/>
            <p:nvPr/>
          </p:nvSpPr>
          <p:spPr>
            <a:xfrm>
              <a:off x="2841100" y="1868924"/>
              <a:ext cx="2385600" cy="401100"/>
            </a:xfrm>
            <a:prstGeom prst="roundRect">
              <a:avLst>
                <a:gd name="adj" fmla="val 16667"/>
              </a:avLst>
            </a:prstGeom>
            <a:solidFill>
              <a:srgbClr val="6AA84F"/>
            </a:solidFill>
            <a:ln>
              <a:noFill/>
            </a:ln>
          </p:spPr>
          <p:txBody>
            <a:bodyPr spcFirstLastPara="1" wrap="square" lIns="94300" tIns="94300" rIns="94300" bIns="94300" anchor="ctr" anchorCtr="0">
              <a:noAutofit/>
            </a:bodyPr>
            <a:lstStyle/>
            <a:p>
              <a:pPr marL="0" lvl="0" indent="0" algn="ctr" rtl="0">
                <a:spcBef>
                  <a:spcPts val="0"/>
                </a:spcBef>
                <a:spcAft>
                  <a:spcPts val="0"/>
                </a:spcAft>
                <a:buNone/>
              </a:pPr>
              <a:r>
                <a:rPr lang="en" sz="1444">
                  <a:solidFill>
                    <a:schemeClr val="lt1"/>
                  </a:solidFill>
                  <a:latin typeface="Trebuchet MS"/>
                  <a:ea typeface="Trebuchet MS"/>
                  <a:cs typeface="Trebuchet MS"/>
                  <a:sym typeface="Trebuchet MS"/>
                </a:rPr>
                <a:t>disneyBRDF.hlsl</a:t>
              </a:r>
              <a:endParaRPr sz="1444">
                <a:solidFill>
                  <a:schemeClr val="lt1"/>
                </a:solidFill>
                <a:latin typeface="Trebuchet MS"/>
                <a:ea typeface="Trebuchet MS"/>
                <a:cs typeface="Trebuchet MS"/>
                <a:sym typeface="Trebuchet MS"/>
              </a:endParaRPr>
            </a:p>
          </p:txBody>
        </p:sp>
        <p:sp>
          <p:nvSpPr>
            <p:cNvPr id="198" name="Google Shape;198;p17"/>
            <p:cNvSpPr/>
            <p:nvPr/>
          </p:nvSpPr>
          <p:spPr>
            <a:xfrm>
              <a:off x="2841100" y="3071610"/>
              <a:ext cx="2385600" cy="401100"/>
            </a:xfrm>
            <a:prstGeom prst="roundRect">
              <a:avLst>
                <a:gd name="adj" fmla="val 16667"/>
              </a:avLst>
            </a:prstGeom>
            <a:solidFill>
              <a:srgbClr val="38761D"/>
            </a:solidFill>
            <a:ln>
              <a:noFill/>
            </a:ln>
          </p:spPr>
          <p:txBody>
            <a:bodyPr spcFirstLastPara="1" wrap="square" lIns="94300" tIns="94300" rIns="94300" bIns="94300" anchor="ctr" anchorCtr="0">
              <a:noAutofit/>
            </a:bodyPr>
            <a:lstStyle/>
            <a:p>
              <a:pPr marL="0" lvl="0" indent="0" algn="ctr" rtl="0">
                <a:spcBef>
                  <a:spcPts val="0"/>
                </a:spcBef>
                <a:spcAft>
                  <a:spcPts val="0"/>
                </a:spcAft>
                <a:buNone/>
              </a:pPr>
              <a:r>
                <a:rPr lang="en" sz="1444">
                  <a:solidFill>
                    <a:schemeClr val="lt1"/>
                  </a:solidFill>
                  <a:latin typeface="Trebuchet MS"/>
                  <a:ea typeface="Trebuchet MS"/>
                  <a:cs typeface="Trebuchet MS"/>
                  <a:sym typeface="Trebuchet MS"/>
                </a:rPr>
                <a:t>plasticMaterial.hlsl</a:t>
              </a:r>
              <a:endParaRPr sz="1444">
                <a:solidFill>
                  <a:schemeClr val="lt1"/>
                </a:solidFill>
                <a:latin typeface="Trebuchet MS"/>
                <a:ea typeface="Trebuchet MS"/>
                <a:cs typeface="Trebuchet MS"/>
                <a:sym typeface="Trebuchet MS"/>
              </a:endParaRPr>
            </a:p>
          </p:txBody>
        </p:sp>
        <p:sp>
          <p:nvSpPr>
            <p:cNvPr id="199" name="Google Shape;199;p17"/>
            <p:cNvSpPr/>
            <p:nvPr/>
          </p:nvSpPr>
          <p:spPr>
            <a:xfrm>
              <a:off x="2841100" y="3873366"/>
              <a:ext cx="2385600" cy="401100"/>
            </a:xfrm>
            <a:prstGeom prst="roundRect">
              <a:avLst>
                <a:gd name="adj" fmla="val 16667"/>
              </a:avLst>
            </a:prstGeom>
            <a:solidFill>
              <a:srgbClr val="38761D"/>
            </a:solidFill>
            <a:ln>
              <a:noFill/>
            </a:ln>
          </p:spPr>
          <p:txBody>
            <a:bodyPr spcFirstLastPara="1" wrap="square" lIns="94300" tIns="94300" rIns="94300" bIns="94300" anchor="ctr" anchorCtr="0">
              <a:noAutofit/>
            </a:bodyPr>
            <a:lstStyle/>
            <a:p>
              <a:pPr marL="0" lvl="0" indent="0" algn="ctr" rtl="0">
                <a:spcBef>
                  <a:spcPts val="0"/>
                </a:spcBef>
                <a:spcAft>
                  <a:spcPts val="0"/>
                </a:spcAft>
                <a:buNone/>
              </a:pPr>
              <a:r>
                <a:rPr lang="en" sz="1444">
                  <a:solidFill>
                    <a:schemeClr val="lt1"/>
                  </a:solidFill>
                  <a:latin typeface="Trebuchet MS"/>
                  <a:ea typeface="Trebuchet MS"/>
                  <a:cs typeface="Trebuchet MS"/>
                  <a:sym typeface="Trebuchet MS"/>
                </a:rPr>
                <a:t>plasterMaterial.hlsl</a:t>
              </a:r>
              <a:endParaRPr sz="1444">
                <a:solidFill>
                  <a:schemeClr val="lt1"/>
                </a:solidFill>
                <a:latin typeface="Trebuchet MS"/>
                <a:ea typeface="Trebuchet MS"/>
                <a:cs typeface="Trebuchet MS"/>
                <a:sym typeface="Trebuchet MS"/>
              </a:endParaRPr>
            </a:p>
          </p:txBody>
        </p:sp>
        <p:sp>
          <p:nvSpPr>
            <p:cNvPr id="200" name="Google Shape;200;p17"/>
            <p:cNvSpPr/>
            <p:nvPr/>
          </p:nvSpPr>
          <p:spPr>
            <a:xfrm>
              <a:off x="2841100" y="3472426"/>
              <a:ext cx="2385600" cy="401100"/>
            </a:xfrm>
            <a:prstGeom prst="roundRect">
              <a:avLst>
                <a:gd name="adj" fmla="val 16667"/>
              </a:avLst>
            </a:prstGeom>
            <a:solidFill>
              <a:srgbClr val="6AA84F"/>
            </a:solidFill>
            <a:ln>
              <a:noFill/>
            </a:ln>
          </p:spPr>
          <p:txBody>
            <a:bodyPr spcFirstLastPara="1" wrap="square" lIns="94300" tIns="94300" rIns="94300" bIns="94300" anchor="ctr" anchorCtr="0">
              <a:noAutofit/>
            </a:bodyPr>
            <a:lstStyle/>
            <a:p>
              <a:pPr marL="0" lvl="0" indent="0" algn="ctr" rtl="0">
                <a:spcBef>
                  <a:spcPts val="0"/>
                </a:spcBef>
                <a:spcAft>
                  <a:spcPts val="0"/>
                </a:spcAft>
                <a:buNone/>
              </a:pPr>
              <a:r>
                <a:rPr lang="en" sz="1444">
                  <a:solidFill>
                    <a:schemeClr val="lt1"/>
                  </a:solidFill>
                  <a:latin typeface="Trebuchet MS"/>
                  <a:ea typeface="Trebuchet MS"/>
                  <a:cs typeface="Trebuchet MS"/>
                  <a:sym typeface="Trebuchet MS"/>
                </a:rPr>
                <a:t>textureUtils.hlsl</a:t>
              </a:r>
              <a:endParaRPr sz="1444">
                <a:solidFill>
                  <a:schemeClr val="lt1"/>
                </a:solidFill>
                <a:latin typeface="Trebuchet MS"/>
                <a:ea typeface="Trebuchet MS"/>
                <a:cs typeface="Trebuchet MS"/>
                <a:sym typeface="Trebuchet MS"/>
              </a:endParaRPr>
            </a:p>
          </p:txBody>
        </p:sp>
      </p:grpSp>
      <p:sp>
        <p:nvSpPr>
          <p:cNvPr id="201" name="Google Shape;201;p17"/>
          <p:cNvSpPr txBox="1"/>
          <p:nvPr/>
        </p:nvSpPr>
        <p:spPr>
          <a:xfrm>
            <a:off x="1580325" y="1580375"/>
            <a:ext cx="372600" cy="25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Trebuchet MS"/>
                <a:ea typeface="Trebuchet MS"/>
                <a:cs typeface="Trebuchet MS"/>
                <a:sym typeface="Trebuchet MS"/>
              </a:rPr>
              <a:t>✏️</a:t>
            </a:r>
            <a:endParaRPr>
              <a:solidFill>
                <a:schemeClr val="dk1"/>
              </a:solidFill>
              <a:latin typeface="Trebuchet MS"/>
              <a:ea typeface="Trebuchet MS"/>
              <a:cs typeface="Trebuchet MS"/>
              <a:sym typeface="Trebuchet MS"/>
            </a:endParaRPr>
          </a:p>
        </p:txBody>
      </p:sp>
      <p:sp>
        <p:nvSpPr>
          <p:cNvPr id="202" name="Google Shape;202;p17"/>
          <p:cNvSpPr/>
          <p:nvPr/>
        </p:nvSpPr>
        <p:spPr>
          <a:xfrm>
            <a:off x="770400" y="1402438"/>
            <a:ext cx="3367278" cy="2613276"/>
          </a:xfrm>
          <a:prstGeom prst="irregularSeal1">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400">
                <a:solidFill>
                  <a:schemeClr val="dk1"/>
                </a:solidFill>
                <a:latin typeface="Trebuchet MS"/>
                <a:ea typeface="Trebuchet MS"/>
                <a:cs typeface="Trebuchet MS"/>
                <a:sym typeface="Trebuchet MS"/>
              </a:rPr>
              <a:t>⚙️</a:t>
            </a:r>
            <a:endParaRPr sz="2200">
              <a:latin typeface="Trebuchet MS"/>
              <a:ea typeface="Trebuchet MS"/>
              <a:cs typeface="Trebuchet MS"/>
              <a:sym typeface="Trebuchet MS"/>
            </a:endParaRPr>
          </a:p>
          <a:p>
            <a:pPr marL="0" lvl="0" indent="0" algn="ctr" rtl="0">
              <a:spcBef>
                <a:spcPts val="0"/>
              </a:spcBef>
              <a:spcAft>
                <a:spcPts val="0"/>
              </a:spcAft>
              <a:buNone/>
            </a:pPr>
            <a:r>
              <a:rPr lang="en">
                <a:latin typeface="Trebuchet MS"/>
                <a:ea typeface="Trebuchet MS"/>
                <a:cs typeface="Trebuchet MS"/>
                <a:sym typeface="Trebuchet MS"/>
              </a:rPr>
              <a:t>RECOMPILING</a:t>
            </a:r>
            <a:endParaRPr>
              <a:latin typeface="Trebuchet MS"/>
              <a:ea typeface="Trebuchet MS"/>
              <a:cs typeface="Trebuchet MS"/>
              <a:sym typeface="Trebuchet MS"/>
            </a:endParaRPr>
          </a:p>
        </p:txBody>
      </p:sp>
      <p:sp>
        <p:nvSpPr>
          <p:cNvPr id="203" name="Google Shape;203;p17"/>
          <p:cNvSpPr txBox="1"/>
          <p:nvPr/>
        </p:nvSpPr>
        <p:spPr>
          <a:xfrm>
            <a:off x="5804375" y="1580375"/>
            <a:ext cx="372600" cy="25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Trebuchet MS"/>
                <a:ea typeface="Trebuchet MS"/>
                <a:cs typeface="Trebuchet MS"/>
                <a:sym typeface="Trebuchet MS"/>
              </a:rPr>
              <a:t>✏️</a:t>
            </a:r>
            <a:endParaRPr>
              <a:solidFill>
                <a:schemeClr val="dk1"/>
              </a:solidFill>
              <a:latin typeface="Trebuchet MS"/>
              <a:ea typeface="Trebuchet MS"/>
              <a:cs typeface="Trebuchet MS"/>
              <a:sym typeface="Trebuchet MS"/>
            </a:endParaRPr>
          </a:p>
        </p:txBody>
      </p:sp>
      <p:sp>
        <p:nvSpPr>
          <p:cNvPr id="204" name="Google Shape;204;p17"/>
          <p:cNvSpPr/>
          <p:nvPr/>
        </p:nvSpPr>
        <p:spPr>
          <a:xfrm>
            <a:off x="5006325" y="1402425"/>
            <a:ext cx="3367278" cy="2613276"/>
          </a:xfrm>
          <a:prstGeom prst="irregularSeal1">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400">
                <a:solidFill>
                  <a:schemeClr val="dk1"/>
                </a:solidFill>
                <a:latin typeface="Trebuchet MS"/>
                <a:ea typeface="Trebuchet MS"/>
                <a:cs typeface="Trebuchet MS"/>
                <a:sym typeface="Trebuchet MS"/>
              </a:rPr>
              <a:t>⚙️</a:t>
            </a:r>
            <a:endParaRPr sz="220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a:solidFill>
                  <a:schemeClr val="dk1"/>
                </a:solidFill>
                <a:latin typeface="Trebuchet MS"/>
                <a:ea typeface="Trebuchet MS"/>
                <a:cs typeface="Trebuchet MS"/>
                <a:sym typeface="Trebuchet MS"/>
              </a:rPr>
              <a:t>RECOMPILING</a:t>
            </a:r>
            <a:endParaRPr>
              <a:latin typeface="Trebuchet MS"/>
              <a:ea typeface="Trebuchet MS"/>
              <a:cs typeface="Trebuchet MS"/>
              <a:sym typeface="Trebuchet MS"/>
            </a:endParaRPr>
          </a:p>
        </p:txBody>
      </p:sp>
      <p:sp>
        <p:nvSpPr>
          <p:cNvPr id="205" name="Google Shape;205;p17"/>
          <p:cNvSpPr txBox="1"/>
          <p:nvPr/>
        </p:nvSpPr>
        <p:spPr>
          <a:xfrm>
            <a:off x="1618350" y="545500"/>
            <a:ext cx="5907300" cy="269100"/>
          </a:xfrm>
          <a:prstGeom prst="rect">
            <a:avLst/>
          </a:prstGeom>
          <a:noFill/>
          <a:ln>
            <a:noFill/>
          </a:ln>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440"/>
              <a:buNone/>
            </a:pPr>
            <a:r>
              <a:rPr lang="en" sz="1340">
                <a:solidFill>
                  <a:schemeClr val="accent6"/>
                </a:solidFill>
                <a:latin typeface="Consolas"/>
                <a:ea typeface="Consolas"/>
                <a:cs typeface="Consolas"/>
                <a:sym typeface="Consolas"/>
              </a:rPr>
              <a:t>#include</a:t>
            </a:r>
            <a:r>
              <a:rPr lang="en" sz="1340">
                <a:solidFill>
                  <a:schemeClr val="dk1"/>
                </a:solidFill>
                <a:latin typeface="Trebuchet MS"/>
                <a:ea typeface="Trebuchet MS"/>
                <a:cs typeface="Trebuchet MS"/>
                <a:sym typeface="Trebuchet MS"/>
              </a:rPr>
              <a:t>-style with HLSL, GLSL, MSL</a:t>
            </a:r>
            <a:endParaRPr sz="1340">
              <a:solidFill>
                <a:schemeClr val="dk1"/>
              </a:solidFill>
              <a:latin typeface="Trebuchet MS"/>
              <a:ea typeface="Trebuchet MS"/>
              <a:cs typeface="Trebuchet MS"/>
              <a:sym typeface="Trebuchet MS"/>
            </a:endParaRPr>
          </a:p>
        </p:txBody>
      </p:sp>
      <p:sp>
        <p:nvSpPr>
          <p:cNvPr id="206" name="Google Shape;206;p17"/>
          <p:cNvSpPr txBox="1">
            <a:spLocks noGrp="1"/>
          </p:cNvSpPr>
          <p:nvPr>
            <p:ph type="title"/>
          </p:nvPr>
        </p:nvSpPr>
        <p:spPr>
          <a:xfrm>
            <a:off x="381000" y="157751"/>
            <a:ext cx="8382000" cy="527700"/>
          </a:xfrm>
          <a:prstGeom prst="rect">
            <a:avLst/>
          </a:prstGeom>
        </p:spPr>
        <p:txBody>
          <a:bodyPr spcFirstLastPara="1" wrap="square" lIns="97900" tIns="48950" rIns="97900" bIns="48950" anchor="ctr" anchorCtr="0">
            <a:noAutofit/>
          </a:bodyPr>
          <a:lstStyle/>
          <a:p>
            <a:pPr marL="0" lvl="0" indent="0" algn="ctr" rtl="0">
              <a:spcBef>
                <a:spcPts val="0"/>
              </a:spcBef>
              <a:spcAft>
                <a:spcPts val="0"/>
              </a:spcAft>
              <a:buNone/>
            </a:pPr>
            <a:r>
              <a:rPr lang="en"/>
              <a:t>Modules: Streamline Compilation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1000"/>
                                        <p:tgtEl>
                                          <p:spTgt spid="1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1"/>
                                        </p:tgtEl>
                                        <p:attrNameLst>
                                          <p:attrName>style.visibility</p:attrName>
                                        </p:attrNameLst>
                                      </p:cBhvr>
                                      <p:to>
                                        <p:strVal val="visible"/>
                                      </p:to>
                                    </p:set>
                                    <p:animEffect transition="in" filter="fade">
                                      <p:cBhvr>
                                        <p:cTn id="12" dur="1000"/>
                                        <p:tgtEl>
                                          <p:spTgt spid="201"/>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202"/>
                                        </p:tgtEl>
                                        <p:attrNameLst>
                                          <p:attrName>style.visibility</p:attrName>
                                        </p:attrNameLst>
                                      </p:cBhvr>
                                      <p:to>
                                        <p:strVal val="visible"/>
                                      </p:to>
                                    </p:set>
                                    <p:anim calcmode="lin" valueType="num">
                                      <p:cBhvr additive="base">
                                        <p:cTn id="17" dur="600"/>
                                        <p:tgtEl>
                                          <p:spTgt spid="202"/>
                                        </p:tgtEl>
                                        <p:attrNameLst>
                                          <p:attrName>ppt_w</p:attrName>
                                        </p:attrNameLst>
                                      </p:cBhvr>
                                      <p:tavLst>
                                        <p:tav tm="0">
                                          <p:val>
                                            <p:strVal val="0"/>
                                          </p:val>
                                        </p:tav>
                                        <p:tav tm="100000">
                                          <p:val>
                                            <p:strVal val="#ppt_w"/>
                                          </p:val>
                                        </p:tav>
                                      </p:tavLst>
                                    </p:anim>
                                    <p:anim calcmode="lin" valueType="num">
                                      <p:cBhvr additive="base">
                                        <p:cTn id="18" dur="600"/>
                                        <p:tgtEl>
                                          <p:spTgt spid="202"/>
                                        </p:tgtEl>
                                        <p:attrNameLst>
                                          <p:attrName>ppt_h</p:attrName>
                                        </p:attrNameLst>
                                      </p:cBhvr>
                                      <p:tavLst>
                                        <p:tav tm="0">
                                          <p:val>
                                            <p:str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2"/>
                                        </p:tgtEl>
                                        <p:attrNameLst>
                                          <p:attrName>style.visibility</p:attrName>
                                        </p:attrNameLst>
                                      </p:cBhvr>
                                      <p:to>
                                        <p:strVal val="visible"/>
                                      </p:to>
                                    </p:set>
                                    <p:animEffect transition="in" filter="fade">
                                      <p:cBhvr>
                                        <p:cTn id="23" dur="1000"/>
                                        <p:tgtEl>
                                          <p:spTgt spid="19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3"/>
                                        </p:tgtEl>
                                        <p:attrNameLst>
                                          <p:attrName>style.visibility</p:attrName>
                                        </p:attrNameLst>
                                      </p:cBhvr>
                                      <p:to>
                                        <p:strVal val="visible"/>
                                      </p:to>
                                    </p:set>
                                    <p:animEffect transition="in" filter="fade">
                                      <p:cBhvr>
                                        <p:cTn id="28" dur="1000"/>
                                        <p:tgtEl>
                                          <p:spTgt spid="203"/>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204"/>
                                        </p:tgtEl>
                                        <p:attrNameLst>
                                          <p:attrName>style.visibility</p:attrName>
                                        </p:attrNameLst>
                                      </p:cBhvr>
                                      <p:to>
                                        <p:strVal val="visible"/>
                                      </p:to>
                                    </p:set>
                                    <p:anim calcmode="lin" valueType="num">
                                      <p:cBhvr additive="base">
                                        <p:cTn id="33" dur="600"/>
                                        <p:tgtEl>
                                          <p:spTgt spid="204"/>
                                        </p:tgtEl>
                                        <p:attrNameLst>
                                          <p:attrName>ppt_w</p:attrName>
                                        </p:attrNameLst>
                                      </p:cBhvr>
                                      <p:tavLst>
                                        <p:tav tm="0">
                                          <p:val>
                                            <p:strVal val="0"/>
                                          </p:val>
                                        </p:tav>
                                        <p:tav tm="100000">
                                          <p:val>
                                            <p:strVal val="#ppt_w"/>
                                          </p:val>
                                        </p:tav>
                                      </p:tavLst>
                                    </p:anim>
                                    <p:anim calcmode="lin" valueType="num">
                                      <p:cBhvr additive="base">
                                        <p:cTn id="34" dur="600"/>
                                        <p:tgtEl>
                                          <p:spTgt spid="20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8"/>
          <p:cNvSpPr txBox="1">
            <a:spLocks noGrp="1"/>
          </p:cNvSpPr>
          <p:nvPr>
            <p:ph type="title"/>
          </p:nvPr>
        </p:nvSpPr>
        <p:spPr>
          <a:xfrm>
            <a:off x="381000" y="157751"/>
            <a:ext cx="8382000" cy="527700"/>
          </a:xfrm>
          <a:prstGeom prst="rect">
            <a:avLst/>
          </a:prstGeom>
        </p:spPr>
        <p:txBody>
          <a:bodyPr spcFirstLastPara="1" wrap="square" lIns="97900" tIns="48950" rIns="97900" bIns="48950" anchor="ctr" anchorCtr="0">
            <a:noAutofit/>
          </a:bodyPr>
          <a:lstStyle/>
          <a:p>
            <a:pPr marL="0" lvl="0" indent="0" algn="ctr" rtl="0">
              <a:spcBef>
                <a:spcPts val="0"/>
              </a:spcBef>
              <a:spcAft>
                <a:spcPts val="0"/>
              </a:spcAft>
              <a:buNone/>
            </a:pPr>
            <a:r>
              <a:rPr lang="en"/>
              <a:t>Modules: Streamline Compilation</a:t>
            </a:r>
            <a:endParaRPr/>
          </a:p>
        </p:txBody>
      </p:sp>
      <p:sp>
        <p:nvSpPr>
          <p:cNvPr id="212" name="Google Shape;212;p18"/>
          <p:cNvSpPr/>
          <p:nvPr/>
        </p:nvSpPr>
        <p:spPr>
          <a:xfrm>
            <a:off x="3337601" y="1115200"/>
            <a:ext cx="2093700" cy="354000"/>
          </a:xfrm>
          <a:prstGeom prst="roundRect">
            <a:avLst>
              <a:gd name="adj" fmla="val 16667"/>
            </a:avLst>
          </a:prstGeom>
          <a:solidFill>
            <a:srgbClr val="38761D"/>
          </a:solidFill>
          <a:ln w="8325" cap="flat" cmpd="sng">
            <a:solidFill>
              <a:schemeClr val="dk2"/>
            </a:solidFill>
            <a:prstDash val="solid"/>
            <a:round/>
            <a:headEnd type="none" w="sm" len="sm"/>
            <a:tailEnd type="none" w="sm" len="sm"/>
          </a:ln>
        </p:spPr>
        <p:txBody>
          <a:bodyPr spcFirstLastPara="1" wrap="square" lIns="79950" tIns="79950" rIns="79950" bIns="79950" anchor="ctr" anchorCtr="0">
            <a:noAutofit/>
          </a:bodyPr>
          <a:lstStyle/>
          <a:p>
            <a:pPr marL="0" lvl="0" indent="0" algn="ctr" rtl="0">
              <a:spcBef>
                <a:spcPts val="0"/>
              </a:spcBef>
              <a:spcAft>
                <a:spcPts val="0"/>
              </a:spcAft>
              <a:buNone/>
            </a:pPr>
            <a:r>
              <a:rPr lang="en" sz="1224">
                <a:solidFill>
                  <a:schemeClr val="lt1"/>
                </a:solidFill>
                <a:latin typeface="Trebuchet MS"/>
                <a:ea typeface="Trebuchet MS"/>
                <a:cs typeface="Trebuchet MS"/>
                <a:sym typeface="Trebuchet MS"/>
              </a:rPr>
              <a:t>surfaceIntegrator.slang</a:t>
            </a:r>
            <a:endParaRPr sz="1224">
              <a:solidFill>
                <a:schemeClr val="lt1"/>
              </a:solidFill>
              <a:latin typeface="Trebuchet MS"/>
              <a:ea typeface="Trebuchet MS"/>
              <a:cs typeface="Trebuchet MS"/>
              <a:sym typeface="Trebuchet MS"/>
            </a:endParaRPr>
          </a:p>
        </p:txBody>
      </p:sp>
      <p:sp>
        <p:nvSpPr>
          <p:cNvPr id="213" name="Google Shape;213;p18"/>
          <p:cNvSpPr/>
          <p:nvPr/>
        </p:nvSpPr>
        <p:spPr>
          <a:xfrm>
            <a:off x="6617900" y="1424500"/>
            <a:ext cx="1891200" cy="354000"/>
          </a:xfrm>
          <a:prstGeom prst="roundRect">
            <a:avLst>
              <a:gd name="adj" fmla="val 16667"/>
            </a:avLst>
          </a:prstGeom>
          <a:solidFill>
            <a:srgbClr val="274E13"/>
          </a:solidFill>
          <a:ln w="8325" cap="flat" cmpd="sng">
            <a:solidFill>
              <a:schemeClr val="dk2"/>
            </a:solidFill>
            <a:prstDash val="solid"/>
            <a:round/>
            <a:headEnd type="none" w="sm" len="sm"/>
            <a:tailEnd type="none" w="sm" len="sm"/>
          </a:ln>
        </p:spPr>
        <p:txBody>
          <a:bodyPr spcFirstLastPara="1" wrap="square" lIns="79950" tIns="79950" rIns="79950" bIns="79950" anchor="ctr" anchorCtr="0">
            <a:noAutofit/>
          </a:bodyPr>
          <a:lstStyle/>
          <a:p>
            <a:pPr marL="0" lvl="0" indent="0" algn="ctr" rtl="0">
              <a:spcBef>
                <a:spcPts val="0"/>
              </a:spcBef>
              <a:spcAft>
                <a:spcPts val="0"/>
              </a:spcAft>
              <a:buNone/>
            </a:pPr>
            <a:r>
              <a:rPr lang="en" sz="1224">
                <a:solidFill>
                  <a:schemeClr val="lt1"/>
                </a:solidFill>
                <a:latin typeface="Trebuchet MS"/>
                <a:ea typeface="Trebuchet MS"/>
                <a:cs typeface="Trebuchet MS"/>
                <a:sym typeface="Trebuchet MS"/>
              </a:rPr>
              <a:t>mainShader1.slang</a:t>
            </a:r>
            <a:endParaRPr sz="1224">
              <a:solidFill>
                <a:schemeClr val="lt1"/>
              </a:solidFill>
              <a:latin typeface="Trebuchet MS"/>
              <a:ea typeface="Trebuchet MS"/>
              <a:cs typeface="Trebuchet MS"/>
              <a:sym typeface="Trebuchet MS"/>
            </a:endParaRPr>
          </a:p>
        </p:txBody>
      </p:sp>
      <p:sp>
        <p:nvSpPr>
          <p:cNvPr id="214" name="Google Shape;214;p18"/>
          <p:cNvSpPr/>
          <p:nvPr/>
        </p:nvSpPr>
        <p:spPr>
          <a:xfrm>
            <a:off x="219600" y="1118600"/>
            <a:ext cx="1774200" cy="354000"/>
          </a:xfrm>
          <a:prstGeom prst="roundRect">
            <a:avLst>
              <a:gd name="adj" fmla="val 16667"/>
            </a:avLst>
          </a:prstGeom>
          <a:solidFill>
            <a:srgbClr val="6AA84F"/>
          </a:solidFill>
          <a:ln w="8325" cap="flat" cmpd="sng">
            <a:solidFill>
              <a:schemeClr val="dk2"/>
            </a:solidFill>
            <a:prstDash val="solid"/>
            <a:round/>
            <a:headEnd type="none" w="sm" len="sm"/>
            <a:tailEnd type="none" w="sm" len="sm"/>
          </a:ln>
        </p:spPr>
        <p:txBody>
          <a:bodyPr spcFirstLastPara="1" wrap="square" lIns="79950" tIns="79950" rIns="79950" bIns="79950" anchor="ctr" anchorCtr="0">
            <a:noAutofit/>
          </a:bodyPr>
          <a:lstStyle/>
          <a:p>
            <a:pPr marL="0" lvl="0" indent="0" algn="ctr" rtl="0">
              <a:spcBef>
                <a:spcPts val="0"/>
              </a:spcBef>
              <a:spcAft>
                <a:spcPts val="0"/>
              </a:spcAft>
              <a:buNone/>
            </a:pPr>
            <a:r>
              <a:rPr lang="en" sz="1224">
                <a:solidFill>
                  <a:schemeClr val="lt1"/>
                </a:solidFill>
                <a:latin typeface="Trebuchet MS"/>
                <a:ea typeface="Trebuchet MS"/>
                <a:cs typeface="Trebuchet MS"/>
                <a:sym typeface="Trebuchet MS"/>
              </a:rPr>
              <a:t>lighting.slang</a:t>
            </a:r>
            <a:endParaRPr sz="1224">
              <a:solidFill>
                <a:schemeClr val="lt1"/>
              </a:solidFill>
              <a:latin typeface="Trebuchet MS"/>
              <a:ea typeface="Trebuchet MS"/>
              <a:cs typeface="Trebuchet MS"/>
              <a:sym typeface="Trebuchet MS"/>
            </a:endParaRPr>
          </a:p>
        </p:txBody>
      </p:sp>
      <p:sp>
        <p:nvSpPr>
          <p:cNvPr id="215" name="Google Shape;215;p18"/>
          <p:cNvSpPr/>
          <p:nvPr/>
        </p:nvSpPr>
        <p:spPr>
          <a:xfrm>
            <a:off x="219600" y="1994439"/>
            <a:ext cx="1774200" cy="354000"/>
          </a:xfrm>
          <a:prstGeom prst="roundRect">
            <a:avLst>
              <a:gd name="adj" fmla="val 16667"/>
            </a:avLst>
          </a:prstGeom>
          <a:solidFill>
            <a:srgbClr val="6AA84F"/>
          </a:solidFill>
          <a:ln w="8325" cap="flat" cmpd="sng">
            <a:solidFill>
              <a:schemeClr val="dk2"/>
            </a:solidFill>
            <a:prstDash val="solid"/>
            <a:round/>
            <a:headEnd type="none" w="sm" len="sm"/>
            <a:tailEnd type="none" w="sm" len="sm"/>
          </a:ln>
        </p:spPr>
        <p:txBody>
          <a:bodyPr spcFirstLastPara="1" wrap="square" lIns="79950" tIns="79950" rIns="79950" bIns="79950" anchor="ctr" anchorCtr="0">
            <a:noAutofit/>
          </a:bodyPr>
          <a:lstStyle/>
          <a:p>
            <a:pPr marL="0" lvl="0" indent="0" algn="ctr" rtl="0">
              <a:spcBef>
                <a:spcPts val="0"/>
              </a:spcBef>
              <a:spcAft>
                <a:spcPts val="0"/>
              </a:spcAft>
              <a:buNone/>
            </a:pPr>
            <a:r>
              <a:rPr lang="en" sz="1224">
                <a:solidFill>
                  <a:schemeClr val="lt1"/>
                </a:solidFill>
                <a:latin typeface="Trebuchet MS"/>
                <a:ea typeface="Trebuchet MS"/>
                <a:cs typeface="Trebuchet MS"/>
                <a:sym typeface="Trebuchet MS"/>
              </a:rPr>
              <a:t>textureUtils.slang</a:t>
            </a:r>
            <a:endParaRPr sz="1224">
              <a:solidFill>
                <a:schemeClr val="lt1"/>
              </a:solidFill>
              <a:latin typeface="Trebuchet MS"/>
              <a:ea typeface="Trebuchet MS"/>
              <a:cs typeface="Trebuchet MS"/>
              <a:sym typeface="Trebuchet MS"/>
            </a:endParaRPr>
          </a:p>
        </p:txBody>
      </p:sp>
      <p:sp>
        <p:nvSpPr>
          <p:cNvPr id="216" name="Google Shape;216;p18"/>
          <p:cNvSpPr/>
          <p:nvPr/>
        </p:nvSpPr>
        <p:spPr>
          <a:xfrm>
            <a:off x="219600" y="1516153"/>
            <a:ext cx="1774200" cy="354000"/>
          </a:xfrm>
          <a:prstGeom prst="roundRect">
            <a:avLst>
              <a:gd name="adj" fmla="val 16667"/>
            </a:avLst>
          </a:prstGeom>
          <a:solidFill>
            <a:srgbClr val="6AA84F"/>
          </a:solidFill>
          <a:ln w="8325" cap="flat" cmpd="sng">
            <a:solidFill>
              <a:schemeClr val="dk2"/>
            </a:solidFill>
            <a:prstDash val="solid"/>
            <a:round/>
            <a:headEnd type="none" w="sm" len="sm"/>
            <a:tailEnd type="none" w="sm" len="sm"/>
          </a:ln>
        </p:spPr>
        <p:txBody>
          <a:bodyPr spcFirstLastPara="1" wrap="square" lIns="79950" tIns="79950" rIns="79950" bIns="79950" anchor="ctr" anchorCtr="0">
            <a:noAutofit/>
          </a:bodyPr>
          <a:lstStyle/>
          <a:p>
            <a:pPr marL="0" lvl="0" indent="0" algn="ctr" rtl="0">
              <a:spcBef>
                <a:spcPts val="0"/>
              </a:spcBef>
              <a:spcAft>
                <a:spcPts val="0"/>
              </a:spcAft>
              <a:buNone/>
            </a:pPr>
            <a:r>
              <a:rPr lang="en" sz="1224">
                <a:solidFill>
                  <a:schemeClr val="lt1"/>
                </a:solidFill>
                <a:latin typeface="Trebuchet MS"/>
                <a:ea typeface="Trebuchet MS"/>
                <a:cs typeface="Trebuchet MS"/>
                <a:sym typeface="Trebuchet MS"/>
              </a:rPr>
              <a:t>disneyBRDF.slang</a:t>
            </a:r>
            <a:endParaRPr sz="1224">
              <a:solidFill>
                <a:schemeClr val="lt1"/>
              </a:solidFill>
              <a:latin typeface="Trebuchet MS"/>
              <a:ea typeface="Trebuchet MS"/>
              <a:cs typeface="Trebuchet MS"/>
              <a:sym typeface="Trebuchet MS"/>
            </a:endParaRPr>
          </a:p>
        </p:txBody>
      </p:sp>
      <p:sp>
        <p:nvSpPr>
          <p:cNvPr id="217" name="Google Shape;217;p18"/>
          <p:cNvSpPr/>
          <p:nvPr/>
        </p:nvSpPr>
        <p:spPr>
          <a:xfrm>
            <a:off x="3337601" y="1721938"/>
            <a:ext cx="2093700" cy="354000"/>
          </a:xfrm>
          <a:prstGeom prst="roundRect">
            <a:avLst>
              <a:gd name="adj" fmla="val 16667"/>
            </a:avLst>
          </a:prstGeom>
          <a:solidFill>
            <a:srgbClr val="38761D"/>
          </a:solidFill>
          <a:ln w="8325" cap="flat" cmpd="sng">
            <a:solidFill>
              <a:schemeClr val="dk2"/>
            </a:solidFill>
            <a:prstDash val="solid"/>
            <a:round/>
            <a:headEnd type="none" w="sm" len="sm"/>
            <a:tailEnd type="none" w="sm" len="sm"/>
          </a:ln>
        </p:spPr>
        <p:txBody>
          <a:bodyPr spcFirstLastPara="1" wrap="square" lIns="79950" tIns="79950" rIns="79950" bIns="79950" anchor="ctr" anchorCtr="0">
            <a:noAutofit/>
          </a:bodyPr>
          <a:lstStyle/>
          <a:p>
            <a:pPr marL="0" lvl="0" indent="0" algn="ctr" rtl="0">
              <a:spcBef>
                <a:spcPts val="0"/>
              </a:spcBef>
              <a:spcAft>
                <a:spcPts val="0"/>
              </a:spcAft>
              <a:buNone/>
            </a:pPr>
            <a:r>
              <a:rPr lang="en" sz="1224">
                <a:solidFill>
                  <a:schemeClr val="lt1"/>
                </a:solidFill>
                <a:latin typeface="Trebuchet MS"/>
                <a:ea typeface="Trebuchet MS"/>
                <a:cs typeface="Trebuchet MS"/>
                <a:sym typeface="Trebuchet MS"/>
              </a:rPr>
              <a:t>woodMaterial.slang</a:t>
            </a:r>
            <a:endParaRPr sz="1224">
              <a:solidFill>
                <a:schemeClr val="lt1"/>
              </a:solidFill>
              <a:latin typeface="Trebuchet MS"/>
              <a:ea typeface="Trebuchet MS"/>
              <a:cs typeface="Trebuchet MS"/>
              <a:sym typeface="Trebuchet MS"/>
            </a:endParaRPr>
          </a:p>
        </p:txBody>
      </p:sp>
      <p:sp>
        <p:nvSpPr>
          <p:cNvPr id="218" name="Google Shape;218;p18"/>
          <p:cNvSpPr/>
          <p:nvPr/>
        </p:nvSpPr>
        <p:spPr>
          <a:xfrm>
            <a:off x="3337631" y="2108200"/>
            <a:ext cx="2093700" cy="354000"/>
          </a:xfrm>
          <a:prstGeom prst="roundRect">
            <a:avLst>
              <a:gd name="adj" fmla="val 16667"/>
            </a:avLst>
          </a:prstGeom>
          <a:solidFill>
            <a:srgbClr val="38761D"/>
          </a:solidFill>
          <a:ln w="8325" cap="flat" cmpd="sng">
            <a:solidFill>
              <a:schemeClr val="dk2"/>
            </a:solidFill>
            <a:prstDash val="solid"/>
            <a:round/>
            <a:headEnd type="none" w="sm" len="sm"/>
            <a:tailEnd type="none" w="sm" len="sm"/>
          </a:ln>
        </p:spPr>
        <p:txBody>
          <a:bodyPr spcFirstLastPara="1" wrap="square" lIns="79950" tIns="79950" rIns="79950" bIns="79950" anchor="ctr" anchorCtr="0">
            <a:noAutofit/>
          </a:bodyPr>
          <a:lstStyle/>
          <a:p>
            <a:pPr marL="0" lvl="0" indent="0" algn="ctr" rtl="0">
              <a:spcBef>
                <a:spcPts val="0"/>
              </a:spcBef>
              <a:spcAft>
                <a:spcPts val="0"/>
              </a:spcAft>
              <a:buNone/>
            </a:pPr>
            <a:r>
              <a:rPr lang="en" sz="1224">
                <a:solidFill>
                  <a:schemeClr val="lt1"/>
                </a:solidFill>
                <a:latin typeface="Trebuchet MS"/>
                <a:ea typeface="Trebuchet MS"/>
                <a:cs typeface="Trebuchet MS"/>
                <a:sym typeface="Trebuchet MS"/>
              </a:rPr>
              <a:t>stoneMaterial.slang</a:t>
            </a:r>
            <a:endParaRPr sz="1224">
              <a:solidFill>
                <a:schemeClr val="lt1"/>
              </a:solidFill>
              <a:latin typeface="Trebuchet MS"/>
              <a:ea typeface="Trebuchet MS"/>
              <a:cs typeface="Trebuchet MS"/>
              <a:sym typeface="Trebuchet MS"/>
            </a:endParaRPr>
          </a:p>
        </p:txBody>
      </p:sp>
      <p:sp>
        <p:nvSpPr>
          <p:cNvPr id="219" name="Google Shape;219;p18"/>
          <p:cNvSpPr txBox="1"/>
          <p:nvPr/>
        </p:nvSpPr>
        <p:spPr>
          <a:xfrm>
            <a:off x="1618350" y="545500"/>
            <a:ext cx="5907300" cy="269100"/>
          </a:xfrm>
          <a:prstGeom prst="rect">
            <a:avLst/>
          </a:prstGeom>
          <a:noFill/>
          <a:ln>
            <a:noFill/>
          </a:ln>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440"/>
              <a:buNone/>
            </a:pPr>
            <a:r>
              <a:rPr lang="en" sz="1340">
                <a:solidFill>
                  <a:schemeClr val="accent6"/>
                </a:solidFill>
                <a:latin typeface="Consolas"/>
                <a:ea typeface="Consolas"/>
                <a:cs typeface="Consolas"/>
                <a:sym typeface="Consolas"/>
              </a:rPr>
              <a:t>import</a:t>
            </a:r>
            <a:r>
              <a:rPr lang="en" sz="1340">
                <a:solidFill>
                  <a:schemeClr val="dk1"/>
                </a:solidFill>
                <a:latin typeface="Trebuchet MS"/>
                <a:ea typeface="Trebuchet MS"/>
                <a:cs typeface="Trebuchet MS"/>
                <a:sym typeface="Trebuchet MS"/>
              </a:rPr>
              <a:t>-style with Slang</a:t>
            </a:r>
            <a:endParaRPr sz="1340">
              <a:solidFill>
                <a:schemeClr val="dk1"/>
              </a:solidFill>
              <a:latin typeface="Trebuchet MS"/>
              <a:ea typeface="Trebuchet MS"/>
              <a:cs typeface="Trebuchet MS"/>
              <a:sym typeface="Trebuchet MS"/>
            </a:endParaRPr>
          </a:p>
        </p:txBody>
      </p:sp>
      <p:cxnSp>
        <p:nvCxnSpPr>
          <p:cNvPr id="220" name="Google Shape;220;p18"/>
          <p:cNvCxnSpPr>
            <a:stCxn id="212" idx="1"/>
            <a:endCxn id="214" idx="3"/>
          </p:cNvCxnSpPr>
          <p:nvPr/>
        </p:nvCxnSpPr>
        <p:spPr>
          <a:xfrm flipH="1">
            <a:off x="1993901" y="1292200"/>
            <a:ext cx="1343700" cy="3300"/>
          </a:xfrm>
          <a:prstGeom prst="curvedConnector3">
            <a:avLst>
              <a:gd name="adj1" fmla="val 50004"/>
            </a:avLst>
          </a:prstGeom>
          <a:noFill/>
          <a:ln w="19050" cap="flat" cmpd="sng">
            <a:solidFill>
              <a:schemeClr val="dk2"/>
            </a:solidFill>
            <a:prstDash val="solid"/>
            <a:round/>
            <a:headEnd type="triangle" w="med" len="med"/>
            <a:tailEnd type="none" w="med" len="med"/>
          </a:ln>
        </p:spPr>
      </p:cxnSp>
      <p:cxnSp>
        <p:nvCxnSpPr>
          <p:cNvPr id="221" name="Google Shape;221;p18"/>
          <p:cNvCxnSpPr>
            <a:stCxn id="212" idx="1"/>
            <a:endCxn id="216" idx="3"/>
          </p:cNvCxnSpPr>
          <p:nvPr/>
        </p:nvCxnSpPr>
        <p:spPr>
          <a:xfrm flipH="1">
            <a:off x="1993901" y="1292200"/>
            <a:ext cx="1343700" cy="401100"/>
          </a:xfrm>
          <a:prstGeom prst="curvedConnector3">
            <a:avLst>
              <a:gd name="adj1" fmla="val 50004"/>
            </a:avLst>
          </a:prstGeom>
          <a:noFill/>
          <a:ln w="19050" cap="flat" cmpd="sng">
            <a:solidFill>
              <a:schemeClr val="dk2"/>
            </a:solidFill>
            <a:prstDash val="solid"/>
            <a:round/>
            <a:headEnd type="triangle" w="med" len="med"/>
            <a:tailEnd type="none" w="med" len="med"/>
          </a:ln>
        </p:spPr>
      </p:cxnSp>
      <p:cxnSp>
        <p:nvCxnSpPr>
          <p:cNvPr id="222" name="Google Shape;222;p18"/>
          <p:cNvCxnSpPr>
            <a:stCxn id="217" idx="1"/>
            <a:endCxn id="215" idx="3"/>
          </p:cNvCxnSpPr>
          <p:nvPr/>
        </p:nvCxnSpPr>
        <p:spPr>
          <a:xfrm flipH="1">
            <a:off x="1993901" y="1898938"/>
            <a:ext cx="1343700" cy="272400"/>
          </a:xfrm>
          <a:prstGeom prst="curvedConnector3">
            <a:avLst>
              <a:gd name="adj1" fmla="val 50004"/>
            </a:avLst>
          </a:prstGeom>
          <a:noFill/>
          <a:ln w="19050" cap="flat" cmpd="sng">
            <a:solidFill>
              <a:schemeClr val="dk2"/>
            </a:solidFill>
            <a:prstDash val="solid"/>
            <a:round/>
            <a:headEnd type="triangle" w="med" len="med"/>
            <a:tailEnd type="none" w="med" len="med"/>
          </a:ln>
        </p:spPr>
      </p:cxnSp>
      <p:cxnSp>
        <p:nvCxnSpPr>
          <p:cNvPr id="223" name="Google Shape;223;p18"/>
          <p:cNvCxnSpPr>
            <a:stCxn id="218" idx="1"/>
            <a:endCxn id="215" idx="3"/>
          </p:cNvCxnSpPr>
          <p:nvPr/>
        </p:nvCxnSpPr>
        <p:spPr>
          <a:xfrm rot="10800000">
            <a:off x="1993931" y="2171500"/>
            <a:ext cx="1343700" cy="113700"/>
          </a:xfrm>
          <a:prstGeom prst="curvedConnector3">
            <a:avLst>
              <a:gd name="adj1" fmla="val 50005"/>
            </a:avLst>
          </a:prstGeom>
          <a:noFill/>
          <a:ln w="19050" cap="flat" cmpd="sng">
            <a:solidFill>
              <a:schemeClr val="dk2"/>
            </a:solidFill>
            <a:prstDash val="solid"/>
            <a:round/>
            <a:headEnd type="triangle" w="med" len="med"/>
            <a:tailEnd type="none" w="med" len="med"/>
          </a:ln>
        </p:spPr>
      </p:cxnSp>
      <p:cxnSp>
        <p:nvCxnSpPr>
          <p:cNvPr id="224" name="Google Shape;224;p18"/>
          <p:cNvCxnSpPr>
            <a:stCxn id="213" idx="1"/>
            <a:endCxn id="212" idx="3"/>
          </p:cNvCxnSpPr>
          <p:nvPr/>
        </p:nvCxnSpPr>
        <p:spPr>
          <a:xfrm rot="10800000">
            <a:off x="5431400" y="1292200"/>
            <a:ext cx="1186500" cy="309300"/>
          </a:xfrm>
          <a:prstGeom prst="curvedConnector3">
            <a:avLst>
              <a:gd name="adj1" fmla="val 50004"/>
            </a:avLst>
          </a:prstGeom>
          <a:noFill/>
          <a:ln w="19050" cap="flat" cmpd="sng">
            <a:solidFill>
              <a:schemeClr val="dk2"/>
            </a:solidFill>
            <a:prstDash val="solid"/>
            <a:round/>
            <a:headEnd type="triangle" w="med" len="med"/>
            <a:tailEnd type="none" w="med" len="med"/>
          </a:ln>
        </p:spPr>
      </p:cxnSp>
      <p:cxnSp>
        <p:nvCxnSpPr>
          <p:cNvPr id="225" name="Google Shape;225;p18"/>
          <p:cNvCxnSpPr>
            <a:stCxn id="213" idx="1"/>
            <a:endCxn id="217" idx="3"/>
          </p:cNvCxnSpPr>
          <p:nvPr/>
        </p:nvCxnSpPr>
        <p:spPr>
          <a:xfrm flipH="1">
            <a:off x="5431400" y="1601500"/>
            <a:ext cx="1186500" cy="297300"/>
          </a:xfrm>
          <a:prstGeom prst="curvedConnector3">
            <a:avLst>
              <a:gd name="adj1" fmla="val 50004"/>
            </a:avLst>
          </a:prstGeom>
          <a:noFill/>
          <a:ln w="19050" cap="flat" cmpd="sng">
            <a:solidFill>
              <a:schemeClr val="dk2"/>
            </a:solidFill>
            <a:prstDash val="solid"/>
            <a:round/>
            <a:headEnd type="triangle" w="med" len="med"/>
            <a:tailEnd type="none" w="med" len="med"/>
          </a:ln>
        </p:spPr>
      </p:cxnSp>
      <p:cxnSp>
        <p:nvCxnSpPr>
          <p:cNvPr id="226" name="Google Shape;226;p18"/>
          <p:cNvCxnSpPr>
            <a:stCxn id="213" idx="1"/>
            <a:endCxn id="218" idx="3"/>
          </p:cNvCxnSpPr>
          <p:nvPr/>
        </p:nvCxnSpPr>
        <p:spPr>
          <a:xfrm flipH="1">
            <a:off x="5431400" y="1601500"/>
            <a:ext cx="1186500" cy="683700"/>
          </a:xfrm>
          <a:prstGeom prst="curvedConnector3">
            <a:avLst>
              <a:gd name="adj1" fmla="val 50003"/>
            </a:avLst>
          </a:prstGeom>
          <a:noFill/>
          <a:ln w="19050" cap="flat" cmpd="sng">
            <a:solidFill>
              <a:schemeClr val="dk2"/>
            </a:solidFill>
            <a:prstDash val="solid"/>
            <a:round/>
            <a:headEnd type="triangle" w="med" len="med"/>
            <a:tailEnd type="none" w="med" len="med"/>
          </a:ln>
        </p:spPr>
      </p:cxnSp>
      <p:sp>
        <p:nvSpPr>
          <p:cNvPr id="227" name="Google Shape;227;p18"/>
          <p:cNvSpPr txBox="1"/>
          <p:nvPr/>
        </p:nvSpPr>
        <p:spPr>
          <a:xfrm>
            <a:off x="1655725" y="1111525"/>
            <a:ext cx="379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Trebuchet MS"/>
                <a:ea typeface="Trebuchet MS"/>
                <a:cs typeface="Trebuchet MS"/>
                <a:sym typeface="Trebuchet MS"/>
              </a:rPr>
              <a:t>⚙️</a:t>
            </a:r>
            <a:endParaRPr>
              <a:solidFill>
                <a:schemeClr val="dk1"/>
              </a:solidFill>
              <a:latin typeface="Trebuchet MS"/>
              <a:ea typeface="Trebuchet MS"/>
              <a:cs typeface="Trebuchet MS"/>
              <a:sym typeface="Trebuchet MS"/>
            </a:endParaRPr>
          </a:p>
        </p:txBody>
      </p:sp>
      <p:sp>
        <p:nvSpPr>
          <p:cNvPr id="228" name="Google Shape;228;p18"/>
          <p:cNvSpPr txBox="1"/>
          <p:nvPr/>
        </p:nvSpPr>
        <p:spPr>
          <a:xfrm>
            <a:off x="1655725" y="1504600"/>
            <a:ext cx="379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Trebuchet MS"/>
                <a:ea typeface="Trebuchet MS"/>
                <a:cs typeface="Trebuchet MS"/>
                <a:sym typeface="Trebuchet MS"/>
              </a:rPr>
              <a:t>⚙️</a:t>
            </a:r>
            <a:endParaRPr>
              <a:solidFill>
                <a:schemeClr val="dk1"/>
              </a:solidFill>
              <a:latin typeface="Trebuchet MS"/>
              <a:ea typeface="Trebuchet MS"/>
              <a:cs typeface="Trebuchet MS"/>
              <a:sym typeface="Trebuchet MS"/>
            </a:endParaRPr>
          </a:p>
        </p:txBody>
      </p:sp>
      <p:sp>
        <p:nvSpPr>
          <p:cNvPr id="229" name="Google Shape;229;p18"/>
          <p:cNvSpPr txBox="1"/>
          <p:nvPr/>
        </p:nvSpPr>
        <p:spPr>
          <a:xfrm>
            <a:off x="1655725" y="1971350"/>
            <a:ext cx="379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Trebuchet MS"/>
                <a:ea typeface="Trebuchet MS"/>
                <a:cs typeface="Trebuchet MS"/>
                <a:sym typeface="Trebuchet MS"/>
              </a:rPr>
              <a:t>⚙️</a:t>
            </a:r>
            <a:endParaRPr>
              <a:solidFill>
                <a:schemeClr val="dk1"/>
              </a:solidFill>
              <a:latin typeface="Trebuchet MS"/>
              <a:ea typeface="Trebuchet MS"/>
              <a:cs typeface="Trebuchet MS"/>
              <a:sym typeface="Trebuchet MS"/>
            </a:endParaRPr>
          </a:p>
        </p:txBody>
      </p:sp>
      <p:sp>
        <p:nvSpPr>
          <p:cNvPr id="230" name="Google Shape;230;p18"/>
          <p:cNvSpPr txBox="1"/>
          <p:nvPr/>
        </p:nvSpPr>
        <p:spPr>
          <a:xfrm>
            <a:off x="5093300" y="1095500"/>
            <a:ext cx="379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Trebuchet MS"/>
                <a:ea typeface="Trebuchet MS"/>
                <a:cs typeface="Trebuchet MS"/>
                <a:sym typeface="Trebuchet MS"/>
              </a:rPr>
              <a:t>⚙️</a:t>
            </a:r>
            <a:endParaRPr>
              <a:solidFill>
                <a:schemeClr val="dk1"/>
              </a:solidFill>
              <a:latin typeface="Trebuchet MS"/>
              <a:ea typeface="Trebuchet MS"/>
              <a:cs typeface="Trebuchet MS"/>
              <a:sym typeface="Trebuchet MS"/>
            </a:endParaRPr>
          </a:p>
        </p:txBody>
      </p:sp>
      <p:sp>
        <p:nvSpPr>
          <p:cNvPr id="231" name="Google Shape;231;p18"/>
          <p:cNvSpPr txBox="1"/>
          <p:nvPr/>
        </p:nvSpPr>
        <p:spPr>
          <a:xfrm>
            <a:off x="5093300" y="1698850"/>
            <a:ext cx="379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Trebuchet MS"/>
                <a:ea typeface="Trebuchet MS"/>
                <a:cs typeface="Trebuchet MS"/>
                <a:sym typeface="Trebuchet MS"/>
              </a:rPr>
              <a:t>⚙️</a:t>
            </a:r>
            <a:endParaRPr>
              <a:solidFill>
                <a:schemeClr val="dk1"/>
              </a:solidFill>
              <a:latin typeface="Trebuchet MS"/>
              <a:ea typeface="Trebuchet MS"/>
              <a:cs typeface="Trebuchet MS"/>
              <a:sym typeface="Trebuchet MS"/>
            </a:endParaRPr>
          </a:p>
        </p:txBody>
      </p:sp>
      <p:sp>
        <p:nvSpPr>
          <p:cNvPr id="232" name="Google Shape;232;p18"/>
          <p:cNvSpPr txBox="1"/>
          <p:nvPr/>
        </p:nvSpPr>
        <p:spPr>
          <a:xfrm>
            <a:off x="5093300" y="2085100"/>
            <a:ext cx="379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Trebuchet MS"/>
                <a:ea typeface="Trebuchet MS"/>
                <a:cs typeface="Trebuchet MS"/>
                <a:sym typeface="Trebuchet MS"/>
              </a:rPr>
              <a:t>⚙️</a:t>
            </a:r>
            <a:endParaRPr>
              <a:solidFill>
                <a:schemeClr val="dk1"/>
              </a:solidFill>
              <a:latin typeface="Trebuchet MS"/>
              <a:ea typeface="Trebuchet MS"/>
              <a:cs typeface="Trebuchet MS"/>
              <a:sym typeface="Trebuchet MS"/>
            </a:endParaRPr>
          </a:p>
        </p:txBody>
      </p:sp>
      <p:sp>
        <p:nvSpPr>
          <p:cNvPr id="233" name="Google Shape;233;p18"/>
          <p:cNvSpPr txBox="1"/>
          <p:nvPr/>
        </p:nvSpPr>
        <p:spPr>
          <a:xfrm>
            <a:off x="8177925" y="1401400"/>
            <a:ext cx="379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Trebuchet MS"/>
                <a:ea typeface="Trebuchet MS"/>
                <a:cs typeface="Trebuchet MS"/>
                <a:sym typeface="Trebuchet MS"/>
              </a:rPr>
              <a:t>⚙️</a:t>
            </a:r>
            <a:endParaRPr>
              <a:solidFill>
                <a:schemeClr val="dk1"/>
              </a:solidFill>
              <a:latin typeface="Trebuchet MS"/>
              <a:ea typeface="Trebuchet MS"/>
              <a:cs typeface="Trebuchet MS"/>
              <a:sym typeface="Trebuchet MS"/>
            </a:endParaRPr>
          </a:p>
        </p:txBody>
      </p:sp>
      <p:cxnSp>
        <p:nvCxnSpPr>
          <p:cNvPr id="234" name="Google Shape;234;p18"/>
          <p:cNvCxnSpPr>
            <a:stCxn id="217" idx="1"/>
            <a:endCxn id="215" idx="3"/>
          </p:cNvCxnSpPr>
          <p:nvPr/>
        </p:nvCxnSpPr>
        <p:spPr>
          <a:xfrm flipH="1">
            <a:off x="1993901" y="1898938"/>
            <a:ext cx="1343700" cy="272400"/>
          </a:xfrm>
          <a:prstGeom prst="curvedConnector3">
            <a:avLst>
              <a:gd name="adj1" fmla="val 50004"/>
            </a:avLst>
          </a:prstGeom>
          <a:noFill/>
          <a:ln w="28575" cap="flat" cmpd="sng">
            <a:solidFill>
              <a:srgbClr val="F46230"/>
            </a:solidFill>
            <a:prstDash val="solid"/>
            <a:round/>
            <a:headEnd type="triangle" w="med" len="med"/>
            <a:tailEnd type="none" w="med" len="med"/>
          </a:ln>
        </p:spPr>
      </p:cxnSp>
      <p:cxnSp>
        <p:nvCxnSpPr>
          <p:cNvPr id="235" name="Google Shape;235;p18"/>
          <p:cNvCxnSpPr>
            <a:stCxn id="218" idx="1"/>
            <a:endCxn id="215" idx="3"/>
          </p:cNvCxnSpPr>
          <p:nvPr/>
        </p:nvCxnSpPr>
        <p:spPr>
          <a:xfrm rot="10800000">
            <a:off x="1993931" y="2171500"/>
            <a:ext cx="1343700" cy="113700"/>
          </a:xfrm>
          <a:prstGeom prst="curvedConnector3">
            <a:avLst>
              <a:gd name="adj1" fmla="val 50005"/>
            </a:avLst>
          </a:prstGeom>
          <a:noFill/>
          <a:ln w="28575" cap="flat" cmpd="sng">
            <a:solidFill>
              <a:srgbClr val="F46230"/>
            </a:solidFill>
            <a:prstDash val="solid"/>
            <a:round/>
            <a:headEnd type="triangl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7"/>
                                        </p:tgtEl>
                                        <p:attrNameLst>
                                          <p:attrName>style.visibility</p:attrName>
                                        </p:attrNameLst>
                                      </p:cBhvr>
                                      <p:to>
                                        <p:strVal val="visible"/>
                                      </p:to>
                                    </p:set>
                                    <p:animEffect transition="in" filter="fade">
                                      <p:cBhvr>
                                        <p:cTn id="7" dur="1000"/>
                                        <p:tgtEl>
                                          <p:spTgt spid="227"/>
                                        </p:tgtEl>
                                      </p:cBhvr>
                                    </p:animEffect>
                                  </p:childTnLst>
                                </p:cTn>
                              </p:par>
                              <p:par>
                                <p:cTn id="8" presetID="10" presetClass="entr" presetSubtype="0" fill="hold" nodeType="withEffect">
                                  <p:stCondLst>
                                    <p:cond delay="0"/>
                                  </p:stCondLst>
                                  <p:childTnLst>
                                    <p:set>
                                      <p:cBhvr>
                                        <p:cTn id="9" dur="1" fill="hold">
                                          <p:stCondLst>
                                            <p:cond delay="0"/>
                                          </p:stCondLst>
                                        </p:cTn>
                                        <p:tgtEl>
                                          <p:spTgt spid="228"/>
                                        </p:tgtEl>
                                        <p:attrNameLst>
                                          <p:attrName>style.visibility</p:attrName>
                                        </p:attrNameLst>
                                      </p:cBhvr>
                                      <p:to>
                                        <p:strVal val="visible"/>
                                      </p:to>
                                    </p:set>
                                    <p:animEffect transition="in" filter="fade">
                                      <p:cBhvr>
                                        <p:cTn id="10" dur="1000"/>
                                        <p:tgtEl>
                                          <p:spTgt spid="228"/>
                                        </p:tgtEl>
                                      </p:cBhvr>
                                    </p:animEffect>
                                  </p:childTnLst>
                                </p:cTn>
                              </p:par>
                              <p:par>
                                <p:cTn id="11" presetID="10" presetClass="entr" presetSubtype="0" fill="hold" nodeType="withEffect">
                                  <p:stCondLst>
                                    <p:cond delay="0"/>
                                  </p:stCondLst>
                                  <p:childTnLst>
                                    <p:set>
                                      <p:cBhvr>
                                        <p:cTn id="12" dur="1" fill="hold">
                                          <p:stCondLst>
                                            <p:cond delay="0"/>
                                          </p:stCondLst>
                                        </p:cTn>
                                        <p:tgtEl>
                                          <p:spTgt spid="229"/>
                                        </p:tgtEl>
                                        <p:attrNameLst>
                                          <p:attrName>style.visibility</p:attrName>
                                        </p:attrNameLst>
                                      </p:cBhvr>
                                      <p:to>
                                        <p:strVal val="visible"/>
                                      </p:to>
                                    </p:set>
                                    <p:animEffect transition="in" filter="fade">
                                      <p:cBhvr>
                                        <p:cTn id="13" dur="1000"/>
                                        <p:tgtEl>
                                          <p:spTgt spid="229"/>
                                        </p:tgtEl>
                                      </p:cBhvr>
                                    </p:animEffect>
                                  </p:childTnLst>
                                </p:cTn>
                              </p:par>
                              <p:par>
                                <p:cTn id="14" presetID="10" presetClass="entr" presetSubtype="0" fill="hold" nodeType="withEffect">
                                  <p:stCondLst>
                                    <p:cond delay="0"/>
                                  </p:stCondLst>
                                  <p:childTnLst>
                                    <p:set>
                                      <p:cBhvr>
                                        <p:cTn id="15" dur="1" fill="hold">
                                          <p:stCondLst>
                                            <p:cond delay="0"/>
                                          </p:stCondLst>
                                        </p:cTn>
                                        <p:tgtEl>
                                          <p:spTgt spid="230"/>
                                        </p:tgtEl>
                                        <p:attrNameLst>
                                          <p:attrName>style.visibility</p:attrName>
                                        </p:attrNameLst>
                                      </p:cBhvr>
                                      <p:to>
                                        <p:strVal val="visible"/>
                                      </p:to>
                                    </p:set>
                                    <p:animEffect transition="in" filter="fade">
                                      <p:cBhvr>
                                        <p:cTn id="16" dur="1000"/>
                                        <p:tgtEl>
                                          <p:spTgt spid="230"/>
                                        </p:tgtEl>
                                      </p:cBhvr>
                                    </p:animEffect>
                                  </p:childTnLst>
                                </p:cTn>
                              </p:par>
                              <p:par>
                                <p:cTn id="17" presetID="10" presetClass="entr" presetSubtype="0" fill="hold" nodeType="withEffect">
                                  <p:stCondLst>
                                    <p:cond delay="0"/>
                                  </p:stCondLst>
                                  <p:childTnLst>
                                    <p:set>
                                      <p:cBhvr>
                                        <p:cTn id="18" dur="1" fill="hold">
                                          <p:stCondLst>
                                            <p:cond delay="0"/>
                                          </p:stCondLst>
                                        </p:cTn>
                                        <p:tgtEl>
                                          <p:spTgt spid="231"/>
                                        </p:tgtEl>
                                        <p:attrNameLst>
                                          <p:attrName>style.visibility</p:attrName>
                                        </p:attrNameLst>
                                      </p:cBhvr>
                                      <p:to>
                                        <p:strVal val="visible"/>
                                      </p:to>
                                    </p:set>
                                    <p:animEffect transition="in" filter="fade">
                                      <p:cBhvr>
                                        <p:cTn id="19" dur="1000"/>
                                        <p:tgtEl>
                                          <p:spTgt spid="231"/>
                                        </p:tgtEl>
                                      </p:cBhvr>
                                    </p:animEffect>
                                  </p:childTnLst>
                                </p:cTn>
                              </p:par>
                              <p:par>
                                <p:cTn id="20" presetID="10" presetClass="entr" presetSubtype="0" fill="hold" nodeType="withEffect">
                                  <p:stCondLst>
                                    <p:cond delay="0"/>
                                  </p:stCondLst>
                                  <p:childTnLst>
                                    <p:set>
                                      <p:cBhvr>
                                        <p:cTn id="21" dur="1" fill="hold">
                                          <p:stCondLst>
                                            <p:cond delay="0"/>
                                          </p:stCondLst>
                                        </p:cTn>
                                        <p:tgtEl>
                                          <p:spTgt spid="232"/>
                                        </p:tgtEl>
                                        <p:attrNameLst>
                                          <p:attrName>style.visibility</p:attrName>
                                        </p:attrNameLst>
                                      </p:cBhvr>
                                      <p:to>
                                        <p:strVal val="visible"/>
                                      </p:to>
                                    </p:set>
                                    <p:animEffect transition="in" filter="fade">
                                      <p:cBhvr>
                                        <p:cTn id="22" dur="1000"/>
                                        <p:tgtEl>
                                          <p:spTgt spid="232"/>
                                        </p:tgtEl>
                                      </p:cBhvr>
                                    </p:animEffect>
                                  </p:childTnLst>
                                </p:cTn>
                              </p:par>
                              <p:par>
                                <p:cTn id="23" presetID="10" presetClass="entr" presetSubtype="0" fill="hold" nodeType="withEffect">
                                  <p:stCondLst>
                                    <p:cond delay="0"/>
                                  </p:stCondLst>
                                  <p:childTnLst>
                                    <p:set>
                                      <p:cBhvr>
                                        <p:cTn id="24" dur="1" fill="hold">
                                          <p:stCondLst>
                                            <p:cond delay="0"/>
                                          </p:stCondLst>
                                        </p:cTn>
                                        <p:tgtEl>
                                          <p:spTgt spid="233"/>
                                        </p:tgtEl>
                                        <p:attrNameLst>
                                          <p:attrName>style.visibility</p:attrName>
                                        </p:attrNameLst>
                                      </p:cBhvr>
                                      <p:to>
                                        <p:strVal val="visible"/>
                                      </p:to>
                                    </p:set>
                                    <p:animEffect transition="in" filter="fade">
                                      <p:cBhvr>
                                        <p:cTn id="25" dur="1000"/>
                                        <p:tgtEl>
                                          <p:spTgt spid="23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227"/>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228"/>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29"/>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230"/>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231"/>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232"/>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33"/>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35"/>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23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234"/>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2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hronos + GPC 2025">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3769</TotalTime>
  <Words>7069</Words>
  <Application>Microsoft Macintosh PowerPoint</Application>
  <PresentationFormat>On-screen Show (16:9)</PresentationFormat>
  <Paragraphs>499</Paragraphs>
  <Slides>25</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Trebuchet MS</vt:lpstr>
      <vt:lpstr>Calibri</vt:lpstr>
      <vt:lpstr>NVIDIA Sans Medium</vt:lpstr>
      <vt:lpstr>Arial Black</vt:lpstr>
      <vt:lpstr>NVIDIA Sans</vt:lpstr>
      <vt:lpstr>Roboto Mono</vt:lpstr>
      <vt:lpstr>Arial</vt:lpstr>
      <vt:lpstr>Consolas</vt:lpstr>
      <vt:lpstr>Khronos + GPC 2025</vt:lpstr>
      <vt:lpstr>Writing Shaders Today: Complexity Abounds</vt:lpstr>
      <vt:lpstr>Slang: Open-Source and Cross-Platform</vt:lpstr>
      <vt:lpstr>The Slang Developer Community</vt:lpstr>
      <vt:lpstr>Modern Features for Modern Shaders</vt:lpstr>
      <vt:lpstr>Modules</vt:lpstr>
      <vt:lpstr>Modules: Organizing Your Code</vt:lpstr>
      <vt:lpstr>Modules: Organizing Your Code</vt:lpstr>
      <vt:lpstr>Modules: Streamline Compilation</vt:lpstr>
      <vt:lpstr>Modules: Streamline Compilation</vt:lpstr>
      <vt:lpstr>Modules: Streamline Compilation</vt:lpstr>
      <vt:lpstr>Modules: Streamline Compilation</vt:lpstr>
      <vt:lpstr>Specialization with Interfaces &amp; Generics</vt:lpstr>
      <vt:lpstr>Fine-Grained Module API Control</vt:lpstr>
      <vt:lpstr>Fine-Grained Module API Control</vt:lpstr>
      <vt:lpstr>Presence Patterns</vt:lpstr>
      <vt:lpstr>Presence Patterns</vt:lpstr>
      <vt:lpstr>Shader Parameters &amp; Binding Complexity</vt:lpstr>
      <vt:lpstr>Manual Slots vs. Logical Reflection</vt:lpstr>
      <vt:lpstr>HLSL</vt:lpstr>
      <vt:lpstr>Slang</vt:lpstr>
      <vt:lpstr>A Unified, Composable System</vt:lpstr>
      <vt:lpstr>Automatic Differentiation</vt:lpstr>
      <vt:lpstr>SlangPy</vt:lpstr>
      <vt:lpstr>Slang Works With Your Favorite Tools</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Shannon Woods</cp:lastModifiedBy>
  <cp:revision>4</cp:revision>
  <dcterms:modified xsi:type="dcterms:W3CDTF">2025-11-19T08:53:01Z</dcterms:modified>
</cp:coreProperties>
</file>