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8" r:id="rId2"/>
    <p:sldId id="261" r:id="rId3"/>
    <p:sldId id="262" r:id="rId4"/>
    <p:sldId id="263" r:id="rId5"/>
    <p:sldId id="264" r:id="rId6"/>
    <p:sldId id="265" r:id="rId7"/>
    <p:sldId id="266" r:id="rId8"/>
    <p:sldId id="267" r:id="rId9"/>
    <p:sldId id="303" r:id="rId10"/>
    <p:sldId id="268" r:id="rId11"/>
    <p:sldId id="304" r:id="rId12"/>
    <p:sldId id="310" r:id="rId13"/>
    <p:sldId id="305" r:id="rId14"/>
    <p:sldId id="269" r:id="rId15"/>
    <p:sldId id="313" r:id="rId16"/>
    <p:sldId id="270" r:id="rId17"/>
    <p:sldId id="274" r:id="rId18"/>
    <p:sldId id="271" r:id="rId19"/>
    <p:sldId id="272" r:id="rId20"/>
    <p:sldId id="273" r:id="rId21"/>
    <p:sldId id="307" r:id="rId22"/>
    <p:sldId id="275" r:id="rId23"/>
    <p:sldId id="276" r:id="rId24"/>
    <p:sldId id="277" r:id="rId25"/>
    <p:sldId id="282" r:id="rId26"/>
    <p:sldId id="302" r:id="rId27"/>
    <p:sldId id="308" r:id="rId28"/>
    <p:sldId id="312" r:id="rId29"/>
    <p:sldId id="278" r:id="rId30"/>
    <p:sldId id="279" r:id="rId31"/>
    <p:sldId id="281" r:id="rId32"/>
    <p:sldId id="314" r:id="rId33"/>
    <p:sldId id="315" r:id="rId34"/>
    <p:sldId id="316" r:id="rId35"/>
    <p:sldId id="317" r:id="rId36"/>
    <p:sldId id="318" r:id="rId37"/>
    <p:sldId id="284" r:id="rId38"/>
    <p:sldId id="285" r:id="rId39"/>
    <p:sldId id="286" r:id="rId40"/>
    <p:sldId id="287" r:id="rId41"/>
    <p:sldId id="311" r:id="rId42"/>
    <p:sldId id="288" r:id="rId43"/>
    <p:sldId id="289" r:id="rId44"/>
    <p:sldId id="290" r:id="rId45"/>
    <p:sldId id="291" r:id="rId46"/>
    <p:sldId id="292" r:id="rId47"/>
    <p:sldId id="293" r:id="rId48"/>
    <p:sldId id="294" r:id="rId49"/>
    <p:sldId id="295" r:id="rId50"/>
    <p:sldId id="296" r:id="rId51"/>
    <p:sldId id="297" r:id="rId52"/>
    <p:sldId id="298" r:id="rId53"/>
    <p:sldId id="301" r:id="rId54"/>
  </p:sldIdLst>
  <p:sldSz cx="12192000" cy="6858000"/>
  <p:notesSz cx="6796088" cy="9928225"/>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C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6" autoAdjust="0"/>
    <p:restoredTop sz="80082" autoAdjust="0"/>
  </p:normalViewPr>
  <p:slideViewPr>
    <p:cSldViewPr snapToGrid="0">
      <p:cViewPr varScale="1">
        <p:scale>
          <a:sx n="105" d="100"/>
          <a:sy n="105" d="100"/>
        </p:scale>
        <p:origin x="1877"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DE"/>
        </a:p>
      </c:txPr>
    </c:title>
    <c:autoTitleDeleted val="0"/>
    <c:plotArea>
      <c:layout/>
      <c:pieChart>
        <c:varyColors val="1"/>
        <c:ser>
          <c:idx val="0"/>
          <c:order val="0"/>
          <c:tx>
            <c:strRef>
              <c:f>Tabelle1!$B$1</c:f>
              <c:strCache>
                <c:ptCount val="1"/>
                <c:pt idx="0">
                  <c:v>Pipeline count (approx.)</c:v>
                </c:pt>
              </c:strCache>
            </c:strRef>
          </c:tx>
          <c:spPr>
            <a:ln>
              <a:noFill/>
            </a:ln>
            <a:effectLst>
              <a:outerShdw blurRad="63500" sx="102000" sy="102000" algn="ctr" rotWithShape="0">
                <a:prstClr val="black">
                  <a:alpha val="40000"/>
                </a:prstClr>
              </a:outerShdw>
            </a:effectLst>
          </c:spPr>
          <c:dPt>
            <c:idx val="0"/>
            <c:bubble3D val="0"/>
            <c:spPr>
              <a:solidFill>
                <a:schemeClr val="accent1"/>
              </a:solidFill>
              <a:ln w="19050">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1-B429-43D3-9075-61F6A89F0D95}"/>
              </c:ext>
            </c:extLst>
          </c:dPt>
          <c:dPt>
            <c:idx val="1"/>
            <c:bubble3D val="0"/>
            <c:spPr>
              <a:solidFill>
                <a:schemeClr val="accent2"/>
              </a:solidFill>
              <a:ln w="19050">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2-B429-43D3-9075-61F6A89F0D95}"/>
              </c:ext>
            </c:extLst>
          </c:dPt>
          <c:dLbls>
            <c:dLbl>
              <c:idx val="0"/>
              <c:layout>
                <c:manualLayout>
                  <c:x val="-3.4313725490196081E-2"/>
                  <c:y val="2.3349139965684117E-2"/>
                </c:manualLayout>
              </c:layout>
              <c:spPr>
                <a:solidFill>
                  <a:schemeClr val="bg1"/>
                </a:solidFill>
                <a:ln>
                  <a:solidFill>
                    <a:schemeClr val="tx1"/>
                  </a:solid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mn-lt"/>
                      <a:ea typeface="+mn-ea"/>
                      <a:cs typeface="+mn-cs"/>
                    </a:defRPr>
                  </a:pPr>
                  <a:endParaRPr lang="en-DE"/>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2904411764705881"/>
                      <c:h val="7.8657415259398372E-2"/>
                    </c:manualLayout>
                  </c15:layout>
                </c:ext>
                <c:ext xmlns:c16="http://schemas.microsoft.com/office/drawing/2014/chart" uri="{C3380CC4-5D6E-409C-BE32-E72D297353CC}">
                  <c16:uniqueId val="{00000001-B429-43D3-9075-61F6A89F0D95}"/>
                </c:ext>
              </c:extLst>
            </c:dLbl>
            <c:dLbl>
              <c:idx val="1"/>
              <c:layout>
                <c:manualLayout>
                  <c:x val="-3.1862745098039214E-2"/>
                  <c:y val="-7.004741989705246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B429-43D3-9075-61F6A89F0D95}"/>
                </c:ext>
              </c:extLst>
            </c:dLbl>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DE"/>
              </a:p>
            </c:txPr>
            <c:dLblPos val="outEnd"/>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Tabelle1!$A$2:$A$3</c:f>
              <c:strCache>
                <c:ptCount val="2"/>
                <c:pt idx="0">
                  <c:v>Other</c:v>
                </c:pt>
                <c:pt idx="1">
                  <c:v>VFX</c:v>
                </c:pt>
              </c:strCache>
            </c:strRef>
          </c:cat>
          <c:val>
            <c:numRef>
              <c:f>Tabelle1!$B$2:$B$3</c:f>
              <c:numCache>
                <c:formatCode>General</c:formatCode>
                <c:ptCount val="2"/>
                <c:pt idx="0">
                  <c:v>711</c:v>
                </c:pt>
                <c:pt idx="1">
                  <c:v>6787</c:v>
                </c:pt>
              </c:numCache>
            </c:numRef>
          </c:val>
          <c:extLst>
            <c:ext xmlns:c16="http://schemas.microsoft.com/office/drawing/2014/chart" uri="{C3380CC4-5D6E-409C-BE32-E72D297353CC}">
              <c16:uniqueId val="{00000000-B429-43D3-9075-61F6A89F0D9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4971" cy="498135"/>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49544" y="0"/>
            <a:ext cx="2944971" cy="498135"/>
          </a:xfrm>
          <a:prstGeom prst="rect">
            <a:avLst/>
          </a:prstGeom>
        </p:spPr>
        <p:txBody>
          <a:bodyPr vert="horz" lIns="91440" tIns="45720" rIns="91440" bIns="45720" rtlCol="0"/>
          <a:lstStyle>
            <a:lvl1pPr algn="r">
              <a:defRPr sz="1200"/>
            </a:lvl1pPr>
          </a:lstStyle>
          <a:p>
            <a:fld id="{9CD06041-BA67-48E2-B404-7AF050B6E20E}" type="datetimeFigureOut">
              <a:rPr lang="en-US" smtClean="0"/>
              <a:t>11/16/2025</a:t>
            </a:fld>
            <a:endParaRPr lang="en-US"/>
          </a:p>
        </p:txBody>
      </p:sp>
      <p:sp>
        <p:nvSpPr>
          <p:cNvPr id="4" name="Folienbildplatzhalter 3"/>
          <p:cNvSpPr>
            <a:spLocks noGrp="1" noRot="1" noChangeAspect="1"/>
          </p:cNvSpPr>
          <p:nvPr>
            <p:ph type="sldImg" idx="2"/>
          </p:nvPr>
        </p:nvSpPr>
        <p:spPr>
          <a:xfrm>
            <a:off x="420688" y="1241425"/>
            <a:ext cx="5954712"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79609" y="4777958"/>
            <a:ext cx="5436870" cy="3909239"/>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ußzeilenplatzhalter 5"/>
          <p:cNvSpPr>
            <a:spLocks noGrp="1"/>
          </p:cNvSpPr>
          <p:nvPr>
            <p:ph type="ftr" sz="quarter" idx="4"/>
          </p:nvPr>
        </p:nvSpPr>
        <p:spPr>
          <a:xfrm>
            <a:off x="0" y="9430091"/>
            <a:ext cx="2944971" cy="498134"/>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49544" y="9430091"/>
            <a:ext cx="2944971" cy="498134"/>
          </a:xfrm>
          <a:prstGeom prst="rect">
            <a:avLst/>
          </a:prstGeom>
        </p:spPr>
        <p:txBody>
          <a:bodyPr vert="horz" lIns="91440" tIns="45720" rIns="91440" bIns="45720" rtlCol="0" anchor="b"/>
          <a:lstStyle>
            <a:lvl1pPr algn="r">
              <a:defRPr sz="1200"/>
            </a:lvl1pPr>
          </a:lstStyle>
          <a:p>
            <a:fld id="{4EAC4002-7611-42F2-B684-7AFB2F844E78}" type="slidenum">
              <a:rPr lang="en-US" smtClean="0"/>
              <a:t>‹Nr.›</a:t>
            </a:fld>
            <a:endParaRPr lang="en-US"/>
          </a:p>
        </p:txBody>
      </p:sp>
    </p:spTree>
    <p:extLst>
      <p:ext uri="{BB962C8B-B14F-4D97-AF65-F5344CB8AC3E}">
        <p14:creationId xmlns:p14="http://schemas.microsoft.com/office/powerpoint/2010/main" val="4104671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DE"/>
          </a:p>
        </p:txBody>
      </p:sp>
      <p:sp>
        <p:nvSpPr>
          <p:cNvPr id="4" name="Foliennummernplatzhalter 3"/>
          <p:cNvSpPr>
            <a:spLocks noGrp="1"/>
          </p:cNvSpPr>
          <p:nvPr>
            <p:ph type="sldNum" sz="quarter" idx="5"/>
          </p:nvPr>
        </p:nvSpPr>
        <p:spPr/>
        <p:txBody>
          <a:bodyPr/>
          <a:lstStyle/>
          <a:p>
            <a:fld id="{4EAC4002-7611-42F2-B684-7AFB2F844E78}" type="slidenum">
              <a:rPr lang="en-US" smtClean="0"/>
              <a:t>1</a:t>
            </a:fld>
            <a:endParaRPr lang="en-US"/>
          </a:p>
        </p:txBody>
      </p:sp>
    </p:spTree>
    <p:extLst>
      <p:ext uri="{BB962C8B-B14F-4D97-AF65-F5344CB8AC3E}">
        <p14:creationId xmlns:p14="http://schemas.microsoft.com/office/powerpoint/2010/main" val="4022959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Now on to effect definitions: As stated earlier, those combine multiple particles and set their parameters values.</a:t>
            </a:r>
          </a:p>
        </p:txBody>
      </p:sp>
      <p:sp>
        <p:nvSpPr>
          <p:cNvPr id="4" name="Foliennummernplatzhalter 3"/>
          <p:cNvSpPr>
            <a:spLocks noGrp="1"/>
          </p:cNvSpPr>
          <p:nvPr>
            <p:ph type="sldNum" sz="quarter" idx="5"/>
          </p:nvPr>
        </p:nvSpPr>
        <p:spPr/>
        <p:txBody>
          <a:bodyPr/>
          <a:lstStyle/>
          <a:p>
            <a:fld id="{4EAC4002-7611-42F2-B684-7AFB2F844E78}" type="slidenum">
              <a:rPr lang="en-US" smtClean="0"/>
              <a:t>10</a:t>
            </a:fld>
            <a:endParaRPr lang="en-US"/>
          </a:p>
        </p:txBody>
      </p:sp>
    </p:spTree>
    <p:extLst>
      <p:ext uri="{BB962C8B-B14F-4D97-AF65-F5344CB8AC3E}">
        <p14:creationId xmlns:p14="http://schemas.microsoft.com/office/powerpoint/2010/main" val="2312827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Effects are what is instantiated by the game to play a VFX. They define a hierarchy of particles which is a fixed relationship about which parent particles can spawn which child particles. Each node in the hierarchy references one of the particle definitions that we talked about just before. In order to prevent delays we use this to define a strict execution order: Parent particles are executed before child particles, which means that child particles can generate output in the same frame that they are spawned in. Additionally, each node allows the artist to change the default value of a particle parameter to either a different fixed value or a full-fledged HLSL expression. Keep in mind that the latter is evaluated every frame which allows for pretty flexible behavior.</a:t>
            </a:r>
          </a:p>
        </p:txBody>
      </p:sp>
      <p:sp>
        <p:nvSpPr>
          <p:cNvPr id="4" name="Foliennummernplatzhalter 3"/>
          <p:cNvSpPr>
            <a:spLocks noGrp="1"/>
          </p:cNvSpPr>
          <p:nvPr>
            <p:ph type="sldNum" sz="quarter" idx="5"/>
          </p:nvPr>
        </p:nvSpPr>
        <p:spPr/>
        <p:txBody>
          <a:bodyPr/>
          <a:lstStyle/>
          <a:p>
            <a:fld id="{4EAC4002-7611-42F2-B684-7AFB2F844E78}" type="slidenum">
              <a:rPr lang="en-US" smtClean="0"/>
              <a:t>11</a:t>
            </a:fld>
            <a:endParaRPr lang="en-US"/>
          </a:p>
        </p:txBody>
      </p:sp>
    </p:spTree>
    <p:extLst>
      <p:ext uri="{BB962C8B-B14F-4D97-AF65-F5344CB8AC3E}">
        <p14:creationId xmlns:p14="http://schemas.microsoft.com/office/powerpoint/2010/main" val="1026393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This is what it looks like in our editor:</a:t>
            </a:r>
          </a:p>
          <a:p>
            <a:pPr marL="171450" indent="-171450">
              <a:buFontTx/>
              <a:buChar char="-"/>
            </a:pPr>
            <a:r>
              <a:rPr lang="en-US" dirty="0"/>
              <a:t>The </a:t>
            </a:r>
            <a:r>
              <a:rPr lang="en-US" dirty="0" err="1"/>
              <a:t>VfxDefinition</a:t>
            </a:r>
            <a:r>
              <a:rPr lang="en-US" dirty="0"/>
              <a:t> is the root of an effect. This is what is used by gameplay code to create a VFX instance.</a:t>
            </a:r>
          </a:p>
          <a:p>
            <a:pPr marL="171450" indent="-171450">
              <a:buFontTx/>
              <a:buChar char="-"/>
            </a:pPr>
            <a:r>
              <a:rPr lang="en-US" dirty="0"/>
              <a:t>Effect nodes reference a particle definition and define the maximum amount of particles that can be active/alive in this node.</a:t>
            </a:r>
          </a:p>
          <a:p>
            <a:pPr marL="171450" indent="-171450">
              <a:buFontTx/>
              <a:buChar char="-"/>
            </a:pPr>
            <a:r>
              <a:rPr lang="en-US" dirty="0"/>
              <a:t>As part of a effect node particle parameters can be overridden with either a different value or with a HLSL expression. The HLSL expression can access particle state, effect parameters and is evaluated every frame. It is not artificially limited to anything, so it can also call other functions, most importantly helper functions that are defined by VFX artists in a shared HLSL file.</a:t>
            </a:r>
          </a:p>
          <a:p>
            <a:pPr marL="171450" indent="-171450">
              <a:buFontTx/>
              <a:buChar char="-"/>
            </a:pPr>
            <a:r>
              <a:rPr lang="en-US" dirty="0"/>
              <a:t>Note that at this point the emitter parameter of a particle gets assigned the particle type that is spawned as part of a spawn API call with this parameter.</a:t>
            </a:r>
          </a:p>
        </p:txBody>
      </p:sp>
      <p:sp>
        <p:nvSpPr>
          <p:cNvPr id="4" name="Foliennummernplatzhalter 3"/>
          <p:cNvSpPr>
            <a:spLocks noGrp="1"/>
          </p:cNvSpPr>
          <p:nvPr>
            <p:ph type="sldNum" sz="quarter" idx="5"/>
          </p:nvPr>
        </p:nvSpPr>
        <p:spPr/>
        <p:txBody>
          <a:bodyPr/>
          <a:lstStyle/>
          <a:p>
            <a:fld id="{4EAC4002-7611-42F2-B684-7AFB2F844E78}" type="slidenum">
              <a:rPr lang="en-US" smtClean="0"/>
              <a:t>12</a:t>
            </a:fld>
            <a:endParaRPr lang="en-US"/>
          </a:p>
        </p:txBody>
      </p:sp>
    </p:spTree>
    <p:extLst>
      <p:ext uri="{BB962C8B-B14F-4D97-AF65-F5344CB8AC3E}">
        <p14:creationId xmlns:p14="http://schemas.microsoft.com/office/powerpoint/2010/main" val="679049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Another thing that’s part of a effect definition is effect parameters: Just like particle state and parameters, effect parameters support the basic HLSL types as well as resource types. Those can be set and updated by gameplay code and are accessible in particle parameter expressions. This way the game can influence the VFX with dynamic data (i.e. a target position). The set of possible effect parameters is sourced from a global list of all effect parameters that we have in the game. This list is what is used by the game code. That way the game code is independent of from the actual effect that’s configured. The asset build and runtime make sure that parameter updates are routed to the correct memory locations if they supported by the instantiated effect.</a:t>
            </a:r>
          </a:p>
        </p:txBody>
      </p:sp>
      <p:sp>
        <p:nvSpPr>
          <p:cNvPr id="4" name="Foliennummernplatzhalter 3"/>
          <p:cNvSpPr>
            <a:spLocks noGrp="1"/>
          </p:cNvSpPr>
          <p:nvPr>
            <p:ph type="sldNum" sz="quarter" idx="5"/>
          </p:nvPr>
        </p:nvSpPr>
        <p:spPr/>
        <p:txBody>
          <a:bodyPr/>
          <a:lstStyle/>
          <a:p>
            <a:fld id="{4EAC4002-7611-42F2-B684-7AFB2F844E78}" type="slidenum">
              <a:rPr lang="en-US" smtClean="0"/>
              <a:t>13</a:t>
            </a:fld>
            <a:endParaRPr lang="en-US"/>
          </a:p>
        </p:txBody>
      </p:sp>
    </p:spTree>
    <p:extLst>
      <p:ext uri="{BB962C8B-B14F-4D97-AF65-F5344CB8AC3E}">
        <p14:creationId xmlns:p14="http://schemas.microsoft.com/office/powerpoint/2010/main" val="3838986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This is what it looks like in our editor:</a:t>
            </a:r>
          </a:p>
          <a:p>
            <a:pPr marL="171450" indent="-171450">
              <a:buFontTx/>
              <a:buChar char="-"/>
            </a:pPr>
            <a:r>
              <a:rPr lang="en-US" dirty="0"/>
              <a:t>The effect parameters are used in this example to define a bounding box for the fishing zone and some debug flags.</a:t>
            </a:r>
          </a:p>
        </p:txBody>
      </p:sp>
      <p:sp>
        <p:nvSpPr>
          <p:cNvPr id="4" name="Foliennummernplatzhalter 3"/>
          <p:cNvSpPr>
            <a:spLocks noGrp="1"/>
          </p:cNvSpPr>
          <p:nvPr>
            <p:ph type="sldNum" sz="quarter" idx="5"/>
          </p:nvPr>
        </p:nvSpPr>
        <p:spPr/>
        <p:txBody>
          <a:bodyPr/>
          <a:lstStyle/>
          <a:p>
            <a:fld id="{4EAC4002-7611-42F2-B684-7AFB2F844E78}" type="slidenum">
              <a:rPr lang="en-US" smtClean="0"/>
              <a:t>14</a:t>
            </a:fld>
            <a:endParaRPr lang="en-US"/>
          </a:p>
        </p:txBody>
      </p:sp>
    </p:spTree>
    <p:extLst>
      <p:ext uri="{BB962C8B-B14F-4D97-AF65-F5344CB8AC3E}">
        <p14:creationId xmlns:p14="http://schemas.microsoft.com/office/powerpoint/2010/main" val="1776993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DE"/>
          </a:p>
        </p:txBody>
      </p:sp>
      <p:sp>
        <p:nvSpPr>
          <p:cNvPr id="4" name="Foliennummernplatzhalter 3"/>
          <p:cNvSpPr>
            <a:spLocks noGrp="1"/>
          </p:cNvSpPr>
          <p:nvPr>
            <p:ph type="sldNum" sz="quarter" idx="5"/>
          </p:nvPr>
        </p:nvSpPr>
        <p:spPr/>
        <p:txBody>
          <a:bodyPr/>
          <a:lstStyle/>
          <a:p>
            <a:fld id="{4EAC4002-7611-42F2-B684-7AFB2F844E78}" type="slidenum">
              <a:rPr lang="en-US" smtClean="0"/>
              <a:t>15</a:t>
            </a:fld>
            <a:endParaRPr lang="en-US"/>
          </a:p>
        </p:txBody>
      </p:sp>
    </p:spTree>
    <p:extLst>
      <p:ext uri="{BB962C8B-B14F-4D97-AF65-F5344CB8AC3E}">
        <p14:creationId xmlns:p14="http://schemas.microsoft.com/office/powerpoint/2010/main" val="2677534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data is converted into this structure for consumption by the runtime. There is one </a:t>
            </a:r>
            <a:r>
              <a:rPr lang="en-US" dirty="0" err="1"/>
              <a:t>VfxResource</a:t>
            </a:r>
            <a:r>
              <a:rPr lang="en-US" dirty="0"/>
              <a:t> per effect which can be used to instantiate a VFX.</a:t>
            </a:r>
          </a:p>
          <a:p>
            <a:endParaRPr lang="en-US" dirty="0"/>
          </a:p>
          <a:p>
            <a:r>
              <a:rPr lang="en-US" dirty="0"/>
              <a:t>The resource contains one or more particle resources. Those consist of the compute shader binary (SPIR-V on PC), data for a storage buffer that is accessed from the shader and information about how much memory is needed for the particle state per particle. The storage buffer resource also contains patch points which are used to load additional resources like meshes, images and sounds whose runtime indices are patched into the storage buffer before uploading it to the GPU. The particle state is initialized by the shader, so we only need its size in bytes as part of the resource.</a:t>
            </a:r>
          </a:p>
          <a:p>
            <a:endParaRPr lang="en-US" dirty="0"/>
          </a:p>
          <a:p>
            <a:r>
              <a:rPr lang="en-US" dirty="0"/>
              <a:t>The particle hierarchy defines the emitter-child particle relationships between multiple particles in an effect.</a:t>
            </a:r>
          </a:p>
          <a:p>
            <a:endParaRPr lang="en-US" dirty="0"/>
          </a:p>
          <a:p>
            <a:r>
              <a:rPr lang="en-US" dirty="0"/>
              <a:t>Last but not least a memory blob with default values for all effect parameters is output along with information about which parameter is located where in this blob. This is used to patch per-instance effect parameters in the runtime. The memory is also uploaded to the GPU as part of a storage buffer.</a:t>
            </a:r>
          </a:p>
        </p:txBody>
      </p:sp>
      <p:sp>
        <p:nvSpPr>
          <p:cNvPr id="4" name="Foliennummernplatzhalter 3"/>
          <p:cNvSpPr>
            <a:spLocks noGrp="1"/>
          </p:cNvSpPr>
          <p:nvPr>
            <p:ph type="sldNum" sz="quarter" idx="5"/>
          </p:nvPr>
        </p:nvSpPr>
        <p:spPr/>
        <p:txBody>
          <a:bodyPr/>
          <a:lstStyle/>
          <a:p>
            <a:fld id="{4EAC4002-7611-42F2-B684-7AFB2F844E78}" type="slidenum">
              <a:rPr lang="en-US" smtClean="0"/>
              <a:t>16</a:t>
            </a:fld>
            <a:endParaRPr lang="en-US"/>
          </a:p>
        </p:txBody>
      </p:sp>
    </p:spTree>
    <p:extLst>
      <p:ext uri="{BB962C8B-B14F-4D97-AF65-F5344CB8AC3E}">
        <p14:creationId xmlns:p14="http://schemas.microsoft.com/office/powerpoint/2010/main" val="2612300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In the runtime we need the following data to execute the effects:</a:t>
            </a:r>
          </a:p>
          <a:p>
            <a:pPr marL="171450" indent="-171450">
              <a:buFontTx/>
              <a:buChar char="-"/>
            </a:pPr>
            <a:r>
              <a:rPr lang="en-US" dirty="0"/>
              <a:t>Per effect instance we store the effect parameters. Those can be changed by the game at any time.</a:t>
            </a:r>
          </a:p>
          <a:p>
            <a:pPr marL="171450" indent="-171450">
              <a:buFontTx/>
              <a:buChar char="-"/>
            </a:pPr>
            <a:r>
              <a:rPr lang="en-US" dirty="0"/>
              <a:t>The data that is needed per </a:t>
            </a:r>
            <a:r>
              <a:rPr lang="en-US" dirty="0" err="1"/>
              <a:t>per</a:t>
            </a:r>
            <a:r>
              <a:rPr lang="en-US" dirty="0"/>
              <a:t> particle resource of an effect instance is stored in so called particle chunks. Right now we have exactly one chunk per particle type per effect instance. Per particle chunk we store a reference to the loaded compute pipeline, an array of particle states and index lists for active particles and free indices (more on that later). The capacity of the chunk is given by the maximum particle count that the artists define. We plan on sharing chunks between different effect instances though at some point.</a:t>
            </a:r>
          </a:p>
          <a:p>
            <a:pPr marL="171450" indent="-171450">
              <a:buFontTx/>
              <a:buChar char="-"/>
            </a:pPr>
            <a:endParaRPr lang="en-US" dirty="0"/>
          </a:p>
          <a:p>
            <a:pPr marL="0" indent="0">
              <a:buFontTx/>
              <a:buNone/>
            </a:pPr>
            <a:r>
              <a:rPr lang="en-US" dirty="0"/>
              <a:t>All data is sub-allocated from fixed-sized buffers which are shared between all effect instances. The allocations happen when spawning a new effect instance. Should any allocation fail we just fail to spawn the effect. Each dispatch accesses the respective sub-allocations via buffer offsets that we pass with push constants.</a:t>
            </a:r>
          </a:p>
        </p:txBody>
      </p:sp>
      <p:sp>
        <p:nvSpPr>
          <p:cNvPr id="4" name="Foliennummernplatzhalter 3"/>
          <p:cNvSpPr>
            <a:spLocks noGrp="1"/>
          </p:cNvSpPr>
          <p:nvPr>
            <p:ph type="sldNum" sz="quarter" idx="5"/>
          </p:nvPr>
        </p:nvSpPr>
        <p:spPr/>
        <p:txBody>
          <a:bodyPr/>
          <a:lstStyle/>
          <a:p>
            <a:fld id="{4EAC4002-7611-42F2-B684-7AFB2F844E78}" type="slidenum">
              <a:rPr lang="en-US" smtClean="0"/>
              <a:t>17</a:t>
            </a:fld>
            <a:endParaRPr lang="en-US"/>
          </a:p>
        </p:txBody>
      </p:sp>
    </p:spTree>
    <p:extLst>
      <p:ext uri="{BB962C8B-B14F-4D97-AF65-F5344CB8AC3E}">
        <p14:creationId xmlns:p14="http://schemas.microsoft.com/office/powerpoint/2010/main" val="15263348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To execute the particle shaders we’re still shipping with the very simple initial approach: We’re doing one dispatch per particle resource of an instance. The group count is computed from the maximum particle count for this particle in the effect. We use a single (pretty large) descriptor set for everything, so we only need to bind the compute pipeline and push constants for each dispatch. Dispatches are scheduled breadth-first over all instances and sorted by pipeline. The latter has a benefit due to pipeline deduplication by our asset build pipeline and keeps the amount of pipeline binds to a minimum. This results in all particles of the first level of all instances to be dispatched first, then all particles of the second level and so on. That way we only need one compute shader barrier in between hierarchy level transitions, which yields an optimal result.</a:t>
            </a:r>
          </a:p>
        </p:txBody>
      </p:sp>
      <p:sp>
        <p:nvSpPr>
          <p:cNvPr id="4" name="Foliennummernplatzhalter 3"/>
          <p:cNvSpPr>
            <a:spLocks noGrp="1"/>
          </p:cNvSpPr>
          <p:nvPr>
            <p:ph type="sldNum" sz="quarter" idx="5"/>
          </p:nvPr>
        </p:nvSpPr>
        <p:spPr/>
        <p:txBody>
          <a:bodyPr/>
          <a:lstStyle/>
          <a:p>
            <a:fld id="{4EAC4002-7611-42F2-B684-7AFB2F844E78}" type="slidenum">
              <a:rPr lang="en-US" smtClean="0"/>
              <a:t>18</a:t>
            </a:fld>
            <a:endParaRPr lang="en-US"/>
          </a:p>
        </p:txBody>
      </p:sp>
    </p:spTree>
    <p:extLst>
      <p:ext uri="{BB962C8B-B14F-4D97-AF65-F5344CB8AC3E}">
        <p14:creationId xmlns:p14="http://schemas.microsoft.com/office/powerpoint/2010/main" val="1426319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This is what it looks like in </a:t>
            </a:r>
            <a:r>
              <a:rPr lang="en-US" dirty="0" err="1"/>
              <a:t>Renderdoc</a:t>
            </a:r>
            <a:r>
              <a:rPr lang="en-US" dirty="0"/>
              <a:t>. Note the one pipeline barrier which marks the transition from one hierarchy level to the next.</a:t>
            </a:r>
          </a:p>
        </p:txBody>
      </p:sp>
      <p:sp>
        <p:nvSpPr>
          <p:cNvPr id="4" name="Foliennummernplatzhalter 3"/>
          <p:cNvSpPr>
            <a:spLocks noGrp="1"/>
          </p:cNvSpPr>
          <p:nvPr>
            <p:ph type="sldNum" sz="quarter" idx="5"/>
          </p:nvPr>
        </p:nvSpPr>
        <p:spPr/>
        <p:txBody>
          <a:bodyPr/>
          <a:lstStyle/>
          <a:p>
            <a:fld id="{4EAC4002-7611-42F2-B684-7AFB2F844E78}" type="slidenum">
              <a:rPr lang="en-US" smtClean="0"/>
              <a:t>19</a:t>
            </a:fld>
            <a:endParaRPr lang="en-US"/>
          </a:p>
        </p:txBody>
      </p:sp>
    </p:spTree>
    <p:extLst>
      <p:ext uri="{BB962C8B-B14F-4D97-AF65-F5344CB8AC3E}">
        <p14:creationId xmlns:p14="http://schemas.microsoft.com/office/powerpoint/2010/main" val="1717340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Enshrouded is our current project which is in early access since almost two years now. It features a large, fully modifiable voxel-based world. Fog also plays a key role in our game and my colleague Phillip Krause will talk about it in detail tomorrow (same time, other room).</a:t>
            </a:r>
          </a:p>
        </p:txBody>
      </p:sp>
      <p:sp>
        <p:nvSpPr>
          <p:cNvPr id="4" name="Foliennummernplatzhalter 3"/>
          <p:cNvSpPr>
            <a:spLocks noGrp="1"/>
          </p:cNvSpPr>
          <p:nvPr>
            <p:ph type="sldNum" sz="quarter" idx="5"/>
          </p:nvPr>
        </p:nvSpPr>
        <p:spPr/>
        <p:txBody>
          <a:bodyPr/>
          <a:lstStyle/>
          <a:p>
            <a:fld id="{4EAC4002-7611-42F2-B684-7AFB2F844E78}" type="slidenum">
              <a:rPr lang="en-US" smtClean="0"/>
              <a:t>2</a:t>
            </a:fld>
            <a:endParaRPr lang="en-US"/>
          </a:p>
        </p:txBody>
      </p:sp>
    </p:spTree>
    <p:extLst>
      <p:ext uri="{BB962C8B-B14F-4D97-AF65-F5344CB8AC3E}">
        <p14:creationId xmlns:p14="http://schemas.microsoft.com/office/powerpoint/2010/main" val="16094041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And the same in (an old version of) the Radeon GPU Profiler. Note that this was captured on a AMD Radeon RX 480, which is below our </a:t>
            </a:r>
            <a:r>
              <a:rPr lang="en-US" dirty="0" err="1"/>
              <a:t>minspec</a:t>
            </a:r>
            <a:r>
              <a:rPr lang="en-US" dirty="0"/>
              <a:t>. I highlighted the only two barriers that are needed for our VFX dispatches. The first sits in between the first and second level in the particle hierarchy and the second (which seems to be waiting mainly on this one long dispatch) at the end of the second hierarchy level.</a:t>
            </a:r>
          </a:p>
        </p:txBody>
      </p:sp>
      <p:sp>
        <p:nvSpPr>
          <p:cNvPr id="4" name="Foliennummernplatzhalter 3"/>
          <p:cNvSpPr>
            <a:spLocks noGrp="1"/>
          </p:cNvSpPr>
          <p:nvPr>
            <p:ph type="sldNum" sz="quarter" idx="5"/>
          </p:nvPr>
        </p:nvSpPr>
        <p:spPr/>
        <p:txBody>
          <a:bodyPr/>
          <a:lstStyle/>
          <a:p>
            <a:fld id="{4EAC4002-7611-42F2-B684-7AFB2F844E78}" type="slidenum">
              <a:rPr lang="en-US" smtClean="0"/>
              <a:t>20</a:t>
            </a:fld>
            <a:endParaRPr lang="en-US"/>
          </a:p>
        </p:txBody>
      </p:sp>
    </p:spTree>
    <p:extLst>
      <p:ext uri="{BB962C8B-B14F-4D97-AF65-F5344CB8AC3E}">
        <p14:creationId xmlns:p14="http://schemas.microsoft.com/office/powerpoint/2010/main" val="39231692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While this is obviously far from ideal we can see that the hardware does a good job of processing the mess that we’re feeding it with pretty good overlapping. The GPU is pretty underutilized though due to many threads that exit right away because they don’t process an active particle. This worked equally well across all vendors for the effects that we have in the game right now, so there still wasn’t enough pressure for us optimize this as we had bigger issues in other parts of the rendering pipeline.</a:t>
            </a:r>
          </a:p>
          <a:p>
            <a:endParaRPr lang="en-US" dirty="0"/>
          </a:p>
          <a:p>
            <a:r>
              <a:rPr lang="en-US" dirty="0"/>
              <a:t>The most obvious optimizations would be to use indirect dispatches to reduce the group count to the number of currently active particles instead of accounting for the maximum and to schedule particles from multiple chunks into a single dispatch. This would probably be easier to do for a single effect instance but could also be extended to chunks of multiple effect instances.</a:t>
            </a:r>
          </a:p>
        </p:txBody>
      </p:sp>
      <p:sp>
        <p:nvSpPr>
          <p:cNvPr id="4" name="Foliennummernplatzhalter 3"/>
          <p:cNvSpPr>
            <a:spLocks noGrp="1"/>
          </p:cNvSpPr>
          <p:nvPr>
            <p:ph type="sldNum" sz="quarter" idx="5"/>
          </p:nvPr>
        </p:nvSpPr>
        <p:spPr/>
        <p:txBody>
          <a:bodyPr/>
          <a:lstStyle/>
          <a:p>
            <a:fld id="{4EAC4002-7611-42F2-B684-7AFB2F844E78}" type="slidenum">
              <a:rPr lang="en-US" smtClean="0"/>
              <a:t>21</a:t>
            </a:fld>
            <a:endParaRPr lang="en-US"/>
          </a:p>
        </p:txBody>
      </p:sp>
    </p:spTree>
    <p:extLst>
      <p:ext uri="{BB962C8B-B14F-4D97-AF65-F5344CB8AC3E}">
        <p14:creationId xmlns:p14="http://schemas.microsoft.com/office/powerpoint/2010/main" val="2398805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Let’s have a look at the actual shader code. With what you heard so far it should be pretty obvious. We start with fetching and unpacking the source data and evaluating parameters. Then we call the artist-supplied update function. Based on whether the particle should continue to live we append its index to the active list or the free list using an atomic add. The first is ping-ponged between frames so that we always have a tightly packed list of active particle indices. We use the free list to spawn new particles (more on that later). Of course we also have to write back the updated state in case the particle is still alive.</a:t>
            </a:r>
          </a:p>
          <a:p>
            <a:endParaRPr lang="en-US" dirty="0"/>
          </a:p>
          <a:p>
            <a:r>
              <a:rPr lang="en-US" dirty="0" err="1"/>
              <a:t>fillVfxEffectData</a:t>
            </a:r>
            <a:r>
              <a:rPr lang="en-US" dirty="0"/>
              <a:t>, </a:t>
            </a:r>
            <a:r>
              <a:rPr lang="en-US" dirty="0" err="1"/>
              <a:t>unpackParticleState</a:t>
            </a:r>
            <a:r>
              <a:rPr lang="en-US" dirty="0"/>
              <a:t> and </a:t>
            </a:r>
            <a:r>
              <a:rPr lang="en-US" dirty="0" err="1"/>
              <a:t>evaluateParameters</a:t>
            </a:r>
            <a:r>
              <a:rPr lang="en-US" dirty="0"/>
              <a:t> are generated from data. </a:t>
            </a:r>
            <a:r>
              <a:rPr lang="en-US" dirty="0" err="1"/>
              <a:t>updateParticle</a:t>
            </a:r>
            <a:r>
              <a:rPr lang="en-US" dirty="0"/>
              <a:t> is provided by the HLSL file authored by the artists.</a:t>
            </a:r>
          </a:p>
        </p:txBody>
      </p:sp>
      <p:sp>
        <p:nvSpPr>
          <p:cNvPr id="4" name="Foliennummernplatzhalter 3"/>
          <p:cNvSpPr>
            <a:spLocks noGrp="1"/>
          </p:cNvSpPr>
          <p:nvPr>
            <p:ph type="sldNum" sz="quarter" idx="5"/>
          </p:nvPr>
        </p:nvSpPr>
        <p:spPr/>
        <p:txBody>
          <a:bodyPr/>
          <a:lstStyle/>
          <a:p>
            <a:fld id="{4EAC4002-7611-42F2-B684-7AFB2F844E78}" type="slidenum">
              <a:rPr lang="en-US" smtClean="0"/>
              <a:t>22</a:t>
            </a:fld>
            <a:endParaRPr lang="en-US"/>
          </a:p>
        </p:txBody>
      </p:sp>
    </p:spTree>
    <p:extLst>
      <p:ext uri="{BB962C8B-B14F-4D97-AF65-F5344CB8AC3E}">
        <p14:creationId xmlns:p14="http://schemas.microsoft.com/office/powerpoint/2010/main" val="9640399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HLSL code generation from data is also pretty straightforward right now. Numeric values are written into the resource storage buffer and read in the shader while parameter expressions are copied as-is into the shader code.</a:t>
            </a:r>
          </a:p>
        </p:txBody>
      </p:sp>
      <p:sp>
        <p:nvSpPr>
          <p:cNvPr id="4" name="Foliennummernplatzhalter 3"/>
          <p:cNvSpPr>
            <a:spLocks noGrp="1"/>
          </p:cNvSpPr>
          <p:nvPr>
            <p:ph type="sldNum" sz="quarter" idx="5"/>
          </p:nvPr>
        </p:nvSpPr>
        <p:spPr/>
        <p:txBody>
          <a:bodyPr/>
          <a:lstStyle/>
          <a:p>
            <a:fld id="{4EAC4002-7611-42F2-B684-7AFB2F844E78}" type="slidenum">
              <a:rPr lang="en-US" smtClean="0"/>
              <a:t>23</a:t>
            </a:fld>
            <a:endParaRPr lang="en-US"/>
          </a:p>
        </p:txBody>
      </p:sp>
    </p:spTree>
    <p:extLst>
      <p:ext uri="{BB962C8B-B14F-4D97-AF65-F5344CB8AC3E}">
        <p14:creationId xmlns:p14="http://schemas.microsoft.com/office/powerpoint/2010/main" val="8269516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We provide a pretty extensive API that can be used by our artists:</a:t>
            </a:r>
          </a:p>
          <a:p>
            <a:r>
              <a:rPr lang="en-US" dirty="0"/>
              <a:t>There are many different functions to draw/emit/instantiate various primitives like models, lights, decals and sound. Each take a position as an argument as well as an opaque resource index (which is filled with runtime patching from resource data as we’ve seen earlier) and potentially many more parameters. There’s no limit on how often one particle can call each function (apart from global budgets of course).</a:t>
            </a:r>
          </a:p>
          <a:p>
            <a:r>
              <a:rPr lang="en-US" dirty="0"/>
              <a:t>Drawing meshes is the most flexible API as it allows passing textures, </a:t>
            </a:r>
            <a:r>
              <a:rPr lang="en-US" dirty="0" err="1"/>
              <a:t>uv</a:t>
            </a:r>
            <a:r>
              <a:rPr lang="en-US" dirty="0"/>
              <a:t> distortion, color modulation any many more parameters. We’ll have a more detailed look at those in a moment. Model draws go into the regular solid geometry pipeline just like static model draws. The fog drawing API allows for adding as well as removing fog. This is accumulated into the fog </a:t>
            </a:r>
            <a:r>
              <a:rPr lang="en-US" dirty="0" err="1"/>
              <a:t>froxel</a:t>
            </a:r>
            <a:r>
              <a:rPr lang="en-US" dirty="0"/>
              <a:t> volume texture (see my colleague’s talk tomorrow for details). Sound instances are read back on the CPU and send to the sound system.</a:t>
            </a:r>
          </a:p>
          <a:p>
            <a:r>
              <a:rPr lang="en-US" dirty="0"/>
              <a:t>All drawing API functions are implemented by atomically appending the parameters to different storage buffers.</a:t>
            </a:r>
          </a:p>
          <a:p>
            <a:r>
              <a:rPr lang="en-US" dirty="0"/>
              <a:t>The draws are only executed in the one frame when the API function was called. In other words we don’t retain any data of those API calls (except for sounds which are triggered by the API call and then played back until the end). If some particle wants to display something over multiple frames it has to call the respective function every frame. Model draws do retain a little bit of data: For those we need a velocity value so that correct motion vectors can be computed later on. This is important for temporal filters and </a:t>
            </a:r>
            <a:r>
              <a:rPr lang="en-US" dirty="0" err="1"/>
              <a:t>upscalers</a:t>
            </a:r>
            <a:r>
              <a:rPr lang="en-US" dirty="0"/>
              <a:t>. Right now we store the transform into a hash map based on a hash of various static particle state bits and the index of the draw in this particle’s invocation. This one we use in the following frame to obtain the previous’ frame transform. But we’d like to get rid of this approach soon and just use the particle state for that (i.e. by storing the previous’ frame position in there).</a:t>
            </a:r>
          </a:p>
          <a:p>
            <a:r>
              <a:rPr lang="en-US" dirty="0"/>
              <a:t>Other parts of the API allow for sampling various data. Of course sampling images is possible with HLSL directly. Additionally we provide functions to sample the </a:t>
            </a:r>
            <a:r>
              <a:rPr lang="en-US" dirty="0" err="1"/>
              <a:t>ingame</a:t>
            </a:r>
            <a:r>
              <a:rPr lang="en-US" dirty="0"/>
              <a:t> fog at any arbitrary position. We’re also doing a special preprocess pass which finds random points on the world, water and fog surfaces around the camera. This will be discussed in detail later. We also provide a heightmap and SDF of the solid world geometry around the camera. There are also functions which allow for reading arbitrary vertices from a mesh as well as helpers to obtain random points on a mesh’s surface.</a:t>
            </a:r>
          </a:p>
          <a:p>
            <a:r>
              <a:rPr lang="en-US" dirty="0"/>
              <a:t>For pseudorandom numbers we use the PCG family of PRNGs and hashes which we seed with a pseudorandom value from the CPU per instance and the particle index.</a:t>
            </a:r>
          </a:p>
          <a:p>
            <a:r>
              <a:rPr lang="en-US" dirty="0"/>
              <a:t>One key element of the API is support for spawning new particles. This is made possible via the emitter parameters as showed earlier. We call particles when can emit particles “emitters”.</a:t>
            </a:r>
          </a:p>
        </p:txBody>
      </p:sp>
      <p:sp>
        <p:nvSpPr>
          <p:cNvPr id="4" name="Foliennummernplatzhalter 3"/>
          <p:cNvSpPr>
            <a:spLocks noGrp="1"/>
          </p:cNvSpPr>
          <p:nvPr>
            <p:ph type="sldNum" sz="quarter" idx="5"/>
          </p:nvPr>
        </p:nvSpPr>
        <p:spPr/>
        <p:txBody>
          <a:bodyPr/>
          <a:lstStyle/>
          <a:p>
            <a:fld id="{4EAC4002-7611-42F2-B684-7AFB2F844E78}" type="slidenum">
              <a:rPr lang="en-US" smtClean="0"/>
              <a:t>24</a:t>
            </a:fld>
            <a:endParaRPr lang="en-US"/>
          </a:p>
        </p:txBody>
      </p:sp>
    </p:spTree>
    <p:extLst>
      <p:ext uri="{BB962C8B-B14F-4D97-AF65-F5344CB8AC3E}">
        <p14:creationId xmlns:p14="http://schemas.microsoft.com/office/powerpoint/2010/main" val="41902886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Mesh draws all end up in the transparent render pass which is somewhere after solid geometry and fog but before post-processing. (Actually VFX draws are the only source of draw commands in this pass nowadays). They support a lot of parameters which are for the most part directly consumed by the single graphics pipeline we use in this pass. One exception is the sort parameter. This allows the artist to specify and offset a sort key. From that we compute a global sort key. After all VFX dispatches are done we sort the list of all draws by this using radix sort.</a:t>
            </a:r>
          </a:p>
        </p:txBody>
      </p:sp>
      <p:sp>
        <p:nvSpPr>
          <p:cNvPr id="4" name="Foliennummernplatzhalter 3"/>
          <p:cNvSpPr>
            <a:spLocks noGrp="1"/>
          </p:cNvSpPr>
          <p:nvPr>
            <p:ph type="sldNum" sz="quarter" idx="5"/>
          </p:nvPr>
        </p:nvSpPr>
        <p:spPr/>
        <p:txBody>
          <a:bodyPr/>
          <a:lstStyle/>
          <a:p>
            <a:fld id="{4EAC4002-7611-42F2-B684-7AFB2F844E78}" type="slidenum">
              <a:rPr lang="en-US" smtClean="0"/>
              <a:t>25</a:t>
            </a:fld>
            <a:endParaRPr lang="en-US"/>
          </a:p>
        </p:txBody>
      </p:sp>
    </p:spTree>
    <p:extLst>
      <p:ext uri="{BB962C8B-B14F-4D97-AF65-F5344CB8AC3E}">
        <p14:creationId xmlns:p14="http://schemas.microsoft.com/office/powerpoint/2010/main" val="8648092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We saw that many draws are pretty small, e.g. many billboards with just 2 triangles each. Emitting a single indirect draw call for each of those caused bottlenecks on some GPUs.</a:t>
            </a:r>
          </a:p>
          <a:p>
            <a:endParaRPr lang="en-US" dirty="0"/>
          </a:p>
          <a:p>
            <a:r>
              <a:rPr lang="en-US" dirty="0"/>
              <a:t>To resolve this problem we’re merging all draws by writing a single index buffer which contains the instance index in the upper bits. With the water that we added in the most recent update we’re actually writing two index buffers: One for meshes that are in front of the first water surface and one for the once that are behind.</a:t>
            </a:r>
          </a:p>
        </p:txBody>
      </p:sp>
      <p:sp>
        <p:nvSpPr>
          <p:cNvPr id="4" name="Foliennummernplatzhalter 3"/>
          <p:cNvSpPr>
            <a:spLocks noGrp="1"/>
          </p:cNvSpPr>
          <p:nvPr>
            <p:ph type="sldNum" sz="quarter" idx="5"/>
          </p:nvPr>
        </p:nvSpPr>
        <p:spPr/>
        <p:txBody>
          <a:bodyPr/>
          <a:lstStyle/>
          <a:p>
            <a:fld id="{4EAC4002-7611-42F2-B684-7AFB2F844E78}" type="slidenum">
              <a:rPr lang="en-US" smtClean="0"/>
              <a:t>26</a:t>
            </a:fld>
            <a:endParaRPr lang="en-US"/>
          </a:p>
        </p:txBody>
      </p:sp>
    </p:spTree>
    <p:extLst>
      <p:ext uri="{BB962C8B-B14F-4D97-AF65-F5344CB8AC3E}">
        <p14:creationId xmlns:p14="http://schemas.microsoft.com/office/powerpoint/2010/main" val="26939902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Surface points are basically lists of random points that come from some pre-process. For water we have special logic which finds interesting features like waterfalls and splashes on the CPU and writes them into a list. For the fog surface we’re putting random points on the 0-isosurface of the SDF. We’re doing that in a single dispatch which runs for each voxel of the SDF texture. As a coarse approximation it computes the intersection of the </a:t>
            </a:r>
            <a:r>
              <a:rPr lang="en-US" dirty="0" err="1"/>
              <a:t>isosurface</a:t>
            </a:r>
            <a:r>
              <a:rPr lang="en-US" dirty="0"/>
              <a:t> with the edges that connect neighboring voxels by solving a simple linear equation. All found intersection points are averaged using pseudorandom weights to obtain the final point for this dispatch. Using a ping-ponged hash map we’re keeping track about which points we already knew so that the artists can limit spawning particles to only new points. The </a:t>
            </a:r>
            <a:r>
              <a:rPr lang="en-US" dirty="0" err="1"/>
              <a:t>hashmap</a:t>
            </a:r>
            <a:r>
              <a:rPr lang="en-US" dirty="0"/>
              <a:t> is also used to kill particles whose surface points were not detected anymore (i.e. due to camera movement or changes to the fog). All surface points are made available to the VFX via the API as a simple array with varying element count.</a:t>
            </a:r>
          </a:p>
        </p:txBody>
      </p:sp>
      <p:sp>
        <p:nvSpPr>
          <p:cNvPr id="4" name="Foliennummernplatzhalter 3"/>
          <p:cNvSpPr>
            <a:spLocks noGrp="1"/>
          </p:cNvSpPr>
          <p:nvPr>
            <p:ph type="sldNum" sz="quarter" idx="5"/>
          </p:nvPr>
        </p:nvSpPr>
        <p:spPr/>
        <p:txBody>
          <a:bodyPr/>
          <a:lstStyle/>
          <a:p>
            <a:fld id="{4EAC4002-7611-42F2-B684-7AFB2F844E78}" type="slidenum">
              <a:rPr lang="en-US" smtClean="0"/>
              <a:t>27</a:t>
            </a:fld>
            <a:endParaRPr lang="en-US"/>
          </a:p>
        </p:txBody>
      </p:sp>
    </p:spTree>
    <p:extLst>
      <p:ext uri="{BB962C8B-B14F-4D97-AF65-F5344CB8AC3E}">
        <p14:creationId xmlns:p14="http://schemas.microsoft.com/office/powerpoint/2010/main" val="3554792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DE"/>
          </a:p>
        </p:txBody>
      </p:sp>
      <p:sp>
        <p:nvSpPr>
          <p:cNvPr id="4" name="Foliennummernplatzhalter 3"/>
          <p:cNvSpPr>
            <a:spLocks noGrp="1"/>
          </p:cNvSpPr>
          <p:nvPr>
            <p:ph type="sldNum" sz="quarter" idx="5"/>
          </p:nvPr>
        </p:nvSpPr>
        <p:spPr/>
        <p:txBody>
          <a:bodyPr/>
          <a:lstStyle/>
          <a:p>
            <a:fld id="{4EAC4002-7611-42F2-B684-7AFB2F844E78}" type="slidenum">
              <a:rPr lang="en-US" smtClean="0"/>
              <a:t>28</a:t>
            </a:fld>
            <a:endParaRPr lang="en-US"/>
          </a:p>
        </p:txBody>
      </p:sp>
    </p:spTree>
    <p:extLst>
      <p:ext uri="{BB962C8B-B14F-4D97-AF65-F5344CB8AC3E}">
        <p14:creationId xmlns:p14="http://schemas.microsoft.com/office/powerpoint/2010/main" val="6674185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As stated earlier, the parameters which can be passed to a child particle when spawning are defined in data. We generate a HLSL struct for those parameters as well.</a:t>
            </a:r>
          </a:p>
          <a:p>
            <a:endParaRPr lang="en-US" dirty="0"/>
          </a:p>
          <a:p>
            <a:r>
              <a:rPr lang="en-US" dirty="0"/>
              <a:t>When spawning a particle we just atomically pop an index from the target particle’s chunk free indices list (if one is available).</a:t>
            </a:r>
          </a:p>
        </p:txBody>
      </p:sp>
      <p:sp>
        <p:nvSpPr>
          <p:cNvPr id="4" name="Foliennummernplatzhalter 3"/>
          <p:cNvSpPr>
            <a:spLocks noGrp="1"/>
          </p:cNvSpPr>
          <p:nvPr>
            <p:ph type="sldNum" sz="quarter" idx="5"/>
          </p:nvPr>
        </p:nvSpPr>
        <p:spPr/>
        <p:txBody>
          <a:bodyPr/>
          <a:lstStyle/>
          <a:p>
            <a:fld id="{4EAC4002-7611-42F2-B684-7AFB2F844E78}" type="slidenum">
              <a:rPr lang="en-US" smtClean="0"/>
              <a:t>29</a:t>
            </a:fld>
            <a:endParaRPr lang="en-US"/>
          </a:p>
        </p:txBody>
      </p:sp>
    </p:spTree>
    <p:extLst>
      <p:ext uri="{BB962C8B-B14F-4D97-AF65-F5344CB8AC3E}">
        <p14:creationId xmlns:p14="http://schemas.microsoft.com/office/powerpoint/2010/main" val="1991372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VFX system that we had in Portal Knights shows its age. Therefore we designed a completely new system from scratch for Enshrouded in close collaboration with the VFX artists.</a:t>
            </a:r>
          </a:p>
        </p:txBody>
      </p:sp>
      <p:sp>
        <p:nvSpPr>
          <p:cNvPr id="4" name="Foliennummernplatzhalter 3"/>
          <p:cNvSpPr>
            <a:spLocks noGrp="1"/>
          </p:cNvSpPr>
          <p:nvPr>
            <p:ph type="sldNum" sz="quarter" idx="5"/>
          </p:nvPr>
        </p:nvSpPr>
        <p:spPr/>
        <p:txBody>
          <a:bodyPr/>
          <a:lstStyle/>
          <a:p>
            <a:fld id="{4EAC4002-7611-42F2-B684-7AFB2F844E78}" type="slidenum">
              <a:rPr lang="en-US" smtClean="0"/>
              <a:t>3</a:t>
            </a:fld>
            <a:endParaRPr lang="en-US"/>
          </a:p>
        </p:txBody>
      </p:sp>
    </p:spTree>
    <p:extLst>
      <p:ext uri="{BB962C8B-B14F-4D97-AF65-F5344CB8AC3E}">
        <p14:creationId xmlns:p14="http://schemas.microsoft.com/office/powerpoint/2010/main" val="26016904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This is an example for particle code of a emitter particle.</a:t>
            </a:r>
          </a:p>
        </p:txBody>
      </p:sp>
      <p:sp>
        <p:nvSpPr>
          <p:cNvPr id="4" name="Foliennummernplatzhalter 3"/>
          <p:cNvSpPr>
            <a:spLocks noGrp="1"/>
          </p:cNvSpPr>
          <p:nvPr>
            <p:ph type="sldNum" sz="quarter" idx="5"/>
          </p:nvPr>
        </p:nvSpPr>
        <p:spPr/>
        <p:txBody>
          <a:bodyPr/>
          <a:lstStyle/>
          <a:p>
            <a:fld id="{4EAC4002-7611-42F2-B684-7AFB2F844E78}" type="slidenum">
              <a:rPr lang="en-US" smtClean="0"/>
              <a:t>30</a:t>
            </a:fld>
            <a:endParaRPr lang="en-US"/>
          </a:p>
        </p:txBody>
      </p:sp>
    </p:spTree>
    <p:extLst>
      <p:ext uri="{BB962C8B-B14F-4D97-AF65-F5344CB8AC3E}">
        <p14:creationId xmlns:p14="http://schemas.microsoft.com/office/powerpoint/2010/main" val="1204459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And one which plays a sound a does some debug drawing.</a:t>
            </a:r>
          </a:p>
        </p:txBody>
      </p:sp>
      <p:sp>
        <p:nvSpPr>
          <p:cNvPr id="4" name="Foliennummernplatzhalter 3"/>
          <p:cNvSpPr>
            <a:spLocks noGrp="1"/>
          </p:cNvSpPr>
          <p:nvPr>
            <p:ph type="sldNum" sz="quarter" idx="5"/>
          </p:nvPr>
        </p:nvSpPr>
        <p:spPr/>
        <p:txBody>
          <a:bodyPr/>
          <a:lstStyle/>
          <a:p>
            <a:fld id="{4EAC4002-7611-42F2-B684-7AFB2F844E78}" type="slidenum">
              <a:rPr lang="en-US" smtClean="0"/>
              <a:t>31</a:t>
            </a:fld>
            <a:endParaRPr lang="en-US"/>
          </a:p>
        </p:txBody>
      </p:sp>
    </p:spTree>
    <p:extLst>
      <p:ext uri="{BB962C8B-B14F-4D97-AF65-F5344CB8AC3E}">
        <p14:creationId xmlns:p14="http://schemas.microsoft.com/office/powerpoint/2010/main" val="26323579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DE"/>
          </a:p>
        </p:txBody>
      </p:sp>
      <p:sp>
        <p:nvSpPr>
          <p:cNvPr id="4" name="Foliennummernplatzhalter 3"/>
          <p:cNvSpPr>
            <a:spLocks noGrp="1"/>
          </p:cNvSpPr>
          <p:nvPr>
            <p:ph type="sldNum" sz="quarter" idx="5"/>
          </p:nvPr>
        </p:nvSpPr>
        <p:spPr/>
        <p:txBody>
          <a:bodyPr/>
          <a:lstStyle/>
          <a:p>
            <a:fld id="{4EAC4002-7611-42F2-B684-7AFB2F844E78}" type="slidenum">
              <a:rPr lang="en-US" smtClean="0"/>
              <a:t>32</a:t>
            </a:fld>
            <a:endParaRPr lang="en-US"/>
          </a:p>
        </p:txBody>
      </p:sp>
    </p:spTree>
    <p:extLst>
      <p:ext uri="{BB962C8B-B14F-4D97-AF65-F5344CB8AC3E}">
        <p14:creationId xmlns:p14="http://schemas.microsoft.com/office/powerpoint/2010/main" val="23410697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DE"/>
          </a:p>
        </p:txBody>
      </p:sp>
      <p:sp>
        <p:nvSpPr>
          <p:cNvPr id="4" name="Foliennummernplatzhalter 3"/>
          <p:cNvSpPr>
            <a:spLocks noGrp="1"/>
          </p:cNvSpPr>
          <p:nvPr>
            <p:ph type="sldNum" sz="quarter" idx="5"/>
          </p:nvPr>
        </p:nvSpPr>
        <p:spPr/>
        <p:txBody>
          <a:bodyPr/>
          <a:lstStyle/>
          <a:p>
            <a:fld id="{4EAC4002-7611-42F2-B684-7AFB2F844E78}" type="slidenum">
              <a:rPr lang="en-US" smtClean="0"/>
              <a:t>33</a:t>
            </a:fld>
            <a:endParaRPr lang="en-US"/>
          </a:p>
        </p:txBody>
      </p:sp>
    </p:spTree>
    <p:extLst>
      <p:ext uri="{BB962C8B-B14F-4D97-AF65-F5344CB8AC3E}">
        <p14:creationId xmlns:p14="http://schemas.microsoft.com/office/powerpoint/2010/main" val="39311798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DE"/>
          </a:p>
        </p:txBody>
      </p:sp>
      <p:sp>
        <p:nvSpPr>
          <p:cNvPr id="4" name="Foliennummernplatzhalter 3"/>
          <p:cNvSpPr>
            <a:spLocks noGrp="1"/>
          </p:cNvSpPr>
          <p:nvPr>
            <p:ph type="sldNum" sz="quarter" idx="5"/>
          </p:nvPr>
        </p:nvSpPr>
        <p:spPr/>
        <p:txBody>
          <a:bodyPr/>
          <a:lstStyle/>
          <a:p>
            <a:fld id="{4EAC4002-7611-42F2-B684-7AFB2F844E78}" type="slidenum">
              <a:rPr lang="en-US" smtClean="0"/>
              <a:t>34</a:t>
            </a:fld>
            <a:endParaRPr lang="en-US"/>
          </a:p>
        </p:txBody>
      </p:sp>
    </p:spTree>
    <p:extLst>
      <p:ext uri="{BB962C8B-B14F-4D97-AF65-F5344CB8AC3E}">
        <p14:creationId xmlns:p14="http://schemas.microsoft.com/office/powerpoint/2010/main" val="3452462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DE"/>
          </a:p>
        </p:txBody>
      </p:sp>
      <p:sp>
        <p:nvSpPr>
          <p:cNvPr id="4" name="Foliennummernplatzhalter 3"/>
          <p:cNvSpPr>
            <a:spLocks noGrp="1"/>
          </p:cNvSpPr>
          <p:nvPr>
            <p:ph type="sldNum" sz="quarter" idx="5"/>
          </p:nvPr>
        </p:nvSpPr>
        <p:spPr/>
        <p:txBody>
          <a:bodyPr/>
          <a:lstStyle/>
          <a:p>
            <a:fld id="{4EAC4002-7611-42F2-B684-7AFB2F844E78}" type="slidenum">
              <a:rPr lang="en-US" smtClean="0"/>
              <a:t>35</a:t>
            </a:fld>
            <a:endParaRPr lang="en-US"/>
          </a:p>
        </p:txBody>
      </p:sp>
    </p:spTree>
    <p:extLst>
      <p:ext uri="{BB962C8B-B14F-4D97-AF65-F5344CB8AC3E}">
        <p14:creationId xmlns:p14="http://schemas.microsoft.com/office/powerpoint/2010/main" val="18401563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DE"/>
          </a:p>
        </p:txBody>
      </p:sp>
      <p:sp>
        <p:nvSpPr>
          <p:cNvPr id="4" name="Foliennummernplatzhalter 3"/>
          <p:cNvSpPr>
            <a:spLocks noGrp="1"/>
          </p:cNvSpPr>
          <p:nvPr>
            <p:ph type="sldNum" sz="quarter" idx="5"/>
          </p:nvPr>
        </p:nvSpPr>
        <p:spPr/>
        <p:txBody>
          <a:bodyPr/>
          <a:lstStyle/>
          <a:p>
            <a:fld id="{4EAC4002-7611-42F2-B684-7AFB2F844E78}" type="slidenum">
              <a:rPr lang="en-US" smtClean="0"/>
              <a:t>36</a:t>
            </a:fld>
            <a:endParaRPr lang="en-US"/>
          </a:p>
        </p:txBody>
      </p:sp>
    </p:spTree>
    <p:extLst>
      <p:ext uri="{BB962C8B-B14F-4D97-AF65-F5344CB8AC3E}">
        <p14:creationId xmlns:p14="http://schemas.microsoft.com/office/powerpoint/2010/main" val="5243845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Overall the design lead to great results. It requires some deep technical knowledge of artists to come up with good and functional code logic. But our artists have that and managed to come up with inspired and astonishing results. Most of the VFX shader code was written with no support needed from any graphics programmer. We mainly had to support with new features. Of course we couldn’t fulfill all wishes with lead to cuts in some instances or creative workarounds in others.</a:t>
            </a:r>
          </a:p>
          <a:p>
            <a:endParaRPr lang="en-US" dirty="0"/>
          </a:p>
          <a:p>
            <a:r>
              <a:rPr lang="en-US" dirty="0"/>
              <a:t>We were also pleasantly surprised by how long this very simple method to dispatch the work on the GPU worked out. It seems like they are indeed pretty fast at executing parallel work when there a no dependencies.</a:t>
            </a:r>
          </a:p>
          <a:p>
            <a:endParaRPr lang="en-US" dirty="0"/>
          </a:p>
          <a:p>
            <a:r>
              <a:rPr lang="en-US" dirty="0"/>
              <a:t>But there were issues…</a:t>
            </a:r>
          </a:p>
        </p:txBody>
      </p:sp>
      <p:sp>
        <p:nvSpPr>
          <p:cNvPr id="4" name="Foliennummernplatzhalter 3"/>
          <p:cNvSpPr>
            <a:spLocks noGrp="1"/>
          </p:cNvSpPr>
          <p:nvPr>
            <p:ph type="sldNum" sz="quarter" idx="5"/>
          </p:nvPr>
        </p:nvSpPr>
        <p:spPr/>
        <p:txBody>
          <a:bodyPr/>
          <a:lstStyle/>
          <a:p>
            <a:fld id="{4EAC4002-7611-42F2-B684-7AFB2F844E78}" type="slidenum">
              <a:rPr lang="en-US" smtClean="0"/>
              <a:t>37</a:t>
            </a:fld>
            <a:endParaRPr lang="en-US"/>
          </a:p>
        </p:txBody>
      </p:sp>
    </p:spTree>
    <p:extLst>
      <p:ext uri="{BB962C8B-B14F-4D97-AF65-F5344CB8AC3E}">
        <p14:creationId xmlns:p14="http://schemas.microsoft.com/office/powerpoint/2010/main" val="31905902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HLSL and the shader toolchain are not primarily targeted towards unhinged artistry. We observed some issue from the exposing such a low-level tool to artists. Let’s talk about the smaller issues first.</a:t>
            </a:r>
          </a:p>
          <a:p>
            <a:endParaRPr lang="en-US" dirty="0"/>
          </a:p>
          <a:p>
            <a:r>
              <a:rPr lang="en-US" dirty="0"/>
              <a:t>Occasionally we had unfortunate math which resulted in </a:t>
            </a:r>
            <a:r>
              <a:rPr lang="en-US" dirty="0" err="1"/>
              <a:t>NaNs</a:t>
            </a:r>
            <a:r>
              <a:rPr lang="en-US" dirty="0"/>
              <a:t> or other invalid values being written into the storage buffers which are consumed later in the pipeline. This lead to bad follow-up issues since most parts of the rendering pipeline are not prepared for that (i.e. </a:t>
            </a:r>
            <a:r>
              <a:rPr lang="en-US" dirty="0" err="1"/>
              <a:t>NaN</a:t>
            </a:r>
            <a:r>
              <a:rPr lang="en-US" dirty="0"/>
              <a:t> light colors cause interesting results ;) ). We’re trying to catch those as part of the VFX API (which ends up in the shader code). The debug build tries to make broken values very visible while the shipping build just silently drops those instances just to be extra save in case we missed some during testing.</a:t>
            </a:r>
          </a:p>
          <a:p>
            <a:endParaRPr lang="en-US" dirty="0"/>
          </a:p>
          <a:p>
            <a:r>
              <a:rPr lang="en-US" dirty="0"/>
              <a:t>GPU crashes and hangs are also a frequently occurring issue with VFX shaders. We found several issues:</a:t>
            </a:r>
          </a:p>
          <a:p>
            <a:pPr marL="171450" indent="-171450">
              <a:buFontTx/>
              <a:buChar char="-"/>
            </a:pPr>
            <a:r>
              <a:rPr lang="en-US" dirty="0"/>
              <a:t>Unbounded loops: The only solution we’re employing for those is to use GPU hang detection tools like NVIDIA Aftermath and AMD Radeon GPU Detective to find them and fix the logic. Some errors were actually caused by us not clamping the delta-time. It can become pretty large e.g. when scrubbing the time in the VFX preview and the VFX did employ some logic to catch-up. We though about forbidding raw HLSL loops in VFX code and forcing the artists to use expressions which force an upper bound via preprocessor macros, but ultimately didn’t employ that.</a:t>
            </a:r>
          </a:p>
          <a:p>
            <a:pPr marL="171450" indent="-171450">
              <a:buFontTx/>
              <a:buChar char="-"/>
            </a:pPr>
            <a:r>
              <a:rPr lang="en-US" dirty="0"/>
              <a:t>Invalid descriptors: Naturally all descriptors used for images in VFX code are bindless. Messing up those indices is easy which can also result in GPU crashes. At the beginning we tried to get that under control with come checks in the VFX API. But then HLSL2021 support became available we moved towards different struct types for different types of images. The new strict casting rules of HLSL2021 prevent mixing up those types at compile time now. Of course this still requires the VFX artists to mess with this data manually (i.e. by overwriting the descriptor index in those structs) but they didn’t :)</a:t>
            </a:r>
          </a:p>
          <a:p>
            <a:pPr marL="171450" indent="-171450">
              <a:buFontTx/>
              <a:buChar char="-"/>
            </a:pPr>
            <a:r>
              <a:rPr lang="en-US" dirty="0"/>
              <a:t>One unresolved issue are uninitialized variables. We’re advising VFX artists to program defensively and always assign some reasonable default value and this works fine now. But in the beginning this was a not the case and we’re still wondering how the shader toolchain could support us in finding those.</a:t>
            </a:r>
          </a:p>
          <a:p>
            <a:pPr marL="171450" indent="-171450">
              <a:buFontTx/>
              <a:buChar char="-"/>
            </a:pPr>
            <a:endParaRPr lang="en-US" dirty="0"/>
          </a:p>
          <a:p>
            <a:pPr marL="0" indent="0">
              <a:buFontTx/>
              <a:buNone/>
            </a:pPr>
            <a:r>
              <a:rPr lang="en-US" dirty="0"/>
              <a:t>Some VFX shaders were apparently a bit unusual. On some platforms we need to use some special command line arguments for the shader compilers in order to prevent the shaders from crashing the GPU.</a:t>
            </a:r>
          </a:p>
          <a:p>
            <a:pPr marL="0" indent="0">
              <a:buFontTx/>
              <a:buNone/>
            </a:pPr>
            <a:endParaRPr lang="en-US" dirty="0"/>
          </a:p>
          <a:p>
            <a:pPr marL="0" indent="0">
              <a:buFontTx/>
              <a:buNone/>
            </a:pPr>
            <a:r>
              <a:rPr lang="en-US" dirty="0"/>
              <a:t>One other issue that’s totally on us is that unfortunately the iteration times are bad in some instances. This is due to some unfortunate dependencies in the asset build.</a:t>
            </a:r>
          </a:p>
          <a:p>
            <a:pPr marL="171450" indent="-171450">
              <a:buFontTx/>
              <a:buChar char="-"/>
            </a:pPr>
            <a:endParaRPr lang="en-US" dirty="0"/>
          </a:p>
        </p:txBody>
      </p:sp>
      <p:sp>
        <p:nvSpPr>
          <p:cNvPr id="4" name="Foliennummernplatzhalter 3"/>
          <p:cNvSpPr>
            <a:spLocks noGrp="1"/>
          </p:cNvSpPr>
          <p:nvPr>
            <p:ph type="sldNum" sz="quarter" idx="5"/>
          </p:nvPr>
        </p:nvSpPr>
        <p:spPr/>
        <p:txBody>
          <a:bodyPr/>
          <a:lstStyle/>
          <a:p>
            <a:fld id="{4EAC4002-7611-42F2-B684-7AFB2F844E78}" type="slidenum">
              <a:rPr lang="en-US" smtClean="0"/>
              <a:t>38</a:t>
            </a:fld>
            <a:endParaRPr lang="en-US"/>
          </a:p>
        </p:txBody>
      </p:sp>
    </p:spTree>
    <p:extLst>
      <p:ext uri="{BB962C8B-B14F-4D97-AF65-F5344CB8AC3E}">
        <p14:creationId xmlns:p14="http://schemas.microsoft.com/office/powerpoint/2010/main" val="32706360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Here are some numbers that I got in the last month. Note that this also includes test data, that‘s why the relative amount of particle definitions vs effect definitions is quite large.</a:t>
            </a:r>
          </a:p>
          <a:p>
            <a:endParaRPr lang="en-US" dirty="0"/>
          </a:p>
          <a:p>
            <a:r>
              <a:rPr lang="en-US" dirty="0"/>
              <a:t>All in all the numbers are quite reasonable.</a:t>
            </a:r>
          </a:p>
          <a:p>
            <a:endParaRPr lang="en-US" dirty="0"/>
          </a:p>
          <a:p>
            <a:r>
              <a:rPr lang="en-US" dirty="0"/>
              <a:t>However, we spend a lot of time compiling our VFX shaders. On some PCs it takes over 30 minutes when the shader cache is empty. This happens in the background for </a:t>
            </a:r>
            <a:r>
              <a:rPr lang="en-US" dirty="0" err="1"/>
              <a:t>vfx</a:t>
            </a:r>
            <a:r>
              <a:rPr lang="en-US" dirty="0"/>
              <a:t> shaders so it‘s not a </a:t>
            </a:r>
            <a:r>
              <a:rPr lang="en-US" dirty="0" err="1"/>
              <a:t>dealbreaker</a:t>
            </a:r>
            <a:r>
              <a:rPr lang="en-US" dirty="0"/>
              <a:t>, but still not great as it can mean that some </a:t>
            </a:r>
            <a:r>
              <a:rPr lang="en-US" dirty="0" err="1"/>
              <a:t>vfx</a:t>
            </a:r>
            <a:r>
              <a:rPr lang="en-US" dirty="0"/>
              <a:t> are missing in the first 30 minutes of gameplay. The offline build for consoles is also not great.</a:t>
            </a:r>
          </a:p>
        </p:txBody>
      </p:sp>
      <p:sp>
        <p:nvSpPr>
          <p:cNvPr id="4" name="Foliennummernplatzhalter 3"/>
          <p:cNvSpPr>
            <a:spLocks noGrp="1"/>
          </p:cNvSpPr>
          <p:nvPr>
            <p:ph type="sldNum" sz="quarter" idx="5"/>
          </p:nvPr>
        </p:nvSpPr>
        <p:spPr/>
        <p:txBody>
          <a:bodyPr/>
          <a:lstStyle/>
          <a:p>
            <a:fld id="{4EAC4002-7611-42F2-B684-7AFB2F844E78}" type="slidenum">
              <a:rPr lang="en-US" smtClean="0"/>
              <a:t>39</a:t>
            </a:fld>
            <a:endParaRPr lang="en-US"/>
          </a:p>
        </p:txBody>
      </p:sp>
    </p:spTree>
    <p:extLst>
      <p:ext uri="{BB962C8B-B14F-4D97-AF65-F5344CB8AC3E}">
        <p14:creationId xmlns:p14="http://schemas.microsoft.com/office/powerpoint/2010/main" val="762312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new VFX system is completely GPU driven. Nowadays this is a natural choice since even the low-spec GPUs that we’re targeting are well suited for the job. That is computing many instances of particles which share the same logic but operate on different data. Also is was clear early on that Enshrouded will have a GPU driven renderer. This means that the infrastructure and a lot of data is available on the GPU already and we hoped that we can utilize some of that if the particles are computed on the GPU as well. This worked out well in some instances, but we still manage GPU data that’s used solely for VFX.</a:t>
            </a:r>
          </a:p>
        </p:txBody>
      </p:sp>
      <p:sp>
        <p:nvSpPr>
          <p:cNvPr id="4" name="Foliennummernplatzhalter 3"/>
          <p:cNvSpPr>
            <a:spLocks noGrp="1"/>
          </p:cNvSpPr>
          <p:nvPr>
            <p:ph type="sldNum" sz="quarter" idx="5"/>
          </p:nvPr>
        </p:nvSpPr>
        <p:spPr/>
        <p:txBody>
          <a:bodyPr/>
          <a:lstStyle/>
          <a:p>
            <a:fld id="{4EAC4002-7611-42F2-B684-7AFB2F844E78}" type="slidenum">
              <a:rPr lang="en-US" smtClean="0"/>
              <a:t>4</a:t>
            </a:fld>
            <a:endParaRPr lang="en-US"/>
          </a:p>
        </p:txBody>
      </p:sp>
    </p:spTree>
    <p:extLst>
      <p:ext uri="{BB962C8B-B14F-4D97-AF65-F5344CB8AC3E}">
        <p14:creationId xmlns:p14="http://schemas.microsoft.com/office/powerpoint/2010/main" val="8779860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Can you guess into which kind of issues we ran?</a:t>
            </a:r>
          </a:p>
          <a:p>
            <a:endParaRPr lang="en-US" dirty="0"/>
          </a:p>
          <a:p>
            <a:r>
              <a:rPr lang="en-US" dirty="0"/>
              <a:t>It‘s two major issues that we found which I‘d like to discuss in the following.</a:t>
            </a:r>
          </a:p>
        </p:txBody>
      </p:sp>
      <p:sp>
        <p:nvSpPr>
          <p:cNvPr id="4" name="Foliennummernplatzhalter 3"/>
          <p:cNvSpPr>
            <a:spLocks noGrp="1"/>
          </p:cNvSpPr>
          <p:nvPr>
            <p:ph type="sldNum" sz="quarter" idx="5"/>
          </p:nvPr>
        </p:nvSpPr>
        <p:spPr/>
        <p:txBody>
          <a:bodyPr/>
          <a:lstStyle/>
          <a:p>
            <a:fld id="{4EAC4002-7611-42F2-B684-7AFB2F844E78}" type="slidenum">
              <a:rPr lang="en-US" smtClean="0"/>
              <a:t>40</a:t>
            </a:fld>
            <a:endParaRPr lang="en-US"/>
          </a:p>
        </p:txBody>
      </p:sp>
    </p:spTree>
    <p:extLst>
      <p:ext uri="{BB962C8B-B14F-4D97-AF65-F5344CB8AC3E}">
        <p14:creationId xmlns:p14="http://schemas.microsoft.com/office/powerpoint/2010/main" val="7712352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While investigating our GPU memory consumption on the RTX 2070 I saw a large discrepancy between our memory usage as reported by </a:t>
            </a:r>
            <a:r>
              <a:rPr lang="en-US" dirty="0" err="1"/>
              <a:t>VK_EXT_memory_budget</a:t>
            </a:r>
            <a:r>
              <a:rPr lang="en-US" dirty="0"/>
              <a:t> vs what we‘re actually allocating via </a:t>
            </a:r>
            <a:r>
              <a:rPr lang="en-US" dirty="0" err="1"/>
              <a:t>vkAllocateMemory</a:t>
            </a:r>
            <a:r>
              <a:rPr lang="en-US" dirty="0"/>
              <a:t>. I hacked the tracking into the single location where we‘re calling </a:t>
            </a:r>
            <a:r>
              <a:rPr lang="en-US" dirty="0" err="1"/>
              <a:t>vkAllocateMemory</a:t>
            </a:r>
            <a:r>
              <a:rPr lang="en-US" dirty="0"/>
              <a:t> to make sure that I miss nothing. The result was that almost 3 GB of used GPU memory does not come from allocations made with </a:t>
            </a:r>
            <a:r>
              <a:rPr lang="en-US" dirty="0" err="1"/>
              <a:t>vkAllocateMemory</a:t>
            </a:r>
            <a:r>
              <a:rPr lang="en-US" dirty="0"/>
              <a:t>. We do have few things which we can‘t control directly (e.g. DLSS and driver internals like descriptor sets etc.), but the number was still too large. Then I thought about how one other thing that doesn‘t go via </a:t>
            </a:r>
            <a:r>
              <a:rPr lang="en-US" dirty="0" err="1"/>
              <a:t>vkAllocateMemory</a:t>
            </a:r>
            <a:r>
              <a:rPr lang="en-US" dirty="0"/>
              <a:t> is all the pipeline state and shader code.</a:t>
            </a:r>
          </a:p>
          <a:p>
            <a:endParaRPr lang="en-US" dirty="0"/>
          </a:p>
          <a:p>
            <a:r>
              <a:rPr lang="en-US" dirty="0"/>
              <a:t>At that point in time we just loaded all our VFX pipelines as fast as possible while the game was running and kept them in memory. As a quick hack just to see what happens I commented-out the creation of out VFX pipelines. This reduced the memory usage as reported by the Vulkan extension by 1,5 GB.</a:t>
            </a:r>
          </a:p>
          <a:p>
            <a:endParaRPr lang="en-US" dirty="0"/>
          </a:p>
          <a:p>
            <a:r>
              <a:rPr lang="en-US" dirty="0"/>
              <a:t>So the question arose: How did we manage to use 1.5GB of GPU memory just for our VFX pipelines?</a:t>
            </a:r>
          </a:p>
          <a:p>
            <a:endParaRPr lang="en-US" dirty="0"/>
          </a:p>
          <a:p>
            <a:r>
              <a:rPr lang="en-US" dirty="0"/>
              <a:t>We identified two large issues that I want to talk about a bit and which we‘re still working on improving.</a:t>
            </a:r>
          </a:p>
        </p:txBody>
      </p:sp>
      <p:sp>
        <p:nvSpPr>
          <p:cNvPr id="4" name="Foliennummernplatzhalter 3"/>
          <p:cNvSpPr>
            <a:spLocks noGrp="1"/>
          </p:cNvSpPr>
          <p:nvPr>
            <p:ph type="sldNum" sz="quarter" idx="5"/>
          </p:nvPr>
        </p:nvSpPr>
        <p:spPr/>
        <p:txBody>
          <a:bodyPr/>
          <a:lstStyle/>
          <a:p>
            <a:fld id="{4EAC4002-7611-42F2-B684-7AFB2F844E78}" type="slidenum">
              <a:rPr lang="en-US" smtClean="0"/>
              <a:t>41</a:t>
            </a:fld>
            <a:endParaRPr lang="en-US"/>
          </a:p>
        </p:txBody>
      </p:sp>
    </p:spTree>
    <p:extLst>
      <p:ext uri="{BB962C8B-B14F-4D97-AF65-F5344CB8AC3E}">
        <p14:creationId xmlns:p14="http://schemas.microsoft.com/office/powerpoint/2010/main" val="24791007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While investigating our GPU memory consumption on the RTX 2070 I saw a large discrepancy between our memory usage as reported by </a:t>
            </a:r>
            <a:r>
              <a:rPr lang="en-US" dirty="0" err="1"/>
              <a:t>VK_EXT_memory_budget</a:t>
            </a:r>
            <a:r>
              <a:rPr lang="en-US" dirty="0"/>
              <a:t> vs what we‘re actually allocating via </a:t>
            </a:r>
            <a:r>
              <a:rPr lang="en-US" dirty="0" err="1"/>
              <a:t>vkAllocateMemory</a:t>
            </a:r>
            <a:r>
              <a:rPr lang="en-US" dirty="0"/>
              <a:t>. I hacked the tracking into the single location where we‘re calling </a:t>
            </a:r>
            <a:r>
              <a:rPr lang="en-US" dirty="0" err="1"/>
              <a:t>vkAllocateMemory</a:t>
            </a:r>
            <a:r>
              <a:rPr lang="en-US" dirty="0"/>
              <a:t> to make sure that I miss nothing. The result was that almost 3 GB of used GPU memory does not come from allocations made with </a:t>
            </a:r>
            <a:r>
              <a:rPr lang="en-US" dirty="0" err="1"/>
              <a:t>vkAllocateMemory</a:t>
            </a:r>
            <a:r>
              <a:rPr lang="en-US" dirty="0"/>
              <a:t>. We do have few things which we can‘t control directly (e.g. DLSS and driver internals like descriptor sets etc.), but the number was still too large. Then I thought about how one other thing that doesn‘t go via </a:t>
            </a:r>
            <a:r>
              <a:rPr lang="en-US" dirty="0" err="1"/>
              <a:t>vkAllocateMemory</a:t>
            </a:r>
            <a:r>
              <a:rPr lang="en-US" dirty="0"/>
              <a:t> is all the pipeline state and shader code.</a:t>
            </a:r>
          </a:p>
          <a:p>
            <a:endParaRPr lang="en-US" dirty="0"/>
          </a:p>
          <a:p>
            <a:r>
              <a:rPr lang="en-US" dirty="0"/>
              <a:t>At that point in time we just loaded all our VFX pipelines as fast as possible while the game was running and kept them in memory. As a quick hack just to see what happens I commented-out the creation of out VFX pipelines. This reduced the memory usage as reported by the Vulkan extension by 1,5 GB.</a:t>
            </a:r>
          </a:p>
          <a:p>
            <a:endParaRPr lang="en-US" dirty="0"/>
          </a:p>
          <a:p>
            <a:r>
              <a:rPr lang="en-US" dirty="0"/>
              <a:t>So the question arose: How did we manage to use 1.5GB of GPU memory just for our VFX pipelines?</a:t>
            </a:r>
          </a:p>
          <a:p>
            <a:endParaRPr lang="en-US" dirty="0"/>
          </a:p>
          <a:p>
            <a:r>
              <a:rPr lang="en-US" dirty="0"/>
              <a:t>We identified two large issues that I want to talk about a bit and which we‘re still working on improving.</a:t>
            </a:r>
          </a:p>
        </p:txBody>
      </p:sp>
      <p:sp>
        <p:nvSpPr>
          <p:cNvPr id="4" name="Foliennummernplatzhalter 3"/>
          <p:cNvSpPr>
            <a:spLocks noGrp="1"/>
          </p:cNvSpPr>
          <p:nvPr>
            <p:ph type="sldNum" sz="quarter" idx="5"/>
          </p:nvPr>
        </p:nvSpPr>
        <p:spPr/>
        <p:txBody>
          <a:bodyPr/>
          <a:lstStyle/>
          <a:p>
            <a:fld id="{4EAC4002-7611-42F2-B684-7AFB2F844E78}" type="slidenum">
              <a:rPr lang="en-US" smtClean="0"/>
              <a:t>42</a:t>
            </a:fld>
            <a:endParaRPr lang="en-US"/>
          </a:p>
        </p:txBody>
      </p:sp>
    </p:spTree>
    <p:extLst>
      <p:ext uri="{BB962C8B-B14F-4D97-AF65-F5344CB8AC3E}">
        <p14:creationId xmlns:p14="http://schemas.microsoft.com/office/powerpoint/2010/main" val="23897819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We found two big issues:</a:t>
            </a:r>
          </a:p>
          <a:p>
            <a:pPr marL="171450" indent="-171450">
              <a:buFontTx/>
              <a:buChar char="-"/>
            </a:pPr>
            <a:r>
              <a:rPr lang="en-US" dirty="0"/>
              <a:t>Around 90% of all pipelines in our build are VFX pipelines. This is obviously pretty stupid. (The two numbers are not precise as they were taken~6 months apart. Overall the argument still holds though. Additionally, the number of VFX pipelines differs significantly from the amount of VFX nodes stated earlier because there‘s also a 6 months gap in between when the numbers were recorded, due to deduplication by the asset build system and because it only includes shipping pipelines (i.e. no test pipelines)).</a:t>
            </a:r>
          </a:p>
          <a:p>
            <a:pPr marL="171450" indent="-171450">
              <a:buFontTx/>
              <a:buChar char="-"/>
            </a:pPr>
            <a:r>
              <a:rPr lang="en-US" dirty="0"/>
              <a:t>Dividing the memory taken up by VFX pipelines by the amount of pipelines that we‘re loading also yields a pretty high number. This indicates that the binary size of our pipelines is large.</a:t>
            </a:r>
          </a:p>
        </p:txBody>
      </p:sp>
      <p:sp>
        <p:nvSpPr>
          <p:cNvPr id="4" name="Foliennummernplatzhalter 3"/>
          <p:cNvSpPr>
            <a:spLocks noGrp="1"/>
          </p:cNvSpPr>
          <p:nvPr>
            <p:ph type="sldNum" sz="quarter" idx="5"/>
          </p:nvPr>
        </p:nvSpPr>
        <p:spPr/>
        <p:txBody>
          <a:bodyPr/>
          <a:lstStyle/>
          <a:p>
            <a:fld id="{4EAC4002-7611-42F2-B684-7AFB2F844E78}" type="slidenum">
              <a:rPr lang="en-US" smtClean="0"/>
              <a:t>43</a:t>
            </a:fld>
            <a:endParaRPr lang="en-US"/>
          </a:p>
        </p:txBody>
      </p:sp>
    </p:spTree>
    <p:extLst>
      <p:ext uri="{BB962C8B-B14F-4D97-AF65-F5344CB8AC3E}">
        <p14:creationId xmlns:p14="http://schemas.microsoft.com/office/powerpoint/2010/main" val="21655016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NVIDIA implements the </a:t>
            </a:r>
            <a:r>
              <a:rPr lang="en-US" dirty="0" err="1"/>
              <a:t>VK_KHR_pipeline_executable_properties</a:t>
            </a:r>
            <a:r>
              <a:rPr lang="en-US" dirty="0"/>
              <a:t> extension and reports a “Binary Size” for shader stages. We found the </a:t>
            </a:r>
            <a:r>
              <a:rPr lang="en-US" dirty="0" err="1"/>
              <a:t>the</a:t>
            </a:r>
            <a:r>
              <a:rPr lang="en-US" dirty="0"/>
              <a:t> sum of all those sizes over all VFX pipelines adds up to 761 MB. In our understanding this maps directly to device memory consumption (the whole pipeline object seems to consume even more memory though). One of the largest pipelines that we saw reported almost 500 KB for the shader binary which seemed way too much to us.</a:t>
            </a:r>
          </a:p>
          <a:p>
            <a:endParaRPr lang="en-US" dirty="0"/>
          </a:p>
          <a:p>
            <a:r>
              <a:rPr lang="en-US" dirty="0"/>
              <a:t>So we dug a bit deeper into what is happening there that could cause this excessive amount of memory consumption.</a:t>
            </a:r>
          </a:p>
        </p:txBody>
      </p:sp>
      <p:sp>
        <p:nvSpPr>
          <p:cNvPr id="4" name="Foliennummernplatzhalter 3"/>
          <p:cNvSpPr>
            <a:spLocks noGrp="1"/>
          </p:cNvSpPr>
          <p:nvPr>
            <p:ph type="sldNum" sz="quarter" idx="5"/>
          </p:nvPr>
        </p:nvSpPr>
        <p:spPr/>
        <p:txBody>
          <a:bodyPr/>
          <a:lstStyle/>
          <a:p>
            <a:fld id="{4EAC4002-7611-42F2-B684-7AFB2F844E78}" type="slidenum">
              <a:rPr lang="en-US" smtClean="0"/>
              <a:t>44</a:t>
            </a:fld>
            <a:endParaRPr lang="en-US"/>
          </a:p>
        </p:txBody>
      </p:sp>
    </p:spTree>
    <p:extLst>
      <p:ext uri="{BB962C8B-B14F-4D97-AF65-F5344CB8AC3E}">
        <p14:creationId xmlns:p14="http://schemas.microsoft.com/office/powerpoint/2010/main" val="4771268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One thing that stood out pretty quickly from the largest pipelines was the large amount of duplicate shader code on the GPU which was also present in the SPIR-V. Shader compilers do unconstrained </a:t>
            </a:r>
            <a:r>
              <a:rPr lang="en-US" dirty="0" err="1"/>
              <a:t>inlining</a:t>
            </a:r>
            <a:r>
              <a:rPr lang="en-US" dirty="0"/>
              <a:t> and this can very easily blow up code that reads fine on paper.</a:t>
            </a:r>
          </a:p>
          <a:p>
            <a:endParaRPr lang="en-US" dirty="0"/>
          </a:p>
          <a:p>
            <a:r>
              <a:rPr lang="en-US" dirty="0"/>
              <a:t>One example was this piece of code that was written by the VFX artist due to a lack of support for parameter arrays from our side. The </a:t>
            </a:r>
            <a:r>
              <a:rPr lang="en-US" dirty="0" err="1"/>
              <a:t>drawModel</a:t>
            </a:r>
            <a:r>
              <a:rPr lang="en-US" dirty="0"/>
              <a:t> function shown on the left might not look too problematic: A simple early out, one atomic add and then some data wrangling to record the model draw into a storage buffer along with a previous’ frame transform that we obtain from a hash map lookup (for motion vectors). However, if used like on the right, this causes the function and it’s whole call tree to appear eight times in the compiled code.</a:t>
            </a:r>
          </a:p>
        </p:txBody>
      </p:sp>
      <p:sp>
        <p:nvSpPr>
          <p:cNvPr id="4" name="Foliennummernplatzhalter 3"/>
          <p:cNvSpPr>
            <a:spLocks noGrp="1"/>
          </p:cNvSpPr>
          <p:nvPr>
            <p:ph type="sldNum" sz="quarter" idx="5"/>
          </p:nvPr>
        </p:nvSpPr>
        <p:spPr/>
        <p:txBody>
          <a:bodyPr/>
          <a:lstStyle/>
          <a:p>
            <a:fld id="{4EAC4002-7611-42F2-B684-7AFB2F844E78}" type="slidenum">
              <a:rPr lang="en-US" smtClean="0"/>
              <a:t>45</a:t>
            </a:fld>
            <a:endParaRPr lang="en-US"/>
          </a:p>
        </p:txBody>
      </p:sp>
    </p:spTree>
    <p:extLst>
      <p:ext uri="{BB962C8B-B14F-4D97-AF65-F5344CB8AC3E}">
        <p14:creationId xmlns:p14="http://schemas.microsoft.com/office/powerpoint/2010/main" val="9581165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fix in this instance was very simple though: First write the target model into a local variable (which maps to one register), and then call the function once. This helped a lot and even reduced the offline compile time of the shader that we observed on one console platform by 60 seconds.</a:t>
            </a:r>
          </a:p>
          <a:p>
            <a:endParaRPr lang="en-US" dirty="0"/>
          </a:p>
          <a:p>
            <a:r>
              <a:rPr lang="en-US" dirty="0"/>
              <a:t>This was not the only noticeable pattern though. Others included large procedural noise functions and 3d gradients thereof (which call the noise function 6 times) which were used multiple times in one shader and was easily replaced by a noise texture lookup. Note that the main reason why the VFX artists came up with this solution is because we were missing a feature that would allow the artists to define textures that they can use in multiple particles.</a:t>
            </a:r>
          </a:p>
        </p:txBody>
      </p:sp>
      <p:sp>
        <p:nvSpPr>
          <p:cNvPr id="4" name="Foliennummernplatzhalter 3"/>
          <p:cNvSpPr>
            <a:spLocks noGrp="1"/>
          </p:cNvSpPr>
          <p:nvPr>
            <p:ph type="sldNum" sz="quarter" idx="5"/>
          </p:nvPr>
        </p:nvSpPr>
        <p:spPr/>
        <p:txBody>
          <a:bodyPr/>
          <a:lstStyle/>
          <a:p>
            <a:fld id="{4EAC4002-7611-42F2-B684-7AFB2F844E78}" type="slidenum">
              <a:rPr lang="en-US" smtClean="0"/>
              <a:t>46</a:t>
            </a:fld>
            <a:endParaRPr lang="en-US"/>
          </a:p>
        </p:txBody>
      </p:sp>
    </p:spTree>
    <p:extLst>
      <p:ext uri="{BB962C8B-B14F-4D97-AF65-F5344CB8AC3E}">
        <p14:creationId xmlns:p14="http://schemas.microsoft.com/office/powerpoint/2010/main" val="13509361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One other thing that we tried was adding the [</a:t>
            </a:r>
            <a:r>
              <a:rPr lang="en-US" dirty="0" err="1"/>
              <a:t>noinline</a:t>
            </a:r>
            <a:r>
              <a:rPr lang="en-US" dirty="0"/>
              <a:t>] attribute to functions which were called multiple times in a shader. While this had some positive effects to both offline and online shader compile times and sizes it also caused weird issues and crashes both in the shader compiler and on the GPU. Since it was questionable whether this would help across the whole range of hardware that we‘re supporting for our game we didn‘t investigate this further.</a:t>
            </a:r>
          </a:p>
        </p:txBody>
      </p:sp>
      <p:sp>
        <p:nvSpPr>
          <p:cNvPr id="4" name="Foliennummernplatzhalter 3"/>
          <p:cNvSpPr>
            <a:spLocks noGrp="1"/>
          </p:cNvSpPr>
          <p:nvPr>
            <p:ph type="sldNum" sz="quarter" idx="5"/>
          </p:nvPr>
        </p:nvSpPr>
        <p:spPr/>
        <p:txBody>
          <a:bodyPr/>
          <a:lstStyle/>
          <a:p>
            <a:fld id="{4EAC4002-7611-42F2-B684-7AFB2F844E78}" type="slidenum">
              <a:rPr lang="en-US" smtClean="0"/>
              <a:t>47</a:t>
            </a:fld>
            <a:endParaRPr lang="en-US"/>
          </a:p>
        </p:txBody>
      </p:sp>
    </p:spTree>
    <p:extLst>
      <p:ext uri="{BB962C8B-B14F-4D97-AF65-F5344CB8AC3E}">
        <p14:creationId xmlns:p14="http://schemas.microsoft.com/office/powerpoint/2010/main" val="13427919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second big issue that we have is the sheer amount of VFX pipelines.</a:t>
            </a:r>
          </a:p>
          <a:p>
            <a:endParaRPr lang="en-US" dirty="0"/>
          </a:p>
          <a:p>
            <a:r>
              <a:rPr lang="en-US" dirty="0"/>
              <a:t>Despite a nice separation of the source data we‘re unfortunately doing a too simple approach for generating the runtime data: Let‘s have a look again at the shader code which we‘re generating for each VFX node (so for each particle as part of an effect) that I showed earlier. It just contains the literal HLSL expressions that are part of the effect definition. Since those can access the following, we‘re also adding the generated effect parameters, parent state and spawn parameters from the parent‘s emitter parameter. This results in basically one unique shader source code for each VFX node.</a:t>
            </a:r>
          </a:p>
          <a:p>
            <a:endParaRPr lang="en-US" dirty="0"/>
          </a:p>
          <a:p>
            <a:r>
              <a:rPr lang="en-US" dirty="0"/>
              <a:t>We have automatic deduplication of equivalent shaders as part of the asset build pipeline, but this is not very effective due to the above.</a:t>
            </a:r>
          </a:p>
          <a:p>
            <a:endParaRPr lang="en-US" dirty="0"/>
          </a:p>
          <a:p>
            <a:r>
              <a:rPr lang="en-US" dirty="0"/>
              <a:t>As you can see in the generated code we‘re already loading literal parameter values from a storage buffer. This data driven approach renders the shader source code independent of the parameter values.</a:t>
            </a:r>
          </a:p>
        </p:txBody>
      </p:sp>
      <p:sp>
        <p:nvSpPr>
          <p:cNvPr id="4" name="Foliennummernplatzhalter 3"/>
          <p:cNvSpPr>
            <a:spLocks noGrp="1"/>
          </p:cNvSpPr>
          <p:nvPr>
            <p:ph type="sldNum" sz="quarter" idx="5"/>
          </p:nvPr>
        </p:nvSpPr>
        <p:spPr/>
        <p:txBody>
          <a:bodyPr/>
          <a:lstStyle/>
          <a:p>
            <a:fld id="{4EAC4002-7611-42F2-B684-7AFB2F844E78}" type="slidenum">
              <a:rPr lang="en-US" smtClean="0"/>
              <a:t>48</a:t>
            </a:fld>
            <a:endParaRPr lang="en-US"/>
          </a:p>
        </p:txBody>
      </p:sp>
    </p:spTree>
    <p:extLst>
      <p:ext uri="{BB962C8B-B14F-4D97-AF65-F5344CB8AC3E}">
        <p14:creationId xmlns:p14="http://schemas.microsoft.com/office/powerpoint/2010/main" val="37109649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We tried one very simple idea to get rid the many pipeline variants: As part of the asset build we’re collecting all expressions that can possibly be required in a particle shader. Then we stuff all those expressions into one big switch-case statement where each expression can be addressed using an index. We write the expressions’ index into the parameter data storage buffer and execute this statement every time there is a parameter expression.</a:t>
            </a:r>
          </a:p>
          <a:p>
            <a:endParaRPr lang="en-US" dirty="0"/>
          </a:p>
          <a:p>
            <a:r>
              <a:rPr lang="en-US" dirty="0"/>
              <a:t>Naturally the shaders became pretty large. Unfortunately the shaders became too large so that the compile times became too bad for working on VFX and we observed crashes on too many machines with this feature. Therefore we dropped this idea.</a:t>
            </a:r>
          </a:p>
        </p:txBody>
      </p:sp>
      <p:sp>
        <p:nvSpPr>
          <p:cNvPr id="4" name="Foliennummernplatzhalter 3"/>
          <p:cNvSpPr>
            <a:spLocks noGrp="1"/>
          </p:cNvSpPr>
          <p:nvPr>
            <p:ph type="sldNum" sz="quarter" idx="5"/>
          </p:nvPr>
        </p:nvSpPr>
        <p:spPr/>
        <p:txBody>
          <a:bodyPr/>
          <a:lstStyle/>
          <a:p>
            <a:fld id="{4EAC4002-7611-42F2-B684-7AFB2F844E78}" type="slidenum">
              <a:rPr lang="en-US" smtClean="0"/>
              <a:t>49</a:t>
            </a:fld>
            <a:endParaRPr lang="en-US"/>
          </a:p>
        </p:txBody>
      </p:sp>
    </p:spTree>
    <p:extLst>
      <p:ext uri="{BB962C8B-B14F-4D97-AF65-F5344CB8AC3E}">
        <p14:creationId xmlns:p14="http://schemas.microsoft.com/office/powerpoint/2010/main" val="3911969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This time we decided on using bog-standard HLSL for scripting particle logic. The experience from Portal Knights has shown that a custom scripting language needs continuous maintenance and support which can only be delivered by inhouse engineers which could or have to spend their time on other tasks instead. HLSL being a well known language on the other hand comes with a lot of external resources and tooling and is more-or-less feature complete for the task at hand. This gives the artist a lot more flexibility, less reliance on colleagues and therefore enables much more creative freedom.</a:t>
            </a:r>
          </a:p>
          <a:p>
            <a:endParaRPr lang="en-US" dirty="0"/>
          </a:p>
          <a:p>
            <a:r>
              <a:rPr lang="en-US" dirty="0"/>
              <a:t>We’re providing a very flexible data model which allows for freely importing textures and meshes for consumption in the particle shaders. Images can naturally use the HLSL sample API and for meshes we’re providing some helpers which allow for sampling meshes (more on that later). This allowed our VFX artists to incorporate external tools like Houdini, </a:t>
            </a:r>
            <a:r>
              <a:rPr lang="en-US" dirty="0" err="1"/>
              <a:t>EmberGen</a:t>
            </a:r>
            <a:r>
              <a:rPr lang="en-US" dirty="0"/>
              <a:t> and others in their work.</a:t>
            </a:r>
          </a:p>
          <a:p>
            <a:endParaRPr lang="en-US" dirty="0"/>
          </a:p>
          <a:p>
            <a:r>
              <a:rPr lang="en-US" dirty="0"/>
              <a:t>However, given those possibilities also mean that the artists have to be more careful with what they are doing with the tools (foreshadowing).</a:t>
            </a:r>
          </a:p>
        </p:txBody>
      </p:sp>
      <p:sp>
        <p:nvSpPr>
          <p:cNvPr id="4" name="Foliennummernplatzhalter 3"/>
          <p:cNvSpPr>
            <a:spLocks noGrp="1"/>
          </p:cNvSpPr>
          <p:nvPr>
            <p:ph type="sldNum" sz="quarter" idx="5"/>
          </p:nvPr>
        </p:nvSpPr>
        <p:spPr/>
        <p:txBody>
          <a:bodyPr/>
          <a:lstStyle/>
          <a:p>
            <a:fld id="{4EAC4002-7611-42F2-B684-7AFB2F844E78}" type="slidenum">
              <a:rPr lang="en-US" smtClean="0"/>
              <a:t>5</a:t>
            </a:fld>
            <a:endParaRPr lang="en-US"/>
          </a:p>
        </p:txBody>
      </p:sp>
    </p:spTree>
    <p:extLst>
      <p:ext uri="{BB962C8B-B14F-4D97-AF65-F5344CB8AC3E}">
        <p14:creationId xmlns:p14="http://schemas.microsoft.com/office/powerpoint/2010/main" val="18306134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We’re currently working on another possible solution which shows promising results. The goal is to make the generated shader code independent of the VFX node that it will execute. This will drastically remove the amount of VFX pipelines that we have to ship at the cost of some added complexity.</a:t>
            </a:r>
          </a:p>
          <a:p>
            <a:endParaRPr lang="en-US" dirty="0"/>
          </a:p>
          <a:p>
            <a:r>
              <a:rPr lang="en-US" dirty="0"/>
              <a:t>For that the initial step was to parse the parameter expressions ourselves. The obvious solution would be to use this information to emit bytecode for a VM that we’re executing in the compute shader, but we very quickly concluded that this would be too slow.</a:t>
            </a:r>
          </a:p>
          <a:p>
            <a:endParaRPr lang="en-US" dirty="0"/>
          </a:p>
          <a:p>
            <a:r>
              <a:rPr lang="en-US" dirty="0"/>
              <a:t>Then we had a look at our existing data again. We saw that many HLSL expressions are structurally similar and differ only in some immediate values.</a:t>
            </a:r>
          </a:p>
          <a:p>
            <a:endParaRPr lang="en-US" dirty="0"/>
          </a:p>
          <a:p>
            <a:r>
              <a:rPr lang="en-US" dirty="0"/>
              <a:t>This led us to the idea that instead of copying the parameter HLSL expressions directly into the target shader source we can emit more generic HLSL code replace immediate values by reads from a storage buffer. For that we’re simplifying the existing expressions as much as possible using aggressive constant-folding. That way expressions become data as well using a manageable amount of meta-expressions that would need to be supported per shader.</a:t>
            </a:r>
          </a:p>
          <a:p>
            <a:endParaRPr lang="en-US" dirty="0"/>
          </a:p>
          <a:p>
            <a:r>
              <a:rPr lang="en-US" dirty="0"/>
              <a:t>We also have to replace any access to the generated state structs by some data-driven storage buffer read. This means that we basically just access read the respective data from some memory offset that is computed from data at asset-build time.</a:t>
            </a:r>
          </a:p>
          <a:p>
            <a:endParaRPr lang="en-US" dirty="0"/>
          </a:p>
          <a:p>
            <a:r>
              <a:rPr lang="en-US" dirty="0"/>
              <a:t>To not run into the problem again that this sort of expression evaluation logic would be copied multiple times for each parameter that needs to be set we think about looping over the amount of parameters and using </a:t>
            </a:r>
            <a:r>
              <a:rPr lang="en-US" dirty="0" err="1"/>
              <a:t>groupshared</a:t>
            </a:r>
            <a:r>
              <a:rPr lang="en-US" dirty="0"/>
              <a:t> memory as temporary storage from which we fill the parameter struct after the evaluation for all parameters is done.</a:t>
            </a:r>
          </a:p>
          <a:p>
            <a:endParaRPr lang="en-US" dirty="0"/>
          </a:p>
          <a:p>
            <a:r>
              <a:rPr lang="en-US" dirty="0"/>
              <a:t>This is still very experimental and WIP but initial results look promising.</a:t>
            </a:r>
          </a:p>
        </p:txBody>
      </p:sp>
      <p:sp>
        <p:nvSpPr>
          <p:cNvPr id="4" name="Foliennummernplatzhalter 3"/>
          <p:cNvSpPr>
            <a:spLocks noGrp="1"/>
          </p:cNvSpPr>
          <p:nvPr>
            <p:ph type="sldNum" sz="quarter" idx="5"/>
          </p:nvPr>
        </p:nvSpPr>
        <p:spPr/>
        <p:txBody>
          <a:bodyPr/>
          <a:lstStyle/>
          <a:p>
            <a:fld id="{4EAC4002-7611-42F2-B684-7AFB2F844E78}" type="slidenum">
              <a:rPr lang="en-US" smtClean="0"/>
              <a:t>50</a:t>
            </a:fld>
            <a:endParaRPr lang="en-US"/>
          </a:p>
        </p:txBody>
      </p:sp>
    </p:spTree>
    <p:extLst>
      <p:ext uri="{BB962C8B-B14F-4D97-AF65-F5344CB8AC3E}">
        <p14:creationId xmlns:p14="http://schemas.microsoft.com/office/powerpoint/2010/main" val="13991385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4EAC4002-7611-42F2-B684-7AFB2F844E78}" type="slidenum">
              <a:rPr lang="en-US" smtClean="0"/>
              <a:t>51</a:t>
            </a:fld>
            <a:endParaRPr lang="en-US"/>
          </a:p>
        </p:txBody>
      </p:sp>
    </p:spTree>
    <p:extLst>
      <p:ext uri="{BB962C8B-B14F-4D97-AF65-F5344CB8AC3E}">
        <p14:creationId xmlns:p14="http://schemas.microsoft.com/office/powerpoint/2010/main" val="11528966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4EAC4002-7611-42F2-B684-7AFB2F844E78}" type="slidenum">
              <a:rPr lang="en-US" smtClean="0"/>
              <a:t>52</a:t>
            </a:fld>
            <a:endParaRPr lang="en-US"/>
          </a:p>
        </p:txBody>
      </p:sp>
    </p:spTree>
    <p:extLst>
      <p:ext uri="{BB962C8B-B14F-4D97-AF65-F5344CB8AC3E}">
        <p14:creationId xmlns:p14="http://schemas.microsoft.com/office/powerpoint/2010/main" val="3234073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DE"/>
          </a:p>
        </p:txBody>
      </p:sp>
      <p:sp>
        <p:nvSpPr>
          <p:cNvPr id="4" name="Foliennummernplatzhalter 3"/>
          <p:cNvSpPr>
            <a:spLocks noGrp="1"/>
          </p:cNvSpPr>
          <p:nvPr>
            <p:ph type="sldNum" sz="quarter" idx="5"/>
          </p:nvPr>
        </p:nvSpPr>
        <p:spPr/>
        <p:txBody>
          <a:bodyPr/>
          <a:lstStyle/>
          <a:p>
            <a:fld id="{4EAC4002-7611-42F2-B684-7AFB2F844E78}" type="slidenum">
              <a:rPr lang="en-US" smtClean="0"/>
              <a:t>53</a:t>
            </a:fld>
            <a:endParaRPr lang="en-US"/>
          </a:p>
        </p:txBody>
      </p:sp>
    </p:spTree>
    <p:extLst>
      <p:ext uri="{BB962C8B-B14F-4D97-AF65-F5344CB8AC3E}">
        <p14:creationId xmlns:p14="http://schemas.microsoft.com/office/powerpoint/2010/main" val="3802532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Let’s have a look at how our VFX system is structured.</a:t>
            </a:r>
          </a:p>
          <a:p>
            <a:endParaRPr lang="en-US" dirty="0"/>
          </a:p>
          <a:p>
            <a:r>
              <a:rPr lang="en-US" dirty="0"/>
              <a:t>We have two general concepts:</a:t>
            </a:r>
          </a:p>
          <a:p>
            <a:pPr marL="171450" indent="-171450">
              <a:buFontTx/>
              <a:buChar char="-"/>
            </a:pPr>
            <a:r>
              <a:rPr lang="en-US" dirty="0"/>
              <a:t>Particles define behavior and parameters.</a:t>
            </a:r>
          </a:p>
          <a:p>
            <a:pPr marL="171450" indent="-171450">
              <a:buFontTx/>
              <a:buChar char="-"/>
            </a:pPr>
            <a:r>
              <a:rPr lang="en-US" dirty="0"/>
              <a:t>Effects combine multiple particles and set their parameters to form something that can be instantiated as a VFX.</a:t>
            </a:r>
          </a:p>
        </p:txBody>
      </p:sp>
      <p:sp>
        <p:nvSpPr>
          <p:cNvPr id="4" name="Foliennummernplatzhalter 3"/>
          <p:cNvSpPr>
            <a:spLocks noGrp="1"/>
          </p:cNvSpPr>
          <p:nvPr>
            <p:ph type="sldNum" sz="quarter" idx="5"/>
          </p:nvPr>
        </p:nvSpPr>
        <p:spPr/>
        <p:txBody>
          <a:bodyPr/>
          <a:lstStyle/>
          <a:p>
            <a:fld id="{4EAC4002-7611-42F2-B684-7AFB2F844E78}" type="slidenum">
              <a:rPr lang="en-US" smtClean="0"/>
              <a:t>6</a:t>
            </a:fld>
            <a:endParaRPr lang="en-US"/>
          </a:p>
        </p:txBody>
      </p:sp>
    </p:spTree>
    <p:extLst>
      <p:ext uri="{BB962C8B-B14F-4D97-AF65-F5344CB8AC3E}">
        <p14:creationId xmlns:p14="http://schemas.microsoft.com/office/powerpoint/2010/main" val="3936238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 Particle consists of definitions for state (persistent across frames), parameters (evaluated every frame) and HLSL code which defines the logic (executed every frame).</a:t>
            </a:r>
          </a:p>
        </p:txBody>
      </p:sp>
      <p:sp>
        <p:nvSpPr>
          <p:cNvPr id="4" name="Foliennummernplatzhalter 3"/>
          <p:cNvSpPr>
            <a:spLocks noGrp="1"/>
          </p:cNvSpPr>
          <p:nvPr>
            <p:ph type="sldNum" sz="quarter" idx="5"/>
          </p:nvPr>
        </p:nvSpPr>
        <p:spPr/>
        <p:txBody>
          <a:bodyPr/>
          <a:lstStyle/>
          <a:p>
            <a:fld id="{4EAC4002-7611-42F2-B684-7AFB2F844E78}" type="slidenum">
              <a:rPr lang="en-US" smtClean="0"/>
              <a:t>7</a:t>
            </a:fld>
            <a:endParaRPr lang="en-US"/>
          </a:p>
        </p:txBody>
      </p:sp>
    </p:spTree>
    <p:extLst>
      <p:ext uri="{BB962C8B-B14F-4D97-AF65-F5344CB8AC3E}">
        <p14:creationId xmlns:p14="http://schemas.microsoft.com/office/powerpoint/2010/main" val="2286131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a:t>The particle data is defined by the VFX artists in our editor. It’s just a list of named members with a type. We support the obvious basic types as well as opaque ones which represent resource data that we have to load in the runtime. The emitter parameter is a special one: It defines a set of parameters that can be passed as part of a child particle spawn operation. Which child particle is to be spawned is defined later as part of an effect which we‘ll go through shortly.</a:t>
            </a:r>
          </a:p>
          <a:p>
            <a:endParaRPr lang="en-US" noProof="0" dirty="0"/>
          </a:p>
          <a:p>
            <a:r>
              <a:rPr lang="en-US" noProof="0" dirty="0"/>
              <a:t>Here are two screenshots from the editor what this looks like. Whether an element is part of the state or parameters is differentiated by the icon. The data definitions are children of a HLSL file which contains the particle’s code.</a:t>
            </a:r>
          </a:p>
        </p:txBody>
      </p:sp>
      <p:sp>
        <p:nvSpPr>
          <p:cNvPr id="4" name="Foliennummernplatzhalter 3"/>
          <p:cNvSpPr>
            <a:spLocks noGrp="1"/>
          </p:cNvSpPr>
          <p:nvPr>
            <p:ph type="sldNum" sz="quarter" idx="5"/>
          </p:nvPr>
        </p:nvSpPr>
        <p:spPr/>
        <p:txBody>
          <a:bodyPr/>
          <a:lstStyle/>
          <a:p>
            <a:fld id="{4EAC4002-7611-42F2-B684-7AFB2F844E78}" type="slidenum">
              <a:rPr lang="en-US" smtClean="0"/>
              <a:t>8</a:t>
            </a:fld>
            <a:endParaRPr lang="en-US"/>
          </a:p>
        </p:txBody>
      </p:sp>
    </p:spTree>
    <p:extLst>
      <p:ext uri="{BB962C8B-B14F-4D97-AF65-F5344CB8AC3E}">
        <p14:creationId xmlns:p14="http://schemas.microsoft.com/office/powerpoint/2010/main" val="1376321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a:t>The HLSL file of a particle has to implement a single function. This one will be called once per frame by the VFX system. We provide an extensive API that we’ll go though in detail later which allows the artist to sample various data and to generate output. The return value indicates whether the particle is still alive and should be updated again in the next frame.</a:t>
            </a:r>
          </a:p>
          <a:p>
            <a:endParaRPr lang="en-US" noProof="0" dirty="0"/>
          </a:p>
          <a:p>
            <a:r>
              <a:rPr lang="en-US" noProof="0" dirty="0"/>
              <a:t>The particle’s state and parameters are represented via HLSL structs which we generate from the data.</a:t>
            </a:r>
          </a:p>
          <a:p>
            <a:endParaRPr lang="en-US" noProof="0" dirty="0"/>
          </a:p>
          <a:p>
            <a:r>
              <a:rPr lang="en-US" noProof="0" dirty="0"/>
              <a:t>Note how the state is passed as an </a:t>
            </a:r>
            <a:r>
              <a:rPr lang="en-US" noProof="0" dirty="0" err="1"/>
              <a:t>inout</a:t>
            </a:r>
            <a:r>
              <a:rPr lang="en-US" noProof="0" dirty="0"/>
              <a:t> argument because it’s retained across frames while the parameters are read-only.</a:t>
            </a:r>
          </a:p>
        </p:txBody>
      </p:sp>
      <p:sp>
        <p:nvSpPr>
          <p:cNvPr id="4" name="Foliennummernplatzhalter 3"/>
          <p:cNvSpPr>
            <a:spLocks noGrp="1"/>
          </p:cNvSpPr>
          <p:nvPr>
            <p:ph type="sldNum" sz="quarter" idx="5"/>
          </p:nvPr>
        </p:nvSpPr>
        <p:spPr/>
        <p:txBody>
          <a:bodyPr/>
          <a:lstStyle/>
          <a:p>
            <a:fld id="{4EAC4002-7611-42F2-B684-7AFB2F844E78}" type="slidenum">
              <a:rPr lang="en-US" smtClean="0"/>
              <a:t>9</a:t>
            </a:fld>
            <a:endParaRPr lang="en-US"/>
          </a:p>
        </p:txBody>
      </p:sp>
    </p:spTree>
    <p:extLst>
      <p:ext uri="{BB962C8B-B14F-4D97-AF65-F5344CB8AC3E}">
        <p14:creationId xmlns:p14="http://schemas.microsoft.com/office/powerpoint/2010/main" val="716345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B22560-03A5-D4F3-B1D0-A811CD54BD7E}"/>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20010BC0-E8A9-96FF-5A38-704D943D12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D962118F-A894-643A-EEC8-3640F83C1C6D}"/>
              </a:ext>
            </a:extLst>
          </p:cNvPr>
          <p:cNvSpPr>
            <a:spLocks noGrp="1"/>
          </p:cNvSpPr>
          <p:nvPr>
            <p:ph type="dt" sz="half" idx="10"/>
          </p:nvPr>
        </p:nvSpPr>
        <p:spPr>
          <a:xfrm>
            <a:off x="838200" y="6356350"/>
            <a:ext cx="2743200" cy="365125"/>
          </a:xfrm>
          <a:prstGeom prst="rect">
            <a:avLst/>
          </a:prstGeom>
        </p:spPr>
        <p:txBody>
          <a:bodyPr/>
          <a:lstStyle/>
          <a:p>
            <a:fld id="{B2802A7B-A59C-4BBC-80D1-19A7FCFBB617}" type="datetimeFigureOut">
              <a:rPr lang="de-DE" smtClean="0"/>
              <a:t>16.11.2025</a:t>
            </a:fld>
            <a:endParaRPr lang="de-DE"/>
          </a:p>
        </p:txBody>
      </p:sp>
      <p:sp>
        <p:nvSpPr>
          <p:cNvPr id="5" name="Fußzeilenplatzhalter 4">
            <a:extLst>
              <a:ext uri="{FF2B5EF4-FFF2-40B4-BE49-F238E27FC236}">
                <a16:creationId xmlns:a16="http://schemas.microsoft.com/office/drawing/2014/main" id="{D2413813-C311-F5A6-69E6-7E1976D8441C}"/>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655A293F-9C75-300F-14F1-7C81DF2BC8B5}"/>
              </a:ext>
            </a:extLst>
          </p:cNvPr>
          <p:cNvSpPr>
            <a:spLocks noGrp="1"/>
          </p:cNvSpPr>
          <p:nvPr>
            <p:ph type="sldNum" sz="quarter" idx="12"/>
          </p:nvPr>
        </p:nvSpPr>
        <p:spPr>
          <a:xfrm>
            <a:off x="7970520" y="6423025"/>
            <a:ext cx="2743200" cy="365125"/>
          </a:xfrm>
          <a:prstGeom prst="rect">
            <a:avLst/>
          </a:prstGeom>
        </p:spPr>
        <p:txBody>
          <a:bodyPr/>
          <a:lstStyle/>
          <a:p>
            <a:fld id="{CEFF5DB3-8AE0-4125-B3E7-FF9C43B99A04}" type="slidenum">
              <a:rPr lang="de-DE" smtClean="0"/>
              <a:t>‹Nr.›</a:t>
            </a:fld>
            <a:endParaRPr lang="de-DE"/>
          </a:p>
        </p:txBody>
      </p:sp>
    </p:spTree>
    <p:extLst>
      <p:ext uri="{BB962C8B-B14F-4D97-AF65-F5344CB8AC3E}">
        <p14:creationId xmlns:p14="http://schemas.microsoft.com/office/powerpoint/2010/main" val="1422760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6B0081-525D-34E2-8E0A-05E6A013C6A9}"/>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568A203F-49E8-8659-050C-FEB2AD160E23}"/>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3675051-F2EA-348C-C99D-7E0CD88D12BF}"/>
              </a:ext>
            </a:extLst>
          </p:cNvPr>
          <p:cNvSpPr>
            <a:spLocks noGrp="1"/>
          </p:cNvSpPr>
          <p:nvPr>
            <p:ph type="dt" sz="half" idx="10"/>
          </p:nvPr>
        </p:nvSpPr>
        <p:spPr>
          <a:xfrm>
            <a:off x="838200" y="6356350"/>
            <a:ext cx="2743200" cy="365125"/>
          </a:xfrm>
          <a:prstGeom prst="rect">
            <a:avLst/>
          </a:prstGeom>
        </p:spPr>
        <p:txBody>
          <a:bodyPr/>
          <a:lstStyle/>
          <a:p>
            <a:fld id="{B2802A7B-A59C-4BBC-80D1-19A7FCFBB617}" type="datetimeFigureOut">
              <a:rPr lang="de-DE" smtClean="0"/>
              <a:t>16.11.2025</a:t>
            </a:fld>
            <a:endParaRPr lang="de-DE"/>
          </a:p>
        </p:txBody>
      </p:sp>
      <p:sp>
        <p:nvSpPr>
          <p:cNvPr id="5" name="Fußzeilenplatzhalter 4">
            <a:extLst>
              <a:ext uri="{FF2B5EF4-FFF2-40B4-BE49-F238E27FC236}">
                <a16:creationId xmlns:a16="http://schemas.microsoft.com/office/drawing/2014/main" id="{2BC00345-F46A-6204-A428-171FC33668C3}"/>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50106CF4-E0FE-4FE0-0B72-B7F5C6A029F5}"/>
              </a:ext>
            </a:extLst>
          </p:cNvPr>
          <p:cNvSpPr>
            <a:spLocks noGrp="1"/>
          </p:cNvSpPr>
          <p:nvPr>
            <p:ph type="sldNum" sz="quarter" idx="12"/>
          </p:nvPr>
        </p:nvSpPr>
        <p:spPr>
          <a:xfrm>
            <a:off x="7970520" y="6423025"/>
            <a:ext cx="2743200" cy="365125"/>
          </a:xfrm>
          <a:prstGeom prst="rect">
            <a:avLst/>
          </a:prstGeom>
        </p:spPr>
        <p:txBody>
          <a:bodyPr/>
          <a:lstStyle/>
          <a:p>
            <a:fld id="{CEFF5DB3-8AE0-4125-B3E7-FF9C43B99A04}" type="slidenum">
              <a:rPr lang="de-DE" smtClean="0"/>
              <a:t>‹Nr.›</a:t>
            </a:fld>
            <a:endParaRPr lang="de-DE"/>
          </a:p>
        </p:txBody>
      </p:sp>
    </p:spTree>
    <p:extLst>
      <p:ext uri="{BB962C8B-B14F-4D97-AF65-F5344CB8AC3E}">
        <p14:creationId xmlns:p14="http://schemas.microsoft.com/office/powerpoint/2010/main" val="159465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E8D26620-F685-14CE-44DF-A1577BA7C66D}"/>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C580F5BC-B5B0-6164-8075-AA2DC3AAF1A1}"/>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A2C478C-871C-CDD0-EC62-4D7EDD85B14B}"/>
              </a:ext>
            </a:extLst>
          </p:cNvPr>
          <p:cNvSpPr>
            <a:spLocks noGrp="1"/>
          </p:cNvSpPr>
          <p:nvPr>
            <p:ph type="dt" sz="half" idx="10"/>
          </p:nvPr>
        </p:nvSpPr>
        <p:spPr>
          <a:xfrm>
            <a:off x="838200" y="6356350"/>
            <a:ext cx="2743200" cy="365125"/>
          </a:xfrm>
          <a:prstGeom prst="rect">
            <a:avLst/>
          </a:prstGeom>
        </p:spPr>
        <p:txBody>
          <a:bodyPr/>
          <a:lstStyle/>
          <a:p>
            <a:fld id="{B2802A7B-A59C-4BBC-80D1-19A7FCFBB617}" type="datetimeFigureOut">
              <a:rPr lang="de-DE" smtClean="0"/>
              <a:t>16.11.2025</a:t>
            </a:fld>
            <a:endParaRPr lang="de-DE"/>
          </a:p>
        </p:txBody>
      </p:sp>
      <p:sp>
        <p:nvSpPr>
          <p:cNvPr id="5" name="Fußzeilenplatzhalter 4">
            <a:extLst>
              <a:ext uri="{FF2B5EF4-FFF2-40B4-BE49-F238E27FC236}">
                <a16:creationId xmlns:a16="http://schemas.microsoft.com/office/drawing/2014/main" id="{3563380F-9EA1-4753-AD95-AB822FECE8D0}"/>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B21B5F76-5FC6-9766-0430-5824BDC85D1C}"/>
              </a:ext>
            </a:extLst>
          </p:cNvPr>
          <p:cNvSpPr>
            <a:spLocks noGrp="1"/>
          </p:cNvSpPr>
          <p:nvPr>
            <p:ph type="sldNum" sz="quarter" idx="12"/>
          </p:nvPr>
        </p:nvSpPr>
        <p:spPr>
          <a:xfrm>
            <a:off x="7970520" y="6423025"/>
            <a:ext cx="2743200" cy="365125"/>
          </a:xfrm>
          <a:prstGeom prst="rect">
            <a:avLst/>
          </a:prstGeom>
        </p:spPr>
        <p:txBody>
          <a:bodyPr/>
          <a:lstStyle/>
          <a:p>
            <a:fld id="{CEFF5DB3-8AE0-4125-B3E7-FF9C43B99A04}" type="slidenum">
              <a:rPr lang="de-DE" smtClean="0"/>
              <a:t>‹Nr.›</a:t>
            </a:fld>
            <a:endParaRPr lang="de-DE"/>
          </a:p>
        </p:txBody>
      </p:sp>
    </p:spTree>
    <p:extLst>
      <p:ext uri="{BB962C8B-B14F-4D97-AF65-F5344CB8AC3E}">
        <p14:creationId xmlns:p14="http://schemas.microsoft.com/office/powerpoint/2010/main" val="1955372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0598A4-407A-B832-EA32-165904532F12}"/>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49F4ACC0-9663-9764-FFA5-9D8C9FE66ADF}"/>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756431F-7090-527F-8443-3BA82C532AD0}"/>
              </a:ext>
            </a:extLst>
          </p:cNvPr>
          <p:cNvSpPr>
            <a:spLocks noGrp="1"/>
          </p:cNvSpPr>
          <p:nvPr>
            <p:ph type="dt" sz="half" idx="10"/>
          </p:nvPr>
        </p:nvSpPr>
        <p:spPr>
          <a:xfrm>
            <a:off x="838200" y="6356350"/>
            <a:ext cx="2743200" cy="365125"/>
          </a:xfrm>
          <a:prstGeom prst="rect">
            <a:avLst/>
          </a:prstGeom>
        </p:spPr>
        <p:txBody>
          <a:bodyPr/>
          <a:lstStyle/>
          <a:p>
            <a:fld id="{B2802A7B-A59C-4BBC-80D1-19A7FCFBB617}" type="datetimeFigureOut">
              <a:rPr lang="de-DE" smtClean="0"/>
              <a:t>16.11.2025</a:t>
            </a:fld>
            <a:endParaRPr lang="de-DE"/>
          </a:p>
        </p:txBody>
      </p:sp>
      <p:sp>
        <p:nvSpPr>
          <p:cNvPr id="5" name="Fußzeilenplatzhalter 4">
            <a:extLst>
              <a:ext uri="{FF2B5EF4-FFF2-40B4-BE49-F238E27FC236}">
                <a16:creationId xmlns:a16="http://schemas.microsoft.com/office/drawing/2014/main" id="{0FD1542E-691F-B341-DFAC-B5100FB17DDA}"/>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6BE6F108-FE54-55A9-9C0C-ED36A1DE81DE}"/>
              </a:ext>
            </a:extLst>
          </p:cNvPr>
          <p:cNvSpPr>
            <a:spLocks noGrp="1"/>
          </p:cNvSpPr>
          <p:nvPr>
            <p:ph type="sldNum" sz="quarter" idx="12"/>
          </p:nvPr>
        </p:nvSpPr>
        <p:spPr>
          <a:xfrm>
            <a:off x="7970520" y="6423025"/>
            <a:ext cx="2743200" cy="365125"/>
          </a:xfrm>
          <a:prstGeom prst="rect">
            <a:avLst/>
          </a:prstGeom>
        </p:spPr>
        <p:txBody>
          <a:bodyPr/>
          <a:lstStyle/>
          <a:p>
            <a:fld id="{CEFF5DB3-8AE0-4125-B3E7-FF9C43B99A04}" type="slidenum">
              <a:rPr lang="de-DE" smtClean="0"/>
              <a:t>‹Nr.›</a:t>
            </a:fld>
            <a:endParaRPr lang="de-DE"/>
          </a:p>
        </p:txBody>
      </p:sp>
    </p:spTree>
    <p:extLst>
      <p:ext uri="{BB962C8B-B14F-4D97-AF65-F5344CB8AC3E}">
        <p14:creationId xmlns:p14="http://schemas.microsoft.com/office/powerpoint/2010/main" val="3156175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8211ED-51C7-9C59-E81D-529470B6336A}"/>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5A25D8FD-6860-7A5D-0A44-88ADF0C9FE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8AB05D8D-6D64-F5E3-24F9-E0DF833F27FC}"/>
              </a:ext>
            </a:extLst>
          </p:cNvPr>
          <p:cNvSpPr>
            <a:spLocks noGrp="1"/>
          </p:cNvSpPr>
          <p:nvPr>
            <p:ph type="dt" sz="half" idx="10"/>
          </p:nvPr>
        </p:nvSpPr>
        <p:spPr>
          <a:xfrm>
            <a:off x="838200" y="6356350"/>
            <a:ext cx="2743200" cy="365125"/>
          </a:xfrm>
          <a:prstGeom prst="rect">
            <a:avLst/>
          </a:prstGeom>
        </p:spPr>
        <p:txBody>
          <a:bodyPr/>
          <a:lstStyle/>
          <a:p>
            <a:fld id="{B2802A7B-A59C-4BBC-80D1-19A7FCFBB617}" type="datetimeFigureOut">
              <a:rPr lang="de-DE" smtClean="0"/>
              <a:t>16.11.2025</a:t>
            </a:fld>
            <a:endParaRPr lang="de-DE"/>
          </a:p>
        </p:txBody>
      </p:sp>
      <p:sp>
        <p:nvSpPr>
          <p:cNvPr id="5" name="Fußzeilenplatzhalter 4">
            <a:extLst>
              <a:ext uri="{FF2B5EF4-FFF2-40B4-BE49-F238E27FC236}">
                <a16:creationId xmlns:a16="http://schemas.microsoft.com/office/drawing/2014/main" id="{4FADA963-7199-D7E6-8F94-1BAE9F4AE6BF}"/>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0F4F00F3-6315-0E64-5B93-054689F0E874}"/>
              </a:ext>
            </a:extLst>
          </p:cNvPr>
          <p:cNvSpPr>
            <a:spLocks noGrp="1"/>
          </p:cNvSpPr>
          <p:nvPr>
            <p:ph type="sldNum" sz="quarter" idx="12"/>
          </p:nvPr>
        </p:nvSpPr>
        <p:spPr>
          <a:xfrm>
            <a:off x="7970520" y="6423025"/>
            <a:ext cx="2743200" cy="365125"/>
          </a:xfrm>
          <a:prstGeom prst="rect">
            <a:avLst/>
          </a:prstGeom>
        </p:spPr>
        <p:txBody>
          <a:bodyPr/>
          <a:lstStyle/>
          <a:p>
            <a:fld id="{CEFF5DB3-8AE0-4125-B3E7-FF9C43B99A04}" type="slidenum">
              <a:rPr lang="de-DE" smtClean="0"/>
              <a:t>‹Nr.›</a:t>
            </a:fld>
            <a:endParaRPr lang="de-DE"/>
          </a:p>
        </p:txBody>
      </p:sp>
    </p:spTree>
    <p:extLst>
      <p:ext uri="{BB962C8B-B14F-4D97-AF65-F5344CB8AC3E}">
        <p14:creationId xmlns:p14="http://schemas.microsoft.com/office/powerpoint/2010/main" val="2423673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EBFFFB-9A54-749F-C9F1-D22066C751F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575758F-3634-927B-BD1C-A2A827CB265F}"/>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9C2246F5-9E71-890D-FE8B-AF9B86B10867}"/>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8E00CFCD-8E36-E3AC-D84E-E1DD25A13EBC}"/>
              </a:ext>
            </a:extLst>
          </p:cNvPr>
          <p:cNvSpPr>
            <a:spLocks noGrp="1"/>
          </p:cNvSpPr>
          <p:nvPr>
            <p:ph type="dt" sz="half" idx="10"/>
          </p:nvPr>
        </p:nvSpPr>
        <p:spPr>
          <a:xfrm>
            <a:off x="838200" y="6356350"/>
            <a:ext cx="2743200" cy="365125"/>
          </a:xfrm>
          <a:prstGeom prst="rect">
            <a:avLst/>
          </a:prstGeom>
        </p:spPr>
        <p:txBody>
          <a:bodyPr/>
          <a:lstStyle/>
          <a:p>
            <a:fld id="{B2802A7B-A59C-4BBC-80D1-19A7FCFBB617}" type="datetimeFigureOut">
              <a:rPr lang="de-DE" smtClean="0"/>
              <a:t>16.11.2025</a:t>
            </a:fld>
            <a:endParaRPr lang="de-DE"/>
          </a:p>
        </p:txBody>
      </p:sp>
      <p:sp>
        <p:nvSpPr>
          <p:cNvPr id="6" name="Fußzeilenplatzhalter 5">
            <a:extLst>
              <a:ext uri="{FF2B5EF4-FFF2-40B4-BE49-F238E27FC236}">
                <a16:creationId xmlns:a16="http://schemas.microsoft.com/office/drawing/2014/main" id="{73EBA868-ACD4-5128-1052-FE7304F0F69B}"/>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BB34DC3B-13F7-C880-D624-530026E38520}"/>
              </a:ext>
            </a:extLst>
          </p:cNvPr>
          <p:cNvSpPr>
            <a:spLocks noGrp="1"/>
          </p:cNvSpPr>
          <p:nvPr>
            <p:ph type="sldNum" sz="quarter" idx="12"/>
          </p:nvPr>
        </p:nvSpPr>
        <p:spPr>
          <a:xfrm>
            <a:off x="7970520" y="6423025"/>
            <a:ext cx="2743200" cy="365125"/>
          </a:xfrm>
          <a:prstGeom prst="rect">
            <a:avLst/>
          </a:prstGeom>
        </p:spPr>
        <p:txBody>
          <a:bodyPr/>
          <a:lstStyle/>
          <a:p>
            <a:fld id="{CEFF5DB3-8AE0-4125-B3E7-FF9C43B99A04}" type="slidenum">
              <a:rPr lang="de-DE" smtClean="0"/>
              <a:t>‹Nr.›</a:t>
            </a:fld>
            <a:endParaRPr lang="de-DE"/>
          </a:p>
        </p:txBody>
      </p:sp>
    </p:spTree>
    <p:extLst>
      <p:ext uri="{BB962C8B-B14F-4D97-AF65-F5344CB8AC3E}">
        <p14:creationId xmlns:p14="http://schemas.microsoft.com/office/powerpoint/2010/main" val="2330216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771C54-2793-025C-1CB4-08C44EA1ED9F}"/>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FDEDF0F1-4895-A28B-8E2C-2A72A7D93B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7CB722B4-46FF-8C39-CB8A-4CE11F010EFD}"/>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4C4E3076-1562-7A94-4BB2-2D3F8EB478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8EE54734-EA37-E375-F264-34740A912D6B}"/>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A1E929AA-59AE-6726-20BB-983D08C2265B}"/>
              </a:ext>
            </a:extLst>
          </p:cNvPr>
          <p:cNvSpPr>
            <a:spLocks noGrp="1"/>
          </p:cNvSpPr>
          <p:nvPr>
            <p:ph type="dt" sz="half" idx="10"/>
          </p:nvPr>
        </p:nvSpPr>
        <p:spPr>
          <a:xfrm>
            <a:off x="838200" y="6356350"/>
            <a:ext cx="2743200" cy="365125"/>
          </a:xfrm>
          <a:prstGeom prst="rect">
            <a:avLst/>
          </a:prstGeom>
        </p:spPr>
        <p:txBody>
          <a:bodyPr/>
          <a:lstStyle/>
          <a:p>
            <a:fld id="{B2802A7B-A59C-4BBC-80D1-19A7FCFBB617}" type="datetimeFigureOut">
              <a:rPr lang="de-DE" smtClean="0"/>
              <a:t>16.11.2025</a:t>
            </a:fld>
            <a:endParaRPr lang="de-DE"/>
          </a:p>
        </p:txBody>
      </p:sp>
      <p:sp>
        <p:nvSpPr>
          <p:cNvPr id="8" name="Fußzeilenplatzhalter 7">
            <a:extLst>
              <a:ext uri="{FF2B5EF4-FFF2-40B4-BE49-F238E27FC236}">
                <a16:creationId xmlns:a16="http://schemas.microsoft.com/office/drawing/2014/main" id="{C0543283-093C-9138-F34B-D2A82123BAB2}"/>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9" name="Foliennummernplatzhalter 8">
            <a:extLst>
              <a:ext uri="{FF2B5EF4-FFF2-40B4-BE49-F238E27FC236}">
                <a16:creationId xmlns:a16="http://schemas.microsoft.com/office/drawing/2014/main" id="{BA1EA8EC-3C4F-FD86-C9A6-E11BC73CCD46}"/>
              </a:ext>
            </a:extLst>
          </p:cNvPr>
          <p:cNvSpPr>
            <a:spLocks noGrp="1"/>
          </p:cNvSpPr>
          <p:nvPr>
            <p:ph type="sldNum" sz="quarter" idx="12"/>
          </p:nvPr>
        </p:nvSpPr>
        <p:spPr>
          <a:xfrm>
            <a:off x="7970520" y="6423025"/>
            <a:ext cx="2743200" cy="365125"/>
          </a:xfrm>
          <a:prstGeom prst="rect">
            <a:avLst/>
          </a:prstGeom>
        </p:spPr>
        <p:txBody>
          <a:bodyPr/>
          <a:lstStyle/>
          <a:p>
            <a:fld id="{CEFF5DB3-8AE0-4125-B3E7-FF9C43B99A04}" type="slidenum">
              <a:rPr lang="de-DE" smtClean="0"/>
              <a:t>‹Nr.›</a:t>
            </a:fld>
            <a:endParaRPr lang="de-DE"/>
          </a:p>
        </p:txBody>
      </p:sp>
    </p:spTree>
    <p:extLst>
      <p:ext uri="{BB962C8B-B14F-4D97-AF65-F5344CB8AC3E}">
        <p14:creationId xmlns:p14="http://schemas.microsoft.com/office/powerpoint/2010/main" val="3290457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527694-8C60-17E9-A6F9-9786C20F9CA5}"/>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388121B0-AECA-C660-2147-14F6DC19B7FB}"/>
              </a:ext>
            </a:extLst>
          </p:cNvPr>
          <p:cNvSpPr>
            <a:spLocks noGrp="1"/>
          </p:cNvSpPr>
          <p:nvPr>
            <p:ph type="dt" sz="half" idx="10"/>
          </p:nvPr>
        </p:nvSpPr>
        <p:spPr>
          <a:xfrm>
            <a:off x="838200" y="6356350"/>
            <a:ext cx="2743200" cy="365125"/>
          </a:xfrm>
          <a:prstGeom prst="rect">
            <a:avLst/>
          </a:prstGeom>
        </p:spPr>
        <p:txBody>
          <a:bodyPr/>
          <a:lstStyle/>
          <a:p>
            <a:fld id="{B2802A7B-A59C-4BBC-80D1-19A7FCFBB617}" type="datetimeFigureOut">
              <a:rPr lang="de-DE" smtClean="0"/>
              <a:t>16.11.2025</a:t>
            </a:fld>
            <a:endParaRPr lang="de-DE"/>
          </a:p>
        </p:txBody>
      </p:sp>
      <p:sp>
        <p:nvSpPr>
          <p:cNvPr id="4" name="Fußzeilenplatzhalter 3">
            <a:extLst>
              <a:ext uri="{FF2B5EF4-FFF2-40B4-BE49-F238E27FC236}">
                <a16:creationId xmlns:a16="http://schemas.microsoft.com/office/drawing/2014/main" id="{A5C45635-4E0C-AE74-69D5-A5917D293F51}"/>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5" name="Foliennummernplatzhalter 4">
            <a:extLst>
              <a:ext uri="{FF2B5EF4-FFF2-40B4-BE49-F238E27FC236}">
                <a16:creationId xmlns:a16="http://schemas.microsoft.com/office/drawing/2014/main" id="{697EC84D-93BE-C9FD-F1B7-24B4AC756C88}"/>
              </a:ext>
            </a:extLst>
          </p:cNvPr>
          <p:cNvSpPr>
            <a:spLocks noGrp="1"/>
          </p:cNvSpPr>
          <p:nvPr>
            <p:ph type="sldNum" sz="quarter" idx="12"/>
          </p:nvPr>
        </p:nvSpPr>
        <p:spPr>
          <a:xfrm>
            <a:off x="7970520" y="6423025"/>
            <a:ext cx="2743200" cy="365125"/>
          </a:xfrm>
          <a:prstGeom prst="rect">
            <a:avLst/>
          </a:prstGeom>
        </p:spPr>
        <p:txBody>
          <a:bodyPr/>
          <a:lstStyle/>
          <a:p>
            <a:fld id="{CEFF5DB3-8AE0-4125-B3E7-FF9C43B99A04}" type="slidenum">
              <a:rPr lang="de-DE" smtClean="0"/>
              <a:t>‹Nr.›</a:t>
            </a:fld>
            <a:endParaRPr lang="de-DE"/>
          </a:p>
        </p:txBody>
      </p:sp>
    </p:spTree>
    <p:extLst>
      <p:ext uri="{BB962C8B-B14F-4D97-AF65-F5344CB8AC3E}">
        <p14:creationId xmlns:p14="http://schemas.microsoft.com/office/powerpoint/2010/main" val="1190586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E34BDAD-2DC2-B521-CF1E-8DCCFA88BFE8}"/>
              </a:ext>
            </a:extLst>
          </p:cNvPr>
          <p:cNvSpPr>
            <a:spLocks noGrp="1"/>
          </p:cNvSpPr>
          <p:nvPr>
            <p:ph type="dt" sz="half" idx="10"/>
          </p:nvPr>
        </p:nvSpPr>
        <p:spPr>
          <a:xfrm>
            <a:off x="838200" y="6356350"/>
            <a:ext cx="2743200" cy="365125"/>
          </a:xfrm>
          <a:prstGeom prst="rect">
            <a:avLst/>
          </a:prstGeom>
        </p:spPr>
        <p:txBody>
          <a:bodyPr/>
          <a:lstStyle/>
          <a:p>
            <a:fld id="{B2802A7B-A59C-4BBC-80D1-19A7FCFBB617}" type="datetimeFigureOut">
              <a:rPr lang="de-DE" smtClean="0"/>
              <a:t>16.11.2025</a:t>
            </a:fld>
            <a:endParaRPr lang="de-DE"/>
          </a:p>
        </p:txBody>
      </p:sp>
      <p:sp>
        <p:nvSpPr>
          <p:cNvPr id="3" name="Fußzeilenplatzhalter 2">
            <a:extLst>
              <a:ext uri="{FF2B5EF4-FFF2-40B4-BE49-F238E27FC236}">
                <a16:creationId xmlns:a16="http://schemas.microsoft.com/office/drawing/2014/main" id="{A9AB0AD6-B1F8-A5A8-8433-CC9D848C7498}"/>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4" name="Foliennummernplatzhalter 3">
            <a:extLst>
              <a:ext uri="{FF2B5EF4-FFF2-40B4-BE49-F238E27FC236}">
                <a16:creationId xmlns:a16="http://schemas.microsoft.com/office/drawing/2014/main" id="{EAEBF9EF-E227-6416-F5C7-76CFB4A2610A}"/>
              </a:ext>
            </a:extLst>
          </p:cNvPr>
          <p:cNvSpPr>
            <a:spLocks noGrp="1"/>
          </p:cNvSpPr>
          <p:nvPr>
            <p:ph type="sldNum" sz="quarter" idx="12"/>
          </p:nvPr>
        </p:nvSpPr>
        <p:spPr>
          <a:xfrm>
            <a:off x="7970520" y="6423025"/>
            <a:ext cx="2743200" cy="365125"/>
          </a:xfrm>
          <a:prstGeom prst="rect">
            <a:avLst/>
          </a:prstGeom>
        </p:spPr>
        <p:txBody>
          <a:bodyPr/>
          <a:lstStyle/>
          <a:p>
            <a:fld id="{CEFF5DB3-8AE0-4125-B3E7-FF9C43B99A04}" type="slidenum">
              <a:rPr lang="de-DE" smtClean="0"/>
              <a:t>‹Nr.›</a:t>
            </a:fld>
            <a:endParaRPr lang="de-DE"/>
          </a:p>
        </p:txBody>
      </p:sp>
    </p:spTree>
    <p:extLst>
      <p:ext uri="{BB962C8B-B14F-4D97-AF65-F5344CB8AC3E}">
        <p14:creationId xmlns:p14="http://schemas.microsoft.com/office/powerpoint/2010/main" val="1535473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F34916-7889-B81E-1953-1528D69D76F6}"/>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8EED47BB-FEE6-BAE0-1568-753C6F8C54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614643FB-4EF0-8988-B893-32397EE01B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3ED5806-B55C-937A-BC74-EC06EB6CFFC6}"/>
              </a:ext>
            </a:extLst>
          </p:cNvPr>
          <p:cNvSpPr>
            <a:spLocks noGrp="1"/>
          </p:cNvSpPr>
          <p:nvPr>
            <p:ph type="dt" sz="half" idx="10"/>
          </p:nvPr>
        </p:nvSpPr>
        <p:spPr>
          <a:xfrm>
            <a:off x="838200" y="6356350"/>
            <a:ext cx="2743200" cy="365125"/>
          </a:xfrm>
          <a:prstGeom prst="rect">
            <a:avLst/>
          </a:prstGeom>
        </p:spPr>
        <p:txBody>
          <a:bodyPr/>
          <a:lstStyle/>
          <a:p>
            <a:fld id="{B2802A7B-A59C-4BBC-80D1-19A7FCFBB617}" type="datetimeFigureOut">
              <a:rPr lang="de-DE" smtClean="0"/>
              <a:t>16.11.2025</a:t>
            </a:fld>
            <a:endParaRPr lang="de-DE"/>
          </a:p>
        </p:txBody>
      </p:sp>
      <p:sp>
        <p:nvSpPr>
          <p:cNvPr id="6" name="Fußzeilenplatzhalter 5">
            <a:extLst>
              <a:ext uri="{FF2B5EF4-FFF2-40B4-BE49-F238E27FC236}">
                <a16:creationId xmlns:a16="http://schemas.microsoft.com/office/drawing/2014/main" id="{98265ABD-FE21-F242-8339-92BA52C5D782}"/>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2EDFB86B-7A1D-B516-CB8F-D42D78BD4C67}"/>
              </a:ext>
            </a:extLst>
          </p:cNvPr>
          <p:cNvSpPr>
            <a:spLocks noGrp="1"/>
          </p:cNvSpPr>
          <p:nvPr>
            <p:ph type="sldNum" sz="quarter" idx="12"/>
          </p:nvPr>
        </p:nvSpPr>
        <p:spPr>
          <a:xfrm>
            <a:off x="7970520" y="6423025"/>
            <a:ext cx="2743200" cy="365125"/>
          </a:xfrm>
          <a:prstGeom prst="rect">
            <a:avLst/>
          </a:prstGeom>
        </p:spPr>
        <p:txBody>
          <a:bodyPr/>
          <a:lstStyle/>
          <a:p>
            <a:fld id="{CEFF5DB3-8AE0-4125-B3E7-FF9C43B99A04}" type="slidenum">
              <a:rPr lang="de-DE" smtClean="0"/>
              <a:t>‹Nr.›</a:t>
            </a:fld>
            <a:endParaRPr lang="de-DE"/>
          </a:p>
        </p:txBody>
      </p:sp>
    </p:spTree>
    <p:extLst>
      <p:ext uri="{BB962C8B-B14F-4D97-AF65-F5344CB8AC3E}">
        <p14:creationId xmlns:p14="http://schemas.microsoft.com/office/powerpoint/2010/main" val="3733512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10AA1F-AC36-17B7-1896-9CF61DEE4AA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6CC268CA-6312-6FDF-59F2-F00CBB7C2B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9401EE83-6855-1CAA-E75B-E622142C5B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D94B66C-6E13-33E3-7BC1-919A62D200D9}"/>
              </a:ext>
            </a:extLst>
          </p:cNvPr>
          <p:cNvSpPr>
            <a:spLocks noGrp="1"/>
          </p:cNvSpPr>
          <p:nvPr>
            <p:ph type="dt" sz="half" idx="10"/>
          </p:nvPr>
        </p:nvSpPr>
        <p:spPr>
          <a:xfrm>
            <a:off x="838200" y="6356350"/>
            <a:ext cx="2743200" cy="365125"/>
          </a:xfrm>
          <a:prstGeom prst="rect">
            <a:avLst/>
          </a:prstGeom>
        </p:spPr>
        <p:txBody>
          <a:bodyPr/>
          <a:lstStyle/>
          <a:p>
            <a:fld id="{B2802A7B-A59C-4BBC-80D1-19A7FCFBB617}" type="datetimeFigureOut">
              <a:rPr lang="de-DE" smtClean="0"/>
              <a:t>16.11.2025</a:t>
            </a:fld>
            <a:endParaRPr lang="de-DE"/>
          </a:p>
        </p:txBody>
      </p:sp>
      <p:sp>
        <p:nvSpPr>
          <p:cNvPr id="6" name="Fußzeilenplatzhalter 5">
            <a:extLst>
              <a:ext uri="{FF2B5EF4-FFF2-40B4-BE49-F238E27FC236}">
                <a16:creationId xmlns:a16="http://schemas.microsoft.com/office/drawing/2014/main" id="{CB801ED9-5301-9629-F7C3-335E27ECBC41}"/>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53B26463-E3FD-62B2-D381-C6B797F74167}"/>
              </a:ext>
            </a:extLst>
          </p:cNvPr>
          <p:cNvSpPr>
            <a:spLocks noGrp="1"/>
          </p:cNvSpPr>
          <p:nvPr>
            <p:ph type="sldNum" sz="quarter" idx="12"/>
          </p:nvPr>
        </p:nvSpPr>
        <p:spPr>
          <a:xfrm>
            <a:off x="7970520" y="6423025"/>
            <a:ext cx="2743200" cy="365125"/>
          </a:xfrm>
          <a:prstGeom prst="rect">
            <a:avLst/>
          </a:prstGeom>
        </p:spPr>
        <p:txBody>
          <a:bodyPr/>
          <a:lstStyle/>
          <a:p>
            <a:fld id="{CEFF5DB3-8AE0-4125-B3E7-FF9C43B99A04}" type="slidenum">
              <a:rPr lang="de-DE" smtClean="0"/>
              <a:t>‹Nr.›</a:t>
            </a:fld>
            <a:endParaRPr lang="de-DE"/>
          </a:p>
        </p:txBody>
      </p:sp>
    </p:spTree>
    <p:extLst>
      <p:ext uri="{BB962C8B-B14F-4D97-AF65-F5344CB8AC3E}">
        <p14:creationId xmlns:p14="http://schemas.microsoft.com/office/powerpoint/2010/main" val="3772674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A1AECDC-DDD3-4A14-8F37-71E94FB09F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0F06867C-82A8-BE31-A7F8-B4BE0F8621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oliennummernplatzhalter 5">
            <a:extLst>
              <a:ext uri="{FF2B5EF4-FFF2-40B4-BE49-F238E27FC236}">
                <a16:creationId xmlns:a16="http://schemas.microsoft.com/office/drawing/2014/main" id="{EC2B91A2-A442-E9E1-89BC-742F329A4D38}"/>
              </a:ext>
            </a:extLst>
          </p:cNvPr>
          <p:cNvSpPr>
            <a:spLocks noGrp="1"/>
          </p:cNvSpPr>
          <p:nvPr>
            <p:ph type="sldNum" sz="quarter" idx="4"/>
          </p:nvPr>
        </p:nvSpPr>
        <p:spPr>
          <a:xfrm>
            <a:off x="8519160" y="6423025"/>
            <a:ext cx="1371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CEFF5DB3-8AE0-4125-B3E7-FF9C43B99A04}" type="slidenum">
              <a:rPr lang="de-DE" smtClean="0"/>
              <a:pPr/>
              <a:t>‹Nr.›</a:t>
            </a:fld>
            <a:endParaRPr lang="de-DE" dirty="0"/>
          </a:p>
        </p:txBody>
      </p:sp>
      <p:pic>
        <p:nvPicPr>
          <p:cNvPr id="7" name="Grafik 6">
            <a:extLst>
              <a:ext uri="{FF2B5EF4-FFF2-40B4-BE49-F238E27FC236}">
                <a16:creationId xmlns:a16="http://schemas.microsoft.com/office/drawing/2014/main" id="{9981EF1B-EEE1-6617-E3E0-8AC638350DC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388100"/>
            <a:ext cx="12192000" cy="469900"/>
          </a:xfrm>
          <a:prstGeom prst="rect">
            <a:avLst/>
          </a:prstGeom>
        </p:spPr>
      </p:pic>
    </p:spTree>
    <p:extLst>
      <p:ext uri="{BB962C8B-B14F-4D97-AF65-F5344CB8AC3E}">
        <p14:creationId xmlns:p14="http://schemas.microsoft.com/office/powerpoint/2010/main" val="6851362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8.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9.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0.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1.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2.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2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0037D89-894A-4A93-A3B6-003BD15E0C76}"/>
              </a:ext>
            </a:extLst>
          </p:cNvPr>
          <p:cNvSpPr>
            <a:spLocks noGrp="1"/>
          </p:cNvSpPr>
          <p:nvPr>
            <p:ph type="title"/>
          </p:nvPr>
        </p:nvSpPr>
        <p:spPr/>
        <p:txBody>
          <a:bodyPr/>
          <a:lstStyle/>
          <a:p>
            <a:r>
              <a:rPr lang="en-US" dirty="0"/>
              <a:t>Lukas Feller</a:t>
            </a:r>
          </a:p>
        </p:txBody>
      </p:sp>
      <p:sp>
        <p:nvSpPr>
          <p:cNvPr id="5" name="Inhaltsplatzhalter 4">
            <a:extLst>
              <a:ext uri="{FF2B5EF4-FFF2-40B4-BE49-F238E27FC236}">
                <a16:creationId xmlns:a16="http://schemas.microsoft.com/office/drawing/2014/main" id="{26006918-C663-4D92-828D-A23793427A89}"/>
              </a:ext>
            </a:extLst>
          </p:cNvPr>
          <p:cNvSpPr>
            <a:spLocks noGrp="1"/>
          </p:cNvSpPr>
          <p:nvPr>
            <p:ph sz="half" idx="1"/>
          </p:nvPr>
        </p:nvSpPr>
        <p:spPr/>
        <p:txBody>
          <a:bodyPr/>
          <a:lstStyle/>
          <a:p>
            <a:r>
              <a:rPr lang="en-US" dirty="0"/>
              <a:t>Graphics Programmer</a:t>
            </a:r>
          </a:p>
          <a:p>
            <a:r>
              <a:rPr lang="en-US" dirty="0"/>
              <a:t>Last year Fog, this year VFX :)</a:t>
            </a:r>
          </a:p>
        </p:txBody>
      </p:sp>
      <p:pic>
        <p:nvPicPr>
          <p:cNvPr id="8" name="Inhaltsplatzhalter 7">
            <a:extLst>
              <a:ext uri="{FF2B5EF4-FFF2-40B4-BE49-F238E27FC236}">
                <a16:creationId xmlns:a16="http://schemas.microsoft.com/office/drawing/2014/main" id="{E50C5254-F15D-47EB-8BE5-3C6F68B278E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87331" y="1825625"/>
            <a:ext cx="4351338" cy="4351338"/>
          </a:xfrm>
        </p:spPr>
      </p:pic>
      <p:pic>
        <p:nvPicPr>
          <p:cNvPr id="6" name="Grafik 5">
            <a:extLst>
              <a:ext uri="{FF2B5EF4-FFF2-40B4-BE49-F238E27FC236}">
                <a16:creationId xmlns:a16="http://schemas.microsoft.com/office/drawing/2014/main" id="{ADCEE6B7-DA8D-4781-B9FF-788351D2D8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478" y="4261171"/>
            <a:ext cx="1230698" cy="1230698"/>
          </a:xfrm>
          <a:prstGeom prst="rect">
            <a:avLst/>
          </a:prstGeom>
        </p:spPr>
      </p:pic>
      <p:pic>
        <p:nvPicPr>
          <p:cNvPr id="7" name="Grafik 6">
            <a:extLst>
              <a:ext uri="{FF2B5EF4-FFF2-40B4-BE49-F238E27FC236}">
                <a16:creationId xmlns:a16="http://schemas.microsoft.com/office/drawing/2014/main" id="{13797F1D-8B0C-41E7-B7F9-55D4828149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5296" y="3869715"/>
            <a:ext cx="1529166" cy="1529166"/>
          </a:xfrm>
          <a:prstGeom prst="rect">
            <a:avLst/>
          </a:prstGeom>
        </p:spPr>
      </p:pic>
      <p:sp>
        <p:nvSpPr>
          <p:cNvPr id="9" name="Rechteck: gefaltete Ecke 8">
            <a:extLst>
              <a:ext uri="{FF2B5EF4-FFF2-40B4-BE49-F238E27FC236}">
                <a16:creationId xmlns:a16="http://schemas.microsoft.com/office/drawing/2014/main" id="{3AB9BD7D-8628-4CEC-8932-C556E89B0AD2}"/>
              </a:ext>
            </a:extLst>
          </p:cNvPr>
          <p:cNvSpPr/>
          <p:nvPr/>
        </p:nvSpPr>
        <p:spPr>
          <a:xfrm rot="151197">
            <a:off x="1426190" y="5200679"/>
            <a:ext cx="1700485" cy="773223"/>
          </a:xfrm>
          <a:prstGeom prst="foldedCorner">
            <a:avLst/>
          </a:prstGeom>
        </p:spPr>
        <p:style>
          <a:lnRef idx="1">
            <a:schemeClr val="accent4"/>
          </a:lnRef>
          <a:fillRef idx="2">
            <a:schemeClr val="accent4"/>
          </a:fillRef>
          <a:effectRef idx="1">
            <a:schemeClr val="accent4"/>
          </a:effectRef>
          <a:fontRef idx="minor">
            <a:schemeClr val="dk1"/>
          </a:fontRef>
        </p:style>
        <p:txBody>
          <a:bodyPr rtlCol="0" anchor="t" anchorCtr="0"/>
          <a:lstStyle/>
          <a:p>
            <a:r>
              <a:rPr lang="en-GB" sz="1200" b="1" dirty="0"/>
              <a:t>Julien Koenen</a:t>
            </a:r>
          </a:p>
          <a:p>
            <a:r>
              <a:rPr lang="en-GB" sz="1200" dirty="0"/>
              <a:t>Technical Director</a:t>
            </a:r>
          </a:p>
          <a:p>
            <a:r>
              <a:rPr lang="en-GB" sz="1200" dirty="0"/>
              <a:t>@ Keen Games</a:t>
            </a:r>
          </a:p>
          <a:p>
            <a:pPr algn="ctr"/>
            <a:endParaRPr lang="en-GB" dirty="0"/>
          </a:p>
        </p:txBody>
      </p:sp>
    </p:spTree>
    <p:extLst>
      <p:ext uri="{BB962C8B-B14F-4D97-AF65-F5344CB8AC3E}">
        <p14:creationId xmlns:p14="http://schemas.microsoft.com/office/powerpoint/2010/main" val="112852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800414-6553-48B3-97C4-24C7FC1DBF63}"/>
              </a:ext>
            </a:extLst>
          </p:cNvPr>
          <p:cNvSpPr>
            <a:spLocks noGrp="1"/>
          </p:cNvSpPr>
          <p:nvPr>
            <p:ph type="title"/>
          </p:nvPr>
        </p:nvSpPr>
        <p:spPr/>
        <p:txBody>
          <a:bodyPr/>
          <a:lstStyle/>
          <a:p>
            <a:r>
              <a:rPr lang="en-US" dirty="0"/>
              <a:t>Overview</a:t>
            </a:r>
          </a:p>
        </p:txBody>
      </p:sp>
      <p:sp>
        <p:nvSpPr>
          <p:cNvPr id="3" name="Inhaltsplatzhalter 2">
            <a:extLst>
              <a:ext uri="{FF2B5EF4-FFF2-40B4-BE49-F238E27FC236}">
                <a16:creationId xmlns:a16="http://schemas.microsoft.com/office/drawing/2014/main" id="{04BD2171-8FDE-46A5-B05A-971CA4A42E6F}"/>
              </a:ext>
            </a:extLst>
          </p:cNvPr>
          <p:cNvSpPr>
            <a:spLocks noGrp="1"/>
          </p:cNvSpPr>
          <p:nvPr>
            <p:ph idx="1"/>
          </p:nvPr>
        </p:nvSpPr>
        <p:spPr/>
        <p:txBody>
          <a:bodyPr/>
          <a:lstStyle/>
          <a:p>
            <a:r>
              <a:rPr lang="en-US" dirty="0"/>
              <a:t>Particles</a:t>
            </a:r>
          </a:p>
          <a:p>
            <a:pPr lvl="1"/>
            <a:r>
              <a:rPr lang="en-US" dirty="0"/>
              <a:t>Define behavior</a:t>
            </a:r>
          </a:p>
          <a:p>
            <a:r>
              <a:rPr lang="en-US" dirty="0"/>
              <a:t>Effects</a:t>
            </a:r>
          </a:p>
          <a:p>
            <a:pPr lvl="1"/>
            <a:r>
              <a:rPr lang="en-US" dirty="0"/>
              <a:t>Combine particles</a:t>
            </a:r>
          </a:p>
          <a:p>
            <a:pPr lvl="1"/>
            <a:r>
              <a:rPr lang="en-US" dirty="0"/>
              <a:t>Parameterize</a:t>
            </a:r>
          </a:p>
        </p:txBody>
      </p:sp>
      <p:grpSp>
        <p:nvGrpSpPr>
          <p:cNvPr id="4" name="Gruppieren 3">
            <a:extLst>
              <a:ext uri="{FF2B5EF4-FFF2-40B4-BE49-F238E27FC236}">
                <a16:creationId xmlns:a16="http://schemas.microsoft.com/office/drawing/2014/main" id="{2F62AAA2-C1C2-4850-B0BE-8CC8036F46FE}"/>
              </a:ext>
            </a:extLst>
          </p:cNvPr>
          <p:cNvGrpSpPr/>
          <p:nvPr/>
        </p:nvGrpSpPr>
        <p:grpSpPr>
          <a:xfrm>
            <a:off x="5767754" y="2015208"/>
            <a:ext cx="5770685" cy="2176525"/>
            <a:chOff x="5767754" y="2015208"/>
            <a:chExt cx="5770685" cy="2176525"/>
          </a:xfrm>
        </p:grpSpPr>
        <p:sp>
          <p:nvSpPr>
            <p:cNvPr id="5" name="Rechteck: abgerundete Ecken 4">
              <a:extLst>
                <a:ext uri="{FF2B5EF4-FFF2-40B4-BE49-F238E27FC236}">
                  <a16:creationId xmlns:a16="http://schemas.microsoft.com/office/drawing/2014/main" id="{1E6BFDE8-6304-4609-8DFB-BF35E860F869}"/>
                </a:ext>
              </a:extLst>
            </p:cNvPr>
            <p:cNvSpPr/>
            <p:nvPr/>
          </p:nvSpPr>
          <p:spPr>
            <a:xfrm>
              <a:off x="5767754" y="2015208"/>
              <a:ext cx="1714500" cy="477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Particle</a:t>
              </a:r>
            </a:p>
          </p:txBody>
        </p:sp>
        <p:sp>
          <p:nvSpPr>
            <p:cNvPr id="6" name="Rechteck: abgerundete Ecken 5">
              <a:extLst>
                <a:ext uri="{FF2B5EF4-FFF2-40B4-BE49-F238E27FC236}">
                  <a16:creationId xmlns:a16="http://schemas.microsoft.com/office/drawing/2014/main" id="{5400B8DD-C127-4670-9FBB-778779D303DB}"/>
                </a:ext>
              </a:extLst>
            </p:cNvPr>
            <p:cNvSpPr/>
            <p:nvPr/>
          </p:nvSpPr>
          <p:spPr>
            <a:xfrm>
              <a:off x="7792916" y="2253883"/>
              <a:ext cx="1714500" cy="477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Particle</a:t>
              </a:r>
            </a:p>
          </p:txBody>
        </p:sp>
        <p:sp>
          <p:nvSpPr>
            <p:cNvPr id="7" name="Rechteck: abgerundete Ecken 6">
              <a:extLst>
                <a:ext uri="{FF2B5EF4-FFF2-40B4-BE49-F238E27FC236}">
                  <a16:creationId xmlns:a16="http://schemas.microsoft.com/office/drawing/2014/main" id="{DEDE0B9E-817F-4851-A366-90F0C45A102F}"/>
                </a:ext>
              </a:extLst>
            </p:cNvPr>
            <p:cNvSpPr/>
            <p:nvPr/>
          </p:nvSpPr>
          <p:spPr>
            <a:xfrm>
              <a:off x="9823939" y="2144224"/>
              <a:ext cx="1714500" cy="477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Particle</a:t>
              </a:r>
            </a:p>
          </p:txBody>
        </p:sp>
        <p:sp>
          <p:nvSpPr>
            <p:cNvPr id="8" name="Rechteck: abgerundete Ecken 7">
              <a:extLst>
                <a:ext uri="{FF2B5EF4-FFF2-40B4-BE49-F238E27FC236}">
                  <a16:creationId xmlns:a16="http://schemas.microsoft.com/office/drawing/2014/main" id="{B734E9AE-403C-4258-A3FC-F2F92B913F84}"/>
                </a:ext>
              </a:extLst>
            </p:cNvPr>
            <p:cNvSpPr/>
            <p:nvPr/>
          </p:nvSpPr>
          <p:spPr>
            <a:xfrm>
              <a:off x="6374423" y="3714383"/>
              <a:ext cx="1714500" cy="47735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Effect</a:t>
              </a:r>
            </a:p>
          </p:txBody>
        </p:sp>
        <p:cxnSp>
          <p:nvCxnSpPr>
            <p:cNvPr id="9" name="Gerade Verbindung mit Pfeil 8">
              <a:extLst>
                <a:ext uri="{FF2B5EF4-FFF2-40B4-BE49-F238E27FC236}">
                  <a16:creationId xmlns:a16="http://schemas.microsoft.com/office/drawing/2014/main" id="{CCC281C8-4A63-4FD3-BE73-602F3A123138}"/>
                </a:ext>
              </a:extLst>
            </p:cNvPr>
            <p:cNvCxnSpPr>
              <a:stCxn id="8" idx="0"/>
              <a:endCxn id="5" idx="2"/>
            </p:cNvCxnSpPr>
            <p:nvPr/>
          </p:nvCxnSpPr>
          <p:spPr>
            <a:xfrm flipH="1" flipV="1">
              <a:off x="6625004" y="2492558"/>
              <a:ext cx="606669" cy="12218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Gerade Verbindung mit Pfeil 9">
              <a:extLst>
                <a:ext uri="{FF2B5EF4-FFF2-40B4-BE49-F238E27FC236}">
                  <a16:creationId xmlns:a16="http://schemas.microsoft.com/office/drawing/2014/main" id="{FB7B710B-C3A0-443C-802C-DB6B3BB663B5}"/>
                </a:ext>
              </a:extLst>
            </p:cNvPr>
            <p:cNvCxnSpPr>
              <a:stCxn id="8" idx="0"/>
              <a:endCxn id="6" idx="2"/>
            </p:cNvCxnSpPr>
            <p:nvPr/>
          </p:nvCxnSpPr>
          <p:spPr>
            <a:xfrm flipV="1">
              <a:off x="7231673" y="2731233"/>
              <a:ext cx="1418493" cy="9831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Rechteck: abgerundete Ecken 10">
              <a:extLst>
                <a:ext uri="{FF2B5EF4-FFF2-40B4-BE49-F238E27FC236}">
                  <a16:creationId xmlns:a16="http://schemas.microsoft.com/office/drawing/2014/main" id="{C46607FE-6562-4077-AD3E-753DFE74FB94}"/>
                </a:ext>
              </a:extLst>
            </p:cNvPr>
            <p:cNvSpPr/>
            <p:nvPr/>
          </p:nvSpPr>
          <p:spPr>
            <a:xfrm>
              <a:off x="8877300" y="3613638"/>
              <a:ext cx="1714500" cy="47735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Effect</a:t>
              </a:r>
            </a:p>
          </p:txBody>
        </p:sp>
        <p:cxnSp>
          <p:nvCxnSpPr>
            <p:cNvPr id="12" name="Gerade Verbindung mit Pfeil 11">
              <a:extLst>
                <a:ext uri="{FF2B5EF4-FFF2-40B4-BE49-F238E27FC236}">
                  <a16:creationId xmlns:a16="http://schemas.microsoft.com/office/drawing/2014/main" id="{A8119DFB-BFDA-4DF7-8420-999B04B2D44C}"/>
                </a:ext>
              </a:extLst>
            </p:cNvPr>
            <p:cNvCxnSpPr>
              <a:stCxn id="11" idx="0"/>
              <a:endCxn id="6" idx="2"/>
            </p:cNvCxnSpPr>
            <p:nvPr/>
          </p:nvCxnSpPr>
          <p:spPr>
            <a:xfrm flipH="1" flipV="1">
              <a:off x="8650166" y="2731233"/>
              <a:ext cx="1084384" cy="8824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Gerade Verbindung mit Pfeil 12">
              <a:extLst>
                <a:ext uri="{FF2B5EF4-FFF2-40B4-BE49-F238E27FC236}">
                  <a16:creationId xmlns:a16="http://schemas.microsoft.com/office/drawing/2014/main" id="{CAAEB95A-53A0-44F8-879A-699C0C176762}"/>
                </a:ext>
              </a:extLst>
            </p:cNvPr>
            <p:cNvCxnSpPr>
              <a:stCxn id="11" idx="0"/>
              <a:endCxn id="7" idx="2"/>
            </p:cNvCxnSpPr>
            <p:nvPr/>
          </p:nvCxnSpPr>
          <p:spPr>
            <a:xfrm flipV="1">
              <a:off x="9734550" y="2621574"/>
              <a:ext cx="946639" cy="9920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14" name="Gruppieren 13">
            <a:extLst>
              <a:ext uri="{FF2B5EF4-FFF2-40B4-BE49-F238E27FC236}">
                <a16:creationId xmlns:a16="http://schemas.microsoft.com/office/drawing/2014/main" id="{94D45361-9FDD-4F1F-BE02-BD8A073B92A8}"/>
              </a:ext>
            </a:extLst>
          </p:cNvPr>
          <p:cNvGrpSpPr/>
          <p:nvPr/>
        </p:nvGrpSpPr>
        <p:grpSpPr>
          <a:xfrm>
            <a:off x="5764823" y="2015207"/>
            <a:ext cx="5770685" cy="2176525"/>
            <a:chOff x="5767754" y="2015208"/>
            <a:chExt cx="5770685" cy="2176525"/>
          </a:xfrm>
        </p:grpSpPr>
        <p:sp>
          <p:nvSpPr>
            <p:cNvPr id="15" name="Rechteck: abgerundete Ecken 14">
              <a:extLst>
                <a:ext uri="{FF2B5EF4-FFF2-40B4-BE49-F238E27FC236}">
                  <a16:creationId xmlns:a16="http://schemas.microsoft.com/office/drawing/2014/main" id="{E22F7029-4005-40E1-B782-23A77FDDB650}"/>
                </a:ext>
              </a:extLst>
            </p:cNvPr>
            <p:cNvSpPr/>
            <p:nvPr/>
          </p:nvSpPr>
          <p:spPr>
            <a:xfrm>
              <a:off x="5767754" y="2015208"/>
              <a:ext cx="1714500" cy="47735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Particle</a:t>
              </a:r>
            </a:p>
          </p:txBody>
        </p:sp>
        <p:sp>
          <p:nvSpPr>
            <p:cNvPr id="16" name="Rechteck: abgerundete Ecken 15">
              <a:extLst>
                <a:ext uri="{FF2B5EF4-FFF2-40B4-BE49-F238E27FC236}">
                  <a16:creationId xmlns:a16="http://schemas.microsoft.com/office/drawing/2014/main" id="{27A7CD42-DC06-4AF5-A856-5CB346425315}"/>
                </a:ext>
              </a:extLst>
            </p:cNvPr>
            <p:cNvSpPr/>
            <p:nvPr/>
          </p:nvSpPr>
          <p:spPr>
            <a:xfrm>
              <a:off x="7792916" y="2253883"/>
              <a:ext cx="1714500" cy="47735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Particle</a:t>
              </a:r>
            </a:p>
          </p:txBody>
        </p:sp>
        <p:sp>
          <p:nvSpPr>
            <p:cNvPr id="17" name="Rechteck: abgerundete Ecken 16">
              <a:extLst>
                <a:ext uri="{FF2B5EF4-FFF2-40B4-BE49-F238E27FC236}">
                  <a16:creationId xmlns:a16="http://schemas.microsoft.com/office/drawing/2014/main" id="{414360CB-83CC-47FE-828B-AC5435AD9B39}"/>
                </a:ext>
              </a:extLst>
            </p:cNvPr>
            <p:cNvSpPr/>
            <p:nvPr/>
          </p:nvSpPr>
          <p:spPr>
            <a:xfrm>
              <a:off x="9823939" y="2144224"/>
              <a:ext cx="1714500" cy="47735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Particle</a:t>
              </a:r>
            </a:p>
          </p:txBody>
        </p:sp>
        <p:sp>
          <p:nvSpPr>
            <p:cNvPr id="18" name="Rechteck: abgerundete Ecken 17">
              <a:extLst>
                <a:ext uri="{FF2B5EF4-FFF2-40B4-BE49-F238E27FC236}">
                  <a16:creationId xmlns:a16="http://schemas.microsoft.com/office/drawing/2014/main" id="{1967C357-98B1-49FE-A0E4-916A5411EC33}"/>
                </a:ext>
              </a:extLst>
            </p:cNvPr>
            <p:cNvSpPr/>
            <p:nvPr/>
          </p:nvSpPr>
          <p:spPr>
            <a:xfrm>
              <a:off x="6374423" y="3714383"/>
              <a:ext cx="1714500" cy="47735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Effect</a:t>
              </a:r>
            </a:p>
          </p:txBody>
        </p:sp>
        <p:cxnSp>
          <p:nvCxnSpPr>
            <p:cNvPr id="19" name="Gerade Verbindung mit Pfeil 18">
              <a:extLst>
                <a:ext uri="{FF2B5EF4-FFF2-40B4-BE49-F238E27FC236}">
                  <a16:creationId xmlns:a16="http://schemas.microsoft.com/office/drawing/2014/main" id="{C52332BD-C2EC-42CD-80BE-F8D4F32A070D}"/>
                </a:ext>
              </a:extLst>
            </p:cNvPr>
            <p:cNvCxnSpPr>
              <a:stCxn id="18" idx="0"/>
              <a:endCxn id="15" idx="2"/>
            </p:cNvCxnSpPr>
            <p:nvPr/>
          </p:nvCxnSpPr>
          <p:spPr>
            <a:xfrm flipH="1" flipV="1">
              <a:off x="6625004" y="2492558"/>
              <a:ext cx="606669" cy="12218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Gerade Verbindung mit Pfeil 19">
              <a:extLst>
                <a:ext uri="{FF2B5EF4-FFF2-40B4-BE49-F238E27FC236}">
                  <a16:creationId xmlns:a16="http://schemas.microsoft.com/office/drawing/2014/main" id="{C84A0234-D59C-4136-88AB-ADA8C73BD07D}"/>
                </a:ext>
              </a:extLst>
            </p:cNvPr>
            <p:cNvCxnSpPr>
              <a:stCxn id="18" idx="0"/>
              <a:endCxn id="16" idx="2"/>
            </p:cNvCxnSpPr>
            <p:nvPr/>
          </p:nvCxnSpPr>
          <p:spPr>
            <a:xfrm flipV="1">
              <a:off x="7231673" y="2731233"/>
              <a:ext cx="1418493" cy="9831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Rechteck: abgerundete Ecken 20">
              <a:extLst>
                <a:ext uri="{FF2B5EF4-FFF2-40B4-BE49-F238E27FC236}">
                  <a16:creationId xmlns:a16="http://schemas.microsoft.com/office/drawing/2014/main" id="{179C9227-06C2-443D-BD3E-3DAABECC9A74}"/>
                </a:ext>
              </a:extLst>
            </p:cNvPr>
            <p:cNvSpPr/>
            <p:nvPr/>
          </p:nvSpPr>
          <p:spPr>
            <a:xfrm>
              <a:off x="8877300" y="3613638"/>
              <a:ext cx="1714500" cy="47735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Effect</a:t>
              </a:r>
            </a:p>
          </p:txBody>
        </p:sp>
        <p:cxnSp>
          <p:nvCxnSpPr>
            <p:cNvPr id="22" name="Gerade Verbindung mit Pfeil 21">
              <a:extLst>
                <a:ext uri="{FF2B5EF4-FFF2-40B4-BE49-F238E27FC236}">
                  <a16:creationId xmlns:a16="http://schemas.microsoft.com/office/drawing/2014/main" id="{E3A871D8-EA1F-4808-99C6-F14516D0DAB7}"/>
                </a:ext>
              </a:extLst>
            </p:cNvPr>
            <p:cNvCxnSpPr>
              <a:stCxn id="21" idx="0"/>
              <a:endCxn id="16" idx="2"/>
            </p:cNvCxnSpPr>
            <p:nvPr/>
          </p:nvCxnSpPr>
          <p:spPr>
            <a:xfrm flipH="1" flipV="1">
              <a:off x="8650166" y="2731233"/>
              <a:ext cx="1084384" cy="8824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Gerade Verbindung mit Pfeil 22">
              <a:extLst>
                <a:ext uri="{FF2B5EF4-FFF2-40B4-BE49-F238E27FC236}">
                  <a16:creationId xmlns:a16="http://schemas.microsoft.com/office/drawing/2014/main" id="{D017F2BB-56AE-467D-BA33-B1BC9C4127EF}"/>
                </a:ext>
              </a:extLst>
            </p:cNvPr>
            <p:cNvCxnSpPr>
              <a:stCxn id="21" idx="0"/>
              <a:endCxn id="17" idx="2"/>
            </p:cNvCxnSpPr>
            <p:nvPr/>
          </p:nvCxnSpPr>
          <p:spPr>
            <a:xfrm flipV="1">
              <a:off x="9734550" y="2621574"/>
              <a:ext cx="946639" cy="9920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3646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
                                            <p:txEl>
                                              <p:pRg st="0" end="0"/>
                                            </p:txEl>
                                          </p:spTgt>
                                        </p:tgtEl>
                                        <p:attrNameLst>
                                          <p:attrName>style.opacity</p:attrName>
                                        </p:attrNameLst>
                                      </p:cBhvr>
                                      <p:to>
                                        <p:strVal val="0.5"/>
                                      </p:to>
                                    </p:set>
                                    <p:animEffect filter="image" prLst="opacity: 0.5">
                                      <p:cBhvr rctx="IE">
                                        <p:cTn id="7" dur="indefinite"/>
                                        <p:tgtEl>
                                          <p:spTgt spid="3">
                                            <p:txEl>
                                              <p:pRg st="0" end="0"/>
                                            </p:txEl>
                                          </p:spTgt>
                                        </p:tgtEl>
                                      </p:cBhvr>
                                    </p:animEffect>
                                  </p:childTnLst>
                                </p:cTn>
                              </p:par>
                              <p:par>
                                <p:cTn id="8" presetID="9" presetClass="emph" presetSubtype="0" nodeType="withEffect">
                                  <p:stCondLst>
                                    <p:cond delay="0"/>
                                  </p:stCondLst>
                                  <p:childTnLst>
                                    <p:set>
                                      <p:cBhvr>
                                        <p:cTn id="9" dur="indefinite"/>
                                        <p:tgtEl>
                                          <p:spTgt spid="3">
                                            <p:txEl>
                                              <p:pRg st="1" end="1"/>
                                            </p:txEl>
                                          </p:spTgt>
                                        </p:tgtEl>
                                        <p:attrNameLst>
                                          <p:attrName>style.opacity</p:attrName>
                                        </p:attrNameLst>
                                      </p:cBhvr>
                                      <p:to>
                                        <p:strVal val="0.5"/>
                                      </p:to>
                                    </p:set>
                                    <p:animEffect filter="image" prLst="opacity: 0.5">
                                      <p:cBhvr rctx="IE">
                                        <p:cTn id="10" dur="indefinite"/>
                                        <p:tgtEl>
                                          <p:spTgt spid="3">
                                            <p:txEl>
                                              <p:pRg st="1" end="1"/>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AB8792-BDDC-4F2A-A191-0F1F17610DA2}"/>
              </a:ext>
            </a:extLst>
          </p:cNvPr>
          <p:cNvSpPr>
            <a:spLocks noGrp="1"/>
          </p:cNvSpPr>
          <p:nvPr>
            <p:ph type="title"/>
          </p:nvPr>
        </p:nvSpPr>
        <p:spPr/>
        <p:txBody>
          <a:bodyPr/>
          <a:lstStyle/>
          <a:p>
            <a:r>
              <a:rPr lang="en-US" dirty="0"/>
              <a:t>Effect Data</a:t>
            </a:r>
          </a:p>
        </p:txBody>
      </p:sp>
      <p:sp>
        <p:nvSpPr>
          <p:cNvPr id="3" name="Inhaltsplatzhalter 2">
            <a:extLst>
              <a:ext uri="{FF2B5EF4-FFF2-40B4-BE49-F238E27FC236}">
                <a16:creationId xmlns:a16="http://schemas.microsoft.com/office/drawing/2014/main" id="{F28432F7-14A2-462A-896F-132C553DC878}"/>
              </a:ext>
            </a:extLst>
          </p:cNvPr>
          <p:cNvSpPr>
            <a:spLocks noGrp="1"/>
          </p:cNvSpPr>
          <p:nvPr>
            <p:ph idx="1"/>
          </p:nvPr>
        </p:nvSpPr>
        <p:spPr/>
        <p:txBody>
          <a:bodyPr>
            <a:normAutofit/>
          </a:bodyPr>
          <a:lstStyle/>
          <a:p>
            <a:r>
              <a:rPr lang="en-US" dirty="0"/>
              <a:t>Instantiated by the game for a VFX</a:t>
            </a:r>
          </a:p>
          <a:p>
            <a:r>
              <a:rPr lang="en-US" dirty="0"/>
              <a:t>Hierarchy of particles</a:t>
            </a:r>
          </a:p>
          <a:p>
            <a:pPr lvl="1"/>
            <a:r>
              <a:rPr lang="en-US" dirty="0"/>
              <a:t>Parents can spawn children</a:t>
            </a:r>
          </a:p>
          <a:p>
            <a:pPr lvl="1"/>
            <a:r>
              <a:rPr lang="en-US" dirty="0"/>
              <a:t>Defines order of execution</a:t>
            </a:r>
          </a:p>
          <a:p>
            <a:r>
              <a:rPr lang="en-US" dirty="0"/>
              <a:t>Define values or expressions for particle parameters</a:t>
            </a:r>
          </a:p>
        </p:txBody>
      </p:sp>
      <p:grpSp>
        <p:nvGrpSpPr>
          <p:cNvPr id="4" name="Gruppieren 3">
            <a:extLst>
              <a:ext uri="{FF2B5EF4-FFF2-40B4-BE49-F238E27FC236}">
                <a16:creationId xmlns:a16="http://schemas.microsoft.com/office/drawing/2014/main" id="{9AB66459-22A0-4DDA-97D5-F43A5DE43BA8}"/>
              </a:ext>
            </a:extLst>
          </p:cNvPr>
          <p:cNvGrpSpPr/>
          <p:nvPr/>
        </p:nvGrpSpPr>
        <p:grpSpPr>
          <a:xfrm>
            <a:off x="8968154" y="538215"/>
            <a:ext cx="2596662" cy="979381"/>
            <a:chOff x="5767754" y="2015208"/>
            <a:chExt cx="5770685" cy="2176525"/>
          </a:xfrm>
        </p:grpSpPr>
        <p:sp>
          <p:nvSpPr>
            <p:cNvPr id="5" name="Rechteck: abgerundete Ecken 4">
              <a:extLst>
                <a:ext uri="{FF2B5EF4-FFF2-40B4-BE49-F238E27FC236}">
                  <a16:creationId xmlns:a16="http://schemas.microsoft.com/office/drawing/2014/main" id="{52BDC983-14DC-4B3F-A470-576190A6A391}"/>
                </a:ext>
              </a:extLst>
            </p:cNvPr>
            <p:cNvSpPr/>
            <p:nvPr/>
          </p:nvSpPr>
          <p:spPr>
            <a:xfrm>
              <a:off x="5767754" y="2015208"/>
              <a:ext cx="1714500" cy="47735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000" dirty="0"/>
                <a:t>Particle</a:t>
              </a:r>
            </a:p>
          </p:txBody>
        </p:sp>
        <p:sp>
          <p:nvSpPr>
            <p:cNvPr id="6" name="Rechteck: abgerundete Ecken 5">
              <a:extLst>
                <a:ext uri="{FF2B5EF4-FFF2-40B4-BE49-F238E27FC236}">
                  <a16:creationId xmlns:a16="http://schemas.microsoft.com/office/drawing/2014/main" id="{31802C7E-2C70-41F2-994D-328989B25C9E}"/>
                </a:ext>
              </a:extLst>
            </p:cNvPr>
            <p:cNvSpPr/>
            <p:nvPr/>
          </p:nvSpPr>
          <p:spPr>
            <a:xfrm>
              <a:off x="7792916" y="2253883"/>
              <a:ext cx="1714500" cy="47735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000" dirty="0"/>
                <a:t>Particle</a:t>
              </a:r>
            </a:p>
          </p:txBody>
        </p:sp>
        <p:sp>
          <p:nvSpPr>
            <p:cNvPr id="7" name="Rechteck: abgerundete Ecken 6">
              <a:extLst>
                <a:ext uri="{FF2B5EF4-FFF2-40B4-BE49-F238E27FC236}">
                  <a16:creationId xmlns:a16="http://schemas.microsoft.com/office/drawing/2014/main" id="{B071C729-E9F6-4DAB-964B-53441F8ACBAF}"/>
                </a:ext>
              </a:extLst>
            </p:cNvPr>
            <p:cNvSpPr/>
            <p:nvPr/>
          </p:nvSpPr>
          <p:spPr>
            <a:xfrm>
              <a:off x="9823939" y="2144224"/>
              <a:ext cx="1714500" cy="47735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000" dirty="0"/>
                <a:t>Particle</a:t>
              </a:r>
            </a:p>
          </p:txBody>
        </p:sp>
        <p:sp>
          <p:nvSpPr>
            <p:cNvPr id="8" name="Rechteck: abgerundete Ecken 7">
              <a:extLst>
                <a:ext uri="{FF2B5EF4-FFF2-40B4-BE49-F238E27FC236}">
                  <a16:creationId xmlns:a16="http://schemas.microsoft.com/office/drawing/2014/main" id="{58363D9B-8BC7-4685-9C79-ED9EE7006DA1}"/>
                </a:ext>
              </a:extLst>
            </p:cNvPr>
            <p:cNvSpPr/>
            <p:nvPr/>
          </p:nvSpPr>
          <p:spPr>
            <a:xfrm>
              <a:off x="6374423" y="3714383"/>
              <a:ext cx="1714500" cy="47735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000" dirty="0"/>
                <a:t>Effect</a:t>
              </a:r>
            </a:p>
          </p:txBody>
        </p:sp>
        <p:cxnSp>
          <p:nvCxnSpPr>
            <p:cNvPr id="9" name="Gerade Verbindung mit Pfeil 8">
              <a:extLst>
                <a:ext uri="{FF2B5EF4-FFF2-40B4-BE49-F238E27FC236}">
                  <a16:creationId xmlns:a16="http://schemas.microsoft.com/office/drawing/2014/main" id="{479AFE13-B31D-4905-B874-63AB3C883ED2}"/>
                </a:ext>
              </a:extLst>
            </p:cNvPr>
            <p:cNvCxnSpPr>
              <a:stCxn id="8" idx="0"/>
              <a:endCxn id="5" idx="2"/>
            </p:cNvCxnSpPr>
            <p:nvPr/>
          </p:nvCxnSpPr>
          <p:spPr>
            <a:xfrm flipH="1" flipV="1">
              <a:off x="6625004" y="2492558"/>
              <a:ext cx="606669" cy="12218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Gerade Verbindung mit Pfeil 9">
              <a:extLst>
                <a:ext uri="{FF2B5EF4-FFF2-40B4-BE49-F238E27FC236}">
                  <a16:creationId xmlns:a16="http://schemas.microsoft.com/office/drawing/2014/main" id="{36930270-1BDD-4D05-8D89-70F67E66CAF9}"/>
                </a:ext>
              </a:extLst>
            </p:cNvPr>
            <p:cNvCxnSpPr>
              <a:stCxn id="8" idx="0"/>
              <a:endCxn id="6" idx="2"/>
            </p:cNvCxnSpPr>
            <p:nvPr/>
          </p:nvCxnSpPr>
          <p:spPr>
            <a:xfrm flipV="1">
              <a:off x="7231673" y="2731233"/>
              <a:ext cx="1418493" cy="9831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Rechteck: abgerundete Ecken 10">
              <a:extLst>
                <a:ext uri="{FF2B5EF4-FFF2-40B4-BE49-F238E27FC236}">
                  <a16:creationId xmlns:a16="http://schemas.microsoft.com/office/drawing/2014/main" id="{C251C537-1DC7-4AFB-BF5C-9E94574E18E5}"/>
                </a:ext>
              </a:extLst>
            </p:cNvPr>
            <p:cNvSpPr/>
            <p:nvPr/>
          </p:nvSpPr>
          <p:spPr>
            <a:xfrm>
              <a:off x="8877300" y="3613638"/>
              <a:ext cx="1714500" cy="47735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000" dirty="0"/>
                <a:t>Effect</a:t>
              </a:r>
            </a:p>
          </p:txBody>
        </p:sp>
        <p:cxnSp>
          <p:nvCxnSpPr>
            <p:cNvPr id="12" name="Gerade Verbindung mit Pfeil 11">
              <a:extLst>
                <a:ext uri="{FF2B5EF4-FFF2-40B4-BE49-F238E27FC236}">
                  <a16:creationId xmlns:a16="http://schemas.microsoft.com/office/drawing/2014/main" id="{9051594A-681B-486B-B671-B1336EF969CE}"/>
                </a:ext>
              </a:extLst>
            </p:cNvPr>
            <p:cNvCxnSpPr>
              <a:stCxn id="11" idx="0"/>
              <a:endCxn id="6" idx="2"/>
            </p:cNvCxnSpPr>
            <p:nvPr/>
          </p:nvCxnSpPr>
          <p:spPr>
            <a:xfrm flipH="1" flipV="1">
              <a:off x="8650166" y="2731233"/>
              <a:ext cx="1084384" cy="8824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Gerade Verbindung mit Pfeil 12">
              <a:extLst>
                <a:ext uri="{FF2B5EF4-FFF2-40B4-BE49-F238E27FC236}">
                  <a16:creationId xmlns:a16="http://schemas.microsoft.com/office/drawing/2014/main" id="{420B53AE-F45F-485C-94E0-BE50E2C78F1D}"/>
                </a:ext>
              </a:extLst>
            </p:cNvPr>
            <p:cNvCxnSpPr>
              <a:stCxn id="11" idx="0"/>
              <a:endCxn id="7" idx="2"/>
            </p:cNvCxnSpPr>
            <p:nvPr/>
          </p:nvCxnSpPr>
          <p:spPr>
            <a:xfrm flipV="1">
              <a:off x="9734550" y="2621574"/>
              <a:ext cx="946639" cy="9920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638353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pieren 19">
            <a:extLst>
              <a:ext uri="{FF2B5EF4-FFF2-40B4-BE49-F238E27FC236}">
                <a16:creationId xmlns:a16="http://schemas.microsoft.com/office/drawing/2014/main" id="{E2017B6A-F8B2-46EC-8A07-E78EE4E1BCE5}"/>
              </a:ext>
            </a:extLst>
          </p:cNvPr>
          <p:cNvGrpSpPr/>
          <p:nvPr/>
        </p:nvGrpSpPr>
        <p:grpSpPr>
          <a:xfrm>
            <a:off x="8968154" y="538215"/>
            <a:ext cx="2596662" cy="979381"/>
            <a:chOff x="5767754" y="2015208"/>
            <a:chExt cx="5770685" cy="2176525"/>
          </a:xfrm>
        </p:grpSpPr>
        <p:sp>
          <p:nvSpPr>
            <p:cNvPr id="21" name="Rechteck: abgerundete Ecken 20">
              <a:extLst>
                <a:ext uri="{FF2B5EF4-FFF2-40B4-BE49-F238E27FC236}">
                  <a16:creationId xmlns:a16="http://schemas.microsoft.com/office/drawing/2014/main" id="{F383DE24-81E3-4A50-A50C-BF8AE48BCD7F}"/>
                </a:ext>
              </a:extLst>
            </p:cNvPr>
            <p:cNvSpPr/>
            <p:nvPr/>
          </p:nvSpPr>
          <p:spPr>
            <a:xfrm>
              <a:off x="5767754" y="2015208"/>
              <a:ext cx="1714500" cy="47735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000" dirty="0"/>
                <a:t>Particle</a:t>
              </a:r>
            </a:p>
          </p:txBody>
        </p:sp>
        <p:sp>
          <p:nvSpPr>
            <p:cNvPr id="22" name="Rechteck: abgerundete Ecken 21">
              <a:extLst>
                <a:ext uri="{FF2B5EF4-FFF2-40B4-BE49-F238E27FC236}">
                  <a16:creationId xmlns:a16="http://schemas.microsoft.com/office/drawing/2014/main" id="{D9048DA0-F3F1-4568-A043-436B8A98F050}"/>
                </a:ext>
              </a:extLst>
            </p:cNvPr>
            <p:cNvSpPr/>
            <p:nvPr/>
          </p:nvSpPr>
          <p:spPr>
            <a:xfrm>
              <a:off x="7792916" y="2253883"/>
              <a:ext cx="1714500" cy="47735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000" dirty="0"/>
                <a:t>Particle</a:t>
              </a:r>
            </a:p>
          </p:txBody>
        </p:sp>
        <p:sp>
          <p:nvSpPr>
            <p:cNvPr id="23" name="Rechteck: abgerundete Ecken 22">
              <a:extLst>
                <a:ext uri="{FF2B5EF4-FFF2-40B4-BE49-F238E27FC236}">
                  <a16:creationId xmlns:a16="http://schemas.microsoft.com/office/drawing/2014/main" id="{5A2E3801-A41A-4DA6-AABB-FFC405772C1E}"/>
                </a:ext>
              </a:extLst>
            </p:cNvPr>
            <p:cNvSpPr/>
            <p:nvPr/>
          </p:nvSpPr>
          <p:spPr>
            <a:xfrm>
              <a:off x="9823939" y="2144224"/>
              <a:ext cx="1714500" cy="47735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000" dirty="0"/>
                <a:t>Particle</a:t>
              </a:r>
            </a:p>
          </p:txBody>
        </p:sp>
        <p:sp>
          <p:nvSpPr>
            <p:cNvPr id="24" name="Rechteck: abgerundete Ecken 23">
              <a:extLst>
                <a:ext uri="{FF2B5EF4-FFF2-40B4-BE49-F238E27FC236}">
                  <a16:creationId xmlns:a16="http://schemas.microsoft.com/office/drawing/2014/main" id="{A57FBA30-36B2-4D4F-AB8E-6E1193F23059}"/>
                </a:ext>
              </a:extLst>
            </p:cNvPr>
            <p:cNvSpPr/>
            <p:nvPr/>
          </p:nvSpPr>
          <p:spPr>
            <a:xfrm>
              <a:off x="6374423" y="3714383"/>
              <a:ext cx="1714500" cy="47735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000" dirty="0"/>
                <a:t>Effect</a:t>
              </a:r>
            </a:p>
          </p:txBody>
        </p:sp>
        <p:cxnSp>
          <p:nvCxnSpPr>
            <p:cNvPr id="25" name="Gerade Verbindung mit Pfeil 24">
              <a:extLst>
                <a:ext uri="{FF2B5EF4-FFF2-40B4-BE49-F238E27FC236}">
                  <a16:creationId xmlns:a16="http://schemas.microsoft.com/office/drawing/2014/main" id="{9ABA1D2C-E418-4512-8811-EC9A405BEC34}"/>
                </a:ext>
              </a:extLst>
            </p:cNvPr>
            <p:cNvCxnSpPr>
              <a:stCxn id="24" idx="0"/>
              <a:endCxn id="21" idx="2"/>
            </p:cNvCxnSpPr>
            <p:nvPr/>
          </p:nvCxnSpPr>
          <p:spPr>
            <a:xfrm flipH="1" flipV="1">
              <a:off x="6625004" y="2492558"/>
              <a:ext cx="606669" cy="12218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Gerade Verbindung mit Pfeil 25">
              <a:extLst>
                <a:ext uri="{FF2B5EF4-FFF2-40B4-BE49-F238E27FC236}">
                  <a16:creationId xmlns:a16="http://schemas.microsoft.com/office/drawing/2014/main" id="{82F0AC4F-69C2-4765-BEE7-CD95FC7B741C}"/>
                </a:ext>
              </a:extLst>
            </p:cNvPr>
            <p:cNvCxnSpPr>
              <a:stCxn id="24" idx="0"/>
              <a:endCxn id="22" idx="2"/>
            </p:cNvCxnSpPr>
            <p:nvPr/>
          </p:nvCxnSpPr>
          <p:spPr>
            <a:xfrm flipV="1">
              <a:off x="7231673" y="2731233"/>
              <a:ext cx="1418493" cy="9831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7" name="Rechteck: abgerundete Ecken 26">
              <a:extLst>
                <a:ext uri="{FF2B5EF4-FFF2-40B4-BE49-F238E27FC236}">
                  <a16:creationId xmlns:a16="http://schemas.microsoft.com/office/drawing/2014/main" id="{799EF589-79FC-40EF-A795-03B528E86EB5}"/>
                </a:ext>
              </a:extLst>
            </p:cNvPr>
            <p:cNvSpPr/>
            <p:nvPr/>
          </p:nvSpPr>
          <p:spPr>
            <a:xfrm>
              <a:off x="8877300" y="3613638"/>
              <a:ext cx="1714500" cy="47735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000" dirty="0"/>
                <a:t>Effect</a:t>
              </a:r>
            </a:p>
          </p:txBody>
        </p:sp>
        <p:cxnSp>
          <p:nvCxnSpPr>
            <p:cNvPr id="28" name="Gerade Verbindung mit Pfeil 27">
              <a:extLst>
                <a:ext uri="{FF2B5EF4-FFF2-40B4-BE49-F238E27FC236}">
                  <a16:creationId xmlns:a16="http://schemas.microsoft.com/office/drawing/2014/main" id="{39F5845B-1151-45EA-8678-C40D13486288}"/>
                </a:ext>
              </a:extLst>
            </p:cNvPr>
            <p:cNvCxnSpPr>
              <a:stCxn id="27" idx="0"/>
              <a:endCxn id="22" idx="2"/>
            </p:cNvCxnSpPr>
            <p:nvPr/>
          </p:nvCxnSpPr>
          <p:spPr>
            <a:xfrm flipH="1" flipV="1">
              <a:off x="8650166" y="2731233"/>
              <a:ext cx="1084384" cy="8824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Gerade Verbindung mit Pfeil 28">
              <a:extLst>
                <a:ext uri="{FF2B5EF4-FFF2-40B4-BE49-F238E27FC236}">
                  <a16:creationId xmlns:a16="http://schemas.microsoft.com/office/drawing/2014/main" id="{6086155C-D253-40B5-A890-842B504274BE}"/>
                </a:ext>
              </a:extLst>
            </p:cNvPr>
            <p:cNvCxnSpPr>
              <a:stCxn id="27" idx="0"/>
              <a:endCxn id="23" idx="2"/>
            </p:cNvCxnSpPr>
            <p:nvPr/>
          </p:nvCxnSpPr>
          <p:spPr>
            <a:xfrm flipV="1">
              <a:off x="9734550" y="2621574"/>
              <a:ext cx="946639" cy="9920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2" name="Titel 1">
            <a:extLst>
              <a:ext uri="{FF2B5EF4-FFF2-40B4-BE49-F238E27FC236}">
                <a16:creationId xmlns:a16="http://schemas.microsoft.com/office/drawing/2014/main" id="{C7C81864-7557-48E2-AED2-D52ED6BEF2FC}"/>
              </a:ext>
            </a:extLst>
          </p:cNvPr>
          <p:cNvSpPr>
            <a:spLocks noGrp="1"/>
          </p:cNvSpPr>
          <p:nvPr>
            <p:ph type="title"/>
          </p:nvPr>
        </p:nvSpPr>
        <p:spPr/>
        <p:txBody>
          <a:bodyPr/>
          <a:lstStyle/>
          <a:p>
            <a:r>
              <a:rPr lang="en-US" dirty="0"/>
              <a:t>Effect Data</a:t>
            </a:r>
          </a:p>
        </p:txBody>
      </p:sp>
      <p:pic>
        <p:nvPicPr>
          <p:cNvPr id="4" name="Inhaltsplatzhalter 20">
            <a:extLst>
              <a:ext uri="{FF2B5EF4-FFF2-40B4-BE49-F238E27FC236}">
                <a16:creationId xmlns:a16="http://schemas.microsoft.com/office/drawing/2014/main" id="{095B2262-A754-4B8A-B203-2A2BE97347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951" y="1517056"/>
            <a:ext cx="3821123" cy="4659907"/>
          </a:xfrm>
          <a:prstGeom prst="rect">
            <a:avLst/>
          </a:prstGeom>
        </p:spPr>
      </p:pic>
      <p:pic>
        <p:nvPicPr>
          <p:cNvPr id="5" name="Inhaltsplatzhalter 24">
            <a:extLst>
              <a:ext uri="{FF2B5EF4-FFF2-40B4-BE49-F238E27FC236}">
                <a16:creationId xmlns:a16="http://schemas.microsoft.com/office/drawing/2014/main" id="{0CAE8E8B-3EE1-4718-AEC0-E748440111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6614" y="646182"/>
            <a:ext cx="3821123" cy="5530781"/>
          </a:xfrm>
          <a:prstGeom prst="rect">
            <a:avLst/>
          </a:prstGeom>
        </p:spPr>
      </p:pic>
      <p:sp>
        <p:nvSpPr>
          <p:cNvPr id="6" name="Rechteck: abgerundete Ecken 5">
            <a:extLst>
              <a:ext uri="{FF2B5EF4-FFF2-40B4-BE49-F238E27FC236}">
                <a16:creationId xmlns:a16="http://schemas.microsoft.com/office/drawing/2014/main" id="{B20B9CCA-47B9-421B-A725-DB2AC23A70C4}"/>
              </a:ext>
            </a:extLst>
          </p:cNvPr>
          <p:cNvSpPr/>
          <p:nvPr/>
        </p:nvSpPr>
        <p:spPr>
          <a:xfrm>
            <a:off x="1820333" y="1533990"/>
            <a:ext cx="1270000" cy="17363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feld 6">
            <a:extLst>
              <a:ext uri="{FF2B5EF4-FFF2-40B4-BE49-F238E27FC236}">
                <a16:creationId xmlns:a16="http://schemas.microsoft.com/office/drawing/2014/main" id="{5784BF6F-BAB7-486E-AEE4-92F85765B80A}"/>
              </a:ext>
            </a:extLst>
          </p:cNvPr>
          <p:cNvSpPr txBox="1"/>
          <p:nvPr/>
        </p:nvSpPr>
        <p:spPr>
          <a:xfrm>
            <a:off x="3090333" y="1436140"/>
            <a:ext cx="1452577" cy="369332"/>
          </a:xfrm>
          <a:prstGeom prst="rect">
            <a:avLst/>
          </a:prstGeom>
          <a:noFill/>
        </p:spPr>
        <p:txBody>
          <a:bodyPr wrap="none" rtlCol="0">
            <a:spAutoFit/>
          </a:bodyPr>
          <a:lstStyle/>
          <a:p>
            <a:r>
              <a:rPr lang="de-DE" b="1" dirty="0" err="1">
                <a:solidFill>
                  <a:srgbClr val="C00000"/>
                </a:solidFill>
              </a:rPr>
              <a:t>VfxDefinition</a:t>
            </a:r>
            <a:endParaRPr lang="en-US" b="1" dirty="0">
              <a:solidFill>
                <a:srgbClr val="C00000"/>
              </a:solidFill>
            </a:endParaRPr>
          </a:p>
        </p:txBody>
      </p:sp>
      <p:sp>
        <p:nvSpPr>
          <p:cNvPr id="10" name="Rechteck: abgerundete Ecken 9">
            <a:extLst>
              <a:ext uri="{FF2B5EF4-FFF2-40B4-BE49-F238E27FC236}">
                <a16:creationId xmlns:a16="http://schemas.microsoft.com/office/drawing/2014/main" id="{76082775-0564-490B-842E-1D5B3A03AC87}"/>
              </a:ext>
            </a:extLst>
          </p:cNvPr>
          <p:cNvSpPr/>
          <p:nvPr/>
        </p:nvSpPr>
        <p:spPr>
          <a:xfrm>
            <a:off x="2040467" y="2876487"/>
            <a:ext cx="2040751" cy="916580"/>
          </a:xfrm>
          <a:prstGeom prst="roundRect">
            <a:avLst>
              <a:gd name="adj" fmla="val 8353"/>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1" name="Textfeld 10">
            <a:extLst>
              <a:ext uri="{FF2B5EF4-FFF2-40B4-BE49-F238E27FC236}">
                <a16:creationId xmlns:a16="http://schemas.microsoft.com/office/drawing/2014/main" id="{87C53B9C-1E4C-44F3-9C9A-62A951C0639F}"/>
              </a:ext>
            </a:extLst>
          </p:cNvPr>
          <p:cNvSpPr txBox="1"/>
          <p:nvPr/>
        </p:nvSpPr>
        <p:spPr>
          <a:xfrm>
            <a:off x="4075687" y="3105118"/>
            <a:ext cx="1930657" cy="369332"/>
          </a:xfrm>
          <a:prstGeom prst="rect">
            <a:avLst/>
          </a:prstGeom>
          <a:noFill/>
        </p:spPr>
        <p:txBody>
          <a:bodyPr wrap="none" rtlCol="0">
            <a:spAutoFit/>
          </a:bodyPr>
          <a:lstStyle/>
          <a:p>
            <a:r>
              <a:rPr lang="de-DE" b="1" dirty="0" err="1">
                <a:solidFill>
                  <a:srgbClr val="0070C0"/>
                </a:solidFill>
              </a:rPr>
              <a:t>VfxNode</a:t>
            </a:r>
            <a:r>
              <a:rPr lang="de-DE" b="1" dirty="0">
                <a:solidFill>
                  <a:srgbClr val="0070C0"/>
                </a:solidFill>
              </a:rPr>
              <a:t> (</a:t>
            </a:r>
            <a:r>
              <a:rPr lang="de-DE" b="1" dirty="0" err="1">
                <a:solidFill>
                  <a:srgbClr val="0070C0"/>
                </a:solidFill>
              </a:rPr>
              <a:t>Particle</a:t>
            </a:r>
            <a:r>
              <a:rPr lang="de-DE" b="1" dirty="0">
                <a:solidFill>
                  <a:srgbClr val="0070C0"/>
                </a:solidFill>
              </a:rPr>
              <a:t>)</a:t>
            </a:r>
            <a:endParaRPr lang="en-US" b="1" dirty="0">
              <a:solidFill>
                <a:srgbClr val="0070C0"/>
              </a:solidFill>
            </a:endParaRPr>
          </a:p>
        </p:txBody>
      </p:sp>
      <p:sp>
        <p:nvSpPr>
          <p:cNvPr id="12" name="Rechteck: abgerundete Ecken 11">
            <a:extLst>
              <a:ext uri="{FF2B5EF4-FFF2-40B4-BE49-F238E27FC236}">
                <a16:creationId xmlns:a16="http://schemas.microsoft.com/office/drawing/2014/main" id="{8BC95774-06BF-4D6D-9286-A6BCE4BA0E94}"/>
              </a:ext>
            </a:extLst>
          </p:cNvPr>
          <p:cNvSpPr/>
          <p:nvPr/>
        </p:nvSpPr>
        <p:spPr>
          <a:xfrm>
            <a:off x="2455334" y="4188421"/>
            <a:ext cx="778934" cy="223363"/>
          </a:xfrm>
          <a:prstGeom prst="roundRect">
            <a:avLst>
              <a:gd name="adj" fmla="val 8353"/>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3" name="Rechteck: abgerundete Ecken 12">
            <a:extLst>
              <a:ext uri="{FF2B5EF4-FFF2-40B4-BE49-F238E27FC236}">
                <a16:creationId xmlns:a16="http://schemas.microsoft.com/office/drawing/2014/main" id="{0C40A097-A1A2-42A2-AB94-3524BDD537EA}"/>
              </a:ext>
            </a:extLst>
          </p:cNvPr>
          <p:cNvSpPr/>
          <p:nvPr/>
        </p:nvSpPr>
        <p:spPr>
          <a:xfrm>
            <a:off x="6546614" y="646182"/>
            <a:ext cx="3821122" cy="5530781"/>
          </a:xfrm>
          <a:prstGeom prst="roundRect">
            <a:avLst>
              <a:gd name="adj" fmla="val 819"/>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cxnSp>
        <p:nvCxnSpPr>
          <p:cNvPr id="14" name="Gerade Verbindung mit Pfeil 13">
            <a:extLst>
              <a:ext uri="{FF2B5EF4-FFF2-40B4-BE49-F238E27FC236}">
                <a16:creationId xmlns:a16="http://schemas.microsoft.com/office/drawing/2014/main" id="{AAE3500D-C421-49C9-9869-33A8A5039049}"/>
              </a:ext>
            </a:extLst>
          </p:cNvPr>
          <p:cNvCxnSpPr>
            <a:stCxn id="12" idx="3"/>
            <a:endCxn id="13" idx="1"/>
          </p:cNvCxnSpPr>
          <p:nvPr/>
        </p:nvCxnSpPr>
        <p:spPr>
          <a:xfrm flipV="1">
            <a:off x="3234268" y="3411573"/>
            <a:ext cx="3312346" cy="88853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5" name="Rechteck: abgerundete Ecken 14">
            <a:extLst>
              <a:ext uri="{FF2B5EF4-FFF2-40B4-BE49-F238E27FC236}">
                <a16:creationId xmlns:a16="http://schemas.microsoft.com/office/drawing/2014/main" id="{7E1FC2B1-A65A-41BA-A998-36021505A821}"/>
              </a:ext>
            </a:extLst>
          </p:cNvPr>
          <p:cNvSpPr/>
          <p:nvPr/>
        </p:nvSpPr>
        <p:spPr>
          <a:xfrm>
            <a:off x="2683933" y="4411784"/>
            <a:ext cx="2446867" cy="1591620"/>
          </a:xfrm>
          <a:prstGeom prst="roundRect">
            <a:avLst>
              <a:gd name="adj" fmla="val 7196"/>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hteck: abgerundete Ecken 15">
            <a:extLst>
              <a:ext uri="{FF2B5EF4-FFF2-40B4-BE49-F238E27FC236}">
                <a16:creationId xmlns:a16="http://schemas.microsoft.com/office/drawing/2014/main" id="{AF0FEED7-EE1A-435A-9DCF-A76A481C9E02}"/>
              </a:ext>
            </a:extLst>
          </p:cNvPr>
          <p:cNvSpPr/>
          <p:nvPr/>
        </p:nvSpPr>
        <p:spPr>
          <a:xfrm>
            <a:off x="6546613" y="3000939"/>
            <a:ext cx="3681120" cy="207927"/>
          </a:xfrm>
          <a:prstGeom prst="roundRect">
            <a:avLst>
              <a:gd name="adj" fmla="val 7196"/>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Gerade Verbindung mit Pfeil 16">
            <a:extLst>
              <a:ext uri="{FF2B5EF4-FFF2-40B4-BE49-F238E27FC236}">
                <a16:creationId xmlns:a16="http://schemas.microsoft.com/office/drawing/2014/main" id="{4C3FFFFD-426C-451B-8F23-82911DC1A5B5}"/>
              </a:ext>
            </a:extLst>
          </p:cNvPr>
          <p:cNvCxnSpPr>
            <a:cxnSpLocks/>
            <a:stCxn id="15" idx="3"/>
            <a:endCxn id="16" idx="2"/>
          </p:cNvCxnSpPr>
          <p:nvPr/>
        </p:nvCxnSpPr>
        <p:spPr>
          <a:xfrm flipV="1">
            <a:off x="5130800" y="3208866"/>
            <a:ext cx="3256373" cy="1998728"/>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feld 17">
            <a:extLst>
              <a:ext uri="{FF2B5EF4-FFF2-40B4-BE49-F238E27FC236}">
                <a16:creationId xmlns:a16="http://schemas.microsoft.com/office/drawing/2014/main" id="{67B8CC75-3185-41A5-92F1-4CF0641FE7DD}"/>
              </a:ext>
            </a:extLst>
          </p:cNvPr>
          <p:cNvSpPr txBox="1"/>
          <p:nvPr/>
        </p:nvSpPr>
        <p:spPr>
          <a:xfrm>
            <a:off x="5138292" y="5318550"/>
            <a:ext cx="2521331" cy="369332"/>
          </a:xfrm>
          <a:prstGeom prst="rect">
            <a:avLst/>
          </a:prstGeom>
          <a:noFill/>
        </p:spPr>
        <p:txBody>
          <a:bodyPr wrap="none" rtlCol="0">
            <a:spAutoFit/>
          </a:bodyPr>
          <a:lstStyle/>
          <a:p>
            <a:r>
              <a:rPr lang="de-DE" b="1" dirty="0" err="1">
                <a:solidFill>
                  <a:srgbClr val="FFC000"/>
                </a:solidFill>
                <a:highlight>
                  <a:srgbClr val="808080"/>
                </a:highlight>
              </a:rPr>
              <a:t>VfxParameterExpression</a:t>
            </a:r>
            <a:endParaRPr lang="en-US" b="1" dirty="0">
              <a:solidFill>
                <a:srgbClr val="FFC000"/>
              </a:solidFill>
              <a:highlight>
                <a:srgbClr val="808080"/>
              </a:highlight>
            </a:endParaRPr>
          </a:p>
        </p:txBody>
      </p:sp>
      <p:sp>
        <p:nvSpPr>
          <p:cNvPr id="30" name="Rechteck: abgerundete Ecken 29">
            <a:extLst>
              <a:ext uri="{FF2B5EF4-FFF2-40B4-BE49-F238E27FC236}">
                <a16:creationId xmlns:a16="http://schemas.microsoft.com/office/drawing/2014/main" id="{FF75ECA2-08F5-4014-BE9A-B0D60C284022}"/>
              </a:ext>
            </a:extLst>
          </p:cNvPr>
          <p:cNvSpPr/>
          <p:nvPr/>
        </p:nvSpPr>
        <p:spPr>
          <a:xfrm>
            <a:off x="2281908" y="3962887"/>
            <a:ext cx="1502692" cy="223363"/>
          </a:xfrm>
          <a:prstGeom prst="roundRect">
            <a:avLst>
              <a:gd name="adj" fmla="val 8353"/>
            </a:avLst>
          </a:prstGeom>
          <a:noFill/>
          <a:ln w="38100">
            <a:solidFill>
              <a:srgbClr val="C00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Tree>
    <p:extLst>
      <p:ext uri="{BB962C8B-B14F-4D97-AF65-F5344CB8AC3E}">
        <p14:creationId xmlns:p14="http://schemas.microsoft.com/office/powerpoint/2010/main" val="357063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p:bldP spid="12" grpId="0" animBg="1"/>
      <p:bldP spid="13" grpId="0" animBg="1"/>
      <p:bldP spid="15" grpId="0" animBg="1"/>
      <p:bldP spid="16" grpId="0" animBg="1"/>
      <p:bldP spid="18" grpId="0"/>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AB8792-BDDC-4F2A-A191-0F1F17610DA2}"/>
              </a:ext>
            </a:extLst>
          </p:cNvPr>
          <p:cNvSpPr>
            <a:spLocks noGrp="1"/>
          </p:cNvSpPr>
          <p:nvPr>
            <p:ph type="title"/>
          </p:nvPr>
        </p:nvSpPr>
        <p:spPr/>
        <p:txBody>
          <a:bodyPr/>
          <a:lstStyle/>
          <a:p>
            <a:r>
              <a:rPr lang="en-US" dirty="0"/>
              <a:t>Effect Data</a:t>
            </a:r>
          </a:p>
        </p:txBody>
      </p:sp>
      <p:sp>
        <p:nvSpPr>
          <p:cNvPr id="3" name="Inhaltsplatzhalter 2">
            <a:extLst>
              <a:ext uri="{FF2B5EF4-FFF2-40B4-BE49-F238E27FC236}">
                <a16:creationId xmlns:a16="http://schemas.microsoft.com/office/drawing/2014/main" id="{F28432F7-14A2-462A-896F-132C553DC878}"/>
              </a:ext>
            </a:extLst>
          </p:cNvPr>
          <p:cNvSpPr>
            <a:spLocks noGrp="1"/>
          </p:cNvSpPr>
          <p:nvPr>
            <p:ph idx="1"/>
          </p:nvPr>
        </p:nvSpPr>
        <p:spPr/>
        <p:txBody>
          <a:bodyPr>
            <a:normAutofit/>
          </a:bodyPr>
          <a:lstStyle/>
          <a:p>
            <a:r>
              <a:rPr lang="en-US" dirty="0"/>
              <a:t>Effect parameters</a:t>
            </a:r>
          </a:p>
          <a:p>
            <a:pPr lvl="1"/>
            <a:r>
              <a:rPr lang="en-US" dirty="0"/>
              <a:t>Arithmetic and resource types</a:t>
            </a:r>
          </a:p>
          <a:p>
            <a:pPr lvl="1"/>
            <a:r>
              <a:rPr lang="en-US" dirty="0"/>
              <a:t>Can be set/updated by gameplay code</a:t>
            </a:r>
          </a:p>
          <a:p>
            <a:pPr lvl="1"/>
            <a:r>
              <a:rPr lang="en-US" dirty="0"/>
              <a:t>Available in parameter expressions</a:t>
            </a:r>
          </a:p>
          <a:p>
            <a:pPr lvl="1"/>
            <a:r>
              <a:rPr lang="en-US" dirty="0"/>
              <a:t>Sourced from a global list of all effect parameters</a:t>
            </a:r>
          </a:p>
          <a:p>
            <a:pPr lvl="2"/>
            <a:r>
              <a:rPr lang="en-US" dirty="0"/>
              <a:t>Game code is independent of the configured effect</a:t>
            </a:r>
          </a:p>
        </p:txBody>
      </p:sp>
      <p:grpSp>
        <p:nvGrpSpPr>
          <p:cNvPr id="4" name="Gruppieren 3">
            <a:extLst>
              <a:ext uri="{FF2B5EF4-FFF2-40B4-BE49-F238E27FC236}">
                <a16:creationId xmlns:a16="http://schemas.microsoft.com/office/drawing/2014/main" id="{9AB66459-22A0-4DDA-97D5-F43A5DE43BA8}"/>
              </a:ext>
            </a:extLst>
          </p:cNvPr>
          <p:cNvGrpSpPr/>
          <p:nvPr/>
        </p:nvGrpSpPr>
        <p:grpSpPr>
          <a:xfrm>
            <a:off x="8968154" y="538215"/>
            <a:ext cx="2596662" cy="979381"/>
            <a:chOff x="5767754" y="2015208"/>
            <a:chExt cx="5770685" cy="2176525"/>
          </a:xfrm>
        </p:grpSpPr>
        <p:sp>
          <p:nvSpPr>
            <p:cNvPr id="5" name="Rechteck: abgerundete Ecken 4">
              <a:extLst>
                <a:ext uri="{FF2B5EF4-FFF2-40B4-BE49-F238E27FC236}">
                  <a16:creationId xmlns:a16="http://schemas.microsoft.com/office/drawing/2014/main" id="{52BDC983-14DC-4B3F-A470-576190A6A391}"/>
                </a:ext>
              </a:extLst>
            </p:cNvPr>
            <p:cNvSpPr/>
            <p:nvPr/>
          </p:nvSpPr>
          <p:spPr>
            <a:xfrm>
              <a:off x="5767754" y="2015208"/>
              <a:ext cx="1714500" cy="47735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000" dirty="0"/>
                <a:t>Particle</a:t>
              </a:r>
            </a:p>
          </p:txBody>
        </p:sp>
        <p:sp>
          <p:nvSpPr>
            <p:cNvPr id="6" name="Rechteck: abgerundete Ecken 5">
              <a:extLst>
                <a:ext uri="{FF2B5EF4-FFF2-40B4-BE49-F238E27FC236}">
                  <a16:creationId xmlns:a16="http://schemas.microsoft.com/office/drawing/2014/main" id="{31802C7E-2C70-41F2-994D-328989B25C9E}"/>
                </a:ext>
              </a:extLst>
            </p:cNvPr>
            <p:cNvSpPr/>
            <p:nvPr/>
          </p:nvSpPr>
          <p:spPr>
            <a:xfrm>
              <a:off x="7792916" y="2253883"/>
              <a:ext cx="1714500" cy="47735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000" dirty="0"/>
                <a:t>Particle</a:t>
              </a:r>
            </a:p>
          </p:txBody>
        </p:sp>
        <p:sp>
          <p:nvSpPr>
            <p:cNvPr id="7" name="Rechteck: abgerundete Ecken 6">
              <a:extLst>
                <a:ext uri="{FF2B5EF4-FFF2-40B4-BE49-F238E27FC236}">
                  <a16:creationId xmlns:a16="http://schemas.microsoft.com/office/drawing/2014/main" id="{B071C729-E9F6-4DAB-964B-53441F8ACBAF}"/>
                </a:ext>
              </a:extLst>
            </p:cNvPr>
            <p:cNvSpPr/>
            <p:nvPr/>
          </p:nvSpPr>
          <p:spPr>
            <a:xfrm>
              <a:off x="9823939" y="2144224"/>
              <a:ext cx="1714500" cy="47735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000" dirty="0"/>
                <a:t>Particle</a:t>
              </a:r>
            </a:p>
          </p:txBody>
        </p:sp>
        <p:sp>
          <p:nvSpPr>
            <p:cNvPr id="8" name="Rechteck: abgerundete Ecken 7">
              <a:extLst>
                <a:ext uri="{FF2B5EF4-FFF2-40B4-BE49-F238E27FC236}">
                  <a16:creationId xmlns:a16="http://schemas.microsoft.com/office/drawing/2014/main" id="{58363D9B-8BC7-4685-9C79-ED9EE7006DA1}"/>
                </a:ext>
              </a:extLst>
            </p:cNvPr>
            <p:cNvSpPr/>
            <p:nvPr/>
          </p:nvSpPr>
          <p:spPr>
            <a:xfrm>
              <a:off x="6374423" y="3714383"/>
              <a:ext cx="1714500" cy="47735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000" dirty="0"/>
                <a:t>Effect</a:t>
              </a:r>
            </a:p>
          </p:txBody>
        </p:sp>
        <p:cxnSp>
          <p:nvCxnSpPr>
            <p:cNvPr id="9" name="Gerade Verbindung mit Pfeil 8">
              <a:extLst>
                <a:ext uri="{FF2B5EF4-FFF2-40B4-BE49-F238E27FC236}">
                  <a16:creationId xmlns:a16="http://schemas.microsoft.com/office/drawing/2014/main" id="{479AFE13-B31D-4905-B874-63AB3C883ED2}"/>
                </a:ext>
              </a:extLst>
            </p:cNvPr>
            <p:cNvCxnSpPr>
              <a:stCxn id="8" idx="0"/>
              <a:endCxn id="5" idx="2"/>
            </p:cNvCxnSpPr>
            <p:nvPr/>
          </p:nvCxnSpPr>
          <p:spPr>
            <a:xfrm flipH="1" flipV="1">
              <a:off x="6625004" y="2492558"/>
              <a:ext cx="606669" cy="12218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Gerade Verbindung mit Pfeil 9">
              <a:extLst>
                <a:ext uri="{FF2B5EF4-FFF2-40B4-BE49-F238E27FC236}">
                  <a16:creationId xmlns:a16="http://schemas.microsoft.com/office/drawing/2014/main" id="{36930270-1BDD-4D05-8D89-70F67E66CAF9}"/>
                </a:ext>
              </a:extLst>
            </p:cNvPr>
            <p:cNvCxnSpPr>
              <a:stCxn id="8" idx="0"/>
              <a:endCxn id="6" idx="2"/>
            </p:cNvCxnSpPr>
            <p:nvPr/>
          </p:nvCxnSpPr>
          <p:spPr>
            <a:xfrm flipV="1">
              <a:off x="7231673" y="2731233"/>
              <a:ext cx="1418493" cy="9831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Rechteck: abgerundete Ecken 10">
              <a:extLst>
                <a:ext uri="{FF2B5EF4-FFF2-40B4-BE49-F238E27FC236}">
                  <a16:creationId xmlns:a16="http://schemas.microsoft.com/office/drawing/2014/main" id="{C251C537-1DC7-4AFB-BF5C-9E94574E18E5}"/>
                </a:ext>
              </a:extLst>
            </p:cNvPr>
            <p:cNvSpPr/>
            <p:nvPr/>
          </p:nvSpPr>
          <p:spPr>
            <a:xfrm>
              <a:off x="8877300" y="3613638"/>
              <a:ext cx="1714500" cy="47735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000" dirty="0"/>
                <a:t>Effect</a:t>
              </a:r>
            </a:p>
          </p:txBody>
        </p:sp>
        <p:cxnSp>
          <p:nvCxnSpPr>
            <p:cNvPr id="12" name="Gerade Verbindung mit Pfeil 11">
              <a:extLst>
                <a:ext uri="{FF2B5EF4-FFF2-40B4-BE49-F238E27FC236}">
                  <a16:creationId xmlns:a16="http://schemas.microsoft.com/office/drawing/2014/main" id="{9051594A-681B-486B-B671-B1336EF969CE}"/>
                </a:ext>
              </a:extLst>
            </p:cNvPr>
            <p:cNvCxnSpPr>
              <a:stCxn id="11" idx="0"/>
              <a:endCxn id="6" idx="2"/>
            </p:cNvCxnSpPr>
            <p:nvPr/>
          </p:nvCxnSpPr>
          <p:spPr>
            <a:xfrm flipH="1" flipV="1">
              <a:off x="8650166" y="2731233"/>
              <a:ext cx="1084384" cy="8824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Gerade Verbindung mit Pfeil 12">
              <a:extLst>
                <a:ext uri="{FF2B5EF4-FFF2-40B4-BE49-F238E27FC236}">
                  <a16:creationId xmlns:a16="http://schemas.microsoft.com/office/drawing/2014/main" id="{420B53AE-F45F-485C-94E0-BE50E2C78F1D}"/>
                </a:ext>
              </a:extLst>
            </p:cNvPr>
            <p:cNvCxnSpPr>
              <a:stCxn id="11" idx="0"/>
              <a:endCxn id="7" idx="2"/>
            </p:cNvCxnSpPr>
            <p:nvPr/>
          </p:nvCxnSpPr>
          <p:spPr>
            <a:xfrm flipV="1">
              <a:off x="9734550" y="2621574"/>
              <a:ext cx="946639" cy="9920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584999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pieren 19">
            <a:extLst>
              <a:ext uri="{FF2B5EF4-FFF2-40B4-BE49-F238E27FC236}">
                <a16:creationId xmlns:a16="http://schemas.microsoft.com/office/drawing/2014/main" id="{E2017B6A-F8B2-46EC-8A07-E78EE4E1BCE5}"/>
              </a:ext>
            </a:extLst>
          </p:cNvPr>
          <p:cNvGrpSpPr/>
          <p:nvPr/>
        </p:nvGrpSpPr>
        <p:grpSpPr>
          <a:xfrm>
            <a:off x="8968154" y="538215"/>
            <a:ext cx="2596662" cy="979381"/>
            <a:chOff x="5767754" y="2015208"/>
            <a:chExt cx="5770685" cy="2176525"/>
          </a:xfrm>
        </p:grpSpPr>
        <p:sp>
          <p:nvSpPr>
            <p:cNvPr id="21" name="Rechteck: abgerundete Ecken 20">
              <a:extLst>
                <a:ext uri="{FF2B5EF4-FFF2-40B4-BE49-F238E27FC236}">
                  <a16:creationId xmlns:a16="http://schemas.microsoft.com/office/drawing/2014/main" id="{F383DE24-81E3-4A50-A50C-BF8AE48BCD7F}"/>
                </a:ext>
              </a:extLst>
            </p:cNvPr>
            <p:cNvSpPr/>
            <p:nvPr/>
          </p:nvSpPr>
          <p:spPr>
            <a:xfrm>
              <a:off x="5767754" y="2015208"/>
              <a:ext cx="1714500" cy="47735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000" dirty="0"/>
                <a:t>Particle</a:t>
              </a:r>
            </a:p>
          </p:txBody>
        </p:sp>
        <p:sp>
          <p:nvSpPr>
            <p:cNvPr id="22" name="Rechteck: abgerundete Ecken 21">
              <a:extLst>
                <a:ext uri="{FF2B5EF4-FFF2-40B4-BE49-F238E27FC236}">
                  <a16:creationId xmlns:a16="http://schemas.microsoft.com/office/drawing/2014/main" id="{D9048DA0-F3F1-4568-A043-436B8A98F050}"/>
                </a:ext>
              </a:extLst>
            </p:cNvPr>
            <p:cNvSpPr/>
            <p:nvPr/>
          </p:nvSpPr>
          <p:spPr>
            <a:xfrm>
              <a:off x="7792916" y="2253883"/>
              <a:ext cx="1714500" cy="47735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000" dirty="0"/>
                <a:t>Particle</a:t>
              </a:r>
            </a:p>
          </p:txBody>
        </p:sp>
        <p:sp>
          <p:nvSpPr>
            <p:cNvPr id="23" name="Rechteck: abgerundete Ecken 22">
              <a:extLst>
                <a:ext uri="{FF2B5EF4-FFF2-40B4-BE49-F238E27FC236}">
                  <a16:creationId xmlns:a16="http://schemas.microsoft.com/office/drawing/2014/main" id="{5A2E3801-A41A-4DA6-AABB-FFC405772C1E}"/>
                </a:ext>
              </a:extLst>
            </p:cNvPr>
            <p:cNvSpPr/>
            <p:nvPr/>
          </p:nvSpPr>
          <p:spPr>
            <a:xfrm>
              <a:off x="9823939" y="2144224"/>
              <a:ext cx="1714500" cy="47735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000" dirty="0"/>
                <a:t>Particle</a:t>
              </a:r>
            </a:p>
          </p:txBody>
        </p:sp>
        <p:sp>
          <p:nvSpPr>
            <p:cNvPr id="24" name="Rechteck: abgerundete Ecken 23">
              <a:extLst>
                <a:ext uri="{FF2B5EF4-FFF2-40B4-BE49-F238E27FC236}">
                  <a16:creationId xmlns:a16="http://schemas.microsoft.com/office/drawing/2014/main" id="{A57FBA30-36B2-4D4F-AB8E-6E1193F23059}"/>
                </a:ext>
              </a:extLst>
            </p:cNvPr>
            <p:cNvSpPr/>
            <p:nvPr/>
          </p:nvSpPr>
          <p:spPr>
            <a:xfrm>
              <a:off x="6374423" y="3714383"/>
              <a:ext cx="1714500" cy="47735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000" dirty="0"/>
                <a:t>Effect</a:t>
              </a:r>
            </a:p>
          </p:txBody>
        </p:sp>
        <p:cxnSp>
          <p:nvCxnSpPr>
            <p:cNvPr id="25" name="Gerade Verbindung mit Pfeil 24">
              <a:extLst>
                <a:ext uri="{FF2B5EF4-FFF2-40B4-BE49-F238E27FC236}">
                  <a16:creationId xmlns:a16="http://schemas.microsoft.com/office/drawing/2014/main" id="{9ABA1D2C-E418-4512-8811-EC9A405BEC34}"/>
                </a:ext>
              </a:extLst>
            </p:cNvPr>
            <p:cNvCxnSpPr>
              <a:stCxn id="24" idx="0"/>
              <a:endCxn id="21" idx="2"/>
            </p:cNvCxnSpPr>
            <p:nvPr/>
          </p:nvCxnSpPr>
          <p:spPr>
            <a:xfrm flipH="1" flipV="1">
              <a:off x="6625004" y="2492558"/>
              <a:ext cx="606669" cy="12218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Gerade Verbindung mit Pfeil 25">
              <a:extLst>
                <a:ext uri="{FF2B5EF4-FFF2-40B4-BE49-F238E27FC236}">
                  <a16:creationId xmlns:a16="http://schemas.microsoft.com/office/drawing/2014/main" id="{82F0AC4F-69C2-4765-BEE7-CD95FC7B741C}"/>
                </a:ext>
              </a:extLst>
            </p:cNvPr>
            <p:cNvCxnSpPr>
              <a:stCxn id="24" idx="0"/>
              <a:endCxn id="22" idx="2"/>
            </p:cNvCxnSpPr>
            <p:nvPr/>
          </p:nvCxnSpPr>
          <p:spPr>
            <a:xfrm flipV="1">
              <a:off x="7231673" y="2731233"/>
              <a:ext cx="1418493" cy="9831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7" name="Rechteck: abgerundete Ecken 26">
              <a:extLst>
                <a:ext uri="{FF2B5EF4-FFF2-40B4-BE49-F238E27FC236}">
                  <a16:creationId xmlns:a16="http://schemas.microsoft.com/office/drawing/2014/main" id="{799EF589-79FC-40EF-A795-03B528E86EB5}"/>
                </a:ext>
              </a:extLst>
            </p:cNvPr>
            <p:cNvSpPr/>
            <p:nvPr/>
          </p:nvSpPr>
          <p:spPr>
            <a:xfrm>
              <a:off x="8877300" y="3613638"/>
              <a:ext cx="1714500" cy="47735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000" dirty="0"/>
                <a:t>Effect</a:t>
              </a:r>
            </a:p>
          </p:txBody>
        </p:sp>
        <p:cxnSp>
          <p:nvCxnSpPr>
            <p:cNvPr id="28" name="Gerade Verbindung mit Pfeil 27">
              <a:extLst>
                <a:ext uri="{FF2B5EF4-FFF2-40B4-BE49-F238E27FC236}">
                  <a16:creationId xmlns:a16="http://schemas.microsoft.com/office/drawing/2014/main" id="{39F5845B-1151-45EA-8678-C40D13486288}"/>
                </a:ext>
              </a:extLst>
            </p:cNvPr>
            <p:cNvCxnSpPr>
              <a:stCxn id="27" idx="0"/>
              <a:endCxn id="22" idx="2"/>
            </p:cNvCxnSpPr>
            <p:nvPr/>
          </p:nvCxnSpPr>
          <p:spPr>
            <a:xfrm flipH="1" flipV="1">
              <a:off x="8650166" y="2731233"/>
              <a:ext cx="1084384" cy="8824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Gerade Verbindung mit Pfeil 28">
              <a:extLst>
                <a:ext uri="{FF2B5EF4-FFF2-40B4-BE49-F238E27FC236}">
                  <a16:creationId xmlns:a16="http://schemas.microsoft.com/office/drawing/2014/main" id="{6086155C-D253-40B5-A890-842B504274BE}"/>
                </a:ext>
              </a:extLst>
            </p:cNvPr>
            <p:cNvCxnSpPr>
              <a:stCxn id="27" idx="0"/>
              <a:endCxn id="23" idx="2"/>
            </p:cNvCxnSpPr>
            <p:nvPr/>
          </p:nvCxnSpPr>
          <p:spPr>
            <a:xfrm flipV="1">
              <a:off x="9734550" y="2621574"/>
              <a:ext cx="946639" cy="9920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2" name="Titel 1">
            <a:extLst>
              <a:ext uri="{FF2B5EF4-FFF2-40B4-BE49-F238E27FC236}">
                <a16:creationId xmlns:a16="http://schemas.microsoft.com/office/drawing/2014/main" id="{C7C81864-7557-48E2-AED2-D52ED6BEF2FC}"/>
              </a:ext>
            </a:extLst>
          </p:cNvPr>
          <p:cNvSpPr>
            <a:spLocks noGrp="1"/>
          </p:cNvSpPr>
          <p:nvPr>
            <p:ph type="title"/>
          </p:nvPr>
        </p:nvSpPr>
        <p:spPr/>
        <p:txBody>
          <a:bodyPr/>
          <a:lstStyle/>
          <a:p>
            <a:r>
              <a:rPr lang="en-US" dirty="0"/>
              <a:t>Effect Data</a:t>
            </a:r>
          </a:p>
        </p:txBody>
      </p:sp>
      <p:pic>
        <p:nvPicPr>
          <p:cNvPr id="4" name="Inhaltsplatzhalter 20">
            <a:extLst>
              <a:ext uri="{FF2B5EF4-FFF2-40B4-BE49-F238E27FC236}">
                <a16:creationId xmlns:a16="http://schemas.microsoft.com/office/drawing/2014/main" id="{095B2262-A754-4B8A-B203-2A2BE97347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951" y="1517056"/>
            <a:ext cx="3821123" cy="4659907"/>
          </a:xfrm>
          <a:prstGeom prst="rect">
            <a:avLst/>
          </a:prstGeom>
        </p:spPr>
      </p:pic>
      <p:pic>
        <p:nvPicPr>
          <p:cNvPr id="5" name="Inhaltsplatzhalter 24">
            <a:extLst>
              <a:ext uri="{FF2B5EF4-FFF2-40B4-BE49-F238E27FC236}">
                <a16:creationId xmlns:a16="http://schemas.microsoft.com/office/drawing/2014/main" id="{0CAE8E8B-3EE1-4718-AEC0-E748440111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6614" y="646182"/>
            <a:ext cx="3821123" cy="5530781"/>
          </a:xfrm>
          <a:prstGeom prst="rect">
            <a:avLst/>
          </a:prstGeom>
        </p:spPr>
      </p:pic>
      <p:sp>
        <p:nvSpPr>
          <p:cNvPr id="6" name="Rechteck: abgerundete Ecken 5">
            <a:extLst>
              <a:ext uri="{FF2B5EF4-FFF2-40B4-BE49-F238E27FC236}">
                <a16:creationId xmlns:a16="http://schemas.microsoft.com/office/drawing/2014/main" id="{B20B9CCA-47B9-421B-A725-DB2AC23A70C4}"/>
              </a:ext>
            </a:extLst>
          </p:cNvPr>
          <p:cNvSpPr/>
          <p:nvPr/>
        </p:nvSpPr>
        <p:spPr>
          <a:xfrm>
            <a:off x="1820333" y="1533990"/>
            <a:ext cx="1270000" cy="17363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feld 6">
            <a:extLst>
              <a:ext uri="{FF2B5EF4-FFF2-40B4-BE49-F238E27FC236}">
                <a16:creationId xmlns:a16="http://schemas.microsoft.com/office/drawing/2014/main" id="{5784BF6F-BAB7-486E-AEE4-92F85765B80A}"/>
              </a:ext>
            </a:extLst>
          </p:cNvPr>
          <p:cNvSpPr txBox="1"/>
          <p:nvPr/>
        </p:nvSpPr>
        <p:spPr>
          <a:xfrm>
            <a:off x="3090333" y="1436140"/>
            <a:ext cx="1452577" cy="369332"/>
          </a:xfrm>
          <a:prstGeom prst="rect">
            <a:avLst/>
          </a:prstGeom>
          <a:noFill/>
        </p:spPr>
        <p:txBody>
          <a:bodyPr wrap="none" rtlCol="0">
            <a:spAutoFit/>
          </a:bodyPr>
          <a:lstStyle/>
          <a:p>
            <a:r>
              <a:rPr lang="de-DE" b="1" dirty="0" err="1">
                <a:solidFill>
                  <a:srgbClr val="C00000"/>
                </a:solidFill>
              </a:rPr>
              <a:t>VfxDefinition</a:t>
            </a:r>
            <a:endParaRPr lang="en-US" b="1" dirty="0">
              <a:solidFill>
                <a:srgbClr val="C00000"/>
              </a:solidFill>
            </a:endParaRPr>
          </a:p>
        </p:txBody>
      </p:sp>
      <p:sp>
        <p:nvSpPr>
          <p:cNvPr id="8" name="Rechteck: abgerundete Ecken 7">
            <a:extLst>
              <a:ext uri="{FF2B5EF4-FFF2-40B4-BE49-F238E27FC236}">
                <a16:creationId xmlns:a16="http://schemas.microsoft.com/office/drawing/2014/main" id="{AB627342-8BDB-42ED-85A4-D336A280632A}"/>
              </a:ext>
            </a:extLst>
          </p:cNvPr>
          <p:cNvSpPr/>
          <p:nvPr/>
        </p:nvSpPr>
        <p:spPr>
          <a:xfrm>
            <a:off x="2040467" y="1707622"/>
            <a:ext cx="1744133" cy="1168865"/>
          </a:xfrm>
          <a:prstGeom prst="roundRect">
            <a:avLst>
              <a:gd name="adj" fmla="val 8699"/>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feld 8">
            <a:extLst>
              <a:ext uri="{FF2B5EF4-FFF2-40B4-BE49-F238E27FC236}">
                <a16:creationId xmlns:a16="http://schemas.microsoft.com/office/drawing/2014/main" id="{4E83DED6-98D5-44C6-A9F5-C1794F9ABC92}"/>
              </a:ext>
            </a:extLst>
          </p:cNvPr>
          <p:cNvSpPr txBox="1"/>
          <p:nvPr/>
        </p:nvSpPr>
        <p:spPr>
          <a:xfrm>
            <a:off x="3784600" y="2156313"/>
            <a:ext cx="2040751" cy="369332"/>
          </a:xfrm>
          <a:prstGeom prst="rect">
            <a:avLst/>
          </a:prstGeom>
          <a:noFill/>
        </p:spPr>
        <p:txBody>
          <a:bodyPr wrap="none" rtlCol="0">
            <a:spAutoFit/>
          </a:bodyPr>
          <a:lstStyle/>
          <a:p>
            <a:r>
              <a:rPr lang="de-DE" b="1" dirty="0" err="1">
                <a:solidFill>
                  <a:srgbClr val="00B050"/>
                </a:solidFill>
              </a:rPr>
              <a:t>VfxEffectParameter</a:t>
            </a:r>
            <a:endParaRPr lang="en-US" b="1" dirty="0">
              <a:solidFill>
                <a:srgbClr val="00B050"/>
              </a:solidFill>
            </a:endParaRPr>
          </a:p>
        </p:txBody>
      </p:sp>
      <p:sp>
        <p:nvSpPr>
          <p:cNvPr id="10" name="Rechteck: abgerundete Ecken 9">
            <a:extLst>
              <a:ext uri="{FF2B5EF4-FFF2-40B4-BE49-F238E27FC236}">
                <a16:creationId xmlns:a16="http://schemas.microsoft.com/office/drawing/2014/main" id="{76082775-0564-490B-842E-1D5B3A03AC87}"/>
              </a:ext>
            </a:extLst>
          </p:cNvPr>
          <p:cNvSpPr/>
          <p:nvPr/>
        </p:nvSpPr>
        <p:spPr>
          <a:xfrm>
            <a:off x="2040467" y="2876487"/>
            <a:ext cx="2040751" cy="916580"/>
          </a:xfrm>
          <a:prstGeom prst="roundRect">
            <a:avLst>
              <a:gd name="adj" fmla="val 8353"/>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1" name="Textfeld 10">
            <a:extLst>
              <a:ext uri="{FF2B5EF4-FFF2-40B4-BE49-F238E27FC236}">
                <a16:creationId xmlns:a16="http://schemas.microsoft.com/office/drawing/2014/main" id="{87C53B9C-1E4C-44F3-9C9A-62A951C0639F}"/>
              </a:ext>
            </a:extLst>
          </p:cNvPr>
          <p:cNvSpPr txBox="1"/>
          <p:nvPr/>
        </p:nvSpPr>
        <p:spPr>
          <a:xfrm>
            <a:off x="4075687" y="3105118"/>
            <a:ext cx="1930657" cy="369332"/>
          </a:xfrm>
          <a:prstGeom prst="rect">
            <a:avLst/>
          </a:prstGeom>
          <a:noFill/>
        </p:spPr>
        <p:txBody>
          <a:bodyPr wrap="none" rtlCol="0">
            <a:spAutoFit/>
          </a:bodyPr>
          <a:lstStyle/>
          <a:p>
            <a:r>
              <a:rPr lang="de-DE" b="1" dirty="0" err="1">
                <a:solidFill>
                  <a:srgbClr val="0070C0"/>
                </a:solidFill>
              </a:rPr>
              <a:t>VfxNode</a:t>
            </a:r>
            <a:r>
              <a:rPr lang="de-DE" b="1" dirty="0">
                <a:solidFill>
                  <a:srgbClr val="0070C0"/>
                </a:solidFill>
              </a:rPr>
              <a:t> (</a:t>
            </a:r>
            <a:r>
              <a:rPr lang="de-DE" b="1" dirty="0" err="1">
                <a:solidFill>
                  <a:srgbClr val="0070C0"/>
                </a:solidFill>
              </a:rPr>
              <a:t>Particle</a:t>
            </a:r>
            <a:r>
              <a:rPr lang="de-DE" b="1" dirty="0">
                <a:solidFill>
                  <a:srgbClr val="0070C0"/>
                </a:solidFill>
              </a:rPr>
              <a:t>)</a:t>
            </a:r>
            <a:endParaRPr lang="en-US" b="1" dirty="0">
              <a:solidFill>
                <a:srgbClr val="0070C0"/>
              </a:solidFill>
            </a:endParaRPr>
          </a:p>
        </p:txBody>
      </p:sp>
      <p:sp>
        <p:nvSpPr>
          <p:cNvPr id="12" name="Rechteck: abgerundete Ecken 11">
            <a:extLst>
              <a:ext uri="{FF2B5EF4-FFF2-40B4-BE49-F238E27FC236}">
                <a16:creationId xmlns:a16="http://schemas.microsoft.com/office/drawing/2014/main" id="{8BC95774-06BF-4D6D-9286-A6BCE4BA0E94}"/>
              </a:ext>
            </a:extLst>
          </p:cNvPr>
          <p:cNvSpPr/>
          <p:nvPr/>
        </p:nvSpPr>
        <p:spPr>
          <a:xfrm>
            <a:off x="2455334" y="4188421"/>
            <a:ext cx="778934" cy="223363"/>
          </a:xfrm>
          <a:prstGeom prst="roundRect">
            <a:avLst>
              <a:gd name="adj" fmla="val 8353"/>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3" name="Rechteck: abgerundete Ecken 12">
            <a:extLst>
              <a:ext uri="{FF2B5EF4-FFF2-40B4-BE49-F238E27FC236}">
                <a16:creationId xmlns:a16="http://schemas.microsoft.com/office/drawing/2014/main" id="{0C40A097-A1A2-42A2-AB94-3524BDD537EA}"/>
              </a:ext>
            </a:extLst>
          </p:cNvPr>
          <p:cNvSpPr/>
          <p:nvPr/>
        </p:nvSpPr>
        <p:spPr>
          <a:xfrm>
            <a:off x="6546614" y="646182"/>
            <a:ext cx="3821122" cy="5530781"/>
          </a:xfrm>
          <a:prstGeom prst="roundRect">
            <a:avLst>
              <a:gd name="adj" fmla="val 819"/>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cxnSp>
        <p:nvCxnSpPr>
          <p:cNvPr id="14" name="Gerade Verbindung mit Pfeil 13">
            <a:extLst>
              <a:ext uri="{FF2B5EF4-FFF2-40B4-BE49-F238E27FC236}">
                <a16:creationId xmlns:a16="http://schemas.microsoft.com/office/drawing/2014/main" id="{AAE3500D-C421-49C9-9869-33A8A5039049}"/>
              </a:ext>
            </a:extLst>
          </p:cNvPr>
          <p:cNvCxnSpPr>
            <a:stCxn id="12" idx="3"/>
            <a:endCxn id="13" idx="1"/>
          </p:cNvCxnSpPr>
          <p:nvPr/>
        </p:nvCxnSpPr>
        <p:spPr>
          <a:xfrm flipV="1">
            <a:off x="3234268" y="3411573"/>
            <a:ext cx="3312346" cy="88853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5" name="Rechteck: abgerundete Ecken 14">
            <a:extLst>
              <a:ext uri="{FF2B5EF4-FFF2-40B4-BE49-F238E27FC236}">
                <a16:creationId xmlns:a16="http://schemas.microsoft.com/office/drawing/2014/main" id="{7E1FC2B1-A65A-41BA-A998-36021505A821}"/>
              </a:ext>
            </a:extLst>
          </p:cNvPr>
          <p:cNvSpPr/>
          <p:nvPr/>
        </p:nvSpPr>
        <p:spPr>
          <a:xfrm>
            <a:off x="2683933" y="4411784"/>
            <a:ext cx="2446867" cy="1591620"/>
          </a:xfrm>
          <a:prstGeom prst="roundRect">
            <a:avLst>
              <a:gd name="adj" fmla="val 7196"/>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hteck: abgerundete Ecken 15">
            <a:extLst>
              <a:ext uri="{FF2B5EF4-FFF2-40B4-BE49-F238E27FC236}">
                <a16:creationId xmlns:a16="http://schemas.microsoft.com/office/drawing/2014/main" id="{AF0FEED7-EE1A-435A-9DCF-A76A481C9E02}"/>
              </a:ext>
            </a:extLst>
          </p:cNvPr>
          <p:cNvSpPr/>
          <p:nvPr/>
        </p:nvSpPr>
        <p:spPr>
          <a:xfrm>
            <a:off x="6546613" y="3000939"/>
            <a:ext cx="3681120" cy="207927"/>
          </a:xfrm>
          <a:prstGeom prst="roundRect">
            <a:avLst>
              <a:gd name="adj" fmla="val 7196"/>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Gerade Verbindung mit Pfeil 16">
            <a:extLst>
              <a:ext uri="{FF2B5EF4-FFF2-40B4-BE49-F238E27FC236}">
                <a16:creationId xmlns:a16="http://schemas.microsoft.com/office/drawing/2014/main" id="{4C3FFFFD-426C-451B-8F23-82911DC1A5B5}"/>
              </a:ext>
            </a:extLst>
          </p:cNvPr>
          <p:cNvCxnSpPr>
            <a:cxnSpLocks/>
            <a:stCxn id="15" idx="3"/>
            <a:endCxn id="16" idx="2"/>
          </p:cNvCxnSpPr>
          <p:nvPr/>
        </p:nvCxnSpPr>
        <p:spPr>
          <a:xfrm flipV="1">
            <a:off x="5130800" y="3208866"/>
            <a:ext cx="3256373" cy="1998728"/>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feld 17">
            <a:extLst>
              <a:ext uri="{FF2B5EF4-FFF2-40B4-BE49-F238E27FC236}">
                <a16:creationId xmlns:a16="http://schemas.microsoft.com/office/drawing/2014/main" id="{67B8CC75-3185-41A5-92F1-4CF0641FE7DD}"/>
              </a:ext>
            </a:extLst>
          </p:cNvPr>
          <p:cNvSpPr txBox="1"/>
          <p:nvPr/>
        </p:nvSpPr>
        <p:spPr>
          <a:xfrm>
            <a:off x="5138292" y="5318550"/>
            <a:ext cx="2521331" cy="369332"/>
          </a:xfrm>
          <a:prstGeom prst="rect">
            <a:avLst/>
          </a:prstGeom>
          <a:noFill/>
        </p:spPr>
        <p:txBody>
          <a:bodyPr wrap="none" rtlCol="0">
            <a:spAutoFit/>
          </a:bodyPr>
          <a:lstStyle/>
          <a:p>
            <a:r>
              <a:rPr lang="de-DE" b="1" dirty="0" err="1">
                <a:solidFill>
                  <a:srgbClr val="FFC000"/>
                </a:solidFill>
                <a:highlight>
                  <a:srgbClr val="808080"/>
                </a:highlight>
              </a:rPr>
              <a:t>VfxParameterExpression</a:t>
            </a:r>
            <a:endParaRPr lang="en-US" b="1" dirty="0">
              <a:solidFill>
                <a:srgbClr val="FFC000"/>
              </a:solidFill>
              <a:highlight>
                <a:srgbClr val="808080"/>
              </a:highlight>
            </a:endParaRPr>
          </a:p>
        </p:txBody>
      </p:sp>
      <p:cxnSp>
        <p:nvCxnSpPr>
          <p:cNvPr id="19" name="Gerader Verbinder 18">
            <a:extLst>
              <a:ext uri="{FF2B5EF4-FFF2-40B4-BE49-F238E27FC236}">
                <a16:creationId xmlns:a16="http://schemas.microsoft.com/office/drawing/2014/main" id="{219CB28E-FB44-4AA1-941F-32CBB0163ED6}"/>
              </a:ext>
            </a:extLst>
          </p:cNvPr>
          <p:cNvCxnSpPr>
            <a:cxnSpLocks/>
          </p:cNvCxnSpPr>
          <p:nvPr/>
        </p:nvCxnSpPr>
        <p:spPr>
          <a:xfrm>
            <a:off x="8221133" y="1622954"/>
            <a:ext cx="159173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0" name="Rechteck: abgerundete Ecken 29">
            <a:extLst>
              <a:ext uri="{FF2B5EF4-FFF2-40B4-BE49-F238E27FC236}">
                <a16:creationId xmlns:a16="http://schemas.microsoft.com/office/drawing/2014/main" id="{FF75ECA2-08F5-4014-BE9A-B0D60C284022}"/>
              </a:ext>
            </a:extLst>
          </p:cNvPr>
          <p:cNvSpPr/>
          <p:nvPr/>
        </p:nvSpPr>
        <p:spPr>
          <a:xfrm>
            <a:off x="2281908" y="3962887"/>
            <a:ext cx="1502692" cy="223363"/>
          </a:xfrm>
          <a:prstGeom prst="roundRect">
            <a:avLst>
              <a:gd name="adj" fmla="val 8353"/>
            </a:avLst>
          </a:prstGeom>
          <a:noFill/>
          <a:ln w="38100">
            <a:solidFill>
              <a:srgbClr val="C00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cxnSp>
        <p:nvCxnSpPr>
          <p:cNvPr id="31" name="Gerade Verbindung mit Pfeil 30">
            <a:extLst>
              <a:ext uri="{FF2B5EF4-FFF2-40B4-BE49-F238E27FC236}">
                <a16:creationId xmlns:a16="http://schemas.microsoft.com/office/drawing/2014/main" id="{FDE39B24-5FB4-4928-B55E-DE5E13E5CE04}"/>
              </a:ext>
            </a:extLst>
          </p:cNvPr>
          <p:cNvCxnSpPr>
            <a:cxnSpLocks/>
            <a:stCxn id="9" idx="3"/>
          </p:cNvCxnSpPr>
          <p:nvPr/>
        </p:nvCxnSpPr>
        <p:spPr>
          <a:xfrm flipV="1">
            <a:off x="5825351" y="1614725"/>
            <a:ext cx="2395782" cy="72625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182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54F7F06-4466-465B-ADE1-00C0B4488EAE}"/>
              </a:ext>
            </a:extLst>
          </p:cNvPr>
          <p:cNvSpPr>
            <a:spLocks noGrp="1"/>
          </p:cNvSpPr>
          <p:nvPr>
            <p:ph type="title"/>
          </p:nvPr>
        </p:nvSpPr>
        <p:spPr/>
        <p:txBody>
          <a:bodyPr/>
          <a:lstStyle/>
          <a:p>
            <a:r>
              <a:rPr lang="en-US" dirty="0"/>
              <a:t>Video</a:t>
            </a:r>
          </a:p>
        </p:txBody>
      </p:sp>
      <p:pic>
        <p:nvPicPr>
          <p:cNvPr id="5" name="fish">
            <a:hlinkClick r:id="" action="ppaction://media"/>
            <a:extLst>
              <a:ext uri="{FF2B5EF4-FFF2-40B4-BE49-F238E27FC236}">
                <a16:creationId xmlns:a16="http://schemas.microsoft.com/office/drawing/2014/main" id="{09C66EF9-1789-438E-B027-DDF4B8A399D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27263" y="1825625"/>
            <a:ext cx="7735887" cy="4351338"/>
          </a:xfrm>
        </p:spPr>
      </p:pic>
    </p:spTree>
    <p:extLst>
      <p:ext uri="{BB962C8B-B14F-4D97-AF65-F5344CB8AC3E}">
        <p14:creationId xmlns:p14="http://schemas.microsoft.com/office/powerpoint/2010/main" val="145878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E42C680-4439-4E06-B449-E41949D4B4B3}"/>
              </a:ext>
            </a:extLst>
          </p:cNvPr>
          <p:cNvSpPr>
            <a:spLocks noGrp="1"/>
          </p:cNvSpPr>
          <p:nvPr>
            <p:ph type="title"/>
          </p:nvPr>
        </p:nvSpPr>
        <p:spPr/>
        <p:txBody>
          <a:bodyPr/>
          <a:lstStyle/>
          <a:p>
            <a:r>
              <a:rPr lang="en-US" dirty="0"/>
              <a:t>Resource Format</a:t>
            </a:r>
          </a:p>
        </p:txBody>
      </p:sp>
      <p:sp>
        <p:nvSpPr>
          <p:cNvPr id="4" name="Inhaltsplatzhalter 3">
            <a:extLst>
              <a:ext uri="{FF2B5EF4-FFF2-40B4-BE49-F238E27FC236}">
                <a16:creationId xmlns:a16="http://schemas.microsoft.com/office/drawing/2014/main" id="{9921ACCE-9A00-45DA-83BC-34549E6F5D4B}"/>
              </a:ext>
            </a:extLst>
          </p:cNvPr>
          <p:cNvSpPr>
            <a:spLocks noGrp="1"/>
          </p:cNvSpPr>
          <p:nvPr>
            <p:ph idx="1"/>
          </p:nvPr>
        </p:nvSpPr>
        <p:spPr/>
        <p:txBody>
          <a:bodyPr/>
          <a:lstStyle/>
          <a:p>
            <a:r>
              <a:rPr lang="en-US" dirty="0" err="1"/>
              <a:t>VfxResource</a:t>
            </a:r>
            <a:endParaRPr lang="en-US" dirty="0"/>
          </a:p>
          <a:p>
            <a:pPr lvl="1"/>
            <a:r>
              <a:rPr lang="en-US" dirty="0" err="1"/>
              <a:t>VfxParticleResource</a:t>
            </a:r>
            <a:r>
              <a:rPr lang="en-US" dirty="0"/>
              <a:t> (1..*)</a:t>
            </a:r>
          </a:p>
          <a:p>
            <a:pPr lvl="2"/>
            <a:r>
              <a:rPr lang="en-US" dirty="0"/>
              <a:t>Compute shader</a:t>
            </a:r>
          </a:p>
          <a:p>
            <a:pPr lvl="2"/>
            <a:r>
              <a:rPr lang="en-US" dirty="0"/>
              <a:t>Storage buffer</a:t>
            </a:r>
          </a:p>
          <a:p>
            <a:pPr lvl="3"/>
            <a:r>
              <a:rPr lang="en-US" dirty="0"/>
              <a:t>Patch points (meshes, images, sounds)</a:t>
            </a:r>
          </a:p>
          <a:p>
            <a:pPr lvl="2"/>
            <a:r>
              <a:rPr lang="en-US" dirty="0"/>
              <a:t>Particle state size</a:t>
            </a:r>
          </a:p>
          <a:p>
            <a:pPr lvl="1"/>
            <a:r>
              <a:rPr lang="en-US" dirty="0"/>
              <a:t>Particle hierarchy</a:t>
            </a:r>
          </a:p>
          <a:p>
            <a:pPr lvl="1"/>
            <a:r>
              <a:rPr lang="en-US" dirty="0"/>
              <a:t>Effect parameters data &amp; layout</a:t>
            </a:r>
          </a:p>
        </p:txBody>
      </p:sp>
    </p:spTree>
    <p:extLst>
      <p:ext uri="{BB962C8B-B14F-4D97-AF65-F5344CB8AC3E}">
        <p14:creationId xmlns:p14="http://schemas.microsoft.com/office/powerpoint/2010/main" val="1688300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6360CE-7A5B-4DF5-BD1F-4C1434990EB8}"/>
              </a:ext>
            </a:extLst>
          </p:cNvPr>
          <p:cNvSpPr>
            <a:spLocks noGrp="1"/>
          </p:cNvSpPr>
          <p:nvPr>
            <p:ph type="title"/>
          </p:nvPr>
        </p:nvSpPr>
        <p:spPr/>
        <p:txBody>
          <a:bodyPr/>
          <a:lstStyle/>
          <a:p>
            <a:r>
              <a:rPr lang="en-US" dirty="0"/>
              <a:t>Runtime Data</a:t>
            </a:r>
          </a:p>
        </p:txBody>
      </p:sp>
      <p:sp>
        <p:nvSpPr>
          <p:cNvPr id="3" name="Inhaltsplatzhalter 2">
            <a:extLst>
              <a:ext uri="{FF2B5EF4-FFF2-40B4-BE49-F238E27FC236}">
                <a16:creationId xmlns:a16="http://schemas.microsoft.com/office/drawing/2014/main" id="{91063BCB-FF54-4E91-93CB-9F685DE14A0F}"/>
              </a:ext>
            </a:extLst>
          </p:cNvPr>
          <p:cNvSpPr>
            <a:spLocks noGrp="1"/>
          </p:cNvSpPr>
          <p:nvPr>
            <p:ph idx="1"/>
          </p:nvPr>
        </p:nvSpPr>
        <p:spPr/>
        <p:txBody>
          <a:bodyPr/>
          <a:lstStyle/>
          <a:p>
            <a:r>
              <a:rPr lang="en-US" dirty="0"/>
              <a:t>Instance</a:t>
            </a:r>
          </a:p>
          <a:p>
            <a:pPr lvl="1"/>
            <a:r>
              <a:rPr lang="en-US" dirty="0"/>
              <a:t>Parameters</a:t>
            </a:r>
          </a:p>
          <a:p>
            <a:r>
              <a:rPr lang="en-US" dirty="0"/>
              <a:t>Particle chunk</a:t>
            </a:r>
          </a:p>
          <a:p>
            <a:pPr lvl="1"/>
            <a:r>
              <a:rPr lang="en-US" dirty="0"/>
              <a:t>Compute pipeline</a:t>
            </a:r>
          </a:p>
          <a:p>
            <a:pPr lvl="1"/>
            <a:r>
              <a:rPr lang="en-US" dirty="0"/>
              <a:t>State buffer</a:t>
            </a:r>
          </a:p>
          <a:p>
            <a:pPr lvl="1"/>
            <a:r>
              <a:rPr lang="en-US" dirty="0"/>
              <a:t>Active indices list (2x for ping-pong)</a:t>
            </a:r>
          </a:p>
          <a:p>
            <a:pPr lvl="1"/>
            <a:r>
              <a:rPr lang="en-US" dirty="0"/>
              <a:t>Free indices list</a:t>
            </a:r>
          </a:p>
          <a:p>
            <a:pPr lvl="1"/>
            <a:r>
              <a:rPr lang="en-US" dirty="0"/>
              <a:t>Capacity: max particle count</a:t>
            </a:r>
          </a:p>
          <a:p>
            <a:r>
              <a:rPr lang="en-US" dirty="0"/>
              <a:t>Pass allocation offsets via push constants</a:t>
            </a:r>
          </a:p>
        </p:txBody>
      </p:sp>
    </p:spTree>
    <p:extLst>
      <p:ext uri="{BB962C8B-B14F-4D97-AF65-F5344CB8AC3E}">
        <p14:creationId xmlns:p14="http://schemas.microsoft.com/office/powerpoint/2010/main" val="3846658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A89648-E07F-4B80-9584-34C9E6F2EDA5}"/>
              </a:ext>
            </a:extLst>
          </p:cNvPr>
          <p:cNvSpPr>
            <a:spLocks noGrp="1"/>
          </p:cNvSpPr>
          <p:nvPr>
            <p:ph type="title"/>
          </p:nvPr>
        </p:nvSpPr>
        <p:spPr/>
        <p:txBody>
          <a:bodyPr/>
          <a:lstStyle/>
          <a:p>
            <a:r>
              <a:rPr lang="en-US" dirty="0"/>
              <a:t>Execution</a:t>
            </a:r>
          </a:p>
        </p:txBody>
      </p:sp>
      <p:sp>
        <p:nvSpPr>
          <p:cNvPr id="3" name="Inhaltsplatzhalter 2">
            <a:extLst>
              <a:ext uri="{FF2B5EF4-FFF2-40B4-BE49-F238E27FC236}">
                <a16:creationId xmlns:a16="http://schemas.microsoft.com/office/drawing/2014/main" id="{1E8906DE-E4A0-4251-9A86-A2D8D89C48C3}"/>
              </a:ext>
            </a:extLst>
          </p:cNvPr>
          <p:cNvSpPr>
            <a:spLocks noGrp="1"/>
          </p:cNvSpPr>
          <p:nvPr>
            <p:ph idx="1"/>
          </p:nvPr>
        </p:nvSpPr>
        <p:spPr/>
        <p:txBody>
          <a:bodyPr/>
          <a:lstStyle/>
          <a:p>
            <a:r>
              <a:rPr lang="en-US" dirty="0"/>
              <a:t>Most simple approach</a:t>
            </a:r>
          </a:p>
          <a:p>
            <a:r>
              <a:rPr lang="en-US" dirty="0"/>
              <a:t>One dispatch per particle per instance</a:t>
            </a:r>
          </a:p>
          <a:p>
            <a:r>
              <a:rPr lang="en-US" dirty="0"/>
              <a:t>Group count from max particle count</a:t>
            </a:r>
          </a:p>
          <a:p>
            <a:r>
              <a:rPr lang="en-US" dirty="0"/>
              <a:t>Single descriptor set for everything</a:t>
            </a:r>
          </a:p>
          <a:p>
            <a:r>
              <a:rPr lang="en-US" dirty="0"/>
              <a:t>Push constants per dispatch</a:t>
            </a:r>
          </a:p>
          <a:p>
            <a:pPr lvl="1"/>
            <a:r>
              <a:rPr lang="en-US" dirty="0"/>
              <a:t>Effect parameters, parameter values, particle state array, …</a:t>
            </a:r>
          </a:p>
          <a:p>
            <a:r>
              <a:rPr lang="en-US" dirty="0"/>
              <a:t>Breadth-first over all instances, sorted by pipeline</a:t>
            </a:r>
          </a:p>
          <a:p>
            <a:pPr lvl="1"/>
            <a:r>
              <a:rPr lang="en-US" dirty="0"/>
              <a:t>Just one barrier in between hierarchy levels</a:t>
            </a:r>
          </a:p>
        </p:txBody>
      </p:sp>
    </p:spTree>
    <p:extLst>
      <p:ext uri="{BB962C8B-B14F-4D97-AF65-F5344CB8AC3E}">
        <p14:creationId xmlns:p14="http://schemas.microsoft.com/office/powerpoint/2010/main" val="33312345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a:extLst>
              <a:ext uri="{FF2B5EF4-FFF2-40B4-BE49-F238E27FC236}">
                <a16:creationId xmlns:a16="http://schemas.microsoft.com/office/drawing/2014/main" id="{B2875C08-F103-4DCC-B6D4-555276F94C7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99078" y="397285"/>
            <a:ext cx="4393844" cy="5779678"/>
          </a:xfrm>
        </p:spPr>
      </p:pic>
      <p:sp>
        <p:nvSpPr>
          <p:cNvPr id="8" name="Pfeil: nach rechts 7">
            <a:extLst>
              <a:ext uri="{FF2B5EF4-FFF2-40B4-BE49-F238E27FC236}">
                <a16:creationId xmlns:a16="http://schemas.microsoft.com/office/drawing/2014/main" id="{BD66AEBD-9631-4D5A-99B6-135D06ED5A0B}"/>
              </a:ext>
            </a:extLst>
          </p:cNvPr>
          <p:cNvSpPr/>
          <p:nvPr/>
        </p:nvSpPr>
        <p:spPr>
          <a:xfrm>
            <a:off x="3326004" y="5164853"/>
            <a:ext cx="573074" cy="321547"/>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526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a:extLst>
              <a:ext uri="{FF2B5EF4-FFF2-40B4-BE49-F238E27FC236}">
                <a16:creationId xmlns:a16="http://schemas.microsoft.com/office/drawing/2014/main" id="{8AFDD3CB-F442-45F9-8888-AD44ED4E54E5}"/>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226502" y="218114"/>
            <a:ext cx="9397368" cy="52850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Inhaltsplatzhalter 6">
            <a:extLst>
              <a:ext uri="{FF2B5EF4-FFF2-40B4-BE49-F238E27FC236}">
                <a16:creationId xmlns:a16="http://schemas.microsoft.com/office/drawing/2014/main" id="{3DC0A3A7-394E-427A-B535-4F2B9B01D6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5242" y="585132"/>
            <a:ext cx="9395669" cy="52850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nhaltsplatzhalter 6">
            <a:extLst>
              <a:ext uri="{FF2B5EF4-FFF2-40B4-BE49-F238E27FC236}">
                <a16:creationId xmlns:a16="http://schemas.microsoft.com/office/drawing/2014/main" id="{4AF567DA-8071-4A44-86F1-46C9AB228E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8165" y="1004445"/>
            <a:ext cx="9395669" cy="52850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Inhaltsplatzhalter 6">
            <a:extLst>
              <a:ext uri="{FF2B5EF4-FFF2-40B4-BE49-F238E27FC236}">
                <a16:creationId xmlns:a16="http://schemas.microsoft.com/office/drawing/2014/main" id="{D2A23719-B1AC-4BAD-84DE-53356B5A88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223" y="401624"/>
            <a:ext cx="9395667" cy="52850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6929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3FC51B1F-2742-4175-B9D5-F9F9150799B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69383" y="244600"/>
            <a:ext cx="5453234" cy="5932363"/>
          </a:xfrm>
        </p:spPr>
      </p:pic>
      <p:sp>
        <p:nvSpPr>
          <p:cNvPr id="11" name="Pfeil: nach rechts 10">
            <a:extLst>
              <a:ext uri="{FF2B5EF4-FFF2-40B4-BE49-F238E27FC236}">
                <a16:creationId xmlns:a16="http://schemas.microsoft.com/office/drawing/2014/main" id="{733C7C78-DCA4-43E4-9080-B92C94C7F64C}"/>
              </a:ext>
            </a:extLst>
          </p:cNvPr>
          <p:cNvSpPr/>
          <p:nvPr/>
        </p:nvSpPr>
        <p:spPr>
          <a:xfrm rot="3272353">
            <a:off x="5839607" y="3376668"/>
            <a:ext cx="573074" cy="321547"/>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Textfeld 11">
            <a:extLst>
              <a:ext uri="{FF2B5EF4-FFF2-40B4-BE49-F238E27FC236}">
                <a16:creationId xmlns:a16="http://schemas.microsoft.com/office/drawing/2014/main" id="{5468D2F6-83C6-4A2F-A0CA-E09E19DFE926}"/>
              </a:ext>
            </a:extLst>
          </p:cNvPr>
          <p:cNvSpPr txBox="1"/>
          <p:nvPr/>
        </p:nvSpPr>
        <p:spPr>
          <a:xfrm>
            <a:off x="1477108" y="844062"/>
            <a:ext cx="1436913" cy="584775"/>
          </a:xfrm>
          <a:prstGeom prst="rect">
            <a:avLst/>
          </a:prstGeom>
          <a:noFill/>
        </p:spPr>
        <p:txBody>
          <a:bodyPr wrap="square" rtlCol="0">
            <a:spAutoFit/>
          </a:bodyPr>
          <a:lstStyle/>
          <a:p>
            <a:r>
              <a:rPr lang="en-US" sz="3200" dirty="0"/>
              <a:t>RX 480:</a:t>
            </a:r>
          </a:p>
        </p:txBody>
      </p:sp>
      <p:sp>
        <p:nvSpPr>
          <p:cNvPr id="13" name="Pfeil: nach rechts 12">
            <a:extLst>
              <a:ext uri="{FF2B5EF4-FFF2-40B4-BE49-F238E27FC236}">
                <a16:creationId xmlns:a16="http://schemas.microsoft.com/office/drawing/2014/main" id="{92F1DAE6-F01D-4FEA-9D7E-03011B552C3F}"/>
              </a:ext>
            </a:extLst>
          </p:cNvPr>
          <p:cNvSpPr/>
          <p:nvPr/>
        </p:nvSpPr>
        <p:spPr>
          <a:xfrm rot="3272353">
            <a:off x="7971533" y="2865876"/>
            <a:ext cx="573074" cy="321547"/>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832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2CC79-12C2-42DF-BFFE-9F9D91115BA9}"/>
              </a:ext>
            </a:extLst>
          </p:cNvPr>
          <p:cNvSpPr>
            <a:spLocks noGrp="1"/>
          </p:cNvSpPr>
          <p:nvPr>
            <p:ph type="title"/>
          </p:nvPr>
        </p:nvSpPr>
        <p:spPr/>
        <p:txBody>
          <a:bodyPr/>
          <a:lstStyle/>
          <a:p>
            <a:r>
              <a:rPr lang="en-US" dirty="0"/>
              <a:t>Obvious Optimizations</a:t>
            </a:r>
          </a:p>
        </p:txBody>
      </p:sp>
      <p:sp>
        <p:nvSpPr>
          <p:cNvPr id="3" name="Inhaltsplatzhalter 2">
            <a:extLst>
              <a:ext uri="{FF2B5EF4-FFF2-40B4-BE49-F238E27FC236}">
                <a16:creationId xmlns:a16="http://schemas.microsoft.com/office/drawing/2014/main" id="{599608B6-EABD-43DD-AA97-E5F79FC305CB}"/>
              </a:ext>
            </a:extLst>
          </p:cNvPr>
          <p:cNvSpPr>
            <a:spLocks noGrp="1"/>
          </p:cNvSpPr>
          <p:nvPr>
            <p:ph idx="1"/>
          </p:nvPr>
        </p:nvSpPr>
        <p:spPr/>
        <p:txBody>
          <a:bodyPr/>
          <a:lstStyle/>
          <a:p>
            <a:r>
              <a:rPr lang="en-US" dirty="0"/>
              <a:t>Many threads don’t operate on active particles and exit early</a:t>
            </a:r>
          </a:p>
          <a:p>
            <a:pPr lvl="1"/>
            <a:r>
              <a:rPr lang="en-US" dirty="0"/>
              <a:t>Compute group count from active particle count (instead of maximum)</a:t>
            </a:r>
          </a:p>
          <a:p>
            <a:pPr lvl="1"/>
            <a:r>
              <a:rPr lang="en-US" dirty="0"/>
              <a:t>Execute multiple particle chunks in one dispatch</a:t>
            </a:r>
          </a:p>
          <a:p>
            <a:pPr lvl="2"/>
            <a:r>
              <a:rPr lang="en-US" dirty="0"/>
              <a:t>From one effect</a:t>
            </a:r>
          </a:p>
          <a:p>
            <a:pPr lvl="2"/>
            <a:r>
              <a:rPr lang="en-US" dirty="0"/>
              <a:t>From multiple instances</a:t>
            </a:r>
          </a:p>
        </p:txBody>
      </p:sp>
    </p:spTree>
    <p:extLst>
      <p:ext uri="{BB962C8B-B14F-4D97-AF65-F5344CB8AC3E}">
        <p14:creationId xmlns:p14="http://schemas.microsoft.com/office/powerpoint/2010/main" val="1641805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5D72A4-F304-474A-B9F6-655401EA425C}"/>
              </a:ext>
            </a:extLst>
          </p:cNvPr>
          <p:cNvSpPr>
            <a:spLocks noGrp="1"/>
          </p:cNvSpPr>
          <p:nvPr>
            <p:ph type="title"/>
          </p:nvPr>
        </p:nvSpPr>
        <p:spPr/>
        <p:txBody>
          <a:bodyPr/>
          <a:lstStyle/>
          <a:p>
            <a:r>
              <a:rPr lang="en-US" dirty="0"/>
              <a:t>Shader code</a:t>
            </a:r>
          </a:p>
        </p:txBody>
      </p:sp>
      <p:sp>
        <p:nvSpPr>
          <p:cNvPr id="3" name="Inhaltsplatzhalter 2">
            <a:extLst>
              <a:ext uri="{FF2B5EF4-FFF2-40B4-BE49-F238E27FC236}">
                <a16:creationId xmlns:a16="http://schemas.microsoft.com/office/drawing/2014/main" id="{C0EC7F5B-9CF2-4A65-A2B1-E1C53FB49EA4}"/>
              </a:ext>
            </a:extLst>
          </p:cNvPr>
          <p:cNvSpPr>
            <a:spLocks noGrp="1"/>
          </p:cNvSpPr>
          <p:nvPr>
            <p:ph idx="1"/>
          </p:nvPr>
        </p:nvSpPr>
        <p:spPr/>
        <p:txBody>
          <a:bodyPr>
            <a:normAutofit fontScale="47500" lnSpcReduction="20000"/>
          </a:bodyPr>
          <a:lstStyle/>
          <a:p>
            <a:pPr marL="0" indent="0">
              <a:lnSpc>
                <a:spcPct val="120000"/>
              </a:lnSpc>
              <a:buNone/>
            </a:pPr>
            <a:r>
              <a:rPr lang="en-US" dirty="0">
                <a:latin typeface="Consolas" panose="020B0609020204030204" pitchFamily="49" charset="0"/>
              </a:rPr>
              <a:t>void </a:t>
            </a:r>
            <a:r>
              <a:rPr lang="en-US" dirty="0" err="1">
                <a:latin typeface="Consolas" panose="020B0609020204030204" pitchFamily="49" charset="0"/>
              </a:rPr>
              <a:t>cs_main</a:t>
            </a:r>
            <a:r>
              <a:rPr lang="en-US" dirty="0">
                <a:latin typeface="Consolas" panose="020B0609020204030204" pitchFamily="49" charset="0"/>
              </a:rPr>
              <a:t>( uint3 </a:t>
            </a:r>
            <a:r>
              <a:rPr lang="en-US" dirty="0" err="1">
                <a:latin typeface="Consolas" panose="020B0609020204030204" pitchFamily="49" charset="0"/>
              </a:rPr>
              <a:t>dispatchId</a:t>
            </a:r>
            <a:r>
              <a:rPr lang="en-US" dirty="0">
                <a:latin typeface="Consolas" panose="020B0609020204030204" pitchFamily="49" charset="0"/>
              </a:rPr>
              <a:t> : </a:t>
            </a:r>
            <a:r>
              <a:rPr lang="en-US" dirty="0" err="1">
                <a:latin typeface="Consolas" panose="020B0609020204030204" pitchFamily="49" charset="0"/>
              </a:rPr>
              <a:t>SV_DispatchThreadID</a:t>
            </a:r>
            <a:r>
              <a:rPr lang="en-US" dirty="0">
                <a:latin typeface="Consolas" panose="020B0609020204030204" pitchFamily="49" charset="0"/>
              </a:rPr>
              <a:t> )</a:t>
            </a:r>
          </a:p>
          <a:p>
            <a:pPr marL="0" indent="0">
              <a:lnSpc>
                <a:spcPct val="120000"/>
              </a:lnSpc>
              <a:buNone/>
            </a:pPr>
            <a:r>
              <a:rPr lang="en-US" dirty="0">
                <a:latin typeface="Consolas" panose="020B0609020204030204" pitchFamily="49" charset="0"/>
              </a:rPr>
              <a:t>{</a:t>
            </a:r>
          </a:p>
          <a:p>
            <a:pPr marL="0" indent="0">
              <a:lnSpc>
                <a:spcPct val="120000"/>
              </a:lnSpc>
              <a:buNone/>
            </a:pPr>
            <a:r>
              <a:rPr lang="en-US" dirty="0">
                <a:latin typeface="Consolas" panose="020B0609020204030204" pitchFamily="49" charset="0"/>
              </a:rPr>
              <a:t>	// ...</a:t>
            </a:r>
          </a:p>
          <a:p>
            <a:pPr marL="0" indent="0">
              <a:lnSpc>
                <a:spcPct val="120000"/>
              </a:lnSpc>
              <a:buNone/>
            </a:pPr>
            <a:r>
              <a:rPr lang="en-US" dirty="0">
                <a:latin typeface="Consolas" panose="020B0609020204030204" pitchFamily="49" charset="0"/>
              </a:rPr>
              <a:t>	if( </a:t>
            </a:r>
            <a:r>
              <a:rPr lang="en-US" dirty="0" err="1">
                <a:latin typeface="Consolas" panose="020B0609020204030204" pitchFamily="49" charset="0"/>
              </a:rPr>
              <a:t>dispatchId.x</a:t>
            </a:r>
            <a:r>
              <a:rPr lang="en-US" dirty="0">
                <a:latin typeface="Consolas" panose="020B0609020204030204" pitchFamily="49" charset="0"/>
              </a:rPr>
              <a:t> &gt;= </a:t>
            </a:r>
            <a:r>
              <a:rPr lang="en-US" dirty="0" err="1">
                <a:latin typeface="Consolas" panose="020B0609020204030204" pitchFamily="49" charset="0"/>
              </a:rPr>
              <a:t>particleCount</a:t>
            </a:r>
            <a:r>
              <a:rPr lang="en-US" dirty="0">
                <a:latin typeface="Consolas" panose="020B0609020204030204" pitchFamily="49" charset="0"/>
              </a:rPr>
              <a:t> ) return;</a:t>
            </a:r>
          </a:p>
          <a:p>
            <a:pPr marL="0" indent="0">
              <a:lnSpc>
                <a:spcPct val="120000"/>
              </a:lnSpc>
              <a:buNone/>
            </a:pPr>
            <a:r>
              <a:rPr lang="en-US" dirty="0">
                <a:latin typeface="Consolas" panose="020B0609020204030204" pitchFamily="49" charset="0"/>
              </a:rPr>
              <a:t>	</a:t>
            </a:r>
            <a:r>
              <a:rPr lang="en-US" dirty="0" err="1">
                <a:latin typeface="Consolas" panose="020B0609020204030204" pitchFamily="49" charset="0"/>
              </a:rPr>
              <a:t>s_particleIndex</a:t>
            </a:r>
            <a:r>
              <a:rPr lang="en-US" dirty="0">
                <a:latin typeface="Consolas" panose="020B0609020204030204" pitchFamily="49" charset="0"/>
              </a:rPr>
              <a:t> = </a:t>
            </a:r>
            <a:r>
              <a:rPr lang="en-US" dirty="0" err="1">
                <a:latin typeface="Consolas" panose="020B0609020204030204" pitchFamily="49" charset="0"/>
              </a:rPr>
              <a:t>g_dataBuffer.Load</a:t>
            </a:r>
            <a:r>
              <a:rPr lang="en-US" dirty="0">
                <a:latin typeface="Consolas" panose="020B0609020204030204" pitchFamily="49" charset="0"/>
              </a:rPr>
              <a:t>( </a:t>
            </a:r>
            <a:r>
              <a:rPr lang="en-US" dirty="0" err="1">
                <a:latin typeface="Consolas" panose="020B0609020204030204" pitchFamily="49" charset="0"/>
              </a:rPr>
              <a:t>s_oldActiveIndicesOffset</a:t>
            </a:r>
            <a:r>
              <a:rPr lang="en-US" dirty="0">
                <a:latin typeface="Consolas" panose="020B0609020204030204" pitchFamily="49" charset="0"/>
              </a:rPr>
              <a:t> + </a:t>
            </a:r>
            <a:r>
              <a:rPr lang="en-US" dirty="0" err="1">
                <a:latin typeface="Consolas" panose="020B0609020204030204" pitchFamily="49" charset="0"/>
              </a:rPr>
              <a:t>dispatchId.x</a:t>
            </a:r>
            <a:r>
              <a:rPr lang="en-US" dirty="0">
                <a:latin typeface="Consolas" panose="020B0609020204030204" pitchFamily="49" charset="0"/>
              </a:rPr>
              <a:t> * 4 );</a:t>
            </a:r>
          </a:p>
          <a:p>
            <a:pPr marL="0" indent="0">
              <a:lnSpc>
                <a:spcPct val="120000"/>
              </a:lnSpc>
              <a:buNone/>
            </a:pPr>
            <a:r>
              <a:rPr lang="en-US" dirty="0">
                <a:latin typeface="Consolas" panose="020B0609020204030204" pitchFamily="49" charset="0"/>
              </a:rPr>
              <a:t>	// ...</a:t>
            </a:r>
          </a:p>
          <a:p>
            <a:pPr marL="0" indent="0">
              <a:lnSpc>
                <a:spcPct val="120000"/>
              </a:lnSpc>
              <a:buNone/>
            </a:pPr>
            <a:r>
              <a:rPr lang="en-US" dirty="0">
                <a:latin typeface="Consolas" panose="020B0609020204030204" pitchFamily="49" charset="0"/>
              </a:rPr>
              <a:t>	const </a:t>
            </a:r>
            <a:r>
              <a:rPr lang="en-US" dirty="0" err="1">
                <a:latin typeface="Consolas" panose="020B0609020204030204" pitchFamily="49" charset="0"/>
              </a:rPr>
              <a:t>VfxEffectData</a:t>
            </a:r>
            <a:r>
              <a:rPr lang="en-US" dirty="0">
                <a:latin typeface="Consolas" panose="020B0609020204030204" pitchFamily="49" charset="0"/>
              </a:rPr>
              <a:t> effect = </a:t>
            </a:r>
            <a:r>
              <a:rPr lang="en-US" dirty="0" err="1">
                <a:latin typeface="Consolas" panose="020B0609020204030204" pitchFamily="49" charset="0"/>
              </a:rPr>
              <a:t>fillVfxEffectData</a:t>
            </a:r>
            <a:r>
              <a:rPr lang="en-US" dirty="0">
                <a:latin typeface="Consolas" panose="020B0609020204030204" pitchFamily="49" charset="0"/>
              </a:rPr>
              <a:t>( </a:t>
            </a:r>
            <a:r>
              <a:rPr lang="en-US" dirty="0" err="1">
                <a:latin typeface="Consolas" panose="020B0609020204030204" pitchFamily="49" charset="0"/>
              </a:rPr>
              <a:t>s_effectParameters</a:t>
            </a:r>
            <a:r>
              <a:rPr lang="en-US" dirty="0">
                <a:latin typeface="Consolas" panose="020B0609020204030204" pitchFamily="49" charset="0"/>
              </a:rPr>
              <a:t> );</a:t>
            </a:r>
          </a:p>
          <a:p>
            <a:pPr marL="0" indent="0">
              <a:lnSpc>
                <a:spcPct val="120000"/>
              </a:lnSpc>
              <a:buNone/>
            </a:pPr>
            <a:r>
              <a:rPr lang="en-US" dirty="0">
                <a:latin typeface="Consolas" panose="020B0609020204030204" pitchFamily="49" charset="0"/>
              </a:rPr>
              <a:t>	</a:t>
            </a:r>
            <a:r>
              <a:rPr lang="en-US" dirty="0" err="1">
                <a:latin typeface="Consolas" panose="020B0609020204030204" pitchFamily="49" charset="0"/>
              </a:rPr>
              <a:t>VfxParticleState</a:t>
            </a:r>
            <a:r>
              <a:rPr lang="en-US" dirty="0">
                <a:latin typeface="Consolas" panose="020B0609020204030204" pitchFamily="49" charset="0"/>
              </a:rPr>
              <a:t> particle = </a:t>
            </a:r>
            <a:r>
              <a:rPr lang="en-US" dirty="0" err="1">
                <a:latin typeface="Consolas" panose="020B0609020204030204" pitchFamily="49" charset="0"/>
              </a:rPr>
              <a:t>unpackParticleState</a:t>
            </a:r>
            <a:r>
              <a:rPr lang="en-US" dirty="0">
                <a:latin typeface="Consolas" panose="020B0609020204030204" pitchFamily="49" charset="0"/>
              </a:rPr>
              <a:t>( </a:t>
            </a:r>
            <a:r>
              <a:rPr lang="en-US" dirty="0" err="1">
                <a:latin typeface="Consolas" panose="020B0609020204030204" pitchFamily="49" charset="0"/>
              </a:rPr>
              <a:t>s_particleState</a:t>
            </a:r>
            <a:r>
              <a:rPr lang="en-US" dirty="0">
                <a:latin typeface="Consolas" panose="020B0609020204030204" pitchFamily="49" charset="0"/>
              </a:rPr>
              <a:t> );</a:t>
            </a:r>
          </a:p>
          <a:p>
            <a:pPr marL="0" indent="0">
              <a:lnSpc>
                <a:spcPct val="120000"/>
              </a:lnSpc>
              <a:buNone/>
            </a:pPr>
            <a:r>
              <a:rPr lang="en-US" dirty="0">
                <a:latin typeface="Consolas" panose="020B0609020204030204" pitchFamily="49" charset="0"/>
              </a:rPr>
              <a:t>	const </a:t>
            </a:r>
            <a:r>
              <a:rPr lang="en-US" dirty="0" err="1">
                <a:latin typeface="Consolas" panose="020B0609020204030204" pitchFamily="49" charset="0"/>
              </a:rPr>
              <a:t>VfxParticleParameters</a:t>
            </a:r>
            <a:r>
              <a:rPr lang="en-US" dirty="0">
                <a:latin typeface="Consolas" panose="020B0609020204030204" pitchFamily="49" charset="0"/>
              </a:rPr>
              <a:t> parameters = </a:t>
            </a:r>
            <a:r>
              <a:rPr lang="en-US" dirty="0" err="1">
                <a:latin typeface="Consolas" panose="020B0609020204030204" pitchFamily="49" charset="0"/>
              </a:rPr>
              <a:t>evaluateParameters</a:t>
            </a:r>
            <a:r>
              <a:rPr lang="en-US" dirty="0">
                <a:latin typeface="Consolas" panose="020B0609020204030204" pitchFamily="49" charset="0"/>
              </a:rPr>
              <a:t>( particle, effect, engine );</a:t>
            </a:r>
          </a:p>
          <a:p>
            <a:pPr marL="0" indent="0">
              <a:lnSpc>
                <a:spcPct val="120000"/>
              </a:lnSpc>
              <a:buNone/>
            </a:pPr>
            <a:r>
              <a:rPr lang="en-US" dirty="0">
                <a:latin typeface="Consolas" panose="020B0609020204030204" pitchFamily="49" charset="0"/>
              </a:rPr>
              <a:t>	const bool </a:t>
            </a:r>
            <a:r>
              <a:rPr lang="en-US" dirty="0" err="1">
                <a:latin typeface="Consolas" panose="020B0609020204030204" pitchFamily="49" charset="0"/>
              </a:rPr>
              <a:t>isAlive</a:t>
            </a:r>
            <a:r>
              <a:rPr lang="en-US" dirty="0">
                <a:latin typeface="Consolas" panose="020B0609020204030204" pitchFamily="49" charset="0"/>
              </a:rPr>
              <a:t> = </a:t>
            </a:r>
            <a:r>
              <a:rPr lang="en-US" dirty="0" err="1">
                <a:latin typeface="Consolas" panose="020B0609020204030204" pitchFamily="49" charset="0"/>
              </a:rPr>
              <a:t>updateParticle</a:t>
            </a:r>
            <a:r>
              <a:rPr lang="en-US" dirty="0">
                <a:latin typeface="Consolas" panose="020B0609020204030204" pitchFamily="49" charset="0"/>
              </a:rPr>
              <a:t>( particle, parameters, effect, engine, </a:t>
            </a:r>
            <a:r>
              <a:rPr lang="en-US" dirty="0" err="1">
                <a:latin typeface="Consolas" panose="020B0609020204030204" pitchFamily="49" charset="0"/>
              </a:rPr>
              <a:t>isNew</a:t>
            </a:r>
            <a:r>
              <a:rPr lang="en-US" dirty="0">
                <a:latin typeface="Consolas" panose="020B0609020204030204" pitchFamily="49" charset="0"/>
              </a:rPr>
              <a:t> );</a:t>
            </a:r>
          </a:p>
          <a:p>
            <a:pPr marL="0" indent="0">
              <a:lnSpc>
                <a:spcPct val="120000"/>
              </a:lnSpc>
              <a:buNone/>
            </a:pPr>
            <a:r>
              <a:rPr lang="en-US" dirty="0">
                <a:latin typeface="Consolas" panose="020B0609020204030204" pitchFamily="49" charset="0"/>
              </a:rPr>
              <a:t>	if( </a:t>
            </a:r>
            <a:r>
              <a:rPr lang="en-US" dirty="0" err="1">
                <a:latin typeface="Consolas" panose="020B0609020204030204" pitchFamily="49" charset="0"/>
              </a:rPr>
              <a:t>isAlive</a:t>
            </a:r>
            <a:r>
              <a:rPr lang="en-US" dirty="0">
                <a:latin typeface="Consolas" panose="020B0609020204030204" pitchFamily="49" charset="0"/>
              </a:rPr>
              <a:t> ) { /* pack &amp; store state, append to new active list */ }</a:t>
            </a:r>
          </a:p>
          <a:p>
            <a:pPr marL="0" indent="0">
              <a:lnSpc>
                <a:spcPct val="120000"/>
              </a:lnSpc>
              <a:buNone/>
            </a:pPr>
            <a:r>
              <a:rPr lang="en-US" dirty="0">
                <a:latin typeface="Consolas" panose="020B0609020204030204" pitchFamily="49" charset="0"/>
              </a:rPr>
              <a:t>	else { /* append to free list */ }</a:t>
            </a:r>
          </a:p>
          <a:p>
            <a:pPr marL="0" indent="0">
              <a:lnSpc>
                <a:spcPct val="120000"/>
              </a:lnSpc>
              <a:buNone/>
            </a:pPr>
            <a:r>
              <a:rPr lang="en-US" dirty="0">
                <a:latin typeface="Consolas" panose="020B0609020204030204" pitchFamily="49" charset="0"/>
              </a:rPr>
              <a:t>}</a:t>
            </a:r>
          </a:p>
        </p:txBody>
      </p:sp>
      <p:sp>
        <p:nvSpPr>
          <p:cNvPr id="5" name="Rechteck: abgerundete Ecken 4">
            <a:extLst>
              <a:ext uri="{FF2B5EF4-FFF2-40B4-BE49-F238E27FC236}">
                <a16:creationId xmlns:a16="http://schemas.microsoft.com/office/drawing/2014/main" id="{55AF575B-3AA2-48CB-9463-397E9D207F66}"/>
              </a:ext>
            </a:extLst>
          </p:cNvPr>
          <p:cNvSpPr/>
          <p:nvPr/>
        </p:nvSpPr>
        <p:spPr>
          <a:xfrm>
            <a:off x="4425516" y="3783101"/>
            <a:ext cx="1670483" cy="28135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eck: abgerundete Ecken 5">
            <a:extLst>
              <a:ext uri="{FF2B5EF4-FFF2-40B4-BE49-F238E27FC236}">
                <a16:creationId xmlns:a16="http://schemas.microsoft.com/office/drawing/2014/main" id="{EBA6E285-81D1-4AD6-A619-7E4A95C79BF7}"/>
              </a:ext>
            </a:extLst>
          </p:cNvPr>
          <p:cNvSpPr/>
          <p:nvPr/>
        </p:nvSpPr>
        <p:spPr>
          <a:xfrm>
            <a:off x="4335096" y="4103776"/>
            <a:ext cx="1864367" cy="28135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hteck: abgerundete Ecken 6">
            <a:extLst>
              <a:ext uri="{FF2B5EF4-FFF2-40B4-BE49-F238E27FC236}">
                <a16:creationId xmlns:a16="http://schemas.microsoft.com/office/drawing/2014/main" id="{CB0C90AF-137F-49C6-9D77-91ADE4EEC172}"/>
              </a:ext>
            </a:extLst>
          </p:cNvPr>
          <p:cNvSpPr/>
          <p:nvPr/>
        </p:nvSpPr>
        <p:spPr>
          <a:xfrm>
            <a:off x="5514420" y="4432840"/>
            <a:ext cx="1767224" cy="28135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hteck: abgerundete Ecken 7">
            <a:extLst>
              <a:ext uri="{FF2B5EF4-FFF2-40B4-BE49-F238E27FC236}">
                <a16:creationId xmlns:a16="http://schemas.microsoft.com/office/drawing/2014/main" id="{39878433-B877-4A93-88B2-BCCF423ADA9E}"/>
              </a:ext>
            </a:extLst>
          </p:cNvPr>
          <p:cNvSpPr/>
          <p:nvPr/>
        </p:nvSpPr>
        <p:spPr>
          <a:xfrm>
            <a:off x="3689714" y="4752163"/>
            <a:ext cx="1419181" cy="281354"/>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4253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8D44731-F71E-4A5C-9A75-30EB96589DC2}"/>
              </a:ext>
            </a:extLst>
          </p:cNvPr>
          <p:cNvSpPr>
            <a:spLocks noGrp="1"/>
          </p:cNvSpPr>
          <p:nvPr>
            <p:ph type="title"/>
          </p:nvPr>
        </p:nvSpPr>
        <p:spPr/>
        <p:txBody>
          <a:bodyPr/>
          <a:lstStyle/>
          <a:p>
            <a:r>
              <a:rPr lang="en-US" dirty="0"/>
              <a:t>Generated Code</a:t>
            </a:r>
          </a:p>
        </p:txBody>
      </p:sp>
      <p:sp>
        <p:nvSpPr>
          <p:cNvPr id="3" name="Inhaltsplatzhalter 2">
            <a:extLst>
              <a:ext uri="{FF2B5EF4-FFF2-40B4-BE49-F238E27FC236}">
                <a16:creationId xmlns:a16="http://schemas.microsoft.com/office/drawing/2014/main" id="{7D8663E3-B576-4336-8A57-C8558A232781}"/>
              </a:ext>
            </a:extLst>
          </p:cNvPr>
          <p:cNvSpPr>
            <a:spLocks noGrp="1"/>
          </p:cNvSpPr>
          <p:nvPr>
            <p:ph idx="1"/>
          </p:nvPr>
        </p:nvSpPr>
        <p:spPr/>
        <p:txBody>
          <a:bodyPr>
            <a:normAutofit fontScale="47500" lnSpcReduction="20000"/>
          </a:bodyPr>
          <a:lstStyle/>
          <a:p>
            <a:pPr marL="0" indent="0">
              <a:lnSpc>
                <a:spcPct val="150000"/>
              </a:lnSpc>
              <a:spcBef>
                <a:spcPts val="0"/>
              </a:spcBef>
              <a:buNone/>
            </a:pPr>
            <a:r>
              <a:rPr lang="en-US" dirty="0" err="1">
                <a:latin typeface="Consolas" panose="020B0609020204030204" pitchFamily="49" charset="0"/>
              </a:rPr>
              <a:t>VfxParticleParameters</a:t>
            </a:r>
            <a:r>
              <a:rPr lang="en-US" dirty="0">
                <a:latin typeface="Consolas" panose="020B0609020204030204" pitchFamily="49" charset="0"/>
              </a:rPr>
              <a:t> </a:t>
            </a:r>
            <a:r>
              <a:rPr lang="en-US" dirty="0" err="1">
                <a:latin typeface="Consolas" panose="020B0609020204030204" pitchFamily="49" charset="0"/>
              </a:rPr>
              <a:t>evaluateParameters</a:t>
            </a:r>
            <a:r>
              <a:rPr lang="en-US" dirty="0">
                <a:latin typeface="Consolas" panose="020B0609020204030204" pitchFamily="49" charset="0"/>
              </a:rPr>
              <a:t>(</a:t>
            </a:r>
          </a:p>
          <a:p>
            <a:pPr marL="0" indent="0">
              <a:lnSpc>
                <a:spcPct val="150000"/>
              </a:lnSpc>
              <a:spcBef>
                <a:spcPts val="0"/>
              </a:spcBef>
              <a:buNone/>
            </a:pPr>
            <a:r>
              <a:rPr lang="en-US" dirty="0">
                <a:latin typeface="Consolas" panose="020B0609020204030204" pitchFamily="49" charset="0"/>
              </a:rPr>
              <a:t>    </a:t>
            </a:r>
            <a:r>
              <a:rPr lang="en-US" dirty="0" err="1">
                <a:latin typeface="Consolas" panose="020B0609020204030204" pitchFamily="49" charset="0"/>
              </a:rPr>
              <a:t>VfxParticleTypeParameterBuffer</a:t>
            </a:r>
            <a:r>
              <a:rPr lang="en-US" dirty="0">
                <a:latin typeface="Consolas" panose="020B0609020204030204" pitchFamily="49" charset="0"/>
              </a:rPr>
              <a:t> </a:t>
            </a:r>
            <a:r>
              <a:rPr lang="en-US" dirty="0" err="1">
                <a:latin typeface="Consolas" panose="020B0609020204030204" pitchFamily="49" charset="0"/>
              </a:rPr>
              <a:t>parameterBuffer</a:t>
            </a:r>
            <a:r>
              <a:rPr lang="en-US" dirty="0">
                <a:latin typeface="Consolas" panose="020B0609020204030204" pitchFamily="49" charset="0"/>
              </a:rPr>
              <a:t>, </a:t>
            </a:r>
            <a:r>
              <a:rPr lang="en-US" dirty="0" err="1">
                <a:latin typeface="Consolas" panose="020B0609020204030204" pitchFamily="49" charset="0"/>
              </a:rPr>
              <a:t>VfxParticleState</a:t>
            </a:r>
            <a:r>
              <a:rPr lang="en-US" dirty="0">
                <a:latin typeface="Consolas" panose="020B0609020204030204" pitchFamily="49" charset="0"/>
              </a:rPr>
              <a:t> state,</a:t>
            </a:r>
          </a:p>
          <a:p>
            <a:pPr marL="0" indent="0">
              <a:lnSpc>
                <a:spcPct val="150000"/>
              </a:lnSpc>
              <a:spcBef>
                <a:spcPts val="0"/>
              </a:spcBef>
              <a:buNone/>
            </a:pPr>
            <a:r>
              <a:rPr lang="en-US" dirty="0">
                <a:latin typeface="Consolas" panose="020B0609020204030204" pitchFamily="49" charset="0"/>
              </a:rPr>
              <a:t>    </a:t>
            </a:r>
            <a:r>
              <a:rPr lang="en-US" dirty="0" err="1">
                <a:latin typeface="Consolas" panose="020B0609020204030204" pitchFamily="49" charset="0"/>
              </a:rPr>
              <a:t>VfxEffectData</a:t>
            </a:r>
            <a:r>
              <a:rPr lang="en-US" dirty="0">
                <a:latin typeface="Consolas" panose="020B0609020204030204" pitchFamily="49" charset="0"/>
              </a:rPr>
              <a:t> effect, </a:t>
            </a:r>
            <a:r>
              <a:rPr lang="en-US" dirty="0" err="1">
                <a:latin typeface="Consolas" panose="020B0609020204030204" pitchFamily="49" charset="0"/>
              </a:rPr>
              <a:t>VfxEngineData</a:t>
            </a:r>
            <a:r>
              <a:rPr lang="en-US" dirty="0">
                <a:latin typeface="Consolas" panose="020B0609020204030204" pitchFamily="49" charset="0"/>
              </a:rPr>
              <a:t> engine )</a:t>
            </a:r>
          </a:p>
          <a:p>
            <a:pPr marL="0" indent="0">
              <a:lnSpc>
                <a:spcPct val="150000"/>
              </a:lnSpc>
              <a:spcBef>
                <a:spcPts val="0"/>
              </a:spcBef>
              <a:buNone/>
            </a:pPr>
            <a:r>
              <a:rPr lang="en-US" dirty="0">
                <a:latin typeface="Consolas" panose="020B0609020204030204" pitchFamily="49" charset="0"/>
              </a:rPr>
              <a:t>{</a:t>
            </a:r>
          </a:p>
          <a:p>
            <a:pPr marL="0" indent="0">
              <a:lnSpc>
                <a:spcPct val="150000"/>
              </a:lnSpc>
              <a:spcBef>
                <a:spcPts val="0"/>
              </a:spcBef>
              <a:buNone/>
            </a:pPr>
            <a:r>
              <a:rPr lang="en-US" dirty="0">
                <a:latin typeface="Consolas" panose="020B0609020204030204" pitchFamily="49" charset="0"/>
              </a:rPr>
              <a:t>    </a:t>
            </a:r>
            <a:r>
              <a:rPr lang="en-US" dirty="0" err="1">
                <a:latin typeface="Consolas" panose="020B0609020204030204" pitchFamily="49" charset="0"/>
              </a:rPr>
              <a:t>VfxParticleParameters</a:t>
            </a:r>
            <a:r>
              <a:rPr lang="en-US" dirty="0">
                <a:latin typeface="Consolas" panose="020B0609020204030204" pitchFamily="49" charset="0"/>
              </a:rPr>
              <a:t> parameters;</a:t>
            </a:r>
          </a:p>
          <a:p>
            <a:pPr marL="0" indent="0">
              <a:lnSpc>
                <a:spcPct val="150000"/>
              </a:lnSpc>
              <a:spcBef>
                <a:spcPts val="0"/>
              </a:spcBef>
              <a:buNone/>
            </a:pPr>
            <a:r>
              <a:rPr lang="en-US" dirty="0">
                <a:latin typeface="Consolas" panose="020B0609020204030204" pitchFamily="49" charset="0"/>
              </a:rPr>
              <a:t>    </a:t>
            </a:r>
            <a:r>
              <a:rPr lang="en-US" dirty="0" err="1">
                <a:latin typeface="Consolas" panose="020B0609020204030204" pitchFamily="49" charset="0"/>
              </a:rPr>
              <a:t>parameters.ignore_isInWater</a:t>
            </a:r>
            <a:r>
              <a:rPr lang="en-US" dirty="0">
                <a:latin typeface="Consolas" panose="020B0609020204030204" pitchFamily="49" charset="0"/>
              </a:rPr>
              <a:t> = </a:t>
            </a:r>
            <a:r>
              <a:rPr lang="en-US" dirty="0" err="1">
                <a:latin typeface="Consolas" panose="020B0609020204030204" pitchFamily="49" charset="0"/>
              </a:rPr>
              <a:t>effect.debug_ignore_isInWater</a:t>
            </a:r>
            <a:r>
              <a:rPr lang="en-US" dirty="0">
                <a:latin typeface="Consolas" panose="020B0609020204030204" pitchFamily="49" charset="0"/>
              </a:rPr>
              <a:t>;</a:t>
            </a:r>
          </a:p>
          <a:p>
            <a:pPr marL="0" indent="0">
              <a:lnSpc>
                <a:spcPct val="150000"/>
              </a:lnSpc>
              <a:spcBef>
                <a:spcPts val="0"/>
              </a:spcBef>
              <a:buNone/>
            </a:pPr>
            <a:r>
              <a:rPr lang="en-US" dirty="0">
                <a:latin typeface="Consolas" panose="020B0609020204030204" pitchFamily="49" charset="0"/>
              </a:rPr>
              <a:t>    </a:t>
            </a:r>
            <a:r>
              <a:rPr lang="en-US" dirty="0" err="1">
                <a:latin typeface="Consolas" panose="020B0609020204030204" pitchFamily="49" charset="0"/>
              </a:rPr>
              <a:t>parameters.isAdditive.x</a:t>
            </a:r>
            <a:r>
              <a:rPr lang="en-US" dirty="0">
                <a:latin typeface="Consolas" panose="020B0609020204030204" pitchFamily="49" charset="0"/>
              </a:rPr>
              <a:t> = </a:t>
            </a:r>
            <a:r>
              <a:rPr lang="en-US" dirty="0" err="1">
                <a:latin typeface="Consolas" panose="020B0609020204030204" pitchFamily="49" charset="0"/>
              </a:rPr>
              <a:t>getX</a:t>
            </a:r>
            <a:r>
              <a:rPr lang="en-US" dirty="0">
                <a:latin typeface="Consolas" panose="020B0609020204030204" pitchFamily="49" charset="0"/>
              </a:rPr>
              <a:t>( </a:t>
            </a:r>
            <a:r>
              <a:rPr lang="en-US" dirty="0" err="1">
                <a:latin typeface="Consolas" panose="020B0609020204030204" pitchFamily="49" charset="0"/>
              </a:rPr>
              <a:t>parameterBuffer.isAdditive</a:t>
            </a:r>
            <a:r>
              <a:rPr lang="en-US" dirty="0">
                <a:latin typeface="Consolas" panose="020B0609020204030204" pitchFamily="49" charset="0"/>
              </a:rPr>
              <a:t> );</a:t>
            </a:r>
          </a:p>
          <a:p>
            <a:pPr marL="0" indent="0">
              <a:lnSpc>
                <a:spcPct val="150000"/>
              </a:lnSpc>
              <a:spcBef>
                <a:spcPts val="0"/>
              </a:spcBef>
              <a:buNone/>
            </a:pPr>
            <a:r>
              <a:rPr lang="en-US" dirty="0">
                <a:latin typeface="Consolas" panose="020B0609020204030204" pitchFamily="49" charset="0"/>
              </a:rPr>
              <a:t>    </a:t>
            </a:r>
            <a:r>
              <a:rPr lang="en-US" dirty="0" err="1">
                <a:latin typeface="Consolas" panose="020B0609020204030204" pitchFamily="49" charset="0"/>
              </a:rPr>
              <a:t>parameters.lightMode</a:t>
            </a:r>
            <a:r>
              <a:rPr lang="en-US" dirty="0">
                <a:latin typeface="Consolas" panose="020B0609020204030204" pitchFamily="49" charset="0"/>
              </a:rPr>
              <a:t> = </a:t>
            </a:r>
            <a:r>
              <a:rPr lang="en-US" dirty="0" err="1">
                <a:latin typeface="Consolas" panose="020B0609020204030204" pitchFamily="49" charset="0"/>
              </a:rPr>
              <a:t>parameterBuffer.lightMode</a:t>
            </a:r>
            <a:r>
              <a:rPr lang="en-US" dirty="0">
                <a:latin typeface="Consolas" panose="020B0609020204030204" pitchFamily="49" charset="0"/>
              </a:rPr>
              <a:t>;</a:t>
            </a:r>
          </a:p>
          <a:p>
            <a:pPr marL="0" indent="0">
              <a:lnSpc>
                <a:spcPct val="150000"/>
              </a:lnSpc>
              <a:spcBef>
                <a:spcPts val="0"/>
              </a:spcBef>
              <a:buNone/>
            </a:pPr>
            <a:r>
              <a:rPr lang="en-US" dirty="0">
                <a:latin typeface="Consolas" panose="020B0609020204030204" pitchFamily="49" charset="0"/>
              </a:rPr>
              <a:t>    </a:t>
            </a:r>
            <a:r>
              <a:rPr lang="en-US" dirty="0" err="1">
                <a:latin typeface="Consolas" panose="020B0609020204030204" pitchFamily="49" charset="0"/>
              </a:rPr>
              <a:t>parameters.timerInitial</a:t>
            </a:r>
            <a:r>
              <a:rPr lang="en-US" dirty="0">
                <a:latin typeface="Consolas" panose="020B0609020204030204" pitchFamily="49" charset="0"/>
              </a:rPr>
              <a:t> = </a:t>
            </a:r>
            <a:r>
              <a:rPr lang="en-US" dirty="0" err="1">
                <a:latin typeface="Consolas" panose="020B0609020204030204" pitchFamily="49" charset="0"/>
              </a:rPr>
              <a:t>parameterBuffer.timerInitial</a:t>
            </a:r>
            <a:r>
              <a:rPr lang="en-US" dirty="0">
                <a:latin typeface="Consolas" panose="020B0609020204030204" pitchFamily="49" charset="0"/>
              </a:rPr>
              <a:t>;</a:t>
            </a:r>
          </a:p>
          <a:p>
            <a:pPr marL="0" indent="0">
              <a:lnSpc>
                <a:spcPct val="150000"/>
              </a:lnSpc>
              <a:spcBef>
                <a:spcPts val="0"/>
              </a:spcBef>
              <a:buNone/>
            </a:pPr>
            <a:r>
              <a:rPr lang="en-US" dirty="0">
                <a:latin typeface="Consolas" panose="020B0609020204030204" pitchFamily="49" charset="0"/>
              </a:rPr>
              <a:t>    </a:t>
            </a:r>
            <a:r>
              <a:rPr lang="en-US" dirty="0" err="1">
                <a:latin typeface="Consolas" panose="020B0609020204030204" pitchFamily="49" charset="0"/>
              </a:rPr>
              <a:t>parameters.timerUpdate</a:t>
            </a:r>
            <a:r>
              <a:rPr lang="en-US" dirty="0">
                <a:latin typeface="Consolas" panose="020B0609020204030204" pitchFamily="49" charset="0"/>
              </a:rPr>
              <a:t> = </a:t>
            </a:r>
            <a:r>
              <a:rPr lang="en-US" dirty="0" err="1">
                <a:latin typeface="Consolas" panose="020B0609020204030204" pitchFamily="49" charset="0"/>
              </a:rPr>
              <a:t>parameterBuffer.timerUpdate</a:t>
            </a:r>
            <a:r>
              <a:rPr lang="en-US" dirty="0">
                <a:latin typeface="Consolas" panose="020B0609020204030204" pitchFamily="49" charset="0"/>
              </a:rPr>
              <a:t>;</a:t>
            </a:r>
          </a:p>
          <a:p>
            <a:pPr marL="0" indent="0">
              <a:lnSpc>
                <a:spcPct val="150000"/>
              </a:lnSpc>
              <a:spcBef>
                <a:spcPts val="0"/>
              </a:spcBef>
              <a:buNone/>
            </a:pPr>
            <a:r>
              <a:rPr lang="en-US" dirty="0">
                <a:latin typeface="Consolas" panose="020B0609020204030204" pitchFamily="49" charset="0"/>
              </a:rPr>
              <a:t>    </a:t>
            </a:r>
            <a:r>
              <a:rPr lang="en-US" dirty="0" err="1">
                <a:latin typeface="Consolas" panose="020B0609020204030204" pitchFamily="49" charset="0"/>
              </a:rPr>
              <a:t>parameters.edgeFadeOutFactor</a:t>
            </a:r>
            <a:r>
              <a:rPr lang="en-US" dirty="0">
                <a:latin typeface="Consolas" panose="020B0609020204030204" pitchFamily="49" charset="0"/>
              </a:rPr>
              <a:t> = </a:t>
            </a:r>
            <a:r>
              <a:rPr lang="en-US" dirty="0" err="1">
                <a:latin typeface="Consolas" panose="020B0609020204030204" pitchFamily="49" charset="0"/>
              </a:rPr>
              <a:t>parameterBuffer.edgeFadeOutFactor</a:t>
            </a:r>
            <a:r>
              <a:rPr lang="en-US" dirty="0">
                <a:latin typeface="Consolas" panose="020B0609020204030204" pitchFamily="49" charset="0"/>
              </a:rPr>
              <a:t>;</a:t>
            </a:r>
          </a:p>
          <a:p>
            <a:pPr marL="0" indent="0">
              <a:lnSpc>
                <a:spcPct val="150000"/>
              </a:lnSpc>
              <a:spcBef>
                <a:spcPts val="0"/>
              </a:spcBef>
              <a:buNone/>
            </a:pPr>
            <a:r>
              <a:rPr lang="en-US" dirty="0">
                <a:latin typeface="Consolas" panose="020B0609020204030204" pitchFamily="49" charset="0"/>
              </a:rPr>
              <a:t>    </a:t>
            </a:r>
            <a:r>
              <a:rPr lang="en-US" dirty="0" err="1">
                <a:latin typeface="Consolas" panose="020B0609020204030204" pitchFamily="49" charset="0"/>
              </a:rPr>
              <a:t>parameters.depthFadeDistance</a:t>
            </a:r>
            <a:r>
              <a:rPr lang="en-US" dirty="0">
                <a:latin typeface="Consolas" panose="020B0609020204030204" pitchFamily="49" charset="0"/>
              </a:rPr>
              <a:t> = </a:t>
            </a:r>
            <a:r>
              <a:rPr lang="en-US" dirty="0" err="1">
                <a:latin typeface="Consolas" panose="020B0609020204030204" pitchFamily="49" charset="0"/>
              </a:rPr>
              <a:t>parameterBuffer.depthFadeDistance</a:t>
            </a:r>
            <a:r>
              <a:rPr lang="en-US" dirty="0">
                <a:latin typeface="Consolas" panose="020B0609020204030204" pitchFamily="49" charset="0"/>
              </a:rPr>
              <a:t>;</a:t>
            </a:r>
          </a:p>
          <a:p>
            <a:pPr marL="0" indent="0">
              <a:lnSpc>
                <a:spcPct val="150000"/>
              </a:lnSpc>
              <a:spcBef>
                <a:spcPts val="0"/>
              </a:spcBef>
              <a:buNone/>
            </a:pPr>
            <a:r>
              <a:rPr lang="en-US" dirty="0">
                <a:latin typeface="Consolas" panose="020B0609020204030204" pitchFamily="49" charset="0"/>
              </a:rPr>
              <a:t>    </a:t>
            </a:r>
            <a:r>
              <a:rPr lang="en-US" dirty="0" err="1">
                <a:latin typeface="Consolas" panose="020B0609020204030204" pitchFamily="49" charset="0"/>
              </a:rPr>
              <a:t>parameters.alphaInitial</a:t>
            </a:r>
            <a:r>
              <a:rPr lang="en-US" dirty="0">
                <a:latin typeface="Consolas" panose="020B0609020204030204" pitchFamily="49" charset="0"/>
              </a:rPr>
              <a:t> = 0.3 * </a:t>
            </a:r>
            <a:r>
              <a:rPr lang="en-US" dirty="0" err="1">
                <a:latin typeface="Consolas" panose="020B0609020204030204" pitchFamily="49" charset="0"/>
              </a:rPr>
              <a:t>random_range</a:t>
            </a:r>
            <a:r>
              <a:rPr lang="en-US" dirty="0">
                <a:latin typeface="Consolas" panose="020B0609020204030204" pitchFamily="49" charset="0"/>
              </a:rPr>
              <a:t>(0.5, 1);</a:t>
            </a:r>
          </a:p>
          <a:p>
            <a:pPr marL="0" indent="0">
              <a:lnSpc>
                <a:spcPct val="150000"/>
              </a:lnSpc>
              <a:spcBef>
                <a:spcPts val="0"/>
              </a:spcBef>
              <a:buNone/>
            </a:pPr>
            <a:r>
              <a:rPr lang="en-US" dirty="0">
                <a:latin typeface="Consolas" panose="020B0609020204030204" pitchFamily="49" charset="0"/>
              </a:rPr>
              <a:t>    // ...</a:t>
            </a:r>
          </a:p>
          <a:p>
            <a:pPr marL="0" indent="0">
              <a:lnSpc>
                <a:spcPct val="150000"/>
              </a:lnSpc>
              <a:spcBef>
                <a:spcPts val="0"/>
              </a:spcBef>
              <a:buNone/>
            </a:pPr>
            <a:r>
              <a:rPr lang="en-US" dirty="0">
                <a:latin typeface="Consolas" panose="020B0609020204030204" pitchFamily="49" charset="0"/>
              </a:rPr>
              <a:t>    return parameters;</a:t>
            </a:r>
          </a:p>
          <a:p>
            <a:pPr marL="0" indent="0">
              <a:lnSpc>
                <a:spcPct val="150000"/>
              </a:lnSpc>
              <a:spcBef>
                <a:spcPts val="0"/>
              </a:spcBef>
              <a:buNone/>
            </a:pPr>
            <a:r>
              <a:rPr lang="en-US" dirty="0">
                <a:latin typeface="Consolas" panose="020B0609020204030204" pitchFamily="49" charset="0"/>
              </a:rPr>
              <a:t>}</a:t>
            </a:r>
          </a:p>
        </p:txBody>
      </p:sp>
      <p:pic>
        <p:nvPicPr>
          <p:cNvPr id="6" name="Grafik 5">
            <a:extLst>
              <a:ext uri="{FF2B5EF4-FFF2-40B4-BE49-F238E27FC236}">
                <a16:creationId xmlns:a16="http://schemas.microsoft.com/office/drawing/2014/main" id="{BFA04270-E841-40EC-A6B6-88437B43D1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5877" y="383268"/>
            <a:ext cx="4045811" cy="5855997"/>
          </a:xfrm>
          <a:prstGeom prst="rect">
            <a:avLst/>
          </a:prstGeom>
        </p:spPr>
      </p:pic>
      <p:sp>
        <p:nvSpPr>
          <p:cNvPr id="2" name="Rechteck: abgerundete Ecken 1">
            <a:extLst>
              <a:ext uri="{FF2B5EF4-FFF2-40B4-BE49-F238E27FC236}">
                <a16:creationId xmlns:a16="http://schemas.microsoft.com/office/drawing/2014/main" id="{323B0658-DDBE-4392-B687-107AC12953BE}"/>
              </a:ext>
            </a:extLst>
          </p:cNvPr>
          <p:cNvSpPr/>
          <p:nvPr/>
        </p:nvSpPr>
        <p:spPr>
          <a:xfrm>
            <a:off x="3607266" y="4974672"/>
            <a:ext cx="2488734" cy="251669"/>
          </a:xfrm>
          <a:prstGeom prst="roundRect">
            <a:avLst/>
          </a:prstGeom>
          <a:noFill/>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7" name="Rechteck: abgerundete Ecken 6">
            <a:extLst>
              <a:ext uri="{FF2B5EF4-FFF2-40B4-BE49-F238E27FC236}">
                <a16:creationId xmlns:a16="http://schemas.microsoft.com/office/drawing/2014/main" id="{F405B200-8598-4F42-82EA-5321E3B4BEA1}"/>
              </a:ext>
            </a:extLst>
          </p:cNvPr>
          <p:cNvSpPr/>
          <p:nvPr/>
        </p:nvSpPr>
        <p:spPr>
          <a:xfrm>
            <a:off x="3969390" y="3177331"/>
            <a:ext cx="2766969" cy="251669"/>
          </a:xfrm>
          <a:prstGeom prst="roundRect">
            <a:avLst/>
          </a:prstGeom>
          <a:noFill/>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8" name="Rechteck: abgerundete Ecken 7">
            <a:extLst>
              <a:ext uri="{FF2B5EF4-FFF2-40B4-BE49-F238E27FC236}">
                <a16:creationId xmlns:a16="http://schemas.microsoft.com/office/drawing/2014/main" id="{343E2249-F334-4BEF-989B-58AA08D494BC}"/>
              </a:ext>
            </a:extLst>
          </p:cNvPr>
          <p:cNvSpPr/>
          <p:nvPr/>
        </p:nvSpPr>
        <p:spPr>
          <a:xfrm>
            <a:off x="3607266" y="3429000"/>
            <a:ext cx="3212984" cy="251669"/>
          </a:xfrm>
          <a:prstGeom prst="roundRect">
            <a:avLst/>
          </a:prstGeom>
          <a:noFill/>
          <a:ln w="38100">
            <a:solidFill>
              <a:srgbClr val="0070C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9" name="Rechteck: abgerundete Ecken 8">
            <a:extLst>
              <a:ext uri="{FF2B5EF4-FFF2-40B4-BE49-F238E27FC236}">
                <a16:creationId xmlns:a16="http://schemas.microsoft.com/office/drawing/2014/main" id="{0B2DCB46-5066-422E-82D8-B827B5342F5D}"/>
              </a:ext>
            </a:extLst>
          </p:cNvPr>
          <p:cNvSpPr/>
          <p:nvPr/>
        </p:nvSpPr>
        <p:spPr>
          <a:xfrm>
            <a:off x="3329461" y="3680669"/>
            <a:ext cx="2408609" cy="251669"/>
          </a:xfrm>
          <a:prstGeom prst="roundRect">
            <a:avLst/>
          </a:prstGeom>
          <a:noFill/>
          <a:ln w="38100">
            <a:solidFill>
              <a:srgbClr val="0070C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0" name="Rechteck: abgerundete Ecken 9">
            <a:extLst>
              <a:ext uri="{FF2B5EF4-FFF2-40B4-BE49-F238E27FC236}">
                <a16:creationId xmlns:a16="http://schemas.microsoft.com/office/drawing/2014/main" id="{845E4329-F791-4A60-A9E2-34F22824A156}"/>
              </a:ext>
            </a:extLst>
          </p:cNvPr>
          <p:cNvSpPr/>
          <p:nvPr/>
        </p:nvSpPr>
        <p:spPr>
          <a:xfrm>
            <a:off x="9219501" y="2862045"/>
            <a:ext cx="1535185" cy="251669"/>
          </a:xfrm>
          <a:prstGeom prst="roundRect">
            <a:avLst/>
          </a:prstGeom>
          <a:noFill/>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1" name="Rechteck: abgerundete Ecken 10">
            <a:extLst>
              <a:ext uri="{FF2B5EF4-FFF2-40B4-BE49-F238E27FC236}">
                <a16:creationId xmlns:a16="http://schemas.microsoft.com/office/drawing/2014/main" id="{9B3FA56C-EC0D-460B-8EB5-047EE36A8F52}"/>
              </a:ext>
            </a:extLst>
          </p:cNvPr>
          <p:cNvSpPr/>
          <p:nvPr/>
        </p:nvSpPr>
        <p:spPr>
          <a:xfrm>
            <a:off x="9219501" y="1216536"/>
            <a:ext cx="1870745" cy="251669"/>
          </a:xfrm>
          <a:prstGeom prst="roundRect">
            <a:avLst/>
          </a:prstGeom>
          <a:noFill/>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2" name="Rechteck: abgerundete Ecken 11">
            <a:extLst>
              <a:ext uri="{FF2B5EF4-FFF2-40B4-BE49-F238E27FC236}">
                <a16:creationId xmlns:a16="http://schemas.microsoft.com/office/drawing/2014/main" id="{A27317E3-78B9-4896-B6AA-5974C7BB92A5}"/>
              </a:ext>
            </a:extLst>
          </p:cNvPr>
          <p:cNvSpPr/>
          <p:nvPr/>
        </p:nvSpPr>
        <p:spPr>
          <a:xfrm>
            <a:off x="9219501" y="1477307"/>
            <a:ext cx="318782" cy="251669"/>
          </a:xfrm>
          <a:prstGeom prst="roundRect">
            <a:avLst/>
          </a:prstGeom>
          <a:noFill/>
          <a:ln w="38100">
            <a:solidFill>
              <a:srgbClr val="0070C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3" name="Rechteck: abgerundete Ecken 12">
            <a:extLst>
              <a:ext uri="{FF2B5EF4-FFF2-40B4-BE49-F238E27FC236}">
                <a16:creationId xmlns:a16="http://schemas.microsoft.com/office/drawing/2014/main" id="{8D12ADEA-F67F-47D8-A98C-4A117D070A48}"/>
              </a:ext>
            </a:extLst>
          </p:cNvPr>
          <p:cNvSpPr/>
          <p:nvPr/>
        </p:nvSpPr>
        <p:spPr>
          <a:xfrm>
            <a:off x="9219501" y="1718619"/>
            <a:ext cx="1870745" cy="251669"/>
          </a:xfrm>
          <a:prstGeom prst="roundRect">
            <a:avLst/>
          </a:prstGeom>
          <a:noFill/>
          <a:ln w="38100">
            <a:solidFill>
              <a:srgbClr val="0070C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21294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P spid="11"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4B63CF-BF1B-4F6D-A8D4-2B467F2EDDC5}"/>
              </a:ext>
            </a:extLst>
          </p:cNvPr>
          <p:cNvSpPr>
            <a:spLocks noGrp="1"/>
          </p:cNvSpPr>
          <p:nvPr>
            <p:ph type="title"/>
          </p:nvPr>
        </p:nvSpPr>
        <p:spPr>
          <a:xfrm>
            <a:off x="838200" y="365125"/>
            <a:ext cx="10515600" cy="1325563"/>
          </a:xfrm>
        </p:spPr>
        <p:txBody>
          <a:bodyPr/>
          <a:lstStyle/>
          <a:p>
            <a:r>
              <a:rPr lang="en-US" dirty="0"/>
              <a:t>Particle API</a:t>
            </a:r>
          </a:p>
        </p:txBody>
      </p:sp>
      <p:sp>
        <p:nvSpPr>
          <p:cNvPr id="4" name="Inhaltsplatzhalter 3">
            <a:extLst>
              <a:ext uri="{FF2B5EF4-FFF2-40B4-BE49-F238E27FC236}">
                <a16:creationId xmlns:a16="http://schemas.microsoft.com/office/drawing/2014/main" id="{FF4335D7-205A-4096-B537-2E6399F8A69B}"/>
              </a:ext>
            </a:extLst>
          </p:cNvPr>
          <p:cNvSpPr>
            <a:spLocks noGrp="1"/>
          </p:cNvSpPr>
          <p:nvPr>
            <p:ph sz="half" idx="1"/>
          </p:nvPr>
        </p:nvSpPr>
        <p:spPr/>
        <p:txBody>
          <a:bodyPr>
            <a:normAutofit fontScale="92500" lnSpcReduction="20000"/>
          </a:bodyPr>
          <a:lstStyle/>
          <a:p>
            <a:r>
              <a:rPr lang="en-US" dirty="0"/>
              <a:t>Draw</a:t>
            </a:r>
          </a:p>
          <a:p>
            <a:pPr lvl="1"/>
            <a:r>
              <a:rPr lang="en-US" dirty="0"/>
              <a:t>Meshes</a:t>
            </a:r>
          </a:p>
          <a:p>
            <a:pPr lvl="1"/>
            <a:r>
              <a:rPr lang="en-US" dirty="0"/>
              <a:t>Models</a:t>
            </a:r>
          </a:p>
          <a:p>
            <a:pPr lvl="1"/>
            <a:r>
              <a:rPr lang="en-US" dirty="0"/>
              <a:t>Point lights</a:t>
            </a:r>
          </a:p>
          <a:p>
            <a:pPr lvl="1"/>
            <a:r>
              <a:rPr lang="en-US" dirty="0"/>
              <a:t>Decals</a:t>
            </a:r>
          </a:p>
          <a:p>
            <a:pPr lvl="1"/>
            <a:r>
              <a:rPr lang="en-US" dirty="0"/>
              <a:t>Water</a:t>
            </a:r>
          </a:p>
          <a:p>
            <a:pPr lvl="1"/>
            <a:r>
              <a:rPr lang="en-US" dirty="0"/>
              <a:t>Foliage displacement</a:t>
            </a:r>
          </a:p>
          <a:p>
            <a:pPr lvl="1"/>
            <a:r>
              <a:rPr lang="en-US" dirty="0"/>
              <a:t>Fog</a:t>
            </a:r>
          </a:p>
          <a:p>
            <a:pPr lvl="1"/>
            <a:r>
              <a:rPr lang="en-US" dirty="0"/>
              <a:t>Sound</a:t>
            </a:r>
          </a:p>
          <a:p>
            <a:pPr lvl="1">
              <a:buFont typeface="Symbol" panose="05050102010706020507" pitchFamily="18" charset="2"/>
              <a:buChar char="Þ"/>
            </a:pPr>
            <a:r>
              <a:rPr lang="en-US" dirty="0"/>
              <a:t>No retained state</a:t>
            </a:r>
          </a:p>
          <a:p>
            <a:pPr lvl="1">
              <a:buFont typeface="Symbol" panose="05050102010706020507" pitchFamily="18" charset="2"/>
              <a:buChar char="Þ"/>
            </a:pPr>
            <a:r>
              <a:rPr lang="en-US" dirty="0"/>
              <a:t>Supports multiple draws per update</a:t>
            </a:r>
          </a:p>
          <a:p>
            <a:r>
              <a:rPr lang="en-US" dirty="0"/>
              <a:t>Debug Draw</a:t>
            </a:r>
          </a:p>
          <a:p>
            <a:pPr lvl="1"/>
            <a:endParaRPr lang="en-US" dirty="0"/>
          </a:p>
        </p:txBody>
      </p:sp>
      <p:sp>
        <p:nvSpPr>
          <p:cNvPr id="5" name="Inhaltsplatzhalter 4">
            <a:extLst>
              <a:ext uri="{FF2B5EF4-FFF2-40B4-BE49-F238E27FC236}">
                <a16:creationId xmlns:a16="http://schemas.microsoft.com/office/drawing/2014/main" id="{4470D567-AD41-4ED1-9BBD-0BF49AAA4D9D}"/>
              </a:ext>
            </a:extLst>
          </p:cNvPr>
          <p:cNvSpPr>
            <a:spLocks noGrp="1"/>
          </p:cNvSpPr>
          <p:nvPr>
            <p:ph sz="half" idx="2"/>
          </p:nvPr>
        </p:nvSpPr>
        <p:spPr/>
        <p:txBody>
          <a:bodyPr>
            <a:normAutofit fontScale="92500" lnSpcReduction="20000"/>
          </a:bodyPr>
          <a:lstStyle/>
          <a:p>
            <a:r>
              <a:rPr lang="en-US" dirty="0"/>
              <a:t>Sample</a:t>
            </a:r>
          </a:p>
          <a:p>
            <a:pPr lvl="1"/>
            <a:r>
              <a:rPr lang="en-US" dirty="0"/>
              <a:t>Images</a:t>
            </a:r>
          </a:p>
          <a:p>
            <a:pPr lvl="1"/>
            <a:r>
              <a:rPr lang="en-US" dirty="0"/>
              <a:t>Fog</a:t>
            </a:r>
          </a:p>
          <a:p>
            <a:pPr lvl="1"/>
            <a:r>
              <a:rPr lang="en-US" dirty="0"/>
              <a:t>Fog surface</a:t>
            </a:r>
          </a:p>
          <a:p>
            <a:pPr lvl="1"/>
            <a:r>
              <a:rPr lang="en-US" dirty="0"/>
              <a:t>Water</a:t>
            </a:r>
          </a:p>
          <a:p>
            <a:pPr lvl="1"/>
            <a:r>
              <a:rPr lang="en-US" dirty="0"/>
              <a:t>Water features</a:t>
            </a:r>
          </a:p>
          <a:p>
            <a:pPr lvl="1"/>
            <a:r>
              <a:rPr lang="en-US" dirty="0"/>
              <a:t>Local heightmap</a:t>
            </a:r>
          </a:p>
          <a:p>
            <a:pPr lvl="1"/>
            <a:r>
              <a:rPr lang="en-US" dirty="0"/>
              <a:t>World SDF</a:t>
            </a:r>
          </a:p>
          <a:p>
            <a:pPr lvl="1"/>
            <a:r>
              <a:rPr lang="en-US" dirty="0"/>
              <a:t>Meshes</a:t>
            </a:r>
          </a:p>
          <a:p>
            <a:r>
              <a:rPr lang="en-US" dirty="0"/>
              <a:t>Random [PCG 2014]</a:t>
            </a:r>
          </a:p>
          <a:p>
            <a:r>
              <a:rPr lang="en-US" dirty="0"/>
              <a:t>Spawn Particle</a:t>
            </a:r>
          </a:p>
          <a:p>
            <a:r>
              <a:rPr lang="en-US" dirty="0"/>
              <a:t>… and many more</a:t>
            </a:r>
          </a:p>
        </p:txBody>
      </p:sp>
      <p:sp>
        <p:nvSpPr>
          <p:cNvPr id="3" name="Legende: Linie 2">
            <a:extLst>
              <a:ext uri="{FF2B5EF4-FFF2-40B4-BE49-F238E27FC236}">
                <a16:creationId xmlns:a16="http://schemas.microsoft.com/office/drawing/2014/main" id="{476CDAC8-349D-4A1A-BD26-7FEDCA49C095}"/>
              </a:ext>
            </a:extLst>
          </p:cNvPr>
          <p:cNvSpPr/>
          <p:nvPr/>
        </p:nvSpPr>
        <p:spPr>
          <a:xfrm>
            <a:off x="3604010" y="1617331"/>
            <a:ext cx="2384807" cy="535738"/>
          </a:xfrm>
          <a:prstGeom prst="borderCallout1">
            <a:avLst>
              <a:gd name="adj1" fmla="val 18750"/>
              <a:gd name="adj2" fmla="val -8333"/>
              <a:gd name="adj3" fmla="val 129036"/>
              <a:gd name="adj4" fmla="val -42938"/>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Next Slide</a:t>
            </a:r>
          </a:p>
        </p:txBody>
      </p:sp>
      <p:sp>
        <p:nvSpPr>
          <p:cNvPr id="6" name="Legende: Linie 5">
            <a:extLst>
              <a:ext uri="{FF2B5EF4-FFF2-40B4-BE49-F238E27FC236}">
                <a16:creationId xmlns:a16="http://schemas.microsoft.com/office/drawing/2014/main" id="{30586E94-04DD-44A7-A848-16403A897E17}"/>
              </a:ext>
            </a:extLst>
          </p:cNvPr>
          <p:cNvSpPr/>
          <p:nvPr/>
        </p:nvSpPr>
        <p:spPr>
          <a:xfrm>
            <a:off x="3604009" y="2480513"/>
            <a:ext cx="2384808" cy="948488"/>
          </a:xfrm>
          <a:prstGeom prst="borderCallout1">
            <a:avLst>
              <a:gd name="adj1" fmla="val 18750"/>
              <a:gd name="adj2" fmla="val -8333"/>
              <a:gd name="adj3" fmla="val 14709"/>
              <a:gd name="adj4" fmla="val -4335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Previous transform via </a:t>
            </a:r>
            <a:r>
              <a:rPr lang="en-US" dirty="0" err="1"/>
              <a:t>hashmap</a:t>
            </a:r>
            <a:r>
              <a:rPr lang="en-US" dirty="0"/>
              <a:t> (for now) for motion vectors</a:t>
            </a:r>
          </a:p>
        </p:txBody>
      </p:sp>
      <p:sp>
        <p:nvSpPr>
          <p:cNvPr id="7" name="Rechteck 6">
            <a:extLst>
              <a:ext uri="{FF2B5EF4-FFF2-40B4-BE49-F238E27FC236}">
                <a16:creationId xmlns:a16="http://schemas.microsoft.com/office/drawing/2014/main" id="{E4359B69-AFCA-4E39-B48C-EFF804ECB952}"/>
              </a:ext>
            </a:extLst>
          </p:cNvPr>
          <p:cNvSpPr/>
          <p:nvPr/>
        </p:nvSpPr>
        <p:spPr>
          <a:xfrm>
            <a:off x="9446004" y="2337901"/>
            <a:ext cx="2239860" cy="70730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Random points from pre-process, see later</a:t>
            </a:r>
          </a:p>
        </p:txBody>
      </p:sp>
      <p:cxnSp>
        <p:nvCxnSpPr>
          <p:cNvPr id="9" name="Gerader Verbinder 8">
            <a:extLst>
              <a:ext uri="{FF2B5EF4-FFF2-40B4-BE49-F238E27FC236}">
                <a16:creationId xmlns:a16="http://schemas.microsoft.com/office/drawing/2014/main" id="{0B63CCCE-738D-4220-A379-3937BEB424F2}"/>
              </a:ext>
            </a:extLst>
          </p:cNvPr>
          <p:cNvCxnSpPr>
            <a:cxnSpLocks/>
          </p:cNvCxnSpPr>
          <p:nvPr/>
        </p:nvCxnSpPr>
        <p:spPr>
          <a:xfrm flipH="1">
            <a:off x="8355435" y="2480513"/>
            <a:ext cx="947956" cy="422078"/>
          </a:xfrm>
          <a:prstGeom prst="line">
            <a:avLst/>
          </a:prstGeom>
          <a:ln w="12700"/>
        </p:spPr>
        <p:style>
          <a:lnRef idx="1">
            <a:schemeClr val="dk1"/>
          </a:lnRef>
          <a:fillRef idx="0">
            <a:schemeClr val="dk1"/>
          </a:fillRef>
          <a:effectRef idx="0">
            <a:schemeClr val="dk1"/>
          </a:effectRef>
          <a:fontRef idx="minor">
            <a:schemeClr val="tx1"/>
          </a:fontRef>
        </p:style>
      </p:cxnSp>
      <p:cxnSp>
        <p:nvCxnSpPr>
          <p:cNvPr id="12" name="Gerader Verbinder 11">
            <a:extLst>
              <a:ext uri="{FF2B5EF4-FFF2-40B4-BE49-F238E27FC236}">
                <a16:creationId xmlns:a16="http://schemas.microsoft.com/office/drawing/2014/main" id="{E43BD1E7-0E5E-4FAA-869D-FE17B67907F1}"/>
              </a:ext>
            </a:extLst>
          </p:cNvPr>
          <p:cNvCxnSpPr>
            <a:cxnSpLocks/>
          </p:cNvCxnSpPr>
          <p:nvPr/>
        </p:nvCxnSpPr>
        <p:spPr>
          <a:xfrm flipH="1">
            <a:off x="8749717" y="2480513"/>
            <a:ext cx="553675" cy="1017696"/>
          </a:xfrm>
          <a:prstGeom prst="line">
            <a:avLst/>
          </a:prstGeom>
          <a:ln w="12700"/>
        </p:spPr>
        <p:style>
          <a:lnRef idx="1">
            <a:schemeClr val="dk1"/>
          </a:lnRef>
          <a:fillRef idx="0">
            <a:schemeClr val="dk1"/>
          </a:fillRef>
          <a:effectRef idx="0">
            <a:schemeClr val="dk1"/>
          </a:effectRef>
          <a:fontRef idx="minor">
            <a:schemeClr val="tx1"/>
          </a:fontRef>
        </p:style>
      </p:cxnSp>
      <p:sp>
        <p:nvSpPr>
          <p:cNvPr id="22" name="Legende: Linie 21">
            <a:extLst>
              <a:ext uri="{FF2B5EF4-FFF2-40B4-BE49-F238E27FC236}">
                <a16:creationId xmlns:a16="http://schemas.microsoft.com/office/drawing/2014/main" id="{899922BA-7665-4358-977B-3413A673FE61}"/>
              </a:ext>
            </a:extLst>
          </p:cNvPr>
          <p:cNvSpPr/>
          <p:nvPr/>
        </p:nvSpPr>
        <p:spPr>
          <a:xfrm>
            <a:off x="3604009" y="3997825"/>
            <a:ext cx="2384807" cy="535738"/>
          </a:xfrm>
          <a:prstGeom prst="borderCallout1">
            <a:avLst>
              <a:gd name="adj1" fmla="val 18750"/>
              <a:gd name="adj2" fmla="val -8333"/>
              <a:gd name="adj3" fmla="val 72665"/>
              <a:gd name="adj4" fmla="val -5067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Read back on CPU</a:t>
            </a:r>
          </a:p>
        </p:txBody>
      </p:sp>
    </p:spTree>
    <p:extLst>
      <p:ext uri="{BB962C8B-B14F-4D97-AF65-F5344CB8AC3E}">
        <p14:creationId xmlns:p14="http://schemas.microsoft.com/office/powerpoint/2010/main" val="289753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5" end="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6" end="6"/>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xEl>
                                              <p:pRg st="7" end="7"/>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0FF248-7C30-4669-B700-12930C8DB4AD}"/>
              </a:ext>
            </a:extLst>
          </p:cNvPr>
          <p:cNvSpPr>
            <a:spLocks noGrp="1"/>
          </p:cNvSpPr>
          <p:nvPr>
            <p:ph type="title"/>
          </p:nvPr>
        </p:nvSpPr>
        <p:spPr/>
        <p:txBody>
          <a:bodyPr/>
          <a:lstStyle/>
          <a:p>
            <a:r>
              <a:rPr lang="en-US" dirty="0"/>
              <a:t>Draw Mesh API</a:t>
            </a:r>
          </a:p>
        </p:txBody>
      </p:sp>
      <p:sp>
        <p:nvSpPr>
          <p:cNvPr id="5" name="Textfeld 4">
            <a:extLst>
              <a:ext uri="{FF2B5EF4-FFF2-40B4-BE49-F238E27FC236}">
                <a16:creationId xmlns:a16="http://schemas.microsoft.com/office/drawing/2014/main" id="{3E3AD7B0-7FEB-4FF4-91A0-EB6CDFC3CE18}"/>
              </a:ext>
            </a:extLst>
          </p:cNvPr>
          <p:cNvSpPr txBox="1"/>
          <p:nvPr/>
        </p:nvSpPr>
        <p:spPr>
          <a:xfrm>
            <a:off x="939039" y="1399218"/>
            <a:ext cx="5249555" cy="483209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100" dirty="0">
                <a:latin typeface="Consolas" panose="020B0609020204030204" pitchFamily="49" charset="0"/>
              </a:rPr>
              <a:t>struct </a:t>
            </a:r>
            <a:r>
              <a:rPr lang="en-US" sz="1100" dirty="0" err="1">
                <a:latin typeface="Consolas" panose="020B0609020204030204" pitchFamily="49" charset="0"/>
              </a:rPr>
              <a:t>TransparentDrawParameters</a:t>
            </a:r>
            <a:endParaRPr lang="en-US" sz="1100" dirty="0">
              <a:latin typeface="Consolas" panose="020B0609020204030204" pitchFamily="49" charset="0"/>
            </a:endParaRPr>
          </a:p>
          <a:p>
            <a:r>
              <a:rPr lang="en-US" sz="1100" dirty="0">
                <a:latin typeface="Consolas" panose="020B0609020204030204" pitchFamily="49" charset="0"/>
              </a:rPr>
              <a:t>{</a:t>
            </a:r>
          </a:p>
          <a:p>
            <a:r>
              <a:rPr lang="en-US" sz="1100" dirty="0">
                <a:latin typeface="Consolas" panose="020B0609020204030204" pitchFamily="49" charset="0"/>
              </a:rPr>
              <a:t>	float3		position;</a:t>
            </a:r>
          </a:p>
          <a:p>
            <a:r>
              <a:rPr lang="en-US" sz="1100" dirty="0">
                <a:latin typeface="Consolas" panose="020B0609020204030204" pitchFamily="49" charset="0"/>
              </a:rPr>
              <a:t>	Quaternion		orientation;</a:t>
            </a:r>
          </a:p>
          <a:p>
            <a:r>
              <a:rPr lang="en-US" sz="1100" dirty="0">
                <a:latin typeface="Consolas" panose="020B0609020204030204" pitchFamily="49" charset="0"/>
              </a:rPr>
              <a:t>	float3		scale;</a:t>
            </a:r>
          </a:p>
          <a:p>
            <a:r>
              <a:rPr lang="en-US" sz="1100" dirty="0">
                <a:latin typeface="Consolas" panose="020B0609020204030204" pitchFamily="49" charset="0"/>
              </a:rPr>
              <a:t>	GpuCombinedImage2D	image;</a:t>
            </a:r>
          </a:p>
          <a:p>
            <a:r>
              <a:rPr lang="en-US" sz="1100" dirty="0">
                <a:latin typeface="Consolas" panose="020B0609020204030204" pitchFamily="49" charset="0"/>
              </a:rPr>
              <a:t>	GpuCombinedImage2D	</a:t>
            </a:r>
            <a:r>
              <a:rPr lang="en-US" sz="1100" dirty="0" err="1">
                <a:latin typeface="Consolas" panose="020B0609020204030204" pitchFamily="49" charset="0"/>
              </a:rPr>
              <a:t>normals</a:t>
            </a:r>
            <a:r>
              <a:rPr lang="en-US" sz="1100" dirty="0">
                <a:latin typeface="Consolas" panose="020B0609020204030204" pitchFamily="49" charset="0"/>
              </a:rPr>
              <a:t>;</a:t>
            </a:r>
          </a:p>
          <a:p>
            <a:r>
              <a:rPr lang="en-US" sz="1100" dirty="0">
                <a:latin typeface="Consolas" panose="020B0609020204030204" pitchFamily="49" charset="0"/>
              </a:rPr>
              <a:t>	float3		color;</a:t>
            </a:r>
          </a:p>
          <a:p>
            <a:r>
              <a:rPr lang="en-US" sz="1100" dirty="0">
                <a:latin typeface="Consolas" panose="020B0609020204030204" pitchFamily="49" charset="0"/>
              </a:rPr>
              <a:t>	float		alpha;</a:t>
            </a:r>
          </a:p>
          <a:p>
            <a:r>
              <a:rPr lang="en-US" sz="1100" dirty="0">
                <a:latin typeface="Consolas" panose="020B0609020204030204" pitchFamily="49" charset="0"/>
              </a:rPr>
              <a:t>	float		metallic;</a:t>
            </a:r>
          </a:p>
          <a:p>
            <a:r>
              <a:rPr lang="en-US" sz="1100" dirty="0">
                <a:latin typeface="Consolas" panose="020B0609020204030204" pitchFamily="49" charset="0"/>
              </a:rPr>
              <a:t>	float		roughness;</a:t>
            </a:r>
          </a:p>
          <a:p>
            <a:r>
              <a:rPr lang="en-US" sz="1100" dirty="0">
                <a:latin typeface="Consolas" panose="020B0609020204030204" pitchFamily="49" charset="0"/>
              </a:rPr>
              <a:t>	float		reflectance;</a:t>
            </a:r>
          </a:p>
          <a:p>
            <a:r>
              <a:rPr lang="en-US" sz="1100" dirty="0">
                <a:latin typeface="Consolas" panose="020B0609020204030204" pitchFamily="49" charset="0"/>
              </a:rPr>
              <a:t>	float2		</a:t>
            </a:r>
            <a:r>
              <a:rPr lang="en-US" sz="1100" dirty="0" err="1">
                <a:latin typeface="Consolas" panose="020B0609020204030204" pitchFamily="49" charset="0"/>
              </a:rPr>
              <a:t>uvOffset</a:t>
            </a:r>
            <a:r>
              <a:rPr lang="en-US" sz="1100" dirty="0">
                <a:latin typeface="Consolas" panose="020B0609020204030204" pitchFamily="49" charset="0"/>
              </a:rPr>
              <a:t>;</a:t>
            </a:r>
          </a:p>
          <a:p>
            <a:r>
              <a:rPr lang="en-US" sz="1100" dirty="0">
                <a:latin typeface="Consolas" panose="020B0609020204030204" pitchFamily="49" charset="0"/>
              </a:rPr>
              <a:t>	float2		</a:t>
            </a:r>
            <a:r>
              <a:rPr lang="en-US" sz="1100" dirty="0" err="1">
                <a:latin typeface="Consolas" panose="020B0609020204030204" pitchFamily="49" charset="0"/>
              </a:rPr>
              <a:t>uvScale</a:t>
            </a:r>
            <a:r>
              <a:rPr lang="en-US" sz="1100" dirty="0">
                <a:latin typeface="Consolas" panose="020B0609020204030204" pitchFamily="49" charset="0"/>
              </a:rPr>
              <a:t>;</a:t>
            </a:r>
          </a:p>
          <a:p>
            <a:r>
              <a:rPr lang="en-US" sz="1100" dirty="0">
                <a:latin typeface="Consolas" panose="020B0609020204030204" pitchFamily="49" charset="0"/>
              </a:rPr>
              <a:t>	</a:t>
            </a:r>
            <a:r>
              <a:rPr lang="en-US" sz="1100" dirty="0" err="1">
                <a:latin typeface="Consolas" panose="020B0609020204030204" pitchFamily="49" charset="0"/>
              </a:rPr>
              <a:t>UvDistortion</a:t>
            </a:r>
            <a:r>
              <a:rPr lang="en-US" sz="1100" dirty="0">
                <a:latin typeface="Consolas" panose="020B0609020204030204" pitchFamily="49" charset="0"/>
              </a:rPr>
              <a:t>	</a:t>
            </a:r>
            <a:r>
              <a:rPr lang="en-US" sz="1100" dirty="0" err="1">
                <a:latin typeface="Consolas" panose="020B0609020204030204" pitchFamily="49" charset="0"/>
              </a:rPr>
              <a:t>uvDistortion</a:t>
            </a:r>
            <a:r>
              <a:rPr lang="en-US" sz="1100" dirty="0">
                <a:latin typeface="Consolas" panose="020B0609020204030204" pitchFamily="49" charset="0"/>
              </a:rPr>
              <a:t>;</a:t>
            </a:r>
          </a:p>
          <a:p>
            <a:r>
              <a:rPr lang="en-US" sz="1100" dirty="0">
                <a:latin typeface="Consolas" panose="020B0609020204030204" pitchFamily="49" charset="0"/>
              </a:rPr>
              <a:t>	float		</a:t>
            </a:r>
            <a:r>
              <a:rPr lang="en-US" sz="1100" dirty="0" err="1">
                <a:latin typeface="Consolas" panose="020B0609020204030204" pitchFamily="49" charset="0"/>
              </a:rPr>
              <a:t>depthFadeDistance</a:t>
            </a:r>
            <a:r>
              <a:rPr lang="en-US" sz="1100" dirty="0">
                <a:latin typeface="Consolas" panose="020B0609020204030204" pitchFamily="49" charset="0"/>
              </a:rPr>
              <a:t>;</a:t>
            </a:r>
          </a:p>
          <a:p>
            <a:r>
              <a:rPr lang="en-US" sz="1100" dirty="0">
                <a:latin typeface="Consolas" panose="020B0609020204030204" pitchFamily="49" charset="0"/>
              </a:rPr>
              <a:t>	float		</a:t>
            </a:r>
            <a:r>
              <a:rPr lang="en-US" sz="1100" dirty="0" err="1">
                <a:latin typeface="Consolas" panose="020B0609020204030204" pitchFamily="49" charset="0"/>
              </a:rPr>
              <a:t>edgeFadeOutFactor</a:t>
            </a:r>
            <a:r>
              <a:rPr lang="en-US" sz="1100" dirty="0">
                <a:latin typeface="Consolas" panose="020B0609020204030204" pitchFamily="49" charset="0"/>
              </a:rPr>
              <a:t>;</a:t>
            </a:r>
          </a:p>
          <a:p>
            <a:r>
              <a:rPr lang="en-US" sz="1100" dirty="0">
                <a:latin typeface="Consolas" panose="020B0609020204030204" pitchFamily="49" charset="0"/>
              </a:rPr>
              <a:t>	</a:t>
            </a:r>
            <a:r>
              <a:rPr lang="en-US" sz="1100" dirty="0" err="1">
                <a:latin typeface="Consolas" panose="020B0609020204030204" pitchFamily="49" charset="0"/>
              </a:rPr>
              <a:t>AlphaClip</a:t>
            </a:r>
            <a:r>
              <a:rPr lang="en-US" sz="1100" dirty="0">
                <a:latin typeface="Consolas" panose="020B0609020204030204" pitchFamily="49" charset="0"/>
              </a:rPr>
              <a:t>		</a:t>
            </a:r>
            <a:r>
              <a:rPr lang="en-US" sz="1100" dirty="0" err="1">
                <a:latin typeface="Consolas" panose="020B0609020204030204" pitchFamily="49" charset="0"/>
              </a:rPr>
              <a:t>alphaClip</a:t>
            </a:r>
            <a:r>
              <a:rPr lang="en-US" sz="1100" dirty="0">
                <a:latin typeface="Consolas" panose="020B0609020204030204" pitchFamily="49" charset="0"/>
              </a:rPr>
              <a:t>;</a:t>
            </a:r>
          </a:p>
          <a:p>
            <a:r>
              <a:rPr lang="en-US" sz="1100" dirty="0">
                <a:latin typeface="Consolas" panose="020B0609020204030204" pitchFamily="49" charset="0"/>
              </a:rPr>
              <a:t>	int		</a:t>
            </a:r>
            <a:r>
              <a:rPr lang="en-US" sz="1100" dirty="0" err="1">
                <a:latin typeface="Consolas" panose="020B0609020204030204" pitchFamily="49" charset="0"/>
              </a:rPr>
              <a:t>vertexAlphaMode</a:t>
            </a:r>
            <a:r>
              <a:rPr lang="en-US" sz="1100" dirty="0">
                <a:latin typeface="Consolas" panose="020B0609020204030204" pitchFamily="49" charset="0"/>
              </a:rPr>
              <a:t>;</a:t>
            </a:r>
          </a:p>
          <a:p>
            <a:r>
              <a:rPr lang="en-US" sz="1100" dirty="0">
                <a:latin typeface="Consolas" panose="020B0609020204030204" pitchFamily="49" charset="0"/>
              </a:rPr>
              <a:t>	bool		</a:t>
            </a:r>
            <a:r>
              <a:rPr lang="en-US" sz="1100" dirty="0" err="1">
                <a:latin typeface="Consolas" panose="020B0609020204030204" pitchFamily="49" charset="0"/>
              </a:rPr>
              <a:t>isAdditive</a:t>
            </a:r>
            <a:r>
              <a:rPr lang="en-US" sz="1100" dirty="0">
                <a:latin typeface="Consolas" panose="020B0609020204030204" pitchFamily="49" charset="0"/>
              </a:rPr>
              <a:t>;</a:t>
            </a:r>
          </a:p>
          <a:p>
            <a:r>
              <a:rPr lang="en-US" sz="1100" dirty="0">
                <a:latin typeface="Consolas" panose="020B0609020204030204" pitchFamily="49" charset="0"/>
              </a:rPr>
              <a:t>	bool		</a:t>
            </a:r>
            <a:r>
              <a:rPr lang="en-US" sz="1100" dirty="0" err="1">
                <a:latin typeface="Consolas" panose="020B0609020204030204" pitchFamily="49" charset="0"/>
              </a:rPr>
              <a:t>discardInsideWater</a:t>
            </a:r>
            <a:r>
              <a:rPr lang="en-US" sz="1100" dirty="0">
                <a:latin typeface="Consolas" panose="020B0609020204030204" pitchFamily="49" charset="0"/>
              </a:rPr>
              <a:t>;</a:t>
            </a:r>
          </a:p>
          <a:p>
            <a:r>
              <a:rPr lang="en-US" sz="1100" dirty="0">
                <a:latin typeface="Consolas" panose="020B0609020204030204" pitchFamily="49" charset="0"/>
              </a:rPr>
              <a:t>	bool		</a:t>
            </a:r>
            <a:r>
              <a:rPr lang="en-US" sz="1100" dirty="0" err="1">
                <a:latin typeface="Consolas" panose="020B0609020204030204" pitchFamily="49" charset="0"/>
              </a:rPr>
              <a:t>discardOutsideWater</a:t>
            </a:r>
            <a:r>
              <a:rPr lang="en-US" sz="1100" dirty="0">
                <a:latin typeface="Consolas" panose="020B0609020204030204" pitchFamily="49" charset="0"/>
              </a:rPr>
              <a:t>;</a:t>
            </a:r>
          </a:p>
          <a:p>
            <a:r>
              <a:rPr lang="en-US" sz="1100" dirty="0">
                <a:latin typeface="Consolas" panose="020B0609020204030204" pitchFamily="49" charset="0"/>
              </a:rPr>
              <a:t>	bool		</a:t>
            </a:r>
            <a:r>
              <a:rPr lang="en-US" sz="1100" dirty="0" err="1">
                <a:latin typeface="Consolas" panose="020B0609020204030204" pitchFamily="49" charset="0"/>
              </a:rPr>
              <a:t>depthFadeOnWater</a:t>
            </a:r>
            <a:r>
              <a:rPr lang="en-US" sz="1100" dirty="0">
                <a:latin typeface="Consolas" panose="020B0609020204030204" pitchFamily="49" charset="0"/>
              </a:rPr>
              <a:t>;</a:t>
            </a:r>
          </a:p>
          <a:p>
            <a:r>
              <a:rPr lang="en-US" sz="1100" dirty="0">
                <a:latin typeface="Consolas" panose="020B0609020204030204" pitchFamily="49" charset="0"/>
              </a:rPr>
              <a:t>	</a:t>
            </a:r>
            <a:r>
              <a:rPr lang="en-US" sz="1100" dirty="0" err="1">
                <a:latin typeface="Consolas" panose="020B0609020204030204" pitchFamily="49" charset="0"/>
              </a:rPr>
              <a:t>VfxSortParameters</a:t>
            </a:r>
            <a:r>
              <a:rPr lang="en-US" sz="1100" dirty="0">
                <a:latin typeface="Consolas" panose="020B0609020204030204" pitchFamily="49" charset="0"/>
              </a:rPr>
              <a:t>	sort;</a:t>
            </a:r>
          </a:p>
          <a:p>
            <a:r>
              <a:rPr lang="en-US" sz="1100" dirty="0">
                <a:latin typeface="Consolas" panose="020B0609020204030204" pitchFamily="49" charset="0"/>
              </a:rPr>
              <a:t>	</a:t>
            </a:r>
            <a:r>
              <a:rPr lang="en-US" sz="1100" dirty="0" err="1">
                <a:latin typeface="Consolas" panose="020B0609020204030204" pitchFamily="49" charset="0"/>
              </a:rPr>
              <a:t>uint</a:t>
            </a:r>
            <a:r>
              <a:rPr lang="en-US" sz="1100" dirty="0">
                <a:latin typeface="Consolas" panose="020B0609020204030204" pitchFamily="49" charset="0"/>
              </a:rPr>
              <a:t>		</a:t>
            </a:r>
            <a:r>
              <a:rPr lang="en-US" sz="1100" dirty="0" err="1">
                <a:latin typeface="Consolas" panose="020B0609020204030204" pitchFamily="49" charset="0"/>
              </a:rPr>
              <a:t>lightMode</a:t>
            </a:r>
            <a:r>
              <a:rPr lang="en-US" sz="1100" dirty="0">
                <a:latin typeface="Consolas" panose="020B0609020204030204" pitchFamily="49" charset="0"/>
              </a:rPr>
              <a:t>;</a:t>
            </a:r>
          </a:p>
          <a:p>
            <a:r>
              <a:rPr lang="en-US" sz="1100" dirty="0">
                <a:latin typeface="Consolas" panose="020B0609020204030204" pitchFamily="49" charset="0"/>
              </a:rPr>
              <a:t>	float		</a:t>
            </a:r>
            <a:r>
              <a:rPr lang="en-US" sz="1100" dirty="0" err="1">
                <a:latin typeface="Consolas" panose="020B0609020204030204" pitchFamily="49" charset="0"/>
              </a:rPr>
              <a:t>exposureCorrectionFactor</a:t>
            </a:r>
            <a:r>
              <a:rPr lang="en-US" sz="1100" dirty="0">
                <a:latin typeface="Consolas" panose="020B0609020204030204" pitchFamily="49" charset="0"/>
              </a:rPr>
              <a:t>;</a:t>
            </a:r>
          </a:p>
          <a:p>
            <a:r>
              <a:rPr lang="en-US" sz="1100" dirty="0">
                <a:latin typeface="Consolas" panose="020B0609020204030204" pitchFamily="49" charset="0"/>
              </a:rPr>
              <a:t>	Flipbook		flipbook;</a:t>
            </a:r>
          </a:p>
          <a:p>
            <a:r>
              <a:rPr lang="en-US" sz="1100" dirty="0">
                <a:latin typeface="Consolas" panose="020B0609020204030204" pitchFamily="49" charset="0"/>
              </a:rPr>
              <a:t>};</a:t>
            </a:r>
          </a:p>
        </p:txBody>
      </p:sp>
      <p:sp>
        <p:nvSpPr>
          <p:cNvPr id="6" name="Textfeld 5">
            <a:extLst>
              <a:ext uri="{FF2B5EF4-FFF2-40B4-BE49-F238E27FC236}">
                <a16:creationId xmlns:a16="http://schemas.microsoft.com/office/drawing/2014/main" id="{82F13155-3C40-47CF-A31B-A58770FF971B}"/>
              </a:ext>
            </a:extLst>
          </p:cNvPr>
          <p:cNvSpPr txBox="1"/>
          <p:nvPr/>
        </p:nvSpPr>
        <p:spPr>
          <a:xfrm>
            <a:off x="6188594" y="4528564"/>
            <a:ext cx="5249555" cy="120032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latin typeface="Consolas" panose="020B0609020204030204" pitchFamily="49" charset="0"/>
              </a:rPr>
              <a:t>void </a:t>
            </a:r>
            <a:r>
              <a:rPr lang="en-US" dirty="0" err="1">
                <a:latin typeface="Consolas" panose="020B0609020204030204" pitchFamily="49" charset="0"/>
              </a:rPr>
              <a:t>drawTransparentMesh</a:t>
            </a:r>
            <a:r>
              <a:rPr lang="en-US" dirty="0">
                <a:latin typeface="Consolas" panose="020B0609020204030204" pitchFamily="49" charset="0"/>
              </a:rPr>
              <a:t>(</a:t>
            </a:r>
          </a:p>
          <a:p>
            <a:r>
              <a:rPr lang="en-US" dirty="0">
                <a:latin typeface="Consolas" panose="020B0609020204030204" pitchFamily="49" charset="0"/>
              </a:rPr>
              <a:t>    </a:t>
            </a:r>
            <a:r>
              <a:rPr lang="en-US" dirty="0" err="1">
                <a:latin typeface="Consolas" panose="020B0609020204030204" pitchFamily="49" charset="0"/>
              </a:rPr>
              <a:t>VfxMesh</a:t>
            </a:r>
            <a:r>
              <a:rPr lang="en-US" dirty="0">
                <a:latin typeface="Consolas" panose="020B0609020204030204" pitchFamily="49" charset="0"/>
              </a:rPr>
              <a:t> mesh,</a:t>
            </a:r>
          </a:p>
          <a:p>
            <a:r>
              <a:rPr lang="en-US" dirty="0">
                <a:latin typeface="Consolas" panose="020B0609020204030204" pitchFamily="49" charset="0"/>
              </a:rPr>
              <a:t>    </a:t>
            </a:r>
            <a:r>
              <a:rPr lang="en-US" dirty="0" err="1">
                <a:latin typeface="Consolas" panose="020B0609020204030204" pitchFamily="49" charset="0"/>
              </a:rPr>
              <a:t>TransparentDrawParameters</a:t>
            </a:r>
            <a:r>
              <a:rPr lang="en-US" dirty="0">
                <a:latin typeface="Consolas" panose="020B0609020204030204" pitchFamily="49" charset="0"/>
              </a:rPr>
              <a:t> parameters</a:t>
            </a:r>
          </a:p>
          <a:p>
            <a:r>
              <a:rPr lang="en-US" dirty="0">
                <a:latin typeface="Consolas" panose="020B0609020204030204" pitchFamily="49" charset="0"/>
              </a:rPr>
              <a:t>)</a:t>
            </a:r>
          </a:p>
        </p:txBody>
      </p:sp>
      <p:sp>
        <p:nvSpPr>
          <p:cNvPr id="7" name="Textfeld 6">
            <a:extLst>
              <a:ext uri="{FF2B5EF4-FFF2-40B4-BE49-F238E27FC236}">
                <a16:creationId xmlns:a16="http://schemas.microsoft.com/office/drawing/2014/main" id="{D39EC201-B62E-45B3-880F-7C7FFCCD84CF}"/>
              </a:ext>
            </a:extLst>
          </p:cNvPr>
          <p:cNvSpPr txBox="1"/>
          <p:nvPr/>
        </p:nvSpPr>
        <p:spPr>
          <a:xfrm>
            <a:off x="6340994" y="1399218"/>
            <a:ext cx="5249555" cy="267765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err="1">
                <a:latin typeface="Consolas" panose="020B0609020204030204" pitchFamily="49" charset="0"/>
              </a:rPr>
              <a:t>enum</a:t>
            </a:r>
            <a:r>
              <a:rPr lang="en-US" sz="1200" dirty="0">
                <a:latin typeface="Consolas" panose="020B0609020204030204" pitchFamily="49" charset="0"/>
              </a:rPr>
              <a:t> </a:t>
            </a:r>
            <a:r>
              <a:rPr lang="en-US" sz="1200" dirty="0" err="1">
                <a:latin typeface="Consolas" panose="020B0609020204030204" pitchFamily="49" charset="0"/>
              </a:rPr>
              <a:t>VfxSortType</a:t>
            </a:r>
            <a:endParaRPr lang="en-US" sz="1200" dirty="0">
              <a:latin typeface="Consolas" panose="020B0609020204030204" pitchFamily="49" charset="0"/>
            </a:endParaRPr>
          </a:p>
          <a:p>
            <a:r>
              <a:rPr lang="en-US" sz="1200" dirty="0">
                <a:latin typeface="Consolas" panose="020B0609020204030204" pitchFamily="49" charset="0"/>
              </a:rPr>
              <a:t>{</a:t>
            </a:r>
          </a:p>
          <a:p>
            <a:r>
              <a:rPr lang="en-US" sz="1200" dirty="0">
                <a:latin typeface="Consolas" panose="020B0609020204030204" pitchFamily="49" charset="0"/>
              </a:rPr>
              <a:t>	None,</a:t>
            </a:r>
          </a:p>
          <a:p>
            <a:r>
              <a:rPr lang="en-US" sz="1200" dirty="0">
                <a:latin typeface="Consolas" panose="020B0609020204030204" pitchFamily="49" charset="0"/>
              </a:rPr>
              <a:t>	</a:t>
            </a:r>
            <a:r>
              <a:rPr lang="en-US" sz="1200" dirty="0" err="1">
                <a:latin typeface="Consolas" panose="020B0609020204030204" pitchFamily="49" charset="0"/>
              </a:rPr>
              <a:t>YoungestFirst</a:t>
            </a:r>
            <a:r>
              <a:rPr lang="en-US" sz="1200" dirty="0">
                <a:latin typeface="Consolas" panose="020B0609020204030204" pitchFamily="49" charset="0"/>
              </a:rPr>
              <a:t>,</a:t>
            </a:r>
          </a:p>
          <a:p>
            <a:r>
              <a:rPr lang="en-US" sz="1200" dirty="0">
                <a:latin typeface="Consolas" panose="020B0609020204030204" pitchFamily="49" charset="0"/>
              </a:rPr>
              <a:t>	</a:t>
            </a:r>
            <a:r>
              <a:rPr lang="en-US" sz="1200" dirty="0" err="1">
                <a:latin typeface="Consolas" panose="020B0609020204030204" pitchFamily="49" charset="0"/>
              </a:rPr>
              <a:t>OldestFirst</a:t>
            </a:r>
            <a:r>
              <a:rPr lang="en-US" sz="1200" dirty="0">
                <a:latin typeface="Consolas" panose="020B0609020204030204" pitchFamily="49" charset="0"/>
              </a:rPr>
              <a:t>,</a:t>
            </a:r>
          </a:p>
          <a:p>
            <a:r>
              <a:rPr lang="en-US" sz="1200" dirty="0">
                <a:latin typeface="Consolas" panose="020B0609020204030204" pitchFamily="49" charset="0"/>
              </a:rPr>
              <a:t>	</a:t>
            </a:r>
            <a:r>
              <a:rPr lang="en-US" sz="1200" dirty="0" err="1">
                <a:latin typeface="Consolas" panose="020B0609020204030204" pitchFamily="49" charset="0"/>
              </a:rPr>
              <a:t>DistanceToNearPlane</a:t>
            </a:r>
            <a:r>
              <a:rPr lang="en-US" sz="1200" dirty="0">
                <a:latin typeface="Consolas" panose="020B0609020204030204" pitchFamily="49" charset="0"/>
              </a:rPr>
              <a:t>,</a:t>
            </a:r>
          </a:p>
          <a:p>
            <a:r>
              <a:rPr lang="en-US" sz="1200" dirty="0">
                <a:latin typeface="Consolas" panose="020B0609020204030204" pitchFamily="49" charset="0"/>
              </a:rPr>
              <a:t>	</a:t>
            </a:r>
            <a:r>
              <a:rPr lang="en-US" sz="1200" dirty="0" err="1">
                <a:latin typeface="Consolas" panose="020B0609020204030204" pitchFamily="49" charset="0"/>
              </a:rPr>
              <a:t>DistanceToCamera</a:t>
            </a:r>
            <a:r>
              <a:rPr lang="en-US" sz="1200" dirty="0">
                <a:latin typeface="Consolas" panose="020B0609020204030204" pitchFamily="49" charset="0"/>
              </a:rPr>
              <a:t>,</a:t>
            </a:r>
          </a:p>
          <a:p>
            <a:r>
              <a:rPr lang="en-US" sz="1200" dirty="0">
                <a:latin typeface="Consolas" panose="020B0609020204030204" pitchFamily="49" charset="0"/>
              </a:rPr>
              <a:t>	Custom,</a:t>
            </a:r>
          </a:p>
          <a:p>
            <a:r>
              <a:rPr lang="en-US" sz="1200" dirty="0">
                <a:latin typeface="Consolas" panose="020B0609020204030204" pitchFamily="49" charset="0"/>
              </a:rPr>
              <a:t>};</a:t>
            </a:r>
          </a:p>
          <a:p>
            <a:r>
              <a:rPr lang="en-US" sz="1200" dirty="0">
                <a:latin typeface="Consolas" panose="020B0609020204030204" pitchFamily="49" charset="0"/>
              </a:rPr>
              <a:t>struct </a:t>
            </a:r>
            <a:r>
              <a:rPr lang="en-US" sz="1200" dirty="0" err="1">
                <a:latin typeface="Consolas" panose="020B0609020204030204" pitchFamily="49" charset="0"/>
              </a:rPr>
              <a:t>VfxSortParameters</a:t>
            </a:r>
            <a:endParaRPr lang="en-US" sz="1200" dirty="0">
              <a:latin typeface="Consolas" panose="020B0609020204030204" pitchFamily="49" charset="0"/>
            </a:endParaRPr>
          </a:p>
          <a:p>
            <a:r>
              <a:rPr lang="en-US" sz="1200" dirty="0">
                <a:latin typeface="Consolas" panose="020B0609020204030204" pitchFamily="49" charset="0"/>
              </a:rPr>
              <a:t>{</a:t>
            </a:r>
          </a:p>
          <a:p>
            <a:r>
              <a:rPr lang="en-US" sz="1200" dirty="0">
                <a:latin typeface="Consolas" panose="020B0609020204030204" pitchFamily="49" charset="0"/>
              </a:rPr>
              <a:t>	</a:t>
            </a:r>
            <a:r>
              <a:rPr lang="en-US" sz="1200" dirty="0" err="1">
                <a:latin typeface="Consolas" panose="020B0609020204030204" pitchFamily="49" charset="0"/>
              </a:rPr>
              <a:t>VfxSortType</a:t>
            </a:r>
            <a:r>
              <a:rPr lang="en-US" sz="1200" dirty="0">
                <a:latin typeface="Consolas" panose="020B0609020204030204" pitchFamily="49" charset="0"/>
              </a:rPr>
              <a:t>	type;</a:t>
            </a:r>
          </a:p>
          <a:p>
            <a:r>
              <a:rPr lang="en-US" sz="1200" dirty="0">
                <a:latin typeface="Consolas" panose="020B0609020204030204" pitchFamily="49" charset="0"/>
              </a:rPr>
              <a:t>	float		offset;</a:t>
            </a:r>
          </a:p>
          <a:p>
            <a:r>
              <a:rPr lang="en-US" sz="1200" dirty="0">
                <a:latin typeface="Consolas" panose="020B0609020204030204" pitchFamily="49" charset="0"/>
              </a:rPr>
              <a:t>};</a:t>
            </a:r>
          </a:p>
        </p:txBody>
      </p:sp>
    </p:spTree>
    <p:extLst>
      <p:ext uri="{BB962C8B-B14F-4D97-AF65-F5344CB8AC3E}">
        <p14:creationId xmlns:p14="http://schemas.microsoft.com/office/powerpoint/2010/main" val="7578479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19109ED-4D52-434B-A7E2-CC8D7BF702C7}"/>
              </a:ext>
            </a:extLst>
          </p:cNvPr>
          <p:cNvSpPr>
            <a:spLocks noGrp="1"/>
          </p:cNvSpPr>
          <p:nvPr>
            <p:ph type="title"/>
          </p:nvPr>
        </p:nvSpPr>
        <p:spPr/>
        <p:txBody>
          <a:bodyPr/>
          <a:lstStyle/>
          <a:p>
            <a:r>
              <a:rPr lang="en-US" dirty="0"/>
              <a:t>Draw Mesh Implementation</a:t>
            </a:r>
          </a:p>
        </p:txBody>
      </p:sp>
      <p:sp>
        <p:nvSpPr>
          <p:cNvPr id="4" name="Inhaltsplatzhalter 3">
            <a:extLst>
              <a:ext uri="{FF2B5EF4-FFF2-40B4-BE49-F238E27FC236}">
                <a16:creationId xmlns:a16="http://schemas.microsoft.com/office/drawing/2014/main" id="{671FE4E4-F309-4B01-AD8C-F6539575079E}"/>
              </a:ext>
            </a:extLst>
          </p:cNvPr>
          <p:cNvSpPr>
            <a:spLocks noGrp="1"/>
          </p:cNvSpPr>
          <p:nvPr>
            <p:ph idx="1"/>
          </p:nvPr>
        </p:nvSpPr>
        <p:spPr/>
        <p:txBody>
          <a:bodyPr/>
          <a:lstStyle/>
          <a:p>
            <a:r>
              <a:rPr lang="en-US" dirty="0"/>
              <a:t>Sort all draws by sort key using radix sort</a:t>
            </a:r>
          </a:p>
          <a:p>
            <a:r>
              <a:rPr lang="en-US" dirty="0"/>
              <a:t>Write new index buffers</a:t>
            </a:r>
          </a:p>
          <a:p>
            <a:pPr lvl="1"/>
            <a:r>
              <a:rPr lang="en-US" dirty="0"/>
              <a:t>For above &amp; below water</a:t>
            </a:r>
          </a:p>
          <a:p>
            <a:pPr lvl="1"/>
            <a:endParaRPr lang="en-US" dirty="0"/>
          </a:p>
          <a:p>
            <a:pPr lvl="1"/>
            <a:endParaRPr lang="en-US" dirty="0"/>
          </a:p>
          <a:p>
            <a:pPr lvl="1"/>
            <a:endParaRPr lang="en-US" dirty="0"/>
          </a:p>
          <a:p>
            <a:r>
              <a:rPr lang="en-US" dirty="0"/>
              <a:t>Single draw call for each pass</a:t>
            </a:r>
          </a:p>
        </p:txBody>
      </p:sp>
      <p:graphicFrame>
        <p:nvGraphicFramePr>
          <p:cNvPr id="6" name="Tabelle 5">
            <a:extLst>
              <a:ext uri="{FF2B5EF4-FFF2-40B4-BE49-F238E27FC236}">
                <a16:creationId xmlns:a16="http://schemas.microsoft.com/office/drawing/2014/main" id="{64BB0C4B-5F20-4084-B43A-EAA7B61765E0}"/>
              </a:ext>
            </a:extLst>
          </p:cNvPr>
          <p:cNvGraphicFramePr>
            <a:graphicFrameLocks noGrp="1"/>
          </p:cNvGraphicFramePr>
          <p:nvPr>
            <p:extLst>
              <p:ext uri="{D42A27DB-BD31-4B8C-83A1-F6EECF244321}">
                <p14:modId xmlns:p14="http://schemas.microsoft.com/office/powerpoint/2010/main" val="690888902"/>
              </p:ext>
            </p:extLst>
          </p:nvPr>
        </p:nvGraphicFramePr>
        <p:xfrm>
          <a:off x="1338666" y="3281995"/>
          <a:ext cx="8128000" cy="741680"/>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264679923"/>
                    </a:ext>
                  </a:extLst>
                </a:gridCol>
                <a:gridCol w="4064000">
                  <a:extLst>
                    <a:ext uri="{9D8B030D-6E8A-4147-A177-3AD203B41FA5}">
                      <a16:colId xmlns:a16="http://schemas.microsoft.com/office/drawing/2014/main" val="1846329958"/>
                    </a:ext>
                  </a:extLst>
                </a:gridCol>
              </a:tblGrid>
              <a:tr h="370840">
                <a:tc>
                  <a:txBody>
                    <a:bodyPr/>
                    <a:lstStyle/>
                    <a:p>
                      <a:r>
                        <a:rPr lang="en-US" dirty="0"/>
                        <a:t>31-16</a:t>
                      </a:r>
                    </a:p>
                  </a:txBody>
                  <a:tcPr/>
                </a:tc>
                <a:tc>
                  <a:txBody>
                    <a:bodyPr/>
                    <a:lstStyle/>
                    <a:p>
                      <a:r>
                        <a:rPr lang="en-US" dirty="0"/>
                        <a:t>15-0</a:t>
                      </a:r>
                    </a:p>
                  </a:txBody>
                  <a:tcPr/>
                </a:tc>
                <a:extLst>
                  <a:ext uri="{0D108BD9-81ED-4DB2-BD59-A6C34878D82A}">
                    <a16:rowId xmlns:a16="http://schemas.microsoft.com/office/drawing/2014/main" val="1401305156"/>
                  </a:ext>
                </a:extLst>
              </a:tr>
              <a:tr h="370840">
                <a:tc>
                  <a:txBody>
                    <a:bodyPr/>
                    <a:lstStyle/>
                    <a:p>
                      <a:r>
                        <a:rPr lang="en-US" dirty="0"/>
                        <a:t>Instance index</a:t>
                      </a:r>
                    </a:p>
                  </a:txBody>
                  <a:tcPr/>
                </a:tc>
                <a:tc>
                  <a:txBody>
                    <a:bodyPr/>
                    <a:lstStyle/>
                    <a:p>
                      <a:r>
                        <a:rPr lang="en-US" dirty="0"/>
                        <a:t>Vertex index</a:t>
                      </a:r>
                    </a:p>
                  </a:txBody>
                  <a:tcPr/>
                </a:tc>
                <a:extLst>
                  <a:ext uri="{0D108BD9-81ED-4DB2-BD59-A6C34878D82A}">
                    <a16:rowId xmlns:a16="http://schemas.microsoft.com/office/drawing/2014/main" val="280815860"/>
                  </a:ext>
                </a:extLst>
              </a:tr>
            </a:tbl>
          </a:graphicData>
        </a:graphic>
      </p:graphicFrame>
    </p:spTree>
    <p:extLst>
      <p:ext uri="{BB962C8B-B14F-4D97-AF65-F5344CB8AC3E}">
        <p14:creationId xmlns:p14="http://schemas.microsoft.com/office/powerpoint/2010/main" val="4111910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0A3BA2-C0DB-4D17-B9E0-D8C24F22E002}"/>
              </a:ext>
            </a:extLst>
          </p:cNvPr>
          <p:cNvSpPr>
            <a:spLocks noGrp="1"/>
          </p:cNvSpPr>
          <p:nvPr>
            <p:ph type="title"/>
          </p:nvPr>
        </p:nvSpPr>
        <p:spPr/>
        <p:txBody>
          <a:bodyPr/>
          <a:lstStyle/>
          <a:p>
            <a:r>
              <a:rPr lang="en-US" dirty="0"/>
              <a:t>Surface Points</a:t>
            </a:r>
          </a:p>
        </p:txBody>
      </p:sp>
      <p:sp>
        <p:nvSpPr>
          <p:cNvPr id="3" name="Inhaltsplatzhalter 2">
            <a:extLst>
              <a:ext uri="{FF2B5EF4-FFF2-40B4-BE49-F238E27FC236}">
                <a16:creationId xmlns:a16="http://schemas.microsoft.com/office/drawing/2014/main" id="{D2D104F0-B96F-4E55-8086-E5BDE7CE2305}"/>
              </a:ext>
            </a:extLst>
          </p:cNvPr>
          <p:cNvSpPr>
            <a:spLocks noGrp="1"/>
          </p:cNvSpPr>
          <p:nvPr>
            <p:ph sz="half" idx="1"/>
          </p:nvPr>
        </p:nvSpPr>
        <p:spPr/>
        <p:txBody>
          <a:bodyPr/>
          <a:lstStyle/>
          <a:p>
            <a:r>
              <a:rPr lang="en-US" dirty="0"/>
              <a:t>Water: CPU</a:t>
            </a:r>
          </a:p>
          <a:p>
            <a:pPr lvl="1"/>
            <a:r>
              <a:rPr lang="en-US" dirty="0"/>
              <a:t>Waterfalls, splashes</a:t>
            </a:r>
          </a:p>
          <a:p>
            <a:r>
              <a:rPr lang="en-US" dirty="0"/>
              <a:t>Fog: GPU</a:t>
            </a:r>
          </a:p>
          <a:p>
            <a:pPr lvl="1"/>
            <a:r>
              <a:rPr lang="en-US" dirty="0"/>
              <a:t>Sample SDF</a:t>
            </a:r>
          </a:p>
          <a:p>
            <a:pPr lvl="1"/>
            <a:r>
              <a:rPr lang="en-US" dirty="0"/>
              <a:t>One thread per Voxel</a:t>
            </a:r>
          </a:p>
          <a:p>
            <a:pPr lvl="1"/>
            <a:r>
              <a:rPr lang="en-US" dirty="0"/>
              <a:t>If surface: Spawn point with hash offset</a:t>
            </a:r>
          </a:p>
          <a:p>
            <a:pPr lvl="1"/>
            <a:r>
              <a:rPr lang="en-US" dirty="0"/>
              <a:t>Hash map to track new points</a:t>
            </a:r>
          </a:p>
          <a:p>
            <a:r>
              <a:rPr lang="en-US" dirty="0"/>
              <a:t>VFX: Point list</a:t>
            </a:r>
          </a:p>
          <a:p>
            <a:pPr lvl="1"/>
            <a:r>
              <a:rPr lang="en-US" dirty="0"/>
              <a:t>Spawn particles at points</a:t>
            </a:r>
          </a:p>
        </p:txBody>
      </p:sp>
      <p:pic>
        <p:nvPicPr>
          <p:cNvPr id="5" name="Inhaltsplatzhalter 4">
            <a:extLst>
              <a:ext uri="{FF2B5EF4-FFF2-40B4-BE49-F238E27FC236}">
                <a16:creationId xmlns:a16="http://schemas.microsoft.com/office/drawing/2014/main" id="{F3C6C974-AEE5-4000-A9B8-4153AEB28775}"/>
              </a:ext>
            </a:extLst>
          </p:cNvPr>
          <p:cNvPicPr>
            <a:picLocks noGrp="1" noChangeAspect="1"/>
          </p:cNvPicPr>
          <p:nvPr>
            <p:ph sz="half" idx="2"/>
          </p:nvPr>
        </p:nvPicPr>
        <p:blipFill>
          <a:blip r:embed="rId3"/>
          <a:stretch>
            <a:fillRect/>
          </a:stretch>
        </p:blipFill>
        <p:spPr>
          <a:xfrm>
            <a:off x="6962651" y="1690688"/>
            <a:ext cx="4144373" cy="4156818"/>
          </a:xfrm>
          <a:prstGeom prst="rect">
            <a:avLst/>
          </a:prstGeom>
        </p:spPr>
      </p:pic>
      <p:pic>
        <p:nvPicPr>
          <p:cNvPr id="42" name="Inhaltsplatzhalter 4">
            <a:extLst>
              <a:ext uri="{FF2B5EF4-FFF2-40B4-BE49-F238E27FC236}">
                <a16:creationId xmlns:a16="http://schemas.microsoft.com/office/drawing/2014/main" id="{E6747AEA-4252-4194-B3F6-CEE195ED8BCF}"/>
              </a:ext>
            </a:extLst>
          </p:cNvPr>
          <p:cNvPicPr>
            <a:picLocks noChangeAspect="1"/>
          </p:cNvPicPr>
          <p:nvPr/>
        </p:nvPicPr>
        <p:blipFill rotWithShape="1">
          <a:blip r:embed="rId3"/>
          <a:srcRect l="27802" t="41378" r="40978" b="27498"/>
          <a:stretch/>
        </p:blipFill>
        <p:spPr>
          <a:xfrm>
            <a:off x="7080310" y="1813001"/>
            <a:ext cx="3912192" cy="3912192"/>
          </a:xfrm>
          <a:prstGeom prst="rect">
            <a:avLst/>
          </a:prstGeom>
        </p:spPr>
      </p:pic>
      <p:cxnSp>
        <p:nvCxnSpPr>
          <p:cNvPr id="13" name="Gerader Verbinder 12">
            <a:extLst>
              <a:ext uri="{FF2B5EF4-FFF2-40B4-BE49-F238E27FC236}">
                <a16:creationId xmlns:a16="http://schemas.microsoft.com/office/drawing/2014/main" id="{FFDAFAD5-F3DE-40F0-85E0-C2853FF7F013}"/>
              </a:ext>
            </a:extLst>
          </p:cNvPr>
          <p:cNvCxnSpPr>
            <a:stCxn id="8" idx="6"/>
            <a:endCxn id="9" idx="2"/>
          </p:cNvCxnSpPr>
          <p:nvPr/>
        </p:nvCxnSpPr>
        <p:spPr>
          <a:xfrm flipV="1">
            <a:off x="8314810" y="4591576"/>
            <a:ext cx="1314432" cy="3"/>
          </a:xfrm>
          <a:prstGeom prst="line">
            <a:avLst/>
          </a:prstGeom>
          <a:ln w="76200"/>
        </p:spPr>
        <p:style>
          <a:lnRef idx="3">
            <a:schemeClr val="accent4"/>
          </a:lnRef>
          <a:fillRef idx="0">
            <a:schemeClr val="accent4"/>
          </a:fillRef>
          <a:effectRef idx="2">
            <a:schemeClr val="accent4"/>
          </a:effectRef>
          <a:fontRef idx="minor">
            <a:schemeClr val="tx1"/>
          </a:fontRef>
        </p:style>
      </p:cxnSp>
      <p:cxnSp>
        <p:nvCxnSpPr>
          <p:cNvPr id="15" name="Gerader Verbinder 14">
            <a:extLst>
              <a:ext uri="{FF2B5EF4-FFF2-40B4-BE49-F238E27FC236}">
                <a16:creationId xmlns:a16="http://schemas.microsoft.com/office/drawing/2014/main" id="{B07C39DB-6BC3-4738-BAAD-B11E020AC303}"/>
              </a:ext>
            </a:extLst>
          </p:cNvPr>
          <p:cNvCxnSpPr>
            <a:stCxn id="9" idx="0"/>
            <a:endCxn id="7" idx="4"/>
          </p:cNvCxnSpPr>
          <p:nvPr/>
        </p:nvCxnSpPr>
        <p:spPr>
          <a:xfrm flipV="1">
            <a:off x="9881573" y="3059894"/>
            <a:ext cx="0" cy="1279351"/>
          </a:xfrm>
          <a:prstGeom prst="line">
            <a:avLst/>
          </a:prstGeom>
          <a:ln w="76200"/>
        </p:spPr>
        <p:style>
          <a:lnRef idx="3">
            <a:schemeClr val="accent4"/>
          </a:lnRef>
          <a:fillRef idx="0">
            <a:schemeClr val="accent4"/>
          </a:fillRef>
          <a:effectRef idx="2">
            <a:schemeClr val="accent4"/>
          </a:effectRef>
          <a:fontRef idx="minor">
            <a:schemeClr val="tx1"/>
          </a:fontRef>
        </p:style>
      </p:cxnSp>
      <p:cxnSp>
        <p:nvCxnSpPr>
          <p:cNvPr id="17" name="Gerader Verbinder 16">
            <a:extLst>
              <a:ext uri="{FF2B5EF4-FFF2-40B4-BE49-F238E27FC236}">
                <a16:creationId xmlns:a16="http://schemas.microsoft.com/office/drawing/2014/main" id="{CD2D2019-1529-44BC-9F87-DDD206A8F2B5}"/>
              </a:ext>
            </a:extLst>
          </p:cNvPr>
          <p:cNvCxnSpPr>
            <a:stCxn id="7" idx="2"/>
            <a:endCxn id="6" idx="6"/>
          </p:cNvCxnSpPr>
          <p:nvPr/>
        </p:nvCxnSpPr>
        <p:spPr>
          <a:xfrm flipH="1">
            <a:off x="8314810" y="2807566"/>
            <a:ext cx="1314432" cy="3"/>
          </a:xfrm>
          <a:prstGeom prst="line">
            <a:avLst/>
          </a:prstGeom>
          <a:ln w="76200"/>
        </p:spPr>
        <p:style>
          <a:lnRef idx="3">
            <a:schemeClr val="accent4"/>
          </a:lnRef>
          <a:fillRef idx="0">
            <a:schemeClr val="accent4"/>
          </a:fillRef>
          <a:effectRef idx="2">
            <a:schemeClr val="accent4"/>
          </a:effectRef>
          <a:fontRef idx="minor">
            <a:schemeClr val="tx1"/>
          </a:fontRef>
        </p:style>
      </p:cxnSp>
      <p:cxnSp>
        <p:nvCxnSpPr>
          <p:cNvPr id="19" name="Gerader Verbinder 18">
            <a:extLst>
              <a:ext uri="{FF2B5EF4-FFF2-40B4-BE49-F238E27FC236}">
                <a16:creationId xmlns:a16="http://schemas.microsoft.com/office/drawing/2014/main" id="{9AC33F21-AC0A-4D04-992F-02508324F1B1}"/>
              </a:ext>
            </a:extLst>
          </p:cNvPr>
          <p:cNvCxnSpPr>
            <a:stCxn id="6" idx="4"/>
            <a:endCxn id="8" idx="0"/>
          </p:cNvCxnSpPr>
          <p:nvPr/>
        </p:nvCxnSpPr>
        <p:spPr>
          <a:xfrm>
            <a:off x="8062482" y="3059897"/>
            <a:ext cx="0" cy="1279351"/>
          </a:xfrm>
          <a:prstGeom prst="line">
            <a:avLst/>
          </a:prstGeom>
          <a:ln w="76200"/>
        </p:spPr>
        <p:style>
          <a:lnRef idx="3">
            <a:schemeClr val="accent4"/>
          </a:lnRef>
          <a:fillRef idx="0">
            <a:schemeClr val="accent4"/>
          </a:fillRef>
          <a:effectRef idx="2">
            <a:schemeClr val="accent4"/>
          </a:effectRef>
          <a:fontRef idx="minor">
            <a:schemeClr val="tx1"/>
          </a:fontRef>
        </p:style>
      </p:cxnSp>
      <p:sp>
        <p:nvSpPr>
          <p:cNvPr id="6" name="Ellipse 5">
            <a:extLst>
              <a:ext uri="{FF2B5EF4-FFF2-40B4-BE49-F238E27FC236}">
                <a16:creationId xmlns:a16="http://schemas.microsoft.com/office/drawing/2014/main" id="{9EFB8330-518A-4AEC-B301-75DCDAFF9F8E}"/>
              </a:ext>
            </a:extLst>
          </p:cNvPr>
          <p:cNvSpPr/>
          <p:nvPr/>
        </p:nvSpPr>
        <p:spPr>
          <a:xfrm>
            <a:off x="7810151" y="2555238"/>
            <a:ext cx="504659" cy="504659"/>
          </a:xfrm>
          <a:prstGeom prst="ellipse">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Ellipse 6">
            <a:extLst>
              <a:ext uri="{FF2B5EF4-FFF2-40B4-BE49-F238E27FC236}">
                <a16:creationId xmlns:a16="http://schemas.microsoft.com/office/drawing/2014/main" id="{14731DE9-BF8A-4DF4-B210-93845FBF04D3}"/>
              </a:ext>
            </a:extLst>
          </p:cNvPr>
          <p:cNvSpPr/>
          <p:nvPr/>
        </p:nvSpPr>
        <p:spPr>
          <a:xfrm>
            <a:off x="9629242" y="2555235"/>
            <a:ext cx="504659" cy="504659"/>
          </a:xfrm>
          <a:prstGeom prst="ellipse">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8" name="Ellipse 7">
            <a:extLst>
              <a:ext uri="{FF2B5EF4-FFF2-40B4-BE49-F238E27FC236}">
                <a16:creationId xmlns:a16="http://schemas.microsoft.com/office/drawing/2014/main" id="{0DA169C4-6781-4EAE-8D3B-591623D2098B}"/>
              </a:ext>
            </a:extLst>
          </p:cNvPr>
          <p:cNvSpPr/>
          <p:nvPr/>
        </p:nvSpPr>
        <p:spPr>
          <a:xfrm>
            <a:off x="7810151" y="4339248"/>
            <a:ext cx="504659" cy="504659"/>
          </a:xfrm>
          <a:prstGeom prst="ellipse">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Ellipse 8">
            <a:extLst>
              <a:ext uri="{FF2B5EF4-FFF2-40B4-BE49-F238E27FC236}">
                <a16:creationId xmlns:a16="http://schemas.microsoft.com/office/drawing/2014/main" id="{F3593EB4-A015-4753-8075-8CF962C9DBA0}"/>
              </a:ext>
            </a:extLst>
          </p:cNvPr>
          <p:cNvSpPr/>
          <p:nvPr/>
        </p:nvSpPr>
        <p:spPr>
          <a:xfrm>
            <a:off x="9629242" y="4339245"/>
            <a:ext cx="504659" cy="504659"/>
          </a:xfrm>
          <a:prstGeom prst="ellipse">
            <a:avLst/>
          </a:prstGeom>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24" name="Gerader Verbinder 23">
            <a:extLst>
              <a:ext uri="{FF2B5EF4-FFF2-40B4-BE49-F238E27FC236}">
                <a16:creationId xmlns:a16="http://schemas.microsoft.com/office/drawing/2014/main" id="{230B234A-9F09-4B31-A2B3-8C6618FAE4A0}"/>
              </a:ext>
            </a:extLst>
          </p:cNvPr>
          <p:cNvCxnSpPr>
            <a:cxnSpLocks/>
          </p:cNvCxnSpPr>
          <p:nvPr/>
        </p:nvCxnSpPr>
        <p:spPr>
          <a:xfrm flipH="1">
            <a:off x="8704220" y="3772684"/>
            <a:ext cx="1177350" cy="818876"/>
          </a:xfrm>
          <a:prstGeom prst="line">
            <a:avLst/>
          </a:prstGeom>
          <a:ln w="76200"/>
        </p:spPr>
        <p:style>
          <a:lnRef idx="3">
            <a:schemeClr val="accent6"/>
          </a:lnRef>
          <a:fillRef idx="0">
            <a:schemeClr val="accent6"/>
          </a:fillRef>
          <a:effectRef idx="2">
            <a:schemeClr val="accent6"/>
          </a:effectRef>
          <a:fontRef idx="minor">
            <a:schemeClr val="tx1"/>
          </a:fontRef>
        </p:style>
      </p:cxnSp>
      <p:sp>
        <p:nvSpPr>
          <p:cNvPr id="21" name="Multiplikationszeichen 20">
            <a:extLst>
              <a:ext uri="{FF2B5EF4-FFF2-40B4-BE49-F238E27FC236}">
                <a16:creationId xmlns:a16="http://schemas.microsoft.com/office/drawing/2014/main" id="{75DB10BA-84E0-403D-A1C6-A381447D2377}"/>
              </a:ext>
            </a:extLst>
          </p:cNvPr>
          <p:cNvSpPr/>
          <p:nvPr/>
        </p:nvSpPr>
        <p:spPr>
          <a:xfrm>
            <a:off x="9627729" y="3528183"/>
            <a:ext cx="504634" cy="504634"/>
          </a:xfrm>
          <a:prstGeom prst="mathMultiply">
            <a:avLst/>
          </a:prstGeom>
          <a:ln w="76200">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22" name="Multiplikationszeichen 21">
            <a:extLst>
              <a:ext uri="{FF2B5EF4-FFF2-40B4-BE49-F238E27FC236}">
                <a16:creationId xmlns:a16="http://schemas.microsoft.com/office/drawing/2014/main" id="{CA65EE15-C438-4588-8E54-5F30922B1EDC}"/>
              </a:ext>
            </a:extLst>
          </p:cNvPr>
          <p:cNvSpPr/>
          <p:nvPr/>
        </p:nvSpPr>
        <p:spPr>
          <a:xfrm>
            <a:off x="8442270" y="4339242"/>
            <a:ext cx="504634" cy="504634"/>
          </a:xfrm>
          <a:prstGeom prst="mathMultiply">
            <a:avLst/>
          </a:prstGeom>
          <a:ln w="76200">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3" name="Stern: 7 Zacken 42">
            <a:extLst>
              <a:ext uri="{FF2B5EF4-FFF2-40B4-BE49-F238E27FC236}">
                <a16:creationId xmlns:a16="http://schemas.microsoft.com/office/drawing/2014/main" id="{7E1A172C-096A-4787-8701-081A7AD00213}"/>
              </a:ext>
            </a:extLst>
          </p:cNvPr>
          <p:cNvSpPr/>
          <p:nvPr/>
        </p:nvSpPr>
        <p:spPr>
          <a:xfrm>
            <a:off x="9290332" y="3848323"/>
            <a:ext cx="377709" cy="374619"/>
          </a:xfrm>
          <a:prstGeom prst="star7">
            <a:avLst/>
          </a:prstGeom>
          <a:solidFill>
            <a:srgbClr val="FF0000"/>
          </a:solidFill>
          <a:ln w="76200">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8505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5"/>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21" grpId="0" animBg="1"/>
      <p:bldP spid="22" grpId="0" animBg="1"/>
      <p:bldP spid="4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1A13A4C5-1B20-4D71-ADA5-FE98248F9DF8}"/>
              </a:ext>
            </a:extLst>
          </p:cNvPr>
          <p:cNvSpPr>
            <a:spLocks noGrp="1"/>
          </p:cNvSpPr>
          <p:nvPr>
            <p:ph type="title"/>
          </p:nvPr>
        </p:nvSpPr>
        <p:spPr/>
        <p:txBody>
          <a:bodyPr/>
          <a:lstStyle/>
          <a:p>
            <a:r>
              <a:rPr lang="en-US" dirty="0"/>
              <a:t>Video</a:t>
            </a:r>
          </a:p>
        </p:txBody>
      </p:sp>
      <p:pic>
        <p:nvPicPr>
          <p:cNvPr id="9" name="fog_surface">
            <a:hlinkClick r:id="" action="ppaction://media"/>
            <a:extLst>
              <a:ext uri="{FF2B5EF4-FFF2-40B4-BE49-F238E27FC236}">
                <a16:creationId xmlns:a16="http://schemas.microsoft.com/office/drawing/2014/main" id="{6925D3D6-8C98-4A05-B50F-7499DC03737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27263" y="1825625"/>
            <a:ext cx="7735887" cy="4351338"/>
          </a:xfrm>
        </p:spPr>
      </p:pic>
    </p:spTree>
    <p:extLst>
      <p:ext uri="{BB962C8B-B14F-4D97-AF65-F5344CB8AC3E}">
        <p14:creationId xmlns:p14="http://schemas.microsoft.com/office/powerpoint/2010/main" val="290608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6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838A39-3A68-4244-B3CD-55E302B008AE}"/>
              </a:ext>
            </a:extLst>
          </p:cNvPr>
          <p:cNvSpPr>
            <a:spLocks noGrp="1"/>
          </p:cNvSpPr>
          <p:nvPr>
            <p:ph type="title"/>
          </p:nvPr>
        </p:nvSpPr>
        <p:spPr/>
        <p:txBody>
          <a:bodyPr/>
          <a:lstStyle/>
          <a:p>
            <a:r>
              <a:rPr lang="en-US" dirty="0"/>
              <a:t>Spawn Particle API</a:t>
            </a:r>
          </a:p>
        </p:txBody>
      </p:sp>
      <p:sp>
        <p:nvSpPr>
          <p:cNvPr id="5" name="Inhaltsplatzhalter 4">
            <a:extLst>
              <a:ext uri="{FF2B5EF4-FFF2-40B4-BE49-F238E27FC236}">
                <a16:creationId xmlns:a16="http://schemas.microsoft.com/office/drawing/2014/main" id="{6B9DC71D-A0FB-42D5-9B55-A73042ACF9A5}"/>
              </a:ext>
            </a:extLst>
          </p:cNvPr>
          <p:cNvSpPr>
            <a:spLocks noGrp="1"/>
          </p:cNvSpPr>
          <p:nvPr>
            <p:ph idx="1"/>
          </p:nvPr>
        </p:nvSpPr>
        <p:spPr/>
        <p:txBody>
          <a:bodyPr/>
          <a:lstStyle/>
          <a:p>
            <a:r>
              <a:rPr lang="en-US" dirty="0"/>
              <a:t>Spawn parameters defined via data</a:t>
            </a:r>
          </a:p>
          <a:p>
            <a:endParaRPr lang="en-US" dirty="0"/>
          </a:p>
          <a:p>
            <a:pPr marL="0" indent="0">
              <a:buNone/>
            </a:pPr>
            <a:r>
              <a:rPr lang="en-US" sz="2400" dirty="0">
                <a:latin typeface="Consolas" panose="020B0609020204030204" pitchFamily="49" charset="0"/>
              </a:rPr>
              <a:t>	</a:t>
            </a:r>
            <a:r>
              <a:rPr lang="en-US" sz="2400" dirty="0" err="1">
                <a:latin typeface="Consolas" panose="020B0609020204030204" pitchFamily="49" charset="0"/>
              </a:rPr>
              <a:t>Spawn_Spawner</a:t>
            </a:r>
            <a:r>
              <a:rPr lang="en-US" sz="2400" dirty="0">
                <a:latin typeface="Consolas" panose="020B0609020204030204" pitchFamily="49" charset="0"/>
              </a:rPr>
              <a:t> spawn;</a:t>
            </a:r>
          </a:p>
          <a:p>
            <a:pPr marL="0" indent="0">
              <a:buNone/>
            </a:pPr>
            <a:r>
              <a:rPr lang="en-US" sz="2400" dirty="0">
                <a:latin typeface="Consolas" panose="020B0609020204030204" pitchFamily="49" charset="0"/>
              </a:rPr>
              <a:t>	</a:t>
            </a:r>
            <a:r>
              <a:rPr lang="en-US" sz="2400" dirty="0" err="1">
                <a:latin typeface="Consolas" panose="020B0609020204030204" pitchFamily="49" charset="0"/>
              </a:rPr>
              <a:t>spawn.position</a:t>
            </a:r>
            <a:r>
              <a:rPr lang="en-US" sz="2400" dirty="0">
                <a:latin typeface="Consolas" panose="020B0609020204030204" pitchFamily="49" charset="0"/>
              </a:rPr>
              <a:t> = position + (rand3f()*2-1) * radius;</a:t>
            </a:r>
          </a:p>
          <a:p>
            <a:pPr marL="0" indent="0">
              <a:buNone/>
            </a:pPr>
            <a:r>
              <a:rPr lang="en-US" sz="2400" dirty="0">
                <a:latin typeface="Consolas" panose="020B0609020204030204" pitchFamily="49" charset="0"/>
              </a:rPr>
              <a:t>	</a:t>
            </a:r>
            <a:r>
              <a:rPr lang="en-US" sz="2400" dirty="0" err="1">
                <a:latin typeface="Consolas" panose="020B0609020204030204" pitchFamily="49" charset="0"/>
              </a:rPr>
              <a:t>spawnParticle</a:t>
            </a:r>
            <a:r>
              <a:rPr lang="en-US" sz="2400" dirty="0">
                <a:latin typeface="Consolas" panose="020B0609020204030204" pitchFamily="49" charset="0"/>
              </a:rPr>
              <a:t>( state, spawn );</a:t>
            </a:r>
          </a:p>
          <a:p>
            <a:endParaRPr lang="en-US" dirty="0"/>
          </a:p>
        </p:txBody>
      </p:sp>
    </p:spTree>
    <p:extLst>
      <p:ext uri="{BB962C8B-B14F-4D97-AF65-F5344CB8AC3E}">
        <p14:creationId xmlns:p14="http://schemas.microsoft.com/office/powerpoint/2010/main" val="3384814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0AA5CD-45FD-4474-A559-C12FCF0C9A4A}"/>
              </a:ext>
            </a:extLst>
          </p:cNvPr>
          <p:cNvSpPr>
            <a:spLocks noGrp="1"/>
          </p:cNvSpPr>
          <p:nvPr>
            <p:ph type="title"/>
          </p:nvPr>
        </p:nvSpPr>
        <p:spPr/>
        <p:txBody>
          <a:bodyPr/>
          <a:lstStyle/>
          <a:p>
            <a:r>
              <a:rPr lang="en-US" dirty="0"/>
              <a:t>Enshrouded VFX System</a:t>
            </a:r>
          </a:p>
        </p:txBody>
      </p:sp>
      <p:sp>
        <p:nvSpPr>
          <p:cNvPr id="3" name="Inhaltsplatzhalter 2">
            <a:extLst>
              <a:ext uri="{FF2B5EF4-FFF2-40B4-BE49-F238E27FC236}">
                <a16:creationId xmlns:a16="http://schemas.microsoft.com/office/drawing/2014/main" id="{B62B6F74-8C43-4B47-94F2-9D14FB03B2B9}"/>
              </a:ext>
            </a:extLst>
          </p:cNvPr>
          <p:cNvSpPr>
            <a:spLocks noGrp="1"/>
          </p:cNvSpPr>
          <p:nvPr>
            <p:ph idx="1"/>
          </p:nvPr>
        </p:nvSpPr>
        <p:spPr/>
        <p:txBody>
          <a:bodyPr/>
          <a:lstStyle/>
          <a:p>
            <a:r>
              <a:rPr lang="en-US" dirty="0"/>
              <a:t>Existing system showed its age</a:t>
            </a:r>
          </a:p>
          <a:p>
            <a:r>
              <a:rPr lang="en-US" dirty="0"/>
              <a:t>Entirely new VFX system</a:t>
            </a:r>
          </a:p>
          <a:p>
            <a:r>
              <a:rPr lang="en-US" dirty="0"/>
              <a:t>Designed in close collaboration with the VFX artists</a:t>
            </a:r>
          </a:p>
        </p:txBody>
      </p:sp>
    </p:spTree>
    <p:extLst>
      <p:ext uri="{BB962C8B-B14F-4D97-AF65-F5344CB8AC3E}">
        <p14:creationId xmlns:p14="http://schemas.microsoft.com/office/powerpoint/2010/main" val="30941359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a:extLst>
              <a:ext uri="{FF2B5EF4-FFF2-40B4-BE49-F238E27FC236}">
                <a16:creationId xmlns:a16="http://schemas.microsoft.com/office/drawing/2014/main" id="{D4FDFC8D-2E80-450E-A47F-2ED2D1A3232B}"/>
              </a:ext>
            </a:extLst>
          </p:cNvPr>
          <p:cNvSpPr>
            <a:spLocks noGrp="1"/>
          </p:cNvSpPr>
          <p:nvPr>
            <p:ph idx="1"/>
          </p:nvPr>
        </p:nvSpPr>
        <p:spPr>
          <a:xfrm>
            <a:off x="838200" y="321547"/>
            <a:ext cx="10515600" cy="5855416"/>
          </a:xfrm>
        </p:spPr>
        <p:txBody>
          <a:bodyPr>
            <a:normAutofit fontScale="92500"/>
          </a:bodyPr>
          <a:lstStyle/>
          <a:p>
            <a:pPr marL="0" indent="0">
              <a:lnSpc>
                <a:spcPct val="120000"/>
              </a:lnSpc>
              <a:spcBef>
                <a:spcPts val="0"/>
              </a:spcBef>
              <a:buNone/>
            </a:pPr>
            <a:r>
              <a:rPr lang="en-US" sz="1600" dirty="0">
                <a:latin typeface="Consolas" panose="020B0609020204030204" pitchFamily="49" charset="0"/>
              </a:rPr>
              <a:t>bool </a:t>
            </a:r>
            <a:r>
              <a:rPr lang="en-US" sz="1600" dirty="0" err="1">
                <a:latin typeface="Consolas" panose="020B0609020204030204" pitchFamily="49" charset="0"/>
              </a:rPr>
              <a:t>updateParticle</a:t>
            </a:r>
            <a:r>
              <a:rPr lang="en-US" sz="1600" dirty="0">
                <a:latin typeface="Consolas" panose="020B0609020204030204" pitchFamily="49" charset="0"/>
              </a:rPr>
              <a:t>( </a:t>
            </a:r>
            <a:r>
              <a:rPr lang="en-US" sz="1600" dirty="0" err="1">
                <a:latin typeface="Consolas" panose="020B0609020204030204" pitchFamily="49" charset="0"/>
              </a:rPr>
              <a:t>inout</a:t>
            </a:r>
            <a:r>
              <a:rPr lang="en-US" sz="1600" dirty="0">
                <a:latin typeface="Consolas" panose="020B0609020204030204" pitchFamily="49" charset="0"/>
              </a:rPr>
              <a:t> </a:t>
            </a:r>
            <a:r>
              <a:rPr lang="en-US" sz="1600" dirty="0" err="1">
                <a:latin typeface="Consolas" panose="020B0609020204030204" pitchFamily="49" charset="0"/>
              </a:rPr>
              <a:t>VfxParticleState</a:t>
            </a:r>
            <a:r>
              <a:rPr lang="en-US" sz="1600" dirty="0">
                <a:latin typeface="Consolas" panose="020B0609020204030204" pitchFamily="49" charset="0"/>
              </a:rPr>
              <a:t> state,</a:t>
            </a:r>
          </a:p>
          <a:p>
            <a:pPr marL="0" indent="0">
              <a:lnSpc>
                <a:spcPct val="120000"/>
              </a:lnSpc>
              <a:spcBef>
                <a:spcPts val="0"/>
              </a:spcBef>
              <a:buNone/>
            </a:pPr>
            <a:r>
              <a:rPr lang="en-US" sz="1600" dirty="0">
                <a:latin typeface="Consolas" panose="020B0609020204030204" pitchFamily="49" charset="0"/>
              </a:rPr>
              <a:t>	</a:t>
            </a:r>
            <a:r>
              <a:rPr lang="en-US" sz="1600" dirty="0" err="1">
                <a:latin typeface="Consolas" panose="020B0609020204030204" pitchFamily="49" charset="0"/>
              </a:rPr>
              <a:t>VfxParticleParameters</a:t>
            </a:r>
            <a:r>
              <a:rPr lang="en-US" sz="1600" dirty="0">
                <a:latin typeface="Consolas" panose="020B0609020204030204" pitchFamily="49" charset="0"/>
              </a:rPr>
              <a:t> parameters, </a:t>
            </a:r>
            <a:r>
              <a:rPr lang="en-US" sz="1600" dirty="0" err="1">
                <a:latin typeface="Consolas" panose="020B0609020204030204" pitchFamily="49" charset="0"/>
              </a:rPr>
              <a:t>VfxEffectData</a:t>
            </a:r>
            <a:r>
              <a:rPr lang="en-US" sz="1600" dirty="0">
                <a:latin typeface="Consolas" panose="020B0609020204030204" pitchFamily="49" charset="0"/>
              </a:rPr>
              <a:t> effect,</a:t>
            </a:r>
          </a:p>
          <a:p>
            <a:pPr marL="0" indent="0">
              <a:lnSpc>
                <a:spcPct val="120000"/>
              </a:lnSpc>
              <a:spcBef>
                <a:spcPts val="0"/>
              </a:spcBef>
              <a:buNone/>
            </a:pPr>
            <a:r>
              <a:rPr lang="en-US" sz="1600" dirty="0">
                <a:latin typeface="Consolas" panose="020B0609020204030204" pitchFamily="49" charset="0"/>
              </a:rPr>
              <a:t>	</a:t>
            </a:r>
            <a:r>
              <a:rPr lang="en-US" sz="1600" dirty="0" err="1">
                <a:latin typeface="Consolas" panose="020B0609020204030204" pitchFamily="49" charset="0"/>
              </a:rPr>
              <a:t>VfxEngineData</a:t>
            </a:r>
            <a:r>
              <a:rPr lang="en-US" sz="1600" dirty="0">
                <a:latin typeface="Consolas" panose="020B0609020204030204" pitchFamily="49" charset="0"/>
              </a:rPr>
              <a:t> engine, bool </a:t>
            </a:r>
            <a:r>
              <a:rPr lang="en-US" sz="1600" dirty="0" err="1">
                <a:latin typeface="Consolas" panose="020B0609020204030204" pitchFamily="49" charset="0"/>
              </a:rPr>
              <a:t>isNew</a:t>
            </a:r>
            <a:r>
              <a:rPr lang="en-US" sz="1600" dirty="0">
                <a:latin typeface="Consolas" panose="020B0609020204030204" pitchFamily="49" charset="0"/>
              </a:rPr>
              <a:t> )</a:t>
            </a:r>
          </a:p>
          <a:p>
            <a:pPr marL="0" indent="0">
              <a:lnSpc>
                <a:spcPct val="120000"/>
              </a:lnSpc>
              <a:spcBef>
                <a:spcPts val="0"/>
              </a:spcBef>
              <a:buNone/>
            </a:pPr>
            <a:r>
              <a:rPr lang="en-US" sz="1600" dirty="0">
                <a:latin typeface="Consolas" panose="020B0609020204030204" pitchFamily="49" charset="0"/>
              </a:rPr>
              <a:t>{</a:t>
            </a:r>
          </a:p>
          <a:p>
            <a:pPr marL="0" indent="0">
              <a:lnSpc>
                <a:spcPct val="120000"/>
              </a:lnSpc>
              <a:spcBef>
                <a:spcPts val="0"/>
              </a:spcBef>
              <a:buNone/>
            </a:pPr>
            <a:r>
              <a:rPr lang="en-US" sz="1600" dirty="0">
                <a:latin typeface="Consolas" panose="020B0609020204030204" pitchFamily="49" charset="0"/>
              </a:rPr>
              <a:t>	if( !</a:t>
            </a:r>
            <a:r>
              <a:rPr lang="en-US" sz="1600" dirty="0" err="1">
                <a:latin typeface="Consolas" panose="020B0609020204030204" pitchFamily="49" charset="0"/>
              </a:rPr>
              <a:t>effect.isActive</a:t>
            </a:r>
            <a:r>
              <a:rPr lang="en-US" sz="1600" dirty="0">
                <a:latin typeface="Consolas" panose="020B0609020204030204" pitchFamily="49" charset="0"/>
              </a:rPr>
              <a:t> )</a:t>
            </a:r>
          </a:p>
          <a:p>
            <a:pPr marL="0" indent="0">
              <a:lnSpc>
                <a:spcPct val="120000"/>
              </a:lnSpc>
              <a:spcBef>
                <a:spcPts val="0"/>
              </a:spcBef>
              <a:buNone/>
            </a:pPr>
            <a:r>
              <a:rPr lang="en-US" sz="1600" dirty="0">
                <a:latin typeface="Consolas" panose="020B0609020204030204" pitchFamily="49" charset="0"/>
              </a:rPr>
              <a:t>	{</a:t>
            </a:r>
          </a:p>
          <a:p>
            <a:pPr marL="0" indent="0">
              <a:lnSpc>
                <a:spcPct val="120000"/>
              </a:lnSpc>
              <a:spcBef>
                <a:spcPts val="0"/>
              </a:spcBef>
              <a:buNone/>
            </a:pPr>
            <a:r>
              <a:rPr lang="en-US" sz="1600" dirty="0">
                <a:latin typeface="Consolas" panose="020B0609020204030204" pitchFamily="49" charset="0"/>
              </a:rPr>
              <a:t>		return false;</a:t>
            </a:r>
          </a:p>
          <a:p>
            <a:pPr marL="0" indent="0">
              <a:lnSpc>
                <a:spcPct val="120000"/>
              </a:lnSpc>
              <a:spcBef>
                <a:spcPts val="0"/>
              </a:spcBef>
              <a:buNone/>
            </a:pPr>
            <a:r>
              <a:rPr lang="en-US" sz="1600" dirty="0">
                <a:latin typeface="Consolas" panose="020B0609020204030204" pitchFamily="49" charset="0"/>
              </a:rPr>
              <a:t>	}</a:t>
            </a:r>
          </a:p>
          <a:p>
            <a:pPr marL="0" indent="0">
              <a:lnSpc>
                <a:spcPct val="120000"/>
              </a:lnSpc>
              <a:spcBef>
                <a:spcPts val="0"/>
              </a:spcBef>
              <a:buNone/>
            </a:pPr>
            <a:endParaRPr lang="en-US" sz="1600" dirty="0">
              <a:latin typeface="Consolas" panose="020B0609020204030204" pitchFamily="49" charset="0"/>
            </a:endParaRPr>
          </a:p>
          <a:p>
            <a:pPr marL="0" indent="0">
              <a:lnSpc>
                <a:spcPct val="120000"/>
              </a:lnSpc>
              <a:spcBef>
                <a:spcPts val="0"/>
              </a:spcBef>
              <a:buNone/>
            </a:pPr>
            <a:r>
              <a:rPr lang="en-US" sz="1600" dirty="0">
                <a:latin typeface="Consolas" panose="020B0609020204030204" pitchFamily="49" charset="0"/>
              </a:rPr>
              <a:t>	const </a:t>
            </a:r>
            <a:r>
              <a:rPr lang="en-US" sz="1600" dirty="0" err="1">
                <a:latin typeface="Consolas" panose="020B0609020204030204" pitchFamily="49" charset="0"/>
              </a:rPr>
              <a:t>uint</a:t>
            </a:r>
            <a:r>
              <a:rPr lang="en-US" sz="1600" dirty="0">
                <a:latin typeface="Consolas" panose="020B0609020204030204" pitchFamily="49" charset="0"/>
              </a:rPr>
              <a:t> </a:t>
            </a:r>
            <a:r>
              <a:rPr lang="en-US" sz="1600" dirty="0" err="1">
                <a:latin typeface="Consolas" panose="020B0609020204030204" pitchFamily="49" charset="0"/>
              </a:rPr>
              <a:t>targetSpawnCount</a:t>
            </a:r>
            <a:r>
              <a:rPr lang="en-US" sz="1600" dirty="0">
                <a:latin typeface="Consolas" panose="020B0609020204030204" pitchFamily="49" charset="0"/>
              </a:rPr>
              <a:t> = </a:t>
            </a:r>
            <a:r>
              <a:rPr lang="en-US" sz="1600" dirty="0" err="1">
                <a:latin typeface="Consolas" panose="020B0609020204030204" pitchFamily="49" charset="0"/>
              </a:rPr>
              <a:t>effect.age</a:t>
            </a:r>
            <a:r>
              <a:rPr lang="en-US" sz="1600" dirty="0">
                <a:latin typeface="Consolas" panose="020B0609020204030204" pitchFamily="49" charset="0"/>
              </a:rPr>
              <a:t> / </a:t>
            </a:r>
            <a:r>
              <a:rPr lang="en-US" sz="1600" dirty="0" err="1">
                <a:latin typeface="Consolas" panose="020B0609020204030204" pitchFamily="49" charset="0"/>
              </a:rPr>
              <a:t>parameters.spawnRate</a:t>
            </a:r>
            <a:r>
              <a:rPr lang="en-US" sz="1600" dirty="0">
                <a:latin typeface="Consolas" panose="020B0609020204030204" pitchFamily="49" charset="0"/>
              </a:rPr>
              <a:t>;</a:t>
            </a:r>
          </a:p>
          <a:p>
            <a:pPr marL="0" indent="0">
              <a:lnSpc>
                <a:spcPct val="120000"/>
              </a:lnSpc>
              <a:spcBef>
                <a:spcPts val="0"/>
              </a:spcBef>
              <a:buNone/>
            </a:pPr>
            <a:r>
              <a:rPr lang="en-US" sz="1600" dirty="0">
                <a:latin typeface="Consolas" panose="020B0609020204030204" pitchFamily="49" charset="0"/>
              </a:rPr>
              <a:t>	const </a:t>
            </a:r>
            <a:r>
              <a:rPr lang="en-US" sz="1600" dirty="0" err="1">
                <a:latin typeface="Consolas" panose="020B0609020204030204" pitchFamily="49" charset="0"/>
              </a:rPr>
              <a:t>uint</a:t>
            </a:r>
            <a:r>
              <a:rPr lang="en-US" sz="1600" dirty="0">
                <a:latin typeface="Consolas" panose="020B0609020204030204" pitchFamily="49" charset="0"/>
              </a:rPr>
              <a:t> </a:t>
            </a:r>
            <a:r>
              <a:rPr lang="en-US" sz="1600" dirty="0" err="1">
                <a:latin typeface="Consolas" panose="020B0609020204030204" pitchFamily="49" charset="0"/>
              </a:rPr>
              <a:t>spawnCount</a:t>
            </a:r>
            <a:r>
              <a:rPr lang="en-US" sz="1600" dirty="0">
                <a:latin typeface="Consolas" panose="020B0609020204030204" pitchFamily="49" charset="0"/>
              </a:rPr>
              <a:t> = min( </a:t>
            </a:r>
            <a:r>
              <a:rPr lang="en-US" sz="1600" dirty="0" err="1">
                <a:latin typeface="Consolas" panose="020B0609020204030204" pitchFamily="49" charset="0"/>
              </a:rPr>
              <a:t>targetSpawnCount</a:t>
            </a:r>
            <a:r>
              <a:rPr lang="en-US" sz="1600" dirty="0">
                <a:latin typeface="Consolas" panose="020B0609020204030204" pitchFamily="49" charset="0"/>
              </a:rPr>
              <a:t> - </a:t>
            </a:r>
            <a:r>
              <a:rPr lang="en-US" sz="1600" dirty="0" err="1">
                <a:latin typeface="Consolas" panose="020B0609020204030204" pitchFamily="49" charset="0"/>
              </a:rPr>
              <a:t>state.spawnCount</a:t>
            </a:r>
            <a:r>
              <a:rPr lang="en-US" sz="1600" dirty="0">
                <a:latin typeface="Consolas" panose="020B0609020204030204" pitchFamily="49" charset="0"/>
              </a:rPr>
              <a:t>, 4 );</a:t>
            </a:r>
          </a:p>
          <a:p>
            <a:pPr marL="0" indent="0">
              <a:lnSpc>
                <a:spcPct val="120000"/>
              </a:lnSpc>
              <a:spcBef>
                <a:spcPts val="0"/>
              </a:spcBef>
              <a:buNone/>
            </a:pPr>
            <a:r>
              <a:rPr lang="en-US" sz="1600" dirty="0">
                <a:latin typeface="Consolas" panose="020B0609020204030204" pitchFamily="49" charset="0"/>
              </a:rPr>
              <a:t>	for( </a:t>
            </a:r>
            <a:r>
              <a:rPr lang="en-US" sz="1600" dirty="0" err="1">
                <a:latin typeface="Consolas" panose="020B0609020204030204" pitchFamily="49" charset="0"/>
              </a:rPr>
              <a:t>uint</a:t>
            </a:r>
            <a:r>
              <a:rPr lang="en-US" sz="1600" dirty="0">
                <a:latin typeface="Consolas" panose="020B0609020204030204" pitchFamily="49" charset="0"/>
              </a:rPr>
              <a:t> </a:t>
            </a:r>
            <a:r>
              <a:rPr lang="en-US" sz="1600" dirty="0" err="1">
                <a:latin typeface="Consolas" panose="020B0609020204030204" pitchFamily="49" charset="0"/>
              </a:rPr>
              <a:t>spawnIndex</a:t>
            </a:r>
            <a:r>
              <a:rPr lang="en-US" sz="1600" dirty="0">
                <a:latin typeface="Consolas" panose="020B0609020204030204" pitchFamily="49" charset="0"/>
              </a:rPr>
              <a:t> = 0u; </a:t>
            </a:r>
            <a:r>
              <a:rPr lang="en-US" sz="1600" dirty="0" err="1">
                <a:latin typeface="Consolas" panose="020B0609020204030204" pitchFamily="49" charset="0"/>
              </a:rPr>
              <a:t>spawnIndex</a:t>
            </a:r>
            <a:r>
              <a:rPr lang="en-US" sz="1600" dirty="0">
                <a:latin typeface="Consolas" panose="020B0609020204030204" pitchFamily="49" charset="0"/>
              </a:rPr>
              <a:t> &lt; </a:t>
            </a:r>
            <a:r>
              <a:rPr lang="en-US" sz="1600" dirty="0" err="1">
                <a:latin typeface="Consolas" panose="020B0609020204030204" pitchFamily="49" charset="0"/>
              </a:rPr>
              <a:t>spawnCount</a:t>
            </a:r>
            <a:r>
              <a:rPr lang="en-US" sz="1600" dirty="0">
                <a:latin typeface="Consolas" panose="020B0609020204030204" pitchFamily="49" charset="0"/>
              </a:rPr>
              <a:t>; ++</a:t>
            </a:r>
            <a:r>
              <a:rPr lang="en-US" sz="1600" dirty="0" err="1">
                <a:latin typeface="Consolas" panose="020B0609020204030204" pitchFamily="49" charset="0"/>
              </a:rPr>
              <a:t>spawnIndex</a:t>
            </a:r>
            <a:r>
              <a:rPr lang="en-US" sz="1600" dirty="0">
                <a:latin typeface="Consolas" panose="020B0609020204030204" pitchFamily="49" charset="0"/>
              </a:rPr>
              <a:t> )</a:t>
            </a:r>
          </a:p>
          <a:p>
            <a:pPr marL="0" indent="0">
              <a:lnSpc>
                <a:spcPct val="120000"/>
              </a:lnSpc>
              <a:spcBef>
                <a:spcPts val="0"/>
              </a:spcBef>
              <a:buNone/>
            </a:pPr>
            <a:r>
              <a:rPr lang="en-US" sz="1600" dirty="0">
                <a:latin typeface="Consolas" panose="020B0609020204030204" pitchFamily="49" charset="0"/>
              </a:rPr>
              <a:t>	{</a:t>
            </a:r>
          </a:p>
          <a:p>
            <a:pPr marL="0" indent="0">
              <a:lnSpc>
                <a:spcPct val="120000"/>
              </a:lnSpc>
              <a:spcBef>
                <a:spcPts val="0"/>
              </a:spcBef>
              <a:buNone/>
            </a:pPr>
            <a:r>
              <a:rPr lang="en-US" sz="1600" dirty="0">
                <a:latin typeface="Consolas" panose="020B0609020204030204" pitchFamily="49" charset="0"/>
              </a:rPr>
              <a:t>		</a:t>
            </a:r>
            <a:r>
              <a:rPr lang="en-US" sz="1600" dirty="0" err="1">
                <a:latin typeface="Consolas" panose="020B0609020204030204" pitchFamily="49" charset="0"/>
              </a:rPr>
              <a:t>Spawn_Spawner</a:t>
            </a:r>
            <a:r>
              <a:rPr lang="en-US" sz="1600" dirty="0">
                <a:latin typeface="Consolas" panose="020B0609020204030204" pitchFamily="49" charset="0"/>
              </a:rPr>
              <a:t> spawn;</a:t>
            </a:r>
          </a:p>
          <a:p>
            <a:pPr marL="0" indent="0">
              <a:lnSpc>
                <a:spcPct val="120000"/>
              </a:lnSpc>
              <a:spcBef>
                <a:spcPts val="0"/>
              </a:spcBef>
              <a:buNone/>
            </a:pPr>
            <a:r>
              <a:rPr lang="en-US" sz="1600" dirty="0">
                <a:latin typeface="Consolas" panose="020B0609020204030204" pitchFamily="49" charset="0"/>
              </a:rPr>
              <a:t>		</a:t>
            </a:r>
            <a:r>
              <a:rPr lang="en-US" sz="1600" dirty="0" err="1">
                <a:latin typeface="Consolas" panose="020B0609020204030204" pitchFamily="49" charset="0"/>
              </a:rPr>
              <a:t>spawn.position</a:t>
            </a:r>
            <a:r>
              <a:rPr lang="en-US" sz="1600" dirty="0">
                <a:latin typeface="Consolas" panose="020B0609020204030204" pitchFamily="49" charset="0"/>
              </a:rPr>
              <a:t> = </a:t>
            </a:r>
            <a:r>
              <a:rPr lang="en-US" sz="1600" dirty="0" err="1">
                <a:latin typeface="Consolas" panose="020B0609020204030204" pitchFamily="49" charset="0"/>
              </a:rPr>
              <a:t>effect.position</a:t>
            </a:r>
            <a:r>
              <a:rPr lang="en-US" sz="1600" dirty="0">
                <a:latin typeface="Consolas" panose="020B0609020204030204" pitchFamily="49" charset="0"/>
              </a:rPr>
              <a:t> + (rand3f()*2-1) * </a:t>
            </a:r>
            <a:r>
              <a:rPr lang="en-US" sz="1600" dirty="0" err="1">
                <a:latin typeface="Consolas" panose="020B0609020204030204" pitchFamily="49" charset="0"/>
              </a:rPr>
              <a:t>parameters.randomSpawnRadius</a:t>
            </a:r>
            <a:r>
              <a:rPr lang="en-US" sz="1600" dirty="0">
                <a:latin typeface="Consolas" panose="020B0609020204030204" pitchFamily="49" charset="0"/>
              </a:rPr>
              <a:t>;</a:t>
            </a:r>
          </a:p>
          <a:p>
            <a:pPr marL="0" indent="0">
              <a:lnSpc>
                <a:spcPct val="120000"/>
              </a:lnSpc>
              <a:spcBef>
                <a:spcPts val="0"/>
              </a:spcBef>
              <a:buNone/>
            </a:pPr>
            <a:r>
              <a:rPr lang="en-US" sz="1600" dirty="0">
                <a:latin typeface="Consolas" panose="020B0609020204030204" pitchFamily="49" charset="0"/>
              </a:rPr>
              <a:t>		</a:t>
            </a:r>
            <a:r>
              <a:rPr lang="en-US" sz="1600" dirty="0" err="1">
                <a:latin typeface="Consolas" panose="020B0609020204030204" pitchFamily="49" charset="0"/>
              </a:rPr>
              <a:t>spawnParticle</a:t>
            </a:r>
            <a:r>
              <a:rPr lang="en-US" sz="1600" dirty="0">
                <a:latin typeface="Consolas" panose="020B0609020204030204" pitchFamily="49" charset="0"/>
              </a:rPr>
              <a:t>( state, spawn );</a:t>
            </a:r>
          </a:p>
          <a:p>
            <a:pPr marL="0" indent="0">
              <a:lnSpc>
                <a:spcPct val="120000"/>
              </a:lnSpc>
              <a:spcBef>
                <a:spcPts val="0"/>
              </a:spcBef>
              <a:buNone/>
            </a:pPr>
            <a:r>
              <a:rPr lang="en-US" sz="1600" dirty="0">
                <a:latin typeface="Consolas" panose="020B0609020204030204" pitchFamily="49" charset="0"/>
              </a:rPr>
              <a:t>	}</a:t>
            </a:r>
          </a:p>
          <a:p>
            <a:pPr marL="0" indent="0">
              <a:lnSpc>
                <a:spcPct val="120000"/>
              </a:lnSpc>
              <a:spcBef>
                <a:spcPts val="0"/>
              </a:spcBef>
              <a:buNone/>
            </a:pPr>
            <a:r>
              <a:rPr lang="en-US" sz="1600" dirty="0">
                <a:latin typeface="Consolas" panose="020B0609020204030204" pitchFamily="49" charset="0"/>
              </a:rPr>
              <a:t>	</a:t>
            </a:r>
            <a:r>
              <a:rPr lang="en-US" sz="1600" dirty="0" err="1">
                <a:latin typeface="Consolas" panose="020B0609020204030204" pitchFamily="49" charset="0"/>
              </a:rPr>
              <a:t>state.spawnCount</a:t>
            </a:r>
            <a:r>
              <a:rPr lang="en-US" sz="1600" dirty="0">
                <a:latin typeface="Consolas" panose="020B0609020204030204" pitchFamily="49" charset="0"/>
              </a:rPr>
              <a:t> = </a:t>
            </a:r>
            <a:r>
              <a:rPr lang="en-US" sz="1600" dirty="0" err="1">
                <a:latin typeface="Consolas" panose="020B0609020204030204" pitchFamily="49" charset="0"/>
              </a:rPr>
              <a:t>targetSpawnCount</a:t>
            </a:r>
            <a:r>
              <a:rPr lang="en-US" sz="1600" dirty="0">
                <a:latin typeface="Consolas" panose="020B0609020204030204" pitchFamily="49" charset="0"/>
              </a:rPr>
              <a:t>;</a:t>
            </a:r>
          </a:p>
          <a:p>
            <a:pPr marL="0" indent="0">
              <a:lnSpc>
                <a:spcPct val="120000"/>
              </a:lnSpc>
              <a:spcBef>
                <a:spcPts val="0"/>
              </a:spcBef>
              <a:buNone/>
            </a:pPr>
            <a:endParaRPr lang="en-US" sz="1600" dirty="0">
              <a:latin typeface="Consolas" panose="020B0609020204030204" pitchFamily="49" charset="0"/>
            </a:endParaRPr>
          </a:p>
          <a:p>
            <a:pPr marL="0" indent="0">
              <a:lnSpc>
                <a:spcPct val="120000"/>
              </a:lnSpc>
              <a:spcBef>
                <a:spcPts val="0"/>
              </a:spcBef>
              <a:buNone/>
            </a:pPr>
            <a:r>
              <a:rPr lang="en-US" sz="1600" dirty="0">
                <a:latin typeface="Consolas" panose="020B0609020204030204" pitchFamily="49" charset="0"/>
              </a:rPr>
              <a:t>	return true;</a:t>
            </a:r>
          </a:p>
          <a:p>
            <a:pPr marL="0" indent="0">
              <a:lnSpc>
                <a:spcPct val="120000"/>
              </a:lnSpc>
              <a:spcBef>
                <a:spcPts val="0"/>
              </a:spcBef>
              <a:buNone/>
            </a:pPr>
            <a:r>
              <a:rPr lang="en-US" sz="1600" dirty="0">
                <a:latin typeface="Consolas" panose="020B0609020204030204" pitchFamily="49" charset="0"/>
              </a:rPr>
              <a:t>}</a:t>
            </a:r>
          </a:p>
        </p:txBody>
      </p:sp>
    </p:spTree>
    <p:extLst>
      <p:ext uri="{BB962C8B-B14F-4D97-AF65-F5344CB8AC3E}">
        <p14:creationId xmlns:p14="http://schemas.microsoft.com/office/powerpoint/2010/main" val="9616352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a:extLst>
              <a:ext uri="{FF2B5EF4-FFF2-40B4-BE49-F238E27FC236}">
                <a16:creationId xmlns:a16="http://schemas.microsoft.com/office/drawing/2014/main" id="{D4FDFC8D-2E80-450E-A47F-2ED2D1A3232B}"/>
              </a:ext>
            </a:extLst>
          </p:cNvPr>
          <p:cNvSpPr>
            <a:spLocks noGrp="1"/>
          </p:cNvSpPr>
          <p:nvPr>
            <p:ph idx="1"/>
          </p:nvPr>
        </p:nvSpPr>
        <p:spPr>
          <a:xfrm>
            <a:off x="838200" y="321547"/>
            <a:ext cx="10515600" cy="5855416"/>
          </a:xfrm>
        </p:spPr>
        <p:txBody>
          <a:bodyPr>
            <a:normAutofit lnSpcReduction="10000"/>
          </a:bodyPr>
          <a:lstStyle/>
          <a:p>
            <a:pPr marL="0" indent="0">
              <a:lnSpc>
                <a:spcPct val="120000"/>
              </a:lnSpc>
              <a:spcBef>
                <a:spcPts val="0"/>
              </a:spcBef>
              <a:buNone/>
            </a:pPr>
            <a:r>
              <a:rPr lang="en-US" sz="1600" dirty="0">
                <a:latin typeface="Consolas" panose="020B0609020204030204" pitchFamily="49" charset="0"/>
              </a:rPr>
              <a:t>bool </a:t>
            </a:r>
            <a:r>
              <a:rPr lang="en-US" sz="1600" dirty="0" err="1">
                <a:latin typeface="Consolas" panose="020B0609020204030204" pitchFamily="49" charset="0"/>
              </a:rPr>
              <a:t>updateParticle</a:t>
            </a:r>
            <a:r>
              <a:rPr lang="en-US" sz="1600" dirty="0">
                <a:latin typeface="Consolas" panose="020B0609020204030204" pitchFamily="49" charset="0"/>
              </a:rPr>
              <a:t>( </a:t>
            </a:r>
            <a:r>
              <a:rPr lang="en-US" sz="1600" dirty="0" err="1">
                <a:latin typeface="Consolas" panose="020B0609020204030204" pitchFamily="49" charset="0"/>
              </a:rPr>
              <a:t>inout</a:t>
            </a:r>
            <a:r>
              <a:rPr lang="en-US" sz="1600" dirty="0">
                <a:latin typeface="Consolas" panose="020B0609020204030204" pitchFamily="49" charset="0"/>
              </a:rPr>
              <a:t> </a:t>
            </a:r>
            <a:r>
              <a:rPr lang="en-US" sz="1600" dirty="0" err="1">
                <a:latin typeface="Consolas" panose="020B0609020204030204" pitchFamily="49" charset="0"/>
              </a:rPr>
              <a:t>VfxParticleState</a:t>
            </a:r>
            <a:r>
              <a:rPr lang="en-US" sz="1600" dirty="0">
                <a:latin typeface="Consolas" panose="020B0609020204030204" pitchFamily="49" charset="0"/>
              </a:rPr>
              <a:t> state,</a:t>
            </a:r>
          </a:p>
          <a:p>
            <a:pPr marL="0" indent="0">
              <a:lnSpc>
                <a:spcPct val="120000"/>
              </a:lnSpc>
              <a:spcBef>
                <a:spcPts val="0"/>
              </a:spcBef>
              <a:buNone/>
            </a:pPr>
            <a:r>
              <a:rPr lang="en-US" sz="1600" dirty="0">
                <a:latin typeface="Consolas" panose="020B0609020204030204" pitchFamily="49" charset="0"/>
              </a:rPr>
              <a:t>	</a:t>
            </a:r>
            <a:r>
              <a:rPr lang="en-US" sz="1600" dirty="0" err="1">
                <a:latin typeface="Consolas" panose="020B0609020204030204" pitchFamily="49" charset="0"/>
              </a:rPr>
              <a:t>VfxParticleParameters</a:t>
            </a:r>
            <a:r>
              <a:rPr lang="en-US" sz="1600" dirty="0">
                <a:latin typeface="Consolas" panose="020B0609020204030204" pitchFamily="49" charset="0"/>
              </a:rPr>
              <a:t> parameters, </a:t>
            </a:r>
            <a:r>
              <a:rPr lang="en-US" sz="1600" dirty="0" err="1">
                <a:latin typeface="Consolas" panose="020B0609020204030204" pitchFamily="49" charset="0"/>
              </a:rPr>
              <a:t>VfxEffectData</a:t>
            </a:r>
            <a:r>
              <a:rPr lang="en-US" sz="1600" dirty="0">
                <a:latin typeface="Consolas" panose="020B0609020204030204" pitchFamily="49" charset="0"/>
              </a:rPr>
              <a:t> effect,</a:t>
            </a:r>
          </a:p>
          <a:p>
            <a:pPr marL="0" indent="0">
              <a:lnSpc>
                <a:spcPct val="120000"/>
              </a:lnSpc>
              <a:spcBef>
                <a:spcPts val="0"/>
              </a:spcBef>
              <a:buNone/>
            </a:pPr>
            <a:r>
              <a:rPr lang="en-US" sz="1600" dirty="0">
                <a:latin typeface="Consolas" panose="020B0609020204030204" pitchFamily="49" charset="0"/>
              </a:rPr>
              <a:t>	</a:t>
            </a:r>
            <a:r>
              <a:rPr lang="en-US" sz="1600" dirty="0" err="1">
                <a:latin typeface="Consolas" panose="020B0609020204030204" pitchFamily="49" charset="0"/>
              </a:rPr>
              <a:t>VfxEngineData</a:t>
            </a:r>
            <a:r>
              <a:rPr lang="en-US" sz="1600" dirty="0">
                <a:latin typeface="Consolas" panose="020B0609020204030204" pitchFamily="49" charset="0"/>
              </a:rPr>
              <a:t> engine, bool </a:t>
            </a:r>
            <a:r>
              <a:rPr lang="en-US" sz="1600" dirty="0" err="1">
                <a:latin typeface="Consolas" panose="020B0609020204030204" pitchFamily="49" charset="0"/>
              </a:rPr>
              <a:t>isNew</a:t>
            </a:r>
            <a:r>
              <a:rPr lang="en-US" sz="1600" dirty="0">
                <a:latin typeface="Consolas" panose="020B0609020204030204" pitchFamily="49" charset="0"/>
              </a:rPr>
              <a:t> )</a:t>
            </a:r>
          </a:p>
          <a:p>
            <a:pPr marL="0" indent="0">
              <a:lnSpc>
                <a:spcPct val="120000"/>
              </a:lnSpc>
              <a:spcBef>
                <a:spcPts val="0"/>
              </a:spcBef>
              <a:buNone/>
            </a:pPr>
            <a:r>
              <a:rPr lang="en-US" sz="1600" dirty="0">
                <a:latin typeface="Consolas" panose="020B0609020204030204" pitchFamily="49" charset="0"/>
              </a:rPr>
              <a:t>{</a:t>
            </a:r>
          </a:p>
          <a:p>
            <a:pPr marL="0" indent="0">
              <a:lnSpc>
                <a:spcPct val="120000"/>
              </a:lnSpc>
              <a:spcBef>
                <a:spcPts val="0"/>
              </a:spcBef>
              <a:buNone/>
            </a:pPr>
            <a:r>
              <a:rPr lang="en-US" sz="1600" dirty="0">
                <a:latin typeface="Consolas" panose="020B0609020204030204" pitchFamily="49" charset="0"/>
              </a:rPr>
              <a:t>	if( </a:t>
            </a:r>
            <a:r>
              <a:rPr lang="en-US" sz="1600" dirty="0" err="1">
                <a:latin typeface="Consolas" panose="020B0609020204030204" pitchFamily="49" charset="0"/>
              </a:rPr>
              <a:t>isNew</a:t>
            </a:r>
            <a:r>
              <a:rPr lang="en-US" sz="1600" dirty="0">
                <a:latin typeface="Consolas" panose="020B0609020204030204" pitchFamily="49" charset="0"/>
              </a:rPr>
              <a:t> )</a:t>
            </a:r>
          </a:p>
          <a:p>
            <a:pPr marL="0" indent="0">
              <a:lnSpc>
                <a:spcPct val="120000"/>
              </a:lnSpc>
              <a:spcBef>
                <a:spcPts val="0"/>
              </a:spcBef>
              <a:buNone/>
            </a:pPr>
            <a:r>
              <a:rPr lang="en-US" sz="1600" dirty="0">
                <a:latin typeface="Consolas" panose="020B0609020204030204" pitchFamily="49" charset="0"/>
              </a:rPr>
              <a:t>	{</a:t>
            </a:r>
          </a:p>
          <a:p>
            <a:pPr marL="0" indent="0">
              <a:lnSpc>
                <a:spcPct val="120000"/>
              </a:lnSpc>
              <a:spcBef>
                <a:spcPts val="0"/>
              </a:spcBef>
              <a:buNone/>
            </a:pPr>
            <a:r>
              <a:rPr lang="en-US" sz="1600" dirty="0">
                <a:latin typeface="Consolas" panose="020B0609020204030204" pitchFamily="49" charset="0"/>
              </a:rPr>
              <a:t>		const </a:t>
            </a:r>
            <a:r>
              <a:rPr lang="en-US" sz="1600" dirty="0" err="1">
                <a:latin typeface="Consolas" panose="020B0609020204030204" pitchFamily="49" charset="0"/>
              </a:rPr>
              <a:t>VfxSound</a:t>
            </a:r>
            <a:r>
              <a:rPr lang="en-US" sz="1600" dirty="0">
                <a:latin typeface="Consolas" panose="020B0609020204030204" pitchFamily="49" charset="0"/>
              </a:rPr>
              <a:t> sound = </a:t>
            </a:r>
            <a:r>
              <a:rPr lang="en-US" sz="1600" dirty="0" err="1">
                <a:latin typeface="Consolas" panose="020B0609020204030204" pitchFamily="49" charset="0"/>
              </a:rPr>
              <a:t>parameters.sound</a:t>
            </a:r>
            <a:r>
              <a:rPr lang="en-US" sz="1600" dirty="0">
                <a:latin typeface="Consolas" panose="020B0609020204030204" pitchFamily="49" charset="0"/>
              </a:rPr>
              <a:t>;</a:t>
            </a:r>
          </a:p>
          <a:p>
            <a:pPr marL="0" indent="0">
              <a:lnSpc>
                <a:spcPct val="120000"/>
              </a:lnSpc>
              <a:spcBef>
                <a:spcPts val="0"/>
              </a:spcBef>
              <a:buNone/>
            </a:pPr>
            <a:r>
              <a:rPr lang="en-US" sz="1600" dirty="0">
                <a:latin typeface="Consolas" panose="020B0609020204030204" pitchFamily="49" charset="0"/>
              </a:rPr>
              <a:t>		</a:t>
            </a:r>
            <a:r>
              <a:rPr lang="en-US" sz="1600" dirty="0" err="1">
                <a:latin typeface="Consolas" panose="020B0609020204030204" pitchFamily="49" charset="0"/>
              </a:rPr>
              <a:t>playSound</a:t>
            </a:r>
            <a:r>
              <a:rPr lang="en-US" sz="1600" dirty="0">
                <a:latin typeface="Consolas" panose="020B0609020204030204" pitchFamily="49" charset="0"/>
              </a:rPr>
              <a:t>( </a:t>
            </a:r>
            <a:r>
              <a:rPr lang="en-US" sz="1600" dirty="0" err="1">
                <a:latin typeface="Consolas" panose="020B0609020204030204" pitchFamily="49" charset="0"/>
              </a:rPr>
              <a:t>state.position</a:t>
            </a:r>
            <a:r>
              <a:rPr lang="en-US" sz="1600" dirty="0">
                <a:latin typeface="Consolas" panose="020B0609020204030204" pitchFamily="49" charset="0"/>
              </a:rPr>
              <a:t>, sound );</a:t>
            </a:r>
          </a:p>
          <a:p>
            <a:pPr marL="0" indent="0">
              <a:lnSpc>
                <a:spcPct val="120000"/>
              </a:lnSpc>
              <a:spcBef>
                <a:spcPts val="0"/>
              </a:spcBef>
              <a:buNone/>
            </a:pPr>
            <a:r>
              <a:rPr lang="en-US" sz="1600" dirty="0">
                <a:latin typeface="Consolas" panose="020B0609020204030204" pitchFamily="49" charset="0"/>
              </a:rPr>
              <a:t>	}</a:t>
            </a:r>
          </a:p>
          <a:p>
            <a:pPr marL="0" indent="0">
              <a:lnSpc>
                <a:spcPct val="120000"/>
              </a:lnSpc>
              <a:spcBef>
                <a:spcPts val="0"/>
              </a:spcBef>
              <a:buNone/>
            </a:pPr>
            <a:endParaRPr lang="en-US" sz="1600" dirty="0">
              <a:latin typeface="Consolas" panose="020B0609020204030204" pitchFamily="49" charset="0"/>
            </a:endParaRPr>
          </a:p>
          <a:p>
            <a:pPr marL="0" indent="0">
              <a:lnSpc>
                <a:spcPct val="120000"/>
              </a:lnSpc>
              <a:spcBef>
                <a:spcPts val="0"/>
              </a:spcBef>
              <a:buNone/>
            </a:pPr>
            <a:r>
              <a:rPr lang="en-US" sz="1600" dirty="0">
                <a:latin typeface="Consolas" panose="020B0609020204030204" pitchFamily="49" charset="0"/>
              </a:rPr>
              <a:t>	</a:t>
            </a:r>
            <a:r>
              <a:rPr lang="en-US" sz="1600" dirty="0" err="1">
                <a:latin typeface="Consolas" panose="020B0609020204030204" pitchFamily="49" charset="0"/>
              </a:rPr>
              <a:t>drawDebugLine</a:t>
            </a:r>
            <a:r>
              <a:rPr lang="en-US" sz="1600" dirty="0">
                <a:latin typeface="Consolas" panose="020B0609020204030204" pitchFamily="49" charset="0"/>
              </a:rPr>
              <a:t>( </a:t>
            </a:r>
            <a:r>
              <a:rPr lang="en-US" sz="1600" dirty="0" err="1">
                <a:latin typeface="Consolas" panose="020B0609020204030204" pitchFamily="49" charset="0"/>
              </a:rPr>
              <a:t>effect.position</a:t>
            </a:r>
            <a:r>
              <a:rPr lang="en-US" sz="1600" dirty="0">
                <a:latin typeface="Consolas" panose="020B0609020204030204" pitchFamily="49" charset="0"/>
              </a:rPr>
              <a:t>, </a:t>
            </a:r>
            <a:r>
              <a:rPr lang="en-US" sz="1600" dirty="0" err="1">
                <a:latin typeface="Consolas" panose="020B0609020204030204" pitchFamily="49" charset="0"/>
              </a:rPr>
              <a:t>state.position</a:t>
            </a:r>
            <a:r>
              <a:rPr lang="en-US" sz="1600" dirty="0">
                <a:latin typeface="Consolas" panose="020B0609020204030204" pitchFamily="49" charset="0"/>
              </a:rPr>
              <a:t>, 1.0 );</a:t>
            </a:r>
          </a:p>
          <a:p>
            <a:pPr marL="0" indent="0">
              <a:lnSpc>
                <a:spcPct val="120000"/>
              </a:lnSpc>
              <a:spcBef>
                <a:spcPts val="0"/>
              </a:spcBef>
              <a:buNone/>
            </a:pPr>
            <a:r>
              <a:rPr lang="en-US" sz="1600" dirty="0">
                <a:latin typeface="Consolas" panose="020B0609020204030204" pitchFamily="49" charset="0"/>
              </a:rPr>
              <a:t>	</a:t>
            </a:r>
            <a:r>
              <a:rPr lang="en-US" sz="1600" dirty="0" err="1">
                <a:latin typeface="Consolas" panose="020B0609020204030204" pitchFamily="49" charset="0"/>
              </a:rPr>
              <a:t>drawDebugCross</a:t>
            </a:r>
            <a:r>
              <a:rPr lang="en-US" sz="1600" dirty="0">
                <a:latin typeface="Consolas" panose="020B0609020204030204" pitchFamily="49" charset="0"/>
              </a:rPr>
              <a:t>( </a:t>
            </a:r>
            <a:r>
              <a:rPr lang="en-US" sz="1600" dirty="0" err="1">
                <a:latin typeface="Consolas" panose="020B0609020204030204" pitchFamily="49" charset="0"/>
              </a:rPr>
              <a:t>state.position</a:t>
            </a:r>
            <a:r>
              <a:rPr lang="en-US" sz="1600" dirty="0">
                <a:latin typeface="Consolas" panose="020B0609020204030204" pitchFamily="49" charset="0"/>
              </a:rPr>
              <a:t>, 1.0, 1.0 );</a:t>
            </a:r>
          </a:p>
          <a:p>
            <a:pPr marL="0" indent="0">
              <a:lnSpc>
                <a:spcPct val="120000"/>
              </a:lnSpc>
              <a:spcBef>
                <a:spcPts val="0"/>
              </a:spcBef>
              <a:buNone/>
            </a:pPr>
            <a:endParaRPr lang="en-US" sz="1600" dirty="0">
              <a:latin typeface="Consolas" panose="020B0609020204030204" pitchFamily="49" charset="0"/>
            </a:endParaRPr>
          </a:p>
          <a:p>
            <a:pPr marL="0" indent="0">
              <a:lnSpc>
                <a:spcPct val="120000"/>
              </a:lnSpc>
              <a:spcBef>
                <a:spcPts val="0"/>
              </a:spcBef>
              <a:buNone/>
            </a:pPr>
            <a:r>
              <a:rPr lang="en-US" sz="1600" dirty="0">
                <a:latin typeface="Consolas" panose="020B0609020204030204" pitchFamily="49" charset="0"/>
              </a:rPr>
              <a:t>	</a:t>
            </a:r>
            <a:r>
              <a:rPr lang="en-US" sz="1600" dirty="0" err="1">
                <a:latin typeface="Consolas" panose="020B0609020204030204" pitchFamily="49" charset="0"/>
              </a:rPr>
              <a:t>state.age</a:t>
            </a:r>
            <a:r>
              <a:rPr lang="en-US" sz="1600" dirty="0">
                <a:latin typeface="Consolas" panose="020B0609020204030204" pitchFamily="49" charset="0"/>
              </a:rPr>
              <a:t> += </a:t>
            </a:r>
            <a:r>
              <a:rPr lang="en-US" sz="1600" dirty="0" err="1">
                <a:latin typeface="Consolas" panose="020B0609020204030204" pitchFamily="49" charset="0"/>
              </a:rPr>
              <a:t>engine.fixedTimeStep</a:t>
            </a:r>
            <a:r>
              <a:rPr lang="en-US" sz="1600" dirty="0">
                <a:latin typeface="Consolas" panose="020B0609020204030204" pitchFamily="49" charset="0"/>
              </a:rPr>
              <a:t>;</a:t>
            </a:r>
          </a:p>
          <a:p>
            <a:pPr marL="0" indent="0">
              <a:lnSpc>
                <a:spcPct val="120000"/>
              </a:lnSpc>
              <a:spcBef>
                <a:spcPts val="0"/>
              </a:spcBef>
              <a:buNone/>
            </a:pPr>
            <a:r>
              <a:rPr lang="en-US" sz="1600" dirty="0">
                <a:latin typeface="Consolas" panose="020B0609020204030204" pitchFamily="49" charset="0"/>
              </a:rPr>
              <a:t>	if( </a:t>
            </a:r>
            <a:r>
              <a:rPr lang="en-US" sz="1600" dirty="0" err="1">
                <a:latin typeface="Consolas" panose="020B0609020204030204" pitchFamily="49" charset="0"/>
              </a:rPr>
              <a:t>state.age</a:t>
            </a:r>
            <a:r>
              <a:rPr lang="en-US" sz="1600" dirty="0">
                <a:latin typeface="Consolas" panose="020B0609020204030204" pitchFamily="49" charset="0"/>
              </a:rPr>
              <a:t> &gt; 1.0 )</a:t>
            </a:r>
          </a:p>
          <a:p>
            <a:pPr marL="0" indent="0">
              <a:lnSpc>
                <a:spcPct val="120000"/>
              </a:lnSpc>
              <a:spcBef>
                <a:spcPts val="0"/>
              </a:spcBef>
              <a:buNone/>
            </a:pPr>
            <a:r>
              <a:rPr lang="en-US" sz="1600" dirty="0">
                <a:latin typeface="Consolas" panose="020B0609020204030204" pitchFamily="49" charset="0"/>
              </a:rPr>
              <a:t>	{</a:t>
            </a:r>
          </a:p>
          <a:p>
            <a:pPr marL="0" indent="0">
              <a:lnSpc>
                <a:spcPct val="120000"/>
              </a:lnSpc>
              <a:spcBef>
                <a:spcPts val="0"/>
              </a:spcBef>
              <a:buNone/>
            </a:pPr>
            <a:r>
              <a:rPr lang="en-US" sz="1600" dirty="0">
                <a:latin typeface="Consolas" panose="020B0609020204030204" pitchFamily="49" charset="0"/>
              </a:rPr>
              <a:t>		return false;</a:t>
            </a:r>
          </a:p>
          <a:p>
            <a:pPr marL="0" indent="0">
              <a:lnSpc>
                <a:spcPct val="120000"/>
              </a:lnSpc>
              <a:spcBef>
                <a:spcPts val="0"/>
              </a:spcBef>
              <a:buNone/>
            </a:pPr>
            <a:r>
              <a:rPr lang="en-US" sz="1600" dirty="0">
                <a:latin typeface="Consolas" panose="020B0609020204030204" pitchFamily="49" charset="0"/>
              </a:rPr>
              <a:t>	}</a:t>
            </a:r>
          </a:p>
          <a:p>
            <a:pPr marL="0" indent="0">
              <a:lnSpc>
                <a:spcPct val="120000"/>
              </a:lnSpc>
              <a:spcBef>
                <a:spcPts val="0"/>
              </a:spcBef>
              <a:buNone/>
            </a:pPr>
            <a:endParaRPr lang="en-US" sz="1600" dirty="0">
              <a:latin typeface="Consolas" panose="020B0609020204030204" pitchFamily="49" charset="0"/>
            </a:endParaRPr>
          </a:p>
          <a:p>
            <a:pPr marL="0" indent="0">
              <a:lnSpc>
                <a:spcPct val="120000"/>
              </a:lnSpc>
              <a:spcBef>
                <a:spcPts val="0"/>
              </a:spcBef>
              <a:buNone/>
            </a:pPr>
            <a:r>
              <a:rPr lang="en-US" sz="1600" dirty="0">
                <a:latin typeface="Consolas" panose="020B0609020204030204" pitchFamily="49" charset="0"/>
              </a:rPr>
              <a:t>	return true;</a:t>
            </a:r>
          </a:p>
          <a:p>
            <a:pPr marL="0" indent="0">
              <a:lnSpc>
                <a:spcPct val="120000"/>
              </a:lnSpc>
              <a:spcBef>
                <a:spcPts val="0"/>
              </a:spcBef>
              <a:buNone/>
            </a:pPr>
            <a:r>
              <a:rPr lang="en-US" sz="1600" dirty="0">
                <a:latin typeface="Consolas" panose="020B0609020204030204" pitchFamily="49" charset="0"/>
              </a:rPr>
              <a:t>}</a:t>
            </a:r>
          </a:p>
        </p:txBody>
      </p:sp>
    </p:spTree>
    <p:extLst>
      <p:ext uri="{BB962C8B-B14F-4D97-AF65-F5344CB8AC3E}">
        <p14:creationId xmlns:p14="http://schemas.microsoft.com/office/powerpoint/2010/main" val="19286430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602EF4-9E40-45EF-8064-3B7E60B744B1}"/>
              </a:ext>
            </a:extLst>
          </p:cNvPr>
          <p:cNvSpPr>
            <a:spLocks noGrp="1"/>
          </p:cNvSpPr>
          <p:nvPr>
            <p:ph type="title"/>
          </p:nvPr>
        </p:nvSpPr>
        <p:spPr/>
        <p:txBody>
          <a:bodyPr/>
          <a:lstStyle/>
          <a:p>
            <a:r>
              <a:rPr lang="en-US" dirty="0"/>
              <a:t>Video</a:t>
            </a:r>
          </a:p>
        </p:txBody>
      </p:sp>
      <p:pic>
        <p:nvPicPr>
          <p:cNvPr id="5" name="hookshot">
            <a:hlinkClick r:id="" action="ppaction://media"/>
            <a:extLst>
              <a:ext uri="{FF2B5EF4-FFF2-40B4-BE49-F238E27FC236}">
                <a16:creationId xmlns:a16="http://schemas.microsoft.com/office/drawing/2014/main" id="{345DFE6D-E56E-49AC-B06E-3CA6C34070E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27263" y="1825625"/>
            <a:ext cx="7735887" cy="4351338"/>
          </a:xfrm>
        </p:spPr>
      </p:pic>
    </p:spTree>
    <p:extLst>
      <p:ext uri="{BB962C8B-B14F-4D97-AF65-F5344CB8AC3E}">
        <p14:creationId xmlns:p14="http://schemas.microsoft.com/office/powerpoint/2010/main" val="202488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78300C-91E0-4679-B70D-A16D7917029E}"/>
              </a:ext>
            </a:extLst>
          </p:cNvPr>
          <p:cNvSpPr>
            <a:spLocks noGrp="1"/>
          </p:cNvSpPr>
          <p:nvPr>
            <p:ph type="title"/>
          </p:nvPr>
        </p:nvSpPr>
        <p:spPr/>
        <p:txBody>
          <a:bodyPr/>
          <a:lstStyle/>
          <a:p>
            <a:r>
              <a:rPr lang="en-US" dirty="0"/>
              <a:t>Video</a:t>
            </a:r>
          </a:p>
        </p:txBody>
      </p:sp>
      <p:pic>
        <p:nvPicPr>
          <p:cNvPr id="5" name="rain">
            <a:hlinkClick r:id="" action="ppaction://media"/>
            <a:extLst>
              <a:ext uri="{FF2B5EF4-FFF2-40B4-BE49-F238E27FC236}">
                <a16:creationId xmlns:a16="http://schemas.microsoft.com/office/drawing/2014/main" id="{F0ECBD55-FA4F-4A75-8FAA-AAEA30639C8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27263" y="1825625"/>
            <a:ext cx="7735887" cy="4351338"/>
          </a:xfrm>
        </p:spPr>
      </p:pic>
    </p:spTree>
    <p:extLst>
      <p:ext uri="{BB962C8B-B14F-4D97-AF65-F5344CB8AC3E}">
        <p14:creationId xmlns:p14="http://schemas.microsoft.com/office/powerpoint/2010/main" val="24968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34A8BB-07E5-48E7-BFAE-E6D357E8F656}"/>
              </a:ext>
            </a:extLst>
          </p:cNvPr>
          <p:cNvSpPr>
            <a:spLocks noGrp="1"/>
          </p:cNvSpPr>
          <p:nvPr>
            <p:ph type="title"/>
          </p:nvPr>
        </p:nvSpPr>
        <p:spPr/>
        <p:txBody>
          <a:bodyPr/>
          <a:lstStyle/>
          <a:p>
            <a:r>
              <a:rPr lang="en-US" dirty="0"/>
              <a:t>Video</a:t>
            </a:r>
          </a:p>
        </p:txBody>
      </p:sp>
      <p:pic>
        <p:nvPicPr>
          <p:cNvPr id="5" name="explosions">
            <a:hlinkClick r:id="" action="ppaction://media"/>
            <a:extLst>
              <a:ext uri="{FF2B5EF4-FFF2-40B4-BE49-F238E27FC236}">
                <a16:creationId xmlns:a16="http://schemas.microsoft.com/office/drawing/2014/main" id="{1790614A-28E1-4C03-9EDE-BA38FC08B83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27263" y="1825625"/>
            <a:ext cx="7735887" cy="4351338"/>
          </a:xfrm>
        </p:spPr>
      </p:pic>
    </p:spTree>
    <p:extLst>
      <p:ext uri="{BB962C8B-B14F-4D97-AF65-F5344CB8AC3E}">
        <p14:creationId xmlns:p14="http://schemas.microsoft.com/office/powerpoint/2010/main" val="77798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3A2F5B-5F90-4049-A576-BDD48B3556AD}"/>
              </a:ext>
            </a:extLst>
          </p:cNvPr>
          <p:cNvSpPr>
            <a:spLocks noGrp="1"/>
          </p:cNvSpPr>
          <p:nvPr>
            <p:ph type="title"/>
          </p:nvPr>
        </p:nvSpPr>
        <p:spPr/>
        <p:txBody>
          <a:bodyPr/>
          <a:lstStyle/>
          <a:p>
            <a:r>
              <a:rPr lang="en-US" dirty="0"/>
              <a:t>Video</a:t>
            </a:r>
          </a:p>
        </p:txBody>
      </p:sp>
      <p:pic>
        <p:nvPicPr>
          <p:cNvPr id="4" name="world">
            <a:hlinkClick r:id="" action="ppaction://media"/>
            <a:extLst>
              <a:ext uri="{FF2B5EF4-FFF2-40B4-BE49-F238E27FC236}">
                <a16:creationId xmlns:a16="http://schemas.microsoft.com/office/drawing/2014/main" id="{9B3AB64E-46D3-45A1-B1F1-1DF8048F4B9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27263" y="1825625"/>
            <a:ext cx="7735887" cy="4351338"/>
          </a:xfrm>
        </p:spPr>
      </p:pic>
    </p:spTree>
    <p:extLst>
      <p:ext uri="{BB962C8B-B14F-4D97-AF65-F5344CB8AC3E}">
        <p14:creationId xmlns:p14="http://schemas.microsoft.com/office/powerpoint/2010/main" val="245391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9DE36C-17BC-41D3-B54E-5806533B52D5}"/>
              </a:ext>
            </a:extLst>
          </p:cNvPr>
          <p:cNvSpPr>
            <a:spLocks noGrp="1"/>
          </p:cNvSpPr>
          <p:nvPr>
            <p:ph type="title"/>
          </p:nvPr>
        </p:nvSpPr>
        <p:spPr/>
        <p:txBody>
          <a:bodyPr/>
          <a:lstStyle/>
          <a:p>
            <a:r>
              <a:rPr lang="en-US" dirty="0"/>
              <a:t>Video</a:t>
            </a:r>
          </a:p>
        </p:txBody>
      </p:sp>
      <p:pic>
        <p:nvPicPr>
          <p:cNvPr id="4" name="world_sdf">
            <a:hlinkClick r:id="" action="ppaction://media"/>
            <a:extLst>
              <a:ext uri="{FF2B5EF4-FFF2-40B4-BE49-F238E27FC236}">
                <a16:creationId xmlns:a16="http://schemas.microsoft.com/office/drawing/2014/main" id="{C6B114DE-6F12-4C25-B69C-53D33362B55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27263" y="1825625"/>
            <a:ext cx="7735887" cy="4351338"/>
          </a:xfrm>
        </p:spPr>
      </p:pic>
    </p:spTree>
    <p:extLst>
      <p:ext uri="{BB962C8B-B14F-4D97-AF65-F5344CB8AC3E}">
        <p14:creationId xmlns:p14="http://schemas.microsoft.com/office/powerpoint/2010/main" val="355468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51EFB5-5517-41C3-9ED6-67294F8D01E5}"/>
              </a:ext>
            </a:extLst>
          </p:cNvPr>
          <p:cNvSpPr>
            <a:spLocks noGrp="1"/>
          </p:cNvSpPr>
          <p:nvPr>
            <p:ph type="title"/>
          </p:nvPr>
        </p:nvSpPr>
        <p:spPr/>
        <p:txBody>
          <a:bodyPr/>
          <a:lstStyle/>
          <a:p>
            <a:r>
              <a:rPr lang="en-US" dirty="0"/>
              <a:t>Conclusion</a:t>
            </a:r>
          </a:p>
        </p:txBody>
      </p:sp>
      <p:sp>
        <p:nvSpPr>
          <p:cNvPr id="3" name="Inhaltsplatzhalter 2">
            <a:extLst>
              <a:ext uri="{FF2B5EF4-FFF2-40B4-BE49-F238E27FC236}">
                <a16:creationId xmlns:a16="http://schemas.microsoft.com/office/drawing/2014/main" id="{9D7A820A-EC30-4BCB-8052-E21FB8E3BC6F}"/>
              </a:ext>
            </a:extLst>
          </p:cNvPr>
          <p:cNvSpPr>
            <a:spLocks noGrp="1"/>
          </p:cNvSpPr>
          <p:nvPr>
            <p:ph idx="1"/>
          </p:nvPr>
        </p:nvSpPr>
        <p:spPr/>
        <p:txBody>
          <a:bodyPr/>
          <a:lstStyle/>
          <a:p>
            <a:r>
              <a:rPr lang="en-US" dirty="0"/>
              <a:t>Great results</a:t>
            </a:r>
          </a:p>
          <a:p>
            <a:r>
              <a:rPr lang="en-US" dirty="0"/>
              <a:t>Technical artistry as written in the books</a:t>
            </a:r>
          </a:p>
          <a:p>
            <a:r>
              <a:rPr lang="en-US" dirty="0"/>
              <a:t>No coding support from graphics programmers needed</a:t>
            </a:r>
          </a:p>
          <a:p>
            <a:r>
              <a:rPr lang="en-US" dirty="0"/>
              <a:t>Many feature requirements, but seldom blocks</a:t>
            </a:r>
          </a:p>
          <a:p>
            <a:r>
              <a:rPr lang="en-US" dirty="0"/>
              <a:t>Many small dispatches are fast</a:t>
            </a:r>
          </a:p>
          <a:p>
            <a:endParaRPr lang="en-US" dirty="0"/>
          </a:p>
          <a:p>
            <a:r>
              <a:rPr lang="en-US" dirty="0"/>
              <a:t>But…</a:t>
            </a:r>
          </a:p>
        </p:txBody>
      </p:sp>
    </p:spTree>
    <p:extLst>
      <p:ext uri="{BB962C8B-B14F-4D97-AF65-F5344CB8AC3E}">
        <p14:creationId xmlns:p14="http://schemas.microsoft.com/office/powerpoint/2010/main" val="351814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43A5B5-93C4-4A46-855D-35B08B0EB300}"/>
              </a:ext>
            </a:extLst>
          </p:cNvPr>
          <p:cNvSpPr>
            <a:spLocks noGrp="1"/>
          </p:cNvSpPr>
          <p:nvPr>
            <p:ph type="title"/>
          </p:nvPr>
        </p:nvSpPr>
        <p:spPr/>
        <p:txBody>
          <a:bodyPr/>
          <a:lstStyle/>
          <a:p>
            <a:r>
              <a:rPr lang="en-US" dirty="0"/>
              <a:t>Issues</a:t>
            </a:r>
          </a:p>
        </p:txBody>
      </p:sp>
      <p:sp>
        <p:nvSpPr>
          <p:cNvPr id="3" name="Inhaltsplatzhalter 2">
            <a:extLst>
              <a:ext uri="{FF2B5EF4-FFF2-40B4-BE49-F238E27FC236}">
                <a16:creationId xmlns:a16="http://schemas.microsoft.com/office/drawing/2014/main" id="{58F7D064-F102-41D5-A346-01389AC94401}"/>
              </a:ext>
            </a:extLst>
          </p:cNvPr>
          <p:cNvSpPr>
            <a:spLocks noGrp="1"/>
          </p:cNvSpPr>
          <p:nvPr>
            <p:ph sz="half" idx="1"/>
          </p:nvPr>
        </p:nvSpPr>
        <p:spPr/>
        <p:txBody>
          <a:bodyPr>
            <a:normAutofit lnSpcReduction="10000"/>
          </a:bodyPr>
          <a:lstStyle/>
          <a:p>
            <a:r>
              <a:rPr lang="en-US" dirty="0"/>
              <a:t>Occasional </a:t>
            </a:r>
            <a:r>
              <a:rPr lang="en-US" dirty="0" err="1"/>
              <a:t>NaNs</a:t>
            </a:r>
            <a:endParaRPr lang="en-US" dirty="0"/>
          </a:p>
          <a:p>
            <a:pPr lvl="1"/>
            <a:r>
              <a:rPr lang="en-US" dirty="0"/>
              <a:t>Checks in the API</a:t>
            </a:r>
          </a:p>
          <a:p>
            <a:r>
              <a:rPr lang="en-US" dirty="0"/>
              <a:t>GPU crashes and hangs</a:t>
            </a:r>
          </a:p>
          <a:p>
            <a:pPr lvl="1"/>
            <a:r>
              <a:rPr lang="en-US" dirty="0"/>
              <a:t>Unbounded loops</a:t>
            </a:r>
          </a:p>
          <a:p>
            <a:pPr lvl="2"/>
            <a:r>
              <a:rPr lang="en-US" dirty="0"/>
              <a:t>Find and fix</a:t>
            </a:r>
          </a:p>
          <a:p>
            <a:pPr lvl="2"/>
            <a:r>
              <a:rPr lang="en-US" dirty="0"/>
              <a:t>Clamp delta-time</a:t>
            </a:r>
          </a:p>
          <a:p>
            <a:pPr lvl="2"/>
            <a:r>
              <a:rPr lang="en-US" dirty="0"/>
              <a:t>Maybe add better API/helpers</a:t>
            </a:r>
          </a:p>
          <a:p>
            <a:pPr lvl="1"/>
            <a:r>
              <a:rPr lang="en-US" dirty="0"/>
              <a:t>Invalid descriptors</a:t>
            </a:r>
          </a:p>
          <a:p>
            <a:pPr lvl="2"/>
            <a:r>
              <a:rPr lang="en-US" dirty="0"/>
              <a:t>Type safety</a:t>
            </a:r>
          </a:p>
          <a:p>
            <a:pPr lvl="2"/>
            <a:r>
              <a:rPr lang="en-US" dirty="0"/>
              <a:t>Defensive API</a:t>
            </a:r>
          </a:p>
          <a:p>
            <a:pPr lvl="1"/>
            <a:r>
              <a:rPr lang="en-US" dirty="0"/>
              <a:t>Uninitialized variables remain a problem</a:t>
            </a:r>
          </a:p>
        </p:txBody>
      </p:sp>
      <p:sp>
        <p:nvSpPr>
          <p:cNvPr id="4" name="Inhaltsplatzhalter 3">
            <a:extLst>
              <a:ext uri="{FF2B5EF4-FFF2-40B4-BE49-F238E27FC236}">
                <a16:creationId xmlns:a16="http://schemas.microsoft.com/office/drawing/2014/main" id="{2200EBA5-2647-4BDD-B093-1AD06E4A68D5}"/>
              </a:ext>
            </a:extLst>
          </p:cNvPr>
          <p:cNvSpPr>
            <a:spLocks noGrp="1"/>
          </p:cNvSpPr>
          <p:nvPr>
            <p:ph sz="half" idx="2"/>
          </p:nvPr>
        </p:nvSpPr>
        <p:spPr/>
        <p:txBody>
          <a:bodyPr>
            <a:normAutofit lnSpcReduction="10000"/>
          </a:bodyPr>
          <a:lstStyle/>
          <a:p>
            <a:r>
              <a:rPr lang="en-US" dirty="0"/>
              <a:t>Shader compilers struggle</a:t>
            </a:r>
          </a:p>
          <a:p>
            <a:r>
              <a:rPr lang="en-US" dirty="0"/>
              <a:t>Bad dependencies in the asset build</a:t>
            </a:r>
          </a:p>
          <a:p>
            <a:endParaRPr lang="en-US" dirty="0"/>
          </a:p>
          <a:p>
            <a:r>
              <a:rPr lang="en-US" dirty="0"/>
              <a:t>But there’s more…</a:t>
            </a:r>
          </a:p>
        </p:txBody>
      </p:sp>
    </p:spTree>
    <p:extLst>
      <p:ext uri="{BB962C8B-B14F-4D97-AF65-F5344CB8AC3E}">
        <p14:creationId xmlns:p14="http://schemas.microsoft.com/office/powerpoint/2010/main" val="62132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190B05-5819-403B-82BC-B4778AB5B426}"/>
              </a:ext>
            </a:extLst>
          </p:cNvPr>
          <p:cNvSpPr>
            <a:spLocks noGrp="1"/>
          </p:cNvSpPr>
          <p:nvPr>
            <p:ph type="title"/>
          </p:nvPr>
        </p:nvSpPr>
        <p:spPr/>
        <p:txBody>
          <a:bodyPr/>
          <a:lstStyle/>
          <a:p>
            <a:r>
              <a:rPr lang="en-US" dirty="0"/>
              <a:t>Some numbers</a:t>
            </a:r>
          </a:p>
        </p:txBody>
      </p:sp>
      <p:sp>
        <p:nvSpPr>
          <p:cNvPr id="5" name="Inhaltsplatzhalter 4">
            <a:extLst>
              <a:ext uri="{FF2B5EF4-FFF2-40B4-BE49-F238E27FC236}">
                <a16:creationId xmlns:a16="http://schemas.microsoft.com/office/drawing/2014/main" id="{503E3472-F3D1-4685-A9AC-4AF11946DC8C}"/>
              </a:ext>
            </a:extLst>
          </p:cNvPr>
          <p:cNvSpPr>
            <a:spLocks noGrp="1"/>
          </p:cNvSpPr>
          <p:nvPr>
            <p:ph idx="1"/>
          </p:nvPr>
        </p:nvSpPr>
        <p:spPr/>
        <p:txBody>
          <a:bodyPr/>
          <a:lstStyle/>
          <a:p>
            <a:r>
              <a:rPr lang="en-US" dirty="0"/>
              <a:t>376 Particles</a:t>
            </a:r>
          </a:p>
          <a:p>
            <a:r>
              <a:rPr lang="en-US" dirty="0"/>
              <a:t>1689 </a:t>
            </a:r>
            <a:r>
              <a:rPr lang="en-US" dirty="0" err="1"/>
              <a:t>Vfx</a:t>
            </a:r>
            <a:r>
              <a:rPr lang="en-US" dirty="0"/>
              <a:t> definitions</a:t>
            </a:r>
          </a:p>
          <a:p>
            <a:r>
              <a:rPr lang="en-US" dirty="0"/>
              <a:t>16519 </a:t>
            </a:r>
            <a:r>
              <a:rPr lang="en-US" dirty="0" err="1"/>
              <a:t>Vfx</a:t>
            </a:r>
            <a:r>
              <a:rPr lang="en-US" dirty="0"/>
              <a:t> nodes</a:t>
            </a:r>
          </a:p>
          <a:p>
            <a:endParaRPr lang="en-US" dirty="0"/>
          </a:p>
          <a:p>
            <a:r>
              <a:rPr lang="en-US" dirty="0"/>
              <a:t>30+ Minutes runtime compilation 😱</a:t>
            </a:r>
          </a:p>
        </p:txBody>
      </p:sp>
    </p:spTree>
    <p:extLst>
      <p:ext uri="{BB962C8B-B14F-4D97-AF65-F5344CB8AC3E}">
        <p14:creationId xmlns:p14="http://schemas.microsoft.com/office/powerpoint/2010/main" val="15294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21B9B-2A63-4998-B277-642967AC23FE}"/>
              </a:ext>
            </a:extLst>
          </p:cNvPr>
          <p:cNvSpPr>
            <a:spLocks noGrp="1"/>
          </p:cNvSpPr>
          <p:nvPr>
            <p:ph type="title"/>
          </p:nvPr>
        </p:nvSpPr>
        <p:spPr/>
        <p:txBody>
          <a:bodyPr/>
          <a:lstStyle/>
          <a:p>
            <a:r>
              <a:rPr lang="en-US" dirty="0"/>
              <a:t>Enshrouded VFX System</a:t>
            </a:r>
          </a:p>
        </p:txBody>
      </p:sp>
      <p:sp>
        <p:nvSpPr>
          <p:cNvPr id="3" name="Inhaltsplatzhalter 2">
            <a:extLst>
              <a:ext uri="{FF2B5EF4-FFF2-40B4-BE49-F238E27FC236}">
                <a16:creationId xmlns:a16="http://schemas.microsoft.com/office/drawing/2014/main" id="{81E77430-9B4A-408C-A07B-B5BE19ECCD1E}"/>
              </a:ext>
            </a:extLst>
          </p:cNvPr>
          <p:cNvSpPr>
            <a:spLocks noGrp="1"/>
          </p:cNvSpPr>
          <p:nvPr>
            <p:ph idx="1"/>
          </p:nvPr>
        </p:nvSpPr>
        <p:spPr/>
        <p:txBody>
          <a:bodyPr/>
          <a:lstStyle/>
          <a:p>
            <a:r>
              <a:rPr lang="en-US" dirty="0"/>
              <a:t>Fully GPU driven</a:t>
            </a:r>
          </a:p>
          <a:p>
            <a:pPr lvl="1"/>
            <a:r>
              <a:rPr lang="en-US" dirty="0"/>
              <a:t>Natural choice nowadays</a:t>
            </a:r>
          </a:p>
          <a:p>
            <a:pPr lvl="1"/>
            <a:r>
              <a:rPr lang="en-US" dirty="0"/>
              <a:t>Enshrouded has a GPU driven renderer</a:t>
            </a:r>
          </a:p>
          <a:p>
            <a:pPr lvl="1"/>
            <a:r>
              <a:rPr lang="en-US" dirty="0"/>
              <a:t>Reuse data which is on the GPU already</a:t>
            </a:r>
          </a:p>
        </p:txBody>
      </p:sp>
    </p:spTree>
    <p:extLst>
      <p:ext uri="{BB962C8B-B14F-4D97-AF65-F5344CB8AC3E}">
        <p14:creationId xmlns:p14="http://schemas.microsoft.com/office/powerpoint/2010/main" val="39706381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9A8CAED1-3734-4115-AEF1-98F870A7B873}"/>
              </a:ext>
            </a:extLst>
          </p:cNvPr>
          <p:cNvSpPr>
            <a:spLocks noGrp="1"/>
          </p:cNvSpPr>
          <p:nvPr>
            <p:ph type="title" idx="4294967295"/>
          </p:nvPr>
        </p:nvSpPr>
        <p:spPr>
          <a:xfrm>
            <a:off x="3312607" y="2511271"/>
            <a:ext cx="5566787" cy="921064"/>
          </a:xfrm>
        </p:spPr>
        <p:txBody>
          <a:bodyPr/>
          <a:lstStyle/>
          <a:p>
            <a:r>
              <a:rPr lang="en-US" dirty="0"/>
              <a:t>Can you spot the issue?</a:t>
            </a:r>
          </a:p>
        </p:txBody>
      </p:sp>
    </p:spTree>
    <p:extLst>
      <p:ext uri="{BB962C8B-B14F-4D97-AF65-F5344CB8AC3E}">
        <p14:creationId xmlns:p14="http://schemas.microsoft.com/office/powerpoint/2010/main" val="434224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3DC533-11C8-44E8-9516-25B22801A4F2}"/>
              </a:ext>
            </a:extLst>
          </p:cNvPr>
          <p:cNvSpPr>
            <a:spLocks noGrp="1"/>
          </p:cNvSpPr>
          <p:nvPr>
            <p:ph type="title"/>
          </p:nvPr>
        </p:nvSpPr>
        <p:spPr/>
        <p:txBody>
          <a:bodyPr/>
          <a:lstStyle/>
          <a:p>
            <a:r>
              <a:rPr lang="en-US" dirty="0"/>
              <a:t>A little anecdote (RTX 2070)</a:t>
            </a:r>
          </a:p>
        </p:txBody>
      </p:sp>
      <p:graphicFrame>
        <p:nvGraphicFramePr>
          <p:cNvPr id="6" name="Inhaltsplatzhalter 5">
            <a:extLst>
              <a:ext uri="{FF2B5EF4-FFF2-40B4-BE49-F238E27FC236}">
                <a16:creationId xmlns:a16="http://schemas.microsoft.com/office/drawing/2014/main" id="{A2D6DA9A-F490-4062-BE94-CD81D3DD53F1}"/>
              </a:ext>
            </a:extLst>
          </p:cNvPr>
          <p:cNvGraphicFramePr>
            <a:graphicFrameLocks noGrp="1"/>
          </p:cNvGraphicFramePr>
          <p:nvPr>
            <p:ph idx="1"/>
            <p:extLst/>
          </p:nvPr>
        </p:nvGraphicFramePr>
        <p:xfrm>
          <a:off x="838200" y="1825625"/>
          <a:ext cx="10515600" cy="1554480"/>
        </p:xfrm>
        <a:graphic>
          <a:graphicData uri="http://schemas.openxmlformats.org/drawingml/2006/table">
            <a:tbl>
              <a:tblPr firstRow="1" bandRow="1">
                <a:tableStyleId>{5940675A-B579-460E-94D1-54222C63F5DA}</a:tableStyleId>
              </a:tblPr>
              <a:tblGrid>
                <a:gridCol w="839875">
                  <a:extLst>
                    <a:ext uri="{9D8B030D-6E8A-4147-A177-3AD203B41FA5}">
                      <a16:colId xmlns:a16="http://schemas.microsoft.com/office/drawing/2014/main" val="167379481"/>
                    </a:ext>
                  </a:extLst>
                </a:gridCol>
                <a:gridCol w="4417925">
                  <a:extLst>
                    <a:ext uri="{9D8B030D-6E8A-4147-A177-3AD203B41FA5}">
                      <a16:colId xmlns:a16="http://schemas.microsoft.com/office/drawing/2014/main" val="632428163"/>
                    </a:ext>
                  </a:extLst>
                </a:gridCol>
                <a:gridCol w="3821723">
                  <a:extLst>
                    <a:ext uri="{9D8B030D-6E8A-4147-A177-3AD203B41FA5}">
                      <a16:colId xmlns:a16="http://schemas.microsoft.com/office/drawing/2014/main" val="3452929291"/>
                    </a:ext>
                  </a:extLst>
                </a:gridCol>
                <a:gridCol w="1436077">
                  <a:extLst>
                    <a:ext uri="{9D8B030D-6E8A-4147-A177-3AD203B41FA5}">
                      <a16:colId xmlns:a16="http://schemas.microsoft.com/office/drawing/2014/main" val="4019470101"/>
                    </a:ext>
                  </a:extLst>
                </a:gridCol>
              </a:tblGrid>
              <a:tr h="370840">
                <a:tc>
                  <a:txBody>
                    <a:bodyPr/>
                    <a:lstStyle/>
                    <a:p>
                      <a:endParaRPr lang="en-US" sz="2800" dirty="0"/>
                    </a:p>
                  </a:txBody>
                  <a:tcPr/>
                </a:tc>
                <a:tc>
                  <a:txBody>
                    <a:bodyPr/>
                    <a:lstStyle/>
                    <a:p>
                      <a:r>
                        <a:rPr lang="en-US" sz="2800" dirty="0" err="1">
                          <a:latin typeface="Consolas" panose="020B0609020204030204" pitchFamily="49" charset="0"/>
                        </a:rPr>
                        <a:t>VK_EXT_memory_budget</a:t>
                      </a:r>
                      <a:endParaRPr lang="en-US" sz="2800" dirty="0">
                        <a:latin typeface="Consolas" panose="020B0609020204030204" pitchFamily="49" charset="0"/>
                      </a:endParaRPr>
                    </a:p>
                  </a:txBody>
                  <a:tcPr/>
                </a:tc>
                <a:tc>
                  <a:txBody>
                    <a:bodyPr/>
                    <a:lstStyle/>
                    <a:p>
                      <a:r>
                        <a:rPr lang="en-US" sz="2800" dirty="0" err="1">
                          <a:latin typeface="Consolas" panose="020B0609020204030204" pitchFamily="49" charset="0"/>
                        </a:rPr>
                        <a:t>vkAllocateMemory</a:t>
                      </a:r>
                      <a:endParaRPr lang="en-US" sz="2800" dirty="0">
                        <a:latin typeface="Consolas" panose="020B0609020204030204" pitchFamily="49" charset="0"/>
                      </a:endParaRPr>
                    </a:p>
                  </a:txBody>
                  <a:tcPr/>
                </a:tc>
                <a:tc>
                  <a:txBody>
                    <a:bodyPr/>
                    <a:lstStyle/>
                    <a:p>
                      <a:endParaRPr lang="en-US" sz="2800" dirty="0"/>
                    </a:p>
                  </a:txBody>
                  <a:tcPr/>
                </a:tc>
                <a:extLst>
                  <a:ext uri="{0D108BD9-81ED-4DB2-BD59-A6C34878D82A}">
                    <a16:rowId xmlns:a16="http://schemas.microsoft.com/office/drawing/2014/main" val="996762287"/>
                  </a:ext>
                </a:extLst>
              </a:tr>
              <a:tr h="370840">
                <a:tc>
                  <a:txBody>
                    <a:bodyPr/>
                    <a:lstStyle/>
                    <a:p>
                      <a:endParaRPr lang="en-US" sz="2800"/>
                    </a:p>
                  </a:txBody>
                  <a:tcPr/>
                </a:tc>
                <a:tc>
                  <a:txBody>
                    <a:bodyPr/>
                    <a:lstStyle/>
                    <a:p>
                      <a:r>
                        <a:rPr lang="en-US" sz="2800" dirty="0"/>
                        <a:t>8,4 GB</a:t>
                      </a:r>
                    </a:p>
                  </a:txBody>
                  <a:tcPr/>
                </a:tc>
                <a:tc>
                  <a:txBody>
                    <a:bodyPr/>
                    <a:lstStyle/>
                    <a:p>
                      <a:r>
                        <a:rPr lang="en-US" sz="2800" dirty="0"/>
                        <a:t>5,5 GB</a:t>
                      </a:r>
                    </a:p>
                  </a:txBody>
                  <a:tcPr/>
                </a:tc>
                <a:tc>
                  <a:txBody>
                    <a:bodyPr/>
                    <a:lstStyle/>
                    <a:p>
                      <a:r>
                        <a:rPr lang="en-US" sz="2800" dirty="0"/>
                        <a:t>+2,9 GB</a:t>
                      </a:r>
                    </a:p>
                  </a:txBody>
                  <a:tcPr/>
                </a:tc>
                <a:extLst>
                  <a:ext uri="{0D108BD9-81ED-4DB2-BD59-A6C34878D82A}">
                    <a16:rowId xmlns:a16="http://schemas.microsoft.com/office/drawing/2014/main" val="3486300959"/>
                  </a:ext>
                </a:extLst>
              </a:tr>
              <a:tr h="370840">
                <a:tc>
                  <a:txBody>
                    <a:bodyPr/>
                    <a:lstStyle/>
                    <a:p>
                      <a:r>
                        <a:rPr lang="en-US" sz="2800" dirty="0"/>
                        <a:t>-VFX</a:t>
                      </a:r>
                    </a:p>
                  </a:txBody>
                  <a:tcPr/>
                </a:tc>
                <a:tc>
                  <a:txBody>
                    <a:bodyPr/>
                    <a:lstStyle/>
                    <a:p>
                      <a:r>
                        <a:rPr lang="en-US" sz="2800" dirty="0"/>
                        <a:t>6,9 GB</a:t>
                      </a:r>
                    </a:p>
                  </a:txBody>
                  <a:tcPr/>
                </a:tc>
                <a:tc>
                  <a:txBody>
                    <a:bodyPr/>
                    <a:lstStyle/>
                    <a:p>
                      <a:r>
                        <a:rPr lang="en-US" sz="2800" dirty="0"/>
                        <a:t>〃</a:t>
                      </a:r>
                    </a:p>
                  </a:txBody>
                  <a:tcPr/>
                </a:tc>
                <a:tc>
                  <a:txBody>
                    <a:bodyPr/>
                    <a:lstStyle/>
                    <a:p>
                      <a:endParaRPr lang="en-US" sz="2800" dirty="0"/>
                    </a:p>
                  </a:txBody>
                  <a:tcPr/>
                </a:tc>
                <a:extLst>
                  <a:ext uri="{0D108BD9-81ED-4DB2-BD59-A6C34878D82A}">
                    <a16:rowId xmlns:a16="http://schemas.microsoft.com/office/drawing/2014/main" val="4167101079"/>
                  </a:ext>
                </a:extLst>
              </a:tr>
            </a:tbl>
          </a:graphicData>
        </a:graphic>
      </p:graphicFrame>
      <p:sp>
        <p:nvSpPr>
          <p:cNvPr id="7" name="Textfeld 6">
            <a:extLst>
              <a:ext uri="{FF2B5EF4-FFF2-40B4-BE49-F238E27FC236}">
                <a16:creationId xmlns:a16="http://schemas.microsoft.com/office/drawing/2014/main" id="{C31DCFB1-6A5B-49D4-958E-6D3B778C07B9}"/>
              </a:ext>
            </a:extLst>
          </p:cNvPr>
          <p:cNvSpPr txBox="1"/>
          <p:nvPr/>
        </p:nvSpPr>
        <p:spPr>
          <a:xfrm>
            <a:off x="3543154" y="4079631"/>
            <a:ext cx="5105693" cy="646331"/>
          </a:xfrm>
          <a:prstGeom prst="rect">
            <a:avLst/>
          </a:prstGeom>
          <a:noFill/>
        </p:spPr>
        <p:txBody>
          <a:bodyPr wrap="none" rtlCol="0">
            <a:spAutoFit/>
          </a:bodyPr>
          <a:lstStyle/>
          <a:p>
            <a:r>
              <a:rPr lang="en-US" sz="3600" dirty="0">
                <a:solidFill>
                  <a:srgbClr val="C00000"/>
                </a:solidFill>
              </a:rPr>
              <a:t>1,5 GB for VFX pipelines!!!</a:t>
            </a:r>
          </a:p>
        </p:txBody>
      </p:sp>
    </p:spTree>
    <p:extLst>
      <p:ext uri="{BB962C8B-B14F-4D97-AF65-F5344CB8AC3E}">
        <p14:creationId xmlns:p14="http://schemas.microsoft.com/office/powerpoint/2010/main" val="39913203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3DC533-11C8-44E8-9516-25B22801A4F2}"/>
              </a:ext>
            </a:extLst>
          </p:cNvPr>
          <p:cNvSpPr>
            <a:spLocks noGrp="1"/>
          </p:cNvSpPr>
          <p:nvPr>
            <p:ph type="title"/>
          </p:nvPr>
        </p:nvSpPr>
        <p:spPr/>
        <p:txBody>
          <a:bodyPr/>
          <a:lstStyle/>
          <a:p>
            <a:r>
              <a:rPr lang="en-US" dirty="0"/>
              <a:t>A little anecdote (RTX 2070)</a:t>
            </a:r>
          </a:p>
        </p:txBody>
      </p:sp>
      <p:sp>
        <p:nvSpPr>
          <p:cNvPr id="7" name="Textfeld 6">
            <a:extLst>
              <a:ext uri="{FF2B5EF4-FFF2-40B4-BE49-F238E27FC236}">
                <a16:creationId xmlns:a16="http://schemas.microsoft.com/office/drawing/2014/main" id="{C31DCFB1-6A5B-49D4-958E-6D3B778C07B9}"/>
              </a:ext>
            </a:extLst>
          </p:cNvPr>
          <p:cNvSpPr txBox="1"/>
          <p:nvPr/>
        </p:nvSpPr>
        <p:spPr>
          <a:xfrm>
            <a:off x="3543154" y="4079631"/>
            <a:ext cx="5105693" cy="646331"/>
          </a:xfrm>
          <a:prstGeom prst="rect">
            <a:avLst/>
          </a:prstGeom>
          <a:noFill/>
        </p:spPr>
        <p:txBody>
          <a:bodyPr wrap="none" rtlCol="0">
            <a:spAutoFit/>
          </a:bodyPr>
          <a:lstStyle/>
          <a:p>
            <a:r>
              <a:rPr lang="en-US" sz="3600" dirty="0">
                <a:solidFill>
                  <a:srgbClr val="C00000"/>
                </a:solidFill>
              </a:rPr>
              <a:t>1,5 GB for VFX pipelines!!!</a:t>
            </a:r>
          </a:p>
        </p:txBody>
      </p:sp>
      <p:sp>
        <p:nvSpPr>
          <p:cNvPr id="16" name="AutoShape 3">
            <a:extLst>
              <a:ext uri="{FF2B5EF4-FFF2-40B4-BE49-F238E27FC236}">
                <a16:creationId xmlns:a16="http://schemas.microsoft.com/office/drawing/2014/main" id="{73A784CB-1287-4A24-83E6-3A0309F6543A}"/>
              </a:ext>
            </a:extLst>
          </p:cNvPr>
          <p:cNvSpPr>
            <a:spLocks noChangeAspect="1" noChangeArrowheads="1" noTextEdit="1"/>
          </p:cNvSpPr>
          <p:nvPr/>
        </p:nvSpPr>
        <p:spPr bwMode="auto">
          <a:xfrm>
            <a:off x="827088" y="2535238"/>
            <a:ext cx="10537825"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Line 5">
            <a:extLst>
              <a:ext uri="{FF2B5EF4-FFF2-40B4-BE49-F238E27FC236}">
                <a16:creationId xmlns:a16="http://schemas.microsoft.com/office/drawing/2014/main" id="{C422B967-C219-4576-8EA9-DD90380D4745}"/>
              </a:ext>
            </a:extLst>
          </p:cNvPr>
          <p:cNvSpPr>
            <a:spLocks noChangeShapeType="1"/>
          </p:cNvSpPr>
          <p:nvPr/>
        </p:nvSpPr>
        <p:spPr bwMode="auto">
          <a:xfrm>
            <a:off x="1674813" y="1801079"/>
            <a:ext cx="0" cy="156845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Line 6">
            <a:extLst>
              <a:ext uri="{FF2B5EF4-FFF2-40B4-BE49-F238E27FC236}">
                <a16:creationId xmlns:a16="http://schemas.microsoft.com/office/drawing/2014/main" id="{BB4B5FCD-6C91-4BC2-BEBD-4CD09D96830B}"/>
              </a:ext>
            </a:extLst>
          </p:cNvPr>
          <p:cNvSpPr>
            <a:spLocks noChangeShapeType="1"/>
          </p:cNvSpPr>
          <p:nvPr/>
        </p:nvSpPr>
        <p:spPr bwMode="auto">
          <a:xfrm>
            <a:off x="6092826" y="1801079"/>
            <a:ext cx="0" cy="156845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Line 7">
            <a:extLst>
              <a:ext uri="{FF2B5EF4-FFF2-40B4-BE49-F238E27FC236}">
                <a16:creationId xmlns:a16="http://schemas.microsoft.com/office/drawing/2014/main" id="{9AD6F4E9-7ED0-4589-BBE8-8F169481FB34}"/>
              </a:ext>
            </a:extLst>
          </p:cNvPr>
          <p:cNvSpPr>
            <a:spLocks noChangeShapeType="1"/>
          </p:cNvSpPr>
          <p:nvPr/>
        </p:nvSpPr>
        <p:spPr bwMode="auto">
          <a:xfrm>
            <a:off x="9915526" y="1801079"/>
            <a:ext cx="0" cy="1570038"/>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Line 8">
            <a:extLst>
              <a:ext uri="{FF2B5EF4-FFF2-40B4-BE49-F238E27FC236}">
                <a16:creationId xmlns:a16="http://schemas.microsoft.com/office/drawing/2014/main" id="{D1EE4197-64C9-4E3E-B692-C8472408AF02}"/>
              </a:ext>
            </a:extLst>
          </p:cNvPr>
          <p:cNvSpPr>
            <a:spLocks noChangeShapeType="1"/>
          </p:cNvSpPr>
          <p:nvPr/>
        </p:nvSpPr>
        <p:spPr bwMode="auto">
          <a:xfrm>
            <a:off x="828676" y="2326542"/>
            <a:ext cx="10529888"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Line 9">
            <a:extLst>
              <a:ext uri="{FF2B5EF4-FFF2-40B4-BE49-F238E27FC236}">
                <a16:creationId xmlns:a16="http://schemas.microsoft.com/office/drawing/2014/main" id="{99ECAE05-4DAC-4A6F-84BA-628D279B97DD}"/>
              </a:ext>
            </a:extLst>
          </p:cNvPr>
          <p:cNvSpPr>
            <a:spLocks noChangeShapeType="1"/>
          </p:cNvSpPr>
          <p:nvPr/>
        </p:nvSpPr>
        <p:spPr bwMode="auto">
          <a:xfrm>
            <a:off x="828676" y="2845654"/>
            <a:ext cx="10529888"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Line 10">
            <a:extLst>
              <a:ext uri="{FF2B5EF4-FFF2-40B4-BE49-F238E27FC236}">
                <a16:creationId xmlns:a16="http://schemas.microsoft.com/office/drawing/2014/main" id="{1B5095DA-08B0-4BED-A975-4FC7E636E2E5}"/>
              </a:ext>
            </a:extLst>
          </p:cNvPr>
          <p:cNvSpPr>
            <a:spLocks noChangeShapeType="1"/>
          </p:cNvSpPr>
          <p:nvPr/>
        </p:nvSpPr>
        <p:spPr bwMode="auto">
          <a:xfrm>
            <a:off x="835026" y="1801079"/>
            <a:ext cx="0" cy="156845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Line 11">
            <a:extLst>
              <a:ext uri="{FF2B5EF4-FFF2-40B4-BE49-F238E27FC236}">
                <a16:creationId xmlns:a16="http://schemas.microsoft.com/office/drawing/2014/main" id="{66CDADAF-1D69-44DC-BC17-9B1684C61089}"/>
              </a:ext>
            </a:extLst>
          </p:cNvPr>
          <p:cNvSpPr>
            <a:spLocks noChangeShapeType="1"/>
          </p:cNvSpPr>
          <p:nvPr/>
        </p:nvSpPr>
        <p:spPr bwMode="auto">
          <a:xfrm>
            <a:off x="11352213" y="1801079"/>
            <a:ext cx="0" cy="1570038"/>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Line 12">
            <a:extLst>
              <a:ext uri="{FF2B5EF4-FFF2-40B4-BE49-F238E27FC236}">
                <a16:creationId xmlns:a16="http://schemas.microsoft.com/office/drawing/2014/main" id="{DCFF33DF-30C0-477E-BD94-B24FC3775F62}"/>
              </a:ext>
            </a:extLst>
          </p:cNvPr>
          <p:cNvSpPr>
            <a:spLocks noChangeShapeType="1"/>
          </p:cNvSpPr>
          <p:nvPr/>
        </p:nvSpPr>
        <p:spPr bwMode="auto">
          <a:xfrm>
            <a:off x="828676" y="1807429"/>
            <a:ext cx="10529888"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Line 13">
            <a:extLst>
              <a:ext uri="{FF2B5EF4-FFF2-40B4-BE49-F238E27FC236}">
                <a16:creationId xmlns:a16="http://schemas.microsoft.com/office/drawing/2014/main" id="{238AD363-655F-4F6E-8066-F199C48AB5E5}"/>
              </a:ext>
            </a:extLst>
          </p:cNvPr>
          <p:cNvSpPr>
            <a:spLocks noChangeShapeType="1"/>
          </p:cNvSpPr>
          <p:nvPr/>
        </p:nvSpPr>
        <p:spPr bwMode="auto">
          <a:xfrm>
            <a:off x="828676" y="3363179"/>
            <a:ext cx="10529888"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Rectangle 14">
            <a:extLst>
              <a:ext uri="{FF2B5EF4-FFF2-40B4-BE49-F238E27FC236}">
                <a16:creationId xmlns:a16="http://schemas.microsoft.com/office/drawing/2014/main" id="{C08AC16F-31AC-40C2-AE5B-D5A03B416896}"/>
              </a:ext>
            </a:extLst>
          </p:cNvPr>
          <p:cNvSpPr>
            <a:spLocks noChangeArrowheads="1"/>
          </p:cNvSpPr>
          <p:nvPr/>
        </p:nvSpPr>
        <p:spPr bwMode="auto">
          <a:xfrm>
            <a:off x="1766888" y="1861404"/>
            <a:ext cx="410051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a:ln>
                  <a:noFill/>
                </a:ln>
                <a:solidFill>
                  <a:srgbClr val="000000"/>
                </a:solidFill>
                <a:effectLst/>
                <a:latin typeface="Consolas" panose="020B0609020204030204" pitchFamily="49" charset="0"/>
              </a:rPr>
              <a:t>VK_EXT_memory_budget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7" name="Rectangle 15">
            <a:extLst>
              <a:ext uri="{FF2B5EF4-FFF2-40B4-BE49-F238E27FC236}">
                <a16:creationId xmlns:a16="http://schemas.microsoft.com/office/drawing/2014/main" id="{9D4E5089-4F53-4080-B1E6-BD91DB29C250}"/>
              </a:ext>
            </a:extLst>
          </p:cNvPr>
          <p:cNvSpPr>
            <a:spLocks noChangeArrowheads="1"/>
          </p:cNvSpPr>
          <p:nvPr/>
        </p:nvSpPr>
        <p:spPr bwMode="auto">
          <a:xfrm>
            <a:off x="6184901" y="1861404"/>
            <a:ext cx="331946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a:ln>
                  <a:noFill/>
                </a:ln>
                <a:solidFill>
                  <a:srgbClr val="000000"/>
                </a:solidFill>
                <a:effectLst/>
                <a:latin typeface="Consolas" panose="020B0609020204030204" pitchFamily="49" charset="0"/>
              </a:rPr>
              <a:t>vkAllocateMemory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8" name="Rectangle 16">
            <a:extLst>
              <a:ext uri="{FF2B5EF4-FFF2-40B4-BE49-F238E27FC236}">
                <a16:creationId xmlns:a16="http://schemas.microsoft.com/office/drawing/2014/main" id="{97BDCA72-8577-465C-B4ED-04B2E74E519F}"/>
              </a:ext>
            </a:extLst>
          </p:cNvPr>
          <p:cNvSpPr>
            <a:spLocks noChangeArrowheads="1"/>
          </p:cNvSpPr>
          <p:nvPr/>
        </p:nvSpPr>
        <p:spPr bwMode="auto">
          <a:xfrm>
            <a:off x="1766888" y="2364642"/>
            <a:ext cx="1131888"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0000"/>
                </a:solidFill>
                <a:effectLst/>
                <a:latin typeface="Calibri" panose="020F0502020204030204" pitchFamily="34" charset="0"/>
              </a:rPr>
              <a:t>8,4 GB</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9" name="Rectangle 17">
            <a:extLst>
              <a:ext uri="{FF2B5EF4-FFF2-40B4-BE49-F238E27FC236}">
                <a16:creationId xmlns:a16="http://schemas.microsoft.com/office/drawing/2014/main" id="{04EEE463-1CCD-4446-B7D9-C658D3732EEC}"/>
              </a:ext>
            </a:extLst>
          </p:cNvPr>
          <p:cNvSpPr>
            <a:spLocks noChangeArrowheads="1"/>
          </p:cNvSpPr>
          <p:nvPr/>
        </p:nvSpPr>
        <p:spPr bwMode="auto">
          <a:xfrm>
            <a:off x="6184901" y="2364642"/>
            <a:ext cx="1131888"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0000"/>
                </a:solidFill>
                <a:effectLst/>
                <a:latin typeface="Calibri" panose="020F0502020204030204" pitchFamily="34" charset="0"/>
              </a:rPr>
              <a:t>5,5 GB</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0" name="Rectangle 18">
            <a:extLst>
              <a:ext uri="{FF2B5EF4-FFF2-40B4-BE49-F238E27FC236}">
                <a16:creationId xmlns:a16="http://schemas.microsoft.com/office/drawing/2014/main" id="{5ACD4900-0438-4260-B4F9-3077675DE8E4}"/>
              </a:ext>
            </a:extLst>
          </p:cNvPr>
          <p:cNvSpPr>
            <a:spLocks noChangeArrowheads="1"/>
          </p:cNvSpPr>
          <p:nvPr/>
        </p:nvSpPr>
        <p:spPr bwMode="auto">
          <a:xfrm>
            <a:off x="10007601" y="2364642"/>
            <a:ext cx="1306513"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0000"/>
                </a:solidFill>
                <a:effectLst/>
                <a:latin typeface="Calibri" panose="020F0502020204030204" pitchFamily="34" charset="0"/>
              </a:rPr>
              <a:t>+2,9 GB</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2" name="Rectangle 20">
            <a:extLst>
              <a:ext uri="{FF2B5EF4-FFF2-40B4-BE49-F238E27FC236}">
                <a16:creationId xmlns:a16="http://schemas.microsoft.com/office/drawing/2014/main" id="{260D4F9A-7E2A-4555-98D9-1B479FD2E202}"/>
              </a:ext>
            </a:extLst>
          </p:cNvPr>
          <p:cNvSpPr>
            <a:spLocks noChangeArrowheads="1"/>
          </p:cNvSpPr>
          <p:nvPr/>
        </p:nvSpPr>
        <p:spPr bwMode="auto">
          <a:xfrm>
            <a:off x="929541" y="2883754"/>
            <a:ext cx="661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0000"/>
                </a:solidFill>
                <a:effectLst/>
                <a:latin typeface="Calibri" panose="020F0502020204030204" pitchFamily="34" charset="0"/>
              </a:rPr>
              <a:t>-VFX</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3" name="Rectangle 21">
            <a:extLst>
              <a:ext uri="{FF2B5EF4-FFF2-40B4-BE49-F238E27FC236}">
                <a16:creationId xmlns:a16="http://schemas.microsoft.com/office/drawing/2014/main" id="{92393C28-0AF0-46D8-9C0B-C09A292498D4}"/>
              </a:ext>
            </a:extLst>
          </p:cNvPr>
          <p:cNvSpPr>
            <a:spLocks noChangeArrowheads="1"/>
          </p:cNvSpPr>
          <p:nvPr/>
        </p:nvSpPr>
        <p:spPr bwMode="auto">
          <a:xfrm>
            <a:off x="1766888" y="2883754"/>
            <a:ext cx="1131888"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0000"/>
                </a:solidFill>
                <a:effectLst/>
                <a:latin typeface="Calibri" panose="020F0502020204030204" pitchFamily="34" charset="0"/>
              </a:rPr>
              <a:t>6,9 GB</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4" name="Rectangle 22">
            <a:extLst>
              <a:ext uri="{FF2B5EF4-FFF2-40B4-BE49-F238E27FC236}">
                <a16:creationId xmlns:a16="http://schemas.microsoft.com/office/drawing/2014/main" id="{A02DE08F-59A2-4547-AED4-9A8282C87250}"/>
              </a:ext>
            </a:extLst>
          </p:cNvPr>
          <p:cNvSpPr>
            <a:spLocks noChangeArrowheads="1"/>
          </p:cNvSpPr>
          <p:nvPr/>
        </p:nvSpPr>
        <p:spPr bwMode="auto">
          <a:xfrm>
            <a:off x="6184901" y="2925029"/>
            <a:ext cx="23083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dirty="0"/>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7421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6" grpId="0"/>
      <p:bldP spid="27" grpId="0"/>
      <p:bldP spid="28" grpId="0"/>
      <p:bldP spid="29" grpId="0"/>
      <p:bldP spid="30" grpId="0"/>
      <p:bldP spid="32" grpId="0"/>
      <p:bldP spid="33" grpId="0"/>
      <p:bldP spid="3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BAAEDA-D7AE-41CF-90E6-F3908B65497B}"/>
              </a:ext>
            </a:extLst>
          </p:cNvPr>
          <p:cNvSpPr>
            <a:spLocks noGrp="1"/>
          </p:cNvSpPr>
          <p:nvPr>
            <p:ph type="title"/>
          </p:nvPr>
        </p:nvSpPr>
        <p:spPr/>
        <p:txBody>
          <a:bodyPr/>
          <a:lstStyle/>
          <a:p>
            <a:r>
              <a:rPr lang="en-US" dirty="0"/>
              <a:t>Memory Issues</a:t>
            </a:r>
          </a:p>
        </p:txBody>
      </p:sp>
      <p:sp>
        <p:nvSpPr>
          <p:cNvPr id="3" name="Inhaltsplatzhalter 2">
            <a:extLst>
              <a:ext uri="{FF2B5EF4-FFF2-40B4-BE49-F238E27FC236}">
                <a16:creationId xmlns:a16="http://schemas.microsoft.com/office/drawing/2014/main" id="{5CF26FC2-DE23-4F64-A625-98ACCB951F9A}"/>
              </a:ext>
            </a:extLst>
          </p:cNvPr>
          <p:cNvSpPr>
            <a:spLocks noGrp="1"/>
          </p:cNvSpPr>
          <p:nvPr>
            <p:ph sz="half" idx="1"/>
          </p:nvPr>
        </p:nvSpPr>
        <p:spPr/>
        <p:txBody>
          <a:bodyPr/>
          <a:lstStyle/>
          <a:p>
            <a:r>
              <a:rPr lang="en-US" dirty="0"/>
              <a:t>Too many pipelines</a:t>
            </a:r>
          </a:p>
          <a:p>
            <a:endParaRPr lang="en-US" dirty="0"/>
          </a:p>
          <a:p>
            <a:r>
              <a:rPr lang="en-US" dirty="0"/>
              <a:t>Large pipelines</a:t>
            </a:r>
          </a:p>
        </p:txBody>
      </p:sp>
      <p:graphicFrame>
        <p:nvGraphicFramePr>
          <p:cNvPr id="7" name="Inhaltsplatzhalter 6">
            <a:extLst>
              <a:ext uri="{FF2B5EF4-FFF2-40B4-BE49-F238E27FC236}">
                <a16:creationId xmlns:a16="http://schemas.microsoft.com/office/drawing/2014/main" id="{5C033B68-D8B7-45D0-A768-F1FF5D2DE1B3}"/>
              </a:ext>
            </a:extLst>
          </p:cNvPr>
          <p:cNvGraphicFramePr>
            <a:graphicFrameLocks noGrp="1"/>
          </p:cNvGraphicFramePr>
          <p:nvPr>
            <p:ph sz="half" idx="2"/>
            <p:extLst>
              <p:ext uri="{D42A27DB-BD31-4B8C-83A1-F6EECF244321}">
                <p14:modId xmlns:p14="http://schemas.microsoft.com/office/powerpoint/2010/main" val="2048112674"/>
              </p:ext>
            </p:extLst>
          </p:nvPr>
        </p:nvGraphicFramePr>
        <p:xfrm>
          <a:off x="6172200" y="1825625"/>
          <a:ext cx="5181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382126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C1756D-2A56-4D08-AA7A-3FA7DA67DBD7}"/>
              </a:ext>
            </a:extLst>
          </p:cNvPr>
          <p:cNvSpPr>
            <a:spLocks noGrp="1"/>
          </p:cNvSpPr>
          <p:nvPr>
            <p:ph type="title"/>
          </p:nvPr>
        </p:nvSpPr>
        <p:spPr/>
        <p:txBody>
          <a:bodyPr/>
          <a:lstStyle/>
          <a:p>
            <a:r>
              <a:rPr lang="en-US" dirty="0"/>
              <a:t>Large shader binaries (RTX 2070)</a:t>
            </a:r>
          </a:p>
        </p:txBody>
      </p:sp>
      <p:sp>
        <p:nvSpPr>
          <p:cNvPr id="5" name="Inhaltsplatzhalter 4">
            <a:extLst>
              <a:ext uri="{FF2B5EF4-FFF2-40B4-BE49-F238E27FC236}">
                <a16:creationId xmlns:a16="http://schemas.microsoft.com/office/drawing/2014/main" id="{E4436B5E-8448-4009-B640-F152BC2EE518}"/>
              </a:ext>
            </a:extLst>
          </p:cNvPr>
          <p:cNvSpPr>
            <a:spLocks noGrp="1"/>
          </p:cNvSpPr>
          <p:nvPr>
            <p:ph idx="1"/>
          </p:nvPr>
        </p:nvSpPr>
        <p:spPr/>
        <p:txBody>
          <a:bodyPr/>
          <a:lstStyle/>
          <a:p>
            <a:r>
              <a:rPr lang="en-US" dirty="0" err="1"/>
              <a:t>VK_KHR_pipeline_executable_properties</a:t>
            </a:r>
            <a:endParaRPr lang="en-US" dirty="0"/>
          </a:p>
          <a:p>
            <a:r>
              <a:rPr lang="en-US" dirty="0"/>
              <a:t>“Binary Size”</a:t>
            </a:r>
          </a:p>
          <a:p>
            <a:r>
              <a:rPr lang="en-US" dirty="0"/>
              <a:t>∑ = 761 MB</a:t>
            </a:r>
          </a:p>
          <a:p>
            <a:r>
              <a:rPr lang="en-US" dirty="0"/>
              <a:t>Largest pipeline: 489 KB</a:t>
            </a:r>
          </a:p>
        </p:txBody>
      </p:sp>
    </p:spTree>
    <p:extLst>
      <p:ext uri="{BB962C8B-B14F-4D97-AF65-F5344CB8AC3E}">
        <p14:creationId xmlns:p14="http://schemas.microsoft.com/office/powerpoint/2010/main" val="12103280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544755-8A65-4575-A931-343E2EBAA065}"/>
              </a:ext>
            </a:extLst>
          </p:cNvPr>
          <p:cNvSpPr>
            <a:spLocks noGrp="1"/>
          </p:cNvSpPr>
          <p:nvPr>
            <p:ph type="title"/>
          </p:nvPr>
        </p:nvSpPr>
        <p:spPr/>
        <p:txBody>
          <a:bodyPr/>
          <a:lstStyle/>
          <a:p>
            <a:r>
              <a:rPr lang="en-US" dirty="0" err="1"/>
              <a:t>Inlining</a:t>
            </a:r>
            <a:endParaRPr lang="en-US" dirty="0"/>
          </a:p>
        </p:txBody>
      </p:sp>
      <p:pic>
        <p:nvPicPr>
          <p:cNvPr id="7" name="Inhaltsplatzhalter 6">
            <a:extLst>
              <a:ext uri="{FF2B5EF4-FFF2-40B4-BE49-F238E27FC236}">
                <a16:creationId xmlns:a16="http://schemas.microsoft.com/office/drawing/2014/main" id="{42AC8CED-065E-453C-97D7-BF65BF666D3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353544" y="1825625"/>
            <a:ext cx="4150912" cy="4351338"/>
          </a:xfrm>
        </p:spPr>
      </p:pic>
      <p:sp>
        <p:nvSpPr>
          <p:cNvPr id="5" name="Inhaltsplatzhalter 4">
            <a:extLst>
              <a:ext uri="{FF2B5EF4-FFF2-40B4-BE49-F238E27FC236}">
                <a16:creationId xmlns:a16="http://schemas.microsoft.com/office/drawing/2014/main" id="{7F6DF84C-877A-4CF9-B5F2-8F889BB9E215}"/>
              </a:ext>
            </a:extLst>
          </p:cNvPr>
          <p:cNvSpPr>
            <a:spLocks noGrp="1"/>
          </p:cNvSpPr>
          <p:nvPr>
            <p:ph sz="half" idx="2"/>
          </p:nvPr>
        </p:nvSpPr>
        <p:spPr/>
        <p:txBody>
          <a:bodyPr>
            <a:normAutofit fontScale="47500" lnSpcReduction="20000"/>
          </a:bodyPr>
          <a:lstStyle/>
          <a:p>
            <a:pPr marL="0" indent="0">
              <a:lnSpc>
                <a:spcPct val="120000"/>
              </a:lnSpc>
              <a:spcBef>
                <a:spcPts val="0"/>
              </a:spcBef>
              <a:buNone/>
            </a:pPr>
            <a:r>
              <a:rPr lang="en-US" dirty="0">
                <a:latin typeface="Consolas" panose="020B0609020204030204" pitchFamily="49" charset="0"/>
              </a:rPr>
              <a:t>if(floor(</a:t>
            </a:r>
            <a:r>
              <a:rPr lang="en-US" dirty="0" err="1">
                <a:latin typeface="Consolas" panose="020B0609020204030204" pitchFamily="49" charset="0"/>
              </a:rPr>
              <a:t>state.modelIndex</a:t>
            </a:r>
            <a:r>
              <a:rPr lang="en-US" dirty="0">
                <a:latin typeface="Consolas" panose="020B0609020204030204" pitchFamily="49" charset="0"/>
              </a:rPr>
              <a:t>) == 0)</a:t>
            </a:r>
          </a:p>
          <a:p>
            <a:pPr marL="0" indent="0">
              <a:lnSpc>
                <a:spcPct val="120000"/>
              </a:lnSpc>
              <a:spcBef>
                <a:spcPts val="0"/>
              </a:spcBef>
              <a:buNone/>
            </a:pPr>
            <a:r>
              <a:rPr lang="en-US" dirty="0">
                <a:latin typeface="Consolas" panose="020B0609020204030204" pitchFamily="49" charset="0"/>
              </a:rPr>
              <a:t>    </a:t>
            </a:r>
            <a:r>
              <a:rPr lang="en-US" dirty="0" err="1">
                <a:latin typeface="Consolas" panose="020B0609020204030204" pitchFamily="49" charset="0"/>
              </a:rPr>
              <a:t>drawModel</a:t>
            </a:r>
            <a:r>
              <a:rPr lang="en-US" dirty="0">
                <a:latin typeface="Consolas" panose="020B0609020204030204" pitchFamily="49" charset="0"/>
              </a:rPr>
              <a:t>( parameters.model_0, </a:t>
            </a:r>
            <a:r>
              <a:rPr lang="en-US" dirty="0" err="1">
                <a:latin typeface="Consolas" panose="020B0609020204030204" pitchFamily="49" charset="0"/>
              </a:rPr>
              <a:t>drawParams</a:t>
            </a:r>
            <a:r>
              <a:rPr lang="en-US" dirty="0">
                <a:latin typeface="Consolas" panose="020B0609020204030204" pitchFamily="49" charset="0"/>
              </a:rPr>
              <a:t> );</a:t>
            </a:r>
          </a:p>
          <a:p>
            <a:pPr marL="0" indent="0">
              <a:lnSpc>
                <a:spcPct val="120000"/>
              </a:lnSpc>
              <a:spcBef>
                <a:spcPts val="0"/>
              </a:spcBef>
              <a:buNone/>
            </a:pPr>
            <a:r>
              <a:rPr lang="en-US" dirty="0">
                <a:latin typeface="Consolas" panose="020B0609020204030204" pitchFamily="49" charset="0"/>
              </a:rPr>
              <a:t>else if(floor(</a:t>
            </a:r>
            <a:r>
              <a:rPr lang="en-US" dirty="0" err="1">
                <a:latin typeface="Consolas" panose="020B0609020204030204" pitchFamily="49" charset="0"/>
              </a:rPr>
              <a:t>state.modelIndex</a:t>
            </a:r>
            <a:r>
              <a:rPr lang="en-US" dirty="0">
                <a:latin typeface="Consolas" panose="020B0609020204030204" pitchFamily="49" charset="0"/>
              </a:rPr>
              <a:t>) == 1)</a:t>
            </a:r>
          </a:p>
          <a:p>
            <a:pPr marL="0" indent="0">
              <a:lnSpc>
                <a:spcPct val="120000"/>
              </a:lnSpc>
              <a:spcBef>
                <a:spcPts val="0"/>
              </a:spcBef>
              <a:buNone/>
            </a:pPr>
            <a:r>
              <a:rPr lang="en-US" dirty="0">
                <a:latin typeface="Consolas" panose="020B0609020204030204" pitchFamily="49" charset="0"/>
              </a:rPr>
              <a:t>    </a:t>
            </a:r>
            <a:r>
              <a:rPr lang="en-US" dirty="0" err="1">
                <a:latin typeface="Consolas" panose="020B0609020204030204" pitchFamily="49" charset="0"/>
              </a:rPr>
              <a:t>drawModel</a:t>
            </a:r>
            <a:r>
              <a:rPr lang="en-US" dirty="0">
                <a:latin typeface="Consolas" panose="020B0609020204030204" pitchFamily="49" charset="0"/>
              </a:rPr>
              <a:t>( parameters.model_1, </a:t>
            </a:r>
            <a:r>
              <a:rPr lang="en-US" dirty="0" err="1">
                <a:latin typeface="Consolas" panose="020B0609020204030204" pitchFamily="49" charset="0"/>
              </a:rPr>
              <a:t>drawParams</a:t>
            </a:r>
            <a:r>
              <a:rPr lang="en-US" dirty="0">
                <a:latin typeface="Consolas" panose="020B0609020204030204" pitchFamily="49" charset="0"/>
              </a:rPr>
              <a:t> );</a:t>
            </a:r>
          </a:p>
          <a:p>
            <a:pPr marL="0" indent="0">
              <a:lnSpc>
                <a:spcPct val="120000"/>
              </a:lnSpc>
              <a:spcBef>
                <a:spcPts val="0"/>
              </a:spcBef>
              <a:buNone/>
            </a:pPr>
            <a:r>
              <a:rPr lang="en-US" dirty="0">
                <a:latin typeface="Consolas" panose="020B0609020204030204" pitchFamily="49" charset="0"/>
              </a:rPr>
              <a:t>else if(floor(</a:t>
            </a:r>
            <a:r>
              <a:rPr lang="en-US" dirty="0" err="1">
                <a:latin typeface="Consolas" panose="020B0609020204030204" pitchFamily="49" charset="0"/>
              </a:rPr>
              <a:t>state.modelIndex</a:t>
            </a:r>
            <a:r>
              <a:rPr lang="en-US" dirty="0">
                <a:latin typeface="Consolas" panose="020B0609020204030204" pitchFamily="49" charset="0"/>
              </a:rPr>
              <a:t>) == 2)</a:t>
            </a:r>
          </a:p>
          <a:p>
            <a:pPr marL="0" indent="0">
              <a:lnSpc>
                <a:spcPct val="120000"/>
              </a:lnSpc>
              <a:spcBef>
                <a:spcPts val="0"/>
              </a:spcBef>
              <a:buNone/>
            </a:pPr>
            <a:r>
              <a:rPr lang="en-US" dirty="0">
                <a:latin typeface="Consolas" panose="020B0609020204030204" pitchFamily="49" charset="0"/>
              </a:rPr>
              <a:t>    </a:t>
            </a:r>
            <a:r>
              <a:rPr lang="en-US" dirty="0" err="1">
                <a:latin typeface="Consolas" panose="020B0609020204030204" pitchFamily="49" charset="0"/>
              </a:rPr>
              <a:t>drawModel</a:t>
            </a:r>
            <a:r>
              <a:rPr lang="en-US" dirty="0">
                <a:latin typeface="Consolas" panose="020B0609020204030204" pitchFamily="49" charset="0"/>
              </a:rPr>
              <a:t>( parameters.model_2, </a:t>
            </a:r>
            <a:r>
              <a:rPr lang="en-US" dirty="0" err="1">
                <a:latin typeface="Consolas" panose="020B0609020204030204" pitchFamily="49" charset="0"/>
              </a:rPr>
              <a:t>drawParams</a:t>
            </a:r>
            <a:r>
              <a:rPr lang="en-US" dirty="0">
                <a:latin typeface="Consolas" panose="020B0609020204030204" pitchFamily="49" charset="0"/>
              </a:rPr>
              <a:t> );</a:t>
            </a:r>
          </a:p>
          <a:p>
            <a:pPr marL="0" indent="0">
              <a:lnSpc>
                <a:spcPct val="120000"/>
              </a:lnSpc>
              <a:spcBef>
                <a:spcPts val="0"/>
              </a:spcBef>
              <a:buNone/>
            </a:pPr>
            <a:r>
              <a:rPr lang="en-US" dirty="0">
                <a:latin typeface="Consolas" panose="020B0609020204030204" pitchFamily="49" charset="0"/>
              </a:rPr>
              <a:t>else if(floor(</a:t>
            </a:r>
            <a:r>
              <a:rPr lang="en-US" dirty="0" err="1">
                <a:latin typeface="Consolas" panose="020B0609020204030204" pitchFamily="49" charset="0"/>
              </a:rPr>
              <a:t>state.modelIndex</a:t>
            </a:r>
            <a:r>
              <a:rPr lang="en-US" dirty="0">
                <a:latin typeface="Consolas" panose="020B0609020204030204" pitchFamily="49" charset="0"/>
              </a:rPr>
              <a:t>) == 3)</a:t>
            </a:r>
          </a:p>
          <a:p>
            <a:pPr marL="0" indent="0">
              <a:lnSpc>
                <a:spcPct val="120000"/>
              </a:lnSpc>
              <a:spcBef>
                <a:spcPts val="0"/>
              </a:spcBef>
              <a:buNone/>
            </a:pPr>
            <a:r>
              <a:rPr lang="en-US" dirty="0">
                <a:latin typeface="Consolas" panose="020B0609020204030204" pitchFamily="49" charset="0"/>
              </a:rPr>
              <a:t>    </a:t>
            </a:r>
            <a:r>
              <a:rPr lang="en-US" dirty="0" err="1">
                <a:latin typeface="Consolas" panose="020B0609020204030204" pitchFamily="49" charset="0"/>
              </a:rPr>
              <a:t>drawModel</a:t>
            </a:r>
            <a:r>
              <a:rPr lang="en-US" dirty="0">
                <a:latin typeface="Consolas" panose="020B0609020204030204" pitchFamily="49" charset="0"/>
              </a:rPr>
              <a:t>( parameters.model_3, </a:t>
            </a:r>
            <a:r>
              <a:rPr lang="en-US" dirty="0" err="1">
                <a:latin typeface="Consolas" panose="020B0609020204030204" pitchFamily="49" charset="0"/>
              </a:rPr>
              <a:t>drawParams</a:t>
            </a:r>
            <a:r>
              <a:rPr lang="en-US" dirty="0">
                <a:latin typeface="Consolas" panose="020B0609020204030204" pitchFamily="49" charset="0"/>
              </a:rPr>
              <a:t> );</a:t>
            </a:r>
          </a:p>
          <a:p>
            <a:pPr marL="0" indent="0">
              <a:lnSpc>
                <a:spcPct val="120000"/>
              </a:lnSpc>
              <a:spcBef>
                <a:spcPts val="0"/>
              </a:spcBef>
              <a:buNone/>
            </a:pPr>
            <a:r>
              <a:rPr lang="en-US" dirty="0">
                <a:latin typeface="Consolas" panose="020B0609020204030204" pitchFamily="49" charset="0"/>
              </a:rPr>
              <a:t>else if(floor(</a:t>
            </a:r>
            <a:r>
              <a:rPr lang="en-US" dirty="0" err="1">
                <a:latin typeface="Consolas" panose="020B0609020204030204" pitchFamily="49" charset="0"/>
              </a:rPr>
              <a:t>state.modelIndex</a:t>
            </a:r>
            <a:r>
              <a:rPr lang="en-US" dirty="0">
                <a:latin typeface="Consolas" panose="020B0609020204030204" pitchFamily="49" charset="0"/>
              </a:rPr>
              <a:t>) == 4)</a:t>
            </a:r>
          </a:p>
          <a:p>
            <a:pPr marL="0" indent="0">
              <a:lnSpc>
                <a:spcPct val="120000"/>
              </a:lnSpc>
              <a:spcBef>
                <a:spcPts val="0"/>
              </a:spcBef>
              <a:buNone/>
            </a:pPr>
            <a:r>
              <a:rPr lang="en-US" dirty="0">
                <a:latin typeface="Consolas" panose="020B0609020204030204" pitchFamily="49" charset="0"/>
              </a:rPr>
              <a:t>    </a:t>
            </a:r>
            <a:r>
              <a:rPr lang="en-US" dirty="0" err="1">
                <a:latin typeface="Consolas" panose="020B0609020204030204" pitchFamily="49" charset="0"/>
              </a:rPr>
              <a:t>drawModel</a:t>
            </a:r>
            <a:r>
              <a:rPr lang="en-US" dirty="0">
                <a:latin typeface="Consolas" panose="020B0609020204030204" pitchFamily="49" charset="0"/>
              </a:rPr>
              <a:t>( parameters.model_4, </a:t>
            </a:r>
            <a:r>
              <a:rPr lang="en-US" dirty="0" err="1">
                <a:latin typeface="Consolas" panose="020B0609020204030204" pitchFamily="49" charset="0"/>
              </a:rPr>
              <a:t>drawParams</a:t>
            </a:r>
            <a:r>
              <a:rPr lang="en-US" dirty="0">
                <a:latin typeface="Consolas" panose="020B0609020204030204" pitchFamily="49" charset="0"/>
              </a:rPr>
              <a:t> );</a:t>
            </a:r>
          </a:p>
          <a:p>
            <a:pPr marL="0" indent="0">
              <a:lnSpc>
                <a:spcPct val="120000"/>
              </a:lnSpc>
              <a:spcBef>
                <a:spcPts val="0"/>
              </a:spcBef>
              <a:buNone/>
            </a:pPr>
            <a:r>
              <a:rPr lang="en-US" dirty="0">
                <a:latin typeface="Consolas" panose="020B0609020204030204" pitchFamily="49" charset="0"/>
              </a:rPr>
              <a:t>else if(floor(</a:t>
            </a:r>
            <a:r>
              <a:rPr lang="en-US" dirty="0" err="1">
                <a:latin typeface="Consolas" panose="020B0609020204030204" pitchFamily="49" charset="0"/>
              </a:rPr>
              <a:t>state.modelIndex</a:t>
            </a:r>
            <a:r>
              <a:rPr lang="en-US" dirty="0">
                <a:latin typeface="Consolas" panose="020B0609020204030204" pitchFamily="49" charset="0"/>
              </a:rPr>
              <a:t>) == 5)</a:t>
            </a:r>
          </a:p>
          <a:p>
            <a:pPr marL="0" indent="0">
              <a:lnSpc>
                <a:spcPct val="120000"/>
              </a:lnSpc>
              <a:spcBef>
                <a:spcPts val="0"/>
              </a:spcBef>
              <a:buNone/>
            </a:pPr>
            <a:r>
              <a:rPr lang="en-US" dirty="0">
                <a:latin typeface="Consolas" panose="020B0609020204030204" pitchFamily="49" charset="0"/>
              </a:rPr>
              <a:t>    </a:t>
            </a:r>
            <a:r>
              <a:rPr lang="en-US" dirty="0" err="1">
                <a:latin typeface="Consolas" panose="020B0609020204030204" pitchFamily="49" charset="0"/>
              </a:rPr>
              <a:t>drawModel</a:t>
            </a:r>
            <a:r>
              <a:rPr lang="en-US" dirty="0">
                <a:latin typeface="Consolas" panose="020B0609020204030204" pitchFamily="49" charset="0"/>
              </a:rPr>
              <a:t>( parameters.model_5, </a:t>
            </a:r>
            <a:r>
              <a:rPr lang="en-US" dirty="0" err="1">
                <a:latin typeface="Consolas" panose="020B0609020204030204" pitchFamily="49" charset="0"/>
              </a:rPr>
              <a:t>drawParams</a:t>
            </a:r>
            <a:r>
              <a:rPr lang="en-US" dirty="0">
                <a:latin typeface="Consolas" panose="020B0609020204030204" pitchFamily="49" charset="0"/>
              </a:rPr>
              <a:t> );</a:t>
            </a:r>
          </a:p>
          <a:p>
            <a:pPr marL="0" indent="0">
              <a:lnSpc>
                <a:spcPct val="120000"/>
              </a:lnSpc>
              <a:spcBef>
                <a:spcPts val="0"/>
              </a:spcBef>
              <a:buNone/>
            </a:pPr>
            <a:r>
              <a:rPr lang="en-US" dirty="0">
                <a:latin typeface="Consolas" panose="020B0609020204030204" pitchFamily="49" charset="0"/>
              </a:rPr>
              <a:t>else if(floor(</a:t>
            </a:r>
            <a:r>
              <a:rPr lang="en-US" dirty="0" err="1">
                <a:latin typeface="Consolas" panose="020B0609020204030204" pitchFamily="49" charset="0"/>
              </a:rPr>
              <a:t>state.modelIndex</a:t>
            </a:r>
            <a:r>
              <a:rPr lang="en-US" dirty="0">
                <a:latin typeface="Consolas" panose="020B0609020204030204" pitchFamily="49" charset="0"/>
              </a:rPr>
              <a:t>) == 6)</a:t>
            </a:r>
          </a:p>
          <a:p>
            <a:pPr marL="0" indent="0">
              <a:lnSpc>
                <a:spcPct val="120000"/>
              </a:lnSpc>
              <a:spcBef>
                <a:spcPts val="0"/>
              </a:spcBef>
              <a:buNone/>
            </a:pPr>
            <a:r>
              <a:rPr lang="en-US" dirty="0">
                <a:latin typeface="Consolas" panose="020B0609020204030204" pitchFamily="49" charset="0"/>
              </a:rPr>
              <a:t>    </a:t>
            </a:r>
            <a:r>
              <a:rPr lang="en-US" dirty="0" err="1">
                <a:latin typeface="Consolas" panose="020B0609020204030204" pitchFamily="49" charset="0"/>
              </a:rPr>
              <a:t>drawModel</a:t>
            </a:r>
            <a:r>
              <a:rPr lang="en-US" dirty="0">
                <a:latin typeface="Consolas" panose="020B0609020204030204" pitchFamily="49" charset="0"/>
              </a:rPr>
              <a:t>( parameters.model_6, </a:t>
            </a:r>
            <a:r>
              <a:rPr lang="en-US" dirty="0" err="1">
                <a:latin typeface="Consolas" panose="020B0609020204030204" pitchFamily="49" charset="0"/>
              </a:rPr>
              <a:t>drawParams</a:t>
            </a:r>
            <a:r>
              <a:rPr lang="en-US" dirty="0">
                <a:latin typeface="Consolas" panose="020B0609020204030204" pitchFamily="49" charset="0"/>
              </a:rPr>
              <a:t> );</a:t>
            </a:r>
          </a:p>
          <a:p>
            <a:pPr marL="0" indent="0">
              <a:lnSpc>
                <a:spcPct val="120000"/>
              </a:lnSpc>
              <a:spcBef>
                <a:spcPts val="0"/>
              </a:spcBef>
              <a:buNone/>
            </a:pPr>
            <a:r>
              <a:rPr lang="en-US" dirty="0">
                <a:latin typeface="Consolas" panose="020B0609020204030204" pitchFamily="49" charset="0"/>
              </a:rPr>
              <a:t>else if(floor(</a:t>
            </a:r>
            <a:r>
              <a:rPr lang="en-US" dirty="0" err="1">
                <a:latin typeface="Consolas" panose="020B0609020204030204" pitchFamily="49" charset="0"/>
              </a:rPr>
              <a:t>state.modelIndex</a:t>
            </a:r>
            <a:r>
              <a:rPr lang="en-US" dirty="0">
                <a:latin typeface="Consolas" panose="020B0609020204030204" pitchFamily="49" charset="0"/>
              </a:rPr>
              <a:t>) == 7)</a:t>
            </a:r>
          </a:p>
          <a:p>
            <a:pPr marL="0" indent="0">
              <a:lnSpc>
                <a:spcPct val="120000"/>
              </a:lnSpc>
              <a:spcBef>
                <a:spcPts val="0"/>
              </a:spcBef>
              <a:buNone/>
            </a:pPr>
            <a:r>
              <a:rPr lang="en-US" dirty="0">
                <a:latin typeface="Consolas" panose="020B0609020204030204" pitchFamily="49" charset="0"/>
              </a:rPr>
              <a:t>    </a:t>
            </a:r>
            <a:r>
              <a:rPr lang="en-US" dirty="0" err="1">
                <a:latin typeface="Consolas" panose="020B0609020204030204" pitchFamily="49" charset="0"/>
              </a:rPr>
              <a:t>drawModel</a:t>
            </a:r>
            <a:r>
              <a:rPr lang="en-US" dirty="0">
                <a:latin typeface="Consolas" panose="020B0609020204030204" pitchFamily="49" charset="0"/>
              </a:rPr>
              <a:t>( parameters.model_7, </a:t>
            </a:r>
            <a:r>
              <a:rPr lang="en-US" dirty="0" err="1">
                <a:latin typeface="Consolas" panose="020B0609020204030204" pitchFamily="49" charset="0"/>
              </a:rPr>
              <a:t>drawParams</a:t>
            </a:r>
            <a:r>
              <a:rPr lang="en-US" dirty="0">
                <a:latin typeface="Consolas" panose="020B0609020204030204" pitchFamily="49" charset="0"/>
              </a:rPr>
              <a:t> );</a:t>
            </a:r>
          </a:p>
        </p:txBody>
      </p:sp>
    </p:spTree>
    <p:extLst>
      <p:ext uri="{BB962C8B-B14F-4D97-AF65-F5344CB8AC3E}">
        <p14:creationId xmlns:p14="http://schemas.microsoft.com/office/powerpoint/2010/main" val="4892949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9B285A-A2FD-47BD-9CC7-391FD0C55E8A}"/>
              </a:ext>
            </a:extLst>
          </p:cNvPr>
          <p:cNvSpPr>
            <a:spLocks noGrp="1"/>
          </p:cNvSpPr>
          <p:nvPr>
            <p:ph type="title"/>
          </p:nvPr>
        </p:nvSpPr>
        <p:spPr/>
        <p:txBody>
          <a:bodyPr/>
          <a:lstStyle/>
          <a:p>
            <a:r>
              <a:rPr lang="en-US" dirty="0" err="1"/>
              <a:t>Inlining</a:t>
            </a:r>
            <a:endParaRPr lang="en-US" dirty="0"/>
          </a:p>
        </p:txBody>
      </p:sp>
      <p:sp>
        <p:nvSpPr>
          <p:cNvPr id="3" name="Inhaltsplatzhalter 2">
            <a:extLst>
              <a:ext uri="{FF2B5EF4-FFF2-40B4-BE49-F238E27FC236}">
                <a16:creationId xmlns:a16="http://schemas.microsoft.com/office/drawing/2014/main" id="{44F2CBF8-B235-4940-BA3D-EE33C8D400B8}"/>
              </a:ext>
            </a:extLst>
          </p:cNvPr>
          <p:cNvSpPr>
            <a:spLocks noGrp="1"/>
          </p:cNvSpPr>
          <p:nvPr>
            <p:ph sz="half" idx="1"/>
          </p:nvPr>
        </p:nvSpPr>
        <p:spPr/>
        <p:txBody>
          <a:bodyPr vert="horz" lIns="91440" tIns="45720" rIns="91440" bIns="45720" rtlCol="0">
            <a:normAutofit fontScale="47500" lnSpcReduction="20000"/>
          </a:bodyPr>
          <a:lstStyle/>
          <a:p>
            <a:pPr marL="0" indent="0">
              <a:lnSpc>
                <a:spcPct val="120000"/>
              </a:lnSpc>
              <a:spcBef>
                <a:spcPts val="0"/>
              </a:spcBef>
              <a:buNone/>
            </a:pPr>
            <a:r>
              <a:rPr lang="en-US">
                <a:latin typeface="Consolas" panose="020B0609020204030204" pitchFamily="49" charset="0"/>
              </a:rPr>
              <a:t>GpuModel</a:t>
            </a:r>
            <a:r>
              <a:rPr lang="en-US" dirty="0">
                <a:latin typeface="Consolas" panose="020B0609020204030204" pitchFamily="49" charset="0"/>
              </a:rPr>
              <a:t> model;</a:t>
            </a:r>
          </a:p>
          <a:p>
            <a:pPr marL="0" indent="0">
              <a:lnSpc>
                <a:spcPct val="120000"/>
              </a:lnSpc>
              <a:spcBef>
                <a:spcPts val="0"/>
              </a:spcBef>
              <a:buNone/>
            </a:pPr>
            <a:endParaRPr lang="en-US" dirty="0">
              <a:latin typeface="Consolas" panose="020B0609020204030204" pitchFamily="49" charset="0"/>
            </a:endParaRPr>
          </a:p>
          <a:p>
            <a:pPr marL="0" indent="0">
              <a:lnSpc>
                <a:spcPct val="120000"/>
              </a:lnSpc>
              <a:spcBef>
                <a:spcPts val="0"/>
              </a:spcBef>
              <a:buNone/>
            </a:pPr>
            <a:r>
              <a:rPr lang="en-US" dirty="0">
                <a:latin typeface="Consolas" panose="020B0609020204030204" pitchFamily="49" charset="0"/>
              </a:rPr>
              <a:t>if(</a:t>
            </a:r>
            <a:r>
              <a:rPr lang="en-US">
                <a:latin typeface="Consolas" panose="020B0609020204030204" pitchFamily="49" charset="0"/>
              </a:rPr>
              <a:t>floor(</a:t>
            </a:r>
            <a:r>
              <a:rPr lang="en-US" dirty="0" err="1">
                <a:latin typeface="Consolas" panose="020B0609020204030204" pitchFamily="49" charset="0"/>
              </a:rPr>
              <a:t>state</a:t>
            </a:r>
            <a:r>
              <a:rPr lang="en-US" err="1">
                <a:latin typeface="Consolas" panose="020B0609020204030204" pitchFamily="49" charset="0"/>
              </a:rPr>
              <a:t>.</a:t>
            </a:r>
            <a:r>
              <a:rPr lang="en-US">
                <a:latin typeface="Consolas" panose="020B0609020204030204" pitchFamily="49" charset="0"/>
              </a:rPr>
              <a:t>modelIndex</a:t>
            </a:r>
            <a:r>
              <a:rPr lang="en-US" dirty="0">
                <a:latin typeface="Consolas" panose="020B0609020204030204" pitchFamily="49" charset="0"/>
              </a:rPr>
              <a:t>) == 0)</a:t>
            </a:r>
          </a:p>
          <a:p>
            <a:pPr marL="0" indent="0">
              <a:lnSpc>
                <a:spcPct val="120000"/>
              </a:lnSpc>
              <a:spcBef>
                <a:spcPts val="0"/>
              </a:spcBef>
              <a:buNone/>
            </a:pPr>
            <a:r>
              <a:rPr lang="en-US" dirty="0">
                <a:latin typeface="Consolas" panose="020B0609020204030204" pitchFamily="49" charset="0"/>
              </a:rPr>
              <a:t>    model = parameters.model_0;</a:t>
            </a:r>
          </a:p>
          <a:p>
            <a:pPr marL="0" indent="0">
              <a:lnSpc>
                <a:spcPct val="120000"/>
              </a:lnSpc>
              <a:spcBef>
                <a:spcPts val="0"/>
              </a:spcBef>
              <a:buNone/>
            </a:pPr>
            <a:r>
              <a:rPr lang="en-US" dirty="0">
                <a:latin typeface="Consolas" panose="020B0609020204030204" pitchFamily="49" charset="0"/>
              </a:rPr>
              <a:t>else if(</a:t>
            </a:r>
            <a:r>
              <a:rPr lang="en-US">
                <a:latin typeface="Consolas" panose="020B0609020204030204" pitchFamily="49" charset="0"/>
              </a:rPr>
              <a:t>floor(</a:t>
            </a:r>
            <a:r>
              <a:rPr lang="en-US" dirty="0" err="1">
                <a:latin typeface="Consolas" panose="020B0609020204030204" pitchFamily="49" charset="0"/>
              </a:rPr>
              <a:t>state</a:t>
            </a:r>
            <a:r>
              <a:rPr lang="en-US" err="1">
                <a:latin typeface="Consolas" panose="020B0609020204030204" pitchFamily="49" charset="0"/>
              </a:rPr>
              <a:t>.</a:t>
            </a:r>
            <a:r>
              <a:rPr lang="en-US">
                <a:latin typeface="Consolas" panose="020B0609020204030204" pitchFamily="49" charset="0"/>
              </a:rPr>
              <a:t>modelIndex</a:t>
            </a:r>
            <a:r>
              <a:rPr lang="en-US" dirty="0">
                <a:latin typeface="Consolas" panose="020B0609020204030204" pitchFamily="49" charset="0"/>
              </a:rPr>
              <a:t>) == 1)</a:t>
            </a:r>
          </a:p>
          <a:p>
            <a:pPr marL="0" indent="0">
              <a:lnSpc>
                <a:spcPct val="120000"/>
              </a:lnSpc>
              <a:spcBef>
                <a:spcPts val="0"/>
              </a:spcBef>
              <a:buNone/>
            </a:pPr>
            <a:r>
              <a:rPr lang="en-US" dirty="0">
                <a:latin typeface="Consolas" panose="020B0609020204030204" pitchFamily="49" charset="0"/>
              </a:rPr>
              <a:t>    model = parameters.model_1;</a:t>
            </a:r>
          </a:p>
          <a:p>
            <a:pPr marL="0" indent="0">
              <a:lnSpc>
                <a:spcPct val="120000"/>
              </a:lnSpc>
              <a:spcBef>
                <a:spcPts val="0"/>
              </a:spcBef>
              <a:buNone/>
            </a:pPr>
            <a:r>
              <a:rPr lang="en-US" dirty="0">
                <a:latin typeface="Consolas" panose="020B0609020204030204" pitchFamily="49" charset="0"/>
              </a:rPr>
              <a:t>else if(</a:t>
            </a:r>
            <a:r>
              <a:rPr lang="en-US">
                <a:latin typeface="Consolas" panose="020B0609020204030204" pitchFamily="49" charset="0"/>
              </a:rPr>
              <a:t>floor(</a:t>
            </a:r>
            <a:r>
              <a:rPr lang="en-US" dirty="0" err="1">
                <a:latin typeface="Consolas" panose="020B0609020204030204" pitchFamily="49" charset="0"/>
              </a:rPr>
              <a:t>state</a:t>
            </a:r>
            <a:r>
              <a:rPr lang="en-US" err="1">
                <a:latin typeface="Consolas" panose="020B0609020204030204" pitchFamily="49" charset="0"/>
              </a:rPr>
              <a:t>.</a:t>
            </a:r>
            <a:r>
              <a:rPr lang="en-US">
                <a:latin typeface="Consolas" panose="020B0609020204030204" pitchFamily="49" charset="0"/>
              </a:rPr>
              <a:t>modelIndex</a:t>
            </a:r>
            <a:r>
              <a:rPr lang="en-US" dirty="0">
                <a:latin typeface="Consolas" panose="020B0609020204030204" pitchFamily="49" charset="0"/>
              </a:rPr>
              <a:t>) == 2)</a:t>
            </a:r>
          </a:p>
          <a:p>
            <a:pPr marL="0" indent="0">
              <a:lnSpc>
                <a:spcPct val="120000"/>
              </a:lnSpc>
              <a:spcBef>
                <a:spcPts val="0"/>
              </a:spcBef>
              <a:buNone/>
            </a:pPr>
            <a:r>
              <a:rPr lang="en-US" dirty="0">
                <a:latin typeface="Consolas" panose="020B0609020204030204" pitchFamily="49" charset="0"/>
              </a:rPr>
              <a:t>    model = parameters.model_2;</a:t>
            </a:r>
          </a:p>
          <a:p>
            <a:pPr marL="0" indent="0">
              <a:lnSpc>
                <a:spcPct val="120000"/>
              </a:lnSpc>
              <a:spcBef>
                <a:spcPts val="0"/>
              </a:spcBef>
              <a:buNone/>
            </a:pPr>
            <a:r>
              <a:rPr lang="en-US" dirty="0">
                <a:latin typeface="Consolas" panose="020B0609020204030204" pitchFamily="49" charset="0"/>
              </a:rPr>
              <a:t>else if(</a:t>
            </a:r>
            <a:r>
              <a:rPr lang="en-US">
                <a:latin typeface="Consolas" panose="020B0609020204030204" pitchFamily="49" charset="0"/>
              </a:rPr>
              <a:t>floor(</a:t>
            </a:r>
            <a:r>
              <a:rPr lang="en-US" dirty="0" err="1">
                <a:latin typeface="Consolas" panose="020B0609020204030204" pitchFamily="49" charset="0"/>
              </a:rPr>
              <a:t>state</a:t>
            </a:r>
            <a:r>
              <a:rPr lang="en-US" err="1">
                <a:latin typeface="Consolas" panose="020B0609020204030204" pitchFamily="49" charset="0"/>
              </a:rPr>
              <a:t>.</a:t>
            </a:r>
            <a:r>
              <a:rPr lang="en-US">
                <a:latin typeface="Consolas" panose="020B0609020204030204" pitchFamily="49" charset="0"/>
              </a:rPr>
              <a:t>modelIndex</a:t>
            </a:r>
            <a:r>
              <a:rPr lang="en-US" dirty="0">
                <a:latin typeface="Consolas" panose="020B0609020204030204" pitchFamily="49" charset="0"/>
              </a:rPr>
              <a:t>) == 3)</a:t>
            </a:r>
          </a:p>
          <a:p>
            <a:pPr marL="0" indent="0">
              <a:lnSpc>
                <a:spcPct val="120000"/>
              </a:lnSpc>
              <a:spcBef>
                <a:spcPts val="0"/>
              </a:spcBef>
              <a:buNone/>
            </a:pPr>
            <a:r>
              <a:rPr lang="en-US" dirty="0">
                <a:latin typeface="Consolas" panose="020B0609020204030204" pitchFamily="49" charset="0"/>
              </a:rPr>
              <a:t>    model = parameters.model_3;</a:t>
            </a:r>
          </a:p>
          <a:p>
            <a:pPr marL="0" indent="0">
              <a:lnSpc>
                <a:spcPct val="120000"/>
              </a:lnSpc>
              <a:spcBef>
                <a:spcPts val="0"/>
              </a:spcBef>
              <a:buNone/>
            </a:pPr>
            <a:r>
              <a:rPr lang="en-US" dirty="0">
                <a:latin typeface="Consolas" panose="020B0609020204030204" pitchFamily="49" charset="0"/>
              </a:rPr>
              <a:t>else if(</a:t>
            </a:r>
            <a:r>
              <a:rPr lang="en-US">
                <a:latin typeface="Consolas" panose="020B0609020204030204" pitchFamily="49" charset="0"/>
              </a:rPr>
              <a:t>floor(</a:t>
            </a:r>
            <a:r>
              <a:rPr lang="en-US" dirty="0" err="1">
                <a:latin typeface="Consolas" panose="020B0609020204030204" pitchFamily="49" charset="0"/>
              </a:rPr>
              <a:t>state</a:t>
            </a:r>
            <a:r>
              <a:rPr lang="en-US" err="1">
                <a:latin typeface="Consolas" panose="020B0609020204030204" pitchFamily="49" charset="0"/>
              </a:rPr>
              <a:t>.</a:t>
            </a:r>
            <a:r>
              <a:rPr lang="en-US">
                <a:latin typeface="Consolas" panose="020B0609020204030204" pitchFamily="49" charset="0"/>
              </a:rPr>
              <a:t>modelIndex</a:t>
            </a:r>
            <a:r>
              <a:rPr lang="en-US" dirty="0">
                <a:latin typeface="Consolas" panose="020B0609020204030204" pitchFamily="49" charset="0"/>
              </a:rPr>
              <a:t>) == 4)</a:t>
            </a:r>
          </a:p>
          <a:p>
            <a:pPr marL="0" indent="0">
              <a:lnSpc>
                <a:spcPct val="120000"/>
              </a:lnSpc>
              <a:spcBef>
                <a:spcPts val="0"/>
              </a:spcBef>
              <a:buNone/>
            </a:pPr>
            <a:r>
              <a:rPr lang="en-US" dirty="0">
                <a:latin typeface="Consolas" panose="020B0609020204030204" pitchFamily="49" charset="0"/>
              </a:rPr>
              <a:t>    model = parameters.model_4;</a:t>
            </a:r>
          </a:p>
          <a:p>
            <a:pPr marL="0" indent="0">
              <a:lnSpc>
                <a:spcPct val="120000"/>
              </a:lnSpc>
              <a:spcBef>
                <a:spcPts val="0"/>
              </a:spcBef>
              <a:buNone/>
            </a:pPr>
            <a:r>
              <a:rPr lang="en-US" dirty="0">
                <a:latin typeface="Consolas" panose="020B0609020204030204" pitchFamily="49" charset="0"/>
              </a:rPr>
              <a:t>else if(</a:t>
            </a:r>
            <a:r>
              <a:rPr lang="en-US">
                <a:latin typeface="Consolas" panose="020B0609020204030204" pitchFamily="49" charset="0"/>
              </a:rPr>
              <a:t>floor(</a:t>
            </a:r>
            <a:r>
              <a:rPr lang="en-US" dirty="0" err="1">
                <a:latin typeface="Consolas" panose="020B0609020204030204" pitchFamily="49" charset="0"/>
              </a:rPr>
              <a:t>state</a:t>
            </a:r>
            <a:r>
              <a:rPr lang="en-US" err="1">
                <a:latin typeface="Consolas" panose="020B0609020204030204" pitchFamily="49" charset="0"/>
              </a:rPr>
              <a:t>.</a:t>
            </a:r>
            <a:r>
              <a:rPr lang="en-US">
                <a:latin typeface="Consolas" panose="020B0609020204030204" pitchFamily="49" charset="0"/>
              </a:rPr>
              <a:t>modelIndex</a:t>
            </a:r>
            <a:r>
              <a:rPr lang="en-US" dirty="0">
                <a:latin typeface="Consolas" panose="020B0609020204030204" pitchFamily="49" charset="0"/>
              </a:rPr>
              <a:t>) == 5)</a:t>
            </a:r>
          </a:p>
          <a:p>
            <a:pPr marL="0" indent="0">
              <a:lnSpc>
                <a:spcPct val="120000"/>
              </a:lnSpc>
              <a:spcBef>
                <a:spcPts val="0"/>
              </a:spcBef>
              <a:buNone/>
            </a:pPr>
            <a:r>
              <a:rPr lang="en-US" dirty="0">
                <a:latin typeface="Consolas" panose="020B0609020204030204" pitchFamily="49" charset="0"/>
              </a:rPr>
              <a:t>    model = parameters.model_5;</a:t>
            </a:r>
          </a:p>
          <a:p>
            <a:pPr marL="0" indent="0">
              <a:lnSpc>
                <a:spcPct val="120000"/>
              </a:lnSpc>
              <a:spcBef>
                <a:spcPts val="0"/>
              </a:spcBef>
              <a:buNone/>
            </a:pPr>
            <a:r>
              <a:rPr lang="en-US" dirty="0">
                <a:latin typeface="Consolas" panose="020B0609020204030204" pitchFamily="49" charset="0"/>
              </a:rPr>
              <a:t>else if(</a:t>
            </a:r>
            <a:r>
              <a:rPr lang="en-US">
                <a:latin typeface="Consolas" panose="020B0609020204030204" pitchFamily="49" charset="0"/>
              </a:rPr>
              <a:t>floor(</a:t>
            </a:r>
            <a:r>
              <a:rPr lang="en-US" dirty="0" err="1">
                <a:latin typeface="Consolas" panose="020B0609020204030204" pitchFamily="49" charset="0"/>
              </a:rPr>
              <a:t>state</a:t>
            </a:r>
            <a:r>
              <a:rPr lang="en-US" err="1">
                <a:latin typeface="Consolas" panose="020B0609020204030204" pitchFamily="49" charset="0"/>
              </a:rPr>
              <a:t>.</a:t>
            </a:r>
            <a:r>
              <a:rPr lang="en-US">
                <a:latin typeface="Consolas" panose="020B0609020204030204" pitchFamily="49" charset="0"/>
              </a:rPr>
              <a:t>modelIndex</a:t>
            </a:r>
            <a:r>
              <a:rPr lang="en-US" dirty="0">
                <a:latin typeface="Consolas" panose="020B0609020204030204" pitchFamily="49" charset="0"/>
              </a:rPr>
              <a:t>) == 6)</a:t>
            </a:r>
          </a:p>
          <a:p>
            <a:pPr marL="0" indent="0">
              <a:lnSpc>
                <a:spcPct val="120000"/>
              </a:lnSpc>
              <a:spcBef>
                <a:spcPts val="0"/>
              </a:spcBef>
              <a:buNone/>
            </a:pPr>
            <a:r>
              <a:rPr lang="en-US" dirty="0">
                <a:latin typeface="Consolas" panose="020B0609020204030204" pitchFamily="49" charset="0"/>
              </a:rPr>
              <a:t>    model = parameters.model_6;</a:t>
            </a:r>
          </a:p>
          <a:p>
            <a:pPr marL="0" indent="0">
              <a:lnSpc>
                <a:spcPct val="120000"/>
              </a:lnSpc>
              <a:spcBef>
                <a:spcPts val="0"/>
              </a:spcBef>
              <a:buNone/>
            </a:pPr>
            <a:r>
              <a:rPr lang="en-US" dirty="0">
                <a:latin typeface="Consolas" panose="020B0609020204030204" pitchFamily="49" charset="0"/>
              </a:rPr>
              <a:t>else if(</a:t>
            </a:r>
            <a:r>
              <a:rPr lang="en-US">
                <a:latin typeface="Consolas" panose="020B0609020204030204" pitchFamily="49" charset="0"/>
              </a:rPr>
              <a:t>floor(</a:t>
            </a:r>
            <a:r>
              <a:rPr lang="en-US" dirty="0" err="1">
                <a:latin typeface="Consolas" panose="020B0609020204030204" pitchFamily="49" charset="0"/>
              </a:rPr>
              <a:t>state</a:t>
            </a:r>
            <a:r>
              <a:rPr lang="en-US" err="1">
                <a:latin typeface="Consolas" panose="020B0609020204030204" pitchFamily="49" charset="0"/>
              </a:rPr>
              <a:t>.</a:t>
            </a:r>
            <a:r>
              <a:rPr lang="en-US">
                <a:latin typeface="Consolas" panose="020B0609020204030204" pitchFamily="49" charset="0"/>
              </a:rPr>
              <a:t>modelIndex</a:t>
            </a:r>
            <a:r>
              <a:rPr lang="en-US" dirty="0">
                <a:latin typeface="Consolas" panose="020B0609020204030204" pitchFamily="49" charset="0"/>
              </a:rPr>
              <a:t>) == 7)</a:t>
            </a:r>
          </a:p>
          <a:p>
            <a:pPr marL="0" indent="0">
              <a:lnSpc>
                <a:spcPct val="120000"/>
              </a:lnSpc>
              <a:spcBef>
                <a:spcPts val="0"/>
              </a:spcBef>
              <a:buNone/>
            </a:pPr>
            <a:r>
              <a:rPr lang="en-US" dirty="0">
                <a:latin typeface="Consolas" panose="020B0609020204030204" pitchFamily="49" charset="0"/>
              </a:rPr>
              <a:t>    model = parameters.model_7;</a:t>
            </a:r>
          </a:p>
          <a:p>
            <a:pPr marL="0" indent="0">
              <a:lnSpc>
                <a:spcPct val="120000"/>
              </a:lnSpc>
              <a:spcBef>
                <a:spcPts val="0"/>
              </a:spcBef>
              <a:buNone/>
            </a:pPr>
            <a:endParaRPr lang="en-US" dirty="0">
              <a:latin typeface="Consolas" panose="020B0609020204030204" pitchFamily="49" charset="0"/>
            </a:endParaRPr>
          </a:p>
          <a:p>
            <a:pPr marL="0" indent="0">
              <a:lnSpc>
                <a:spcPct val="120000"/>
              </a:lnSpc>
              <a:spcBef>
                <a:spcPts val="0"/>
              </a:spcBef>
              <a:buNone/>
            </a:pPr>
            <a:r>
              <a:rPr lang="en-US">
                <a:latin typeface="Consolas" panose="020B0609020204030204" pitchFamily="49" charset="0"/>
              </a:rPr>
              <a:t>drawModel</a:t>
            </a:r>
            <a:r>
              <a:rPr lang="en-US" dirty="0">
                <a:latin typeface="Consolas" panose="020B0609020204030204" pitchFamily="49" charset="0"/>
              </a:rPr>
              <a:t>( model</a:t>
            </a:r>
            <a:r>
              <a:rPr lang="en-US">
                <a:latin typeface="Consolas" panose="020B0609020204030204" pitchFamily="49" charset="0"/>
              </a:rPr>
              <a:t>, drawParams );</a:t>
            </a:r>
            <a:endParaRPr lang="en-US" dirty="0">
              <a:latin typeface="Consolas" panose="020B0609020204030204" pitchFamily="49" charset="0"/>
            </a:endParaRPr>
          </a:p>
        </p:txBody>
      </p:sp>
      <p:sp>
        <p:nvSpPr>
          <p:cNvPr id="6" name="Inhaltsplatzhalter 5">
            <a:extLst>
              <a:ext uri="{FF2B5EF4-FFF2-40B4-BE49-F238E27FC236}">
                <a16:creationId xmlns:a16="http://schemas.microsoft.com/office/drawing/2014/main" id="{D4A618DC-B0E5-4B21-8B49-EA0A2CB121B3}"/>
              </a:ext>
            </a:extLst>
          </p:cNvPr>
          <p:cNvSpPr>
            <a:spLocks noGrp="1"/>
          </p:cNvSpPr>
          <p:nvPr>
            <p:ph sz="half" idx="2"/>
          </p:nvPr>
        </p:nvSpPr>
        <p:spPr/>
        <p:txBody>
          <a:bodyPr/>
          <a:lstStyle/>
          <a:p>
            <a:r>
              <a:rPr lang="en-US" dirty="0"/>
              <a:t>Saved 60s offline compile time on one console platform 🙂</a:t>
            </a:r>
          </a:p>
          <a:p>
            <a:endParaRPr lang="en-US" dirty="0"/>
          </a:p>
          <a:p>
            <a:r>
              <a:rPr lang="en-US" dirty="0"/>
              <a:t>Other patterns:</a:t>
            </a:r>
          </a:p>
          <a:p>
            <a:pPr lvl="1"/>
            <a:r>
              <a:rPr lang="en-US" dirty="0"/>
              <a:t>Procedural noise</a:t>
            </a:r>
          </a:p>
          <a:p>
            <a:r>
              <a:rPr lang="en-US" dirty="0"/>
              <a:t>Gradient calculations thereof 💀</a:t>
            </a:r>
          </a:p>
          <a:p>
            <a:r>
              <a:rPr lang="en-US" dirty="0"/>
              <a:t>Replaced with noise texture</a:t>
            </a:r>
          </a:p>
          <a:p>
            <a:endParaRPr lang="en-US" dirty="0"/>
          </a:p>
        </p:txBody>
      </p:sp>
    </p:spTree>
    <p:extLst>
      <p:ext uri="{BB962C8B-B14F-4D97-AF65-F5344CB8AC3E}">
        <p14:creationId xmlns:p14="http://schemas.microsoft.com/office/powerpoint/2010/main" val="179735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2E1487-6364-4826-AA05-CA615830C5E4}"/>
              </a:ext>
            </a:extLst>
          </p:cNvPr>
          <p:cNvSpPr>
            <a:spLocks noGrp="1"/>
          </p:cNvSpPr>
          <p:nvPr>
            <p:ph type="title"/>
          </p:nvPr>
        </p:nvSpPr>
        <p:spPr/>
        <p:txBody>
          <a:bodyPr/>
          <a:lstStyle/>
          <a:p>
            <a:r>
              <a:rPr lang="en-US" dirty="0" err="1"/>
              <a:t>Inlining</a:t>
            </a:r>
            <a:endParaRPr lang="en-US" dirty="0"/>
          </a:p>
        </p:txBody>
      </p:sp>
      <p:sp>
        <p:nvSpPr>
          <p:cNvPr id="5" name="Inhaltsplatzhalter 4">
            <a:extLst>
              <a:ext uri="{FF2B5EF4-FFF2-40B4-BE49-F238E27FC236}">
                <a16:creationId xmlns:a16="http://schemas.microsoft.com/office/drawing/2014/main" id="{3E05BEB9-61EC-402F-98E1-2EBD65D9CC62}"/>
              </a:ext>
            </a:extLst>
          </p:cNvPr>
          <p:cNvSpPr>
            <a:spLocks noGrp="1"/>
          </p:cNvSpPr>
          <p:nvPr>
            <p:ph idx="1"/>
          </p:nvPr>
        </p:nvSpPr>
        <p:spPr/>
        <p:txBody>
          <a:bodyPr/>
          <a:lstStyle/>
          <a:p>
            <a:r>
              <a:rPr lang="en-US" dirty="0"/>
              <a:t>Tried </a:t>
            </a:r>
            <a:r>
              <a:rPr lang="en-US" dirty="0">
                <a:latin typeface="Consolas" panose="020B0609020204030204" pitchFamily="49" charset="0"/>
              </a:rPr>
              <a:t>[</a:t>
            </a:r>
            <a:r>
              <a:rPr lang="en-US" dirty="0" err="1">
                <a:latin typeface="Consolas" panose="020B0609020204030204" pitchFamily="49" charset="0"/>
              </a:rPr>
              <a:t>noinline</a:t>
            </a:r>
            <a:r>
              <a:rPr lang="en-US" dirty="0">
                <a:latin typeface="Consolas" panose="020B0609020204030204" pitchFamily="49" charset="0"/>
              </a:rPr>
              <a:t>]</a:t>
            </a:r>
          </a:p>
          <a:p>
            <a:r>
              <a:rPr lang="en-US" dirty="0"/>
              <a:t>Maps to </a:t>
            </a:r>
            <a:r>
              <a:rPr lang="en-US" dirty="0" err="1">
                <a:latin typeface="Consolas" panose="020B0609020204030204" pitchFamily="49" charset="0"/>
              </a:rPr>
              <a:t>OpFunction</a:t>
            </a:r>
            <a:r>
              <a:rPr lang="en-US" dirty="0"/>
              <a:t>/</a:t>
            </a:r>
            <a:r>
              <a:rPr lang="en-US" dirty="0" err="1">
                <a:latin typeface="Consolas" panose="020B0609020204030204" pitchFamily="49" charset="0"/>
              </a:rPr>
              <a:t>OpFunctionCall</a:t>
            </a:r>
            <a:endParaRPr lang="en-US" dirty="0">
              <a:latin typeface="Consolas" panose="020B0609020204030204" pitchFamily="49" charset="0"/>
            </a:endParaRPr>
          </a:p>
          <a:p>
            <a:r>
              <a:rPr lang="en-US" dirty="0"/>
              <a:t>Unstable</a:t>
            </a:r>
          </a:p>
        </p:txBody>
      </p:sp>
    </p:spTree>
    <p:extLst>
      <p:ext uri="{BB962C8B-B14F-4D97-AF65-F5344CB8AC3E}">
        <p14:creationId xmlns:p14="http://schemas.microsoft.com/office/powerpoint/2010/main" val="5893017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6C6102-A4C9-4493-BD59-0E8DD0E48052}"/>
              </a:ext>
            </a:extLst>
          </p:cNvPr>
          <p:cNvSpPr>
            <a:spLocks noGrp="1"/>
          </p:cNvSpPr>
          <p:nvPr>
            <p:ph type="title"/>
          </p:nvPr>
        </p:nvSpPr>
        <p:spPr/>
        <p:txBody>
          <a:bodyPr/>
          <a:lstStyle/>
          <a:p>
            <a:r>
              <a:rPr lang="en-US" dirty="0"/>
              <a:t>Large amount of pipelines</a:t>
            </a:r>
          </a:p>
        </p:txBody>
      </p:sp>
      <p:sp>
        <p:nvSpPr>
          <p:cNvPr id="3" name="Inhaltsplatzhalter 2">
            <a:extLst>
              <a:ext uri="{FF2B5EF4-FFF2-40B4-BE49-F238E27FC236}">
                <a16:creationId xmlns:a16="http://schemas.microsoft.com/office/drawing/2014/main" id="{D7256D67-E09F-4BDE-B18A-1F416981A037}"/>
              </a:ext>
            </a:extLst>
          </p:cNvPr>
          <p:cNvSpPr>
            <a:spLocks noGrp="1"/>
          </p:cNvSpPr>
          <p:nvPr>
            <p:ph idx="1"/>
          </p:nvPr>
        </p:nvSpPr>
        <p:spPr/>
        <p:txBody>
          <a:bodyPr>
            <a:normAutofit fontScale="70000" lnSpcReduction="20000"/>
          </a:bodyPr>
          <a:lstStyle/>
          <a:p>
            <a:pPr marL="0" indent="0">
              <a:spcBef>
                <a:spcPts val="400"/>
              </a:spcBef>
              <a:buNone/>
            </a:pPr>
            <a:r>
              <a:rPr lang="en-US" dirty="0" err="1">
                <a:latin typeface="Consolas" panose="020B0609020204030204" pitchFamily="49" charset="0"/>
              </a:rPr>
              <a:t>VfxParticleParameters</a:t>
            </a:r>
            <a:r>
              <a:rPr lang="en-US" dirty="0">
                <a:latin typeface="Consolas" panose="020B0609020204030204" pitchFamily="49" charset="0"/>
              </a:rPr>
              <a:t> </a:t>
            </a:r>
            <a:r>
              <a:rPr lang="en-US" dirty="0" err="1">
                <a:latin typeface="Consolas" panose="020B0609020204030204" pitchFamily="49" charset="0"/>
              </a:rPr>
              <a:t>evaluateParameters</a:t>
            </a:r>
            <a:r>
              <a:rPr lang="en-US" dirty="0">
                <a:latin typeface="Consolas" panose="020B0609020204030204" pitchFamily="49" charset="0"/>
              </a:rPr>
              <a:t>(</a:t>
            </a:r>
          </a:p>
          <a:p>
            <a:pPr marL="0" indent="0">
              <a:spcBef>
                <a:spcPts val="400"/>
              </a:spcBef>
              <a:buNone/>
            </a:pPr>
            <a:r>
              <a:rPr lang="en-US" dirty="0">
                <a:latin typeface="Consolas" panose="020B0609020204030204" pitchFamily="49" charset="0"/>
              </a:rPr>
              <a:t>    </a:t>
            </a:r>
            <a:r>
              <a:rPr lang="en-US" dirty="0" err="1">
                <a:latin typeface="Consolas" panose="020B0609020204030204" pitchFamily="49" charset="0"/>
              </a:rPr>
              <a:t>VfxParticleTypeParameterBuffer</a:t>
            </a:r>
            <a:r>
              <a:rPr lang="en-US" dirty="0">
                <a:latin typeface="Consolas" panose="020B0609020204030204" pitchFamily="49" charset="0"/>
              </a:rPr>
              <a:t> </a:t>
            </a:r>
            <a:r>
              <a:rPr lang="en-US" dirty="0" err="1">
                <a:latin typeface="Consolas" panose="020B0609020204030204" pitchFamily="49" charset="0"/>
              </a:rPr>
              <a:t>parameterBuffer</a:t>
            </a:r>
            <a:r>
              <a:rPr lang="en-US" dirty="0">
                <a:latin typeface="Consolas" panose="020B0609020204030204" pitchFamily="49" charset="0"/>
              </a:rPr>
              <a:t>,</a:t>
            </a:r>
          </a:p>
          <a:p>
            <a:pPr marL="0" indent="0">
              <a:spcBef>
                <a:spcPts val="400"/>
              </a:spcBef>
              <a:buNone/>
            </a:pPr>
            <a:r>
              <a:rPr lang="en-US" dirty="0">
                <a:latin typeface="Consolas" panose="020B0609020204030204" pitchFamily="49" charset="0"/>
              </a:rPr>
              <a:t>    </a:t>
            </a:r>
            <a:r>
              <a:rPr lang="en-US" dirty="0" err="1">
                <a:latin typeface="Consolas" panose="020B0609020204030204" pitchFamily="49" charset="0"/>
              </a:rPr>
              <a:t>VfxParticleState</a:t>
            </a:r>
            <a:r>
              <a:rPr lang="en-US" dirty="0">
                <a:latin typeface="Consolas" panose="020B0609020204030204" pitchFamily="49" charset="0"/>
              </a:rPr>
              <a:t> state, </a:t>
            </a:r>
            <a:r>
              <a:rPr lang="en-US" dirty="0" err="1">
                <a:latin typeface="Consolas" panose="020B0609020204030204" pitchFamily="49" charset="0"/>
              </a:rPr>
              <a:t>VfxEffectData</a:t>
            </a:r>
            <a:r>
              <a:rPr lang="en-US" dirty="0">
                <a:latin typeface="Consolas" panose="020B0609020204030204" pitchFamily="49" charset="0"/>
              </a:rPr>
              <a:t> effect, </a:t>
            </a:r>
            <a:r>
              <a:rPr lang="en-US" dirty="0" err="1">
                <a:latin typeface="Consolas" panose="020B0609020204030204" pitchFamily="49" charset="0"/>
              </a:rPr>
              <a:t>VfxEngineData</a:t>
            </a:r>
            <a:r>
              <a:rPr lang="en-US" dirty="0">
                <a:latin typeface="Consolas" panose="020B0609020204030204" pitchFamily="49" charset="0"/>
              </a:rPr>
              <a:t> engine )</a:t>
            </a:r>
          </a:p>
          <a:p>
            <a:pPr marL="0" indent="0">
              <a:spcBef>
                <a:spcPts val="400"/>
              </a:spcBef>
              <a:buNone/>
            </a:pPr>
            <a:r>
              <a:rPr lang="en-US" dirty="0">
                <a:latin typeface="Consolas" panose="020B0609020204030204" pitchFamily="49" charset="0"/>
              </a:rPr>
              <a:t>{</a:t>
            </a:r>
          </a:p>
          <a:p>
            <a:pPr marL="0" indent="0">
              <a:spcBef>
                <a:spcPts val="400"/>
              </a:spcBef>
              <a:buNone/>
            </a:pPr>
            <a:r>
              <a:rPr lang="en-US" dirty="0">
                <a:latin typeface="Consolas" panose="020B0609020204030204" pitchFamily="49" charset="0"/>
              </a:rPr>
              <a:t>    </a:t>
            </a:r>
            <a:r>
              <a:rPr lang="en-US" dirty="0" err="1">
                <a:latin typeface="Consolas" panose="020B0609020204030204" pitchFamily="49" charset="0"/>
              </a:rPr>
              <a:t>VfxParticleParameters</a:t>
            </a:r>
            <a:r>
              <a:rPr lang="en-US" dirty="0">
                <a:latin typeface="Consolas" panose="020B0609020204030204" pitchFamily="49" charset="0"/>
              </a:rPr>
              <a:t> parameters;</a:t>
            </a:r>
          </a:p>
          <a:p>
            <a:pPr marL="0" indent="0">
              <a:spcBef>
                <a:spcPts val="400"/>
              </a:spcBef>
              <a:buNone/>
            </a:pPr>
            <a:r>
              <a:rPr lang="en-US" dirty="0">
                <a:latin typeface="Consolas" panose="020B0609020204030204" pitchFamily="49" charset="0"/>
              </a:rPr>
              <a:t>    </a:t>
            </a:r>
            <a:r>
              <a:rPr lang="en-US" dirty="0" err="1">
                <a:latin typeface="Consolas" panose="020B0609020204030204" pitchFamily="49" charset="0"/>
              </a:rPr>
              <a:t>parameters.ignore_isInWater</a:t>
            </a:r>
            <a:r>
              <a:rPr lang="en-US" dirty="0">
                <a:latin typeface="Consolas" panose="020B0609020204030204" pitchFamily="49" charset="0"/>
              </a:rPr>
              <a:t> = </a:t>
            </a:r>
            <a:r>
              <a:rPr lang="en-US" dirty="0" err="1">
                <a:latin typeface="Consolas" panose="020B0609020204030204" pitchFamily="49" charset="0"/>
              </a:rPr>
              <a:t>effect.debug_ignore_isInWater</a:t>
            </a:r>
            <a:r>
              <a:rPr lang="en-US" dirty="0">
                <a:latin typeface="Consolas" panose="020B0609020204030204" pitchFamily="49" charset="0"/>
              </a:rPr>
              <a:t>;</a:t>
            </a:r>
          </a:p>
          <a:p>
            <a:pPr marL="0" indent="0">
              <a:spcBef>
                <a:spcPts val="400"/>
              </a:spcBef>
              <a:buNone/>
            </a:pPr>
            <a:r>
              <a:rPr lang="en-US" dirty="0">
                <a:latin typeface="Consolas" panose="020B0609020204030204" pitchFamily="49" charset="0"/>
              </a:rPr>
              <a:t>    </a:t>
            </a:r>
            <a:r>
              <a:rPr lang="en-US" dirty="0" err="1">
                <a:latin typeface="Consolas" panose="020B0609020204030204" pitchFamily="49" charset="0"/>
              </a:rPr>
              <a:t>parameters.isAdditive.x</a:t>
            </a:r>
            <a:r>
              <a:rPr lang="en-US" dirty="0">
                <a:latin typeface="Consolas" panose="020B0609020204030204" pitchFamily="49" charset="0"/>
              </a:rPr>
              <a:t> = </a:t>
            </a:r>
            <a:r>
              <a:rPr lang="en-US" dirty="0" err="1">
                <a:latin typeface="Consolas" panose="020B0609020204030204" pitchFamily="49" charset="0"/>
              </a:rPr>
              <a:t>getX</a:t>
            </a:r>
            <a:r>
              <a:rPr lang="en-US" dirty="0">
                <a:latin typeface="Consolas" panose="020B0609020204030204" pitchFamily="49" charset="0"/>
              </a:rPr>
              <a:t>( </a:t>
            </a:r>
            <a:r>
              <a:rPr lang="en-US" dirty="0" err="1">
                <a:latin typeface="Consolas" panose="020B0609020204030204" pitchFamily="49" charset="0"/>
              </a:rPr>
              <a:t>parameterBuffer.isAdditive</a:t>
            </a:r>
            <a:r>
              <a:rPr lang="en-US" dirty="0">
                <a:latin typeface="Consolas" panose="020B0609020204030204" pitchFamily="49" charset="0"/>
              </a:rPr>
              <a:t> );</a:t>
            </a:r>
          </a:p>
          <a:p>
            <a:pPr marL="0" indent="0">
              <a:spcBef>
                <a:spcPts val="400"/>
              </a:spcBef>
              <a:buNone/>
            </a:pPr>
            <a:r>
              <a:rPr lang="en-US" dirty="0">
                <a:latin typeface="Consolas" panose="020B0609020204030204" pitchFamily="49" charset="0"/>
              </a:rPr>
              <a:t>    </a:t>
            </a:r>
            <a:r>
              <a:rPr lang="en-US" dirty="0" err="1">
                <a:latin typeface="Consolas" panose="020B0609020204030204" pitchFamily="49" charset="0"/>
              </a:rPr>
              <a:t>parameters.lightMode</a:t>
            </a:r>
            <a:r>
              <a:rPr lang="en-US" dirty="0">
                <a:latin typeface="Consolas" panose="020B0609020204030204" pitchFamily="49" charset="0"/>
              </a:rPr>
              <a:t> = </a:t>
            </a:r>
            <a:r>
              <a:rPr lang="en-US" dirty="0" err="1">
                <a:latin typeface="Consolas" panose="020B0609020204030204" pitchFamily="49" charset="0"/>
              </a:rPr>
              <a:t>parameterBuffer.lightMode</a:t>
            </a:r>
            <a:r>
              <a:rPr lang="en-US" dirty="0">
                <a:latin typeface="Consolas" panose="020B0609020204030204" pitchFamily="49" charset="0"/>
              </a:rPr>
              <a:t>;</a:t>
            </a:r>
          </a:p>
          <a:p>
            <a:pPr marL="0" indent="0">
              <a:spcBef>
                <a:spcPts val="400"/>
              </a:spcBef>
              <a:buNone/>
            </a:pPr>
            <a:r>
              <a:rPr lang="en-US" dirty="0">
                <a:latin typeface="Consolas" panose="020B0609020204030204" pitchFamily="49" charset="0"/>
              </a:rPr>
              <a:t>    </a:t>
            </a:r>
            <a:r>
              <a:rPr lang="en-US" dirty="0" err="1">
                <a:latin typeface="Consolas" panose="020B0609020204030204" pitchFamily="49" charset="0"/>
              </a:rPr>
              <a:t>parameters.timerInitial</a:t>
            </a:r>
            <a:r>
              <a:rPr lang="en-US" dirty="0">
                <a:latin typeface="Consolas" panose="020B0609020204030204" pitchFamily="49" charset="0"/>
              </a:rPr>
              <a:t> = </a:t>
            </a:r>
            <a:r>
              <a:rPr lang="en-US" dirty="0" err="1">
                <a:latin typeface="Consolas" panose="020B0609020204030204" pitchFamily="49" charset="0"/>
              </a:rPr>
              <a:t>parameterBuffer.timerInitial</a:t>
            </a:r>
            <a:r>
              <a:rPr lang="en-US" dirty="0">
                <a:latin typeface="Consolas" panose="020B0609020204030204" pitchFamily="49" charset="0"/>
              </a:rPr>
              <a:t>;</a:t>
            </a:r>
          </a:p>
          <a:p>
            <a:pPr marL="0" indent="0">
              <a:spcBef>
                <a:spcPts val="400"/>
              </a:spcBef>
              <a:buNone/>
            </a:pPr>
            <a:r>
              <a:rPr lang="en-US" dirty="0">
                <a:latin typeface="Consolas" panose="020B0609020204030204" pitchFamily="49" charset="0"/>
              </a:rPr>
              <a:t>    </a:t>
            </a:r>
            <a:r>
              <a:rPr lang="en-US" dirty="0" err="1">
                <a:latin typeface="Consolas" panose="020B0609020204030204" pitchFamily="49" charset="0"/>
              </a:rPr>
              <a:t>parameters.timerUpdate</a:t>
            </a:r>
            <a:r>
              <a:rPr lang="en-US" dirty="0">
                <a:latin typeface="Consolas" panose="020B0609020204030204" pitchFamily="49" charset="0"/>
              </a:rPr>
              <a:t> = </a:t>
            </a:r>
            <a:r>
              <a:rPr lang="en-US" dirty="0" err="1">
                <a:latin typeface="Consolas" panose="020B0609020204030204" pitchFamily="49" charset="0"/>
              </a:rPr>
              <a:t>parameterBuffer.timerUpdate</a:t>
            </a:r>
            <a:r>
              <a:rPr lang="en-US" dirty="0">
                <a:latin typeface="Consolas" panose="020B0609020204030204" pitchFamily="49" charset="0"/>
              </a:rPr>
              <a:t>;</a:t>
            </a:r>
          </a:p>
          <a:p>
            <a:pPr marL="0" indent="0">
              <a:spcBef>
                <a:spcPts val="400"/>
              </a:spcBef>
              <a:buNone/>
            </a:pPr>
            <a:r>
              <a:rPr lang="en-US" dirty="0">
                <a:latin typeface="Consolas" panose="020B0609020204030204" pitchFamily="49" charset="0"/>
              </a:rPr>
              <a:t>    </a:t>
            </a:r>
            <a:r>
              <a:rPr lang="en-US" dirty="0" err="1">
                <a:latin typeface="Consolas" panose="020B0609020204030204" pitchFamily="49" charset="0"/>
              </a:rPr>
              <a:t>parameters.edgeFadeOutFactor</a:t>
            </a:r>
            <a:r>
              <a:rPr lang="en-US" dirty="0">
                <a:latin typeface="Consolas" panose="020B0609020204030204" pitchFamily="49" charset="0"/>
              </a:rPr>
              <a:t> = </a:t>
            </a:r>
            <a:r>
              <a:rPr lang="en-US" dirty="0" err="1">
                <a:latin typeface="Consolas" panose="020B0609020204030204" pitchFamily="49" charset="0"/>
              </a:rPr>
              <a:t>parameterBuffer.edgeFadeOutFactor</a:t>
            </a:r>
            <a:r>
              <a:rPr lang="en-US" dirty="0">
                <a:latin typeface="Consolas" panose="020B0609020204030204" pitchFamily="49" charset="0"/>
              </a:rPr>
              <a:t>;</a:t>
            </a:r>
          </a:p>
          <a:p>
            <a:pPr marL="0" indent="0">
              <a:spcBef>
                <a:spcPts val="400"/>
              </a:spcBef>
              <a:buNone/>
            </a:pPr>
            <a:r>
              <a:rPr lang="en-US" dirty="0">
                <a:latin typeface="Consolas" panose="020B0609020204030204" pitchFamily="49" charset="0"/>
              </a:rPr>
              <a:t>    </a:t>
            </a:r>
            <a:r>
              <a:rPr lang="en-US" dirty="0" err="1">
                <a:latin typeface="Consolas" panose="020B0609020204030204" pitchFamily="49" charset="0"/>
              </a:rPr>
              <a:t>parameters.depthFadeDistance</a:t>
            </a:r>
            <a:r>
              <a:rPr lang="en-US" dirty="0">
                <a:latin typeface="Consolas" panose="020B0609020204030204" pitchFamily="49" charset="0"/>
              </a:rPr>
              <a:t> = </a:t>
            </a:r>
            <a:r>
              <a:rPr lang="en-US" dirty="0" err="1">
                <a:latin typeface="Consolas" panose="020B0609020204030204" pitchFamily="49" charset="0"/>
              </a:rPr>
              <a:t>parameterBuffer.depthFadeDistance</a:t>
            </a:r>
            <a:r>
              <a:rPr lang="en-US" dirty="0">
                <a:latin typeface="Consolas" panose="020B0609020204030204" pitchFamily="49" charset="0"/>
              </a:rPr>
              <a:t>;</a:t>
            </a:r>
          </a:p>
          <a:p>
            <a:pPr marL="0" indent="0">
              <a:spcBef>
                <a:spcPts val="400"/>
              </a:spcBef>
              <a:buNone/>
            </a:pPr>
            <a:r>
              <a:rPr lang="en-US" dirty="0">
                <a:latin typeface="Consolas" panose="020B0609020204030204" pitchFamily="49" charset="0"/>
              </a:rPr>
              <a:t>    </a:t>
            </a:r>
            <a:r>
              <a:rPr lang="en-US" dirty="0" err="1">
                <a:latin typeface="Consolas" panose="020B0609020204030204" pitchFamily="49" charset="0"/>
              </a:rPr>
              <a:t>parameters.alphaInitial</a:t>
            </a:r>
            <a:r>
              <a:rPr lang="en-US" dirty="0">
                <a:latin typeface="Consolas" panose="020B0609020204030204" pitchFamily="49" charset="0"/>
              </a:rPr>
              <a:t> = 0.3 * </a:t>
            </a:r>
            <a:r>
              <a:rPr lang="en-US" dirty="0" err="1">
                <a:latin typeface="Consolas" panose="020B0609020204030204" pitchFamily="49" charset="0"/>
              </a:rPr>
              <a:t>random_range</a:t>
            </a:r>
            <a:r>
              <a:rPr lang="en-US" dirty="0">
                <a:latin typeface="Consolas" panose="020B0609020204030204" pitchFamily="49" charset="0"/>
              </a:rPr>
              <a:t>(0.5, 1);</a:t>
            </a:r>
          </a:p>
          <a:p>
            <a:pPr marL="0" indent="0">
              <a:spcBef>
                <a:spcPts val="400"/>
              </a:spcBef>
              <a:buNone/>
            </a:pPr>
            <a:r>
              <a:rPr lang="en-US" dirty="0">
                <a:latin typeface="Consolas" panose="020B0609020204030204" pitchFamily="49" charset="0"/>
              </a:rPr>
              <a:t>    // ...</a:t>
            </a:r>
          </a:p>
          <a:p>
            <a:pPr marL="0" indent="0">
              <a:spcBef>
                <a:spcPts val="400"/>
              </a:spcBef>
              <a:buNone/>
            </a:pPr>
            <a:r>
              <a:rPr lang="en-US" dirty="0">
                <a:latin typeface="Consolas" panose="020B0609020204030204" pitchFamily="49" charset="0"/>
              </a:rPr>
              <a:t>    return parameters;</a:t>
            </a:r>
          </a:p>
          <a:p>
            <a:pPr marL="0" indent="0">
              <a:spcBef>
                <a:spcPts val="400"/>
              </a:spcBef>
              <a:buNone/>
            </a:pPr>
            <a:r>
              <a:rPr lang="en-US" dirty="0">
                <a:latin typeface="Consolas" panose="020B0609020204030204" pitchFamily="49" charset="0"/>
              </a:rPr>
              <a:t>}</a:t>
            </a:r>
          </a:p>
        </p:txBody>
      </p:sp>
    </p:spTree>
    <p:extLst>
      <p:ext uri="{BB962C8B-B14F-4D97-AF65-F5344CB8AC3E}">
        <p14:creationId xmlns:p14="http://schemas.microsoft.com/office/powerpoint/2010/main" val="42457498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0B7D73-C0CC-409A-A3DB-95956E55271D}"/>
              </a:ext>
            </a:extLst>
          </p:cNvPr>
          <p:cNvSpPr>
            <a:spLocks noGrp="1"/>
          </p:cNvSpPr>
          <p:nvPr>
            <p:ph type="title"/>
          </p:nvPr>
        </p:nvSpPr>
        <p:spPr/>
        <p:txBody>
          <a:bodyPr/>
          <a:lstStyle/>
          <a:p>
            <a:r>
              <a:rPr lang="en-US" dirty="0"/>
              <a:t>Failed: Expressions as simple data</a:t>
            </a:r>
          </a:p>
        </p:txBody>
      </p:sp>
      <p:sp>
        <p:nvSpPr>
          <p:cNvPr id="3" name="Inhaltsplatzhalter 2">
            <a:extLst>
              <a:ext uri="{FF2B5EF4-FFF2-40B4-BE49-F238E27FC236}">
                <a16:creationId xmlns:a16="http://schemas.microsoft.com/office/drawing/2014/main" id="{CA7B016E-D9D1-4663-AD76-52F9B8426ED7}"/>
              </a:ext>
            </a:extLst>
          </p:cNvPr>
          <p:cNvSpPr>
            <a:spLocks noGrp="1"/>
          </p:cNvSpPr>
          <p:nvPr>
            <p:ph idx="1"/>
          </p:nvPr>
        </p:nvSpPr>
        <p:spPr/>
        <p:txBody>
          <a:bodyPr/>
          <a:lstStyle/>
          <a:p>
            <a:r>
              <a:rPr lang="en-US" dirty="0"/>
              <a:t>Collect all expressions per particle</a:t>
            </a:r>
          </a:p>
          <a:p>
            <a:r>
              <a:rPr lang="en-US" dirty="0"/>
              <a:t>Replace with expression index</a:t>
            </a:r>
          </a:p>
          <a:p>
            <a:r>
              <a:rPr lang="en-US" dirty="0"/>
              <a:t>Shaders became too large and unstable</a:t>
            </a:r>
          </a:p>
        </p:txBody>
      </p:sp>
    </p:spTree>
    <p:extLst>
      <p:ext uri="{BB962C8B-B14F-4D97-AF65-F5344CB8AC3E}">
        <p14:creationId xmlns:p14="http://schemas.microsoft.com/office/powerpoint/2010/main" val="3519267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CCAB0C-F07C-4EEA-A5FA-3674B47C1A82}"/>
              </a:ext>
            </a:extLst>
          </p:cNvPr>
          <p:cNvSpPr>
            <a:spLocks noGrp="1"/>
          </p:cNvSpPr>
          <p:nvPr>
            <p:ph type="title"/>
          </p:nvPr>
        </p:nvSpPr>
        <p:spPr/>
        <p:txBody>
          <a:bodyPr/>
          <a:lstStyle/>
          <a:p>
            <a:r>
              <a:rPr lang="en-US" dirty="0"/>
              <a:t>Enshrouded VFX System</a:t>
            </a:r>
          </a:p>
        </p:txBody>
      </p:sp>
      <p:sp>
        <p:nvSpPr>
          <p:cNvPr id="3" name="Inhaltsplatzhalter 2">
            <a:extLst>
              <a:ext uri="{FF2B5EF4-FFF2-40B4-BE49-F238E27FC236}">
                <a16:creationId xmlns:a16="http://schemas.microsoft.com/office/drawing/2014/main" id="{073EA7DC-D147-4962-9DD3-E0CB25179B90}"/>
              </a:ext>
            </a:extLst>
          </p:cNvPr>
          <p:cNvSpPr>
            <a:spLocks noGrp="1"/>
          </p:cNvSpPr>
          <p:nvPr>
            <p:ph idx="1"/>
          </p:nvPr>
        </p:nvSpPr>
        <p:spPr/>
        <p:txBody>
          <a:bodyPr/>
          <a:lstStyle/>
          <a:p>
            <a:r>
              <a:rPr lang="en-US" dirty="0"/>
              <a:t>Standard HLSL for scripting</a:t>
            </a:r>
          </a:p>
          <a:p>
            <a:pPr lvl="1"/>
            <a:r>
              <a:rPr lang="en-US" dirty="0"/>
              <a:t>Custom scripting language was a maintenance &amp; support burden</a:t>
            </a:r>
          </a:p>
          <a:p>
            <a:pPr lvl="1"/>
            <a:r>
              <a:rPr lang="en-US" dirty="0"/>
              <a:t>Well known</a:t>
            </a:r>
          </a:p>
          <a:p>
            <a:pPr lvl="1"/>
            <a:r>
              <a:rPr lang="en-US" dirty="0"/>
              <a:t>Lots of existing resources &amp; tooling</a:t>
            </a:r>
          </a:p>
          <a:p>
            <a:pPr lvl="1"/>
            <a:r>
              <a:rPr lang="en-US" dirty="0"/>
              <a:t>Maximum freedom for the artist</a:t>
            </a:r>
          </a:p>
          <a:p>
            <a:r>
              <a:rPr lang="en-US" dirty="0"/>
              <a:t>Freely import Textures &amp; Meshes</a:t>
            </a:r>
          </a:p>
          <a:p>
            <a:pPr lvl="1"/>
            <a:r>
              <a:rPr lang="en-US" dirty="0"/>
              <a:t>From Houdini, </a:t>
            </a:r>
            <a:r>
              <a:rPr lang="en-US" dirty="0" err="1"/>
              <a:t>EmberGen</a:t>
            </a:r>
            <a:r>
              <a:rPr lang="en-US" dirty="0"/>
              <a:t> &amp; others</a:t>
            </a:r>
          </a:p>
        </p:txBody>
      </p:sp>
      <p:pic>
        <p:nvPicPr>
          <p:cNvPr id="5" name="Grafik 4">
            <a:extLst>
              <a:ext uri="{FF2B5EF4-FFF2-40B4-BE49-F238E27FC236}">
                <a16:creationId xmlns:a16="http://schemas.microsoft.com/office/drawing/2014/main" id="{19E09C9C-8ABF-49AC-96B8-A45B1C04E3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1615" y="2988886"/>
            <a:ext cx="4776147" cy="3188077"/>
          </a:xfrm>
          <a:prstGeom prst="rect">
            <a:avLst/>
          </a:prstGeom>
        </p:spPr>
      </p:pic>
    </p:spTree>
    <p:extLst>
      <p:ext uri="{BB962C8B-B14F-4D97-AF65-F5344CB8AC3E}">
        <p14:creationId xmlns:p14="http://schemas.microsoft.com/office/powerpoint/2010/main" val="13977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5EA4BF-2FA9-4817-8559-A54B2D38E6AF}"/>
              </a:ext>
            </a:extLst>
          </p:cNvPr>
          <p:cNvSpPr>
            <a:spLocks noGrp="1"/>
          </p:cNvSpPr>
          <p:nvPr>
            <p:ph type="title"/>
          </p:nvPr>
        </p:nvSpPr>
        <p:spPr/>
        <p:txBody>
          <a:bodyPr/>
          <a:lstStyle/>
          <a:p>
            <a:r>
              <a:rPr lang="en-US" dirty="0"/>
              <a:t>WIP: Data driven evaluation of expressions</a:t>
            </a:r>
          </a:p>
        </p:txBody>
      </p:sp>
      <p:sp>
        <p:nvSpPr>
          <p:cNvPr id="4" name="Inhaltsplatzhalter 3">
            <a:extLst>
              <a:ext uri="{FF2B5EF4-FFF2-40B4-BE49-F238E27FC236}">
                <a16:creationId xmlns:a16="http://schemas.microsoft.com/office/drawing/2014/main" id="{6214E888-2A33-4E09-BF03-8E39877E0EF2}"/>
              </a:ext>
            </a:extLst>
          </p:cNvPr>
          <p:cNvSpPr>
            <a:spLocks noGrp="1"/>
          </p:cNvSpPr>
          <p:nvPr>
            <p:ph sz="half" idx="1"/>
          </p:nvPr>
        </p:nvSpPr>
        <p:spPr/>
        <p:txBody>
          <a:bodyPr>
            <a:normAutofit lnSpcReduction="10000"/>
          </a:bodyPr>
          <a:lstStyle/>
          <a:p>
            <a:r>
              <a:rPr lang="en-US" dirty="0"/>
              <a:t>Get rid of </a:t>
            </a:r>
            <a:r>
              <a:rPr lang="en-US" dirty="0" err="1"/>
              <a:t>VfxNode</a:t>
            </a:r>
            <a:r>
              <a:rPr lang="en-US" dirty="0"/>
              <a:t> -&gt; Code dependency</a:t>
            </a:r>
          </a:p>
          <a:p>
            <a:r>
              <a:rPr lang="en-US" dirty="0"/>
              <a:t>Parse HLSL expression</a:t>
            </a:r>
          </a:p>
          <a:p>
            <a:r>
              <a:rPr lang="en-US" dirty="0"/>
              <a:t>Simplify as data</a:t>
            </a:r>
          </a:p>
          <a:p>
            <a:r>
              <a:rPr lang="en-US" dirty="0"/>
              <a:t>VM is too general</a:t>
            </a:r>
          </a:p>
          <a:p>
            <a:r>
              <a:rPr lang="en-US" dirty="0"/>
              <a:t>Parameterize common expressions</a:t>
            </a:r>
          </a:p>
          <a:p>
            <a:r>
              <a:rPr lang="en-US" dirty="0"/>
              <a:t>Data driven variable reads</a:t>
            </a:r>
          </a:p>
          <a:p>
            <a:r>
              <a:rPr lang="en-US" dirty="0"/>
              <a:t>Use GS memory to get rid of </a:t>
            </a:r>
            <a:r>
              <a:rPr lang="en-US" dirty="0" err="1"/>
              <a:t>inlining</a:t>
            </a:r>
            <a:endParaRPr lang="en-US" dirty="0"/>
          </a:p>
        </p:txBody>
      </p:sp>
      <p:sp>
        <p:nvSpPr>
          <p:cNvPr id="7" name="Textfeld 6">
            <a:extLst>
              <a:ext uri="{FF2B5EF4-FFF2-40B4-BE49-F238E27FC236}">
                <a16:creationId xmlns:a16="http://schemas.microsoft.com/office/drawing/2014/main" id="{6CA844EF-CF7C-406C-BF7F-178101067B6B}"/>
              </a:ext>
            </a:extLst>
          </p:cNvPr>
          <p:cNvSpPr txBox="1"/>
          <p:nvPr/>
        </p:nvSpPr>
        <p:spPr>
          <a:xfrm>
            <a:off x="7219335" y="1825625"/>
            <a:ext cx="4134465" cy="3785652"/>
          </a:xfrm>
          <a:prstGeom prst="rect">
            <a:avLst/>
          </a:prstGeom>
          <a:noFill/>
        </p:spPr>
        <p:txBody>
          <a:bodyPr wrap="none" rtlCol="0">
            <a:spAutoFit/>
          </a:bodyPr>
          <a:lstStyle/>
          <a:p>
            <a:r>
              <a:rPr lang="en-US" sz="2000" dirty="0">
                <a:latin typeface="Consolas" panose="020B0609020204030204" pitchFamily="49" charset="0"/>
              </a:rPr>
              <a:t>0.2 * </a:t>
            </a:r>
            <a:r>
              <a:rPr lang="en-US" sz="2000" dirty="0" err="1">
                <a:latin typeface="Consolas" panose="020B0609020204030204" pitchFamily="49" charset="0"/>
              </a:rPr>
              <a:t>random_range</a:t>
            </a:r>
            <a:r>
              <a:rPr lang="en-US" sz="2000" dirty="0">
                <a:latin typeface="Consolas" panose="020B0609020204030204" pitchFamily="49" charset="0"/>
              </a:rPr>
              <a:t>(0.3, 1)</a:t>
            </a:r>
          </a:p>
          <a:p>
            <a:r>
              <a:rPr lang="en-US" sz="2000" dirty="0">
                <a:latin typeface="Consolas" panose="020B0609020204030204" pitchFamily="49" charset="0"/>
              </a:rPr>
              <a:t>0.2 * </a:t>
            </a:r>
            <a:r>
              <a:rPr lang="en-US" sz="2000" dirty="0" err="1">
                <a:latin typeface="Consolas" panose="020B0609020204030204" pitchFamily="49" charset="0"/>
              </a:rPr>
              <a:t>random_range</a:t>
            </a:r>
            <a:r>
              <a:rPr lang="en-US" sz="2000" dirty="0">
                <a:latin typeface="Consolas" panose="020B0609020204030204" pitchFamily="49" charset="0"/>
              </a:rPr>
              <a:t>(0.7, 1)</a:t>
            </a:r>
          </a:p>
          <a:p>
            <a:r>
              <a:rPr lang="en-US" sz="2000" dirty="0">
                <a:latin typeface="Consolas" panose="020B0609020204030204" pitchFamily="49" charset="0"/>
              </a:rPr>
              <a:t>0.5 * </a:t>
            </a:r>
            <a:r>
              <a:rPr lang="en-US" sz="2000" dirty="0" err="1">
                <a:latin typeface="Consolas" panose="020B0609020204030204" pitchFamily="49" charset="0"/>
              </a:rPr>
              <a:t>random_range</a:t>
            </a:r>
            <a:r>
              <a:rPr lang="en-US" sz="2000" dirty="0">
                <a:latin typeface="Consolas" panose="020B0609020204030204" pitchFamily="49" charset="0"/>
              </a:rPr>
              <a:t>(0.7, 1)</a:t>
            </a:r>
          </a:p>
          <a:p>
            <a:r>
              <a:rPr lang="en-US" sz="2000" dirty="0">
                <a:latin typeface="Consolas" panose="020B0609020204030204" pitchFamily="49" charset="0"/>
              </a:rPr>
              <a:t>1 * </a:t>
            </a:r>
            <a:r>
              <a:rPr lang="en-US" sz="2000" dirty="0" err="1">
                <a:latin typeface="Consolas" panose="020B0609020204030204" pitchFamily="49" charset="0"/>
              </a:rPr>
              <a:t>random_range</a:t>
            </a:r>
            <a:r>
              <a:rPr lang="en-US" sz="2000" dirty="0">
                <a:latin typeface="Consolas" panose="020B0609020204030204" pitchFamily="49" charset="0"/>
              </a:rPr>
              <a:t>(0.1, 1)</a:t>
            </a:r>
          </a:p>
          <a:p>
            <a:r>
              <a:rPr lang="en-US" sz="2000" dirty="0">
                <a:latin typeface="Consolas" panose="020B0609020204030204" pitchFamily="49" charset="0"/>
              </a:rPr>
              <a:t>1 * </a:t>
            </a:r>
            <a:r>
              <a:rPr lang="en-US" sz="2000" dirty="0" err="1">
                <a:latin typeface="Consolas" panose="020B0609020204030204" pitchFamily="49" charset="0"/>
              </a:rPr>
              <a:t>random_range</a:t>
            </a:r>
            <a:r>
              <a:rPr lang="en-US" sz="2000" dirty="0">
                <a:latin typeface="Consolas" panose="020B0609020204030204" pitchFamily="49" charset="0"/>
              </a:rPr>
              <a:t>(0.2, 1)</a:t>
            </a:r>
          </a:p>
          <a:p>
            <a:r>
              <a:rPr lang="en-US" sz="2000" dirty="0">
                <a:latin typeface="Consolas" panose="020B0609020204030204" pitchFamily="49" charset="0"/>
              </a:rPr>
              <a:t>1 * </a:t>
            </a:r>
            <a:r>
              <a:rPr lang="en-US" sz="2000" dirty="0" err="1">
                <a:latin typeface="Consolas" panose="020B0609020204030204" pitchFamily="49" charset="0"/>
              </a:rPr>
              <a:t>random_range</a:t>
            </a:r>
            <a:r>
              <a:rPr lang="en-US" sz="2000" dirty="0">
                <a:latin typeface="Consolas" panose="020B0609020204030204" pitchFamily="49" charset="0"/>
              </a:rPr>
              <a:t>(0.3, 1)</a:t>
            </a:r>
          </a:p>
          <a:p>
            <a:r>
              <a:rPr lang="en-US" sz="2000" dirty="0">
                <a:latin typeface="Consolas" panose="020B0609020204030204" pitchFamily="49" charset="0"/>
              </a:rPr>
              <a:t>1 * </a:t>
            </a:r>
            <a:r>
              <a:rPr lang="en-US" sz="2000" dirty="0" err="1">
                <a:latin typeface="Consolas" panose="020B0609020204030204" pitchFamily="49" charset="0"/>
              </a:rPr>
              <a:t>random_range</a:t>
            </a:r>
            <a:r>
              <a:rPr lang="en-US" sz="2000" dirty="0">
                <a:latin typeface="Consolas" panose="020B0609020204030204" pitchFamily="49" charset="0"/>
              </a:rPr>
              <a:t>(0.5, 1)</a:t>
            </a:r>
          </a:p>
          <a:p>
            <a:r>
              <a:rPr lang="en-US" sz="2000" dirty="0">
                <a:latin typeface="Consolas" panose="020B0609020204030204" pitchFamily="49" charset="0"/>
              </a:rPr>
              <a:t>1 * </a:t>
            </a:r>
            <a:r>
              <a:rPr lang="en-US" sz="2000" dirty="0" err="1">
                <a:latin typeface="Consolas" panose="020B0609020204030204" pitchFamily="49" charset="0"/>
              </a:rPr>
              <a:t>random_range</a:t>
            </a:r>
            <a:r>
              <a:rPr lang="en-US" sz="2000" dirty="0">
                <a:latin typeface="Consolas" panose="020B0609020204030204" pitchFamily="49" charset="0"/>
              </a:rPr>
              <a:t>(0.7, 1)</a:t>
            </a:r>
          </a:p>
          <a:p>
            <a:r>
              <a:rPr lang="en-US" sz="2000" dirty="0">
                <a:latin typeface="Consolas" panose="020B0609020204030204" pitchFamily="49" charset="0"/>
              </a:rPr>
              <a:t>1 * </a:t>
            </a:r>
            <a:r>
              <a:rPr lang="en-US" sz="2000" dirty="0" err="1">
                <a:latin typeface="Consolas" panose="020B0609020204030204" pitchFamily="49" charset="0"/>
              </a:rPr>
              <a:t>random_range</a:t>
            </a:r>
            <a:r>
              <a:rPr lang="en-US" sz="2000" dirty="0">
                <a:latin typeface="Consolas" panose="020B0609020204030204" pitchFamily="49" charset="0"/>
              </a:rPr>
              <a:t>(0.8, 1)</a:t>
            </a:r>
          </a:p>
          <a:p>
            <a:r>
              <a:rPr lang="en-US" sz="2000" dirty="0">
                <a:latin typeface="Consolas" panose="020B0609020204030204" pitchFamily="49" charset="0"/>
              </a:rPr>
              <a:t>1.2 * </a:t>
            </a:r>
            <a:r>
              <a:rPr lang="en-US" sz="2000" dirty="0" err="1">
                <a:latin typeface="Consolas" panose="020B0609020204030204" pitchFamily="49" charset="0"/>
              </a:rPr>
              <a:t>random_range</a:t>
            </a:r>
            <a:r>
              <a:rPr lang="en-US" sz="2000" dirty="0">
                <a:latin typeface="Consolas" panose="020B0609020204030204" pitchFamily="49" charset="0"/>
              </a:rPr>
              <a:t>(0.2, 1)</a:t>
            </a:r>
          </a:p>
          <a:p>
            <a:endParaRPr lang="en-US" sz="2000" dirty="0">
              <a:latin typeface="Consolas" panose="020B0609020204030204" pitchFamily="49" charset="0"/>
            </a:endParaRPr>
          </a:p>
          <a:p>
            <a:r>
              <a:rPr lang="en-US" sz="2000" dirty="0">
                <a:latin typeface="Consolas" panose="020B0609020204030204" pitchFamily="49" charset="0"/>
              </a:rPr>
              <a:t>=&gt; $0 * </a:t>
            </a:r>
            <a:r>
              <a:rPr lang="en-US" sz="2000" dirty="0" err="1">
                <a:latin typeface="Consolas" panose="020B0609020204030204" pitchFamily="49" charset="0"/>
              </a:rPr>
              <a:t>random_range</a:t>
            </a:r>
            <a:r>
              <a:rPr lang="en-US" sz="2000" dirty="0">
                <a:latin typeface="Consolas" panose="020B0609020204030204" pitchFamily="49" charset="0"/>
              </a:rPr>
              <a:t>($1, $2)</a:t>
            </a:r>
          </a:p>
        </p:txBody>
      </p:sp>
    </p:spTree>
    <p:extLst>
      <p:ext uri="{BB962C8B-B14F-4D97-AF65-F5344CB8AC3E}">
        <p14:creationId xmlns:p14="http://schemas.microsoft.com/office/powerpoint/2010/main" val="39049240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2EA66DF-78E5-4293-8D7A-922120970251}"/>
              </a:ext>
            </a:extLst>
          </p:cNvPr>
          <p:cNvSpPr>
            <a:spLocks noGrp="1"/>
          </p:cNvSpPr>
          <p:nvPr>
            <p:ph type="title"/>
          </p:nvPr>
        </p:nvSpPr>
        <p:spPr/>
        <p:txBody>
          <a:bodyPr/>
          <a:lstStyle/>
          <a:p>
            <a:r>
              <a:rPr lang="en-US" dirty="0"/>
              <a:t>Conclusion Pt. 2</a:t>
            </a:r>
          </a:p>
        </p:txBody>
      </p:sp>
      <p:sp>
        <p:nvSpPr>
          <p:cNvPr id="6" name="Inhaltsplatzhalter 5">
            <a:extLst>
              <a:ext uri="{FF2B5EF4-FFF2-40B4-BE49-F238E27FC236}">
                <a16:creationId xmlns:a16="http://schemas.microsoft.com/office/drawing/2014/main" id="{8A5AF474-BE16-45D6-8F97-BBDC52A9F153}"/>
              </a:ext>
            </a:extLst>
          </p:cNvPr>
          <p:cNvSpPr>
            <a:spLocks noGrp="1"/>
          </p:cNvSpPr>
          <p:nvPr>
            <p:ph idx="1"/>
          </p:nvPr>
        </p:nvSpPr>
        <p:spPr/>
        <p:txBody>
          <a:bodyPr/>
          <a:lstStyle/>
          <a:p>
            <a:r>
              <a:rPr lang="en-US" dirty="0"/>
              <a:t>Artists are not graphics programmers</a:t>
            </a:r>
          </a:p>
          <a:p>
            <a:pPr lvl="1"/>
            <a:r>
              <a:rPr lang="en-US" dirty="0"/>
              <a:t>Unusual shader code</a:t>
            </a:r>
          </a:p>
          <a:p>
            <a:pPr lvl="1"/>
            <a:r>
              <a:rPr lang="en-US" dirty="0"/>
              <a:t>Probably should go through reviews…</a:t>
            </a:r>
          </a:p>
          <a:p>
            <a:r>
              <a:rPr lang="en-US" dirty="0"/>
              <a:t>GPUs are not really CPUs</a:t>
            </a:r>
          </a:p>
          <a:p>
            <a:pPr lvl="1"/>
            <a:r>
              <a:rPr lang="en-US" dirty="0"/>
              <a:t>Be aware of code that looks nice but will execute horribly</a:t>
            </a:r>
          </a:p>
          <a:p>
            <a:r>
              <a:rPr lang="en-US" dirty="0"/>
              <a:t>Shader permutations can still be problematic</a:t>
            </a:r>
          </a:p>
          <a:p>
            <a:pPr lvl="1"/>
            <a:r>
              <a:rPr lang="en-US" dirty="0"/>
              <a:t>Be aware of your dependencies</a:t>
            </a:r>
          </a:p>
          <a:p>
            <a:pPr lvl="1"/>
            <a:r>
              <a:rPr lang="en-US" dirty="0"/>
              <a:t>An uber shader is not always the solution</a:t>
            </a:r>
          </a:p>
        </p:txBody>
      </p:sp>
    </p:spTree>
    <p:extLst>
      <p:ext uri="{BB962C8B-B14F-4D97-AF65-F5344CB8AC3E}">
        <p14:creationId xmlns:p14="http://schemas.microsoft.com/office/powerpoint/2010/main" val="10162942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9A8CAED1-3734-4115-AEF1-98F870A7B873}"/>
              </a:ext>
            </a:extLst>
          </p:cNvPr>
          <p:cNvSpPr>
            <a:spLocks noGrp="1"/>
          </p:cNvSpPr>
          <p:nvPr>
            <p:ph type="title" idx="4294967295"/>
          </p:nvPr>
        </p:nvSpPr>
        <p:spPr>
          <a:xfrm>
            <a:off x="3312607" y="2968468"/>
            <a:ext cx="5566787" cy="921064"/>
          </a:xfrm>
        </p:spPr>
        <p:txBody>
          <a:bodyPr/>
          <a:lstStyle/>
          <a:p>
            <a:pPr algn="ctr"/>
            <a:r>
              <a:rPr lang="en-US" dirty="0"/>
              <a:t>Thank you!</a:t>
            </a:r>
          </a:p>
        </p:txBody>
      </p:sp>
    </p:spTree>
    <p:extLst>
      <p:ext uri="{BB962C8B-B14F-4D97-AF65-F5344CB8AC3E}">
        <p14:creationId xmlns:p14="http://schemas.microsoft.com/office/powerpoint/2010/main" val="12898381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5C35EE-116D-4952-B624-09C7BB44B4DA}"/>
              </a:ext>
            </a:extLst>
          </p:cNvPr>
          <p:cNvSpPr>
            <a:spLocks noGrp="1"/>
          </p:cNvSpPr>
          <p:nvPr>
            <p:ph type="title"/>
          </p:nvPr>
        </p:nvSpPr>
        <p:spPr/>
        <p:txBody>
          <a:bodyPr/>
          <a:lstStyle/>
          <a:p>
            <a:r>
              <a:rPr lang="en-US" dirty="0"/>
              <a:t>References</a:t>
            </a:r>
          </a:p>
        </p:txBody>
      </p:sp>
      <p:sp>
        <p:nvSpPr>
          <p:cNvPr id="3" name="Inhaltsplatzhalter 2">
            <a:extLst>
              <a:ext uri="{FF2B5EF4-FFF2-40B4-BE49-F238E27FC236}">
                <a16:creationId xmlns:a16="http://schemas.microsoft.com/office/drawing/2014/main" id="{1643A11D-670B-49D6-AEC5-4BA64836F175}"/>
              </a:ext>
            </a:extLst>
          </p:cNvPr>
          <p:cNvSpPr>
            <a:spLocks noGrp="1"/>
          </p:cNvSpPr>
          <p:nvPr>
            <p:ph idx="1"/>
          </p:nvPr>
        </p:nvSpPr>
        <p:spPr/>
        <p:txBody>
          <a:bodyPr/>
          <a:lstStyle/>
          <a:p>
            <a:r>
              <a:rPr lang="en-US" dirty="0"/>
              <a:t>[PCG 2014] Melissa E. O'Neill, PCG: A Family of Simple Fast Space-Efficient Statistically Good Algorithms for Random Number Generation</a:t>
            </a:r>
          </a:p>
        </p:txBody>
      </p:sp>
    </p:spTree>
    <p:extLst>
      <p:ext uri="{BB962C8B-B14F-4D97-AF65-F5344CB8AC3E}">
        <p14:creationId xmlns:p14="http://schemas.microsoft.com/office/powerpoint/2010/main" val="4016074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800414-6553-48B3-97C4-24C7FC1DBF63}"/>
              </a:ext>
            </a:extLst>
          </p:cNvPr>
          <p:cNvSpPr>
            <a:spLocks noGrp="1"/>
          </p:cNvSpPr>
          <p:nvPr>
            <p:ph type="title"/>
          </p:nvPr>
        </p:nvSpPr>
        <p:spPr/>
        <p:txBody>
          <a:bodyPr/>
          <a:lstStyle/>
          <a:p>
            <a:r>
              <a:rPr lang="en-US" dirty="0"/>
              <a:t>Overview</a:t>
            </a:r>
          </a:p>
        </p:txBody>
      </p:sp>
      <p:sp>
        <p:nvSpPr>
          <p:cNvPr id="3" name="Inhaltsplatzhalter 2">
            <a:extLst>
              <a:ext uri="{FF2B5EF4-FFF2-40B4-BE49-F238E27FC236}">
                <a16:creationId xmlns:a16="http://schemas.microsoft.com/office/drawing/2014/main" id="{04BD2171-8FDE-46A5-B05A-971CA4A42E6F}"/>
              </a:ext>
            </a:extLst>
          </p:cNvPr>
          <p:cNvSpPr>
            <a:spLocks noGrp="1"/>
          </p:cNvSpPr>
          <p:nvPr>
            <p:ph idx="1"/>
          </p:nvPr>
        </p:nvSpPr>
        <p:spPr/>
        <p:txBody>
          <a:bodyPr/>
          <a:lstStyle/>
          <a:p>
            <a:r>
              <a:rPr lang="en-US" dirty="0"/>
              <a:t>Particles</a:t>
            </a:r>
          </a:p>
          <a:p>
            <a:pPr lvl="1"/>
            <a:r>
              <a:rPr lang="en-US" dirty="0"/>
              <a:t>Define behavior</a:t>
            </a:r>
          </a:p>
          <a:p>
            <a:r>
              <a:rPr lang="en-US" dirty="0"/>
              <a:t>Effects</a:t>
            </a:r>
          </a:p>
          <a:p>
            <a:pPr lvl="1"/>
            <a:r>
              <a:rPr lang="en-US" dirty="0"/>
              <a:t>Combine particles</a:t>
            </a:r>
          </a:p>
          <a:p>
            <a:pPr lvl="1"/>
            <a:r>
              <a:rPr lang="en-US" dirty="0"/>
              <a:t>Parameterize</a:t>
            </a:r>
          </a:p>
        </p:txBody>
      </p:sp>
      <p:grpSp>
        <p:nvGrpSpPr>
          <p:cNvPr id="18" name="Gruppieren 17">
            <a:extLst>
              <a:ext uri="{FF2B5EF4-FFF2-40B4-BE49-F238E27FC236}">
                <a16:creationId xmlns:a16="http://schemas.microsoft.com/office/drawing/2014/main" id="{6A397055-1128-4AFE-BD43-84240891927D}"/>
              </a:ext>
            </a:extLst>
          </p:cNvPr>
          <p:cNvGrpSpPr/>
          <p:nvPr/>
        </p:nvGrpSpPr>
        <p:grpSpPr>
          <a:xfrm>
            <a:off x="5767754" y="2015208"/>
            <a:ext cx="5770685" cy="2176525"/>
            <a:chOff x="5767754" y="2015208"/>
            <a:chExt cx="5770685" cy="2176525"/>
          </a:xfrm>
        </p:grpSpPr>
        <p:sp>
          <p:nvSpPr>
            <p:cNvPr id="4" name="Rechteck: abgerundete Ecken 3">
              <a:extLst>
                <a:ext uri="{FF2B5EF4-FFF2-40B4-BE49-F238E27FC236}">
                  <a16:creationId xmlns:a16="http://schemas.microsoft.com/office/drawing/2014/main" id="{A0C1FE22-AEED-4A48-A174-8E43C1D4FD29}"/>
                </a:ext>
              </a:extLst>
            </p:cNvPr>
            <p:cNvSpPr/>
            <p:nvPr/>
          </p:nvSpPr>
          <p:spPr>
            <a:xfrm>
              <a:off x="5767754" y="2015208"/>
              <a:ext cx="1714500" cy="477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Particle</a:t>
              </a:r>
            </a:p>
          </p:txBody>
        </p:sp>
        <p:sp>
          <p:nvSpPr>
            <p:cNvPr id="5" name="Rechteck: abgerundete Ecken 4">
              <a:extLst>
                <a:ext uri="{FF2B5EF4-FFF2-40B4-BE49-F238E27FC236}">
                  <a16:creationId xmlns:a16="http://schemas.microsoft.com/office/drawing/2014/main" id="{BB0A517A-2997-452B-9995-71447D3D8A04}"/>
                </a:ext>
              </a:extLst>
            </p:cNvPr>
            <p:cNvSpPr/>
            <p:nvPr/>
          </p:nvSpPr>
          <p:spPr>
            <a:xfrm>
              <a:off x="7792916" y="2253883"/>
              <a:ext cx="1714500" cy="477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Particle</a:t>
              </a:r>
            </a:p>
          </p:txBody>
        </p:sp>
        <p:sp>
          <p:nvSpPr>
            <p:cNvPr id="6" name="Rechteck: abgerundete Ecken 5">
              <a:extLst>
                <a:ext uri="{FF2B5EF4-FFF2-40B4-BE49-F238E27FC236}">
                  <a16:creationId xmlns:a16="http://schemas.microsoft.com/office/drawing/2014/main" id="{7A36AA13-0C5A-4CD2-A8B0-38AD5E22EFCE}"/>
                </a:ext>
              </a:extLst>
            </p:cNvPr>
            <p:cNvSpPr/>
            <p:nvPr/>
          </p:nvSpPr>
          <p:spPr>
            <a:xfrm>
              <a:off x="9823939" y="2144224"/>
              <a:ext cx="1714500" cy="477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Particle</a:t>
              </a:r>
            </a:p>
          </p:txBody>
        </p:sp>
        <p:sp>
          <p:nvSpPr>
            <p:cNvPr id="8" name="Rechteck: abgerundete Ecken 7">
              <a:extLst>
                <a:ext uri="{FF2B5EF4-FFF2-40B4-BE49-F238E27FC236}">
                  <a16:creationId xmlns:a16="http://schemas.microsoft.com/office/drawing/2014/main" id="{4F2397D8-6AE4-449F-9B83-F019EA2B42AA}"/>
                </a:ext>
              </a:extLst>
            </p:cNvPr>
            <p:cNvSpPr/>
            <p:nvPr/>
          </p:nvSpPr>
          <p:spPr>
            <a:xfrm>
              <a:off x="6374423" y="3714383"/>
              <a:ext cx="1714500" cy="47735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Effect</a:t>
              </a:r>
            </a:p>
          </p:txBody>
        </p:sp>
        <p:cxnSp>
          <p:nvCxnSpPr>
            <p:cNvPr id="10" name="Gerade Verbindung mit Pfeil 9">
              <a:extLst>
                <a:ext uri="{FF2B5EF4-FFF2-40B4-BE49-F238E27FC236}">
                  <a16:creationId xmlns:a16="http://schemas.microsoft.com/office/drawing/2014/main" id="{E0628D2F-A1A1-4A54-9024-8996FEDA3D04}"/>
                </a:ext>
              </a:extLst>
            </p:cNvPr>
            <p:cNvCxnSpPr>
              <a:stCxn id="8" idx="0"/>
              <a:endCxn id="4" idx="2"/>
            </p:cNvCxnSpPr>
            <p:nvPr/>
          </p:nvCxnSpPr>
          <p:spPr>
            <a:xfrm flipH="1" flipV="1">
              <a:off x="6625004" y="2492558"/>
              <a:ext cx="606669" cy="12218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Gerade Verbindung mit Pfeil 11">
              <a:extLst>
                <a:ext uri="{FF2B5EF4-FFF2-40B4-BE49-F238E27FC236}">
                  <a16:creationId xmlns:a16="http://schemas.microsoft.com/office/drawing/2014/main" id="{BD6E6FF3-F3A8-4BDD-AA99-DBCBFEDBE26B}"/>
                </a:ext>
              </a:extLst>
            </p:cNvPr>
            <p:cNvCxnSpPr>
              <a:stCxn id="8" idx="0"/>
              <a:endCxn id="5" idx="2"/>
            </p:cNvCxnSpPr>
            <p:nvPr/>
          </p:nvCxnSpPr>
          <p:spPr>
            <a:xfrm flipV="1">
              <a:off x="7231673" y="2731233"/>
              <a:ext cx="1418493" cy="9831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Rechteck: abgerundete Ecken 12">
              <a:extLst>
                <a:ext uri="{FF2B5EF4-FFF2-40B4-BE49-F238E27FC236}">
                  <a16:creationId xmlns:a16="http://schemas.microsoft.com/office/drawing/2014/main" id="{2F5B413B-41D4-4229-89DD-7863DB54DD18}"/>
                </a:ext>
              </a:extLst>
            </p:cNvPr>
            <p:cNvSpPr/>
            <p:nvPr/>
          </p:nvSpPr>
          <p:spPr>
            <a:xfrm>
              <a:off x="8877300" y="3613638"/>
              <a:ext cx="1714500" cy="47735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Effect</a:t>
              </a:r>
            </a:p>
          </p:txBody>
        </p:sp>
        <p:cxnSp>
          <p:nvCxnSpPr>
            <p:cNvPr id="15" name="Gerade Verbindung mit Pfeil 14">
              <a:extLst>
                <a:ext uri="{FF2B5EF4-FFF2-40B4-BE49-F238E27FC236}">
                  <a16:creationId xmlns:a16="http://schemas.microsoft.com/office/drawing/2014/main" id="{1D41980F-AF04-415F-9AB9-63F3B7600CEC}"/>
                </a:ext>
              </a:extLst>
            </p:cNvPr>
            <p:cNvCxnSpPr>
              <a:stCxn id="13" idx="0"/>
              <a:endCxn id="5" idx="2"/>
            </p:cNvCxnSpPr>
            <p:nvPr/>
          </p:nvCxnSpPr>
          <p:spPr>
            <a:xfrm flipH="1" flipV="1">
              <a:off x="8650166" y="2731233"/>
              <a:ext cx="1084384" cy="8824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Gerade Verbindung mit Pfeil 16">
              <a:extLst>
                <a:ext uri="{FF2B5EF4-FFF2-40B4-BE49-F238E27FC236}">
                  <a16:creationId xmlns:a16="http://schemas.microsoft.com/office/drawing/2014/main" id="{850CD0FC-C7FD-4D1A-9F92-26FDDC18ADED}"/>
                </a:ext>
              </a:extLst>
            </p:cNvPr>
            <p:cNvCxnSpPr>
              <a:stCxn id="13" idx="0"/>
              <a:endCxn id="6" idx="2"/>
            </p:cNvCxnSpPr>
            <p:nvPr/>
          </p:nvCxnSpPr>
          <p:spPr>
            <a:xfrm flipV="1">
              <a:off x="9734550" y="2621574"/>
              <a:ext cx="946639" cy="9920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19" name="Gruppieren 18">
            <a:extLst>
              <a:ext uri="{FF2B5EF4-FFF2-40B4-BE49-F238E27FC236}">
                <a16:creationId xmlns:a16="http://schemas.microsoft.com/office/drawing/2014/main" id="{0D093678-2D50-45EC-AA0E-7784D1E01443}"/>
              </a:ext>
            </a:extLst>
          </p:cNvPr>
          <p:cNvGrpSpPr/>
          <p:nvPr/>
        </p:nvGrpSpPr>
        <p:grpSpPr>
          <a:xfrm>
            <a:off x="5767754" y="2015177"/>
            <a:ext cx="5770685" cy="2176525"/>
            <a:chOff x="5767754" y="2015208"/>
            <a:chExt cx="5770685" cy="2176525"/>
          </a:xfrm>
        </p:grpSpPr>
        <p:sp>
          <p:nvSpPr>
            <p:cNvPr id="20" name="Rechteck: abgerundete Ecken 19">
              <a:extLst>
                <a:ext uri="{FF2B5EF4-FFF2-40B4-BE49-F238E27FC236}">
                  <a16:creationId xmlns:a16="http://schemas.microsoft.com/office/drawing/2014/main" id="{305A6151-1034-4343-99BE-9663C58249A8}"/>
                </a:ext>
              </a:extLst>
            </p:cNvPr>
            <p:cNvSpPr/>
            <p:nvPr/>
          </p:nvSpPr>
          <p:spPr>
            <a:xfrm>
              <a:off x="5767754" y="2015208"/>
              <a:ext cx="1714500" cy="477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Particle</a:t>
              </a:r>
            </a:p>
          </p:txBody>
        </p:sp>
        <p:sp>
          <p:nvSpPr>
            <p:cNvPr id="21" name="Rechteck: abgerundete Ecken 20">
              <a:extLst>
                <a:ext uri="{FF2B5EF4-FFF2-40B4-BE49-F238E27FC236}">
                  <a16:creationId xmlns:a16="http://schemas.microsoft.com/office/drawing/2014/main" id="{637F4502-E7EF-43AF-B5AB-0052E9F1827E}"/>
                </a:ext>
              </a:extLst>
            </p:cNvPr>
            <p:cNvSpPr/>
            <p:nvPr/>
          </p:nvSpPr>
          <p:spPr>
            <a:xfrm>
              <a:off x="7792916" y="2253883"/>
              <a:ext cx="1714500" cy="477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Particle</a:t>
              </a:r>
            </a:p>
          </p:txBody>
        </p:sp>
        <p:sp>
          <p:nvSpPr>
            <p:cNvPr id="22" name="Rechteck: abgerundete Ecken 21">
              <a:extLst>
                <a:ext uri="{FF2B5EF4-FFF2-40B4-BE49-F238E27FC236}">
                  <a16:creationId xmlns:a16="http://schemas.microsoft.com/office/drawing/2014/main" id="{BD87EAFB-6DB6-4D04-BFCD-ABCA4E30FC24}"/>
                </a:ext>
              </a:extLst>
            </p:cNvPr>
            <p:cNvSpPr/>
            <p:nvPr/>
          </p:nvSpPr>
          <p:spPr>
            <a:xfrm>
              <a:off x="9823939" y="2144224"/>
              <a:ext cx="1714500" cy="477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Particle</a:t>
              </a:r>
            </a:p>
          </p:txBody>
        </p:sp>
        <p:sp>
          <p:nvSpPr>
            <p:cNvPr id="23" name="Rechteck: abgerundete Ecken 22">
              <a:extLst>
                <a:ext uri="{FF2B5EF4-FFF2-40B4-BE49-F238E27FC236}">
                  <a16:creationId xmlns:a16="http://schemas.microsoft.com/office/drawing/2014/main" id="{E1F94B1A-A0BC-4029-98FC-EBF89E52F3EA}"/>
                </a:ext>
              </a:extLst>
            </p:cNvPr>
            <p:cNvSpPr/>
            <p:nvPr/>
          </p:nvSpPr>
          <p:spPr>
            <a:xfrm>
              <a:off x="6374423" y="3714383"/>
              <a:ext cx="1714500" cy="47735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Effect</a:t>
              </a:r>
            </a:p>
          </p:txBody>
        </p:sp>
        <p:cxnSp>
          <p:nvCxnSpPr>
            <p:cNvPr id="24" name="Gerade Verbindung mit Pfeil 23">
              <a:extLst>
                <a:ext uri="{FF2B5EF4-FFF2-40B4-BE49-F238E27FC236}">
                  <a16:creationId xmlns:a16="http://schemas.microsoft.com/office/drawing/2014/main" id="{7505419F-F5C2-4481-8F02-97B0E0D1FEB0}"/>
                </a:ext>
              </a:extLst>
            </p:cNvPr>
            <p:cNvCxnSpPr>
              <a:stCxn id="23" idx="0"/>
              <a:endCxn id="20" idx="2"/>
            </p:cNvCxnSpPr>
            <p:nvPr/>
          </p:nvCxnSpPr>
          <p:spPr>
            <a:xfrm flipH="1" flipV="1">
              <a:off x="6625004" y="2492558"/>
              <a:ext cx="606669" cy="12218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Gerade Verbindung mit Pfeil 24">
              <a:extLst>
                <a:ext uri="{FF2B5EF4-FFF2-40B4-BE49-F238E27FC236}">
                  <a16:creationId xmlns:a16="http://schemas.microsoft.com/office/drawing/2014/main" id="{C18E59AD-5A66-4841-B288-195E034D7BAE}"/>
                </a:ext>
              </a:extLst>
            </p:cNvPr>
            <p:cNvCxnSpPr>
              <a:stCxn id="23" idx="0"/>
              <a:endCxn id="21" idx="2"/>
            </p:cNvCxnSpPr>
            <p:nvPr/>
          </p:nvCxnSpPr>
          <p:spPr>
            <a:xfrm flipV="1">
              <a:off x="7231673" y="2731233"/>
              <a:ext cx="1418493" cy="9831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6" name="Rechteck: abgerundete Ecken 25">
              <a:extLst>
                <a:ext uri="{FF2B5EF4-FFF2-40B4-BE49-F238E27FC236}">
                  <a16:creationId xmlns:a16="http://schemas.microsoft.com/office/drawing/2014/main" id="{07B61B0A-61D1-4DAD-A2C1-13AF50FE73AC}"/>
                </a:ext>
              </a:extLst>
            </p:cNvPr>
            <p:cNvSpPr/>
            <p:nvPr/>
          </p:nvSpPr>
          <p:spPr>
            <a:xfrm>
              <a:off x="8877300" y="3613638"/>
              <a:ext cx="1714500" cy="47735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Effect</a:t>
              </a:r>
            </a:p>
          </p:txBody>
        </p:sp>
        <p:cxnSp>
          <p:nvCxnSpPr>
            <p:cNvPr id="27" name="Gerade Verbindung mit Pfeil 26">
              <a:extLst>
                <a:ext uri="{FF2B5EF4-FFF2-40B4-BE49-F238E27FC236}">
                  <a16:creationId xmlns:a16="http://schemas.microsoft.com/office/drawing/2014/main" id="{CFD068CC-B3F9-446F-8C79-BAB9C6EB86AF}"/>
                </a:ext>
              </a:extLst>
            </p:cNvPr>
            <p:cNvCxnSpPr>
              <a:stCxn id="26" idx="0"/>
              <a:endCxn id="21" idx="2"/>
            </p:cNvCxnSpPr>
            <p:nvPr/>
          </p:nvCxnSpPr>
          <p:spPr>
            <a:xfrm flipH="1" flipV="1">
              <a:off x="8650166" y="2731233"/>
              <a:ext cx="1084384" cy="8824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Gerade Verbindung mit Pfeil 27">
              <a:extLst>
                <a:ext uri="{FF2B5EF4-FFF2-40B4-BE49-F238E27FC236}">
                  <a16:creationId xmlns:a16="http://schemas.microsoft.com/office/drawing/2014/main" id="{E50985E9-D123-4F08-9B1E-B1312B77C3E4}"/>
                </a:ext>
              </a:extLst>
            </p:cNvPr>
            <p:cNvCxnSpPr>
              <a:stCxn id="26" idx="0"/>
              <a:endCxn id="22" idx="2"/>
            </p:cNvCxnSpPr>
            <p:nvPr/>
          </p:nvCxnSpPr>
          <p:spPr>
            <a:xfrm flipV="1">
              <a:off x="9734550" y="2621574"/>
              <a:ext cx="946639" cy="9920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26853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9" presetClass="emph" presetSubtype="0" nodeType="withEffect">
                                  <p:stCondLst>
                                    <p:cond delay="0"/>
                                  </p:stCondLst>
                                  <p:childTnLst>
                                    <p:set>
                                      <p:cBhvr>
                                        <p:cTn id="10" dur="indefinite"/>
                                        <p:tgtEl>
                                          <p:spTgt spid="3">
                                            <p:txEl>
                                              <p:pRg st="2" end="2"/>
                                            </p:txEl>
                                          </p:spTgt>
                                        </p:tgtEl>
                                        <p:attrNameLst>
                                          <p:attrName>style.opacity</p:attrName>
                                        </p:attrNameLst>
                                      </p:cBhvr>
                                      <p:to>
                                        <p:strVal val="0.5"/>
                                      </p:to>
                                    </p:set>
                                    <p:animEffect filter="image" prLst="opacity: 0.5">
                                      <p:cBhvr rctx="IE">
                                        <p:cTn id="11" dur="indefinite"/>
                                        <p:tgtEl>
                                          <p:spTgt spid="3">
                                            <p:txEl>
                                              <p:pRg st="2" end="2"/>
                                            </p:txEl>
                                          </p:spTgt>
                                        </p:tgtEl>
                                      </p:cBhvr>
                                    </p:animEffect>
                                  </p:childTnLst>
                                </p:cTn>
                              </p:par>
                              <p:par>
                                <p:cTn id="12" presetID="9" presetClass="emph" presetSubtype="0" nodeType="withEffect">
                                  <p:stCondLst>
                                    <p:cond delay="0"/>
                                  </p:stCondLst>
                                  <p:childTnLst>
                                    <p:set>
                                      <p:cBhvr>
                                        <p:cTn id="13" dur="indefinite"/>
                                        <p:tgtEl>
                                          <p:spTgt spid="3">
                                            <p:txEl>
                                              <p:pRg st="3" end="3"/>
                                            </p:txEl>
                                          </p:spTgt>
                                        </p:tgtEl>
                                        <p:attrNameLst>
                                          <p:attrName>style.opacity</p:attrName>
                                        </p:attrNameLst>
                                      </p:cBhvr>
                                      <p:to>
                                        <p:strVal val="0.5"/>
                                      </p:to>
                                    </p:set>
                                    <p:animEffect filter="image" prLst="opacity: 0.5">
                                      <p:cBhvr rctx="IE">
                                        <p:cTn id="14" dur="indefinite"/>
                                        <p:tgtEl>
                                          <p:spTgt spid="3">
                                            <p:txEl>
                                              <p:pRg st="3" end="3"/>
                                            </p:txEl>
                                          </p:spTgt>
                                        </p:tgtEl>
                                      </p:cBhvr>
                                    </p:animEffect>
                                  </p:childTnLst>
                                </p:cTn>
                              </p:par>
                              <p:par>
                                <p:cTn id="15" presetID="9" presetClass="emph" presetSubtype="0" nodeType="withEffect">
                                  <p:stCondLst>
                                    <p:cond delay="0"/>
                                  </p:stCondLst>
                                  <p:childTnLst>
                                    <p:set>
                                      <p:cBhvr>
                                        <p:cTn id="16" dur="indefinite"/>
                                        <p:tgtEl>
                                          <p:spTgt spid="3">
                                            <p:txEl>
                                              <p:pRg st="4" end="4"/>
                                            </p:txEl>
                                          </p:spTgt>
                                        </p:tgtEl>
                                        <p:attrNameLst>
                                          <p:attrName>style.opacity</p:attrName>
                                        </p:attrNameLst>
                                      </p:cBhvr>
                                      <p:to>
                                        <p:strVal val="0.5"/>
                                      </p:to>
                                    </p:set>
                                    <p:animEffect filter="image" prLst="opacity: 0.5">
                                      <p:cBhvr rctx="IE">
                                        <p:cTn id="17" dur="indefinite"/>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1D93C6-F867-426A-BCDB-F3AAAA8DEB01}"/>
              </a:ext>
            </a:extLst>
          </p:cNvPr>
          <p:cNvSpPr>
            <a:spLocks noGrp="1"/>
          </p:cNvSpPr>
          <p:nvPr>
            <p:ph type="title"/>
          </p:nvPr>
        </p:nvSpPr>
        <p:spPr/>
        <p:txBody>
          <a:bodyPr/>
          <a:lstStyle/>
          <a:p>
            <a:r>
              <a:rPr lang="en-US" dirty="0"/>
              <a:t>Particle</a:t>
            </a:r>
          </a:p>
        </p:txBody>
      </p:sp>
      <p:sp>
        <p:nvSpPr>
          <p:cNvPr id="3" name="Inhaltsplatzhalter 2">
            <a:extLst>
              <a:ext uri="{FF2B5EF4-FFF2-40B4-BE49-F238E27FC236}">
                <a16:creationId xmlns:a16="http://schemas.microsoft.com/office/drawing/2014/main" id="{CD0C9ACC-4C3B-4192-9E3B-19FBA107A8E0}"/>
              </a:ext>
            </a:extLst>
          </p:cNvPr>
          <p:cNvSpPr>
            <a:spLocks noGrp="1"/>
          </p:cNvSpPr>
          <p:nvPr>
            <p:ph idx="1"/>
          </p:nvPr>
        </p:nvSpPr>
        <p:spPr/>
        <p:txBody>
          <a:bodyPr>
            <a:normAutofit/>
          </a:bodyPr>
          <a:lstStyle/>
          <a:p>
            <a:r>
              <a:rPr lang="en-US" dirty="0"/>
              <a:t>State</a:t>
            </a:r>
          </a:p>
          <a:p>
            <a:pPr lvl="1"/>
            <a:r>
              <a:rPr lang="en-US" dirty="0"/>
              <a:t>Persistent</a:t>
            </a:r>
          </a:p>
          <a:p>
            <a:r>
              <a:rPr lang="en-US" dirty="0"/>
              <a:t>Parameters</a:t>
            </a:r>
          </a:p>
          <a:p>
            <a:pPr lvl="1"/>
            <a:r>
              <a:rPr lang="en-US" dirty="0"/>
              <a:t>Evaluated every frame</a:t>
            </a:r>
          </a:p>
          <a:p>
            <a:r>
              <a:rPr lang="en-US" dirty="0"/>
              <a:t>HLSL code</a:t>
            </a:r>
          </a:p>
          <a:p>
            <a:pPr lvl="1"/>
            <a:r>
              <a:rPr lang="en-US" dirty="0"/>
              <a:t>Single function which is executed once per frame per particle</a:t>
            </a:r>
          </a:p>
        </p:txBody>
      </p:sp>
      <p:grpSp>
        <p:nvGrpSpPr>
          <p:cNvPr id="13" name="Gruppieren 12">
            <a:extLst>
              <a:ext uri="{FF2B5EF4-FFF2-40B4-BE49-F238E27FC236}">
                <a16:creationId xmlns:a16="http://schemas.microsoft.com/office/drawing/2014/main" id="{99D003D6-8476-4E07-B116-4CE5F7448BF4}"/>
              </a:ext>
            </a:extLst>
          </p:cNvPr>
          <p:cNvGrpSpPr/>
          <p:nvPr/>
        </p:nvGrpSpPr>
        <p:grpSpPr>
          <a:xfrm>
            <a:off x="8968154" y="538215"/>
            <a:ext cx="2596662" cy="979381"/>
            <a:chOff x="5767754" y="2015208"/>
            <a:chExt cx="5770685" cy="2176525"/>
          </a:xfrm>
        </p:grpSpPr>
        <p:sp>
          <p:nvSpPr>
            <p:cNvPr id="14" name="Rechteck: abgerundete Ecken 13">
              <a:extLst>
                <a:ext uri="{FF2B5EF4-FFF2-40B4-BE49-F238E27FC236}">
                  <a16:creationId xmlns:a16="http://schemas.microsoft.com/office/drawing/2014/main" id="{EE3C0EBC-E1E9-4FC3-9B42-24CBFC7349A2}"/>
                </a:ext>
              </a:extLst>
            </p:cNvPr>
            <p:cNvSpPr/>
            <p:nvPr/>
          </p:nvSpPr>
          <p:spPr>
            <a:xfrm>
              <a:off x="5767754" y="2015208"/>
              <a:ext cx="1714500" cy="477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Particle</a:t>
              </a:r>
            </a:p>
          </p:txBody>
        </p:sp>
        <p:sp>
          <p:nvSpPr>
            <p:cNvPr id="15" name="Rechteck: abgerundete Ecken 14">
              <a:extLst>
                <a:ext uri="{FF2B5EF4-FFF2-40B4-BE49-F238E27FC236}">
                  <a16:creationId xmlns:a16="http://schemas.microsoft.com/office/drawing/2014/main" id="{AFCF2B91-658B-400C-92A6-B687B936DCFB}"/>
                </a:ext>
              </a:extLst>
            </p:cNvPr>
            <p:cNvSpPr/>
            <p:nvPr/>
          </p:nvSpPr>
          <p:spPr>
            <a:xfrm>
              <a:off x="7792916" y="2253883"/>
              <a:ext cx="1714500" cy="477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Particle</a:t>
              </a:r>
            </a:p>
          </p:txBody>
        </p:sp>
        <p:sp>
          <p:nvSpPr>
            <p:cNvPr id="16" name="Rechteck: abgerundete Ecken 15">
              <a:extLst>
                <a:ext uri="{FF2B5EF4-FFF2-40B4-BE49-F238E27FC236}">
                  <a16:creationId xmlns:a16="http://schemas.microsoft.com/office/drawing/2014/main" id="{F9A3A58F-8B2F-4DE9-8790-A2BCBA262A53}"/>
                </a:ext>
              </a:extLst>
            </p:cNvPr>
            <p:cNvSpPr/>
            <p:nvPr/>
          </p:nvSpPr>
          <p:spPr>
            <a:xfrm>
              <a:off x="9823939" y="2144224"/>
              <a:ext cx="1714500" cy="477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Particle</a:t>
              </a:r>
            </a:p>
          </p:txBody>
        </p:sp>
        <p:sp>
          <p:nvSpPr>
            <p:cNvPr id="17" name="Rechteck: abgerundete Ecken 16">
              <a:extLst>
                <a:ext uri="{FF2B5EF4-FFF2-40B4-BE49-F238E27FC236}">
                  <a16:creationId xmlns:a16="http://schemas.microsoft.com/office/drawing/2014/main" id="{806B8928-D051-4F37-B92C-4B1A00247F51}"/>
                </a:ext>
              </a:extLst>
            </p:cNvPr>
            <p:cNvSpPr/>
            <p:nvPr/>
          </p:nvSpPr>
          <p:spPr>
            <a:xfrm>
              <a:off x="6374423" y="3714383"/>
              <a:ext cx="1714500" cy="47735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000" dirty="0"/>
                <a:t>Effect</a:t>
              </a:r>
            </a:p>
          </p:txBody>
        </p:sp>
        <p:cxnSp>
          <p:nvCxnSpPr>
            <p:cNvPr id="18" name="Gerade Verbindung mit Pfeil 17">
              <a:extLst>
                <a:ext uri="{FF2B5EF4-FFF2-40B4-BE49-F238E27FC236}">
                  <a16:creationId xmlns:a16="http://schemas.microsoft.com/office/drawing/2014/main" id="{8FDA946C-0F45-4ACE-9BC8-67BA1481D913}"/>
                </a:ext>
              </a:extLst>
            </p:cNvPr>
            <p:cNvCxnSpPr>
              <a:stCxn id="17" idx="0"/>
              <a:endCxn id="14" idx="2"/>
            </p:cNvCxnSpPr>
            <p:nvPr/>
          </p:nvCxnSpPr>
          <p:spPr>
            <a:xfrm flipH="1" flipV="1">
              <a:off x="6625004" y="2492558"/>
              <a:ext cx="606669" cy="12218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Gerade Verbindung mit Pfeil 18">
              <a:extLst>
                <a:ext uri="{FF2B5EF4-FFF2-40B4-BE49-F238E27FC236}">
                  <a16:creationId xmlns:a16="http://schemas.microsoft.com/office/drawing/2014/main" id="{5112C7EE-3C7A-45A0-80EC-1E67AEFE3D06}"/>
                </a:ext>
              </a:extLst>
            </p:cNvPr>
            <p:cNvCxnSpPr>
              <a:stCxn id="17" idx="0"/>
              <a:endCxn id="15" idx="2"/>
            </p:cNvCxnSpPr>
            <p:nvPr/>
          </p:nvCxnSpPr>
          <p:spPr>
            <a:xfrm flipV="1">
              <a:off x="7231673" y="2731233"/>
              <a:ext cx="1418493" cy="9831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Rechteck: abgerundete Ecken 19">
              <a:extLst>
                <a:ext uri="{FF2B5EF4-FFF2-40B4-BE49-F238E27FC236}">
                  <a16:creationId xmlns:a16="http://schemas.microsoft.com/office/drawing/2014/main" id="{7A48B081-E057-4DD7-AC5E-639F6943FCBF}"/>
                </a:ext>
              </a:extLst>
            </p:cNvPr>
            <p:cNvSpPr/>
            <p:nvPr/>
          </p:nvSpPr>
          <p:spPr>
            <a:xfrm>
              <a:off x="8877300" y="3613638"/>
              <a:ext cx="1714500" cy="47735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000" dirty="0"/>
                <a:t>Effect</a:t>
              </a:r>
            </a:p>
          </p:txBody>
        </p:sp>
        <p:cxnSp>
          <p:nvCxnSpPr>
            <p:cNvPr id="21" name="Gerade Verbindung mit Pfeil 20">
              <a:extLst>
                <a:ext uri="{FF2B5EF4-FFF2-40B4-BE49-F238E27FC236}">
                  <a16:creationId xmlns:a16="http://schemas.microsoft.com/office/drawing/2014/main" id="{F1008831-A4CE-40EF-AC36-3E697D54C5DE}"/>
                </a:ext>
              </a:extLst>
            </p:cNvPr>
            <p:cNvCxnSpPr>
              <a:stCxn id="20" idx="0"/>
              <a:endCxn id="15" idx="2"/>
            </p:cNvCxnSpPr>
            <p:nvPr/>
          </p:nvCxnSpPr>
          <p:spPr>
            <a:xfrm flipH="1" flipV="1">
              <a:off x="8650166" y="2731233"/>
              <a:ext cx="1084384" cy="8824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Gerade Verbindung mit Pfeil 21">
              <a:extLst>
                <a:ext uri="{FF2B5EF4-FFF2-40B4-BE49-F238E27FC236}">
                  <a16:creationId xmlns:a16="http://schemas.microsoft.com/office/drawing/2014/main" id="{B7279465-31B5-4D17-A328-CAA522118CAD}"/>
                </a:ext>
              </a:extLst>
            </p:cNvPr>
            <p:cNvCxnSpPr>
              <a:stCxn id="20" idx="0"/>
              <a:endCxn id="16" idx="2"/>
            </p:cNvCxnSpPr>
            <p:nvPr/>
          </p:nvCxnSpPr>
          <p:spPr>
            <a:xfrm flipV="1">
              <a:off x="9734550" y="2621574"/>
              <a:ext cx="946639" cy="9920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97717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DEA318-14B1-4BB7-9177-AB15CD243951}"/>
              </a:ext>
            </a:extLst>
          </p:cNvPr>
          <p:cNvSpPr>
            <a:spLocks noGrp="1"/>
          </p:cNvSpPr>
          <p:nvPr>
            <p:ph type="title"/>
          </p:nvPr>
        </p:nvSpPr>
        <p:spPr/>
        <p:txBody>
          <a:bodyPr/>
          <a:lstStyle/>
          <a:p>
            <a:r>
              <a:rPr lang="en-US" dirty="0"/>
              <a:t>Particle Data</a:t>
            </a:r>
          </a:p>
        </p:txBody>
      </p:sp>
      <p:sp>
        <p:nvSpPr>
          <p:cNvPr id="3" name="Inhaltsplatzhalter 2">
            <a:extLst>
              <a:ext uri="{FF2B5EF4-FFF2-40B4-BE49-F238E27FC236}">
                <a16:creationId xmlns:a16="http://schemas.microsoft.com/office/drawing/2014/main" id="{189B3765-10B2-44D4-947F-CFF83DC833BC}"/>
              </a:ext>
            </a:extLst>
          </p:cNvPr>
          <p:cNvSpPr>
            <a:spLocks noGrp="1"/>
          </p:cNvSpPr>
          <p:nvPr>
            <p:ph sz="half" idx="1"/>
          </p:nvPr>
        </p:nvSpPr>
        <p:spPr/>
        <p:txBody>
          <a:bodyPr/>
          <a:lstStyle/>
          <a:p>
            <a:r>
              <a:rPr lang="en-US" dirty="0"/>
              <a:t>State, Parameters</a:t>
            </a:r>
          </a:p>
          <a:p>
            <a:r>
              <a:rPr lang="en-US" dirty="0"/>
              <a:t>Types:</a:t>
            </a:r>
          </a:p>
          <a:p>
            <a:pPr lvl="1"/>
            <a:r>
              <a:rPr lang="en-US" dirty="0"/>
              <a:t>{</a:t>
            </a:r>
            <a:r>
              <a:rPr lang="en-US" dirty="0" err="1"/>
              <a:t>Float,Int,UInt,Bool</a:t>
            </a:r>
            <a:r>
              <a:rPr lang="en-US" dirty="0"/>
              <a:t>}{,2,3,4}</a:t>
            </a:r>
          </a:p>
          <a:p>
            <a:pPr lvl="1"/>
            <a:r>
              <a:rPr lang="en-US" dirty="0"/>
              <a:t>Model, Mesh, Image, Sound</a:t>
            </a:r>
          </a:p>
          <a:p>
            <a:pPr lvl="1"/>
            <a:r>
              <a:rPr lang="en-US" dirty="0"/>
              <a:t>Emitter</a:t>
            </a:r>
          </a:p>
        </p:txBody>
      </p:sp>
      <p:pic>
        <p:nvPicPr>
          <p:cNvPr id="6" name="Inhaltsplatzhalter 5">
            <a:extLst>
              <a:ext uri="{FF2B5EF4-FFF2-40B4-BE49-F238E27FC236}">
                <a16:creationId xmlns:a16="http://schemas.microsoft.com/office/drawing/2014/main" id="{5EF0B7C4-3EE0-4DD8-8000-E5B16CF4D9D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40219" y="1027906"/>
            <a:ext cx="2095792" cy="4105848"/>
          </a:xfrm>
        </p:spPr>
      </p:pic>
      <p:pic>
        <p:nvPicPr>
          <p:cNvPr id="8" name="Grafik 7">
            <a:extLst>
              <a:ext uri="{FF2B5EF4-FFF2-40B4-BE49-F238E27FC236}">
                <a16:creationId xmlns:a16="http://schemas.microsoft.com/office/drawing/2014/main" id="{C743D539-ED04-40C8-963B-AC8C6AAFF2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6430" y="4001294"/>
            <a:ext cx="2438740" cy="1819529"/>
          </a:xfrm>
          <a:prstGeom prst="rect">
            <a:avLst/>
          </a:prstGeom>
        </p:spPr>
      </p:pic>
      <p:grpSp>
        <p:nvGrpSpPr>
          <p:cNvPr id="7" name="Gruppieren 6">
            <a:extLst>
              <a:ext uri="{FF2B5EF4-FFF2-40B4-BE49-F238E27FC236}">
                <a16:creationId xmlns:a16="http://schemas.microsoft.com/office/drawing/2014/main" id="{74230A3E-E51C-46F6-89BD-26F1F1FCD9F1}"/>
              </a:ext>
            </a:extLst>
          </p:cNvPr>
          <p:cNvGrpSpPr/>
          <p:nvPr/>
        </p:nvGrpSpPr>
        <p:grpSpPr>
          <a:xfrm>
            <a:off x="8968154" y="538215"/>
            <a:ext cx="2596662" cy="979381"/>
            <a:chOff x="5767754" y="2015208"/>
            <a:chExt cx="5770685" cy="2176525"/>
          </a:xfrm>
        </p:grpSpPr>
        <p:sp>
          <p:nvSpPr>
            <p:cNvPr id="9" name="Rechteck: abgerundete Ecken 8">
              <a:extLst>
                <a:ext uri="{FF2B5EF4-FFF2-40B4-BE49-F238E27FC236}">
                  <a16:creationId xmlns:a16="http://schemas.microsoft.com/office/drawing/2014/main" id="{5779270A-E9BA-4F23-8081-7AD89A3803B9}"/>
                </a:ext>
              </a:extLst>
            </p:cNvPr>
            <p:cNvSpPr/>
            <p:nvPr/>
          </p:nvSpPr>
          <p:spPr>
            <a:xfrm>
              <a:off x="5767754" y="2015208"/>
              <a:ext cx="1714500" cy="477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Particle</a:t>
              </a:r>
            </a:p>
          </p:txBody>
        </p:sp>
        <p:sp>
          <p:nvSpPr>
            <p:cNvPr id="10" name="Rechteck: abgerundete Ecken 9">
              <a:extLst>
                <a:ext uri="{FF2B5EF4-FFF2-40B4-BE49-F238E27FC236}">
                  <a16:creationId xmlns:a16="http://schemas.microsoft.com/office/drawing/2014/main" id="{241F41D1-81A9-4D02-9216-5CBE310A4470}"/>
                </a:ext>
              </a:extLst>
            </p:cNvPr>
            <p:cNvSpPr/>
            <p:nvPr/>
          </p:nvSpPr>
          <p:spPr>
            <a:xfrm>
              <a:off x="7792916" y="2253883"/>
              <a:ext cx="1714500" cy="477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Particle</a:t>
              </a:r>
            </a:p>
          </p:txBody>
        </p:sp>
        <p:sp>
          <p:nvSpPr>
            <p:cNvPr id="11" name="Rechteck: abgerundete Ecken 10">
              <a:extLst>
                <a:ext uri="{FF2B5EF4-FFF2-40B4-BE49-F238E27FC236}">
                  <a16:creationId xmlns:a16="http://schemas.microsoft.com/office/drawing/2014/main" id="{377AE598-A756-4FD2-B8D1-2AD3C98D0730}"/>
                </a:ext>
              </a:extLst>
            </p:cNvPr>
            <p:cNvSpPr/>
            <p:nvPr/>
          </p:nvSpPr>
          <p:spPr>
            <a:xfrm>
              <a:off x="9823939" y="2144224"/>
              <a:ext cx="1714500" cy="477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Particle</a:t>
              </a:r>
            </a:p>
          </p:txBody>
        </p:sp>
        <p:sp>
          <p:nvSpPr>
            <p:cNvPr id="12" name="Rechteck: abgerundete Ecken 11">
              <a:extLst>
                <a:ext uri="{FF2B5EF4-FFF2-40B4-BE49-F238E27FC236}">
                  <a16:creationId xmlns:a16="http://schemas.microsoft.com/office/drawing/2014/main" id="{96013002-F41C-4DAD-9530-EE9039DA8E0F}"/>
                </a:ext>
              </a:extLst>
            </p:cNvPr>
            <p:cNvSpPr/>
            <p:nvPr/>
          </p:nvSpPr>
          <p:spPr>
            <a:xfrm>
              <a:off x="6374423" y="3714383"/>
              <a:ext cx="1714500" cy="47735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000" dirty="0"/>
                <a:t>Effect</a:t>
              </a:r>
            </a:p>
          </p:txBody>
        </p:sp>
        <p:cxnSp>
          <p:nvCxnSpPr>
            <p:cNvPr id="13" name="Gerade Verbindung mit Pfeil 12">
              <a:extLst>
                <a:ext uri="{FF2B5EF4-FFF2-40B4-BE49-F238E27FC236}">
                  <a16:creationId xmlns:a16="http://schemas.microsoft.com/office/drawing/2014/main" id="{F93A055C-6577-45C7-ABFA-6F642E13DF9E}"/>
                </a:ext>
              </a:extLst>
            </p:cNvPr>
            <p:cNvCxnSpPr>
              <a:stCxn id="12" idx="0"/>
              <a:endCxn id="9" idx="2"/>
            </p:cNvCxnSpPr>
            <p:nvPr/>
          </p:nvCxnSpPr>
          <p:spPr>
            <a:xfrm flipH="1" flipV="1">
              <a:off x="6625004" y="2492558"/>
              <a:ext cx="606669" cy="12218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Gerade Verbindung mit Pfeil 13">
              <a:extLst>
                <a:ext uri="{FF2B5EF4-FFF2-40B4-BE49-F238E27FC236}">
                  <a16:creationId xmlns:a16="http://schemas.microsoft.com/office/drawing/2014/main" id="{457BB5FC-C185-4C99-A4AE-DE48AF2BEC1F}"/>
                </a:ext>
              </a:extLst>
            </p:cNvPr>
            <p:cNvCxnSpPr>
              <a:stCxn id="12" idx="0"/>
              <a:endCxn id="10" idx="2"/>
            </p:cNvCxnSpPr>
            <p:nvPr/>
          </p:nvCxnSpPr>
          <p:spPr>
            <a:xfrm flipV="1">
              <a:off x="7231673" y="2731233"/>
              <a:ext cx="1418493" cy="9831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Rechteck: abgerundete Ecken 14">
              <a:extLst>
                <a:ext uri="{FF2B5EF4-FFF2-40B4-BE49-F238E27FC236}">
                  <a16:creationId xmlns:a16="http://schemas.microsoft.com/office/drawing/2014/main" id="{20F7BFF4-4A2A-4AA8-9E18-FC81D533CA39}"/>
                </a:ext>
              </a:extLst>
            </p:cNvPr>
            <p:cNvSpPr/>
            <p:nvPr/>
          </p:nvSpPr>
          <p:spPr>
            <a:xfrm>
              <a:off x="8877300" y="3613638"/>
              <a:ext cx="1714500" cy="47735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000" dirty="0"/>
                <a:t>Effect</a:t>
              </a:r>
            </a:p>
          </p:txBody>
        </p:sp>
        <p:cxnSp>
          <p:nvCxnSpPr>
            <p:cNvPr id="16" name="Gerade Verbindung mit Pfeil 15">
              <a:extLst>
                <a:ext uri="{FF2B5EF4-FFF2-40B4-BE49-F238E27FC236}">
                  <a16:creationId xmlns:a16="http://schemas.microsoft.com/office/drawing/2014/main" id="{7CE6EE6A-F6EF-46F8-BE42-8E3DBE255737}"/>
                </a:ext>
              </a:extLst>
            </p:cNvPr>
            <p:cNvCxnSpPr>
              <a:stCxn id="15" idx="0"/>
              <a:endCxn id="10" idx="2"/>
            </p:cNvCxnSpPr>
            <p:nvPr/>
          </p:nvCxnSpPr>
          <p:spPr>
            <a:xfrm flipH="1" flipV="1">
              <a:off x="8650166" y="2731233"/>
              <a:ext cx="1084384" cy="8824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Gerade Verbindung mit Pfeil 16">
              <a:extLst>
                <a:ext uri="{FF2B5EF4-FFF2-40B4-BE49-F238E27FC236}">
                  <a16:creationId xmlns:a16="http://schemas.microsoft.com/office/drawing/2014/main" id="{850173C8-9F6C-4F6E-9696-944BEB619F29}"/>
                </a:ext>
              </a:extLst>
            </p:cNvPr>
            <p:cNvCxnSpPr>
              <a:stCxn id="15" idx="0"/>
              <a:endCxn id="11" idx="2"/>
            </p:cNvCxnSpPr>
            <p:nvPr/>
          </p:nvCxnSpPr>
          <p:spPr>
            <a:xfrm flipV="1">
              <a:off x="9734550" y="2621574"/>
              <a:ext cx="946639" cy="9920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100290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BC2EB9-6AB1-4311-9271-6A60BF39ECEE}"/>
              </a:ext>
            </a:extLst>
          </p:cNvPr>
          <p:cNvSpPr>
            <a:spLocks noGrp="1"/>
          </p:cNvSpPr>
          <p:nvPr>
            <p:ph type="title"/>
          </p:nvPr>
        </p:nvSpPr>
        <p:spPr/>
        <p:txBody>
          <a:bodyPr/>
          <a:lstStyle/>
          <a:p>
            <a:r>
              <a:rPr lang="en-US" dirty="0"/>
              <a:t>Particle Code</a:t>
            </a:r>
          </a:p>
        </p:txBody>
      </p:sp>
      <p:sp>
        <p:nvSpPr>
          <p:cNvPr id="5" name="Inhaltsplatzhalter 4">
            <a:extLst>
              <a:ext uri="{FF2B5EF4-FFF2-40B4-BE49-F238E27FC236}">
                <a16:creationId xmlns:a16="http://schemas.microsoft.com/office/drawing/2014/main" id="{F29E9B83-4E6E-40C0-A62E-EACFCC5067B8}"/>
              </a:ext>
            </a:extLst>
          </p:cNvPr>
          <p:cNvSpPr>
            <a:spLocks noGrp="1"/>
          </p:cNvSpPr>
          <p:nvPr>
            <p:ph idx="1"/>
          </p:nvPr>
        </p:nvSpPr>
        <p:spPr/>
        <p:txBody>
          <a:bodyPr>
            <a:normAutofit fontScale="85000" lnSpcReduction="20000"/>
          </a:bodyPr>
          <a:lstStyle/>
          <a:p>
            <a:r>
              <a:rPr lang="en-US" dirty="0"/>
              <a:t>Single HLSL function</a:t>
            </a:r>
          </a:p>
          <a:p>
            <a:pPr lvl="1"/>
            <a:r>
              <a:rPr lang="en-US" dirty="0"/>
              <a:t>Called once per frame per particle</a:t>
            </a:r>
          </a:p>
          <a:p>
            <a:pPr lvl="1"/>
            <a:r>
              <a:rPr lang="en-US" dirty="0"/>
              <a:t>Extensive API to sample data and generate output</a:t>
            </a:r>
          </a:p>
          <a:p>
            <a:pPr lvl="1"/>
            <a:r>
              <a:rPr lang="en-US" dirty="0"/>
              <a:t>Return value: still alive?</a:t>
            </a:r>
          </a:p>
          <a:p>
            <a:pPr lvl="1"/>
            <a:endParaRPr lang="en-US" dirty="0"/>
          </a:p>
          <a:p>
            <a:pPr marL="914400" lvl="2" indent="0">
              <a:buNone/>
            </a:pPr>
            <a:r>
              <a:rPr lang="en-US" sz="2400" dirty="0">
                <a:latin typeface="Consolas" panose="020B0609020204030204" pitchFamily="49" charset="0"/>
              </a:rPr>
              <a:t>bool </a:t>
            </a:r>
            <a:r>
              <a:rPr lang="en-US" sz="2400" dirty="0" err="1">
                <a:latin typeface="Consolas" panose="020B0609020204030204" pitchFamily="49" charset="0"/>
              </a:rPr>
              <a:t>updateParticle</a:t>
            </a:r>
            <a:r>
              <a:rPr lang="en-US" sz="2400" dirty="0">
                <a:latin typeface="Consolas" panose="020B0609020204030204" pitchFamily="49" charset="0"/>
              </a:rPr>
              <a:t>(</a:t>
            </a:r>
          </a:p>
          <a:p>
            <a:pPr marL="914400" lvl="2" indent="0">
              <a:buNone/>
            </a:pPr>
            <a:r>
              <a:rPr lang="en-US" sz="2400" dirty="0">
                <a:latin typeface="Consolas" panose="020B0609020204030204" pitchFamily="49" charset="0"/>
              </a:rPr>
              <a:t>	</a:t>
            </a:r>
            <a:r>
              <a:rPr lang="en-US" sz="2400" dirty="0" err="1">
                <a:latin typeface="Consolas" panose="020B0609020204030204" pitchFamily="49" charset="0"/>
              </a:rPr>
              <a:t>inout</a:t>
            </a:r>
            <a:r>
              <a:rPr lang="en-US" sz="2400" dirty="0">
                <a:latin typeface="Consolas" panose="020B0609020204030204" pitchFamily="49" charset="0"/>
              </a:rPr>
              <a:t> </a:t>
            </a:r>
            <a:r>
              <a:rPr lang="en-US" sz="2400" dirty="0" err="1">
                <a:latin typeface="Consolas" panose="020B0609020204030204" pitchFamily="49" charset="0"/>
              </a:rPr>
              <a:t>VfxParticleState</a:t>
            </a:r>
            <a:r>
              <a:rPr lang="en-US" sz="2400" dirty="0">
                <a:latin typeface="Consolas" panose="020B0609020204030204" pitchFamily="49" charset="0"/>
              </a:rPr>
              <a:t> state,</a:t>
            </a:r>
          </a:p>
          <a:p>
            <a:pPr marL="914400" lvl="2" indent="0">
              <a:buNone/>
            </a:pPr>
            <a:r>
              <a:rPr lang="en-US" sz="2400" dirty="0">
                <a:latin typeface="Consolas" panose="020B0609020204030204" pitchFamily="49" charset="0"/>
              </a:rPr>
              <a:t>	</a:t>
            </a:r>
            <a:r>
              <a:rPr lang="en-US" sz="2400" dirty="0" err="1">
                <a:latin typeface="Consolas" panose="020B0609020204030204" pitchFamily="49" charset="0"/>
              </a:rPr>
              <a:t>VfxParticleParameters</a:t>
            </a:r>
            <a:r>
              <a:rPr lang="en-US" sz="2400" dirty="0">
                <a:latin typeface="Consolas" panose="020B0609020204030204" pitchFamily="49" charset="0"/>
              </a:rPr>
              <a:t> parameters,</a:t>
            </a:r>
          </a:p>
          <a:p>
            <a:pPr marL="914400" lvl="2" indent="0">
              <a:buNone/>
            </a:pPr>
            <a:r>
              <a:rPr lang="en-US" sz="2400" dirty="0">
                <a:latin typeface="Consolas" panose="020B0609020204030204" pitchFamily="49" charset="0"/>
              </a:rPr>
              <a:t>	</a:t>
            </a:r>
            <a:r>
              <a:rPr lang="en-US" sz="2400" dirty="0" err="1">
                <a:latin typeface="Consolas" panose="020B0609020204030204" pitchFamily="49" charset="0"/>
              </a:rPr>
              <a:t>VfxEffectData</a:t>
            </a:r>
            <a:r>
              <a:rPr lang="en-US" sz="2400" dirty="0">
                <a:latin typeface="Consolas" panose="020B0609020204030204" pitchFamily="49" charset="0"/>
              </a:rPr>
              <a:t> effect,</a:t>
            </a:r>
          </a:p>
          <a:p>
            <a:pPr marL="914400" lvl="2" indent="0">
              <a:buNone/>
            </a:pPr>
            <a:r>
              <a:rPr lang="en-US" sz="2400" dirty="0">
                <a:latin typeface="Consolas" panose="020B0609020204030204" pitchFamily="49" charset="0"/>
              </a:rPr>
              <a:t>	</a:t>
            </a:r>
            <a:r>
              <a:rPr lang="en-US" sz="2400" dirty="0" err="1">
                <a:latin typeface="Consolas" panose="020B0609020204030204" pitchFamily="49" charset="0"/>
              </a:rPr>
              <a:t>VfxEngineData</a:t>
            </a:r>
            <a:r>
              <a:rPr lang="en-US" sz="2400" dirty="0">
                <a:latin typeface="Consolas" panose="020B0609020204030204" pitchFamily="49" charset="0"/>
              </a:rPr>
              <a:t> engine,</a:t>
            </a:r>
          </a:p>
          <a:p>
            <a:pPr marL="914400" lvl="2" indent="0">
              <a:buNone/>
            </a:pPr>
            <a:r>
              <a:rPr lang="en-US" sz="2400" dirty="0">
                <a:latin typeface="Consolas" panose="020B0609020204030204" pitchFamily="49" charset="0"/>
              </a:rPr>
              <a:t>	bool </a:t>
            </a:r>
            <a:r>
              <a:rPr lang="en-US" sz="2400" dirty="0" err="1">
                <a:latin typeface="Consolas" panose="020B0609020204030204" pitchFamily="49" charset="0"/>
              </a:rPr>
              <a:t>isNew</a:t>
            </a:r>
            <a:endParaRPr lang="en-US" sz="2400" dirty="0">
              <a:latin typeface="Consolas" panose="020B0609020204030204" pitchFamily="49" charset="0"/>
            </a:endParaRPr>
          </a:p>
          <a:p>
            <a:pPr marL="914400" lvl="2" indent="0">
              <a:buNone/>
            </a:pPr>
            <a:r>
              <a:rPr lang="en-US" sz="2400" dirty="0">
                <a:latin typeface="Consolas" panose="020B0609020204030204" pitchFamily="49" charset="0"/>
              </a:rPr>
              <a:t>)</a:t>
            </a:r>
          </a:p>
          <a:p>
            <a:pPr marL="914400" lvl="2" indent="0">
              <a:buNone/>
            </a:pPr>
            <a:endParaRPr lang="en-US" sz="2400" dirty="0">
              <a:latin typeface="Consolas" panose="020B0609020204030204" pitchFamily="49" charset="0"/>
            </a:endParaRPr>
          </a:p>
          <a:p>
            <a:r>
              <a:rPr lang="en-US" dirty="0"/>
              <a:t>Generated HLSL structs for state &amp; parameters</a:t>
            </a:r>
          </a:p>
        </p:txBody>
      </p:sp>
      <p:sp>
        <p:nvSpPr>
          <p:cNvPr id="6" name="Textfeld 5">
            <a:extLst>
              <a:ext uri="{FF2B5EF4-FFF2-40B4-BE49-F238E27FC236}">
                <a16:creationId xmlns:a16="http://schemas.microsoft.com/office/drawing/2014/main" id="{DB4487E5-D371-4CC2-963F-33EA446DAFF4}"/>
              </a:ext>
            </a:extLst>
          </p:cNvPr>
          <p:cNvSpPr txBox="1"/>
          <p:nvPr/>
        </p:nvSpPr>
        <p:spPr>
          <a:xfrm>
            <a:off x="8340857" y="3302699"/>
            <a:ext cx="3223959" cy="2308324"/>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latin typeface="Consolas" panose="020B0609020204030204" pitchFamily="49" charset="0"/>
              </a:rPr>
              <a:t>struct </a:t>
            </a:r>
            <a:r>
              <a:rPr lang="en-US" dirty="0" err="1">
                <a:latin typeface="Consolas" panose="020B0609020204030204" pitchFamily="49" charset="0"/>
              </a:rPr>
              <a:t>VfxParticleState</a:t>
            </a:r>
            <a:endParaRPr lang="en-US" dirty="0">
              <a:latin typeface="Consolas" panose="020B0609020204030204" pitchFamily="49" charset="0"/>
            </a:endParaRPr>
          </a:p>
          <a:p>
            <a:r>
              <a:rPr lang="en-US" dirty="0">
                <a:latin typeface="Consolas" panose="020B0609020204030204" pitchFamily="49" charset="0"/>
              </a:rPr>
              <a:t>{</a:t>
            </a:r>
          </a:p>
          <a:p>
            <a:r>
              <a:rPr lang="en-US" dirty="0">
                <a:latin typeface="Consolas" panose="020B0609020204030204" pitchFamily="49" charset="0"/>
              </a:rPr>
              <a:t>    float timer;</a:t>
            </a:r>
          </a:p>
          <a:p>
            <a:r>
              <a:rPr lang="en-US" dirty="0">
                <a:latin typeface="Consolas" panose="020B0609020204030204" pitchFamily="49" charset="0"/>
              </a:rPr>
              <a:t>    float age;</a:t>
            </a:r>
          </a:p>
          <a:p>
            <a:r>
              <a:rPr lang="en-US" dirty="0">
                <a:latin typeface="Consolas" panose="020B0609020204030204" pitchFamily="49" charset="0"/>
              </a:rPr>
              <a:t>    float </a:t>
            </a:r>
            <a:r>
              <a:rPr lang="en-US" dirty="0" err="1">
                <a:latin typeface="Consolas" panose="020B0609020204030204" pitchFamily="49" charset="0"/>
              </a:rPr>
              <a:t>ageNormalized</a:t>
            </a:r>
            <a:r>
              <a:rPr lang="en-US" dirty="0">
                <a:latin typeface="Consolas" panose="020B0609020204030204" pitchFamily="49" charset="0"/>
              </a:rPr>
              <a:t>;</a:t>
            </a:r>
          </a:p>
          <a:p>
            <a:r>
              <a:rPr lang="en-US" dirty="0">
                <a:latin typeface="Consolas" panose="020B0609020204030204" pitchFamily="49" charset="0"/>
              </a:rPr>
              <a:t>    float alpha;</a:t>
            </a:r>
          </a:p>
          <a:p>
            <a:r>
              <a:rPr lang="en-US" dirty="0">
                <a:latin typeface="Consolas" panose="020B0609020204030204" pitchFamily="49" charset="0"/>
              </a:rPr>
              <a:t>    float brightness;</a:t>
            </a:r>
          </a:p>
          <a:p>
            <a:r>
              <a:rPr lang="en-US" dirty="0">
                <a:latin typeface="Consolas" panose="020B0609020204030204" pitchFamily="49" charset="0"/>
              </a:rPr>
              <a:t>    …</a:t>
            </a:r>
          </a:p>
        </p:txBody>
      </p:sp>
      <p:grpSp>
        <p:nvGrpSpPr>
          <p:cNvPr id="7" name="Gruppieren 6">
            <a:extLst>
              <a:ext uri="{FF2B5EF4-FFF2-40B4-BE49-F238E27FC236}">
                <a16:creationId xmlns:a16="http://schemas.microsoft.com/office/drawing/2014/main" id="{26A79BAB-C612-435B-9D27-AFF94B206AF8}"/>
              </a:ext>
            </a:extLst>
          </p:cNvPr>
          <p:cNvGrpSpPr/>
          <p:nvPr/>
        </p:nvGrpSpPr>
        <p:grpSpPr>
          <a:xfrm>
            <a:off x="8968154" y="538215"/>
            <a:ext cx="2596662" cy="979381"/>
            <a:chOff x="5767754" y="2015208"/>
            <a:chExt cx="5770685" cy="2176525"/>
          </a:xfrm>
        </p:grpSpPr>
        <p:sp>
          <p:nvSpPr>
            <p:cNvPr id="8" name="Rechteck: abgerundete Ecken 7">
              <a:extLst>
                <a:ext uri="{FF2B5EF4-FFF2-40B4-BE49-F238E27FC236}">
                  <a16:creationId xmlns:a16="http://schemas.microsoft.com/office/drawing/2014/main" id="{B0B55CAD-7A6D-4BA8-BC28-96C116483364}"/>
                </a:ext>
              </a:extLst>
            </p:cNvPr>
            <p:cNvSpPr/>
            <p:nvPr/>
          </p:nvSpPr>
          <p:spPr>
            <a:xfrm>
              <a:off x="5767754" y="2015208"/>
              <a:ext cx="1714500" cy="477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Particle</a:t>
              </a:r>
            </a:p>
          </p:txBody>
        </p:sp>
        <p:sp>
          <p:nvSpPr>
            <p:cNvPr id="9" name="Rechteck: abgerundete Ecken 8">
              <a:extLst>
                <a:ext uri="{FF2B5EF4-FFF2-40B4-BE49-F238E27FC236}">
                  <a16:creationId xmlns:a16="http://schemas.microsoft.com/office/drawing/2014/main" id="{26C6AF2F-71BD-4C25-BDB3-C98FDD99F611}"/>
                </a:ext>
              </a:extLst>
            </p:cNvPr>
            <p:cNvSpPr/>
            <p:nvPr/>
          </p:nvSpPr>
          <p:spPr>
            <a:xfrm>
              <a:off x="7792916" y="2253883"/>
              <a:ext cx="1714500" cy="477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Particle</a:t>
              </a:r>
            </a:p>
          </p:txBody>
        </p:sp>
        <p:sp>
          <p:nvSpPr>
            <p:cNvPr id="10" name="Rechteck: abgerundete Ecken 9">
              <a:extLst>
                <a:ext uri="{FF2B5EF4-FFF2-40B4-BE49-F238E27FC236}">
                  <a16:creationId xmlns:a16="http://schemas.microsoft.com/office/drawing/2014/main" id="{62157263-C10A-4557-8B2F-05580E0132D2}"/>
                </a:ext>
              </a:extLst>
            </p:cNvPr>
            <p:cNvSpPr/>
            <p:nvPr/>
          </p:nvSpPr>
          <p:spPr>
            <a:xfrm>
              <a:off x="9823939" y="2144224"/>
              <a:ext cx="1714500" cy="477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Particle</a:t>
              </a:r>
            </a:p>
          </p:txBody>
        </p:sp>
        <p:sp>
          <p:nvSpPr>
            <p:cNvPr id="11" name="Rechteck: abgerundete Ecken 10">
              <a:extLst>
                <a:ext uri="{FF2B5EF4-FFF2-40B4-BE49-F238E27FC236}">
                  <a16:creationId xmlns:a16="http://schemas.microsoft.com/office/drawing/2014/main" id="{D1D84AC4-75FD-456C-BF8A-944BF2C1DB1B}"/>
                </a:ext>
              </a:extLst>
            </p:cNvPr>
            <p:cNvSpPr/>
            <p:nvPr/>
          </p:nvSpPr>
          <p:spPr>
            <a:xfrm>
              <a:off x="6374423" y="3714383"/>
              <a:ext cx="1714500" cy="47735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000" dirty="0"/>
                <a:t>Effect</a:t>
              </a:r>
            </a:p>
          </p:txBody>
        </p:sp>
        <p:cxnSp>
          <p:nvCxnSpPr>
            <p:cNvPr id="12" name="Gerade Verbindung mit Pfeil 11">
              <a:extLst>
                <a:ext uri="{FF2B5EF4-FFF2-40B4-BE49-F238E27FC236}">
                  <a16:creationId xmlns:a16="http://schemas.microsoft.com/office/drawing/2014/main" id="{7FBCAFD1-70F0-46B6-921E-68421562B218}"/>
                </a:ext>
              </a:extLst>
            </p:cNvPr>
            <p:cNvCxnSpPr>
              <a:stCxn id="11" idx="0"/>
              <a:endCxn id="8" idx="2"/>
            </p:cNvCxnSpPr>
            <p:nvPr/>
          </p:nvCxnSpPr>
          <p:spPr>
            <a:xfrm flipH="1" flipV="1">
              <a:off x="6625004" y="2492558"/>
              <a:ext cx="606669" cy="12218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Gerade Verbindung mit Pfeil 12">
              <a:extLst>
                <a:ext uri="{FF2B5EF4-FFF2-40B4-BE49-F238E27FC236}">
                  <a16:creationId xmlns:a16="http://schemas.microsoft.com/office/drawing/2014/main" id="{90F2AA29-B7D9-42CC-8881-8BDF9E01D28A}"/>
                </a:ext>
              </a:extLst>
            </p:cNvPr>
            <p:cNvCxnSpPr>
              <a:stCxn id="11" idx="0"/>
              <a:endCxn id="9" idx="2"/>
            </p:cNvCxnSpPr>
            <p:nvPr/>
          </p:nvCxnSpPr>
          <p:spPr>
            <a:xfrm flipV="1">
              <a:off x="7231673" y="2731233"/>
              <a:ext cx="1418493" cy="9831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Rechteck: abgerundete Ecken 13">
              <a:extLst>
                <a:ext uri="{FF2B5EF4-FFF2-40B4-BE49-F238E27FC236}">
                  <a16:creationId xmlns:a16="http://schemas.microsoft.com/office/drawing/2014/main" id="{6FA6A635-35BD-4484-B9A6-1956EEE02CF7}"/>
                </a:ext>
              </a:extLst>
            </p:cNvPr>
            <p:cNvSpPr/>
            <p:nvPr/>
          </p:nvSpPr>
          <p:spPr>
            <a:xfrm>
              <a:off x="8877300" y="3613638"/>
              <a:ext cx="1714500" cy="47735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000" dirty="0"/>
                <a:t>Effect</a:t>
              </a:r>
            </a:p>
          </p:txBody>
        </p:sp>
        <p:cxnSp>
          <p:nvCxnSpPr>
            <p:cNvPr id="15" name="Gerade Verbindung mit Pfeil 14">
              <a:extLst>
                <a:ext uri="{FF2B5EF4-FFF2-40B4-BE49-F238E27FC236}">
                  <a16:creationId xmlns:a16="http://schemas.microsoft.com/office/drawing/2014/main" id="{1A8315FA-F381-420D-9CF2-C30CAB915D92}"/>
                </a:ext>
              </a:extLst>
            </p:cNvPr>
            <p:cNvCxnSpPr>
              <a:stCxn id="14" idx="0"/>
              <a:endCxn id="9" idx="2"/>
            </p:cNvCxnSpPr>
            <p:nvPr/>
          </p:nvCxnSpPr>
          <p:spPr>
            <a:xfrm flipH="1" flipV="1">
              <a:off x="8650166" y="2731233"/>
              <a:ext cx="1084384" cy="8824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Gerade Verbindung mit Pfeil 15">
              <a:extLst>
                <a:ext uri="{FF2B5EF4-FFF2-40B4-BE49-F238E27FC236}">
                  <a16:creationId xmlns:a16="http://schemas.microsoft.com/office/drawing/2014/main" id="{58AC3F99-7AD0-41B4-B32A-1CE506BB9C01}"/>
                </a:ext>
              </a:extLst>
            </p:cNvPr>
            <p:cNvCxnSpPr>
              <a:stCxn id="14" idx="0"/>
              <a:endCxn id="10" idx="2"/>
            </p:cNvCxnSpPr>
            <p:nvPr/>
          </p:nvCxnSpPr>
          <p:spPr>
            <a:xfrm flipV="1">
              <a:off x="9734550" y="2621574"/>
              <a:ext cx="946639" cy="9920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cxnSp>
        <p:nvCxnSpPr>
          <p:cNvPr id="18" name="Gerade Verbindung mit Pfeil 17">
            <a:extLst>
              <a:ext uri="{FF2B5EF4-FFF2-40B4-BE49-F238E27FC236}">
                <a16:creationId xmlns:a16="http://schemas.microsoft.com/office/drawing/2014/main" id="{070D7B79-9981-443D-8E20-2F483DDC5808}"/>
              </a:ext>
            </a:extLst>
          </p:cNvPr>
          <p:cNvCxnSpPr>
            <a:cxnSpLocks/>
          </p:cNvCxnSpPr>
          <p:nvPr/>
        </p:nvCxnSpPr>
        <p:spPr>
          <a:xfrm flipV="1">
            <a:off x="6981092" y="5398479"/>
            <a:ext cx="1359765" cy="2813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75898065"/>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8254</Words>
  <Application>Microsoft Office PowerPoint</Application>
  <PresentationFormat>Breitbild</PresentationFormat>
  <Paragraphs>731</Paragraphs>
  <Slides>53</Slides>
  <Notes>53</Notes>
  <HiddenSlides>1</HiddenSlides>
  <MMClips>7</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53</vt:i4>
      </vt:variant>
    </vt:vector>
  </HeadingPairs>
  <TitlesOfParts>
    <vt:vector size="59" baseType="lpstr">
      <vt:lpstr>Arial</vt:lpstr>
      <vt:lpstr>Calibri</vt:lpstr>
      <vt:lpstr>Calibri Light</vt:lpstr>
      <vt:lpstr>Consolas</vt:lpstr>
      <vt:lpstr>Symbol</vt:lpstr>
      <vt:lpstr>Office</vt:lpstr>
      <vt:lpstr>Lukas Feller</vt:lpstr>
      <vt:lpstr>PowerPoint-Präsentation</vt:lpstr>
      <vt:lpstr>Enshrouded VFX System</vt:lpstr>
      <vt:lpstr>Enshrouded VFX System</vt:lpstr>
      <vt:lpstr>Enshrouded VFX System</vt:lpstr>
      <vt:lpstr>Overview</vt:lpstr>
      <vt:lpstr>Particle</vt:lpstr>
      <vt:lpstr>Particle Data</vt:lpstr>
      <vt:lpstr>Particle Code</vt:lpstr>
      <vt:lpstr>Overview</vt:lpstr>
      <vt:lpstr>Effect Data</vt:lpstr>
      <vt:lpstr>Effect Data</vt:lpstr>
      <vt:lpstr>Effect Data</vt:lpstr>
      <vt:lpstr>Effect Data</vt:lpstr>
      <vt:lpstr>Video</vt:lpstr>
      <vt:lpstr>Resource Format</vt:lpstr>
      <vt:lpstr>Runtime Data</vt:lpstr>
      <vt:lpstr>Execution</vt:lpstr>
      <vt:lpstr>PowerPoint-Präsentation</vt:lpstr>
      <vt:lpstr>PowerPoint-Präsentation</vt:lpstr>
      <vt:lpstr>Obvious Optimizations</vt:lpstr>
      <vt:lpstr>Shader code</vt:lpstr>
      <vt:lpstr>Generated Code</vt:lpstr>
      <vt:lpstr>Particle API</vt:lpstr>
      <vt:lpstr>Draw Mesh API</vt:lpstr>
      <vt:lpstr>Draw Mesh Implementation</vt:lpstr>
      <vt:lpstr>Surface Points</vt:lpstr>
      <vt:lpstr>Video</vt:lpstr>
      <vt:lpstr>Spawn Particle API</vt:lpstr>
      <vt:lpstr>PowerPoint-Präsentation</vt:lpstr>
      <vt:lpstr>PowerPoint-Präsentation</vt:lpstr>
      <vt:lpstr>Video</vt:lpstr>
      <vt:lpstr>Video</vt:lpstr>
      <vt:lpstr>Video</vt:lpstr>
      <vt:lpstr>Video</vt:lpstr>
      <vt:lpstr>Video</vt:lpstr>
      <vt:lpstr>Conclusion</vt:lpstr>
      <vt:lpstr>Issues</vt:lpstr>
      <vt:lpstr>Some numbers</vt:lpstr>
      <vt:lpstr>Can you spot the issue?</vt:lpstr>
      <vt:lpstr>A little anecdote (RTX 2070)</vt:lpstr>
      <vt:lpstr>A little anecdote (RTX 2070)</vt:lpstr>
      <vt:lpstr>Memory Issues</vt:lpstr>
      <vt:lpstr>Large shader binaries (RTX 2070)</vt:lpstr>
      <vt:lpstr>Inlining</vt:lpstr>
      <vt:lpstr>Inlining</vt:lpstr>
      <vt:lpstr>Inlining</vt:lpstr>
      <vt:lpstr>Large amount of pipelines</vt:lpstr>
      <vt:lpstr>Failed: Expressions as simple data</vt:lpstr>
      <vt:lpstr>WIP: Data driven evaluation of expressions</vt:lpstr>
      <vt:lpstr>Conclusion Pt. 2</vt:lpstr>
      <vt:lpstr>Thank you!</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Lukas Feller</dc:title>
  <dc:creator>microsoft@ca.sh13.net</dc:creator>
  <cp:lastModifiedBy>Julien Koenen</cp:lastModifiedBy>
  <cp:revision>162</cp:revision>
  <cp:lastPrinted>2025-11-16T15:22:34Z</cp:lastPrinted>
  <dcterms:created xsi:type="dcterms:W3CDTF">2025-09-29T13:15:43Z</dcterms:created>
  <dcterms:modified xsi:type="dcterms:W3CDTF">2025-11-16T17:34:17Z</dcterms:modified>
</cp:coreProperties>
</file>