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ags/tag1.xml" ContentType="application/vnd.openxmlformats-officedocument.presentationml.tags+xml"/>
  <Override PartName="/ppt/notesSlides/notesSlide15.xml" ContentType="application/vnd.openxmlformats-officedocument.presentationml.notesSlide+xml"/>
  <Override PartName="/ppt/tags/tag2.xml" ContentType="application/vnd.openxmlformats-officedocument.presentationml.tags+xml"/>
  <Override PartName="/ppt/notesSlides/notesSlide16.xml" ContentType="application/vnd.openxmlformats-officedocument.presentationml.notesSlide+xml"/>
  <Override PartName="/ppt/tags/tag3.xml" ContentType="application/vnd.openxmlformats-officedocument.presentationml.tags+xml"/>
  <Override PartName="/ppt/notesSlides/notesSlide17.xml" ContentType="application/vnd.openxmlformats-officedocument.presentationml.notesSlide+xml"/>
  <Override PartName="/ppt/tags/tag4.xml" ContentType="application/vnd.openxmlformats-officedocument.presentationml.tags+xml"/>
  <Override PartName="/ppt/notesSlides/notesSlide18.xml" ContentType="application/vnd.openxmlformats-officedocument.presentationml.notesSlide+xml"/>
  <Override PartName="/ppt/tags/tag5.xml" ContentType="application/vnd.openxmlformats-officedocument.presentationml.tags+xml"/>
  <Override PartName="/ppt/notesSlides/notesSlide19.xml" ContentType="application/vnd.openxmlformats-officedocument.presentationml.notesSlide+xml"/>
  <Override PartName="/ppt/tags/tag6.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0"/>
  </p:notesMasterIdLst>
  <p:sldIdLst>
    <p:sldId id="256" r:id="rId2"/>
    <p:sldId id="259" r:id="rId3"/>
    <p:sldId id="301" r:id="rId4"/>
    <p:sldId id="302" r:id="rId5"/>
    <p:sldId id="325" r:id="rId6"/>
    <p:sldId id="312" r:id="rId7"/>
    <p:sldId id="262" r:id="rId8"/>
    <p:sldId id="292" r:id="rId9"/>
    <p:sldId id="307" r:id="rId10"/>
    <p:sldId id="306" r:id="rId11"/>
    <p:sldId id="258" r:id="rId12"/>
    <p:sldId id="291" r:id="rId13"/>
    <p:sldId id="260" r:id="rId14"/>
    <p:sldId id="313" r:id="rId15"/>
    <p:sldId id="290" r:id="rId16"/>
    <p:sldId id="295" r:id="rId17"/>
    <p:sldId id="314" r:id="rId18"/>
    <p:sldId id="334" r:id="rId19"/>
    <p:sldId id="317" r:id="rId20"/>
    <p:sldId id="315" r:id="rId21"/>
    <p:sldId id="264" r:id="rId22"/>
    <p:sldId id="265" r:id="rId23"/>
    <p:sldId id="272" r:id="rId24"/>
    <p:sldId id="266" r:id="rId25"/>
    <p:sldId id="268" r:id="rId26"/>
    <p:sldId id="298" r:id="rId27"/>
    <p:sldId id="310" r:id="rId28"/>
    <p:sldId id="299" r:id="rId29"/>
    <p:sldId id="269" r:id="rId30"/>
    <p:sldId id="270" r:id="rId31"/>
    <p:sldId id="271" r:id="rId32"/>
    <p:sldId id="273" r:id="rId33"/>
    <p:sldId id="274" r:id="rId34"/>
    <p:sldId id="319" r:id="rId35"/>
    <p:sldId id="320" r:id="rId36"/>
    <p:sldId id="318" r:id="rId37"/>
    <p:sldId id="275" r:id="rId38"/>
    <p:sldId id="280" r:id="rId39"/>
    <p:sldId id="279" r:id="rId40"/>
    <p:sldId id="281" r:id="rId41"/>
    <p:sldId id="282" r:id="rId42"/>
    <p:sldId id="283" r:id="rId43"/>
    <p:sldId id="322" r:id="rId44"/>
    <p:sldId id="304" r:id="rId45"/>
    <p:sldId id="323" r:id="rId46"/>
    <p:sldId id="324" r:id="rId47"/>
    <p:sldId id="321" r:id="rId48"/>
    <p:sldId id="300" r:id="rId49"/>
    <p:sldId id="326" r:id="rId50"/>
    <p:sldId id="333" r:id="rId51"/>
    <p:sldId id="327" r:id="rId52"/>
    <p:sldId id="332" r:id="rId53"/>
    <p:sldId id="330" r:id="rId54"/>
    <p:sldId id="329" r:id="rId55"/>
    <p:sldId id="328" r:id="rId56"/>
    <p:sldId id="297" r:id="rId57"/>
    <p:sldId id="276" r:id="rId58"/>
    <p:sldId id="277" r:id="rId5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B838CEC-4369-42F7-8DC6-0557BFE3CD47}">
          <p14:sldIdLst>
            <p14:sldId id="256"/>
            <p14:sldId id="259"/>
            <p14:sldId id="301"/>
            <p14:sldId id="302"/>
            <p14:sldId id="325"/>
            <p14:sldId id="312"/>
            <p14:sldId id="262"/>
            <p14:sldId id="292"/>
            <p14:sldId id="307"/>
            <p14:sldId id="306"/>
            <p14:sldId id="258"/>
            <p14:sldId id="291"/>
            <p14:sldId id="260"/>
            <p14:sldId id="313"/>
            <p14:sldId id="290"/>
            <p14:sldId id="295"/>
            <p14:sldId id="314"/>
            <p14:sldId id="334"/>
            <p14:sldId id="317"/>
            <p14:sldId id="315"/>
            <p14:sldId id="264"/>
            <p14:sldId id="265"/>
            <p14:sldId id="272"/>
            <p14:sldId id="266"/>
            <p14:sldId id="268"/>
            <p14:sldId id="298"/>
            <p14:sldId id="310"/>
            <p14:sldId id="299"/>
            <p14:sldId id="269"/>
            <p14:sldId id="270"/>
            <p14:sldId id="271"/>
            <p14:sldId id="273"/>
            <p14:sldId id="274"/>
            <p14:sldId id="319"/>
            <p14:sldId id="320"/>
            <p14:sldId id="318"/>
            <p14:sldId id="275"/>
            <p14:sldId id="280"/>
            <p14:sldId id="279"/>
            <p14:sldId id="281"/>
            <p14:sldId id="282"/>
            <p14:sldId id="283"/>
            <p14:sldId id="322"/>
            <p14:sldId id="304"/>
            <p14:sldId id="323"/>
            <p14:sldId id="324"/>
            <p14:sldId id="321"/>
            <p14:sldId id="300"/>
            <p14:sldId id="326"/>
            <p14:sldId id="333"/>
            <p14:sldId id="327"/>
            <p14:sldId id="332"/>
            <p14:sldId id="330"/>
            <p14:sldId id="329"/>
            <p14:sldId id="328"/>
            <p14:sldId id="297"/>
            <p14:sldId id="276"/>
            <p14:sldId id="27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47474"/>
    <a:srgbClr val="3F423F"/>
    <a:srgbClr val="E97132"/>
    <a:srgbClr val="CFCFCF"/>
    <a:srgbClr val="9FA29F"/>
    <a:srgbClr val="C9CE9F"/>
    <a:srgbClr val="C1BCAD"/>
    <a:srgbClr val="595B59"/>
    <a:srgbClr val="232323"/>
    <a:srgbClr val="1D1F1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89637D-2D00-4E04-B932-F7F6356B3B8E}" v="19" dt="2025-11-18T19:34:02.7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722" autoAdjust="0"/>
  </p:normalViewPr>
  <p:slideViewPr>
    <p:cSldViewPr snapToGrid="0">
      <p:cViewPr varScale="1">
        <p:scale>
          <a:sx n="87" d="100"/>
          <a:sy n="87" d="100"/>
        </p:scale>
        <p:origin x="1464" y="5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3355D-318F-47D7-B8D3-A14201974237}" type="datetimeFigureOut">
              <a:rPr lang="nl-NL" smtClean="0"/>
              <a:t>19-11-2025</a:t>
            </a:fld>
            <a:endParaRPr lang="nl-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C87485-FAA3-4E12-A817-024873200D33}" type="slidenum">
              <a:rPr lang="nl-NL" smtClean="0"/>
              <a:t>‹#›</a:t>
            </a:fld>
            <a:endParaRPr lang="nl-NL"/>
          </a:p>
        </p:txBody>
      </p:sp>
    </p:spTree>
    <p:extLst>
      <p:ext uri="{BB962C8B-B14F-4D97-AF65-F5344CB8AC3E}">
        <p14:creationId xmlns:p14="http://schemas.microsoft.com/office/powerpoint/2010/main" val="3238367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 welcome to my talk about the wonderful world of root signatures in HLSL. We’ll dive into root signatures and the associated shader assembly on AMD. *click*</a:t>
            </a:r>
            <a:endParaRPr lang="nl-NL" dirty="0"/>
          </a:p>
        </p:txBody>
      </p:sp>
      <p:sp>
        <p:nvSpPr>
          <p:cNvPr id="4" name="Slide Number Placeholder 3"/>
          <p:cNvSpPr>
            <a:spLocks noGrp="1"/>
          </p:cNvSpPr>
          <p:nvPr>
            <p:ph type="sldNum" sz="quarter" idx="5"/>
          </p:nvPr>
        </p:nvSpPr>
        <p:spPr/>
        <p:txBody>
          <a:bodyPr/>
          <a:lstStyle/>
          <a:p>
            <a:fld id="{E3C87485-FAA3-4E12-A817-024873200D33}" type="slidenum">
              <a:rPr lang="nl-NL" smtClean="0"/>
              <a:t>1</a:t>
            </a:fld>
            <a:endParaRPr lang="nl-NL"/>
          </a:p>
        </p:txBody>
      </p:sp>
    </p:spTree>
    <p:extLst>
      <p:ext uri="{BB962C8B-B14F-4D97-AF65-F5344CB8AC3E}">
        <p14:creationId xmlns:p14="http://schemas.microsoft.com/office/powerpoint/2010/main" val="25365640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BA2B9-D354-60E1-55E4-132F767AD8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3F7FD3-8227-0273-3A47-756F9C585E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F23202-CFC8-E55E-9C06-2DDF4C4203AC}"/>
              </a:ext>
            </a:extLst>
          </p:cNvPr>
          <p:cNvSpPr>
            <a:spLocks noGrp="1"/>
          </p:cNvSpPr>
          <p:nvPr>
            <p:ph type="body" idx="1"/>
          </p:nvPr>
        </p:nvSpPr>
        <p:spPr/>
        <p:txBody>
          <a:bodyPr/>
          <a:lstStyle/>
          <a:p>
            <a:r>
              <a:rPr lang="en-US" dirty="0"/>
              <a:t>To access different types of resources, we need to split out our table into ranges. *click* A table can have one or multiple ranges, depending on the resource you want to access. *click* Each range covers a specific descriptor type, like constant buffer views, shader resource views, unordered access views. A range itself is confined to one descriptor type, you can’t combine multiple descriptor types into one range. If you want to access different types you either have to split up a table into several ranges, *click*or define multiple tables. Multiple tables can also be useful if you have different update frequencies of your descriptors. For example, you might want to have one table that covers per frame resource updated once per frame and another table which is updated for each draw.</a:t>
            </a:r>
          </a:p>
        </p:txBody>
      </p:sp>
      <p:sp>
        <p:nvSpPr>
          <p:cNvPr id="4" name="Slide Number Placeholder 3">
            <a:extLst>
              <a:ext uri="{FF2B5EF4-FFF2-40B4-BE49-F238E27FC236}">
                <a16:creationId xmlns:a16="http://schemas.microsoft.com/office/drawing/2014/main" id="{45494A63-CD64-7028-41CF-D7C804BA26C2}"/>
              </a:ext>
            </a:extLst>
          </p:cNvPr>
          <p:cNvSpPr>
            <a:spLocks noGrp="1"/>
          </p:cNvSpPr>
          <p:nvPr>
            <p:ph type="sldNum" sz="quarter" idx="5"/>
          </p:nvPr>
        </p:nvSpPr>
        <p:spPr/>
        <p:txBody>
          <a:bodyPr/>
          <a:lstStyle/>
          <a:p>
            <a:fld id="{E3C87485-FAA3-4E12-A817-024873200D33}" type="slidenum">
              <a:rPr lang="nl-NL" smtClean="0"/>
              <a:t>10</a:t>
            </a:fld>
            <a:endParaRPr lang="nl-NL"/>
          </a:p>
        </p:txBody>
      </p:sp>
    </p:spTree>
    <p:extLst>
      <p:ext uri="{BB962C8B-B14F-4D97-AF65-F5344CB8AC3E}">
        <p14:creationId xmlns:p14="http://schemas.microsoft.com/office/powerpoint/2010/main" val="31459899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this is a talk about shader assembly. So how does all of that actually translate to assembly? Lets look at a very simple shader that fills a structured buffer with a value from a constant buffer. You can view this as a very naïve </a:t>
            </a:r>
            <a:r>
              <a:rPr lang="en-US" dirty="0" err="1"/>
              <a:t>gpu</a:t>
            </a:r>
            <a:r>
              <a:rPr lang="en-US" dirty="0"/>
              <a:t> </a:t>
            </a:r>
            <a:r>
              <a:rPr lang="en-US" dirty="0" err="1"/>
              <a:t>memset</a:t>
            </a:r>
            <a:r>
              <a:rPr lang="en-US" dirty="0"/>
              <a:t>. We’ll be using this shader throughout the talk.</a:t>
            </a:r>
            <a:endParaRPr lang="nl-NL" dirty="0"/>
          </a:p>
        </p:txBody>
      </p:sp>
      <p:sp>
        <p:nvSpPr>
          <p:cNvPr id="4" name="Slide Number Placeholder 3"/>
          <p:cNvSpPr>
            <a:spLocks noGrp="1"/>
          </p:cNvSpPr>
          <p:nvPr>
            <p:ph type="sldNum" sz="quarter" idx="5"/>
          </p:nvPr>
        </p:nvSpPr>
        <p:spPr/>
        <p:txBody>
          <a:bodyPr/>
          <a:lstStyle/>
          <a:p>
            <a:fld id="{E3C87485-FAA3-4E12-A817-024873200D33}" type="slidenum">
              <a:rPr lang="nl-NL" smtClean="0"/>
              <a:t>11</a:t>
            </a:fld>
            <a:endParaRPr lang="nl-NL"/>
          </a:p>
        </p:txBody>
      </p:sp>
    </p:spTree>
    <p:extLst>
      <p:ext uri="{BB962C8B-B14F-4D97-AF65-F5344CB8AC3E}">
        <p14:creationId xmlns:p14="http://schemas.microsoft.com/office/powerpoint/2010/main" val="2909686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2CDCE-C38D-9B4D-2D97-1FE1584A12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3CEE65-5723-3D86-981A-27CA6399C1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9D1284-01B9-C8DF-27A8-78192A772A4F}"/>
              </a:ext>
            </a:extLst>
          </p:cNvPr>
          <p:cNvSpPr>
            <a:spLocks noGrp="1"/>
          </p:cNvSpPr>
          <p:nvPr>
            <p:ph type="body" idx="1"/>
          </p:nvPr>
        </p:nvSpPr>
        <p:spPr/>
        <p:txBody>
          <a:bodyPr/>
          <a:lstStyle/>
          <a:p>
            <a:r>
              <a:rPr lang="nl-NL" dirty="0"/>
              <a:t>Lets </a:t>
            </a:r>
            <a:r>
              <a:rPr lang="nl-NL" dirty="0" err="1"/>
              <a:t>define</a:t>
            </a:r>
            <a:r>
              <a:rPr lang="nl-NL" dirty="0"/>
              <a:t> a root </a:t>
            </a:r>
            <a:r>
              <a:rPr lang="nl-NL" dirty="0" err="1"/>
              <a:t>signature</a:t>
            </a:r>
            <a:r>
              <a:rPr lang="nl-NL" dirty="0"/>
              <a:t> </a:t>
            </a:r>
            <a:r>
              <a:rPr lang="nl-NL" dirty="0" err="1"/>
              <a:t>that</a:t>
            </a:r>
            <a:r>
              <a:rPr lang="nl-NL" dirty="0"/>
              <a:t> </a:t>
            </a:r>
            <a:r>
              <a:rPr lang="nl-NL" dirty="0" err="1"/>
              <a:t>uses</a:t>
            </a:r>
            <a:r>
              <a:rPr lang="nl-NL" dirty="0"/>
              <a:t> a *click* descriptor </a:t>
            </a:r>
            <a:r>
              <a:rPr lang="nl-NL" dirty="0" err="1"/>
              <a:t>table</a:t>
            </a:r>
            <a:r>
              <a:rPr lang="nl-NL" dirty="0"/>
              <a:t> </a:t>
            </a:r>
            <a:r>
              <a:rPr lang="nl-NL" dirty="0" err="1"/>
              <a:t>for</a:t>
            </a:r>
            <a:r>
              <a:rPr lang="nl-NL" dirty="0"/>
              <a:t> </a:t>
            </a:r>
            <a:r>
              <a:rPr lang="nl-NL" dirty="0" err="1"/>
              <a:t>both</a:t>
            </a:r>
            <a:r>
              <a:rPr lang="nl-NL" dirty="0"/>
              <a:t> </a:t>
            </a:r>
            <a:r>
              <a:rPr lang="nl-NL" dirty="0" err="1"/>
              <a:t>the</a:t>
            </a:r>
            <a:r>
              <a:rPr lang="nl-NL" dirty="0"/>
              <a:t> constant buffer &amp; </a:t>
            </a:r>
            <a:r>
              <a:rPr lang="nl-NL" dirty="0" err="1"/>
              <a:t>uav</a:t>
            </a:r>
            <a:r>
              <a:rPr lang="nl-NL" dirty="0"/>
              <a:t>. We split up </a:t>
            </a:r>
            <a:r>
              <a:rPr lang="nl-NL" dirty="0" err="1"/>
              <a:t>our</a:t>
            </a:r>
            <a:r>
              <a:rPr lang="nl-NL" dirty="0"/>
              <a:t> descriptor </a:t>
            </a:r>
            <a:r>
              <a:rPr lang="nl-NL" dirty="0" err="1"/>
              <a:t>table</a:t>
            </a:r>
            <a:r>
              <a:rPr lang="nl-NL" dirty="0"/>
              <a:t> </a:t>
            </a:r>
            <a:r>
              <a:rPr lang="nl-NL" dirty="0" err="1"/>
              <a:t>into</a:t>
            </a:r>
            <a:r>
              <a:rPr lang="nl-NL" dirty="0"/>
              <a:t> </a:t>
            </a:r>
            <a:r>
              <a:rPr lang="nl-NL" dirty="0" err="1"/>
              <a:t>two</a:t>
            </a:r>
            <a:r>
              <a:rPr lang="nl-NL" dirty="0"/>
              <a:t> ranges *click*, </a:t>
            </a:r>
            <a:r>
              <a:rPr lang="nl-NL" dirty="0" err="1"/>
              <a:t>one</a:t>
            </a:r>
            <a:r>
              <a:rPr lang="nl-NL" dirty="0"/>
              <a:t> </a:t>
            </a:r>
            <a:r>
              <a:rPr lang="nl-NL" dirty="0" err="1"/>
              <a:t>for</a:t>
            </a:r>
            <a:r>
              <a:rPr lang="nl-NL" dirty="0"/>
              <a:t> constant buffers &amp; </a:t>
            </a:r>
            <a:r>
              <a:rPr lang="nl-NL" dirty="0" err="1"/>
              <a:t>and</a:t>
            </a:r>
            <a:r>
              <a:rPr lang="nl-NL" dirty="0"/>
              <a:t> </a:t>
            </a:r>
            <a:r>
              <a:rPr lang="nl-NL" dirty="0" err="1"/>
              <a:t>another</a:t>
            </a:r>
            <a:r>
              <a:rPr lang="nl-NL" dirty="0"/>
              <a:t> range </a:t>
            </a:r>
            <a:r>
              <a:rPr lang="nl-NL" dirty="0" err="1"/>
              <a:t>for</a:t>
            </a:r>
            <a:r>
              <a:rPr lang="nl-NL" dirty="0"/>
              <a:t> </a:t>
            </a:r>
            <a:r>
              <a:rPr lang="nl-NL" dirty="0" err="1"/>
              <a:t>our</a:t>
            </a:r>
            <a:r>
              <a:rPr lang="nl-NL" dirty="0"/>
              <a:t> </a:t>
            </a:r>
            <a:r>
              <a:rPr lang="nl-NL" dirty="0" err="1"/>
              <a:t>uav</a:t>
            </a:r>
            <a:r>
              <a:rPr lang="nl-NL" dirty="0"/>
              <a:t>. As </a:t>
            </a:r>
            <a:r>
              <a:rPr lang="nl-NL" dirty="0" err="1"/>
              <a:t>mentioned</a:t>
            </a:r>
            <a:r>
              <a:rPr lang="nl-NL" dirty="0"/>
              <a:t> </a:t>
            </a:r>
            <a:r>
              <a:rPr lang="nl-NL" dirty="0" err="1"/>
              <a:t>before</a:t>
            </a:r>
            <a:r>
              <a:rPr lang="nl-NL" dirty="0"/>
              <a:t>, a range is a view </a:t>
            </a:r>
            <a:r>
              <a:rPr lang="nl-NL" dirty="0" err="1"/>
              <a:t>into</a:t>
            </a:r>
            <a:r>
              <a:rPr lang="nl-NL" dirty="0"/>
              <a:t> </a:t>
            </a:r>
            <a:r>
              <a:rPr lang="nl-NL" dirty="0" err="1"/>
              <a:t>the</a:t>
            </a:r>
            <a:r>
              <a:rPr lang="nl-NL" dirty="0"/>
              <a:t> *click* </a:t>
            </a:r>
            <a:r>
              <a:rPr lang="nl-NL" dirty="0" err="1"/>
              <a:t>bound</a:t>
            </a:r>
            <a:r>
              <a:rPr lang="nl-NL" dirty="0"/>
              <a:t> descriptor </a:t>
            </a:r>
            <a:r>
              <a:rPr lang="nl-NL" dirty="0" err="1"/>
              <a:t>heap</a:t>
            </a:r>
            <a:r>
              <a:rPr lang="nl-NL" dirty="0"/>
              <a:t>. In </a:t>
            </a:r>
            <a:r>
              <a:rPr lang="nl-NL" dirty="0" err="1"/>
              <a:t>this</a:t>
            </a:r>
            <a:r>
              <a:rPr lang="nl-NL" dirty="0"/>
              <a:t> case </a:t>
            </a:r>
            <a:r>
              <a:rPr lang="nl-NL" dirty="0" err="1"/>
              <a:t>our</a:t>
            </a:r>
            <a:r>
              <a:rPr lang="nl-NL" dirty="0"/>
              <a:t> </a:t>
            </a:r>
            <a:r>
              <a:rPr lang="nl-NL" dirty="0" err="1"/>
              <a:t>starting</a:t>
            </a:r>
            <a:r>
              <a:rPr lang="nl-NL" dirty="0"/>
              <a:t> point in </a:t>
            </a:r>
            <a:r>
              <a:rPr lang="nl-NL" dirty="0" err="1"/>
              <a:t>the</a:t>
            </a:r>
            <a:r>
              <a:rPr lang="nl-NL" dirty="0"/>
              <a:t> </a:t>
            </a:r>
            <a:r>
              <a:rPr lang="nl-NL" dirty="0" err="1"/>
              <a:t>heap</a:t>
            </a:r>
            <a:r>
              <a:rPr lang="nl-NL" dirty="0"/>
              <a:t> points </a:t>
            </a:r>
            <a:r>
              <a:rPr lang="nl-NL" dirty="0" err="1"/>
              <a:t>to</a:t>
            </a:r>
            <a:r>
              <a:rPr lang="nl-NL" dirty="0"/>
              <a:t>  *click* constant buffer slot 0 as </a:t>
            </a:r>
            <a:r>
              <a:rPr lang="nl-NL" dirty="0" err="1"/>
              <a:t>that</a:t>
            </a:r>
            <a:r>
              <a:rPr lang="nl-NL" dirty="0"/>
              <a:t> is </a:t>
            </a:r>
            <a:r>
              <a:rPr lang="nl-NL" dirty="0" err="1"/>
              <a:t>our</a:t>
            </a:r>
            <a:r>
              <a:rPr lang="nl-NL" dirty="0"/>
              <a:t> first descriptor range. The range is </a:t>
            </a:r>
            <a:r>
              <a:rPr lang="nl-NL" dirty="0" err="1"/>
              <a:t>composed</a:t>
            </a:r>
            <a:r>
              <a:rPr lang="nl-NL" dirty="0"/>
              <a:t> of 8 </a:t>
            </a:r>
            <a:r>
              <a:rPr lang="nl-NL" dirty="0" err="1"/>
              <a:t>slots</a:t>
            </a:r>
            <a:r>
              <a:rPr lang="nl-NL" dirty="0"/>
              <a:t>, </a:t>
            </a:r>
            <a:r>
              <a:rPr lang="nl-NL" dirty="0" err="1"/>
              <a:t>so</a:t>
            </a:r>
            <a:r>
              <a:rPr lang="nl-NL" dirty="0"/>
              <a:t> </a:t>
            </a:r>
            <a:r>
              <a:rPr lang="nl-NL" dirty="0" err="1"/>
              <a:t>the</a:t>
            </a:r>
            <a:r>
              <a:rPr lang="nl-NL" dirty="0"/>
              <a:t> next 8 entries in </a:t>
            </a:r>
            <a:r>
              <a:rPr lang="nl-NL" dirty="0" err="1"/>
              <a:t>the</a:t>
            </a:r>
            <a:r>
              <a:rPr lang="nl-NL" dirty="0"/>
              <a:t> *click* descriptor </a:t>
            </a:r>
            <a:r>
              <a:rPr lang="nl-NL" dirty="0" err="1"/>
              <a:t>heap</a:t>
            </a:r>
            <a:r>
              <a:rPr lang="nl-NL" dirty="0"/>
              <a:t> are </a:t>
            </a:r>
            <a:r>
              <a:rPr lang="nl-NL" dirty="0" err="1"/>
              <a:t>also</a:t>
            </a:r>
            <a:r>
              <a:rPr lang="nl-NL" dirty="0"/>
              <a:t> </a:t>
            </a:r>
            <a:r>
              <a:rPr lang="nl-NL" dirty="0" err="1"/>
              <a:t>interpreted</a:t>
            </a:r>
            <a:r>
              <a:rPr lang="nl-NL" dirty="0"/>
              <a:t> as a constant buffer. </a:t>
            </a:r>
            <a:r>
              <a:rPr lang="nl-NL" dirty="0" err="1"/>
              <a:t>Our</a:t>
            </a:r>
            <a:r>
              <a:rPr lang="nl-NL" dirty="0"/>
              <a:t> UAV range </a:t>
            </a:r>
            <a:r>
              <a:rPr lang="nl-NL" dirty="0" err="1"/>
              <a:t>comes</a:t>
            </a:r>
            <a:r>
              <a:rPr lang="nl-NL" dirty="0"/>
              <a:t> right </a:t>
            </a:r>
            <a:r>
              <a:rPr lang="nl-NL" dirty="0" err="1"/>
              <a:t>after</a:t>
            </a:r>
            <a:r>
              <a:rPr lang="nl-NL" dirty="0"/>
              <a:t> </a:t>
            </a:r>
            <a:r>
              <a:rPr lang="nl-NL" dirty="0" err="1"/>
              <a:t>the</a:t>
            </a:r>
            <a:r>
              <a:rPr lang="nl-NL" dirty="0"/>
              <a:t> constant buffer range *click*</a:t>
            </a:r>
          </a:p>
          <a:p>
            <a:endParaRPr lang="nl-NL" dirty="0"/>
          </a:p>
          <a:p>
            <a:r>
              <a:rPr lang="nl-NL" dirty="0" err="1"/>
              <a:t>Now</a:t>
            </a:r>
            <a:r>
              <a:rPr lang="nl-NL" dirty="0"/>
              <a:t> </a:t>
            </a:r>
            <a:r>
              <a:rPr lang="nl-NL" dirty="0" err="1"/>
              <a:t>lets</a:t>
            </a:r>
            <a:r>
              <a:rPr lang="nl-NL" dirty="0"/>
              <a:t> </a:t>
            </a:r>
            <a:r>
              <a:rPr lang="nl-NL" dirty="0" err="1"/>
              <a:t>compile</a:t>
            </a:r>
            <a:r>
              <a:rPr lang="nl-NL" dirty="0"/>
              <a:t> </a:t>
            </a:r>
            <a:r>
              <a:rPr lang="nl-NL" dirty="0" err="1"/>
              <a:t>this</a:t>
            </a:r>
            <a:r>
              <a:rPr lang="nl-NL" dirty="0"/>
              <a:t> </a:t>
            </a:r>
            <a:r>
              <a:rPr lang="nl-NL" dirty="0" err="1"/>
              <a:t>shader</a:t>
            </a:r>
            <a:r>
              <a:rPr lang="nl-NL" dirty="0"/>
              <a:t> </a:t>
            </a:r>
            <a:r>
              <a:rPr lang="nl-NL" dirty="0" err="1"/>
              <a:t>using</a:t>
            </a:r>
            <a:r>
              <a:rPr lang="nl-NL" dirty="0"/>
              <a:t> </a:t>
            </a:r>
            <a:r>
              <a:rPr lang="nl-NL" dirty="0" err="1"/>
              <a:t>the</a:t>
            </a:r>
            <a:r>
              <a:rPr lang="nl-NL" dirty="0"/>
              <a:t> descriptor </a:t>
            </a:r>
            <a:r>
              <a:rPr lang="nl-NL" dirty="0" err="1"/>
              <a:t>table</a:t>
            </a:r>
            <a:r>
              <a:rPr lang="nl-NL" dirty="0"/>
              <a:t> root </a:t>
            </a:r>
            <a:r>
              <a:rPr lang="nl-NL" dirty="0" err="1"/>
              <a:t>signature</a:t>
            </a:r>
            <a:r>
              <a:rPr lang="nl-NL" dirty="0"/>
              <a:t> </a:t>
            </a:r>
            <a:r>
              <a:rPr lang="nl-NL" dirty="0" err="1"/>
              <a:t>and</a:t>
            </a:r>
            <a:r>
              <a:rPr lang="nl-NL" dirty="0"/>
              <a:t> extract </a:t>
            </a:r>
            <a:r>
              <a:rPr lang="nl-NL" dirty="0" err="1"/>
              <a:t>the</a:t>
            </a:r>
            <a:r>
              <a:rPr lang="nl-NL" dirty="0"/>
              <a:t> ISA. *click*</a:t>
            </a:r>
          </a:p>
        </p:txBody>
      </p:sp>
      <p:sp>
        <p:nvSpPr>
          <p:cNvPr id="4" name="Slide Number Placeholder 3">
            <a:extLst>
              <a:ext uri="{FF2B5EF4-FFF2-40B4-BE49-F238E27FC236}">
                <a16:creationId xmlns:a16="http://schemas.microsoft.com/office/drawing/2014/main" id="{E43EB000-70DB-B879-04A2-BB4F0B838C19}"/>
              </a:ext>
            </a:extLst>
          </p:cNvPr>
          <p:cNvSpPr>
            <a:spLocks noGrp="1"/>
          </p:cNvSpPr>
          <p:nvPr>
            <p:ph type="sldNum" sz="quarter" idx="5"/>
          </p:nvPr>
        </p:nvSpPr>
        <p:spPr/>
        <p:txBody>
          <a:bodyPr/>
          <a:lstStyle/>
          <a:p>
            <a:fld id="{E3C87485-FAA3-4E12-A817-024873200D33}" type="slidenum">
              <a:rPr lang="nl-NL" smtClean="0"/>
              <a:t>12</a:t>
            </a:fld>
            <a:endParaRPr lang="nl-NL"/>
          </a:p>
        </p:txBody>
      </p:sp>
    </p:spTree>
    <p:extLst>
      <p:ext uri="{BB962C8B-B14F-4D97-AF65-F5344CB8AC3E}">
        <p14:creationId xmlns:p14="http://schemas.microsoft.com/office/powerpoint/2010/main" val="28712392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our fully compiled shader. It might look a bit intimidating and there are a bunch of instructions that are unrelated for the ISA of our root signature. So lets get rid of those. *click*</a:t>
            </a:r>
            <a:endParaRPr lang="en-NL" dirty="0"/>
          </a:p>
        </p:txBody>
      </p:sp>
      <p:sp>
        <p:nvSpPr>
          <p:cNvPr id="4" name="Slide Number Placeholder 3"/>
          <p:cNvSpPr>
            <a:spLocks noGrp="1"/>
          </p:cNvSpPr>
          <p:nvPr>
            <p:ph type="sldNum" sz="quarter" idx="5"/>
          </p:nvPr>
        </p:nvSpPr>
        <p:spPr/>
        <p:txBody>
          <a:bodyPr/>
          <a:lstStyle/>
          <a:p>
            <a:fld id="{E3C87485-FAA3-4E12-A817-024873200D33}" type="slidenum">
              <a:rPr lang="nl-NL" smtClean="0"/>
              <a:t>13</a:t>
            </a:fld>
            <a:endParaRPr lang="nl-NL"/>
          </a:p>
        </p:txBody>
      </p:sp>
    </p:spTree>
    <p:extLst>
      <p:ext uri="{BB962C8B-B14F-4D97-AF65-F5344CB8AC3E}">
        <p14:creationId xmlns:p14="http://schemas.microsoft.com/office/powerpoint/2010/main" val="25810061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09AA5-5019-874D-C3E0-6524BAF07A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4D2A63-4659-0816-8135-E61D5A9117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A8A7D4-9BC2-4C25-AC79-511E04CF7348}"/>
              </a:ext>
            </a:extLst>
          </p:cNvPr>
          <p:cNvSpPr>
            <a:spLocks noGrp="1"/>
          </p:cNvSpPr>
          <p:nvPr>
            <p:ph type="body" idx="1"/>
          </p:nvPr>
        </p:nvSpPr>
        <p:spPr/>
        <p:txBody>
          <a:bodyPr/>
          <a:lstStyle/>
          <a:p>
            <a:r>
              <a:rPr lang="en-US" dirty="0"/>
              <a:t>With those out of the way, quickly skimming over, we see a get program counter instruction, the first one, which is kind of weird. Since we’re not doing any flow control.. A bunch of loads with a few waits. Lets start from the top and work our way down *click*</a:t>
            </a:r>
            <a:endParaRPr lang="en-NL" dirty="0"/>
          </a:p>
        </p:txBody>
      </p:sp>
      <p:sp>
        <p:nvSpPr>
          <p:cNvPr id="4" name="Slide Number Placeholder 3">
            <a:extLst>
              <a:ext uri="{FF2B5EF4-FFF2-40B4-BE49-F238E27FC236}">
                <a16:creationId xmlns:a16="http://schemas.microsoft.com/office/drawing/2014/main" id="{065FC5AF-D41B-B912-D7BD-5100F33C2811}"/>
              </a:ext>
            </a:extLst>
          </p:cNvPr>
          <p:cNvSpPr>
            <a:spLocks noGrp="1"/>
          </p:cNvSpPr>
          <p:nvPr>
            <p:ph type="sldNum" sz="quarter" idx="5"/>
          </p:nvPr>
        </p:nvSpPr>
        <p:spPr/>
        <p:txBody>
          <a:bodyPr/>
          <a:lstStyle/>
          <a:p>
            <a:fld id="{E3C87485-FAA3-4E12-A817-024873200D33}" type="slidenum">
              <a:rPr lang="nl-NL" smtClean="0"/>
              <a:t>14</a:t>
            </a:fld>
            <a:endParaRPr lang="nl-NL"/>
          </a:p>
        </p:txBody>
      </p:sp>
    </p:spTree>
    <p:extLst>
      <p:ext uri="{BB962C8B-B14F-4D97-AF65-F5344CB8AC3E}">
        <p14:creationId xmlns:p14="http://schemas.microsoft.com/office/powerpoint/2010/main" val="2512247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A5CD3-26B6-680C-C3DA-CE69CBBBCB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273DF4-8299-D542-5A45-5A1C1C59B0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0871B9-5FA1-6054-3887-1B9E03D09FDC}"/>
              </a:ext>
            </a:extLst>
          </p:cNvPr>
          <p:cNvSpPr>
            <a:spLocks noGrp="1"/>
          </p:cNvSpPr>
          <p:nvPr>
            <p:ph type="body" idx="1"/>
          </p:nvPr>
        </p:nvSpPr>
        <p:spPr/>
        <p:txBody>
          <a:bodyPr/>
          <a:lstStyle/>
          <a:p>
            <a:r>
              <a:rPr lang="nl-NL" dirty="0"/>
              <a:t>Lets put </a:t>
            </a:r>
            <a:r>
              <a:rPr lang="nl-NL" dirty="0" err="1"/>
              <a:t>the</a:t>
            </a:r>
            <a:r>
              <a:rPr lang="nl-NL" dirty="0"/>
              <a:t> </a:t>
            </a:r>
            <a:r>
              <a:rPr lang="nl-NL" dirty="0" err="1"/>
              <a:t>shader</a:t>
            </a:r>
            <a:r>
              <a:rPr lang="nl-NL" dirty="0"/>
              <a:t> </a:t>
            </a:r>
            <a:r>
              <a:rPr lang="nl-NL" dirty="0" err="1"/>
              <a:t>and</a:t>
            </a:r>
            <a:r>
              <a:rPr lang="nl-NL" dirty="0"/>
              <a:t> </a:t>
            </a:r>
            <a:r>
              <a:rPr lang="nl-NL" dirty="0" err="1"/>
              <a:t>isa</a:t>
            </a:r>
            <a:r>
              <a:rPr lang="nl-NL" dirty="0"/>
              <a:t> side </a:t>
            </a:r>
            <a:r>
              <a:rPr lang="nl-NL" dirty="0" err="1"/>
              <a:t>by</a:t>
            </a:r>
            <a:r>
              <a:rPr lang="nl-NL" dirty="0"/>
              <a:t> side </a:t>
            </a:r>
            <a:r>
              <a:rPr lang="nl-NL" dirty="0" err="1"/>
              <a:t>and</a:t>
            </a:r>
            <a:r>
              <a:rPr lang="nl-NL" dirty="0"/>
              <a:t> </a:t>
            </a:r>
            <a:r>
              <a:rPr lang="nl-NL" dirty="0" err="1"/>
              <a:t>lets</a:t>
            </a:r>
            <a:r>
              <a:rPr lang="nl-NL" dirty="0"/>
              <a:t> </a:t>
            </a:r>
            <a:r>
              <a:rPr lang="nl-NL" dirty="0" err="1"/>
              <a:t>figure</a:t>
            </a:r>
            <a:r>
              <a:rPr lang="nl-NL" dirty="0"/>
              <a:t> out </a:t>
            </a:r>
            <a:r>
              <a:rPr lang="nl-NL" dirty="0" err="1"/>
              <a:t>what</a:t>
            </a:r>
            <a:r>
              <a:rPr lang="nl-NL" dirty="0"/>
              <a:t> is happening *click*</a:t>
            </a:r>
          </a:p>
          <a:p>
            <a:endParaRPr lang="nl-NL" dirty="0"/>
          </a:p>
          <a:p>
            <a:r>
              <a:rPr lang="nl-NL" dirty="0" err="1"/>
              <a:t>We’ll</a:t>
            </a:r>
            <a:r>
              <a:rPr lang="nl-NL" dirty="0"/>
              <a:t> start </a:t>
            </a:r>
            <a:r>
              <a:rPr lang="nl-NL" dirty="0" err="1"/>
              <a:t>with</a:t>
            </a:r>
            <a:r>
              <a:rPr lang="nl-NL" dirty="0"/>
              <a:t> </a:t>
            </a:r>
            <a:r>
              <a:rPr lang="nl-NL" dirty="0" err="1"/>
              <a:t>the</a:t>
            </a:r>
            <a:r>
              <a:rPr lang="nl-NL" dirty="0"/>
              <a:t> first s_load_b128 </a:t>
            </a:r>
            <a:r>
              <a:rPr lang="nl-NL" dirty="0" err="1"/>
              <a:t>instruction</a:t>
            </a:r>
            <a:r>
              <a:rPr lang="nl-NL" dirty="0"/>
              <a:t>. </a:t>
            </a:r>
            <a:r>
              <a:rPr lang="nl-NL" dirty="0" err="1"/>
              <a:t>This</a:t>
            </a:r>
            <a:r>
              <a:rPr lang="nl-NL" dirty="0"/>
              <a:t> </a:t>
            </a:r>
            <a:r>
              <a:rPr lang="nl-NL" dirty="0" err="1"/>
              <a:t>instruction</a:t>
            </a:r>
            <a:r>
              <a:rPr lang="nl-NL" dirty="0"/>
              <a:t> loads 128 bits (or 16 bytes) </a:t>
            </a:r>
            <a:r>
              <a:rPr lang="nl-NL" dirty="0" err="1"/>
              <a:t>into</a:t>
            </a:r>
            <a:r>
              <a:rPr lang="nl-NL" dirty="0"/>
              <a:t> register s4 </a:t>
            </a:r>
            <a:r>
              <a:rPr lang="nl-NL" dirty="0" err="1"/>
              <a:t>through</a:t>
            </a:r>
            <a:r>
              <a:rPr lang="nl-NL" dirty="0"/>
              <a:t> s7 </a:t>
            </a:r>
            <a:r>
              <a:rPr lang="nl-NL" dirty="0" err="1"/>
              <a:t>from</a:t>
            </a:r>
            <a:r>
              <a:rPr lang="nl-NL" dirty="0"/>
              <a:t> </a:t>
            </a:r>
            <a:r>
              <a:rPr lang="nl-NL" dirty="0" err="1"/>
              <a:t>the</a:t>
            </a:r>
            <a:r>
              <a:rPr lang="nl-NL" dirty="0"/>
              <a:t> </a:t>
            </a:r>
            <a:r>
              <a:rPr lang="nl-NL" dirty="0" err="1"/>
              <a:t>address</a:t>
            </a:r>
            <a:r>
              <a:rPr lang="nl-NL" dirty="0"/>
              <a:t> </a:t>
            </a:r>
            <a:r>
              <a:rPr lang="nl-NL" dirty="0" err="1"/>
              <a:t>stored</a:t>
            </a:r>
            <a:r>
              <a:rPr lang="nl-NL" dirty="0"/>
              <a:t> in s2 &amp; s3. Lets </a:t>
            </a:r>
            <a:r>
              <a:rPr lang="nl-NL" dirty="0" err="1"/>
              <a:t>trace</a:t>
            </a:r>
            <a:r>
              <a:rPr lang="nl-NL" dirty="0"/>
              <a:t> back </a:t>
            </a:r>
            <a:r>
              <a:rPr lang="nl-NL" dirty="0" err="1"/>
              <a:t>how</a:t>
            </a:r>
            <a:r>
              <a:rPr lang="nl-NL" dirty="0"/>
              <a:t> </a:t>
            </a:r>
            <a:r>
              <a:rPr lang="nl-NL" dirty="0" err="1"/>
              <a:t>our</a:t>
            </a:r>
            <a:r>
              <a:rPr lang="nl-NL" dirty="0"/>
              <a:t> source </a:t>
            </a:r>
            <a:r>
              <a:rPr lang="nl-NL" dirty="0" err="1"/>
              <a:t>address</a:t>
            </a:r>
            <a:r>
              <a:rPr lang="nl-NL" dirty="0"/>
              <a:t> is </a:t>
            </a:r>
            <a:r>
              <a:rPr lang="nl-NL" dirty="0" err="1"/>
              <a:t>computed</a:t>
            </a:r>
            <a:r>
              <a:rPr lang="nl-NL" dirty="0"/>
              <a:t>. *click*</a:t>
            </a:r>
          </a:p>
          <a:p>
            <a:endParaRPr lang="nl-NL" dirty="0"/>
          </a:p>
          <a:p>
            <a:r>
              <a:rPr lang="nl-NL" dirty="0"/>
              <a:t>It starts </a:t>
            </a:r>
            <a:r>
              <a:rPr lang="nl-NL" dirty="0" err="1"/>
              <a:t>all</a:t>
            </a:r>
            <a:r>
              <a:rPr lang="nl-NL" dirty="0"/>
              <a:t> </a:t>
            </a:r>
            <a:r>
              <a:rPr lang="nl-NL" dirty="0" err="1"/>
              <a:t>the</a:t>
            </a:r>
            <a:r>
              <a:rPr lang="nl-NL" dirty="0"/>
              <a:t> way at </a:t>
            </a:r>
            <a:r>
              <a:rPr lang="nl-NL" dirty="0" err="1"/>
              <a:t>the</a:t>
            </a:r>
            <a:r>
              <a:rPr lang="nl-NL" dirty="0"/>
              <a:t> top </a:t>
            </a:r>
            <a:r>
              <a:rPr lang="nl-NL" dirty="0" err="1"/>
              <a:t>with</a:t>
            </a:r>
            <a:r>
              <a:rPr lang="nl-NL" dirty="0"/>
              <a:t> a </a:t>
            </a:r>
            <a:r>
              <a:rPr lang="nl-NL" dirty="0" err="1"/>
              <a:t>s_getpc</a:t>
            </a:r>
            <a:r>
              <a:rPr lang="nl-NL" dirty="0"/>
              <a:t> </a:t>
            </a:r>
            <a:r>
              <a:rPr lang="nl-NL" dirty="0" err="1"/>
              <a:t>instruction</a:t>
            </a:r>
            <a:r>
              <a:rPr lang="nl-NL" dirty="0"/>
              <a:t>, </a:t>
            </a:r>
            <a:r>
              <a:rPr lang="nl-NL" dirty="0" err="1"/>
              <a:t>the</a:t>
            </a:r>
            <a:r>
              <a:rPr lang="nl-NL" dirty="0"/>
              <a:t> </a:t>
            </a:r>
            <a:r>
              <a:rPr lang="nl-NL" dirty="0" err="1"/>
              <a:t>getpc</a:t>
            </a:r>
            <a:r>
              <a:rPr lang="nl-NL" dirty="0"/>
              <a:t> </a:t>
            </a:r>
            <a:r>
              <a:rPr lang="nl-NL" dirty="0" err="1"/>
              <a:t>instruction</a:t>
            </a:r>
            <a:r>
              <a:rPr lang="nl-NL" dirty="0"/>
              <a:t> </a:t>
            </a:r>
            <a:r>
              <a:rPr lang="nl-NL" dirty="0" err="1"/>
              <a:t>fetches</a:t>
            </a:r>
            <a:r>
              <a:rPr lang="nl-NL" dirty="0"/>
              <a:t> </a:t>
            </a:r>
            <a:r>
              <a:rPr lang="nl-NL" dirty="0" err="1"/>
              <a:t>the</a:t>
            </a:r>
            <a:r>
              <a:rPr lang="nl-NL" dirty="0"/>
              <a:t> </a:t>
            </a:r>
            <a:r>
              <a:rPr lang="nl-NL" dirty="0" err="1"/>
              <a:t>address</a:t>
            </a:r>
            <a:r>
              <a:rPr lang="nl-NL" dirty="0"/>
              <a:t> of </a:t>
            </a:r>
            <a:r>
              <a:rPr lang="nl-NL" dirty="0" err="1"/>
              <a:t>the</a:t>
            </a:r>
            <a:r>
              <a:rPr lang="nl-NL" dirty="0"/>
              <a:t> next </a:t>
            </a:r>
            <a:r>
              <a:rPr lang="nl-NL" dirty="0" err="1"/>
              <a:t>instruction</a:t>
            </a:r>
            <a:r>
              <a:rPr lang="nl-NL" dirty="0"/>
              <a:t> </a:t>
            </a:r>
            <a:r>
              <a:rPr lang="nl-NL" dirty="0" err="1"/>
              <a:t>to</a:t>
            </a:r>
            <a:r>
              <a:rPr lang="nl-NL" dirty="0"/>
              <a:t> </a:t>
            </a:r>
            <a:r>
              <a:rPr lang="nl-NL" dirty="0" err="1"/>
              <a:t>execute</a:t>
            </a:r>
            <a:r>
              <a:rPr lang="nl-NL" dirty="0"/>
              <a:t>, </a:t>
            </a:r>
            <a:r>
              <a:rPr lang="nl-NL" dirty="0" err="1"/>
              <a:t>the</a:t>
            </a:r>
            <a:r>
              <a:rPr lang="nl-NL" dirty="0"/>
              <a:t> program counter. </a:t>
            </a:r>
            <a:r>
              <a:rPr lang="nl-NL" dirty="0" err="1"/>
              <a:t>Typically</a:t>
            </a:r>
            <a:r>
              <a:rPr lang="nl-NL" dirty="0"/>
              <a:t> </a:t>
            </a:r>
            <a:r>
              <a:rPr lang="nl-NL" dirty="0" err="1"/>
              <a:t>used</a:t>
            </a:r>
            <a:r>
              <a:rPr lang="nl-NL" dirty="0"/>
              <a:t> </a:t>
            </a:r>
            <a:r>
              <a:rPr lang="nl-NL" dirty="0" err="1"/>
              <a:t>for</a:t>
            </a:r>
            <a:r>
              <a:rPr lang="nl-NL" dirty="0"/>
              <a:t> </a:t>
            </a:r>
            <a:r>
              <a:rPr lang="nl-NL" dirty="0" err="1"/>
              <a:t>things</a:t>
            </a:r>
            <a:r>
              <a:rPr lang="nl-NL" dirty="0"/>
              <a:t> like flow control. A </a:t>
            </a:r>
            <a:r>
              <a:rPr lang="nl-NL" dirty="0" err="1"/>
              <a:t>little</a:t>
            </a:r>
            <a:r>
              <a:rPr lang="nl-NL" dirty="0"/>
              <a:t> </a:t>
            </a:r>
            <a:r>
              <a:rPr lang="nl-NL" dirty="0" err="1"/>
              <a:t>unexpected</a:t>
            </a:r>
            <a:r>
              <a:rPr lang="nl-NL" dirty="0"/>
              <a:t> in </a:t>
            </a:r>
            <a:r>
              <a:rPr lang="nl-NL" dirty="0" err="1"/>
              <a:t>our</a:t>
            </a:r>
            <a:r>
              <a:rPr lang="nl-NL" dirty="0"/>
              <a:t> </a:t>
            </a:r>
            <a:r>
              <a:rPr lang="nl-NL" dirty="0" err="1"/>
              <a:t>shader</a:t>
            </a:r>
            <a:r>
              <a:rPr lang="nl-NL" dirty="0"/>
              <a:t> as </a:t>
            </a:r>
            <a:r>
              <a:rPr lang="nl-NL" dirty="0" err="1"/>
              <a:t>we’re</a:t>
            </a:r>
            <a:r>
              <a:rPr lang="nl-NL" dirty="0"/>
              <a:t> </a:t>
            </a:r>
            <a:r>
              <a:rPr lang="nl-NL" dirty="0" err="1"/>
              <a:t>not</a:t>
            </a:r>
            <a:r>
              <a:rPr lang="nl-NL" dirty="0"/>
              <a:t> </a:t>
            </a:r>
            <a:r>
              <a:rPr lang="nl-NL" dirty="0" err="1"/>
              <a:t>doing</a:t>
            </a:r>
            <a:r>
              <a:rPr lang="nl-NL" dirty="0"/>
              <a:t> </a:t>
            </a:r>
            <a:r>
              <a:rPr lang="nl-NL" dirty="0" err="1"/>
              <a:t>any</a:t>
            </a:r>
            <a:r>
              <a:rPr lang="nl-NL" dirty="0"/>
              <a:t> type of </a:t>
            </a:r>
            <a:r>
              <a:rPr lang="nl-NL" dirty="0" err="1"/>
              <a:t>branching</a:t>
            </a:r>
            <a:r>
              <a:rPr lang="nl-NL" dirty="0"/>
              <a:t>. </a:t>
            </a:r>
            <a:r>
              <a:rPr lang="nl-NL" dirty="0" err="1"/>
              <a:t>So</a:t>
            </a:r>
            <a:r>
              <a:rPr lang="nl-NL" dirty="0"/>
              <a:t> </a:t>
            </a:r>
            <a:r>
              <a:rPr lang="nl-NL" dirty="0" err="1"/>
              <a:t>why</a:t>
            </a:r>
            <a:r>
              <a:rPr lang="nl-NL" dirty="0"/>
              <a:t> is </a:t>
            </a:r>
            <a:r>
              <a:rPr lang="nl-NL" dirty="0" err="1"/>
              <a:t>that</a:t>
            </a:r>
            <a:r>
              <a:rPr lang="nl-NL" dirty="0"/>
              <a:t>? </a:t>
            </a:r>
          </a:p>
          <a:p>
            <a:r>
              <a:rPr lang="nl-NL" dirty="0"/>
              <a:t>Well.. I </a:t>
            </a:r>
            <a:r>
              <a:rPr lang="nl-NL" dirty="0" err="1"/>
              <a:t>think</a:t>
            </a:r>
            <a:r>
              <a:rPr lang="nl-NL" dirty="0"/>
              <a:t> </a:t>
            </a:r>
            <a:r>
              <a:rPr lang="nl-NL" dirty="0" err="1"/>
              <a:t>this</a:t>
            </a:r>
            <a:r>
              <a:rPr lang="nl-NL" dirty="0"/>
              <a:t> is </a:t>
            </a:r>
            <a:r>
              <a:rPr lang="nl-NL" dirty="0" err="1"/>
              <a:t>actually</a:t>
            </a:r>
            <a:r>
              <a:rPr lang="nl-NL" dirty="0"/>
              <a:t> </a:t>
            </a:r>
            <a:r>
              <a:rPr lang="nl-NL" dirty="0" err="1"/>
              <a:t>quite</a:t>
            </a:r>
            <a:r>
              <a:rPr lang="nl-NL" dirty="0"/>
              <a:t> clever </a:t>
            </a:r>
            <a:r>
              <a:rPr lang="nl-NL" dirty="0" err="1"/>
              <a:t>from</a:t>
            </a:r>
            <a:r>
              <a:rPr lang="nl-NL" dirty="0"/>
              <a:t> </a:t>
            </a:r>
            <a:r>
              <a:rPr lang="nl-NL" dirty="0" err="1"/>
              <a:t>the</a:t>
            </a:r>
            <a:r>
              <a:rPr lang="nl-NL" dirty="0"/>
              <a:t> AMD compiler team. The </a:t>
            </a:r>
            <a:r>
              <a:rPr lang="nl-NL" dirty="0" err="1"/>
              <a:t>shader</a:t>
            </a:r>
            <a:r>
              <a:rPr lang="nl-NL" dirty="0"/>
              <a:t> compiler </a:t>
            </a:r>
            <a:r>
              <a:rPr lang="nl-NL" dirty="0" err="1"/>
              <a:t>knows</a:t>
            </a:r>
            <a:r>
              <a:rPr lang="nl-NL" dirty="0"/>
              <a:t> </a:t>
            </a:r>
            <a:r>
              <a:rPr lang="nl-NL" dirty="0" err="1"/>
              <a:t>that</a:t>
            </a:r>
            <a:r>
              <a:rPr lang="nl-NL" dirty="0"/>
              <a:t> </a:t>
            </a:r>
            <a:r>
              <a:rPr lang="nl-NL" dirty="0" err="1"/>
              <a:t>the</a:t>
            </a:r>
            <a:r>
              <a:rPr lang="nl-NL" dirty="0"/>
              <a:t> </a:t>
            </a:r>
            <a:r>
              <a:rPr lang="nl-NL" dirty="0" err="1"/>
              <a:t>shader</a:t>
            </a:r>
            <a:r>
              <a:rPr lang="nl-NL" dirty="0"/>
              <a:t> </a:t>
            </a:r>
            <a:r>
              <a:rPr lang="nl-NL" dirty="0" err="1"/>
              <a:t>and</a:t>
            </a:r>
            <a:r>
              <a:rPr lang="nl-NL" dirty="0"/>
              <a:t> descriptor </a:t>
            </a:r>
            <a:r>
              <a:rPr lang="nl-NL" dirty="0" err="1"/>
              <a:t>heap</a:t>
            </a:r>
            <a:r>
              <a:rPr lang="nl-NL" dirty="0"/>
              <a:t> are </a:t>
            </a:r>
            <a:r>
              <a:rPr lang="nl-NL" dirty="0" err="1"/>
              <a:t>both</a:t>
            </a:r>
            <a:r>
              <a:rPr lang="nl-NL" dirty="0"/>
              <a:t> </a:t>
            </a:r>
            <a:r>
              <a:rPr lang="nl-NL" dirty="0" err="1"/>
              <a:t>allocated</a:t>
            </a:r>
            <a:r>
              <a:rPr lang="nl-NL" dirty="0"/>
              <a:t> </a:t>
            </a:r>
            <a:r>
              <a:rPr lang="nl-NL" dirty="0" err="1"/>
              <a:t>from</a:t>
            </a:r>
            <a:r>
              <a:rPr lang="nl-NL" dirty="0"/>
              <a:t> </a:t>
            </a:r>
            <a:r>
              <a:rPr lang="nl-NL" dirty="0" err="1"/>
              <a:t>the</a:t>
            </a:r>
            <a:r>
              <a:rPr lang="nl-NL" dirty="0"/>
              <a:t> </a:t>
            </a:r>
            <a:r>
              <a:rPr lang="nl-NL" dirty="0" err="1"/>
              <a:t>same</a:t>
            </a:r>
            <a:r>
              <a:rPr lang="nl-NL" dirty="0"/>
              <a:t> memory range. </a:t>
            </a:r>
            <a:r>
              <a:rPr lang="nl-NL" dirty="0" err="1"/>
              <a:t>So</a:t>
            </a:r>
            <a:r>
              <a:rPr lang="nl-NL" dirty="0"/>
              <a:t> </a:t>
            </a:r>
            <a:r>
              <a:rPr lang="nl-NL" dirty="0" err="1"/>
              <a:t>instead</a:t>
            </a:r>
            <a:r>
              <a:rPr lang="nl-NL" dirty="0"/>
              <a:t> of storing </a:t>
            </a:r>
            <a:r>
              <a:rPr lang="nl-NL" dirty="0" err="1"/>
              <a:t>the</a:t>
            </a:r>
            <a:r>
              <a:rPr lang="nl-NL" dirty="0"/>
              <a:t> </a:t>
            </a:r>
            <a:r>
              <a:rPr lang="nl-NL" dirty="0" err="1"/>
              <a:t>entire</a:t>
            </a:r>
            <a:r>
              <a:rPr lang="nl-NL" dirty="0"/>
              <a:t> 64 bit </a:t>
            </a:r>
            <a:r>
              <a:rPr lang="nl-NL" dirty="0" err="1"/>
              <a:t>address</a:t>
            </a:r>
            <a:r>
              <a:rPr lang="nl-NL" dirty="0"/>
              <a:t> of </a:t>
            </a:r>
            <a:r>
              <a:rPr lang="nl-NL" dirty="0" err="1"/>
              <a:t>the</a:t>
            </a:r>
            <a:r>
              <a:rPr lang="nl-NL" dirty="0"/>
              <a:t> descriptor </a:t>
            </a:r>
            <a:r>
              <a:rPr lang="nl-NL" dirty="0" err="1"/>
              <a:t>heap</a:t>
            </a:r>
            <a:r>
              <a:rPr lang="nl-NL" dirty="0"/>
              <a:t>, we </a:t>
            </a:r>
            <a:r>
              <a:rPr lang="nl-NL" dirty="0" err="1"/>
              <a:t>can</a:t>
            </a:r>
            <a:r>
              <a:rPr lang="nl-NL" dirty="0"/>
              <a:t> get </a:t>
            </a:r>
            <a:r>
              <a:rPr lang="nl-NL" dirty="0" err="1"/>
              <a:t>away</a:t>
            </a:r>
            <a:r>
              <a:rPr lang="nl-NL" dirty="0"/>
              <a:t> </a:t>
            </a:r>
            <a:r>
              <a:rPr lang="nl-NL" dirty="0" err="1"/>
              <a:t>with</a:t>
            </a:r>
            <a:r>
              <a:rPr lang="nl-NL" dirty="0"/>
              <a:t> storing </a:t>
            </a:r>
            <a:r>
              <a:rPr lang="nl-NL" dirty="0" err="1"/>
              <a:t>the</a:t>
            </a:r>
            <a:r>
              <a:rPr lang="nl-NL" dirty="0"/>
              <a:t> </a:t>
            </a:r>
            <a:r>
              <a:rPr lang="nl-NL" dirty="0" err="1"/>
              <a:t>lower</a:t>
            </a:r>
            <a:r>
              <a:rPr lang="nl-NL" dirty="0"/>
              <a:t> 32 bit </a:t>
            </a:r>
            <a:r>
              <a:rPr lang="nl-NL" dirty="0" err="1"/>
              <a:t>and</a:t>
            </a:r>
            <a:r>
              <a:rPr lang="nl-NL" dirty="0"/>
              <a:t> </a:t>
            </a:r>
            <a:r>
              <a:rPr lang="nl-NL" dirty="0" err="1"/>
              <a:t>extracting</a:t>
            </a:r>
            <a:r>
              <a:rPr lang="nl-NL" dirty="0"/>
              <a:t> </a:t>
            </a:r>
            <a:r>
              <a:rPr lang="nl-NL" dirty="0" err="1"/>
              <a:t>the</a:t>
            </a:r>
            <a:r>
              <a:rPr lang="nl-NL" dirty="0"/>
              <a:t> </a:t>
            </a:r>
            <a:r>
              <a:rPr lang="nl-NL" dirty="0" err="1"/>
              <a:t>upper</a:t>
            </a:r>
            <a:r>
              <a:rPr lang="nl-NL" dirty="0"/>
              <a:t> 32 bit </a:t>
            </a:r>
            <a:r>
              <a:rPr lang="nl-NL" dirty="0" err="1"/>
              <a:t>from</a:t>
            </a:r>
            <a:r>
              <a:rPr lang="nl-NL" dirty="0"/>
              <a:t> </a:t>
            </a:r>
            <a:r>
              <a:rPr lang="nl-NL" dirty="0" err="1"/>
              <a:t>something</a:t>
            </a:r>
            <a:r>
              <a:rPr lang="nl-NL" dirty="0"/>
              <a:t> </a:t>
            </a:r>
            <a:r>
              <a:rPr lang="nl-NL" dirty="0" err="1"/>
              <a:t>that</a:t>
            </a:r>
            <a:r>
              <a:rPr lang="nl-NL" dirty="0"/>
              <a:t> is </a:t>
            </a:r>
            <a:r>
              <a:rPr lang="nl-NL" dirty="0" err="1"/>
              <a:t>allocated</a:t>
            </a:r>
            <a:r>
              <a:rPr lang="nl-NL" dirty="0"/>
              <a:t> in </a:t>
            </a:r>
            <a:r>
              <a:rPr lang="nl-NL" dirty="0" err="1"/>
              <a:t>the</a:t>
            </a:r>
            <a:r>
              <a:rPr lang="nl-NL" dirty="0"/>
              <a:t> </a:t>
            </a:r>
            <a:r>
              <a:rPr lang="nl-NL" dirty="0" err="1"/>
              <a:t>same</a:t>
            </a:r>
            <a:r>
              <a:rPr lang="nl-NL" dirty="0"/>
              <a:t> memory range. Like </a:t>
            </a:r>
            <a:r>
              <a:rPr lang="nl-NL" dirty="0" err="1"/>
              <a:t>our</a:t>
            </a:r>
            <a:r>
              <a:rPr lang="nl-NL" dirty="0"/>
              <a:t> program counter! *click*</a:t>
            </a:r>
          </a:p>
          <a:p>
            <a:r>
              <a:rPr lang="nl-NL" dirty="0"/>
              <a:t>The </a:t>
            </a:r>
            <a:r>
              <a:rPr lang="nl-NL" dirty="0" err="1"/>
              <a:t>lower</a:t>
            </a:r>
            <a:r>
              <a:rPr lang="nl-NL" dirty="0"/>
              <a:t> 32 bit of </a:t>
            </a:r>
            <a:r>
              <a:rPr lang="nl-NL" dirty="0" err="1"/>
              <a:t>our</a:t>
            </a:r>
            <a:r>
              <a:rPr lang="nl-NL" dirty="0"/>
              <a:t> descriptor </a:t>
            </a:r>
            <a:r>
              <a:rPr lang="nl-NL" dirty="0" err="1"/>
              <a:t>heap</a:t>
            </a:r>
            <a:r>
              <a:rPr lang="nl-NL" dirty="0"/>
              <a:t> is pre </a:t>
            </a:r>
            <a:r>
              <a:rPr lang="nl-NL" dirty="0" err="1"/>
              <a:t>loaded</a:t>
            </a:r>
            <a:r>
              <a:rPr lang="nl-NL" dirty="0"/>
              <a:t> </a:t>
            </a:r>
            <a:r>
              <a:rPr lang="nl-NL" dirty="0" err="1"/>
              <a:t>into</a:t>
            </a:r>
            <a:r>
              <a:rPr lang="nl-NL" dirty="0"/>
              <a:t> s2 </a:t>
            </a:r>
            <a:r>
              <a:rPr lang="nl-NL" dirty="0" err="1"/>
              <a:t>by</a:t>
            </a:r>
            <a:r>
              <a:rPr lang="nl-NL" dirty="0"/>
              <a:t> </a:t>
            </a:r>
            <a:r>
              <a:rPr lang="nl-NL" dirty="0" err="1"/>
              <a:t>the</a:t>
            </a:r>
            <a:r>
              <a:rPr lang="nl-NL" dirty="0"/>
              <a:t> driver </a:t>
            </a:r>
            <a:r>
              <a:rPr lang="nl-NL" dirty="0" err="1"/>
              <a:t>so</a:t>
            </a:r>
            <a:r>
              <a:rPr lang="nl-NL" dirty="0"/>
              <a:t> </a:t>
            </a:r>
            <a:r>
              <a:rPr lang="nl-NL" dirty="0" err="1"/>
              <a:t>all</a:t>
            </a:r>
            <a:r>
              <a:rPr lang="nl-NL" dirty="0"/>
              <a:t> we have </a:t>
            </a:r>
            <a:r>
              <a:rPr lang="nl-NL" dirty="0" err="1"/>
              <a:t>todo</a:t>
            </a:r>
            <a:r>
              <a:rPr lang="nl-NL" dirty="0"/>
              <a:t> is move </a:t>
            </a:r>
            <a:r>
              <a:rPr lang="nl-NL" dirty="0" err="1"/>
              <a:t>the</a:t>
            </a:r>
            <a:r>
              <a:rPr lang="nl-NL" dirty="0"/>
              <a:t> </a:t>
            </a:r>
            <a:r>
              <a:rPr lang="nl-NL" dirty="0" err="1"/>
              <a:t>upper</a:t>
            </a:r>
            <a:r>
              <a:rPr lang="nl-NL" dirty="0"/>
              <a:t> 32 bit </a:t>
            </a:r>
            <a:r>
              <a:rPr lang="nl-NL" dirty="0" err="1"/>
              <a:t>into</a:t>
            </a:r>
            <a:r>
              <a:rPr lang="nl-NL" dirty="0"/>
              <a:t> s3 </a:t>
            </a:r>
            <a:r>
              <a:rPr lang="nl-NL" dirty="0" err="1"/>
              <a:t>and</a:t>
            </a:r>
            <a:r>
              <a:rPr lang="nl-NL" dirty="0"/>
              <a:t> </a:t>
            </a:r>
            <a:r>
              <a:rPr lang="nl-NL" dirty="0" err="1"/>
              <a:t>now</a:t>
            </a:r>
            <a:r>
              <a:rPr lang="nl-NL" dirty="0"/>
              <a:t> we have </a:t>
            </a:r>
            <a:r>
              <a:rPr lang="nl-NL" dirty="0" err="1"/>
              <a:t>our</a:t>
            </a:r>
            <a:r>
              <a:rPr lang="nl-NL" dirty="0"/>
              <a:t> 64 bit descriptor </a:t>
            </a:r>
            <a:r>
              <a:rPr lang="nl-NL" dirty="0" err="1"/>
              <a:t>heap</a:t>
            </a:r>
            <a:r>
              <a:rPr lang="nl-NL" dirty="0"/>
              <a:t> </a:t>
            </a:r>
            <a:r>
              <a:rPr lang="nl-NL" dirty="0" err="1"/>
              <a:t>address</a:t>
            </a:r>
            <a:r>
              <a:rPr lang="nl-NL" dirty="0"/>
              <a:t> </a:t>
            </a:r>
            <a:r>
              <a:rPr lang="nl-NL" dirty="0" err="1"/>
              <a:t>stored</a:t>
            </a:r>
            <a:r>
              <a:rPr lang="nl-NL" dirty="0"/>
              <a:t> in s2 &amp; s3! *click*</a:t>
            </a:r>
          </a:p>
          <a:p>
            <a:endParaRPr lang="nl-NL" dirty="0"/>
          </a:p>
          <a:p>
            <a:r>
              <a:rPr lang="nl-NL" dirty="0"/>
              <a:t>Lets get back </a:t>
            </a:r>
            <a:r>
              <a:rPr lang="nl-NL" dirty="0" err="1"/>
              <a:t>to</a:t>
            </a:r>
            <a:r>
              <a:rPr lang="nl-NL" dirty="0"/>
              <a:t> </a:t>
            </a:r>
            <a:r>
              <a:rPr lang="nl-NL" dirty="0" err="1"/>
              <a:t>our</a:t>
            </a:r>
            <a:r>
              <a:rPr lang="nl-NL" dirty="0"/>
              <a:t> </a:t>
            </a:r>
            <a:r>
              <a:rPr lang="nl-NL" dirty="0" err="1"/>
              <a:t>s_load</a:t>
            </a:r>
            <a:r>
              <a:rPr lang="nl-NL" dirty="0"/>
              <a:t> </a:t>
            </a:r>
            <a:r>
              <a:rPr lang="nl-NL" dirty="0" err="1"/>
              <a:t>instruction</a:t>
            </a:r>
            <a:r>
              <a:rPr lang="nl-NL" dirty="0"/>
              <a:t>, </a:t>
            </a:r>
            <a:r>
              <a:rPr lang="nl-NL" dirty="0" err="1"/>
              <a:t>notice</a:t>
            </a:r>
            <a:r>
              <a:rPr lang="nl-NL" dirty="0"/>
              <a:t> </a:t>
            </a:r>
            <a:r>
              <a:rPr lang="nl-NL" dirty="0" err="1"/>
              <a:t>the</a:t>
            </a:r>
            <a:r>
              <a:rPr lang="nl-NL" dirty="0"/>
              <a:t> </a:t>
            </a:r>
            <a:r>
              <a:rPr lang="nl-NL" dirty="0" err="1"/>
              <a:t>third</a:t>
            </a:r>
            <a:r>
              <a:rPr lang="nl-NL" dirty="0"/>
              <a:t> parameter </a:t>
            </a:r>
            <a:r>
              <a:rPr lang="nl-NL" dirty="0" err="1"/>
              <a:t>which</a:t>
            </a:r>
            <a:r>
              <a:rPr lang="nl-NL" dirty="0"/>
              <a:t> is </a:t>
            </a:r>
            <a:r>
              <a:rPr lang="nl-NL" dirty="0" err="1"/>
              <a:t>null</a:t>
            </a:r>
            <a:r>
              <a:rPr lang="nl-NL" dirty="0"/>
              <a:t>. </a:t>
            </a:r>
            <a:r>
              <a:rPr lang="nl-NL" dirty="0" err="1"/>
              <a:t>This</a:t>
            </a:r>
            <a:r>
              <a:rPr lang="nl-NL" dirty="0"/>
              <a:t> is </a:t>
            </a:r>
            <a:r>
              <a:rPr lang="nl-NL" dirty="0" err="1"/>
              <a:t>an</a:t>
            </a:r>
            <a:r>
              <a:rPr lang="nl-NL" dirty="0"/>
              <a:t> </a:t>
            </a:r>
            <a:r>
              <a:rPr lang="nl-NL" dirty="0" err="1"/>
              <a:t>additional</a:t>
            </a:r>
            <a:r>
              <a:rPr lang="nl-NL" dirty="0"/>
              <a:t> bytes offset </a:t>
            </a:r>
            <a:r>
              <a:rPr lang="nl-NL" dirty="0" err="1"/>
              <a:t>applied</a:t>
            </a:r>
            <a:r>
              <a:rPr lang="nl-NL" dirty="0"/>
              <a:t> </a:t>
            </a:r>
            <a:r>
              <a:rPr lang="nl-NL" dirty="0" err="1"/>
              <a:t>to</a:t>
            </a:r>
            <a:r>
              <a:rPr lang="nl-NL" dirty="0"/>
              <a:t> </a:t>
            </a:r>
            <a:r>
              <a:rPr lang="nl-NL" dirty="0" err="1"/>
              <a:t>the</a:t>
            </a:r>
            <a:r>
              <a:rPr lang="nl-NL" dirty="0"/>
              <a:t> memory load. In </a:t>
            </a:r>
            <a:r>
              <a:rPr lang="nl-NL" dirty="0" err="1"/>
              <a:t>our</a:t>
            </a:r>
            <a:r>
              <a:rPr lang="nl-NL" dirty="0"/>
              <a:t> case a 0 byte offset. </a:t>
            </a:r>
            <a:r>
              <a:rPr lang="nl-NL" dirty="0" err="1"/>
              <a:t>Meaning</a:t>
            </a:r>
            <a:r>
              <a:rPr lang="nl-NL" dirty="0"/>
              <a:t> we are </a:t>
            </a:r>
            <a:r>
              <a:rPr lang="nl-NL" dirty="0" err="1"/>
              <a:t>loading</a:t>
            </a:r>
            <a:r>
              <a:rPr lang="nl-NL" dirty="0"/>
              <a:t> </a:t>
            </a:r>
            <a:r>
              <a:rPr lang="nl-NL" dirty="0" err="1"/>
              <a:t>the</a:t>
            </a:r>
            <a:r>
              <a:rPr lang="nl-NL" dirty="0"/>
              <a:t> first entry of </a:t>
            </a:r>
            <a:r>
              <a:rPr lang="nl-NL" dirty="0" err="1"/>
              <a:t>our</a:t>
            </a:r>
            <a:r>
              <a:rPr lang="nl-NL" dirty="0"/>
              <a:t> descriptor </a:t>
            </a:r>
            <a:r>
              <a:rPr lang="nl-NL" dirty="0" err="1"/>
              <a:t>heap</a:t>
            </a:r>
            <a:r>
              <a:rPr lang="nl-NL" dirty="0"/>
              <a:t>. </a:t>
            </a:r>
            <a:r>
              <a:rPr lang="nl-NL" dirty="0" err="1"/>
              <a:t>Which</a:t>
            </a:r>
            <a:r>
              <a:rPr lang="nl-NL" dirty="0"/>
              <a:t> *click* is </a:t>
            </a:r>
            <a:r>
              <a:rPr lang="nl-NL" dirty="0" err="1"/>
              <a:t>our</a:t>
            </a:r>
            <a:r>
              <a:rPr lang="nl-NL" dirty="0"/>
              <a:t> constant buffer descriptor. </a:t>
            </a:r>
            <a:r>
              <a:rPr lang="nl-NL" dirty="0" err="1"/>
              <a:t>We’re</a:t>
            </a:r>
            <a:r>
              <a:rPr lang="nl-NL" dirty="0"/>
              <a:t> </a:t>
            </a:r>
            <a:r>
              <a:rPr lang="nl-NL" dirty="0" err="1"/>
              <a:t>not</a:t>
            </a:r>
            <a:r>
              <a:rPr lang="nl-NL" dirty="0"/>
              <a:t> </a:t>
            </a:r>
            <a:r>
              <a:rPr lang="nl-NL" dirty="0" err="1"/>
              <a:t>loading</a:t>
            </a:r>
            <a:r>
              <a:rPr lang="nl-NL" dirty="0"/>
              <a:t> constant buffer data </a:t>
            </a:r>
            <a:r>
              <a:rPr lang="nl-NL" dirty="0" err="1"/>
              <a:t>just</a:t>
            </a:r>
            <a:r>
              <a:rPr lang="nl-NL" dirty="0"/>
              <a:t> </a:t>
            </a:r>
            <a:r>
              <a:rPr lang="nl-NL" dirty="0" err="1"/>
              <a:t>yet</a:t>
            </a:r>
            <a:r>
              <a:rPr lang="nl-NL" dirty="0"/>
              <a:t>, </a:t>
            </a:r>
            <a:r>
              <a:rPr lang="nl-NL" dirty="0" err="1"/>
              <a:t>only</a:t>
            </a:r>
            <a:r>
              <a:rPr lang="nl-NL" dirty="0"/>
              <a:t> </a:t>
            </a:r>
            <a:r>
              <a:rPr lang="nl-NL" dirty="0" err="1"/>
              <a:t>the</a:t>
            </a:r>
            <a:r>
              <a:rPr lang="nl-NL" dirty="0"/>
              <a:t> descriptor. *click*</a:t>
            </a:r>
          </a:p>
          <a:p>
            <a:endParaRPr lang="nl-NL" dirty="0"/>
          </a:p>
          <a:p>
            <a:r>
              <a:rPr lang="nl-NL" dirty="0"/>
              <a:t>The second load is </a:t>
            </a:r>
            <a:r>
              <a:rPr lang="nl-NL" dirty="0" err="1"/>
              <a:t>similair</a:t>
            </a:r>
            <a:r>
              <a:rPr lang="nl-NL" dirty="0"/>
              <a:t> but does have </a:t>
            </a:r>
            <a:r>
              <a:rPr lang="nl-NL" dirty="0" err="1"/>
              <a:t>an</a:t>
            </a:r>
            <a:r>
              <a:rPr lang="nl-NL" dirty="0"/>
              <a:t> extra byte offset. </a:t>
            </a:r>
            <a:r>
              <a:rPr lang="nl-NL" dirty="0" err="1"/>
              <a:t>You</a:t>
            </a:r>
            <a:r>
              <a:rPr lang="nl-NL" dirty="0"/>
              <a:t> </a:t>
            </a:r>
            <a:r>
              <a:rPr lang="nl-NL" dirty="0" err="1"/>
              <a:t>might</a:t>
            </a:r>
            <a:r>
              <a:rPr lang="nl-NL" dirty="0"/>
              <a:t> </a:t>
            </a:r>
            <a:r>
              <a:rPr lang="nl-NL" dirty="0" err="1"/>
              <a:t>be</a:t>
            </a:r>
            <a:r>
              <a:rPr lang="nl-NL" dirty="0"/>
              <a:t> </a:t>
            </a:r>
            <a:r>
              <a:rPr lang="nl-NL" dirty="0" err="1"/>
              <a:t>able</a:t>
            </a:r>
            <a:r>
              <a:rPr lang="nl-NL" dirty="0"/>
              <a:t> </a:t>
            </a:r>
            <a:r>
              <a:rPr lang="nl-NL" dirty="0" err="1"/>
              <a:t>to</a:t>
            </a:r>
            <a:r>
              <a:rPr lang="nl-NL" dirty="0"/>
              <a:t> </a:t>
            </a:r>
            <a:r>
              <a:rPr lang="nl-NL" dirty="0" err="1"/>
              <a:t>guess</a:t>
            </a:r>
            <a:r>
              <a:rPr lang="nl-NL" dirty="0"/>
              <a:t> </a:t>
            </a:r>
            <a:r>
              <a:rPr lang="nl-NL" dirty="0" err="1"/>
              <a:t>what</a:t>
            </a:r>
            <a:r>
              <a:rPr lang="nl-NL" dirty="0"/>
              <a:t> </a:t>
            </a:r>
            <a:r>
              <a:rPr lang="nl-NL" dirty="0" err="1"/>
              <a:t>it’s</a:t>
            </a:r>
            <a:r>
              <a:rPr lang="nl-NL" dirty="0"/>
              <a:t> </a:t>
            </a:r>
            <a:r>
              <a:rPr lang="nl-NL" dirty="0" err="1"/>
              <a:t>loading</a:t>
            </a:r>
            <a:r>
              <a:rPr lang="nl-NL" dirty="0"/>
              <a:t>, </a:t>
            </a:r>
            <a:r>
              <a:rPr lang="nl-NL" dirty="0" err="1"/>
              <a:t>which</a:t>
            </a:r>
            <a:r>
              <a:rPr lang="nl-NL" dirty="0"/>
              <a:t> is </a:t>
            </a:r>
            <a:r>
              <a:rPr lang="nl-NL" dirty="0" err="1"/>
              <a:t>our</a:t>
            </a:r>
            <a:r>
              <a:rPr lang="nl-NL" dirty="0"/>
              <a:t> </a:t>
            </a:r>
            <a:r>
              <a:rPr lang="nl-NL" dirty="0" err="1"/>
              <a:t>RWStructredBuffer</a:t>
            </a:r>
            <a:r>
              <a:rPr lang="nl-NL" dirty="0"/>
              <a:t> descriptor *click* But </a:t>
            </a:r>
            <a:r>
              <a:rPr lang="nl-NL" dirty="0" err="1"/>
              <a:t>why</a:t>
            </a:r>
            <a:r>
              <a:rPr lang="nl-NL" dirty="0"/>
              <a:t> at </a:t>
            </a:r>
            <a:r>
              <a:rPr lang="nl-NL" dirty="0" err="1"/>
              <a:t>an</a:t>
            </a:r>
            <a:r>
              <a:rPr lang="nl-NL" dirty="0"/>
              <a:t> offset 0x100, or 256 bytes? </a:t>
            </a:r>
          </a:p>
        </p:txBody>
      </p:sp>
      <p:sp>
        <p:nvSpPr>
          <p:cNvPr id="4" name="Slide Number Placeholder 3">
            <a:extLst>
              <a:ext uri="{FF2B5EF4-FFF2-40B4-BE49-F238E27FC236}">
                <a16:creationId xmlns:a16="http://schemas.microsoft.com/office/drawing/2014/main" id="{D2B6B837-696D-2591-6DC0-6187B548721E}"/>
              </a:ext>
            </a:extLst>
          </p:cNvPr>
          <p:cNvSpPr>
            <a:spLocks noGrp="1"/>
          </p:cNvSpPr>
          <p:nvPr>
            <p:ph type="sldNum" sz="quarter" idx="5"/>
          </p:nvPr>
        </p:nvSpPr>
        <p:spPr/>
        <p:txBody>
          <a:bodyPr/>
          <a:lstStyle/>
          <a:p>
            <a:fld id="{E3C87485-FAA3-4E12-A817-024873200D33}" type="slidenum">
              <a:rPr lang="nl-NL" smtClean="0"/>
              <a:t>15</a:t>
            </a:fld>
            <a:endParaRPr lang="nl-NL"/>
          </a:p>
        </p:txBody>
      </p:sp>
    </p:spTree>
    <p:extLst>
      <p:ext uri="{BB962C8B-B14F-4D97-AF65-F5344CB8AC3E}">
        <p14:creationId xmlns:p14="http://schemas.microsoft.com/office/powerpoint/2010/main" val="32505581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ED06A-4454-9676-ADF2-A34BFC4CE4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B508CE-7140-FB60-7351-96464337DF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3ADD4E-6946-AAAD-68F7-2A79BFEDCFBD}"/>
              </a:ext>
            </a:extLst>
          </p:cNvPr>
          <p:cNvSpPr>
            <a:spLocks noGrp="1"/>
          </p:cNvSpPr>
          <p:nvPr>
            <p:ph type="body" idx="1"/>
          </p:nvPr>
        </p:nvSpPr>
        <p:spPr/>
        <p:txBody>
          <a:bodyPr/>
          <a:lstStyle/>
          <a:p>
            <a:r>
              <a:rPr lang="nl-NL" dirty="0" err="1"/>
              <a:t>Remember</a:t>
            </a:r>
            <a:r>
              <a:rPr lang="nl-NL" dirty="0"/>
              <a:t> </a:t>
            </a:r>
            <a:r>
              <a:rPr lang="nl-NL" dirty="0" err="1"/>
              <a:t>our</a:t>
            </a:r>
            <a:r>
              <a:rPr lang="nl-NL" dirty="0"/>
              <a:t> descriptor </a:t>
            </a:r>
            <a:r>
              <a:rPr lang="nl-NL" dirty="0" err="1"/>
              <a:t>table</a:t>
            </a:r>
            <a:r>
              <a:rPr lang="nl-NL" dirty="0"/>
              <a:t> is </a:t>
            </a:r>
            <a:r>
              <a:rPr lang="nl-NL" dirty="0" err="1"/>
              <a:t>composed</a:t>
            </a:r>
            <a:r>
              <a:rPr lang="nl-NL" dirty="0"/>
              <a:t> of </a:t>
            </a:r>
            <a:r>
              <a:rPr lang="nl-NL" dirty="0" err="1"/>
              <a:t>two</a:t>
            </a:r>
            <a:r>
              <a:rPr lang="nl-NL" dirty="0"/>
              <a:t> ranges, *click* </a:t>
            </a:r>
            <a:r>
              <a:rPr lang="nl-NL" dirty="0" err="1"/>
              <a:t>one</a:t>
            </a:r>
            <a:r>
              <a:rPr lang="nl-NL" dirty="0"/>
              <a:t> constant buffer range </a:t>
            </a:r>
            <a:r>
              <a:rPr lang="nl-NL" dirty="0" err="1"/>
              <a:t>with</a:t>
            </a:r>
            <a:r>
              <a:rPr lang="nl-NL" dirty="0"/>
              <a:t> 8 entries </a:t>
            </a:r>
            <a:r>
              <a:rPr lang="nl-NL" dirty="0" err="1"/>
              <a:t>and</a:t>
            </a:r>
            <a:r>
              <a:rPr lang="nl-NL" dirty="0"/>
              <a:t> </a:t>
            </a:r>
            <a:r>
              <a:rPr lang="nl-NL" dirty="0" err="1"/>
              <a:t>another</a:t>
            </a:r>
            <a:r>
              <a:rPr lang="nl-NL" dirty="0"/>
              <a:t> range </a:t>
            </a:r>
            <a:r>
              <a:rPr lang="nl-NL" dirty="0" err="1"/>
              <a:t>with</a:t>
            </a:r>
            <a:r>
              <a:rPr lang="nl-NL" dirty="0"/>
              <a:t> </a:t>
            </a:r>
            <a:r>
              <a:rPr lang="nl-NL" dirty="0" err="1"/>
              <a:t>one</a:t>
            </a:r>
            <a:r>
              <a:rPr lang="nl-NL" dirty="0"/>
              <a:t> </a:t>
            </a:r>
            <a:r>
              <a:rPr lang="nl-NL" dirty="0" err="1"/>
              <a:t>uav</a:t>
            </a:r>
            <a:r>
              <a:rPr lang="nl-NL" dirty="0"/>
              <a:t>. </a:t>
            </a:r>
            <a:r>
              <a:rPr lang="nl-NL" dirty="0" err="1"/>
              <a:t>So</a:t>
            </a:r>
            <a:r>
              <a:rPr lang="nl-NL" dirty="0"/>
              <a:t> </a:t>
            </a:r>
            <a:r>
              <a:rPr lang="nl-NL" dirty="0" err="1"/>
              <a:t>our</a:t>
            </a:r>
            <a:r>
              <a:rPr lang="nl-NL" dirty="0"/>
              <a:t> first descriptor </a:t>
            </a:r>
            <a:r>
              <a:rPr lang="nl-NL" dirty="0" err="1"/>
              <a:t>heap</a:t>
            </a:r>
            <a:r>
              <a:rPr lang="nl-NL" dirty="0"/>
              <a:t> entry is </a:t>
            </a:r>
            <a:r>
              <a:rPr lang="nl-NL" dirty="0" err="1"/>
              <a:t>interpreted</a:t>
            </a:r>
            <a:r>
              <a:rPr lang="nl-NL" dirty="0"/>
              <a:t> as a constant buffer. *click* at byte offset 0.</a:t>
            </a:r>
          </a:p>
          <a:p>
            <a:r>
              <a:rPr lang="nl-NL" dirty="0"/>
              <a:t>At offset 0x100 we have </a:t>
            </a:r>
            <a:r>
              <a:rPr lang="nl-NL" dirty="0" err="1"/>
              <a:t>our</a:t>
            </a:r>
            <a:r>
              <a:rPr lang="nl-NL" dirty="0"/>
              <a:t> </a:t>
            </a:r>
            <a:r>
              <a:rPr lang="nl-NL" dirty="0" err="1"/>
              <a:t>unorded</a:t>
            </a:r>
            <a:r>
              <a:rPr lang="nl-NL" dirty="0"/>
              <a:t> access descriptor *click* </a:t>
            </a:r>
            <a:r>
              <a:rPr lang="nl-NL" dirty="0" err="1"/>
              <a:t>From</a:t>
            </a:r>
            <a:r>
              <a:rPr lang="nl-NL" dirty="0"/>
              <a:t> </a:t>
            </a:r>
            <a:r>
              <a:rPr lang="nl-NL" dirty="0" err="1"/>
              <a:t>this</a:t>
            </a:r>
            <a:r>
              <a:rPr lang="nl-NL" dirty="0"/>
              <a:t> we </a:t>
            </a:r>
            <a:r>
              <a:rPr lang="nl-NL" dirty="0" err="1"/>
              <a:t>can</a:t>
            </a:r>
            <a:r>
              <a:rPr lang="nl-NL" dirty="0"/>
              <a:t> </a:t>
            </a:r>
            <a:r>
              <a:rPr lang="nl-NL" dirty="0" err="1"/>
              <a:t>derive</a:t>
            </a:r>
            <a:r>
              <a:rPr lang="nl-NL" dirty="0"/>
              <a:t> </a:t>
            </a:r>
            <a:r>
              <a:rPr lang="nl-NL" dirty="0" err="1"/>
              <a:t>that</a:t>
            </a:r>
            <a:r>
              <a:rPr lang="nl-NL" dirty="0"/>
              <a:t> </a:t>
            </a:r>
            <a:r>
              <a:rPr lang="nl-NL" dirty="0" err="1"/>
              <a:t>this</a:t>
            </a:r>
            <a:r>
              <a:rPr lang="nl-NL" dirty="0"/>
              <a:t> </a:t>
            </a:r>
            <a:r>
              <a:rPr lang="nl-NL" dirty="0" err="1"/>
              <a:t>particular</a:t>
            </a:r>
            <a:r>
              <a:rPr lang="nl-NL" dirty="0"/>
              <a:t> GPU has a descriptor </a:t>
            </a:r>
            <a:r>
              <a:rPr lang="nl-NL" dirty="0" err="1"/>
              <a:t>stride</a:t>
            </a:r>
            <a:r>
              <a:rPr lang="nl-NL" dirty="0"/>
              <a:t> of *click* 32 bytes.</a:t>
            </a:r>
          </a:p>
          <a:p>
            <a:r>
              <a:rPr lang="nl-NL" dirty="0" err="1"/>
              <a:t>Now</a:t>
            </a:r>
            <a:r>
              <a:rPr lang="nl-NL" dirty="0"/>
              <a:t> </a:t>
            </a:r>
            <a:r>
              <a:rPr lang="nl-NL" dirty="0" err="1"/>
              <a:t>our</a:t>
            </a:r>
            <a:r>
              <a:rPr lang="nl-NL" dirty="0"/>
              <a:t> </a:t>
            </a:r>
            <a:r>
              <a:rPr lang="nl-NL" dirty="0" err="1"/>
              <a:t>table</a:t>
            </a:r>
            <a:r>
              <a:rPr lang="nl-NL" dirty="0"/>
              <a:t> is </a:t>
            </a:r>
            <a:r>
              <a:rPr lang="nl-NL" dirty="0" err="1"/>
              <a:t>composed</a:t>
            </a:r>
            <a:r>
              <a:rPr lang="nl-NL" dirty="0"/>
              <a:t> of </a:t>
            </a:r>
            <a:r>
              <a:rPr lang="nl-NL" dirty="0" err="1"/>
              <a:t>two</a:t>
            </a:r>
            <a:r>
              <a:rPr lang="nl-NL" dirty="0"/>
              <a:t> ranges </a:t>
            </a:r>
            <a:r>
              <a:rPr lang="nl-NL" dirty="0" err="1"/>
              <a:t>which</a:t>
            </a:r>
            <a:r>
              <a:rPr lang="nl-NL" dirty="0"/>
              <a:t> </a:t>
            </a:r>
            <a:r>
              <a:rPr lang="nl-NL" dirty="0" err="1"/>
              <a:t>allows</a:t>
            </a:r>
            <a:r>
              <a:rPr lang="nl-NL" dirty="0"/>
              <a:t>  </a:t>
            </a:r>
            <a:r>
              <a:rPr lang="nl-NL" dirty="0" err="1"/>
              <a:t>the</a:t>
            </a:r>
            <a:r>
              <a:rPr lang="nl-NL" dirty="0"/>
              <a:t> compiler </a:t>
            </a:r>
            <a:r>
              <a:rPr lang="nl-NL" dirty="0" err="1"/>
              <a:t>to</a:t>
            </a:r>
            <a:r>
              <a:rPr lang="nl-NL" dirty="0"/>
              <a:t> </a:t>
            </a:r>
            <a:r>
              <a:rPr lang="nl-NL" dirty="0" err="1"/>
              <a:t>use</a:t>
            </a:r>
            <a:r>
              <a:rPr lang="nl-NL" dirty="0"/>
              <a:t> </a:t>
            </a:r>
            <a:r>
              <a:rPr lang="nl-NL" dirty="0" err="1"/>
              <a:t>the</a:t>
            </a:r>
            <a:r>
              <a:rPr lang="nl-NL" dirty="0"/>
              <a:t> </a:t>
            </a:r>
            <a:r>
              <a:rPr lang="nl-NL" dirty="0" err="1"/>
              <a:t>the</a:t>
            </a:r>
            <a:r>
              <a:rPr lang="nl-NL" dirty="0"/>
              <a:t> </a:t>
            </a:r>
            <a:r>
              <a:rPr lang="nl-NL" dirty="0" err="1"/>
              <a:t>same</a:t>
            </a:r>
            <a:r>
              <a:rPr lang="nl-NL" dirty="0"/>
              <a:t> source </a:t>
            </a:r>
            <a:r>
              <a:rPr lang="nl-NL" dirty="0" err="1"/>
              <a:t>address</a:t>
            </a:r>
            <a:r>
              <a:rPr lang="nl-NL" dirty="0"/>
              <a:t> </a:t>
            </a:r>
            <a:r>
              <a:rPr lang="nl-NL" dirty="0" err="1"/>
              <a:t>together</a:t>
            </a:r>
            <a:r>
              <a:rPr lang="nl-NL" dirty="0"/>
              <a:t> </a:t>
            </a:r>
            <a:r>
              <a:rPr lang="nl-NL" dirty="0" err="1"/>
              <a:t>with</a:t>
            </a:r>
            <a:r>
              <a:rPr lang="nl-NL" dirty="0"/>
              <a:t> a different </a:t>
            </a:r>
            <a:r>
              <a:rPr lang="nl-NL" dirty="0" err="1"/>
              <a:t>additional</a:t>
            </a:r>
            <a:r>
              <a:rPr lang="nl-NL" dirty="0"/>
              <a:t> byte offset. </a:t>
            </a:r>
            <a:r>
              <a:rPr lang="nl-NL" dirty="0" err="1"/>
              <a:t>If</a:t>
            </a:r>
            <a:r>
              <a:rPr lang="nl-NL" dirty="0"/>
              <a:t> these </a:t>
            </a:r>
            <a:r>
              <a:rPr lang="nl-NL" dirty="0" err="1"/>
              <a:t>were</a:t>
            </a:r>
            <a:r>
              <a:rPr lang="nl-NL" dirty="0"/>
              <a:t> split up over </a:t>
            </a:r>
            <a:r>
              <a:rPr lang="nl-NL" dirty="0" err="1"/>
              <a:t>two</a:t>
            </a:r>
            <a:r>
              <a:rPr lang="nl-NL" dirty="0"/>
              <a:t> </a:t>
            </a:r>
            <a:r>
              <a:rPr lang="nl-NL" dirty="0" err="1"/>
              <a:t>tables</a:t>
            </a:r>
            <a:r>
              <a:rPr lang="nl-NL" dirty="0"/>
              <a:t> </a:t>
            </a:r>
            <a:r>
              <a:rPr lang="nl-NL" dirty="0" err="1"/>
              <a:t>each</a:t>
            </a:r>
            <a:r>
              <a:rPr lang="nl-NL" dirty="0"/>
              <a:t> </a:t>
            </a:r>
            <a:r>
              <a:rPr lang="nl-NL" dirty="0" err="1"/>
              <a:t>with</a:t>
            </a:r>
            <a:r>
              <a:rPr lang="nl-NL" dirty="0"/>
              <a:t> </a:t>
            </a:r>
            <a:r>
              <a:rPr lang="nl-NL" dirty="0" err="1"/>
              <a:t>their</a:t>
            </a:r>
            <a:r>
              <a:rPr lang="nl-NL" dirty="0"/>
              <a:t> </a:t>
            </a:r>
            <a:r>
              <a:rPr lang="nl-NL" dirty="0" err="1"/>
              <a:t>own</a:t>
            </a:r>
            <a:r>
              <a:rPr lang="nl-NL" dirty="0"/>
              <a:t> range. The </a:t>
            </a:r>
            <a:r>
              <a:rPr lang="nl-NL" dirty="0" err="1"/>
              <a:t>shader</a:t>
            </a:r>
            <a:r>
              <a:rPr lang="nl-NL" dirty="0"/>
              <a:t> compiler </a:t>
            </a:r>
            <a:r>
              <a:rPr lang="nl-NL" dirty="0" err="1"/>
              <a:t>would</a:t>
            </a:r>
            <a:r>
              <a:rPr lang="nl-NL" dirty="0"/>
              <a:t> </a:t>
            </a:r>
            <a:r>
              <a:rPr lang="nl-NL" dirty="0" err="1"/>
              <a:t>not</a:t>
            </a:r>
            <a:r>
              <a:rPr lang="nl-NL" dirty="0"/>
              <a:t> have been </a:t>
            </a:r>
            <a:r>
              <a:rPr lang="nl-NL" dirty="0" err="1"/>
              <a:t>able</a:t>
            </a:r>
            <a:r>
              <a:rPr lang="nl-NL" dirty="0"/>
              <a:t> </a:t>
            </a:r>
            <a:r>
              <a:rPr lang="nl-NL" dirty="0" err="1"/>
              <a:t>to</a:t>
            </a:r>
            <a:r>
              <a:rPr lang="nl-NL" dirty="0"/>
              <a:t> re-</a:t>
            </a:r>
            <a:r>
              <a:rPr lang="nl-NL" dirty="0" err="1"/>
              <a:t>use</a:t>
            </a:r>
            <a:r>
              <a:rPr lang="nl-NL" dirty="0"/>
              <a:t> </a:t>
            </a:r>
            <a:r>
              <a:rPr lang="nl-NL" dirty="0" err="1"/>
              <a:t>the</a:t>
            </a:r>
            <a:r>
              <a:rPr lang="nl-NL" dirty="0"/>
              <a:t> </a:t>
            </a:r>
            <a:r>
              <a:rPr lang="nl-NL" dirty="0" err="1"/>
              <a:t>same</a:t>
            </a:r>
            <a:r>
              <a:rPr lang="nl-NL" dirty="0"/>
              <a:t> source </a:t>
            </a:r>
            <a:r>
              <a:rPr lang="nl-NL" dirty="0" err="1"/>
              <a:t>address</a:t>
            </a:r>
            <a:r>
              <a:rPr lang="nl-NL" dirty="0"/>
              <a:t> as we </a:t>
            </a:r>
            <a:r>
              <a:rPr lang="nl-NL" dirty="0" err="1"/>
              <a:t>might</a:t>
            </a:r>
            <a:r>
              <a:rPr lang="nl-NL" dirty="0"/>
              <a:t> </a:t>
            </a:r>
            <a:r>
              <a:rPr lang="nl-NL" dirty="0" err="1"/>
              <a:t>be</a:t>
            </a:r>
            <a:r>
              <a:rPr lang="nl-NL" dirty="0"/>
              <a:t> </a:t>
            </a:r>
            <a:r>
              <a:rPr lang="nl-NL" dirty="0" err="1"/>
              <a:t>using</a:t>
            </a:r>
            <a:r>
              <a:rPr lang="nl-NL" dirty="0"/>
              <a:t> a different </a:t>
            </a:r>
            <a:r>
              <a:rPr lang="nl-NL" dirty="0" err="1"/>
              <a:t>starting</a:t>
            </a:r>
            <a:r>
              <a:rPr lang="nl-NL" dirty="0"/>
              <a:t> point in </a:t>
            </a:r>
            <a:r>
              <a:rPr lang="nl-NL" dirty="0" err="1"/>
              <a:t>the</a:t>
            </a:r>
            <a:r>
              <a:rPr lang="nl-NL" dirty="0"/>
              <a:t> </a:t>
            </a:r>
            <a:r>
              <a:rPr lang="nl-NL" dirty="0" err="1"/>
              <a:t>heap</a:t>
            </a:r>
            <a:r>
              <a:rPr lang="nl-NL" dirty="0"/>
              <a:t>. </a:t>
            </a:r>
            <a:r>
              <a:rPr lang="nl-NL" dirty="0" err="1"/>
              <a:t>Instead</a:t>
            </a:r>
            <a:r>
              <a:rPr lang="nl-NL" dirty="0"/>
              <a:t> </a:t>
            </a:r>
            <a:r>
              <a:rPr lang="nl-NL" dirty="0" err="1"/>
              <a:t>that</a:t>
            </a:r>
            <a:r>
              <a:rPr lang="nl-NL" dirty="0"/>
              <a:t> </a:t>
            </a:r>
            <a:r>
              <a:rPr lang="nl-NL" dirty="0" err="1"/>
              <a:t>would</a:t>
            </a:r>
            <a:r>
              <a:rPr lang="nl-NL" dirty="0"/>
              <a:t> have </a:t>
            </a:r>
            <a:r>
              <a:rPr lang="nl-NL" dirty="0" err="1"/>
              <a:t>resulted</a:t>
            </a:r>
            <a:r>
              <a:rPr lang="nl-NL" dirty="0"/>
              <a:t> in </a:t>
            </a:r>
            <a:r>
              <a:rPr lang="nl-NL" dirty="0" err="1"/>
              <a:t>us</a:t>
            </a:r>
            <a:r>
              <a:rPr lang="nl-NL" dirty="0"/>
              <a:t> </a:t>
            </a:r>
            <a:r>
              <a:rPr lang="nl-NL" dirty="0" err="1"/>
              <a:t>using</a:t>
            </a:r>
            <a:r>
              <a:rPr lang="nl-NL" dirty="0"/>
              <a:t> </a:t>
            </a:r>
            <a:r>
              <a:rPr lang="nl-NL" dirty="0" err="1"/>
              <a:t>an</a:t>
            </a:r>
            <a:r>
              <a:rPr lang="nl-NL" dirty="0"/>
              <a:t> extra </a:t>
            </a:r>
            <a:r>
              <a:rPr lang="nl-NL" dirty="0" err="1"/>
              <a:t>scalar</a:t>
            </a:r>
            <a:r>
              <a:rPr lang="nl-NL" dirty="0"/>
              <a:t> register.</a:t>
            </a:r>
          </a:p>
        </p:txBody>
      </p:sp>
      <p:sp>
        <p:nvSpPr>
          <p:cNvPr id="4" name="Slide Number Placeholder 3">
            <a:extLst>
              <a:ext uri="{FF2B5EF4-FFF2-40B4-BE49-F238E27FC236}">
                <a16:creationId xmlns:a16="http://schemas.microsoft.com/office/drawing/2014/main" id="{64296C40-F11D-D855-D6F6-9EF06047DF98}"/>
              </a:ext>
            </a:extLst>
          </p:cNvPr>
          <p:cNvSpPr>
            <a:spLocks noGrp="1"/>
          </p:cNvSpPr>
          <p:nvPr>
            <p:ph type="sldNum" sz="quarter" idx="5"/>
          </p:nvPr>
        </p:nvSpPr>
        <p:spPr/>
        <p:txBody>
          <a:bodyPr/>
          <a:lstStyle/>
          <a:p>
            <a:fld id="{E3C87485-FAA3-4E12-A817-024873200D33}" type="slidenum">
              <a:rPr lang="nl-NL" smtClean="0"/>
              <a:t>16</a:t>
            </a:fld>
            <a:endParaRPr lang="nl-NL"/>
          </a:p>
        </p:txBody>
      </p:sp>
    </p:spTree>
    <p:extLst>
      <p:ext uri="{BB962C8B-B14F-4D97-AF65-F5344CB8AC3E}">
        <p14:creationId xmlns:p14="http://schemas.microsoft.com/office/powerpoint/2010/main" val="29762017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C59A7D-B065-A2B6-6E76-42A0DDB6E8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C8E8EC-D564-9CFF-17E6-133E4443E9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607FE6-D8A4-8B7B-BFB7-DB7DBC177AF3}"/>
              </a:ext>
            </a:extLst>
          </p:cNvPr>
          <p:cNvSpPr>
            <a:spLocks noGrp="1"/>
          </p:cNvSpPr>
          <p:nvPr>
            <p:ph type="body" idx="1"/>
          </p:nvPr>
        </p:nvSpPr>
        <p:spPr/>
        <p:txBody>
          <a:bodyPr/>
          <a:lstStyle/>
          <a:p>
            <a:r>
              <a:rPr lang="en-US" dirty="0"/>
              <a:t>Back to the rest of our isa. To make it slightly easier to track what is stored in which registers, we’ll color code them accordingly. *click*</a:t>
            </a:r>
          </a:p>
        </p:txBody>
      </p:sp>
      <p:sp>
        <p:nvSpPr>
          <p:cNvPr id="4" name="Slide Number Placeholder 3">
            <a:extLst>
              <a:ext uri="{FF2B5EF4-FFF2-40B4-BE49-F238E27FC236}">
                <a16:creationId xmlns:a16="http://schemas.microsoft.com/office/drawing/2014/main" id="{B16678D7-02F0-A79C-DFEE-7A2A34F9251B}"/>
              </a:ext>
            </a:extLst>
          </p:cNvPr>
          <p:cNvSpPr>
            <a:spLocks noGrp="1"/>
          </p:cNvSpPr>
          <p:nvPr>
            <p:ph type="sldNum" sz="quarter" idx="5"/>
          </p:nvPr>
        </p:nvSpPr>
        <p:spPr/>
        <p:txBody>
          <a:bodyPr/>
          <a:lstStyle/>
          <a:p>
            <a:fld id="{E3C87485-FAA3-4E12-A817-024873200D33}" type="slidenum">
              <a:rPr lang="nl-NL" smtClean="0"/>
              <a:t>17</a:t>
            </a:fld>
            <a:endParaRPr lang="nl-NL"/>
          </a:p>
        </p:txBody>
      </p:sp>
    </p:spTree>
    <p:extLst>
      <p:ext uri="{BB962C8B-B14F-4D97-AF65-F5344CB8AC3E}">
        <p14:creationId xmlns:p14="http://schemas.microsoft.com/office/powerpoint/2010/main" val="11955514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68F11-7F05-FC45-B5C1-AF091F0EEC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5E2544-83DB-D5FD-8201-076E82257D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0693B8-AA1C-827B-A748-50C882375244}"/>
              </a:ext>
            </a:extLst>
          </p:cNvPr>
          <p:cNvSpPr>
            <a:spLocks noGrp="1"/>
          </p:cNvSpPr>
          <p:nvPr>
            <p:ph type="body" idx="1"/>
          </p:nvPr>
        </p:nvSpPr>
        <p:spPr/>
        <p:txBody>
          <a:bodyPr/>
          <a:lstStyle/>
          <a:p>
            <a:r>
              <a:rPr lang="en-US" dirty="0"/>
              <a:t>We got our constant buffer descriptor in orange and our </a:t>
            </a:r>
            <a:r>
              <a:rPr lang="en-US" dirty="0" err="1"/>
              <a:t>uav</a:t>
            </a:r>
            <a:r>
              <a:rPr lang="en-US" dirty="0"/>
              <a:t> descriptor in green </a:t>
            </a:r>
            <a:r>
              <a:rPr lang="nl-NL" dirty="0"/>
              <a:t>*click* </a:t>
            </a:r>
            <a:r>
              <a:rPr lang="nl-NL" dirty="0" err="1"/>
              <a:t>After</a:t>
            </a:r>
            <a:r>
              <a:rPr lang="nl-NL" dirty="0"/>
              <a:t> </a:t>
            </a:r>
            <a:r>
              <a:rPr lang="nl-NL" dirty="0" err="1"/>
              <a:t>the</a:t>
            </a:r>
            <a:r>
              <a:rPr lang="nl-NL" dirty="0"/>
              <a:t> memory loads have been </a:t>
            </a:r>
            <a:r>
              <a:rPr lang="nl-NL" dirty="0" err="1"/>
              <a:t>issued</a:t>
            </a:r>
            <a:r>
              <a:rPr lang="nl-NL" dirty="0"/>
              <a:t> we </a:t>
            </a:r>
            <a:r>
              <a:rPr lang="nl-NL" dirty="0" err="1"/>
              <a:t>wait</a:t>
            </a:r>
            <a:r>
              <a:rPr lang="nl-NL" dirty="0"/>
              <a:t> </a:t>
            </a:r>
            <a:r>
              <a:rPr lang="nl-NL" dirty="0" err="1"/>
              <a:t>for</a:t>
            </a:r>
            <a:r>
              <a:rPr lang="nl-NL" dirty="0"/>
              <a:t> </a:t>
            </a:r>
            <a:r>
              <a:rPr lang="nl-NL" dirty="0" err="1"/>
              <a:t>the</a:t>
            </a:r>
            <a:r>
              <a:rPr lang="nl-NL" dirty="0"/>
              <a:t> memory </a:t>
            </a:r>
            <a:r>
              <a:rPr lang="nl-NL" dirty="0" err="1"/>
              <a:t>to</a:t>
            </a:r>
            <a:r>
              <a:rPr lang="nl-NL" dirty="0"/>
              <a:t> </a:t>
            </a:r>
            <a:r>
              <a:rPr lang="nl-NL" dirty="0" err="1"/>
              <a:t>be</a:t>
            </a:r>
            <a:r>
              <a:rPr lang="nl-NL" dirty="0"/>
              <a:t> </a:t>
            </a:r>
            <a:r>
              <a:rPr lang="nl-NL" dirty="0" err="1"/>
              <a:t>available</a:t>
            </a:r>
            <a:r>
              <a:rPr lang="nl-NL" dirty="0"/>
              <a:t> </a:t>
            </a:r>
            <a:r>
              <a:rPr lang="nl-NL" dirty="0" err="1"/>
              <a:t>with</a:t>
            </a:r>
            <a:r>
              <a:rPr lang="nl-NL" dirty="0"/>
              <a:t> a </a:t>
            </a:r>
            <a:r>
              <a:rPr lang="nl-NL" dirty="0" err="1"/>
              <a:t>s_waitcnt</a:t>
            </a:r>
            <a:r>
              <a:rPr lang="nl-NL" dirty="0"/>
              <a:t> </a:t>
            </a:r>
            <a:r>
              <a:rPr lang="nl-NL" dirty="0" err="1"/>
              <a:t>instruction</a:t>
            </a:r>
            <a:r>
              <a:rPr lang="nl-NL" dirty="0"/>
              <a:t>. *click* </a:t>
            </a:r>
            <a:r>
              <a:rPr lang="nl-NL" dirty="0" err="1"/>
              <a:t>Remember</a:t>
            </a:r>
            <a:r>
              <a:rPr lang="nl-NL" dirty="0"/>
              <a:t> we </a:t>
            </a:r>
            <a:r>
              <a:rPr lang="nl-NL" dirty="0" err="1"/>
              <a:t>only</a:t>
            </a:r>
            <a:r>
              <a:rPr lang="nl-NL" dirty="0"/>
              <a:t> </a:t>
            </a:r>
            <a:r>
              <a:rPr lang="nl-NL" dirty="0" err="1"/>
              <a:t>loaded</a:t>
            </a:r>
            <a:r>
              <a:rPr lang="nl-NL" dirty="0"/>
              <a:t> </a:t>
            </a:r>
            <a:r>
              <a:rPr lang="nl-NL" dirty="0" err="1"/>
              <a:t>the</a:t>
            </a:r>
            <a:r>
              <a:rPr lang="nl-NL" dirty="0"/>
              <a:t> </a:t>
            </a:r>
            <a:r>
              <a:rPr lang="nl-NL" dirty="0" err="1"/>
              <a:t>descriptors</a:t>
            </a:r>
            <a:r>
              <a:rPr lang="nl-NL" dirty="0"/>
              <a:t> </a:t>
            </a:r>
            <a:r>
              <a:rPr lang="nl-NL" dirty="0" err="1"/>
              <a:t>so</a:t>
            </a:r>
            <a:r>
              <a:rPr lang="nl-NL" dirty="0"/>
              <a:t> far, </a:t>
            </a:r>
            <a:r>
              <a:rPr lang="nl-NL" dirty="0" err="1"/>
              <a:t>not</a:t>
            </a:r>
            <a:r>
              <a:rPr lang="nl-NL" dirty="0"/>
              <a:t> </a:t>
            </a:r>
            <a:r>
              <a:rPr lang="nl-NL" dirty="0" err="1"/>
              <a:t>the</a:t>
            </a:r>
            <a:r>
              <a:rPr lang="nl-NL" dirty="0"/>
              <a:t> </a:t>
            </a:r>
            <a:r>
              <a:rPr lang="nl-NL" dirty="0" err="1"/>
              <a:t>actual</a:t>
            </a:r>
            <a:r>
              <a:rPr lang="nl-NL" dirty="0"/>
              <a:t> data </a:t>
            </a:r>
            <a:r>
              <a:rPr lang="nl-NL" dirty="0" err="1"/>
              <a:t>the</a:t>
            </a:r>
            <a:r>
              <a:rPr lang="nl-NL" dirty="0"/>
              <a:t> descriptor is </a:t>
            </a:r>
            <a:r>
              <a:rPr lang="nl-NL" dirty="0" err="1"/>
              <a:t>pointing</a:t>
            </a:r>
            <a:r>
              <a:rPr lang="nl-NL" dirty="0"/>
              <a:t> </a:t>
            </a:r>
            <a:r>
              <a:rPr lang="nl-NL" dirty="0" err="1"/>
              <a:t>to</a:t>
            </a:r>
            <a:r>
              <a:rPr lang="nl-NL" dirty="0"/>
              <a:t>. *click* </a:t>
            </a:r>
            <a:r>
              <a:rPr lang="nl-NL" dirty="0" err="1"/>
              <a:t>loading</a:t>
            </a:r>
            <a:r>
              <a:rPr lang="nl-NL" dirty="0"/>
              <a:t> </a:t>
            </a:r>
            <a:r>
              <a:rPr lang="nl-NL" dirty="0" err="1"/>
              <a:t>the</a:t>
            </a:r>
            <a:r>
              <a:rPr lang="nl-NL" dirty="0"/>
              <a:t> </a:t>
            </a:r>
            <a:r>
              <a:rPr lang="nl-NL" dirty="0" err="1"/>
              <a:t>actual</a:t>
            </a:r>
            <a:r>
              <a:rPr lang="nl-NL" dirty="0"/>
              <a:t> constant buffer data is </a:t>
            </a:r>
            <a:r>
              <a:rPr lang="nl-NL" dirty="0" err="1"/>
              <a:t>what</a:t>
            </a:r>
            <a:r>
              <a:rPr lang="nl-NL" dirty="0"/>
              <a:t> </a:t>
            </a:r>
            <a:r>
              <a:rPr lang="nl-NL" dirty="0" err="1"/>
              <a:t>happens</a:t>
            </a:r>
            <a:r>
              <a:rPr lang="nl-NL" dirty="0"/>
              <a:t> next </a:t>
            </a:r>
            <a:r>
              <a:rPr lang="nl-NL" dirty="0" err="1"/>
              <a:t>with</a:t>
            </a:r>
            <a:r>
              <a:rPr lang="nl-NL" dirty="0"/>
              <a:t> a s_buffer_load_b32 </a:t>
            </a:r>
            <a:r>
              <a:rPr lang="nl-NL" dirty="0" err="1"/>
              <a:t>instruction</a:t>
            </a:r>
            <a:r>
              <a:rPr lang="nl-NL" dirty="0"/>
              <a:t>. </a:t>
            </a:r>
            <a:r>
              <a:rPr lang="nl-NL" dirty="0" err="1"/>
              <a:t>This</a:t>
            </a:r>
            <a:r>
              <a:rPr lang="nl-NL" dirty="0"/>
              <a:t> </a:t>
            </a:r>
            <a:r>
              <a:rPr lang="nl-NL" dirty="0" err="1"/>
              <a:t>instruction</a:t>
            </a:r>
            <a:r>
              <a:rPr lang="nl-NL" dirty="0"/>
              <a:t> loads 32 bits or 4 bytes </a:t>
            </a:r>
            <a:r>
              <a:rPr lang="nl-NL" dirty="0" err="1"/>
              <a:t>from</a:t>
            </a:r>
            <a:r>
              <a:rPr lang="nl-NL" dirty="0"/>
              <a:t> memory, </a:t>
            </a:r>
            <a:r>
              <a:rPr lang="nl-NL" dirty="0" err="1"/>
              <a:t>the</a:t>
            </a:r>
            <a:r>
              <a:rPr lang="nl-NL" dirty="0"/>
              <a:t> </a:t>
            </a:r>
            <a:r>
              <a:rPr lang="nl-NL" dirty="0" err="1"/>
              <a:t>same</a:t>
            </a:r>
            <a:r>
              <a:rPr lang="nl-NL" dirty="0"/>
              <a:t> </a:t>
            </a:r>
            <a:r>
              <a:rPr lang="nl-NL" dirty="0" err="1"/>
              <a:t>size</a:t>
            </a:r>
            <a:r>
              <a:rPr lang="nl-NL" dirty="0"/>
              <a:t> as </a:t>
            </a:r>
            <a:r>
              <a:rPr lang="nl-NL" dirty="0" err="1"/>
              <a:t>our</a:t>
            </a:r>
            <a:r>
              <a:rPr lang="nl-NL" dirty="0"/>
              <a:t> </a:t>
            </a:r>
            <a:r>
              <a:rPr lang="nl-NL" dirty="0" err="1"/>
              <a:t>uint</a:t>
            </a:r>
            <a:r>
              <a:rPr lang="nl-NL" dirty="0"/>
              <a:t>.</a:t>
            </a:r>
          </a:p>
          <a:p>
            <a:r>
              <a:rPr lang="nl-NL" dirty="0"/>
              <a:t>We have </a:t>
            </a:r>
            <a:r>
              <a:rPr lang="nl-NL" dirty="0" err="1"/>
              <a:t>our</a:t>
            </a:r>
            <a:r>
              <a:rPr lang="nl-NL" dirty="0"/>
              <a:t> descriptor </a:t>
            </a:r>
            <a:r>
              <a:rPr lang="nl-NL" dirty="0" err="1"/>
              <a:t>stored</a:t>
            </a:r>
            <a:r>
              <a:rPr lang="nl-NL" dirty="0"/>
              <a:t> in s4 </a:t>
            </a:r>
            <a:r>
              <a:rPr lang="nl-NL" dirty="0" err="1"/>
              <a:t>through</a:t>
            </a:r>
            <a:r>
              <a:rPr lang="nl-NL" dirty="0"/>
              <a:t> s7 </a:t>
            </a:r>
            <a:r>
              <a:rPr lang="nl-NL" dirty="0" err="1"/>
              <a:t>which</a:t>
            </a:r>
            <a:r>
              <a:rPr lang="nl-NL" dirty="0"/>
              <a:t> is </a:t>
            </a:r>
            <a:r>
              <a:rPr lang="nl-NL" dirty="0" err="1"/>
              <a:t>now</a:t>
            </a:r>
            <a:r>
              <a:rPr lang="nl-NL" dirty="0"/>
              <a:t> </a:t>
            </a:r>
            <a:r>
              <a:rPr lang="nl-NL" dirty="0" err="1"/>
              <a:t>used</a:t>
            </a:r>
            <a:r>
              <a:rPr lang="nl-NL" dirty="0"/>
              <a:t> </a:t>
            </a:r>
            <a:r>
              <a:rPr lang="nl-NL" dirty="0" err="1"/>
              <a:t>to</a:t>
            </a:r>
            <a:r>
              <a:rPr lang="nl-NL" dirty="0"/>
              <a:t> load </a:t>
            </a:r>
            <a:r>
              <a:rPr lang="nl-NL" dirty="0" err="1"/>
              <a:t>the</a:t>
            </a:r>
            <a:r>
              <a:rPr lang="nl-NL" dirty="0"/>
              <a:t> </a:t>
            </a:r>
            <a:r>
              <a:rPr lang="nl-NL" dirty="0" err="1"/>
              <a:t>actual</a:t>
            </a:r>
            <a:r>
              <a:rPr lang="nl-NL" dirty="0"/>
              <a:t> constant buffer </a:t>
            </a:r>
            <a:r>
              <a:rPr lang="nl-NL" dirty="0" err="1"/>
              <a:t>value</a:t>
            </a:r>
            <a:r>
              <a:rPr lang="nl-NL" dirty="0"/>
              <a:t> </a:t>
            </a:r>
            <a:r>
              <a:rPr lang="nl-NL" dirty="0" err="1"/>
              <a:t>into</a:t>
            </a:r>
            <a:r>
              <a:rPr lang="nl-NL" dirty="0"/>
              <a:t> s4. For tracking </a:t>
            </a:r>
            <a:r>
              <a:rPr lang="nl-NL" dirty="0" err="1"/>
              <a:t>we’re</a:t>
            </a:r>
            <a:r>
              <a:rPr lang="nl-NL" dirty="0"/>
              <a:t> </a:t>
            </a:r>
            <a:r>
              <a:rPr lang="nl-NL" dirty="0" err="1"/>
              <a:t>going</a:t>
            </a:r>
            <a:r>
              <a:rPr lang="nl-NL" dirty="0"/>
              <a:t> </a:t>
            </a:r>
            <a:r>
              <a:rPr lang="nl-NL" dirty="0" err="1"/>
              <a:t>to</a:t>
            </a:r>
            <a:r>
              <a:rPr lang="nl-NL" dirty="0"/>
              <a:t> mark </a:t>
            </a:r>
            <a:r>
              <a:rPr lang="nl-NL" dirty="0" err="1"/>
              <a:t>that</a:t>
            </a:r>
            <a:r>
              <a:rPr lang="nl-NL" dirty="0"/>
              <a:t> register as </a:t>
            </a:r>
            <a:r>
              <a:rPr lang="nl-NL" dirty="0" err="1"/>
              <a:t>yellow</a:t>
            </a:r>
            <a:r>
              <a:rPr lang="nl-NL" dirty="0"/>
              <a:t>. *click*</a:t>
            </a:r>
          </a:p>
        </p:txBody>
      </p:sp>
      <p:sp>
        <p:nvSpPr>
          <p:cNvPr id="4" name="Slide Number Placeholder 3">
            <a:extLst>
              <a:ext uri="{FF2B5EF4-FFF2-40B4-BE49-F238E27FC236}">
                <a16:creationId xmlns:a16="http://schemas.microsoft.com/office/drawing/2014/main" id="{FAE0694E-5474-BEEB-1CA6-F60911035CAB}"/>
              </a:ext>
            </a:extLst>
          </p:cNvPr>
          <p:cNvSpPr>
            <a:spLocks noGrp="1"/>
          </p:cNvSpPr>
          <p:nvPr>
            <p:ph type="sldNum" sz="quarter" idx="5"/>
          </p:nvPr>
        </p:nvSpPr>
        <p:spPr/>
        <p:txBody>
          <a:bodyPr/>
          <a:lstStyle/>
          <a:p>
            <a:fld id="{E3C87485-FAA3-4E12-A817-024873200D33}" type="slidenum">
              <a:rPr lang="nl-NL" smtClean="0"/>
              <a:t>18</a:t>
            </a:fld>
            <a:endParaRPr lang="nl-NL"/>
          </a:p>
        </p:txBody>
      </p:sp>
    </p:spTree>
    <p:extLst>
      <p:ext uri="{BB962C8B-B14F-4D97-AF65-F5344CB8AC3E}">
        <p14:creationId xmlns:p14="http://schemas.microsoft.com/office/powerpoint/2010/main" val="23094581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93292-C7B4-A80A-7F98-3FCFA71C7F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F10402-24E8-141F-CD0B-4FED178064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E8277F-93D0-5568-AEA3-B7BCBB575C60}"/>
              </a:ext>
            </a:extLst>
          </p:cNvPr>
          <p:cNvSpPr>
            <a:spLocks noGrp="1"/>
          </p:cNvSpPr>
          <p:nvPr>
            <p:ph type="body" idx="1"/>
          </p:nvPr>
        </p:nvSpPr>
        <p:spPr/>
        <p:txBody>
          <a:bodyPr/>
          <a:lstStyle/>
          <a:p>
            <a:r>
              <a:rPr lang="nl-NL" dirty="0"/>
              <a:t>*click* The next two instructions are not relevant for our descriptors but those are used to convert the index into the destination byte offset which ends up into register v0. *click* </a:t>
            </a:r>
            <a:r>
              <a:rPr lang="nl-NL" dirty="0" err="1"/>
              <a:t>Again</a:t>
            </a:r>
            <a:r>
              <a:rPr lang="nl-NL" dirty="0"/>
              <a:t>, a </a:t>
            </a:r>
            <a:r>
              <a:rPr lang="nl-NL" dirty="0" err="1"/>
              <a:t>wait</a:t>
            </a:r>
            <a:r>
              <a:rPr lang="nl-NL" dirty="0"/>
              <a:t> </a:t>
            </a:r>
            <a:r>
              <a:rPr lang="nl-NL" dirty="0" err="1"/>
              <a:t>for</a:t>
            </a:r>
            <a:r>
              <a:rPr lang="nl-NL" dirty="0"/>
              <a:t> memory </a:t>
            </a:r>
            <a:r>
              <a:rPr lang="nl-NL" dirty="0" err="1"/>
              <a:t>to</a:t>
            </a:r>
            <a:r>
              <a:rPr lang="nl-NL" dirty="0"/>
              <a:t> make </a:t>
            </a:r>
            <a:r>
              <a:rPr lang="nl-NL" dirty="0" err="1"/>
              <a:t>sure</a:t>
            </a:r>
            <a:r>
              <a:rPr lang="nl-NL" dirty="0"/>
              <a:t> </a:t>
            </a:r>
            <a:r>
              <a:rPr lang="nl-NL" dirty="0" err="1"/>
              <a:t>our</a:t>
            </a:r>
            <a:r>
              <a:rPr lang="nl-NL" dirty="0"/>
              <a:t> constant buffer </a:t>
            </a:r>
            <a:r>
              <a:rPr lang="nl-NL" dirty="0" err="1"/>
              <a:t>value</a:t>
            </a:r>
            <a:r>
              <a:rPr lang="nl-NL" dirty="0"/>
              <a:t> has </a:t>
            </a:r>
            <a:r>
              <a:rPr lang="nl-NL" dirty="0" err="1"/>
              <a:t>arrived</a:t>
            </a:r>
            <a:r>
              <a:rPr lang="nl-NL" dirty="0"/>
              <a:t>. *click* </a:t>
            </a:r>
            <a:r>
              <a:rPr lang="nl-NL" dirty="0" err="1"/>
              <a:t>Our</a:t>
            </a:r>
            <a:r>
              <a:rPr lang="nl-NL" dirty="0"/>
              <a:t> constant buffer </a:t>
            </a:r>
            <a:r>
              <a:rPr lang="nl-NL" dirty="0" err="1"/>
              <a:t>value</a:t>
            </a:r>
            <a:r>
              <a:rPr lang="nl-NL" dirty="0"/>
              <a:t> is </a:t>
            </a:r>
            <a:r>
              <a:rPr lang="nl-NL" dirty="0" err="1"/>
              <a:t>moved</a:t>
            </a:r>
            <a:r>
              <a:rPr lang="nl-NL" dirty="0"/>
              <a:t> </a:t>
            </a:r>
            <a:r>
              <a:rPr lang="nl-NL" dirty="0" err="1"/>
              <a:t>into</a:t>
            </a:r>
            <a:r>
              <a:rPr lang="nl-NL" dirty="0"/>
              <a:t> v1 as we </a:t>
            </a:r>
            <a:r>
              <a:rPr lang="nl-NL" dirty="0" err="1"/>
              <a:t>can</a:t>
            </a:r>
            <a:r>
              <a:rPr lang="nl-NL" dirty="0"/>
              <a:t> </a:t>
            </a:r>
            <a:r>
              <a:rPr lang="nl-NL" dirty="0" err="1"/>
              <a:t>only</a:t>
            </a:r>
            <a:r>
              <a:rPr lang="nl-NL" dirty="0"/>
              <a:t> store </a:t>
            </a:r>
            <a:r>
              <a:rPr lang="nl-NL" dirty="0" err="1"/>
              <a:t>values</a:t>
            </a:r>
            <a:r>
              <a:rPr lang="nl-NL" dirty="0"/>
              <a:t> </a:t>
            </a:r>
            <a:r>
              <a:rPr lang="nl-NL" dirty="0" err="1"/>
              <a:t>to</a:t>
            </a:r>
            <a:r>
              <a:rPr lang="nl-NL" dirty="0"/>
              <a:t> memory </a:t>
            </a:r>
            <a:r>
              <a:rPr lang="nl-NL" dirty="0" err="1"/>
              <a:t>using</a:t>
            </a:r>
            <a:r>
              <a:rPr lang="nl-NL" dirty="0"/>
              <a:t> a vector register.*click* </a:t>
            </a:r>
            <a:r>
              <a:rPr lang="nl-NL" dirty="0" err="1"/>
              <a:t>Now</a:t>
            </a:r>
            <a:r>
              <a:rPr lang="nl-NL" dirty="0"/>
              <a:t> </a:t>
            </a:r>
            <a:r>
              <a:rPr lang="nl-NL" dirty="0" err="1"/>
              <a:t>the</a:t>
            </a:r>
            <a:r>
              <a:rPr lang="nl-NL" dirty="0"/>
              <a:t> </a:t>
            </a:r>
            <a:r>
              <a:rPr lang="nl-NL" dirty="0" err="1"/>
              <a:t>write</a:t>
            </a:r>
            <a:r>
              <a:rPr lang="nl-NL" dirty="0"/>
              <a:t> </a:t>
            </a:r>
            <a:r>
              <a:rPr lang="nl-NL" dirty="0" err="1"/>
              <a:t>to</a:t>
            </a:r>
            <a:r>
              <a:rPr lang="nl-NL" dirty="0"/>
              <a:t> memory </a:t>
            </a:r>
            <a:r>
              <a:rPr lang="nl-NL" dirty="0" err="1"/>
              <a:t>happens</a:t>
            </a:r>
            <a:r>
              <a:rPr lang="nl-NL" dirty="0"/>
              <a:t> </a:t>
            </a:r>
            <a:r>
              <a:rPr lang="nl-NL" dirty="0" err="1"/>
              <a:t>using</a:t>
            </a:r>
            <a:r>
              <a:rPr lang="nl-NL" dirty="0"/>
              <a:t> a buffer_store_b32. </a:t>
            </a:r>
            <a:r>
              <a:rPr lang="nl-NL" dirty="0" err="1"/>
              <a:t>This</a:t>
            </a:r>
            <a:r>
              <a:rPr lang="nl-NL" dirty="0"/>
              <a:t> </a:t>
            </a:r>
            <a:r>
              <a:rPr lang="nl-NL" dirty="0" err="1"/>
              <a:t>instruction</a:t>
            </a:r>
            <a:r>
              <a:rPr lang="nl-NL" dirty="0"/>
              <a:t> stores 32 bits of data, </a:t>
            </a:r>
            <a:r>
              <a:rPr lang="nl-NL" dirty="0" err="1"/>
              <a:t>our</a:t>
            </a:r>
            <a:r>
              <a:rPr lang="nl-NL" dirty="0"/>
              <a:t> constant buffer </a:t>
            </a:r>
            <a:r>
              <a:rPr lang="nl-NL" dirty="0" err="1"/>
              <a:t>value</a:t>
            </a:r>
            <a:r>
              <a:rPr lang="nl-NL" dirty="0"/>
              <a:t>, </a:t>
            </a:r>
            <a:r>
              <a:rPr lang="nl-NL" dirty="0" err="1"/>
              <a:t>to</a:t>
            </a:r>
            <a:r>
              <a:rPr lang="nl-NL" dirty="0"/>
              <a:t> memory </a:t>
            </a:r>
            <a:r>
              <a:rPr lang="nl-NL" dirty="0" err="1"/>
              <a:t>based</a:t>
            </a:r>
            <a:r>
              <a:rPr lang="nl-NL" dirty="0"/>
              <a:t> on </a:t>
            </a:r>
            <a:r>
              <a:rPr lang="nl-NL" dirty="0" err="1"/>
              <a:t>the</a:t>
            </a:r>
            <a:r>
              <a:rPr lang="nl-NL" dirty="0"/>
              <a:t> </a:t>
            </a:r>
            <a:r>
              <a:rPr lang="nl-NL" dirty="0" err="1"/>
              <a:t>uav</a:t>
            </a:r>
            <a:r>
              <a:rPr lang="nl-NL" dirty="0"/>
              <a:t> descriptor </a:t>
            </a:r>
            <a:r>
              <a:rPr lang="nl-NL" dirty="0" err="1"/>
              <a:t>stored</a:t>
            </a:r>
            <a:r>
              <a:rPr lang="nl-NL" dirty="0"/>
              <a:t> in s0 </a:t>
            </a:r>
            <a:r>
              <a:rPr lang="nl-NL" dirty="0" err="1"/>
              <a:t>through</a:t>
            </a:r>
            <a:r>
              <a:rPr lang="nl-NL" dirty="0"/>
              <a:t> s3.</a:t>
            </a:r>
          </a:p>
          <a:p>
            <a:r>
              <a:rPr lang="nl-NL" dirty="0" err="1"/>
              <a:t>And</a:t>
            </a:r>
            <a:r>
              <a:rPr lang="nl-NL" dirty="0"/>
              <a:t> </a:t>
            </a:r>
            <a:r>
              <a:rPr lang="nl-NL" dirty="0" err="1"/>
              <a:t>that’s</a:t>
            </a:r>
            <a:r>
              <a:rPr lang="nl-NL" dirty="0"/>
              <a:t> </a:t>
            </a:r>
            <a:r>
              <a:rPr lang="nl-NL" dirty="0" err="1"/>
              <a:t>the</a:t>
            </a:r>
            <a:r>
              <a:rPr lang="nl-NL" dirty="0"/>
              <a:t> gist of </a:t>
            </a:r>
            <a:r>
              <a:rPr lang="nl-NL" dirty="0" err="1"/>
              <a:t>what</a:t>
            </a:r>
            <a:r>
              <a:rPr lang="nl-NL" dirty="0"/>
              <a:t> </a:t>
            </a:r>
            <a:r>
              <a:rPr lang="nl-NL" dirty="0" err="1"/>
              <a:t>happens</a:t>
            </a:r>
            <a:r>
              <a:rPr lang="nl-NL" dirty="0"/>
              <a:t> </a:t>
            </a:r>
            <a:r>
              <a:rPr lang="nl-NL" dirty="0" err="1"/>
              <a:t>when</a:t>
            </a:r>
            <a:r>
              <a:rPr lang="nl-NL" dirty="0"/>
              <a:t> </a:t>
            </a:r>
            <a:r>
              <a:rPr lang="nl-NL" dirty="0" err="1"/>
              <a:t>you</a:t>
            </a:r>
            <a:r>
              <a:rPr lang="nl-NL" dirty="0"/>
              <a:t> </a:t>
            </a:r>
            <a:r>
              <a:rPr lang="nl-NL" dirty="0" err="1"/>
              <a:t>use</a:t>
            </a:r>
            <a:r>
              <a:rPr lang="nl-NL" dirty="0"/>
              <a:t> a descriptor </a:t>
            </a:r>
            <a:r>
              <a:rPr lang="nl-NL" dirty="0" err="1"/>
              <a:t>table</a:t>
            </a:r>
            <a:r>
              <a:rPr lang="nl-NL" dirty="0"/>
              <a:t> </a:t>
            </a:r>
            <a:r>
              <a:rPr lang="nl-NL" dirty="0" err="1"/>
              <a:t>when</a:t>
            </a:r>
            <a:r>
              <a:rPr lang="nl-NL" dirty="0"/>
              <a:t> </a:t>
            </a:r>
            <a:r>
              <a:rPr lang="nl-NL" dirty="0" err="1"/>
              <a:t>accessing</a:t>
            </a:r>
            <a:r>
              <a:rPr lang="nl-NL" dirty="0"/>
              <a:t> resources on </a:t>
            </a:r>
            <a:r>
              <a:rPr lang="nl-NL" dirty="0" err="1"/>
              <a:t>the</a:t>
            </a:r>
            <a:r>
              <a:rPr lang="nl-NL" dirty="0"/>
              <a:t> </a:t>
            </a:r>
            <a:r>
              <a:rPr lang="nl-NL" dirty="0" err="1"/>
              <a:t>gpu</a:t>
            </a:r>
            <a:r>
              <a:rPr lang="nl-NL" dirty="0"/>
              <a:t>. </a:t>
            </a:r>
          </a:p>
        </p:txBody>
      </p:sp>
      <p:sp>
        <p:nvSpPr>
          <p:cNvPr id="4" name="Slide Number Placeholder 3">
            <a:extLst>
              <a:ext uri="{FF2B5EF4-FFF2-40B4-BE49-F238E27FC236}">
                <a16:creationId xmlns:a16="http://schemas.microsoft.com/office/drawing/2014/main" id="{14ECB638-459E-C11B-E20F-1AB862A63FA4}"/>
              </a:ext>
            </a:extLst>
          </p:cNvPr>
          <p:cNvSpPr>
            <a:spLocks noGrp="1"/>
          </p:cNvSpPr>
          <p:nvPr>
            <p:ph type="sldNum" sz="quarter" idx="5"/>
          </p:nvPr>
        </p:nvSpPr>
        <p:spPr/>
        <p:txBody>
          <a:bodyPr/>
          <a:lstStyle/>
          <a:p>
            <a:fld id="{E3C87485-FAA3-4E12-A817-024873200D33}" type="slidenum">
              <a:rPr lang="nl-NL" smtClean="0"/>
              <a:t>19</a:t>
            </a:fld>
            <a:endParaRPr lang="nl-NL"/>
          </a:p>
        </p:txBody>
      </p:sp>
    </p:spTree>
    <p:extLst>
      <p:ext uri="{BB962C8B-B14F-4D97-AF65-F5344CB8AC3E}">
        <p14:creationId xmlns:p14="http://schemas.microsoft.com/office/powerpoint/2010/main" val="289032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will we be discussing today? *click* We’ll start with going over what a root signature is. After that we’ll dig into the basics of the different types of root parameters, *click* descriptor tables, *click* root descriptors &amp; *click* root constants. And we’ll end with a small section on the new thing, *click* bindless. We’ll dive into the generated shader assembly for each of these types.</a:t>
            </a:r>
            <a:endParaRPr lang="nl-NL" dirty="0"/>
          </a:p>
        </p:txBody>
      </p:sp>
      <p:sp>
        <p:nvSpPr>
          <p:cNvPr id="4" name="Slide Number Placeholder 3"/>
          <p:cNvSpPr>
            <a:spLocks noGrp="1"/>
          </p:cNvSpPr>
          <p:nvPr>
            <p:ph type="sldNum" sz="quarter" idx="5"/>
          </p:nvPr>
        </p:nvSpPr>
        <p:spPr/>
        <p:txBody>
          <a:bodyPr/>
          <a:lstStyle/>
          <a:p>
            <a:fld id="{E3C87485-FAA3-4E12-A817-024873200D33}" type="slidenum">
              <a:rPr lang="nl-NL" smtClean="0"/>
              <a:t>2</a:t>
            </a:fld>
            <a:endParaRPr lang="nl-NL"/>
          </a:p>
        </p:txBody>
      </p:sp>
    </p:spTree>
    <p:extLst>
      <p:ext uri="{BB962C8B-B14F-4D97-AF65-F5344CB8AC3E}">
        <p14:creationId xmlns:p14="http://schemas.microsoft.com/office/powerpoint/2010/main" val="20385348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2E210-445D-9E3F-F029-C9C4B55496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FCA96B-E1E6-70C0-249D-0DB6DD595B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1E17E5-E50C-35A2-04A7-10A1A7C3214A}"/>
              </a:ext>
            </a:extLst>
          </p:cNvPr>
          <p:cNvSpPr>
            <a:spLocks noGrp="1"/>
          </p:cNvSpPr>
          <p:nvPr>
            <p:ph type="body" idx="1"/>
          </p:nvPr>
        </p:nvSpPr>
        <p:spPr/>
        <p:txBody>
          <a:bodyPr/>
          <a:lstStyle/>
          <a:p>
            <a:r>
              <a:rPr lang="nl-NL" dirty="0"/>
              <a:t>Back </a:t>
            </a:r>
            <a:r>
              <a:rPr lang="nl-NL" dirty="0" err="1"/>
              <a:t>to</a:t>
            </a:r>
            <a:r>
              <a:rPr lang="nl-NL" dirty="0"/>
              <a:t> </a:t>
            </a:r>
            <a:r>
              <a:rPr lang="nl-NL" dirty="0" err="1"/>
              <a:t>our</a:t>
            </a:r>
            <a:r>
              <a:rPr lang="nl-NL" dirty="0"/>
              <a:t> </a:t>
            </a:r>
            <a:r>
              <a:rPr lang="nl-NL" dirty="0" err="1"/>
              <a:t>isa</a:t>
            </a:r>
            <a:r>
              <a:rPr lang="nl-NL" dirty="0"/>
              <a:t>. *click* </a:t>
            </a:r>
            <a:r>
              <a:rPr lang="nl-NL" dirty="0" err="1"/>
              <a:t>After</a:t>
            </a:r>
            <a:r>
              <a:rPr lang="nl-NL" dirty="0"/>
              <a:t> </a:t>
            </a:r>
            <a:r>
              <a:rPr lang="nl-NL" dirty="0" err="1"/>
              <a:t>the</a:t>
            </a:r>
            <a:r>
              <a:rPr lang="nl-NL" dirty="0"/>
              <a:t> loads have been </a:t>
            </a:r>
            <a:r>
              <a:rPr lang="nl-NL" dirty="0" err="1"/>
              <a:t>issued</a:t>
            </a:r>
            <a:r>
              <a:rPr lang="nl-NL" dirty="0"/>
              <a:t> we </a:t>
            </a:r>
            <a:r>
              <a:rPr lang="nl-NL" dirty="0" err="1"/>
              <a:t>wait</a:t>
            </a:r>
            <a:r>
              <a:rPr lang="nl-NL" dirty="0"/>
              <a:t> </a:t>
            </a:r>
            <a:r>
              <a:rPr lang="nl-NL" dirty="0" err="1"/>
              <a:t>for</a:t>
            </a:r>
            <a:r>
              <a:rPr lang="nl-NL" dirty="0"/>
              <a:t> </a:t>
            </a:r>
            <a:r>
              <a:rPr lang="nl-NL" dirty="0" err="1"/>
              <a:t>the</a:t>
            </a:r>
            <a:r>
              <a:rPr lang="nl-NL" dirty="0"/>
              <a:t> memory </a:t>
            </a:r>
            <a:r>
              <a:rPr lang="nl-NL" dirty="0" err="1"/>
              <a:t>to</a:t>
            </a:r>
            <a:r>
              <a:rPr lang="nl-NL" dirty="0"/>
              <a:t> </a:t>
            </a:r>
            <a:r>
              <a:rPr lang="nl-NL" dirty="0" err="1"/>
              <a:t>be</a:t>
            </a:r>
            <a:r>
              <a:rPr lang="nl-NL" dirty="0"/>
              <a:t> </a:t>
            </a:r>
            <a:r>
              <a:rPr lang="nl-NL" dirty="0" err="1"/>
              <a:t>available</a:t>
            </a:r>
            <a:r>
              <a:rPr lang="nl-NL" dirty="0"/>
              <a:t> </a:t>
            </a:r>
            <a:r>
              <a:rPr lang="nl-NL" dirty="0" err="1"/>
              <a:t>with</a:t>
            </a:r>
            <a:r>
              <a:rPr lang="nl-NL" dirty="0"/>
              <a:t> a </a:t>
            </a:r>
            <a:r>
              <a:rPr lang="nl-NL" dirty="0" err="1"/>
              <a:t>s_waitcnt</a:t>
            </a:r>
            <a:r>
              <a:rPr lang="nl-NL" dirty="0"/>
              <a:t> </a:t>
            </a:r>
            <a:r>
              <a:rPr lang="nl-NL" dirty="0" err="1"/>
              <a:t>instruction</a:t>
            </a:r>
            <a:r>
              <a:rPr lang="nl-NL" dirty="0"/>
              <a:t>. *click* </a:t>
            </a:r>
            <a:r>
              <a:rPr lang="nl-NL" dirty="0" err="1"/>
              <a:t>Remember</a:t>
            </a:r>
            <a:r>
              <a:rPr lang="nl-NL" dirty="0"/>
              <a:t> we </a:t>
            </a:r>
            <a:r>
              <a:rPr lang="nl-NL" dirty="0" err="1"/>
              <a:t>only</a:t>
            </a:r>
            <a:r>
              <a:rPr lang="nl-NL" dirty="0"/>
              <a:t> </a:t>
            </a:r>
            <a:r>
              <a:rPr lang="nl-NL" dirty="0" err="1"/>
              <a:t>loaded</a:t>
            </a:r>
            <a:r>
              <a:rPr lang="nl-NL" dirty="0"/>
              <a:t> </a:t>
            </a:r>
            <a:r>
              <a:rPr lang="nl-NL" dirty="0" err="1"/>
              <a:t>the</a:t>
            </a:r>
            <a:r>
              <a:rPr lang="nl-NL" dirty="0"/>
              <a:t> </a:t>
            </a:r>
            <a:r>
              <a:rPr lang="nl-NL" dirty="0" err="1"/>
              <a:t>descriptors</a:t>
            </a:r>
            <a:r>
              <a:rPr lang="nl-NL" dirty="0"/>
              <a:t> </a:t>
            </a:r>
            <a:r>
              <a:rPr lang="nl-NL" dirty="0" err="1"/>
              <a:t>so</a:t>
            </a:r>
            <a:r>
              <a:rPr lang="nl-NL" dirty="0"/>
              <a:t> far, </a:t>
            </a:r>
            <a:r>
              <a:rPr lang="nl-NL" dirty="0" err="1"/>
              <a:t>not</a:t>
            </a:r>
            <a:r>
              <a:rPr lang="nl-NL" dirty="0"/>
              <a:t> </a:t>
            </a:r>
            <a:r>
              <a:rPr lang="nl-NL" dirty="0" err="1"/>
              <a:t>the</a:t>
            </a:r>
            <a:r>
              <a:rPr lang="nl-NL" dirty="0"/>
              <a:t> </a:t>
            </a:r>
            <a:r>
              <a:rPr lang="nl-NL" dirty="0" err="1"/>
              <a:t>actual</a:t>
            </a:r>
            <a:r>
              <a:rPr lang="nl-NL" dirty="0"/>
              <a:t> data </a:t>
            </a:r>
            <a:r>
              <a:rPr lang="nl-NL" dirty="0" err="1"/>
              <a:t>the</a:t>
            </a:r>
            <a:r>
              <a:rPr lang="nl-NL" dirty="0"/>
              <a:t> descriptor is </a:t>
            </a:r>
            <a:r>
              <a:rPr lang="nl-NL" dirty="0" err="1"/>
              <a:t>pointing</a:t>
            </a:r>
            <a:r>
              <a:rPr lang="nl-NL" dirty="0"/>
              <a:t> </a:t>
            </a:r>
            <a:r>
              <a:rPr lang="nl-NL" dirty="0" err="1"/>
              <a:t>to</a:t>
            </a:r>
            <a:r>
              <a:rPr lang="nl-NL" dirty="0"/>
              <a:t>. *click* </a:t>
            </a:r>
            <a:r>
              <a:rPr lang="nl-NL" dirty="0" err="1"/>
              <a:t>loading</a:t>
            </a:r>
            <a:r>
              <a:rPr lang="nl-NL" dirty="0"/>
              <a:t> </a:t>
            </a:r>
            <a:r>
              <a:rPr lang="nl-NL" dirty="0" err="1"/>
              <a:t>the</a:t>
            </a:r>
            <a:r>
              <a:rPr lang="nl-NL" dirty="0"/>
              <a:t> </a:t>
            </a:r>
            <a:r>
              <a:rPr lang="nl-NL" dirty="0" err="1"/>
              <a:t>actual</a:t>
            </a:r>
            <a:r>
              <a:rPr lang="nl-NL" dirty="0"/>
              <a:t> constant buffer data is </a:t>
            </a:r>
            <a:r>
              <a:rPr lang="nl-NL" dirty="0" err="1"/>
              <a:t>what</a:t>
            </a:r>
            <a:r>
              <a:rPr lang="nl-NL" dirty="0"/>
              <a:t> </a:t>
            </a:r>
            <a:r>
              <a:rPr lang="nl-NL" dirty="0" err="1"/>
              <a:t>happens</a:t>
            </a:r>
            <a:r>
              <a:rPr lang="nl-NL" dirty="0"/>
              <a:t> next </a:t>
            </a:r>
            <a:r>
              <a:rPr lang="nl-NL" dirty="0" err="1"/>
              <a:t>with</a:t>
            </a:r>
            <a:r>
              <a:rPr lang="nl-NL" dirty="0"/>
              <a:t> a s_buffer_load_b32 </a:t>
            </a:r>
            <a:r>
              <a:rPr lang="nl-NL" dirty="0" err="1"/>
              <a:t>instruction</a:t>
            </a:r>
            <a:r>
              <a:rPr lang="nl-NL" dirty="0"/>
              <a:t>. </a:t>
            </a:r>
            <a:r>
              <a:rPr lang="nl-NL" dirty="0" err="1"/>
              <a:t>This</a:t>
            </a:r>
            <a:r>
              <a:rPr lang="nl-NL" dirty="0"/>
              <a:t> </a:t>
            </a:r>
            <a:r>
              <a:rPr lang="nl-NL" dirty="0" err="1"/>
              <a:t>instruction</a:t>
            </a:r>
            <a:r>
              <a:rPr lang="nl-NL" dirty="0"/>
              <a:t> loads 32 bits or 4 bytes </a:t>
            </a:r>
            <a:r>
              <a:rPr lang="nl-NL" dirty="0" err="1"/>
              <a:t>from</a:t>
            </a:r>
            <a:r>
              <a:rPr lang="nl-NL" dirty="0"/>
              <a:t> memory, </a:t>
            </a:r>
            <a:r>
              <a:rPr lang="nl-NL" dirty="0" err="1"/>
              <a:t>the</a:t>
            </a:r>
            <a:r>
              <a:rPr lang="nl-NL" dirty="0"/>
              <a:t> </a:t>
            </a:r>
            <a:r>
              <a:rPr lang="nl-NL" dirty="0" err="1"/>
              <a:t>same</a:t>
            </a:r>
            <a:r>
              <a:rPr lang="nl-NL" dirty="0"/>
              <a:t> </a:t>
            </a:r>
            <a:r>
              <a:rPr lang="nl-NL" dirty="0" err="1"/>
              <a:t>size</a:t>
            </a:r>
            <a:r>
              <a:rPr lang="nl-NL" dirty="0"/>
              <a:t> as </a:t>
            </a:r>
            <a:r>
              <a:rPr lang="nl-NL" dirty="0" err="1"/>
              <a:t>our</a:t>
            </a:r>
            <a:r>
              <a:rPr lang="nl-NL" dirty="0"/>
              <a:t> </a:t>
            </a:r>
            <a:r>
              <a:rPr lang="nl-NL" dirty="0" err="1"/>
              <a:t>uint</a:t>
            </a:r>
            <a:r>
              <a:rPr lang="nl-NL" dirty="0"/>
              <a:t>.</a:t>
            </a:r>
          </a:p>
          <a:p>
            <a:r>
              <a:rPr lang="nl-NL" dirty="0"/>
              <a:t>We have </a:t>
            </a:r>
            <a:r>
              <a:rPr lang="nl-NL" dirty="0" err="1"/>
              <a:t>our</a:t>
            </a:r>
            <a:r>
              <a:rPr lang="nl-NL" dirty="0"/>
              <a:t> descriptor </a:t>
            </a:r>
            <a:r>
              <a:rPr lang="nl-NL" dirty="0" err="1"/>
              <a:t>stored</a:t>
            </a:r>
            <a:r>
              <a:rPr lang="nl-NL" dirty="0"/>
              <a:t> in s4 </a:t>
            </a:r>
            <a:r>
              <a:rPr lang="nl-NL" dirty="0" err="1"/>
              <a:t>through</a:t>
            </a:r>
            <a:r>
              <a:rPr lang="nl-NL" dirty="0"/>
              <a:t> s7 </a:t>
            </a:r>
            <a:r>
              <a:rPr lang="nl-NL" dirty="0" err="1"/>
              <a:t>which</a:t>
            </a:r>
            <a:r>
              <a:rPr lang="nl-NL" dirty="0"/>
              <a:t> is </a:t>
            </a:r>
            <a:r>
              <a:rPr lang="nl-NL" dirty="0" err="1"/>
              <a:t>now</a:t>
            </a:r>
            <a:r>
              <a:rPr lang="nl-NL" dirty="0"/>
              <a:t> </a:t>
            </a:r>
            <a:r>
              <a:rPr lang="nl-NL" dirty="0" err="1"/>
              <a:t>used</a:t>
            </a:r>
            <a:r>
              <a:rPr lang="nl-NL" dirty="0"/>
              <a:t> </a:t>
            </a:r>
            <a:r>
              <a:rPr lang="nl-NL" dirty="0" err="1"/>
              <a:t>to</a:t>
            </a:r>
            <a:r>
              <a:rPr lang="nl-NL" dirty="0"/>
              <a:t> load </a:t>
            </a:r>
            <a:r>
              <a:rPr lang="nl-NL" dirty="0" err="1"/>
              <a:t>the</a:t>
            </a:r>
            <a:r>
              <a:rPr lang="nl-NL" dirty="0"/>
              <a:t> </a:t>
            </a:r>
            <a:r>
              <a:rPr lang="nl-NL" dirty="0" err="1"/>
              <a:t>actual</a:t>
            </a:r>
            <a:r>
              <a:rPr lang="nl-NL" dirty="0"/>
              <a:t> constant buffer </a:t>
            </a:r>
            <a:r>
              <a:rPr lang="nl-NL" dirty="0" err="1"/>
              <a:t>value</a:t>
            </a:r>
            <a:r>
              <a:rPr lang="nl-NL" dirty="0"/>
              <a:t> </a:t>
            </a:r>
            <a:r>
              <a:rPr lang="nl-NL" dirty="0" err="1"/>
              <a:t>into</a:t>
            </a:r>
            <a:r>
              <a:rPr lang="nl-NL" dirty="0"/>
              <a:t> s4. *click* The next </a:t>
            </a:r>
            <a:r>
              <a:rPr lang="nl-NL" dirty="0" err="1"/>
              <a:t>two</a:t>
            </a:r>
            <a:r>
              <a:rPr lang="nl-NL" dirty="0"/>
              <a:t> </a:t>
            </a:r>
            <a:r>
              <a:rPr lang="nl-NL" dirty="0" err="1"/>
              <a:t>instructions</a:t>
            </a:r>
            <a:r>
              <a:rPr lang="nl-NL" dirty="0"/>
              <a:t> are </a:t>
            </a:r>
            <a:r>
              <a:rPr lang="nl-NL" dirty="0" err="1"/>
              <a:t>not</a:t>
            </a:r>
            <a:r>
              <a:rPr lang="nl-NL" dirty="0"/>
              <a:t> relevant </a:t>
            </a:r>
            <a:r>
              <a:rPr lang="nl-NL" dirty="0" err="1"/>
              <a:t>for</a:t>
            </a:r>
            <a:r>
              <a:rPr lang="nl-NL" dirty="0"/>
              <a:t> </a:t>
            </a:r>
            <a:r>
              <a:rPr lang="nl-NL" dirty="0" err="1"/>
              <a:t>our</a:t>
            </a:r>
            <a:r>
              <a:rPr lang="nl-NL" dirty="0"/>
              <a:t> </a:t>
            </a:r>
            <a:r>
              <a:rPr lang="nl-NL" dirty="0" err="1"/>
              <a:t>descriptors</a:t>
            </a:r>
            <a:r>
              <a:rPr lang="nl-NL" dirty="0"/>
              <a:t> but </a:t>
            </a:r>
            <a:r>
              <a:rPr lang="nl-NL" dirty="0" err="1"/>
              <a:t>those</a:t>
            </a:r>
            <a:r>
              <a:rPr lang="nl-NL" dirty="0"/>
              <a:t> are </a:t>
            </a:r>
            <a:r>
              <a:rPr lang="nl-NL" dirty="0" err="1"/>
              <a:t>used</a:t>
            </a:r>
            <a:r>
              <a:rPr lang="nl-NL" dirty="0"/>
              <a:t> </a:t>
            </a:r>
            <a:r>
              <a:rPr lang="nl-NL" dirty="0" err="1"/>
              <a:t>to</a:t>
            </a:r>
            <a:r>
              <a:rPr lang="nl-NL" dirty="0"/>
              <a:t> </a:t>
            </a:r>
            <a:r>
              <a:rPr lang="nl-NL" dirty="0" err="1"/>
              <a:t>compute</a:t>
            </a:r>
            <a:r>
              <a:rPr lang="nl-NL" dirty="0"/>
              <a:t> </a:t>
            </a:r>
            <a:r>
              <a:rPr lang="nl-NL" dirty="0" err="1"/>
              <a:t>the</a:t>
            </a:r>
            <a:r>
              <a:rPr lang="nl-NL" dirty="0"/>
              <a:t> index </a:t>
            </a:r>
            <a:r>
              <a:rPr lang="nl-NL" dirty="0" err="1"/>
              <a:t>which</a:t>
            </a:r>
            <a:r>
              <a:rPr lang="nl-NL" dirty="0"/>
              <a:t> </a:t>
            </a:r>
            <a:r>
              <a:rPr lang="nl-NL" dirty="0" err="1"/>
              <a:t>ends</a:t>
            </a:r>
            <a:r>
              <a:rPr lang="nl-NL" dirty="0"/>
              <a:t> up </a:t>
            </a:r>
            <a:r>
              <a:rPr lang="nl-NL" dirty="0" err="1"/>
              <a:t>into</a:t>
            </a:r>
            <a:r>
              <a:rPr lang="nl-NL" dirty="0"/>
              <a:t> register v0. *click* </a:t>
            </a:r>
            <a:r>
              <a:rPr lang="nl-NL" dirty="0" err="1"/>
              <a:t>Again</a:t>
            </a:r>
            <a:r>
              <a:rPr lang="nl-NL" dirty="0"/>
              <a:t>, a </a:t>
            </a:r>
            <a:r>
              <a:rPr lang="nl-NL" dirty="0" err="1"/>
              <a:t>wait</a:t>
            </a:r>
            <a:r>
              <a:rPr lang="nl-NL" dirty="0"/>
              <a:t> </a:t>
            </a:r>
            <a:r>
              <a:rPr lang="nl-NL" dirty="0" err="1"/>
              <a:t>for</a:t>
            </a:r>
            <a:r>
              <a:rPr lang="nl-NL" dirty="0"/>
              <a:t> memory </a:t>
            </a:r>
            <a:r>
              <a:rPr lang="nl-NL" dirty="0" err="1"/>
              <a:t>to</a:t>
            </a:r>
            <a:r>
              <a:rPr lang="nl-NL" dirty="0"/>
              <a:t> make </a:t>
            </a:r>
            <a:r>
              <a:rPr lang="nl-NL" dirty="0" err="1"/>
              <a:t>sure</a:t>
            </a:r>
            <a:r>
              <a:rPr lang="nl-NL" dirty="0"/>
              <a:t> </a:t>
            </a:r>
            <a:r>
              <a:rPr lang="nl-NL" dirty="0" err="1"/>
              <a:t>our</a:t>
            </a:r>
            <a:r>
              <a:rPr lang="nl-NL" dirty="0"/>
              <a:t> constant buffer </a:t>
            </a:r>
            <a:r>
              <a:rPr lang="nl-NL" dirty="0" err="1"/>
              <a:t>value</a:t>
            </a:r>
            <a:r>
              <a:rPr lang="nl-NL" dirty="0"/>
              <a:t> has </a:t>
            </a:r>
            <a:r>
              <a:rPr lang="nl-NL" dirty="0" err="1"/>
              <a:t>arrived</a:t>
            </a:r>
            <a:r>
              <a:rPr lang="nl-NL" dirty="0"/>
              <a:t>. *click* </a:t>
            </a:r>
            <a:r>
              <a:rPr lang="nl-NL" dirty="0" err="1"/>
              <a:t>Our</a:t>
            </a:r>
            <a:r>
              <a:rPr lang="nl-NL" dirty="0"/>
              <a:t> constant buffer </a:t>
            </a:r>
            <a:r>
              <a:rPr lang="nl-NL" dirty="0" err="1"/>
              <a:t>value</a:t>
            </a:r>
            <a:r>
              <a:rPr lang="nl-NL" dirty="0"/>
              <a:t> is </a:t>
            </a:r>
            <a:r>
              <a:rPr lang="nl-NL" dirty="0" err="1"/>
              <a:t>moved</a:t>
            </a:r>
            <a:r>
              <a:rPr lang="nl-NL" dirty="0"/>
              <a:t> </a:t>
            </a:r>
            <a:r>
              <a:rPr lang="nl-NL" dirty="0" err="1"/>
              <a:t>into</a:t>
            </a:r>
            <a:r>
              <a:rPr lang="nl-NL" dirty="0"/>
              <a:t> v1 as we </a:t>
            </a:r>
            <a:r>
              <a:rPr lang="nl-NL" dirty="0" err="1"/>
              <a:t>can</a:t>
            </a:r>
            <a:r>
              <a:rPr lang="nl-NL" dirty="0"/>
              <a:t> </a:t>
            </a:r>
            <a:r>
              <a:rPr lang="nl-NL" dirty="0" err="1"/>
              <a:t>only</a:t>
            </a:r>
            <a:r>
              <a:rPr lang="nl-NL" dirty="0"/>
              <a:t> store </a:t>
            </a:r>
            <a:r>
              <a:rPr lang="nl-NL" dirty="0" err="1"/>
              <a:t>values</a:t>
            </a:r>
            <a:r>
              <a:rPr lang="nl-NL" dirty="0"/>
              <a:t> </a:t>
            </a:r>
            <a:r>
              <a:rPr lang="nl-NL" dirty="0" err="1"/>
              <a:t>to</a:t>
            </a:r>
            <a:r>
              <a:rPr lang="nl-NL" dirty="0"/>
              <a:t> memory </a:t>
            </a:r>
            <a:r>
              <a:rPr lang="nl-NL" dirty="0" err="1"/>
              <a:t>using</a:t>
            </a:r>
            <a:r>
              <a:rPr lang="nl-NL" dirty="0"/>
              <a:t> a vector register.*click* </a:t>
            </a:r>
            <a:r>
              <a:rPr lang="nl-NL" dirty="0" err="1"/>
              <a:t>Now</a:t>
            </a:r>
            <a:r>
              <a:rPr lang="nl-NL" dirty="0"/>
              <a:t> </a:t>
            </a:r>
            <a:r>
              <a:rPr lang="nl-NL" dirty="0" err="1"/>
              <a:t>the</a:t>
            </a:r>
            <a:r>
              <a:rPr lang="nl-NL" dirty="0"/>
              <a:t> </a:t>
            </a:r>
            <a:r>
              <a:rPr lang="nl-NL" dirty="0" err="1"/>
              <a:t>write</a:t>
            </a:r>
            <a:r>
              <a:rPr lang="nl-NL" dirty="0"/>
              <a:t> </a:t>
            </a:r>
            <a:r>
              <a:rPr lang="nl-NL" dirty="0" err="1"/>
              <a:t>to</a:t>
            </a:r>
            <a:r>
              <a:rPr lang="nl-NL" dirty="0"/>
              <a:t> memory </a:t>
            </a:r>
            <a:r>
              <a:rPr lang="nl-NL" dirty="0" err="1"/>
              <a:t>happens</a:t>
            </a:r>
            <a:r>
              <a:rPr lang="nl-NL" dirty="0"/>
              <a:t> </a:t>
            </a:r>
            <a:r>
              <a:rPr lang="nl-NL" dirty="0" err="1"/>
              <a:t>based</a:t>
            </a:r>
            <a:r>
              <a:rPr lang="nl-NL" dirty="0"/>
              <a:t> on </a:t>
            </a:r>
            <a:r>
              <a:rPr lang="nl-NL" dirty="0" err="1"/>
              <a:t>the</a:t>
            </a:r>
            <a:r>
              <a:rPr lang="nl-NL" dirty="0"/>
              <a:t> </a:t>
            </a:r>
            <a:r>
              <a:rPr lang="nl-NL" dirty="0" err="1"/>
              <a:t>uav</a:t>
            </a:r>
            <a:r>
              <a:rPr lang="nl-NL" dirty="0"/>
              <a:t> descriptor </a:t>
            </a:r>
            <a:r>
              <a:rPr lang="nl-NL" dirty="0" err="1"/>
              <a:t>stored</a:t>
            </a:r>
            <a:r>
              <a:rPr lang="nl-NL" dirty="0"/>
              <a:t> in s0 </a:t>
            </a:r>
            <a:r>
              <a:rPr lang="nl-NL" dirty="0" err="1"/>
              <a:t>through</a:t>
            </a:r>
            <a:r>
              <a:rPr lang="nl-NL" dirty="0"/>
              <a:t> s3. </a:t>
            </a:r>
          </a:p>
          <a:p>
            <a:r>
              <a:rPr lang="nl-NL" dirty="0" err="1"/>
              <a:t>And</a:t>
            </a:r>
            <a:r>
              <a:rPr lang="nl-NL" dirty="0"/>
              <a:t> </a:t>
            </a:r>
            <a:r>
              <a:rPr lang="nl-NL" dirty="0" err="1"/>
              <a:t>that’s</a:t>
            </a:r>
            <a:r>
              <a:rPr lang="nl-NL" dirty="0"/>
              <a:t> </a:t>
            </a:r>
            <a:r>
              <a:rPr lang="nl-NL" dirty="0" err="1"/>
              <a:t>the</a:t>
            </a:r>
            <a:r>
              <a:rPr lang="nl-NL" dirty="0"/>
              <a:t> gist of </a:t>
            </a:r>
            <a:r>
              <a:rPr lang="nl-NL" dirty="0" err="1"/>
              <a:t>what</a:t>
            </a:r>
            <a:r>
              <a:rPr lang="nl-NL" dirty="0"/>
              <a:t> </a:t>
            </a:r>
            <a:r>
              <a:rPr lang="nl-NL" dirty="0" err="1"/>
              <a:t>happens</a:t>
            </a:r>
            <a:r>
              <a:rPr lang="nl-NL" dirty="0"/>
              <a:t> </a:t>
            </a:r>
            <a:r>
              <a:rPr lang="nl-NL" dirty="0" err="1"/>
              <a:t>when</a:t>
            </a:r>
            <a:r>
              <a:rPr lang="nl-NL" dirty="0"/>
              <a:t> </a:t>
            </a:r>
            <a:r>
              <a:rPr lang="nl-NL" dirty="0" err="1"/>
              <a:t>you</a:t>
            </a:r>
            <a:r>
              <a:rPr lang="nl-NL" dirty="0"/>
              <a:t> </a:t>
            </a:r>
            <a:r>
              <a:rPr lang="nl-NL" dirty="0" err="1"/>
              <a:t>use</a:t>
            </a:r>
            <a:r>
              <a:rPr lang="nl-NL" dirty="0"/>
              <a:t> a descriptor </a:t>
            </a:r>
            <a:r>
              <a:rPr lang="nl-NL" dirty="0" err="1"/>
              <a:t>table</a:t>
            </a:r>
            <a:r>
              <a:rPr lang="nl-NL" dirty="0"/>
              <a:t> </a:t>
            </a:r>
            <a:r>
              <a:rPr lang="nl-NL" dirty="0" err="1"/>
              <a:t>when</a:t>
            </a:r>
            <a:r>
              <a:rPr lang="nl-NL" dirty="0"/>
              <a:t> </a:t>
            </a:r>
            <a:r>
              <a:rPr lang="nl-NL" dirty="0" err="1"/>
              <a:t>accessing</a:t>
            </a:r>
            <a:r>
              <a:rPr lang="nl-NL" dirty="0"/>
              <a:t> resources on </a:t>
            </a:r>
            <a:r>
              <a:rPr lang="nl-NL" dirty="0" err="1"/>
              <a:t>the</a:t>
            </a:r>
            <a:r>
              <a:rPr lang="nl-NL" dirty="0"/>
              <a:t> </a:t>
            </a:r>
            <a:r>
              <a:rPr lang="nl-NL" dirty="0" err="1"/>
              <a:t>gpu</a:t>
            </a:r>
            <a:r>
              <a:rPr lang="nl-NL" dirty="0"/>
              <a:t>. </a:t>
            </a:r>
          </a:p>
        </p:txBody>
      </p:sp>
      <p:sp>
        <p:nvSpPr>
          <p:cNvPr id="4" name="Slide Number Placeholder 3">
            <a:extLst>
              <a:ext uri="{FF2B5EF4-FFF2-40B4-BE49-F238E27FC236}">
                <a16:creationId xmlns:a16="http://schemas.microsoft.com/office/drawing/2014/main" id="{19C78303-0820-9DCA-9CB5-07B8D6580167}"/>
              </a:ext>
            </a:extLst>
          </p:cNvPr>
          <p:cNvSpPr>
            <a:spLocks noGrp="1"/>
          </p:cNvSpPr>
          <p:nvPr>
            <p:ph type="sldNum" sz="quarter" idx="5"/>
          </p:nvPr>
        </p:nvSpPr>
        <p:spPr/>
        <p:txBody>
          <a:bodyPr/>
          <a:lstStyle/>
          <a:p>
            <a:fld id="{E3C87485-FAA3-4E12-A817-024873200D33}" type="slidenum">
              <a:rPr lang="nl-NL" smtClean="0"/>
              <a:t>20</a:t>
            </a:fld>
            <a:endParaRPr lang="nl-NL"/>
          </a:p>
        </p:txBody>
      </p:sp>
    </p:spTree>
    <p:extLst>
      <p:ext uri="{BB962C8B-B14F-4D97-AF65-F5344CB8AC3E}">
        <p14:creationId xmlns:p14="http://schemas.microsoft.com/office/powerpoint/2010/main" val="26826793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44C20-6434-525E-F909-B9C0CB6F7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BFEC99-24FA-233B-6AB9-07A1A88261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673790-3CBF-0AD0-120E-56FCDFFE457D}"/>
              </a:ext>
            </a:extLst>
          </p:cNvPr>
          <p:cNvSpPr>
            <a:spLocks noGrp="1"/>
          </p:cNvSpPr>
          <p:nvPr>
            <p:ph type="body" idx="1"/>
          </p:nvPr>
        </p:nvSpPr>
        <p:spPr/>
        <p:txBody>
          <a:bodyPr/>
          <a:lstStyle/>
          <a:p>
            <a:r>
              <a:rPr lang="nl-NL" dirty="0" err="1"/>
              <a:t>To</a:t>
            </a:r>
            <a:r>
              <a:rPr lang="nl-NL" dirty="0"/>
              <a:t> </a:t>
            </a:r>
            <a:r>
              <a:rPr lang="nl-NL" dirty="0" err="1"/>
              <a:t>summarize</a:t>
            </a:r>
            <a:r>
              <a:rPr lang="nl-NL" dirty="0"/>
              <a:t>, </a:t>
            </a:r>
            <a:r>
              <a:rPr lang="nl-NL" dirty="0" err="1"/>
              <a:t>with</a:t>
            </a:r>
            <a:r>
              <a:rPr lang="nl-NL" dirty="0"/>
              <a:t> a descriptor </a:t>
            </a:r>
            <a:r>
              <a:rPr lang="nl-NL" dirty="0" err="1"/>
              <a:t>table</a:t>
            </a:r>
            <a:r>
              <a:rPr lang="nl-NL" dirty="0"/>
              <a:t> </a:t>
            </a:r>
            <a:r>
              <a:rPr lang="nl-NL" dirty="0" err="1"/>
              <a:t>you</a:t>
            </a:r>
            <a:r>
              <a:rPr lang="nl-NL" dirty="0"/>
              <a:t> end </a:t>
            </a:r>
            <a:r>
              <a:rPr lang="nl-NL" dirty="0" err="1"/>
              <a:t>with</a:t>
            </a:r>
            <a:r>
              <a:rPr lang="nl-NL" dirty="0"/>
              <a:t> a level of </a:t>
            </a:r>
            <a:r>
              <a:rPr lang="nl-NL" dirty="0" err="1"/>
              <a:t>indirection</a:t>
            </a:r>
            <a:r>
              <a:rPr lang="nl-NL" dirty="0"/>
              <a:t>. *click* We first </a:t>
            </a:r>
            <a:r>
              <a:rPr lang="nl-NL" dirty="0" err="1"/>
              <a:t>read</a:t>
            </a:r>
            <a:r>
              <a:rPr lang="nl-NL" dirty="0"/>
              <a:t> </a:t>
            </a:r>
            <a:r>
              <a:rPr lang="nl-NL" dirty="0" err="1"/>
              <a:t>the</a:t>
            </a:r>
            <a:r>
              <a:rPr lang="nl-NL" dirty="0"/>
              <a:t> descriptor </a:t>
            </a:r>
            <a:r>
              <a:rPr lang="nl-NL" dirty="0" err="1"/>
              <a:t>from</a:t>
            </a:r>
            <a:r>
              <a:rPr lang="nl-NL" dirty="0"/>
              <a:t> </a:t>
            </a:r>
            <a:r>
              <a:rPr lang="nl-NL" dirty="0" err="1"/>
              <a:t>the</a:t>
            </a:r>
            <a:r>
              <a:rPr lang="nl-NL" dirty="0"/>
              <a:t> descriptor </a:t>
            </a:r>
            <a:r>
              <a:rPr lang="nl-NL" dirty="0" err="1"/>
              <a:t>heap</a:t>
            </a:r>
            <a:r>
              <a:rPr lang="nl-NL" dirty="0"/>
              <a:t> </a:t>
            </a:r>
            <a:r>
              <a:rPr lang="nl-NL" dirty="0" err="1"/>
              <a:t>and</a:t>
            </a:r>
            <a:r>
              <a:rPr lang="nl-NL" dirty="0"/>
              <a:t> </a:t>
            </a:r>
            <a:r>
              <a:rPr lang="nl-NL" dirty="0" err="1"/>
              <a:t>once</a:t>
            </a:r>
            <a:r>
              <a:rPr lang="nl-NL" dirty="0"/>
              <a:t> </a:t>
            </a:r>
            <a:r>
              <a:rPr lang="nl-NL" dirty="0" err="1"/>
              <a:t>that</a:t>
            </a:r>
            <a:r>
              <a:rPr lang="nl-NL" dirty="0"/>
              <a:t> is ready, we </a:t>
            </a:r>
            <a:r>
              <a:rPr lang="nl-NL" dirty="0" err="1"/>
              <a:t>can</a:t>
            </a:r>
            <a:r>
              <a:rPr lang="nl-NL" dirty="0"/>
              <a:t> </a:t>
            </a:r>
            <a:r>
              <a:rPr lang="nl-NL" dirty="0" err="1"/>
              <a:t>actual</a:t>
            </a:r>
            <a:r>
              <a:rPr lang="nl-NL" dirty="0"/>
              <a:t> </a:t>
            </a:r>
            <a:r>
              <a:rPr lang="nl-NL" dirty="0" err="1"/>
              <a:t>use</a:t>
            </a:r>
            <a:r>
              <a:rPr lang="nl-NL" dirty="0"/>
              <a:t> </a:t>
            </a:r>
            <a:r>
              <a:rPr lang="nl-NL" dirty="0" err="1"/>
              <a:t>the</a:t>
            </a:r>
            <a:r>
              <a:rPr lang="nl-NL" dirty="0"/>
              <a:t> descriptor.</a:t>
            </a:r>
          </a:p>
        </p:txBody>
      </p:sp>
      <p:sp>
        <p:nvSpPr>
          <p:cNvPr id="4" name="Slide Number Placeholder 3">
            <a:extLst>
              <a:ext uri="{FF2B5EF4-FFF2-40B4-BE49-F238E27FC236}">
                <a16:creationId xmlns:a16="http://schemas.microsoft.com/office/drawing/2014/main" id="{11F4818D-D4E9-B5A9-5F48-3D3BB8A7D2E1}"/>
              </a:ext>
            </a:extLst>
          </p:cNvPr>
          <p:cNvSpPr>
            <a:spLocks noGrp="1"/>
          </p:cNvSpPr>
          <p:nvPr>
            <p:ph type="sldNum" sz="quarter" idx="5"/>
          </p:nvPr>
        </p:nvSpPr>
        <p:spPr/>
        <p:txBody>
          <a:bodyPr/>
          <a:lstStyle/>
          <a:p>
            <a:fld id="{E3C87485-FAA3-4E12-A817-024873200D33}" type="slidenum">
              <a:rPr lang="nl-NL" smtClean="0"/>
              <a:t>21</a:t>
            </a:fld>
            <a:endParaRPr lang="nl-NL"/>
          </a:p>
        </p:txBody>
      </p:sp>
    </p:spTree>
    <p:extLst>
      <p:ext uri="{BB962C8B-B14F-4D97-AF65-F5344CB8AC3E}">
        <p14:creationId xmlns:p14="http://schemas.microsoft.com/office/powerpoint/2010/main" val="12094110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6B6924-0391-5DA5-0657-C5D2880AD9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E6812E-3E81-9152-00FD-72D19282BC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CD4867-5D52-2B0A-58EC-059A319954F1}"/>
              </a:ext>
            </a:extLst>
          </p:cNvPr>
          <p:cNvSpPr>
            <a:spLocks noGrp="1"/>
          </p:cNvSpPr>
          <p:nvPr>
            <p:ph type="body" idx="1"/>
          </p:nvPr>
        </p:nvSpPr>
        <p:spPr/>
        <p:txBody>
          <a:bodyPr/>
          <a:lstStyle/>
          <a:p>
            <a:r>
              <a:rPr lang="nl-NL" dirty="0" err="1"/>
              <a:t>Moving</a:t>
            </a:r>
            <a:r>
              <a:rPr lang="nl-NL" dirty="0"/>
              <a:t> on </a:t>
            </a:r>
            <a:r>
              <a:rPr lang="nl-NL" dirty="0" err="1"/>
              <a:t>to</a:t>
            </a:r>
            <a:r>
              <a:rPr lang="nl-NL" dirty="0"/>
              <a:t> root </a:t>
            </a:r>
            <a:r>
              <a:rPr lang="nl-NL" dirty="0" err="1"/>
              <a:t>descriptors</a:t>
            </a:r>
            <a:r>
              <a:rPr lang="nl-NL" dirty="0"/>
              <a:t>. *click* Root </a:t>
            </a:r>
            <a:r>
              <a:rPr lang="nl-NL" dirty="0" err="1"/>
              <a:t>descriptors</a:t>
            </a:r>
            <a:r>
              <a:rPr lang="nl-NL" dirty="0"/>
              <a:t> are </a:t>
            </a:r>
            <a:r>
              <a:rPr lang="nl-NL" dirty="0" err="1"/>
              <a:t>embedded</a:t>
            </a:r>
            <a:r>
              <a:rPr lang="nl-NL" dirty="0"/>
              <a:t> </a:t>
            </a:r>
            <a:r>
              <a:rPr lang="nl-NL" dirty="0" err="1"/>
              <a:t>into</a:t>
            </a:r>
            <a:r>
              <a:rPr lang="nl-NL" dirty="0"/>
              <a:t> </a:t>
            </a:r>
            <a:r>
              <a:rPr lang="nl-NL" dirty="0" err="1"/>
              <a:t>the</a:t>
            </a:r>
            <a:r>
              <a:rPr lang="nl-NL" dirty="0"/>
              <a:t> root </a:t>
            </a:r>
            <a:r>
              <a:rPr lang="nl-NL" dirty="0" err="1"/>
              <a:t>signature</a:t>
            </a:r>
            <a:r>
              <a:rPr lang="nl-NL" dirty="0"/>
              <a:t>. *click* </a:t>
            </a:r>
            <a:r>
              <a:rPr lang="nl-NL" dirty="0" err="1"/>
              <a:t>Sort</a:t>
            </a:r>
            <a:r>
              <a:rPr lang="nl-NL" dirty="0"/>
              <a:t> of, we </a:t>
            </a:r>
            <a:r>
              <a:rPr lang="nl-NL" dirty="0" err="1"/>
              <a:t>only</a:t>
            </a:r>
            <a:r>
              <a:rPr lang="nl-NL" dirty="0"/>
              <a:t> pass </a:t>
            </a:r>
            <a:r>
              <a:rPr lang="nl-NL" dirty="0" err="1"/>
              <a:t>the</a:t>
            </a:r>
            <a:r>
              <a:rPr lang="nl-NL" dirty="0"/>
              <a:t> </a:t>
            </a:r>
            <a:r>
              <a:rPr lang="nl-NL" dirty="0" err="1"/>
              <a:t>gpu</a:t>
            </a:r>
            <a:r>
              <a:rPr lang="nl-NL" dirty="0"/>
              <a:t> virtual </a:t>
            </a:r>
            <a:r>
              <a:rPr lang="nl-NL" dirty="0" err="1"/>
              <a:t>address</a:t>
            </a:r>
            <a:r>
              <a:rPr lang="nl-NL" dirty="0"/>
              <a:t> </a:t>
            </a:r>
            <a:r>
              <a:rPr lang="nl-NL" dirty="0" err="1"/>
              <a:t>to</a:t>
            </a:r>
            <a:r>
              <a:rPr lang="nl-NL" dirty="0"/>
              <a:t> </a:t>
            </a:r>
            <a:r>
              <a:rPr lang="nl-NL" dirty="0" err="1"/>
              <a:t>the</a:t>
            </a:r>
            <a:r>
              <a:rPr lang="nl-NL" dirty="0"/>
              <a:t> driver </a:t>
            </a:r>
            <a:r>
              <a:rPr lang="nl-NL" dirty="0" err="1"/>
              <a:t>when</a:t>
            </a:r>
            <a:r>
              <a:rPr lang="nl-NL" dirty="0"/>
              <a:t> binding a root descriptor *click* </a:t>
            </a:r>
            <a:r>
              <a:rPr lang="nl-NL" dirty="0" err="1"/>
              <a:t>This</a:t>
            </a:r>
            <a:r>
              <a:rPr lang="nl-NL" dirty="0"/>
              <a:t> </a:t>
            </a:r>
            <a:r>
              <a:rPr lang="nl-NL" dirty="0" err="1"/>
              <a:t>limits</a:t>
            </a:r>
            <a:r>
              <a:rPr lang="nl-NL" dirty="0"/>
              <a:t> root </a:t>
            </a:r>
            <a:r>
              <a:rPr lang="nl-NL" dirty="0" err="1"/>
              <a:t>descriptors</a:t>
            </a:r>
            <a:r>
              <a:rPr lang="nl-NL" dirty="0"/>
              <a:t> </a:t>
            </a:r>
            <a:r>
              <a:rPr lang="nl-NL" dirty="0" err="1"/>
              <a:t>to</a:t>
            </a:r>
            <a:r>
              <a:rPr lang="nl-NL" dirty="0"/>
              <a:t> </a:t>
            </a:r>
            <a:r>
              <a:rPr lang="nl-NL" dirty="0" err="1"/>
              <a:t>certain</a:t>
            </a:r>
            <a:r>
              <a:rPr lang="nl-NL" dirty="0"/>
              <a:t> buffer types as </a:t>
            </a:r>
            <a:r>
              <a:rPr lang="nl-NL" dirty="0" err="1"/>
              <a:t>the</a:t>
            </a:r>
            <a:r>
              <a:rPr lang="nl-NL" dirty="0"/>
              <a:t> compiler </a:t>
            </a:r>
            <a:r>
              <a:rPr lang="nl-NL" dirty="0" err="1"/>
              <a:t>needs</a:t>
            </a:r>
            <a:r>
              <a:rPr lang="nl-NL" dirty="0"/>
              <a:t> </a:t>
            </a:r>
            <a:r>
              <a:rPr lang="nl-NL" dirty="0" err="1"/>
              <a:t>to</a:t>
            </a:r>
            <a:r>
              <a:rPr lang="nl-NL" dirty="0"/>
              <a:t> </a:t>
            </a:r>
            <a:r>
              <a:rPr lang="nl-NL" dirty="0" err="1"/>
              <a:t>derive</a:t>
            </a:r>
            <a:r>
              <a:rPr lang="nl-NL" dirty="0"/>
              <a:t> </a:t>
            </a:r>
            <a:r>
              <a:rPr lang="nl-NL" dirty="0" err="1"/>
              <a:t>all</a:t>
            </a:r>
            <a:r>
              <a:rPr lang="nl-NL" dirty="0"/>
              <a:t> </a:t>
            </a:r>
            <a:r>
              <a:rPr lang="nl-NL" dirty="0" err="1"/>
              <a:t>other</a:t>
            </a:r>
            <a:r>
              <a:rPr lang="nl-NL" dirty="0"/>
              <a:t> information </a:t>
            </a:r>
            <a:r>
              <a:rPr lang="nl-NL" dirty="0" err="1"/>
              <a:t>from</a:t>
            </a:r>
            <a:r>
              <a:rPr lang="nl-NL" dirty="0"/>
              <a:t> </a:t>
            </a:r>
            <a:r>
              <a:rPr lang="nl-NL" dirty="0" err="1"/>
              <a:t>the</a:t>
            </a:r>
            <a:r>
              <a:rPr lang="nl-NL" dirty="0"/>
              <a:t> </a:t>
            </a:r>
            <a:r>
              <a:rPr lang="nl-NL" dirty="0" err="1"/>
              <a:t>shader</a:t>
            </a:r>
            <a:r>
              <a:rPr lang="nl-NL" dirty="0"/>
              <a:t>. </a:t>
            </a:r>
          </a:p>
          <a:p>
            <a:r>
              <a:rPr lang="nl-NL" dirty="0"/>
              <a:t>*click* A root descriptor entry </a:t>
            </a:r>
            <a:r>
              <a:rPr lang="nl-NL" dirty="0" err="1"/>
              <a:t>can</a:t>
            </a:r>
            <a:r>
              <a:rPr lang="nl-NL" dirty="0"/>
              <a:t> </a:t>
            </a:r>
            <a:r>
              <a:rPr lang="nl-NL" dirty="0" err="1"/>
              <a:t>only</a:t>
            </a:r>
            <a:r>
              <a:rPr lang="nl-NL" dirty="0"/>
              <a:t> point </a:t>
            </a:r>
            <a:r>
              <a:rPr lang="nl-NL" dirty="0" err="1"/>
              <a:t>to</a:t>
            </a:r>
            <a:r>
              <a:rPr lang="nl-NL" dirty="0"/>
              <a:t> </a:t>
            </a:r>
            <a:r>
              <a:rPr lang="nl-NL" dirty="0" err="1"/>
              <a:t>one</a:t>
            </a:r>
            <a:r>
              <a:rPr lang="nl-NL" dirty="0"/>
              <a:t> resources, </a:t>
            </a:r>
            <a:r>
              <a:rPr lang="nl-NL" dirty="0" err="1"/>
              <a:t>this</a:t>
            </a:r>
            <a:r>
              <a:rPr lang="nl-NL" dirty="0"/>
              <a:t> is different versus a descriptor </a:t>
            </a:r>
            <a:r>
              <a:rPr lang="nl-NL" dirty="0" err="1"/>
              <a:t>table</a:t>
            </a:r>
            <a:r>
              <a:rPr lang="nl-NL" dirty="0"/>
              <a:t>. A descriptor </a:t>
            </a:r>
            <a:r>
              <a:rPr lang="nl-NL" dirty="0" err="1"/>
              <a:t>table</a:t>
            </a:r>
            <a:r>
              <a:rPr lang="nl-NL" dirty="0"/>
              <a:t> </a:t>
            </a:r>
            <a:r>
              <a:rPr lang="nl-NL" dirty="0" err="1"/>
              <a:t>can</a:t>
            </a:r>
            <a:r>
              <a:rPr lang="nl-NL" dirty="0"/>
              <a:t> point </a:t>
            </a:r>
            <a:r>
              <a:rPr lang="nl-NL" dirty="0" err="1"/>
              <a:t>to</a:t>
            </a:r>
            <a:r>
              <a:rPr lang="nl-NL" dirty="0"/>
              <a:t> a range of resources </a:t>
            </a:r>
            <a:r>
              <a:rPr lang="nl-NL" dirty="0" err="1"/>
              <a:t>whereas</a:t>
            </a:r>
            <a:r>
              <a:rPr lang="nl-NL" dirty="0"/>
              <a:t> a root descriptor </a:t>
            </a:r>
            <a:r>
              <a:rPr lang="nl-NL" dirty="0" err="1"/>
              <a:t>can</a:t>
            </a:r>
            <a:r>
              <a:rPr lang="nl-NL" dirty="0"/>
              <a:t> </a:t>
            </a:r>
            <a:r>
              <a:rPr lang="nl-NL" dirty="0" err="1"/>
              <a:t>only</a:t>
            </a:r>
            <a:r>
              <a:rPr lang="nl-NL" dirty="0"/>
              <a:t> point </a:t>
            </a:r>
            <a:r>
              <a:rPr lang="nl-NL" dirty="0" err="1"/>
              <a:t>to</a:t>
            </a:r>
            <a:r>
              <a:rPr lang="nl-NL" dirty="0"/>
              <a:t> </a:t>
            </a:r>
            <a:r>
              <a:rPr lang="nl-NL" dirty="0" err="1"/>
              <a:t>one</a:t>
            </a:r>
            <a:r>
              <a:rPr lang="nl-NL" dirty="0"/>
              <a:t> resource. *click*</a:t>
            </a:r>
          </a:p>
          <a:p>
            <a:r>
              <a:rPr lang="nl-NL" dirty="0" err="1"/>
              <a:t>One</a:t>
            </a:r>
            <a:r>
              <a:rPr lang="nl-NL" dirty="0"/>
              <a:t> </a:t>
            </a:r>
            <a:r>
              <a:rPr lang="nl-NL" dirty="0" err="1"/>
              <a:t>thing</a:t>
            </a:r>
            <a:r>
              <a:rPr lang="nl-NL" dirty="0"/>
              <a:t> </a:t>
            </a:r>
            <a:r>
              <a:rPr lang="nl-NL" dirty="0" err="1"/>
              <a:t>to</a:t>
            </a:r>
            <a:r>
              <a:rPr lang="nl-NL" dirty="0"/>
              <a:t> </a:t>
            </a:r>
            <a:r>
              <a:rPr lang="nl-NL" dirty="0" err="1"/>
              <a:t>be</a:t>
            </a:r>
            <a:r>
              <a:rPr lang="nl-NL" dirty="0"/>
              <a:t> </a:t>
            </a:r>
            <a:r>
              <a:rPr lang="nl-NL" dirty="0" err="1"/>
              <a:t>aware</a:t>
            </a:r>
            <a:r>
              <a:rPr lang="nl-NL" dirty="0"/>
              <a:t> of is </a:t>
            </a:r>
            <a:r>
              <a:rPr lang="nl-NL" dirty="0" err="1"/>
              <a:t>that</a:t>
            </a:r>
            <a:r>
              <a:rPr lang="nl-NL" dirty="0"/>
              <a:t> root </a:t>
            </a:r>
            <a:r>
              <a:rPr lang="nl-NL" dirty="0" err="1"/>
              <a:t>descriptors</a:t>
            </a:r>
            <a:r>
              <a:rPr lang="nl-NL" dirty="0"/>
              <a:t> do </a:t>
            </a:r>
            <a:r>
              <a:rPr lang="nl-NL" dirty="0" err="1"/>
              <a:t>not</a:t>
            </a:r>
            <a:r>
              <a:rPr lang="nl-NL" dirty="0"/>
              <a:t> have </a:t>
            </a:r>
            <a:r>
              <a:rPr lang="nl-NL" dirty="0" err="1"/>
              <a:t>any</a:t>
            </a:r>
            <a:r>
              <a:rPr lang="nl-NL" dirty="0"/>
              <a:t> </a:t>
            </a:r>
            <a:r>
              <a:rPr lang="nl-NL" dirty="0" err="1"/>
              <a:t>bounds</a:t>
            </a:r>
            <a:r>
              <a:rPr lang="nl-NL" dirty="0"/>
              <a:t> </a:t>
            </a:r>
            <a:r>
              <a:rPr lang="nl-NL" dirty="0" err="1"/>
              <a:t>checking</a:t>
            </a:r>
            <a:r>
              <a:rPr lang="nl-NL" dirty="0"/>
              <a:t>! OOB </a:t>
            </a:r>
            <a:r>
              <a:rPr lang="nl-NL" dirty="0" err="1"/>
              <a:t>reads</a:t>
            </a:r>
            <a:r>
              <a:rPr lang="nl-NL" dirty="0"/>
              <a:t> </a:t>
            </a:r>
            <a:r>
              <a:rPr lang="nl-NL" dirty="0" err="1"/>
              <a:t>and</a:t>
            </a:r>
            <a:r>
              <a:rPr lang="nl-NL" dirty="0"/>
              <a:t> </a:t>
            </a:r>
            <a:r>
              <a:rPr lang="nl-NL" dirty="0" err="1"/>
              <a:t>writes</a:t>
            </a:r>
            <a:r>
              <a:rPr lang="nl-NL" dirty="0"/>
              <a:t> are </a:t>
            </a:r>
            <a:r>
              <a:rPr lang="nl-NL" dirty="0" err="1"/>
              <a:t>undefined</a:t>
            </a:r>
            <a:r>
              <a:rPr lang="nl-NL" dirty="0"/>
              <a:t> </a:t>
            </a:r>
            <a:r>
              <a:rPr lang="nl-NL" dirty="0" err="1"/>
              <a:t>behaviour</a:t>
            </a:r>
            <a:r>
              <a:rPr lang="nl-NL" dirty="0"/>
              <a:t> </a:t>
            </a:r>
            <a:r>
              <a:rPr lang="nl-NL" dirty="0" err="1"/>
              <a:t>and</a:t>
            </a:r>
            <a:r>
              <a:rPr lang="nl-NL" dirty="0"/>
              <a:t> </a:t>
            </a:r>
            <a:r>
              <a:rPr lang="nl-NL" dirty="0" err="1"/>
              <a:t>might</a:t>
            </a:r>
            <a:r>
              <a:rPr lang="nl-NL" dirty="0"/>
              <a:t> </a:t>
            </a:r>
            <a:r>
              <a:rPr lang="nl-NL" dirty="0" err="1"/>
              <a:t>cause</a:t>
            </a:r>
            <a:r>
              <a:rPr lang="nl-NL" dirty="0"/>
              <a:t> </a:t>
            </a:r>
            <a:r>
              <a:rPr lang="nl-NL" dirty="0" err="1"/>
              <a:t>unexpected</a:t>
            </a:r>
            <a:r>
              <a:rPr lang="nl-NL" dirty="0"/>
              <a:t> </a:t>
            </a:r>
            <a:r>
              <a:rPr lang="nl-NL" dirty="0" err="1"/>
              <a:t>things</a:t>
            </a:r>
            <a:r>
              <a:rPr lang="nl-NL" dirty="0"/>
              <a:t>, like a page </a:t>
            </a:r>
            <a:r>
              <a:rPr lang="nl-NL" dirty="0" err="1"/>
              <a:t>fault</a:t>
            </a:r>
            <a:r>
              <a:rPr lang="nl-NL" dirty="0"/>
              <a:t>.</a:t>
            </a:r>
          </a:p>
        </p:txBody>
      </p:sp>
      <p:sp>
        <p:nvSpPr>
          <p:cNvPr id="4" name="Slide Number Placeholder 3">
            <a:extLst>
              <a:ext uri="{FF2B5EF4-FFF2-40B4-BE49-F238E27FC236}">
                <a16:creationId xmlns:a16="http://schemas.microsoft.com/office/drawing/2014/main" id="{93BE0507-A074-90A6-1A5E-02993DB61886}"/>
              </a:ext>
            </a:extLst>
          </p:cNvPr>
          <p:cNvSpPr>
            <a:spLocks noGrp="1"/>
          </p:cNvSpPr>
          <p:nvPr>
            <p:ph type="sldNum" sz="quarter" idx="5"/>
          </p:nvPr>
        </p:nvSpPr>
        <p:spPr/>
        <p:txBody>
          <a:bodyPr/>
          <a:lstStyle/>
          <a:p>
            <a:fld id="{E3C87485-FAA3-4E12-A817-024873200D33}" type="slidenum">
              <a:rPr lang="nl-NL" smtClean="0"/>
              <a:t>22</a:t>
            </a:fld>
            <a:endParaRPr lang="nl-NL"/>
          </a:p>
        </p:txBody>
      </p:sp>
    </p:spTree>
    <p:extLst>
      <p:ext uri="{BB962C8B-B14F-4D97-AF65-F5344CB8AC3E}">
        <p14:creationId xmlns:p14="http://schemas.microsoft.com/office/powerpoint/2010/main" val="16621163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F8FFF-72C5-E470-E144-C33EC147A2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65A819-5313-C519-9A82-914252F283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1076B5-6C63-D408-68D7-77055EF85D73}"/>
              </a:ext>
            </a:extLst>
          </p:cNvPr>
          <p:cNvSpPr>
            <a:spLocks noGrp="1"/>
          </p:cNvSpPr>
          <p:nvPr>
            <p:ph type="body" idx="1"/>
          </p:nvPr>
        </p:nvSpPr>
        <p:spPr/>
        <p:txBody>
          <a:bodyPr/>
          <a:lstStyle/>
          <a:p>
            <a:r>
              <a:rPr lang="nl-NL" dirty="0" err="1"/>
              <a:t>So</a:t>
            </a:r>
            <a:r>
              <a:rPr lang="nl-NL" dirty="0"/>
              <a:t> </a:t>
            </a:r>
            <a:r>
              <a:rPr lang="nl-NL" dirty="0" err="1"/>
              <a:t>same</a:t>
            </a:r>
            <a:r>
              <a:rPr lang="nl-NL" dirty="0"/>
              <a:t> </a:t>
            </a:r>
            <a:r>
              <a:rPr lang="nl-NL" dirty="0" err="1"/>
              <a:t>shader</a:t>
            </a:r>
            <a:r>
              <a:rPr lang="nl-NL" dirty="0"/>
              <a:t>, different root </a:t>
            </a:r>
            <a:r>
              <a:rPr lang="nl-NL" dirty="0" err="1"/>
              <a:t>signature</a:t>
            </a:r>
            <a:r>
              <a:rPr lang="nl-NL" dirty="0"/>
              <a:t>. </a:t>
            </a:r>
            <a:r>
              <a:rPr lang="nl-NL" dirty="0" err="1"/>
              <a:t>This</a:t>
            </a:r>
            <a:r>
              <a:rPr lang="nl-NL" dirty="0"/>
              <a:t> time </a:t>
            </a:r>
            <a:r>
              <a:rPr lang="nl-NL" dirty="0" err="1"/>
              <a:t>instead</a:t>
            </a:r>
            <a:r>
              <a:rPr lang="nl-NL" dirty="0"/>
              <a:t> of a descriptor </a:t>
            </a:r>
            <a:r>
              <a:rPr lang="nl-NL" dirty="0" err="1"/>
              <a:t>table</a:t>
            </a:r>
            <a:r>
              <a:rPr lang="nl-NL" dirty="0"/>
              <a:t>, </a:t>
            </a:r>
            <a:r>
              <a:rPr lang="nl-NL" dirty="0" err="1"/>
              <a:t>we’ll</a:t>
            </a:r>
            <a:r>
              <a:rPr lang="nl-NL" dirty="0"/>
              <a:t> </a:t>
            </a:r>
            <a:r>
              <a:rPr lang="nl-NL" dirty="0" err="1"/>
              <a:t>convert</a:t>
            </a:r>
            <a:r>
              <a:rPr lang="nl-NL" dirty="0"/>
              <a:t> </a:t>
            </a:r>
            <a:r>
              <a:rPr lang="nl-NL" dirty="0" err="1"/>
              <a:t>the</a:t>
            </a:r>
            <a:r>
              <a:rPr lang="nl-NL" dirty="0"/>
              <a:t> constant buffer &amp; </a:t>
            </a:r>
            <a:r>
              <a:rPr lang="nl-NL" dirty="0" err="1"/>
              <a:t>uav</a:t>
            </a:r>
            <a:r>
              <a:rPr lang="nl-NL" dirty="0"/>
              <a:t> </a:t>
            </a:r>
            <a:r>
              <a:rPr lang="nl-NL" dirty="0" err="1"/>
              <a:t>to</a:t>
            </a:r>
            <a:r>
              <a:rPr lang="nl-NL" dirty="0"/>
              <a:t> root </a:t>
            </a:r>
            <a:r>
              <a:rPr lang="nl-NL" dirty="0" err="1"/>
              <a:t>descriptors</a:t>
            </a:r>
            <a:r>
              <a:rPr lang="nl-NL" dirty="0"/>
              <a:t>. *click* We </a:t>
            </a:r>
            <a:r>
              <a:rPr lang="nl-NL" dirty="0" err="1"/>
              <a:t>add</a:t>
            </a:r>
            <a:r>
              <a:rPr lang="nl-NL" dirty="0"/>
              <a:t> a constant buffer root descriptor *click* </a:t>
            </a:r>
            <a:r>
              <a:rPr lang="nl-NL" dirty="0" err="1"/>
              <a:t>for</a:t>
            </a:r>
            <a:r>
              <a:rPr lang="nl-NL" dirty="0"/>
              <a:t> slot b0. *click* </a:t>
            </a:r>
            <a:r>
              <a:rPr lang="nl-NL" dirty="0" err="1"/>
              <a:t>and</a:t>
            </a:r>
            <a:r>
              <a:rPr lang="nl-NL" dirty="0"/>
              <a:t> a </a:t>
            </a:r>
            <a:r>
              <a:rPr lang="nl-NL" dirty="0" err="1"/>
              <a:t>uav</a:t>
            </a:r>
            <a:r>
              <a:rPr lang="nl-NL" dirty="0"/>
              <a:t> root descriptor </a:t>
            </a:r>
            <a:r>
              <a:rPr lang="nl-NL" dirty="0" err="1"/>
              <a:t>for</a:t>
            </a:r>
            <a:r>
              <a:rPr lang="nl-NL" dirty="0"/>
              <a:t> slot u0 *click*. We </a:t>
            </a:r>
            <a:r>
              <a:rPr lang="nl-NL" dirty="0" err="1"/>
              <a:t>can</a:t>
            </a:r>
            <a:r>
              <a:rPr lang="nl-NL" dirty="0"/>
              <a:t> </a:t>
            </a:r>
            <a:r>
              <a:rPr lang="nl-NL" dirty="0" err="1"/>
              <a:t>convert</a:t>
            </a:r>
            <a:r>
              <a:rPr lang="nl-NL" dirty="0"/>
              <a:t> </a:t>
            </a:r>
            <a:r>
              <a:rPr lang="nl-NL" dirty="0" err="1"/>
              <a:t>both</a:t>
            </a:r>
            <a:r>
              <a:rPr lang="nl-NL" dirty="0"/>
              <a:t> types as </a:t>
            </a:r>
            <a:r>
              <a:rPr lang="nl-NL" dirty="0" err="1"/>
              <a:t>both</a:t>
            </a:r>
            <a:r>
              <a:rPr lang="nl-NL" dirty="0"/>
              <a:t> of </a:t>
            </a:r>
            <a:r>
              <a:rPr lang="nl-NL" dirty="0" err="1"/>
              <a:t>them</a:t>
            </a:r>
            <a:r>
              <a:rPr lang="nl-NL" dirty="0"/>
              <a:t> support root </a:t>
            </a:r>
            <a:r>
              <a:rPr lang="nl-NL" dirty="0" err="1"/>
              <a:t>descriptors</a:t>
            </a:r>
            <a:r>
              <a:rPr lang="nl-NL" dirty="0"/>
              <a:t>. </a:t>
            </a:r>
            <a:r>
              <a:rPr lang="nl-NL" dirty="0" err="1"/>
              <a:t>If</a:t>
            </a:r>
            <a:r>
              <a:rPr lang="nl-NL" dirty="0"/>
              <a:t> </a:t>
            </a:r>
            <a:r>
              <a:rPr lang="nl-NL" dirty="0" err="1"/>
              <a:t>RWStructuredBuffer</a:t>
            </a:r>
            <a:r>
              <a:rPr lang="nl-NL" dirty="0"/>
              <a:t> </a:t>
            </a:r>
            <a:r>
              <a:rPr lang="nl-NL" dirty="0" err="1"/>
              <a:t>would</a:t>
            </a:r>
            <a:r>
              <a:rPr lang="nl-NL" dirty="0"/>
              <a:t> have been a </a:t>
            </a:r>
            <a:r>
              <a:rPr lang="nl-NL" dirty="0" err="1"/>
              <a:t>typed</a:t>
            </a:r>
            <a:r>
              <a:rPr lang="nl-NL" dirty="0"/>
              <a:t> </a:t>
            </a:r>
            <a:r>
              <a:rPr lang="nl-NL" dirty="0" err="1"/>
              <a:t>RWBuffer</a:t>
            </a:r>
            <a:r>
              <a:rPr lang="nl-NL" dirty="0"/>
              <a:t>, </a:t>
            </a:r>
            <a:r>
              <a:rPr lang="nl-NL" dirty="0" err="1"/>
              <a:t>this</a:t>
            </a:r>
            <a:r>
              <a:rPr lang="nl-NL" dirty="0"/>
              <a:t> </a:t>
            </a:r>
            <a:r>
              <a:rPr lang="nl-NL" dirty="0" err="1"/>
              <a:t>would</a:t>
            </a:r>
            <a:r>
              <a:rPr lang="nl-NL" dirty="0"/>
              <a:t> </a:t>
            </a:r>
            <a:r>
              <a:rPr lang="nl-NL" dirty="0" err="1"/>
              <a:t>not</a:t>
            </a:r>
            <a:r>
              <a:rPr lang="nl-NL" dirty="0"/>
              <a:t> have been </a:t>
            </a:r>
            <a:r>
              <a:rPr lang="nl-NL" dirty="0" err="1"/>
              <a:t>possible</a:t>
            </a:r>
            <a:r>
              <a:rPr lang="nl-NL" dirty="0"/>
              <a:t> </a:t>
            </a:r>
            <a:r>
              <a:rPr lang="nl-NL" dirty="0" err="1"/>
              <a:t>for</a:t>
            </a:r>
            <a:r>
              <a:rPr lang="nl-NL" dirty="0"/>
              <a:t> </a:t>
            </a:r>
            <a:r>
              <a:rPr lang="nl-NL" dirty="0" err="1"/>
              <a:t>the</a:t>
            </a:r>
            <a:r>
              <a:rPr lang="nl-NL" dirty="0"/>
              <a:t> </a:t>
            </a:r>
            <a:r>
              <a:rPr lang="nl-NL" dirty="0" err="1"/>
              <a:t>uav</a:t>
            </a:r>
            <a:r>
              <a:rPr lang="nl-NL" dirty="0"/>
              <a:t>. </a:t>
            </a:r>
            <a:r>
              <a:rPr lang="nl-NL" dirty="0" err="1"/>
              <a:t>This</a:t>
            </a:r>
            <a:r>
              <a:rPr lang="nl-NL" dirty="0"/>
              <a:t> is </a:t>
            </a:r>
            <a:r>
              <a:rPr lang="nl-NL" dirty="0" err="1"/>
              <a:t>likely</a:t>
            </a:r>
            <a:r>
              <a:rPr lang="nl-NL" dirty="0"/>
              <a:t> </a:t>
            </a:r>
            <a:r>
              <a:rPr lang="nl-NL" dirty="0" err="1"/>
              <a:t>because</a:t>
            </a:r>
            <a:r>
              <a:rPr lang="nl-NL" dirty="0"/>
              <a:t> </a:t>
            </a:r>
            <a:r>
              <a:rPr lang="nl-NL" dirty="0" err="1"/>
              <a:t>the</a:t>
            </a:r>
            <a:r>
              <a:rPr lang="nl-NL" dirty="0"/>
              <a:t> type is </a:t>
            </a:r>
            <a:r>
              <a:rPr lang="nl-NL" dirty="0" err="1"/>
              <a:t>defined</a:t>
            </a:r>
            <a:r>
              <a:rPr lang="nl-NL" dirty="0"/>
              <a:t> </a:t>
            </a:r>
            <a:r>
              <a:rPr lang="nl-NL" dirty="0" err="1"/>
              <a:t>by</a:t>
            </a:r>
            <a:r>
              <a:rPr lang="nl-NL" dirty="0"/>
              <a:t> </a:t>
            </a:r>
            <a:r>
              <a:rPr lang="nl-NL" dirty="0" err="1"/>
              <a:t>the</a:t>
            </a:r>
            <a:r>
              <a:rPr lang="nl-NL" dirty="0"/>
              <a:t> descriptor </a:t>
            </a:r>
            <a:r>
              <a:rPr lang="nl-NL" dirty="0" err="1"/>
              <a:t>and</a:t>
            </a:r>
            <a:r>
              <a:rPr lang="nl-NL" dirty="0"/>
              <a:t> is </a:t>
            </a:r>
            <a:r>
              <a:rPr lang="nl-NL" dirty="0" err="1"/>
              <a:t>not</a:t>
            </a:r>
            <a:r>
              <a:rPr lang="nl-NL" dirty="0"/>
              <a:t> part of </a:t>
            </a:r>
            <a:r>
              <a:rPr lang="nl-NL" dirty="0" err="1"/>
              <a:t>the</a:t>
            </a:r>
            <a:r>
              <a:rPr lang="nl-NL" dirty="0"/>
              <a:t> </a:t>
            </a:r>
            <a:r>
              <a:rPr lang="nl-NL" dirty="0" err="1"/>
              <a:t>shader</a:t>
            </a:r>
            <a:r>
              <a:rPr lang="nl-NL" dirty="0"/>
              <a:t>. </a:t>
            </a:r>
            <a:r>
              <a:rPr lang="nl-NL" dirty="0" err="1"/>
              <a:t>Meaning</a:t>
            </a:r>
            <a:r>
              <a:rPr lang="nl-NL" dirty="0"/>
              <a:t> </a:t>
            </a:r>
            <a:r>
              <a:rPr lang="nl-NL" dirty="0" err="1"/>
              <a:t>that</a:t>
            </a:r>
            <a:r>
              <a:rPr lang="nl-NL" dirty="0"/>
              <a:t> </a:t>
            </a:r>
            <a:r>
              <a:rPr lang="nl-NL" dirty="0" err="1"/>
              <a:t>the</a:t>
            </a:r>
            <a:r>
              <a:rPr lang="nl-NL" dirty="0"/>
              <a:t> </a:t>
            </a:r>
            <a:r>
              <a:rPr lang="nl-NL" dirty="0" err="1"/>
              <a:t>uint</a:t>
            </a:r>
            <a:r>
              <a:rPr lang="nl-NL" dirty="0"/>
              <a:t> </a:t>
            </a:r>
            <a:r>
              <a:rPr lang="nl-NL" dirty="0" err="1"/>
              <a:t>could</a:t>
            </a:r>
            <a:r>
              <a:rPr lang="nl-NL" dirty="0"/>
              <a:t> </a:t>
            </a:r>
            <a:r>
              <a:rPr lang="nl-NL" dirty="0" err="1"/>
              <a:t>be</a:t>
            </a:r>
            <a:r>
              <a:rPr lang="nl-NL" dirty="0"/>
              <a:t> a 8 bit integer but </a:t>
            </a:r>
            <a:r>
              <a:rPr lang="nl-NL" dirty="0" err="1"/>
              <a:t>there’s</a:t>
            </a:r>
            <a:r>
              <a:rPr lang="nl-NL" dirty="0"/>
              <a:t> </a:t>
            </a:r>
            <a:r>
              <a:rPr lang="nl-NL" dirty="0" err="1"/>
              <a:t>not</a:t>
            </a:r>
            <a:r>
              <a:rPr lang="nl-NL" dirty="0"/>
              <a:t> </a:t>
            </a:r>
            <a:r>
              <a:rPr lang="nl-NL" dirty="0" err="1"/>
              <a:t>really</a:t>
            </a:r>
            <a:r>
              <a:rPr lang="nl-NL" dirty="0"/>
              <a:t> a way of </a:t>
            </a:r>
            <a:r>
              <a:rPr lang="nl-NL" dirty="0" err="1"/>
              <a:t>expressing</a:t>
            </a:r>
            <a:r>
              <a:rPr lang="nl-NL" dirty="0"/>
              <a:t> </a:t>
            </a:r>
            <a:r>
              <a:rPr lang="nl-NL" dirty="0" err="1"/>
              <a:t>that</a:t>
            </a:r>
            <a:r>
              <a:rPr lang="nl-NL" dirty="0"/>
              <a:t> in </a:t>
            </a:r>
            <a:r>
              <a:rPr lang="nl-NL" dirty="0" err="1"/>
              <a:t>the</a:t>
            </a:r>
            <a:r>
              <a:rPr lang="nl-NL" dirty="0"/>
              <a:t> </a:t>
            </a:r>
            <a:r>
              <a:rPr lang="nl-NL" dirty="0" err="1"/>
              <a:t>shader</a:t>
            </a:r>
            <a:r>
              <a:rPr lang="nl-NL" dirty="0"/>
              <a:t>. For </a:t>
            </a:r>
            <a:r>
              <a:rPr lang="nl-NL" dirty="0" err="1"/>
              <a:t>structured</a:t>
            </a:r>
            <a:r>
              <a:rPr lang="nl-NL" dirty="0"/>
              <a:t> buffers we </a:t>
            </a:r>
            <a:r>
              <a:rPr lang="nl-NL" dirty="0" err="1"/>
              <a:t>know</a:t>
            </a:r>
            <a:r>
              <a:rPr lang="nl-NL" dirty="0"/>
              <a:t> </a:t>
            </a:r>
            <a:r>
              <a:rPr lang="nl-NL" dirty="0" err="1"/>
              <a:t>this</a:t>
            </a:r>
            <a:r>
              <a:rPr lang="nl-NL" dirty="0"/>
              <a:t> is </a:t>
            </a:r>
            <a:r>
              <a:rPr lang="nl-NL" dirty="0" err="1"/>
              <a:t>going</a:t>
            </a:r>
            <a:r>
              <a:rPr lang="nl-NL" dirty="0"/>
              <a:t> </a:t>
            </a:r>
            <a:r>
              <a:rPr lang="nl-NL" dirty="0" err="1"/>
              <a:t>to</a:t>
            </a:r>
            <a:r>
              <a:rPr lang="nl-NL" dirty="0"/>
              <a:t> </a:t>
            </a:r>
            <a:r>
              <a:rPr lang="nl-NL" dirty="0" err="1"/>
              <a:t>be</a:t>
            </a:r>
            <a:r>
              <a:rPr lang="nl-NL" dirty="0"/>
              <a:t> a 32 bit integer.</a:t>
            </a:r>
          </a:p>
          <a:p>
            <a:r>
              <a:rPr lang="nl-NL" dirty="0"/>
              <a:t>Lets </a:t>
            </a:r>
            <a:r>
              <a:rPr lang="nl-NL" dirty="0" err="1"/>
              <a:t>compile</a:t>
            </a:r>
            <a:r>
              <a:rPr lang="nl-NL" dirty="0"/>
              <a:t> </a:t>
            </a:r>
            <a:r>
              <a:rPr lang="nl-NL" dirty="0" err="1"/>
              <a:t>it</a:t>
            </a:r>
            <a:r>
              <a:rPr lang="nl-NL" dirty="0"/>
              <a:t> </a:t>
            </a:r>
            <a:r>
              <a:rPr lang="nl-NL" dirty="0" err="1"/>
              <a:t>again</a:t>
            </a:r>
            <a:r>
              <a:rPr lang="nl-NL" dirty="0"/>
              <a:t> </a:t>
            </a:r>
            <a:r>
              <a:rPr lang="nl-NL" dirty="0" err="1"/>
              <a:t>and</a:t>
            </a:r>
            <a:r>
              <a:rPr lang="nl-NL" dirty="0"/>
              <a:t> </a:t>
            </a:r>
            <a:r>
              <a:rPr lang="nl-NL" dirty="0" err="1"/>
              <a:t>see</a:t>
            </a:r>
            <a:r>
              <a:rPr lang="nl-NL" dirty="0"/>
              <a:t> </a:t>
            </a:r>
            <a:r>
              <a:rPr lang="nl-NL" dirty="0" err="1"/>
              <a:t>what</a:t>
            </a:r>
            <a:r>
              <a:rPr lang="nl-NL" dirty="0"/>
              <a:t> </a:t>
            </a:r>
            <a:r>
              <a:rPr lang="nl-NL" dirty="0" err="1"/>
              <a:t>the</a:t>
            </a:r>
            <a:r>
              <a:rPr lang="nl-NL" dirty="0"/>
              <a:t> ISA does.</a:t>
            </a:r>
          </a:p>
        </p:txBody>
      </p:sp>
      <p:sp>
        <p:nvSpPr>
          <p:cNvPr id="4" name="Slide Number Placeholder 3">
            <a:extLst>
              <a:ext uri="{FF2B5EF4-FFF2-40B4-BE49-F238E27FC236}">
                <a16:creationId xmlns:a16="http://schemas.microsoft.com/office/drawing/2014/main" id="{342466AB-9CDF-A787-057E-854AA4DC44C9}"/>
              </a:ext>
            </a:extLst>
          </p:cNvPr>
          <p:cNvSpPr>
            <a:spLocks noGrp="1"/>
          </p:cNvSpPr>
          <p:nvPr>
            <p:ph type="sldNum" sz="quarter" idx="5"/>
          </p:nvPr>
        </p:nvSpPr>
        <p:spPr/>
        <p:txBody>
          <a:bodyPr/>
          <a:lstStyle/>
          <a:p>
            <a:fld id="{E3C87485-FAA3-4E12-A817-024873200D33}" type="slidenum">
              <a:rPr lang="nl-NL" smtClean="0"/>
              <a:t>23</a:t>
            </a:fld>
            <a:endParaRPr lang="nl-NL"/>
          </a:p>
        </p:txBody>
      </p:sp>
    </p:spTree>
    <p:extLst>
      <p:ext uri="{BB962C8B-B14F-4D97-AF65-F5344CB8AC3E}">
        <p14:creationId xmlns:p14="http://schemas.microsoft.com/office/powerpoint/2010/main" val="16084702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err="1"/>
              <a:t>That</a:t>
            </a:r>
            <a:r>
              <a:rPr lang="nl-NL"/>
              <a:t> looks </a:t>
            </a:r>
            <a:r>
              <a:rPr lang="nl-NL" err="1"/>
              <a:t>quite</a:t>
            </a:r>
            <a:r>
              <a:rPr lang="nl-NL"/>
              <a:t> different </a:t>
            </a:r>
            <a:r>
              <a:rPr lang="nl-NL" err="1"/>
              <a:t>compared</a:t>
            </a:r>
            <a:r>
              <a:rPr lang="nl-NL"/>
              <a:t> </a:t>
            </a:r>
            <a:r>
              <a:rPr lang="nl-NL" err="1"/>
              <a:t>to</a:t>
            </a:r>
            <a:r>
              <a:rPr lang="nl-NL"/>
              <a:t> </a:t>
            </a:r>
            <a:r>
              <a:rPr lang="nl-NL" err="1"/>
              <a:t>our</a:t>
            </a:r>
            <a:r>
              <a:rPr lang="nl-NL"/>
              <a:t> descriptor </a:t>
            </a:r>
            <a:r>
              <a:rPr lang="nl-NL" err="1"/>
              <a:t>table</a:t>
            </a:r>
            <a:r>
              <a:rPr lang="nl-NL"/>
              <a:t> </a:t>
            </a:r>
            <a:r>
              <a:rPr lang="nl-NL" err="1"/>
              <a:t>isa</a:t>
            </a:r>
            <a:r>
              <a:rPr lang="nl-NL"/>
              <a:t>.. </a:t>
            </a:r>
            <a:r>
              <a:rPr lang="nl-NL" err="1"/>
              <a:t>There’s</a:t>
            </a:r>
            <a:r>
              <a:rPr lang="nl-NL"/>
              <a:t> a pack </a:t>
            </a:r>
            <a:r>
              <a:rPr lang="nl-NL" err="1"/>
              <a:t>instruction</a:t>
            </a:r>
            <a:r>
              <a:rPr lang="nl-NL"/>
              <a:t>, lot of extra moves. Lets put </a:t>
            </a:r>
            <a:r>
              <a:rPr lang="nl-NL" err="1"/>
              <a:t>things</a:t>
            </a:r>
            <a:r>
              <a:rPr lang="nl-NL"/>
              <a:t> side </a:t>
            </a:r>
            <a:r>
              <a:rPr lang="nl-NL" err="1"/>
              <a:t>by</a:t>
            </a:r>
            <a:r>
              <a:rPr lang="nl-NL"/>
              <a:t> side </a:t>
            </a:r>
            <a:r>
              <a:rPr lang="nl-NL" err="1"/>
              <a:t>again</a:t>
            </a:r>
            <a:r>
              <a:rPr lang="nl-NL"/>
              <a:t> </a:t>
            </a:r>
            <a:r>
              <a:rPr lang="nl-NL" err="1"/>
              <a:t>and</a:t>
            </a:r>
            <a:r>
              <a:rPr lang="nl-NL"/>
              <a:t> step </a:t>
            </a:r>
            <a:r>
              <a:rPr lang="nl-NL" err="1"/>
              <a:t>through</a:t>
            </a:r>
            <a:r>
              <a:rPr lang="nl-NL"/>
              <a:t> </a:t>
            </a:r>
            <a:r>
              <a:rPr lang="nl-NL" err="1"/>
              <a:t>the</a:t>
            </a:r>
            <a:r>
              <a:rPr lang="nl-NL"/>
              <a:t> </a:t>
            </a:r>
            <a:r>
              <a:rPr lang="nl-NL" err="1"/>
              <a:t>isa</a:t>
            </a:r>
            <a:r>
              <a:rPr lang="nl-NL"/>
              <a:t>.</a:t>
            </a:r>
          </a:p>
        </p:txBody>
      </p:sp>
      <p:sp>
        <p:nvSpPr>
          <p:cNvPr id="4" name="Slide Number Placeholder 3"/>
          <p:cNvSpPr>
            <a:spLocks noGrp="1"/>
          </p:cNvSpPr>
          <p:nvPr>
            <p:ph type="sldNum" sz="quarter" idx="5"/>
          </p:nvPr>
        </p:nvSpPr>
        <p:spPr/>
        <p:txBody>
          <a:bodyPr/>
          <a:lstStyle/>
          <a:p>
            <a:fld id="{E3C87485-FAA3-4E12-A817-024873200D33}" type="slidenum">
              <a:rPr lang="nl-NL" smtClean="0"/>
              <a:t>24</a:t>
            </a:fld>
            <a:endParaRPr lang="nl-NL"/>
          </a:p>
        </p:txBody>
      </p:sp>
    </p:spTree>
    <p:extLst>
      <p:ext uri="{BB962C8B-B14F-4D97-AF65-F5344CB8AC3E}">
        <p14:creationId xmlns:p14="http://schemas.microsoft.com/office/powerpoint/2010/main" val="21807423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DD5E19-7AAC-2570-4F6A-F4B3F923D1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EB84BE-7FC0-B155-B5CB-978C89482F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88F533-C062-40A5-0316-453352A5A370}"/>
              </a:ext>
            </a:extLst>
          </p:cNvPr>
          <p:cNvSpPr>
            <a:spLocks noGrp="1"/>
          </p:cNvSpPr>
          <p:nvPr>
            <p:ph type="body" idx="1"/>
          </p:nvPr>
        </p:nvSpPr>
        <p:spPr/>
        <p:txBody>
          <a:bodyPr/>
          <a:lstStyle/>
          <a:p>
            <a:r>
              <a:rPr lang="nl-NL" dirty="0" err="1"/>
              <a:t>We’re</a:t>
            </a:r>
            <a:r>
              <a:rPr lang="nl-NL" dirty="0"/>
              <a:t> </a:t>
            </a:r>
            <a:r>
              <a:rPr lang="nl-NL" dirty="0" err="1"/>
              <a:t>going</a:t>
            </a:r>
            <a:r>
              <a:rPr lang="nl-NL" dirty="0"/>
              <a:t> </a:t>
            </a:r>
            <a:r>
              <a:rPr lang="nl-NL" dirty="0" err="1"/>
              <a:t>to</a:t>
            </a:r>
            <a:r>
              <a:rPr lang="nl-NL" dirty="0"/>
              <a:t> look at these </a:t>
            </a:r>
            <a:r>
              <a:rPr lang="nl-NL" dirty="0" err="1"/>
              <a:t>instructions</a:t>
            </a:r>
            <a:r>
              <a:rPr lang="nl-NL" dirty="0"/>
              <a:t> </a:t>
            </a:r>
            <a:r>
              <a:rPr lang="nl-NL" dirty="0" err="1"/>
              <a:t>together</a:t>
            </a:r>
            <a:r>
              <a:rPr lang="nl-NL" dirty="0"/>
              <a:t> *click*. The constant buffer </a:t>
            </a:r>
            <a:r>
              <a:rPr lang="nl-NL" dirty="0" err="1"/>
              <a:t>value</a:t>
            </a:r>
            <a:r>
              <a:rPr lang="nl-NL" dirty="0"/>
              <a:t> is </a:t>
            </a:r>
            <a:r>
              <a:rPr lang="nl-NL" dirty="0" err="1"/>
              <a:t>read</a:t>
            </a:r>
            <a:r>
              <a:rPr lang="nl-NL" dirty="0"/>
              <a:t> on </a:t>
            </a:r>
            <a:r>
              <a:rPr lang="nl-NL" dirty="0" err="1"/>
              <a:t>the</a:t>
            </a:r>
            <a:r>
              <a:rPr lang="nl-NL" dirty="0"/>
              <a:t> last </a:t>
            </a:r>
            <a:r>
              <a:rPr lang="nl-NL" dirty="0" err="1"/>
              <a:t>highlighted</a:t>
            </a:r>
            <a:r>
              <a:rPr lang="nl-NL" dirty="0"/>
              <a:t> </a:t>
            </a:r>
            <a:r>
              <a:rPr lang="nl-NL" dirty="0" err="1"/>
              <a:t>instruction</a:t>
            </a:r>
            <a:r>
              <a:rPr lang="nl-NL" dirty="0"/>
              <a:t>, </a:t>
            </a:r>
            <a:r>
              <a:rPr lang="nl-NL" dirty="0" err="1"/>
              <a:t>the</a:t>
            </a:r>
            <a:r>
              <a:rPr lang="nl-NL" dirty="0"/>
              <a:t> s_buffer_load_b32. The </a:t>
            </a:r>
            <a:r>
              <a:rPr lang="nl-NL" dirty="0" err="1"/>
              <a:t>same</a:t>
            </a:r>
            <a:r>
              <a:rPr lang="nl-NL" dirty="0"/>
              <a:t> </a:t>
            </a:r>
            <a:r>
              <a:rPr lang="nl-NL" dirty="0" err="1"/>
              <a:t>one</a:t>
            </a:r>
            <a:r>
              <a:rPr lang="nl-NL" dirty="0"/>
              <a:t> as in </a:t>
            </a:r>
            <a:r>
              <a:rPr lang="nl-NL" dirty="0" err="1"/>
              <a:t>our</a:t>
            </a:r>
            <a:r>
              <a:rPr lang="nl-NL" dirty="0"/>
              <a:t> descriptor </a:t>
            </a:r>
            <a:r>
              <a:rPr lang="nl-NL" dirty="0" err="1"/>
              <a:t>table</a:t>
            </a:r>
            <a:r>
              <a:rPr lang="nl-NL" dirty="0"/>
              <a:t> </a:t>
            </a:r>
            <a:r>
              <a:rPr lang="nl-NL" dirty="0" err="1"/>
              <a:t>example</a:t>
            </a:r>
            <a:r>
              <a:rPr lang="nl-NL" dirty="0"/>
              <a:t>. </a:t>
            </a:r>
            <a:r>
              <a:rPr lang="nl-NL" dirty="0" err="1"/>
              <a:t>Based</a:t>
            </a:r>
            <a:r>
              <a:rPr lang="nl-NL" dirty="0"/>
              <a:t> on </a:t>
            </a:r>
            <a:r>
              <a:rPr lang="nl-NL" dirty="0" err="1"/>
              <a:t>this</a:t>
            </a:r>
            <a:r>
              <a:rPr lang="nl-NL" dirty="0"/>
              <a:t> we </a:t>
            </a:r>
            <a:r>
              <a:rPr lang="nl-NL" dirty="0" err="1"/>
              <a:t>know</a:t>
            </a:r>
            <a:r>
              <a:rPr lang="nl-NL" dirty="0"/>
              <a:t> </a:t>
            </a:r>
            <a:r>
              <a:rPr lang="nl-NL" dirty="0" err="1"/>
              <a:t>that</a:t>
            </a:r>
            <a:r>
              <a:rPr lang="nl-NL" dirty="0"/>
              <a:t> </a:t>
            </a:r>
            <a:r>
              <a:rPr lang="nl-NL" dirty="0" err="1"/>
              <a:t>the</a:t>
            </a:r>
            <a:r>
              <a:rPr lang="nl-NL" dirty="0"/>
              <a:t> constant buffer descriptor </a:t>
            </a:r>
            <a:r>
              <a:rPr lang="nl-NL" dirty="0" err="1"/>
              <a:t>should</a:t>
            </a:r>
            <a:r>
              <a:rPr lang="nl-NL" dirty="0"/>
              <a:t> </a:t>
            </a:r>
            <a:r>
              <a:rPr lang="nl-NL" dirty="0" err="1"/>
              <a:t>be</a:t>
            </a:r>
            <a:r>
              <a:rPr lang="nl-NL" dirty="0"/>
              <a:t> </a:t>
            </a:r>
            <a:r>
              <a:rPr lang="nl-NL" dirty="0" err="1"/>
              <a:t>stored</a:t>
            </a:r>
            <a:r>
              <a:rPr lang="nl-NL" dirty="0"/>
              <a:t> in s0 </a:t>
            </a:r>
            <a:r>
              <a:rPr lang="nl-NL" dirty="0" err="1"/>
              <a:t>through</a:t>
            </a:r>
            <a:r>
              <a:rPr lang="nl-NL" dirty="0"/>
              <a:t> s3. </a:t>
            </a:r>
          </a:p>
          <a:p>
            <a:r>
              <a:rPr lang="nl-NL" dirty="0" err="1"/>
              <a:t>If</a:t>
            </a:r>
            <a:r>
              <a:rPr lang="nl-NL" dirty="0"/>
              <a:t> we look at </a:t>
            </a:r>
            <a:r>
              <a:rPr lang="nl-NL" dirty="0" err="1"/>
              <a:t>how</a:t>
            </a:r>
            <a:r>
              <a:rPr lang="nl-NL" dirty="0"/>
              <a:t> these register are </a:t>
            </a:r>
            <a:r>
              <a:rPr lang="nl-NL" dirty="0" err="1"/>
              <a:t>filled</a:t>
            </a:r>
            <a:r>
              <a:rPr lang="nl-NL" dirty="0"/>
              <a:t>, we </a:t>
            </a:r>
            <a:r>
              <a:rPr lang="nl-NL" dirty="0" err="1"/>
              <a:t>don’t</a:t>
            </a:r>
            <a:r>
              <a:rPr lang="nl-NL" dirty="0"/>
              <a:t> </a:t>
            </a:r>
            <a:r>
              <a:rPr lang="nl-NL" dirty="0" err="1"/>
              <a:t>see</a:t>
            </a:r>
            <a:r>
              <a:rPr lang="nl-NL" dirty="0"/>
              <a:t> </a:t>
            </a:r>
            <a:r>
              <a:rPr lang="nl-NL" dirty="0" err="1"/>
              <a:t>any</a:t>
            </a:r>
            <a:r>
              <a:rPr lang="nl-NL" dirty="0"/>
              <a:t> loads </a:t>
            </a:r>
            <a:r>
              <a:rPr lang="nl-NL" dirty="0" err="1"/>
              <a:t>from</a:t>
            </a:r>
            <a:r>
              <a:rPr lang="nl-NL" dirty="0"/>
              <a:t> a descriptor </a:t>
            </a:r>
            <a:r>
              <a:rPr lang="nl-NL" dirty="0" err="1"/>
              <a:t>heap</a:t>
            </a:r>
            <a:r>
              <a:rPr lang="nl-NL" dirty="0"/>
              <a:t>. </a:t>
            </a:r>
            <a:r>
              <a:rPr lang="nl-NL" dirty="0" err="1"/>
              <a:t>Instead</a:t>
            </a:r>
            <a:r>
              <a:rPr lang="nl-NL" dirty="0"/>
              <a:t> </a:t>
            </a:r>
            <a:r>
              <a:rPr lang="nl-NL" dirty="0" err="1"/>
              <a:t>we’re</a:t>
            </a:r>
            <a:r>
              <a:rPr lang="nl-NL" dirty="0"/>
              <a:t> </a:t>
            </a:r>
            <a:r>
              <a:rPr lang="nl-NL" dirty="0" err="1"/>
              <a:t>packing</a:t>
            </a:r>
            <a:r>
              <a:rPr lang="nl-NL" dirty="0"/>
              <a:t> </a:t>
            </a:r>
            <a:r>
              <a:rPr lang="nl-NL" dirty="0" err="1"/>
              <a:t>things</a:t>
            </a:r>
            <a:r>
              <a:rPr lang="nl-NL" dirty="0"/>
              <a:t> </a:t>
            </a:r>
            <a:r>
              <a:rPr lang="nl-NL" dirty="0" err="1"/>
              <a:t>together</a:t>
            </a:r>
            <a:r>
              <a:rPr lang="nl-NL" dirty="0"/>
              <a:t> </a:t>
            </a:r>
            <a:r>
              <a:rPr lang="nl-NL" dirty="0" err="1"/>
              <a:t>and</a:t>
            </a:r>
            <a:r>
              <a:rPr lang="nl-NL" dirty="0"/>
              <a:t> </a:t>
            </a:r>
            <a:r>
              <a:rPr lang="nl-NL" dirty="0" err="1"/>
              <a:t>moving</a:t>
            </a:r>
            <a:r>
              <a:rPr lang="nl-NL" dirty="0"/>
              <a:t> a few </a:t>
            </a:r>
            <a:r>
              <a:rPr lang="nl-NL" dirty="0" err="1"/>
              <a:t>things</a:t>
            </a:r>
            <a:r>
              <a:rPr lang="nl-NL" dirty="0"/>
              <a:t> </a:t>
            </a:r>
            <a:r>
              <a:rPr lang="nl-NL" dirty="0" err="1"/>
              <a:t>around</a:t>
            </a:r>
            <a:r>
              <a:rPr lang="nl-NL" dirty="0"/>
              <a:t>.. *click*</a:t>
            </a:r>
          </a:p>
        </p:txBody>
      </p:sp>
      <p:sp>
        <p:nvSpPr>
          <p:cNvPr id="4" name="Slide Number Placeholder 3">
            <a:extLst>
              <a:ext uri="{FF2B5EF4-FFF2-40B4-BE49-F238E27FC236}">
                <a16:creationId xmlns:a16="http://schemas.microsoft.com/office/drawing/2014/main" id="{8F434B79-BB3A-E783-D923-7060D4E4F6AA}"/>
              </a:ext>
            </a:extLst>
          </p:cNvPr>
          <p:cNvSpPr>
            <a:spLocks noGrp="1"/>
          </p:cNvSpPr>
          <p:nvPr>
            <p:ph type="sldNum" sz="quarter" idx="5"/>
          </p:nvPr>
        </p:nvSpPr>
        <p:spPr/>
        <p:txBody>
          <a:bodyPr/>
          <a:lstStyle/>
          <a:p>
            <a:fld id="{E3C87485-FAA3-4E12-A817-024873200D33}" type="slidenum">
              <a:rPr lang="nl-NL" smtClean="0"/>
              <a:t>25</a:t>
            </a:fld>
            <a:endParaRPr lang="nl-NL"/>
          </a:p>
        </p:txBody>
      </p:sp>
    </p:spTree>
    <p:extLst>
      <p:ext uri="{BB962C8B-B14F-4D97-AF65-F5344CB8AC3E}">
        <p14:creationId xmlns:p14="http://schemas.microsoft.com/office/powerpoint/2010/main" val="415685469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12AC8-2DDF-4A0A-D068-933A7DF69E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2010B2-7991-E7F9-C7E4-D4538B1EE3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1CF6D7-0D00-CDAD-08E0-786DB65D4651}"/>
              </a:ext>
            </a:extLst>
          </p:cNvPr>
          <p:cNvSpPr>
            <a:spLocks noGrp="1"/>
          </p:cNvSpPr>
          <p:nvPr>
            <p:ph type="body" idx="1"/>
          </p:nvPr>
        </p:nvSpPr>
        <p:spPr/>
        <p:txBody>
          <a:bodyPr/>
          <a:lstStyle/>
          <a:p>
            <a:r>
              <a:rPr lang="nl-NL" dirty="0" err="1"/>
              <a:t>We’ll</a:t>
            </a:r>
            <a:r>
              <a:rPr lang="nl-NL" dirty="0"/>
              <a:t> take a </a:t>
            </a:r>
            <a:r>
              <a:rPr lang="nl-NL" dirty="0" err="1"/>
              <a:t>slight</a:t>
            </a:r>
            <a:r>
              <a:rPr lang="nl-NL" dirty="0"/>
              <a:t> step back </a:t>
            </a:r>
            <a:r>
              <a:rPr lang="nl-NL" dirty="0" err="1"/>
              <a:t>and</a:t>
            </a:r>
            <a:r>
              <a:rPr lang="nl-NL" dirty="0"/>
              <a:t> look at </a:t>
            </a:r>
            <a:r>
              <a:rPr lang="nl-NL" dirty="0" err="1"/>
              <a:t>how</a:t>
            </a:r>
            <a:r>
              <a:rPr lang="nl-NL" dirty="0"/>
              <a:t> a buffer descriptor is </a:t>
            </a:r>
            <a:r>
              <a:rPr lang="nl-NL" dirty="0" err="1"/>
              <a:t>laid</a:t>
            </a:r>
            <a:r>
              <a:rPr lang="nl-NL" dirty="0"/>
              <a:t> out in memory on AMD. A buffer descriptor takes up 4 registers *click*, </a:t>
            </a:r>
            <a:r>
              <a:rPr lang="nl-NL" dirty="0" err="1"/>
              <a:t>each</a:t>
            </a:r>
            <a:r>
              <a:rPr lang="nl-NL" dirty="0"/>
              <a:t> register is 4 bytes </a:t>
            </a:r>
            <a:r>
              <a:rPr lang="nl-NL" dirty="0" err="1"/>
              <a:t>so</a:t>
            </a:r>
            <a:r>
              <a:rPr lang="nl-NL" dirty="0"/>
              <a:t> </a:t>
            </a:r>
            <a:r>
              <a:rPr lang="nl-NL" dirty="0" err="1"/>
              <a:t>that</a:t>
            </a:r>
            <a:r>
              <a:rPr lang="nl-NL" dirty="0"/>
              <a:t> is 16 bytes </a:t>
            </a:r>
            <a:r>
              <a:rPr lang="nl-NL" dirty="0" err="1"/>
              <a:t>for</a:t>
            </a:r>
            <a:r>
              <a:rPr lang="nl-NL" dirty="0"/>
              <a:t> a buffer descriptor. </a:t>
            </a:r>
            <a:r>
              <a:rPr lang="nl-NL" dirty="0" err="1"/>
              <a:t>That’s</a:t>
            </a:r>
            <a:r>
              <a:rPr lang="nl-NL" dirty="0"/>
              <a:t> </a:t>
            </a:r>
            <a:r>
              <a:rPr lang="nl-NL" dirty="0" err="1"/>
              <a:t>not</a:t>
            </a:r>
            <a:r>
              <a:rPr lang="nl-NL" dirty="0"/>
              <a:t> a lot memory </a:t>
            </a:r>
            <a:r>
              <a:rPr lang="nl-NL" dirty="0" err="1"/>
              <a:t>to</a:t>
            </a:r>
            <a:r>
              <a:rPr lang="nl-NL" dirty="0"/>
              <a:t> store information </a:t>
            </a:r>
            <a:r>
              <a:rPr lang="nl-NL" dirty="0" err="1"/>
              <a:t>about</a:t>
            </a:r>
            <a:r>
              <a:rPr lang="nl-NL" dirty="0"/>
              <a:t> </a:t>
            </a:r>
            <a:r>
              <a:rPr lang="nl-NL" dirty="0" err="1"/>
              <a:t>your</a:t>
            </a:r>
            <a:r>
              <a:rPr lang="nl-NL" dirty="0"/>
              <a:t> buffer. </a:t>
            </a:r>
            <a:r>
              <a:rPr lang="nl-NL" dirty="0" err="1"/>
              <a:t>So</a:t>
            </a:r>
            <a:r>
              <a:rPr lang="nl-NL" dirty="0"/>
              <a:t> </a:t>
            </a:r>
            <a:r>
              <a:rPr lang="nl-NL" dirty="0" err="1"/>
              <a:t>how</a:t>
            </a:r>
            <a:r>
              <a:rPr lang="nl-NL" dirty="0"/>
              <a:t> does AMD </a:t>
            </a:r>
            <a:r>
              <a:rPr lang="nl-NL" dirty="0" err="1"/>
              <a:t>achieve</a:t>
            </a:r>
            <a:r>
              <a:rPr lang="nl-NL" dirty="0"/>
              <a:t> </a:t>
            </a:r>
            <a:r>
              <a:rPr lang="nl-NL" dirty="0" err="1"/>
              <a:t>that</a:t>
            </a:r>
            <a:r>
              <a:rPr lang="nl-NL" dirty="0"/>
              <a:t>? </a:t>
            </a:r>
            <a:r>
              <a:rPr lang="nl-NL" dirty="0" err="1"/>
              <a:t>By</a:t>
            </a:r>
            <a:r>
              <a:rPr lang="nl-NL" dirty="0"/>
              <a:t> </a:t>
            </a:r>
            <a:r>
              <a:rPr lang="nl-NL" dirty="0" err="1"/>
              <a:t>using</a:t>
            </a:r>
            <a:r>
              <a:rPr lang="nl-NL" dirty="0"/>
              <a:t> </a:t>
            </a:r>
            <a:r>
              <a:rPr lang="nl-NL" dirty="0" err="1"/>
              <a:t>bitpacking</a:t>
            </a:r>
            <a:r>
              <a:rPr lang="nl-NL" dirty="0"/>
              <a:t>! </a:t>
            </a:r>
            <a:r>
              <a:rPr lang="nl-NL" dirty="0" err="1"/>
              <a:t>They</a:t>
            </a:r>
            <a:r>
              <a:rPr lang="nl-NL" dirty="0"/>
              <a:t> </a:t>
            </a:r>
            <a:r>
              <a:rPr lang="nl-NL" dirty="0" err="1"/>
              <a:t>allocate</a:t>
            </a:r>
            <a:r>
              <a:rPr lang="nl-NL" dirty="0"/>
              <a:t> </a:t>
            </a:r>
            <a:r>
              <a:rPr lang="nl-NL" dirty="0" err="1"/>
              <a:t>only</a:t>
            </a:r>
            <a:r>
              <a:rPr lang="nl-NL" dirty="0"/>
              <a:t> </a:t>
            </a:r>
            <a:r>
              <a:rPr lang="nl-NL" dirty="0" err="1"/>
              <a:t>the</a:t>
            </a:r>
            <a:r>
              <a:rPr lang="nl-NL" dirty="0"/>
              <a:t> </a:t>
            </a:r>
            <a:r>
              <a:rPr lang="nl-NL" dirty="0" err="1"/>
              <a:t>necessary</a:t>
            </a:r>
            <a:r>
              <a:rPr lang="nl-NL" dirty="0"/>
              <a:t> bits </a:t>
            </a:r>
            <a:r>
              <a:rPr lang="nl-NL" dirty="0" err="1"/>
              <a:t>for</a:t>
            </a:r>
            <a:r>
              <a:rPr lang="nl-NL" dirty="0"/>
              <a:t> </a:t>
            </a:r>
            <a:r>
              <a:rPr lang="nl-NL" dirty="0" err="1"/>
              <a:t>each</a:t>
            </a:r>
            <a:r>
              <a:rPr lang="nl-NL" dirty="0"/>
              <a:t> buffer property.  *click* </a:t>
            </a:r>
            <a:r>
              <a:rPr lang="nl-NL" dirty="0" err="1"/>
              <a:t>This</a:t>
            </a:r>
            <a:r>
              <a:rPr lang="nl-NL" dirty="0"/>
              <a:t> is a screenshot </a:t>
            </a:r>
            <a:r>
              <a:rPr lang="nl-NL" dirty="0" err="1"/>
              <a:t>from</a:t>
            </a:r>
            <a:r>
              <a:rPr lang="nl-NL" dirty="0"/>
              <a:t> official RDNA3 ISA </a:t>
            </a:r>
            <a:r>
              <a:rPr lang="nl-NL" dirty="0" err="1"/>
              <a:t>documentation</a:t>
            </a:r>
            <a:r>
              <a:rPr lang="nl-NL" dirty="0"/>
              <a:t> </a:t>
            </a:r>
            <a:r>
              <a:rPr lang="nl-NL" dirty="0" err="1"/>
              <a:t>which</a:t>
            </a:r>
            <a:r>
              <a:rPr lang="nl-NL" dirty="0"/>
              <a:t> </a:t>
            </a:r>
            <a:r>
              <a:rPr lang="nl-NL" dirty="0" err="1"/>
              <a:t>outlines</a:t>
            </a:r>
            <a:r>
              <a:rPr lang="nl-NL" dirty="0"/>
              <a:t> </a:t>
            </a:r>
            <a:r>
              <a:rPr lang="nl-NL" dirty="0" err="1"/>
              <a:t>which</a:t>
            </a:r>
            <a:r>
              <a:rPr lang="nl-NL" dirty="0"/>
              <a:t> property a buffer descriptor has </a:t>
            </a:r>
            <a:r>
              <a:rPr lang="nl-NL" dirty="0" err="1"/>
              <a:t>and</a:t>
            </a:r>
            <a:r>
              <a:rPr lang="nl-NL" dirty="0"/>
              <a:t> </a:t>
            </a:r>
            <a:r>
              <a:rPr lang="nl-NL" dirty="0" err="1"/>
              <a:t>how</a:t>
            </a:r>
            <a:r>
              <a:rPr lang="nl-NL" dirty="0"/>
              <a:t> </a:t>
            </a:r>
            <a:r>
              <a:rPr lang="nl-NL" dirty="0" err="1"/>
              <a:t>many</a:t>
            </a:r>
            <a:r>
              <a:rPr lang="nl-NL" dirty="0"/>
              <a:t> bits </a:t>
            </a:r>
            <a:r>
              <a:rPr lang="nl-NL" dirty="0" err="1"/>
              <a:t>those</a:t>
            </a:r>
            <a:r>
              <a:rPr lang="nl-NL" dirty="0"/>
              <a:t> take up. *click* For </a:t>
            </a:r>
            <a:r>
              <a:rPr lang="nl-NL" dirty="0" err="1"/>
              <a:t>our</a:t>
            </a:r>
            <a:r>
              <a:rPr lang="nl-NL" dirty="0"/>
              <a:t> root descriptor </a:t>
            </a:r>
            <a:r>
              <a:rPr lang="nl-NL" dirty="0" err="1"/>
              <a:t>we’re</a:t>
            </a:r>
            <a:r>
              <a:rPr lang="nl-NL" dirty="0"/>
              <a:t> </a:t>
            </a:r>
            <a:r>
              <a:rPr lang="nl-NL" dirty="0" err="1"/>
              <a:t>mostly</a:t>
            </a:r>
            <a:r>
              <a:rPr lang="nl-NL" dirty="0"/>
              <a:t> </a:t>
            </a:r>
            <a:r>
              <a:rPr lang="nl-NL" dirty="0" err="1"/>
              <a:t>concerned</a:t>
            </a:r>
            <a:r>
              <a:rPr lang="nl-NL" dirty="0"/>
              <a:t> </a:t>
            </a:r>
            <a:r>
              <a:rPr lang="nl-NL" dirty="0" err="1"/>
              <a:t>with</a:t>
            </a:r>
            <a:r>
              <a:rPr lang="nl-NL" dirty="0"/>
              <a:t> </a:t>
            </a:r>
            <a:r>
              <a:rPr lang="nl-NL" dirty="0" err="1"/>
              <a:t>the</a:t>
            </a:r>
            <a:r>
              <a:rPr lang="nl-NL" dirty="0"/>
              <a:t> base </a:t>
            </a:r>
            <a:r>
              <a:rPr lang="nl-NL" dirty="0" err="1"/>
              <a:t>address</a:t>
            </a:r>
            <a:r>
              <a:rPr lang="nl-NL" dirty="0"/>
              <a:t> property. We </a:t>
            </a:r>
            <a:r>
              <a:rPr lang="nl-NL" dirty="0" err="1"/>
              <a:t>can</a:t>
            </a:r>
            <a:r>
              <a:rPr lang="nl-NL" dirty="0"/>
              <a:t> </a:t>
            </a:r>
            <a:r>
              <a:rPr lang="nl-NL" dirty="0" err="1"/>
              <a:t>see</a:t>
            </a:r>
            <a:r>
              <a:rPr lang="nl-NL" dirty="0"/>
              <a:t> </a:t>
            </a:r>
            <a:r>
              <a:rPr lang="nl-NL" dirty="0" err="1"/>
              <a:t>that</a:t>
            </a:r>
            <a:r>
              <a:rPr lang="nl-NL" dirty="0"/>
              <a:t> </a:t>
            </a:r>
            <a:r>
              <a:rPr lang="nl-NL" dirty="0" err="1"/>
              <a:t>it</a:t>
            </a:r>
            <a:r>
              <a:rPr lang="nl-NL" dirty="0"/>
              <a:t> starts at bit 0 </a:t>
            </a:r>
            <a:r>
              <a:rPr lang="nl-NL" dirty="0" err="1"/>
              <a:t>and</a:t>
            </a:r>
            <a:r>
              <a:rPr lang="nl-NL" dirty="0"/>
              <a:t> takes up 48 bits. </a:t>
            </a:r>
            <a:r>
              <a:rPr lang="nl-NL" dirty="0" err="1"/>
              <a:t>That’s</a:t>
            </a:r>
            <a:r>
              <a:rPr lang="nl-NL" dirty="0"/>
              <a:t> 1.5 </a:t>
            </a:r>
            <a:r>
              <a:rPr lang="nl-NL" dirty="0" err="1"/>
              <a:t>registe</a:t>
            </a:r>
            <a:r>
              <a:rPr lang="nl-NL" dirty="0"/>
              <a:t>. Lets put </a:t>
            </a:r>
            <a:r>
              <a:rPr lang="nl-NL" dirty="0" err="1"/>
              <a:t>this</a:t>
            </a:r>
            <a:r>
              <a:rPr lang="nl-NL" dirty="0"/>
              <a:t> </a:t>
            </a:r>
            <a:r>
              <a:rPr lang="nl-NL" dirty="0" err="1"/>
              <a:t>to</a:t>
            </a:r>
            <a:r>
              <a:rPr lang="nl-NL" dirty="0"/>
              <a:t> </a:t>
            </a:r>
            <a:r>
              <a:rPr lang="nl-NL" dirty="0" err="1"/>
              <a:t>the</a:t>
            </a:r>
            <a:r>
              <a:rPr lang="nl-NL" dirty="0"/>
              <a:t> side *click* </a:t>
            </a:r>
            <a:r>
              <a:rPr lang="nl-NL" dirty="0" err="1"/>
              <a:t>and</a:t>
            </a:r>
            <a:r>
              <a:rPr lang="nl-NL" dirty="0"/>
              <a:t> move back </a:t>
            </a:r>
            <a:r>
              <a:rPr lang="nl-NL" dirty="0" err="1"/>
              <a:t>to</a:t>
            </a:r>
            <a:r>
              <a:rPr lang="nl-NL" dirty="0"/>
              <a:t> </a:t>
            </a:r>
            <a:r>
              <a:rPr lang="nl-NL" dirty="0" err="1"/>
              <a:t>our</a:t>
            </a:r>
            <a:r>
              <a:rPr lang="nl-NL" dirty="0"/>
              <a:t> </a:t>
            </a:r>
            <a:r>
              <a:rPr lang="nl-NL" dirty="0" err="1"/>
              <a:t>isa</a:t>
            </a:r>
            <a:r>
              <a:rPr lang="nl-NL" dirty="0"/>
              <a:t>.</a:t>
            </a:r>
          </a:p>
        </p:txBody>
      </p:sp>
      <p:sp>
        <p:nvSpPr>
          <p:cNvPr id="4" name="Slide Number Placeholder 3">
            <a:extLst>
              <a:ext uri="{FF2B5EF4-FFF2-40B4-BE49-F238E27FC236}">
                <a16:creationId xmlns:a16="http://schemas.microsoft.com/office/drawing/2014/main" id="{4EC5AFDD-33EA-BA91-5520-C528682C0475}"/>
              </a:ext>
            </a:extLst>
          </p:cNvPr>
          <p:cNvSpPr>
            <a:spLocks noGrp="1"/>
          </p:cNvSpPr>
          <p:nvPr>
            <p:ph type="sldNum" sz="quarter" idx="5"/>
          </p:nvPr>
        </p:nvSpPr>
        <p:spPr/>
        <p:txBody>
          <a:bodyPr/>
          <a:lstStyle/>
          <a:p>
            <a:fld id="{E3C87485-FAA3-4E12-A817-024873200D33}" type="slidenum">
              <a:rPr lang="nl-NL" smtClean="0"/>
              <a:t>26</a:t>
            </a:fld>
            <a:endParaRPr lang="nl-NL"/>
          </a:p>
        </p:txBody>
      </p:sp>
    </p:spTree>
    <p:extLst>
      <p:ext uri="{BB962C8B-B14F-4D97-AF65-F5344CB8AC3E}">
        <p14:creationId xmlns:p14="http://schemas.microsoft.com/office/powerpoint/2010/main" val="31280550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77CB7B-707E-BF86-3E1E-F021ACCEC7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4602A6-096C-0730-36D4-36C636EBFE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0737D9-4EA2-AB15-3757-37F12C3AC1F6}"/>
              </a:ext>
            </a:extLst>
          </p:cNvPr>
          <p:cNvSpPr>
            <a:spLocks noGrp="1"/>
          </p:cNvSpPr>
          <p:nvPr>
            <p:ph type="body" idx="1"/>
          </p:nvPr>
        </p:nvSpPr>
        <p:spPr/>
        <p:txBody>
          <a:bodyPr/>
          <a:lstStyle/>
          <a:p>
            <a:r>
              <a:rPr lang="nl-NL" dirty="0" err="1"/>
              <a:t>Our</a:t>
            </a:r>
            <a:r>
              <a:rPr lang="nl-NL" dirty="0"/>
              <a:t> base </a:t>
            </a:r>
            <a:r>
              <a:rPr lang="nl-NL" dirty="0" err="1"/>
              <a:t>address</a:t>
            </a:r>
            <a:r>
              <a:rPr lang="nl-NL" dirty="0"/>
              <a:t> </a:t>
            </a:r>
            <a:r>
              <a:rPr lang="nl-NL" dirty="0" err="1"/>
              <a:t>should</a:t>
            </a:r>
            <a:r>
              <a:rPr lang="nl-NL" dirty="0"/>
              <a:t> </a:t>
            </a:r>
            <a:r>
              <a:rPr lang="nl-NL" dirty="0" err="1"/>
              <a:t>be</a:t>
            </a:r>
            <a:r>
              <a:rPr lang="nl-NL" dirty="0"/>
              <a:t> </a:t>
            </a:r>
            <a:r>
              <a:rPr lang="nl-NL" dirty="0" err="1"/>
              <a:t>stored</a:t>
            </a:r>
            <a:r>
              <a:rPr lang="nl-NL" dirty="0"/>
              <a:t> in s0 </a:t>
            </a:r>
            <a:r>
              <a:rPr lang="nl-NL" dirty="0" err="1"/>
              <a:t>and</a:t>
            </a:r>
            <a:r>
              <a:rPr lang="nl-NL" dirty="0"/>
              <a:t> in </a:t>
            </a:r>
            <a:r>
              <a:rPr lang="nl-NL" dirty="0" err="1"/>
              <a:t>the</a:t>
            </a:r>
            <a:r>
              <a:rPr lang="nl-NL" dirty="0"/>
              <a:t> </a:t>
            </a:r>
            <a:r>
              <a:rPr lang="nl-NL" dirty="0" err="1"/>
              <a:t>lower</a:t>
            </a:r>
            <a:r>
              <a:rPr lang="nl-NL" dirty="0"/>
              <a:t> 16 bits of s1, making up </a:t>
            </a:r>
            <a:r>
              <a:rPr lang="nl-NL" dirty="0" err="1"/>
              <a:t>the</a:t>
            </a:r>
            <a:r>
              <a:rPr lang="nl-NL" dirty="0"/>
              <a:t> </a:t>
            </a:r>
            <a:r>
              <a:rPr lang="nl-NL" dirty="0" err="1"/>
              <a:t>total</a:t>
            </a:r>
            <a:r>
              <a:rPr lang="nl-NL" dirty="0"/>
              <a:t> of 48 bits </a:t>
            </a:r>
            <a:r>
              <a:rPr lang="nl-NL" dirty="0" err="1"/>
              <a:t>for</a:t>
            </a:r>
            <a:r>
              <a:rPr lang="nl-NL" dirty="0"/>
              <a:t> base </a:t>
            </a:r>
            <a:r>
              <a:rPr lang="nl-NL" dirty="0" err="1"/>
              <a:t>address</a:t>
            </a:r>
            <a:r>
              <a:rPr lang="nl-NL" dirty="0"/>
              <a:t>. *click* s0 is </a:t>
            </a:r>
            <a:r>
              <a:rPr lang="nl-NL" dirty="0" err="1"/>
              <a:t>the</a:t>
            </a:r>
            <a:r>
              <a:rPr lang="nl-NL" dirty="0"/>
              <a:t> easy </a:t>
            </a:r>
            <a:r>
              <a:rPr lang="nl-NL" dirty="0" err="1"/>
              <a:t>one</a:t>
            </a:r>
            <a:r>
              <a:rPr lang="nl-NL" dirty="0"/>
              <a:t>, as </a:t>
            </a:r>
            <a:r>
              <a:rPr lang="nl-NL" dirty="0" err="1"/>
              <a:t>it’s</a:t>
            </a:r>
            <a:r>
              <a:rPr lang="nl-NL" dirty="0"/>
              <a:t> a straight copy </a:t>
            </a:r>
            <a:r>
              <a:rPr lang="nl-NL" dirty="0" err="1"/>
              <a:t>from</a:t>
            </a:r>
            <a:r>
              <a:rPr lang="nl-NL" dirty="0"/>
              <a:t> s2. The driver has setup s2 </a:t>
            </a:r>
            <a:r>
              <a:rPr lang="nl-NL" dirty="0" err="1"/>
              <a:t>with</a:t>
            </a:r>
            <a:r>
              <a:rPr lang="nl-NL" dirty="0"/>
              <a:t> </a:t>
            </a:r>
            <a:r>
              <a:rPr lang="nl-NL" dirty="0" err="1"/>
              <a:t>the</a:t>
            </a:r>
            <a:r>
              <a:rPr lang="nl-NL" dirty="0"/>
              <a:t> correct </a:t>
            </a:r>
            <a:r>
              <a:rPr lang="nl-NL" dirty="0" err="1"/>
              <a:t>value</a:t>
            </a:r>
            <a:r>
              <a:rPr lang="nl-NL" dirty="0"/>
              <a:t> </a:t>
            </a:r>
            <a:r>
              <a:rPr lang="nl-NL" dirty="0" err="1"/>
              <a:t>before</a:t>
            </a:r>
            <a:r>
              <a:rPr lang="nl-NL" dirty="0"/>
              <a:t> dispatching </a:t>
            </a:r>
            <a:r>
              <a:rPr lang="nl-NL" dirty="0" err="1"/>
              <a:t>the</a:t>
            </a:r>
            <a:r>
              <a:rPr lang="nl-NL" dirty="0"/>
              <a:t> </a:t>
            </a:r>
            <a:r>
              <a:rPr lang="nl-NL" dirty="0" err="1"/>
              <a:t>shader</a:t>
            </a:r>
            <a:r>
              <a:rPr lang="nl-NL" dirty="0"/>
              <a:t>. *click* </a:t>
            </a:r>
          </a:p>
          <a:p>
            <a:r>
              <a:rPr lang="nl-NL" dirty="0"/>
              <a:t>s1 </a:t>
            </a:r>
            <a:r>
              <a:rPr lang="nl-NL" dirty="0" err="1"/>
              <a:t>becomes</a:t>
            </a:r>
            <a:r>
              <a:rPr lang="nl-NL" dirty="0"/>
              <a:t> </a:t>
            </a:r>
            <a:r>
              <a:rPr lang="nl-NL" dirty="0" err="1"/>
              <a:t>slightly</a:t>
            </a:r>
            <a:r>
              <a:rPr lang="nl-NL" dirty="0"/>
              <a:t> more </a:t>
            </a:r>
            <a:r>
              <a:rPr lang="nl-NL" dirty="0" err="1"/>
              <a:t>complicated</a:t>
            </a:r>
            <a:r>
              <a:rPr lang="nl-NL" dirty="0"/>
              <a:t>. We have a s_pack_ll_b32_b16 instruction which packs two 16 bit values together into a 32 bit register. </a:t>
            </a:r>
            <a:r>
              <a:rPr lang="nl-NL" dirty="0" err="1"/>
              <a:t>So</a:t>
            </a:r>
            <a:r>
              <a:rPr lang="nl-NL" dirty="0"/>
              <a:t> we end up </a:t>
            </a:r>
            <a:r>
              <a:rPr lang="nl-NL" dirty="0" err="1"/>
              <a:t>combining</a:t>
            </a:r>
            <a:r>
              <a:rPr lang="nl-NL" dirty="0"/>
              <a:t> </a:t>
            </a:r>
            <a:r>
              <a:rPr lang="nl-NL" dirty="0" err="1"/>
              <a:t>the</a:t>
            </a:r>
            <a:r>
              <a:rPr lang="nl-NL" dirty="0"/>
              <a:t> first 16 bits of s3 </a:t>
            </a:r>
            <a:r>
              <a:rPr lang="nl-NL" dirty="0" err="1"/>
              <a:t>together</a:t>
            </a:r>
            <a:r>
              <a:rPr lang="nl-NL" dirty="0"/>
              <a:t> </a:t>
            </a:r>
            <a:r>
              <a:rPr lang="nl-NL" dirty="0" err="1"/>
              <a:t>with</a:t>
            </a:r>
            <a:r>
              <a:rPr lang="nl-NL" dirty="0"/>
              <a:t> </a:t>
            </a:r>
            <a:r>
              <a:rPr lang="nl-NL" dirty="0" err="1"/>
              <a:t>the</a:t>
            </a:r>
            <a:r>
              <a:rPr lang="nl-NL" dirty="0"/>
              <a:t> </a:t>
            </a:r>
            <a:r>
              <a:rPr lang="nl-NL" dirty="0" err="1"/>
              <a:t>hardcoded</a:t>
            </a:r>
            <a:r>
              <a:rPr lang="nl-NL" dirty="0"/>
              <a:t> </a:t>
            </a:r>
            <a:r>
              <a:rPr lang="nl-NL" dirty="0" err="1"/>
              <a:t>value</a:t>
            </a:r>
            <a:r>
              <a:rPr lang="nl-NL" dirty="0"/>
              <a:t> 16. The driver has setup s3 with the remaining 16 bits of our base address and 16 *click* is the stride + swizzle enable properties combined together as a </a:t>
            </a:r>
            <a:r>
              <a:rPr lang="nl-NL" dirty="0" err="1"/>
              <a:t>hardcoded</a:t>
            </a:r>
            <a:r>
              <a:rPr lang="nl-NL" dirty="0"/>
              <a:t> constant. As that makes up the other 16 bits of s1. </a:t>
            </a:r>
          </a:p>
          <a:p>
            <a:r>
              <a:rPr lang="nl-NL" dirty="0" err="1"/>
              <a:t>Manually</a:t>
            </a:r>
            <a:r>
              <a:rPr lang="nl-NL" dirty="0"/>
              <a:t> </a:t>
            </a:r>
            <a:r>
              <a:rPr lang="nl-NL" dirty="0" err="1"/>
              <a:t>decoding</a:t>
            </a:r>
            <a:r>
              <a:rPr lang="nl-NL" dirty="0"/>
              <a:t> </a:t>
            </a:r>
            <a:r>
              <a:rPr lang="nl-NL" dirty="0" err="1"/>
              <a:t>the</a:t>
            </a:r>
            <a:r>
              <a:rPr lang="nl-NL" dirty="0"/>
              <a:t> </a:t>
            </a:r>
            <a:r>
              <a:rPr lang="nl-NL" dirty="0" err="1"/>
              <a:t>hardcoded</a:t>
            </a:r>
            <a:r>
              <a:rPr lang="nl-NL" dirty="0"/>
              <a:t> 16 we can derive that we’re using a 16 byte stride and swizzling is disabled. Even though we’re only using a uint of 4 bytes the stride is still 16 bytes as that’s the stride for constant buffers. *click* The remaining moves are filling in the other buffer properties. These are </a:t>
            </a:r>
            <a:r>
              <a:rPr lang="nl-NL" dirty="0" err="1"/>
              <a:t>properties</a:t>
            </a:r>
            <a:r>
              <a:rPr lang="nl-NL" dirty="0"/>
              <a:t> we </a:t>
            </a:r>
            <a:r>
              <a:rPr lang="nl-NL" dirty="0" err="1"/>
              <a:t>don’t</a:t>
            </a:r>
            <a:r>
              <a:rPr lang="nl-NL" dirty="0"/>
              <a:t> </a:t>
            </a:r>
            <a:r>
              <a:rPr lang="nl-NL" dirty="0" err="1"/>
              <a:t>necessary</a:t>
            </a:r>
            <a:r>
              <a:rPr lang="nl-NL" dirty="0"/>
              <a:t> </a:t>
            </a:r>
            <a:r>
              <a:rPr lang="nl-NL" dirty="0" err="1"/>
              <a:t>directly</a:t>
            </a:r>
            <a:r>
              <a:rPr lang="nl-NL" dirty="0"/>
              <a:t> control in </a:t>
            </a:r>
            <a:r>
              <a:rPr lang="nl-NL" dirty="0" err="1"/>
              <a:t>our</a:t>
            </a:r>
            <a:r>
              <a:rPr lang="nl-NL" dirty="0"/>
              <a:t> code </a:t>
            </a:r>
            <a:r>
              <a:rPr lang="nl-NL" dirty="0" err="1"/>
              <a:t>and</a:t>
            </a:r>
            <a:r>
              <a:rPr lang="nl-NL" dirty="0"/>
              <a:t> </a:t>
            </a:r>
            <a:r>
              <a:rPr lang="nl-NL" dirty="0" err="1"/>
              <a:t>can</a:t>
            </a:r>
            <a:r>
              <a:rPr lang="nl-NL" dirty="0"/>
              <a:t> </a:t>
            </a:r>
            <a:r>
              <a:rPr lang="nl-NL" dirty="0" err="1"/>
              <a:t>be</a:t>
            </a:r>
            <a:r>
              <a:rPr lang="nl-NL" dirty="0"/>
              <a:t> </a:t>
            </a:r>
            <a:r>
              <a:rPr lang="nl-NL" dirty="0" err="1"/>
              <a:t>hardcoded</a:t>
            </a:r>
            <a:r>
              <a:rPr lang="nl-NL" dirty="0"/>
              <a:t> </a:t>
            </a:r>
            <a:r>
              <a:rPr lang="nl-NL" dirty="0" err="1"/>
              <a:t>by</a:t>
            </a:r>
            <a:r>
              <a:rPr lang="nl-NL" dirty="0"/>
              <a:t> </a:t>
            </a:r>
            <a:r>
              <a:rPr lang="nl-NL" dirty="0" err="1"/>
              <a:t>the</a:t>
            </a:r>
            <a:r>
              <a:rPr lang="nl-NL" dirty="0"/>
              <a:t> </a:t>
            </a:r>
            <a:r>
              <a:rPr lang="nl-NL" dirty="0" err="1"/>
              <a:t>shader</a:t>
            </a:r>
            <a:r>
              <a:rPr lang="nl-NL" dirty="0"/>
              <a:t> compiler </a:t>
            </a:r>
            <a:r>
              <a:rPr lang="nl-NL" dirty="0" err="1"/>
              <a:t>using</a:t>
            </a:r>
            <a:r>
              <a:rPr lang="nl-NL" dirty="0"/>
              <a:t> information </a:t>
            </a:r>
            <a:r>
              <a:rPr lang="nl-NL" dirty="0" err="1"/>
              <a:t>that</a:t>
            </a:r>
            <a:r>
              <a:rPr lang="nl-NL" dirty="0"/>
              <a:t> </a:t>
            </a:r>
            <a:r>
              <a:rPr lang="nl-NL" dirty="0" err="1"/>
              <a:t>it</a:t>
            </a:r>
            <a:r>
              <a:rPr lang="nl-NL" dirty="0"/>
              <a:t> </a:t>
            </a:r>
            <a:r>
              <a:rPr lang="nl-NL" dirty="0" err="1"/>
              <a:t>can</a:t>
            </a:r>
            <a:r>
              <a:rPr lang="nl-NL" dirty="0"/>
              <a:t> extract at </a:t>
            </a:r>
            <a:r>
              <a:rPr lang="nl-NL" dirty="0" err="1"/>
              <a:t>compile</a:t>
            </a:r>
            <a:r>
              <a:rPr lang="nl-NL" dirty="0"/>
              <a:t> time.</a:t>
            </a:r>
          </a:p>
          <a:p>
            <a:r>
              <a:rPr lang="nl-NL" dirty="0" err="1"/>
              <a:t>You</a:t>
            </a:r>
            <a:r>
              <a:rPr lang="nl-NL" dirty="0"/>
              <a:t> </a:t>
            </a:r>
            <a:r>
              <a:rPr lang="nl-NL" dirty="0" err="1"/>
              <a:t>might</a:t>
            </a:r>
            <a:r>
              <a:rPr lang="nl-NL" dirty="0"/>
              <a:t> </a:t>
            </a:r>
            <a:r>
              <a:rPr lang="nl-NL" dirty="0" err="1"/>
              <a:t>also</a:t>
            </a:r>
            <a:r>
              <a:rPr lang="nl-NL" dirty="0"/>
              <a:t> </a:t>
            </a:r>
            <a:r>
              <a:rPr lang="nl-NL" dirty="0" err="1"/>
              <a:t>see</a:t>
            </a:r>
            <a:r>
              <a:rPr lang="nl-NL" dirty="0"/>
              <a:t> </a:t>
            </a:r>
            <a:r>
              <a:rPr lang="nl-NL" dirty="0" err="1"/>
              <a:t>why</a:t>
            </a:r>
            <a:r>
              <a:rPr lang="nl-NL" dirty="0"/>
              <a:t> </a:t>
            </a:r>
            <a:r>
              <a:rPr lang="nl-NL" dirty="0" err="1"/>
              <a:t>there’s</a:t>
            </a:r>
            <a:r>
              <a:rPr lang="nl-NL" dirty="0"/>
              <a:t> no </a:t>
            </a:r>
            <a:r>
              <a:rPr lang="nl-NL" dirty="0" err="1"/>
              <a:t>bounds</a:t>
            </a:r>
            <a:r>
              <a:rPr lang="nl-NL" dirty="0"/>
              <a:t> </a:t>
            </a:r>
            <a:r>
              <a:rPr lang="nl-NL" dirty="0" err="1"/>
              <a:t>checking</a:t>
            </a:r>
            <a:r>
              <a:rPr lang="nl-NL" dirty="0"/>
              <a:t> </a:t>
            </a:r>
            <a:r>
              <a:rPr lang="nl-NL" dirty="0" err="1"/>
              <a:t>for</a:t>
            </a:r>
            <a:r>
              <a:rPr lang="nl-NL" dirty="0"/>
              <a:t> root </a:t>
            </a:r>
            <a:r>
              <a:rPr lang="nl-NL" dirty="0" err="1"/>
              <a:t>descriptors</a:t>
            </a:r>
            <a:r>
              <a:rPr lang="nl-NL" dirty="0"/>
              <a:t>. The size is part of the descriptor but that’s not something we can directly specify in our shader.</a:t>
            </a:r>
          </a:p>
          <a:p>
            <a:endParaRPr lang="nl-NL" dirty="0"/>
          </a:p>
          <a:p>
            <a:r>
              <a:rPr lang="nl-NL" dirty="0"/>
              <a:t>There’s a potential missed optimization here too, the compiler could have used s1 instead of s0 as destination for the pack instruction. That would have saved one move.</a:t>
            </a:r>
          </a:p>
        </p:txBody>
      </p:sp>
      <p:sp>
        <p:nvSpPr>
          <p:cNvPr id="4" name="Slide Number Placeholder 3">
            <a:extLst>
              <a:ext uri="{FF2B5EF4-FFF2-40B4-BE49-F238E27FC236}">
                <a16:creationId xmlns:a16="http://schemas.microsoft.com/office/drawing/2014/main" id="{1ED9D82C-25D8-9BE7-5225-6591C2ADA95D}"/>
              </a:ext>
            </a:extLst>
          </p:cNvPr>
          <p:cNvSpPr>
            <a:spLocks noGrp="1"/>
          </p:cNvSpPr>
          <p:nvPr>
            <p:ph type="sldNum" sz="quarter" idx="5"/>
          </p:nvPr>
        </p:nvSpPr>
        <p:spPr/>
        <p:txBody>
          <a:bodyPr/>
          <a:lstStyle/>
          <a:p>
            <a:fld id="{E3C87485-FAA3-4E12-A817-024873200D33}" type="slidenum">
              <a:rPr lang="nl-NL" smtClean="0"/>
              <a:t>27</a:t>
            </a:fld>
            <a:endParaRPr lang="nl-NL"/>
          </a:p>
        </p:txBody>
      </p:sp>
    </p:spTree>
    <p:extLst>
      <p:ext uri="{BB962C8B-B14F-4D97-AF65-F5344CB8AC3E}">
        <p14:creationId xmlns:p14="http://schemas.microsoft.com/office/powerpoint/2010/main" val="21391644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0B7654-12CB-2CAF-71C6-67696FC734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FE1CD5-DA1C-A6B4-5A11-8342F94EF2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979E37-3689-162D-1F5B-4FD0B38E6F62}"/>
              </a:ext>
            </a:extLst>
          </p:cNvPr>
          <p:cNvSpPr>
            <a:spLocks noGrp="1"/>
          </p:cNvSpPr>
          <p:nvPr>
            <p:ph type="body" idx="1"/>
          </p:nvPr>
        </p:nvSpPr>
        <p:spPr/>
        <p:txBody>
          <a:bodyPr/>
          <a:lstStyle/>
          <a:p>
            <a:r>
              <a:rPr lang="nl-NL" dirty="0" err="1"/>
              <a:t>We’ll</a:t>
            </a:r>
            <a:r>
              <a:rPr lang="nl-NL" dirty="0"/>
              <a:t> mark </a:t>
            </a:r>
            <a:r>
              <a:rPr lang="nl-NL" dirty="0" err="1"/>
              <a:t>the</a:t>
            </a:r>
            <a:r>
              <a:rPr lang="nl-NL" dirty="0"/>
              <a:t> constant buffer descriptor register as </a:t>
            </a:r>
            <a:r>
              <a:rPr lang="nl-NL" dirty="0" err="1"/>
              <a:t>orange</a:t>
            </a:r>
            <a:r>
              <a:rPr lang="nl-NL" dirty="0"/>
              <a:t> </a:t>
            </a:r>
            <a:r>
              <a:rPr lang="nl-NL" dirty="0" err="1"/>
              <a:t>again</a:t>
            </a:r>
            <a:r>
              <a:rPr lang="nl-NL" dirty="0"/>
              <a:t>, </a:t>
            </a:r>
            <a:r>
              <a:rPr lang="nl-NL" dirty="0" err="1"/>
              <a:t>and</a:t>
            </a:r>
            <a:r>
              <a:rPr lang="nl-NL" dirty="0"/>
              <a:t> </a:t>
            </a:r>
            <a:r>
              <a:rPr lang="nl-NL" dirty="0" err="1"/>
              <a:t>now</a:t>
            </a:r>
            <a:r>
              <a:rPr lang="nl-NL" dirty="0"/>
              <a:t> we </a:t>
            </a:r>
            <a:r>
              <a:rPr lang="nl-NL" dirty="0" err="1"/>
              <a:t>can</a:t>
            </a:r>
            <a:r>
              <a:rPr lang="nl-NL" dirty="0"/>
              <a:t> issue </a:t>
            </a:r>
            <a:r>
              <a:rPr lang="nl-NL" dirty="0" err="1"/>
              <a:t>our</a:t>
            </a:r>
            <a:r>
              <a:rPr lang="nl-NL" dirty="0"/>
              <a:t> </a:t>
            </a:r>
            <a:r>
              <a:rPr lang="nl-NL" dirty="0" err="1"/>
              <a:t>actual</a:t>
            </a:r>
            <a:r>
              <a:rPr lang="nl-NL" dirty="0"/>
              <a:t> constant buffer </a:t>
            </a:r>
            <a:r>
              <a:rPr lang="nl-NL" dirty="0" err="1"/>
              <a:t>read</a:t>
            </a:r>
            <a:r>
              <a:rPr lang="nl-NL" dirty="0"/>
              <a:t> *click* </a:t>
            </a:r>
            <a:r>
              <a:rPr lang="nl-NL" dirty="0" err="1"/>
              <a:t>We’ll</a:t>
            </a:r>
            <a:r>
              <a:rPr lang="nl-NL" dirty="0"/>
              <a:t> mark </a:t>
            </a:r>
            <a:r>
              <a:rPr lang="nl-NL" dirty="0" err="1"/>
              <a:t>the</a:t>
            </a:r>
            <a:r>
              <a:rPr lang="nl-NL" dirty="0"/>
              <a:t> </a:t>
            </a:r>
            <a:r>
              <a:rPr lang="nl-NL" dirty="0" err="1"/>
              <a:t>value</a:t>
            </a:r>
            <a:r>
              <a:rPr lang="nl-NL" dirty="0"/>
              <a:t> as </a:t>
            </a:r>
            <a:r>
              <a:rPr lang="nl-NL" dirty="0" err="1"/>
              <a:t>yellow</a:t>
            </a:r>
            <a:r>
              <a:rPr lang="nl-NL" dirty="0"/>
              <a:t> </a:t>
            </a:r>
            <a:r>
              <a:rPr lang="nl-NL" dirty="0" err="1"/>
              <a:t>again</a:t>
            </a:r>
            <a:r>
              <a:rPr lang="nl-NL" dirty="0"/>
              <a:t> </a:t>
            </a:r>
            <a:r>
              <a:rPr lang="nl-NL" dirty="0" err="1"/>
              <a:t>too</a:t>
            </a:r>
            <a:r>
              <a:rPr lang="nl-NL" dirty="0"/>
              <a:t>. *click* </a:t>
            </a:r>
            <a:r>
              <a:rPr lang="nl-NL" dirty="0" err="1"/>
              <a:t>Moving</a:t>
            </a:r>
            <a:r>
              <a:rPr lang="nl-NL" dirty="0"/>
              <a:t> on we </a:t>
            </a:r>
            <a:r>
              <a:rPr lang="nl-NL" dirty="0" err="1"/>
              <a:t>can</a:t>
            </a:r>
            <a:r>
              <a:rPr lang="nl-NL" dirty="0"/>
              <a:t> </a:t>
            </a:r>
            <a:r>
              <a:rPr lang="nl-NL" dirty="0" err="1"/>
              <a:t>see</a:t>
            </a:r>
            <a:r>
              <a:rPr lang="nl-NL" dirty="0"/>
              <a:t> </a:t>
            </a:r>
            <a:r>
              <a:rPr lang="nl-NL" dirty="0" err="1"/>
              <a:t>that</a:t>
            </a:r>
            <a:r>
              <a:rPr lang="nl-NL" dirty="0"/>
              <a:t> </a:t>
            </a:r>
            <a:r>
              <a:rPr lang="nl-NL" dirty="0" err="1"/>
              <a:t>same</a:t>
            </a:r>
            <a:r>
              <a:rPr lang="nl-NL" dirty="0"/>
              <a:t> </a:t>
            </a:r>
            <a:r>
              <a:rPr lang="nl-NL" dirty="0" err="1"/>
              <a:t>thing</a:t>
            </a:r>
            <a:r>
              <a:rPr lang="nl-NL" dirty="0"/>
              <a:t> happening </a:t>
            </a:r>
            <a:r>
              <a:rPr lang="nl-NL" dirty="0" err="1"/>
              <a:t>for</a:t>
            </a:r>
            <a:r>
              <a:rPr lang="nl-NL" dirty="0"/>
              <a:t> </a:t>
            </a:r>
            <a:r>
              <a:rPr lang="nl-NL" dirty="0" err="1"/>
              <a:t>our</a:t>
            </a:r>
            <a:r>
              <a:rPr lang="nl-NL" dirty="0"/>
              <a:t> </a:t>
            </a:r>
            <a:r>
              <a:rPr lang="nl-NL" dirty="0" err="1"/>
              <a:t>uav</a:t>
            </a:r>
            <a:r>
              <a:rPr lang="nl-NL" dirty="0"/>
              <a:t> </a:t>
            </a:r>
            <a:r>
              <a:rPr lang="nl-NL" dirty="0" err="1"/>
              <a:t>RWStructuredBuffer</a:t>
            </a:r>
            <a:r>
              <a:rPr lang="nl-NL" dirty="0"/>
              <a:t> descriptor, </a:t>
            </a:r>
            <a:r>
              <a:rPr lang="nl-NL" dirty="0" err="1"/>
              <a:t>the</a:t>
            </a:r>
            <a:r>
              <a:rPr lang="nl-NL" dirty="0"/>
              <a:t> compiler is even smart </a:t>
            </a:r>
            <a:r>
              <a:rPr lang="nl-NL" dirty="0" err="1"/>
              <a:t>enough</a:t>
            </a:r>
            <a:r>
              <a:rPr lang="nl-NL" dirty="0"/>
              <a:t> </a:t>
            </a:r>
            <a:r>
              <a:rPr lang="nl-NL" dirty="0" err="1"/>
              <a:t>to</a:t>
            </a:r>
            <a:r>
              <a:rPr lang="nl-NL" dirty="0"/>
              <a:t> re-</a:t>
            </a:r>
            <a:r>
              <a:rPr lang="nl-NL" dirty="0" err="1"/>
              <a:t>use</a:t>
            </a:r>
            <a:r>
              <a:rPr lang="nl-NL" dirty="0"/>
              <a:t> </a:t>
            </a:r>
            <a:r>
              <a:rPr lang="nl-NL" dirty="0" err="1"/>
              <a:t>the</a:t>
            </a:r>
            <a:r>
              <a:rPr lang="nl-NL" dirty="0"/>
              <a:t> constant buffer descriptor register </a:t>
            </a:r>
            <a:r>
              <a:rPr lang="nl-NL" dirty="0" err="1"/>
              <a:t>slots</a:t>
            </a:r>
            <a:r>
              <a:rPr lang="nl-NL" dirty="0"/>
              <a:t> as these are no </a:t>
            </a:r>
            <a:r>
              <a:rPr lang="nl-NL" dirty="0" err="1"/>
              <a:t>longer</a:t>
            </a:r>
            <a:r>
              <a:rPr lang="nl-NL" dirty="0"/>
              <a:t> </a:t>
            </a:r>
            <a:r>
              <a:rPr lang="nl-NL" dirty="0" err="1"/>
              <a:t>needed</a:t>
            </a:r>
            <a:r>
              <a:rPr lang="nl-NL" dirty="0"/>
              <a:t>. It’s </a:t>
            </a:r>
            <a:r>
              <a:rPr lang="nl-NL" dirty="0" err="1"/>
              <a:t>composed</a:t>
            </a:r>
            <a:r>
              <a:rPr lang="nl-NL" dirty="0"/>
              <a:t> in a </a:t>
            </a:r>
            <a:r>
              <a:rPr lang="nl-NL" dirty="0" err="1"/>
              <a:t>similair</a:t>
            </a:r>
            <a:r>
              <a:rPr lang="nl-NL" dirty="0"/>
              <a:t> fashion as </a:t>
            </a:r>
            <a:r>
              <a:rPr lang="nl-NL" dirty="0" err="1"/>
              <a:t>our</a:t>
            </a:r>
            <a:r>
              <a:rPr lang="nl-NL" dirty="0"/>
              <a:t> constant buffer descriptor. *click* </a:t>
            </a:r>
            <a:r>
              <a:rPr lang="nl-NL" dirty="0" err="1"/>
              <a:t>Finally</a:t>
            </a:r>
            <a:r>
              <a:rPr lang="nl-NL" dirty="0"/>
              <a:t> we have </a:t>
            </a:r>
            <a:r>
              <a:rPr lang="nl-NL" dirty="0" err="1"/>
              <a:t>our</a:t>
            </a:r>
            <a:r>
              <a:rPr lang="nl-NL" dirty="0"/>
              <a:t> </a:t>
            </a:r>
            <a:r>
              <a:rPr lang="nl-NL" dirty="0" err="1"/>
              <a:t>uav</a:t>
            </a:r>
            <a:r>
              <a:rPr lang="nl-NL" dirty="0"/>
              <a:t> descriptor </a:t>
            </a:r>
            <a:r>
              <a:rPr lang="nl-NL" dirty="0" err="1"/>
              <a:t>into</a:t>
            </a:r>
            <a:r>
              <a:rPr lang="nl-NL" dirty="0"/>
              <a:t> s0 </a:t>
            </a:r>
            <a:r>
              <a:rPr lang="nl-NL" dirty="0" err="1"/>
              <a:t>through</a:t>
            </a:r>
            <a:r>
              <a:rPr lang="nl-NL" dirty="0"/>
              <a:t> s3 </a:t>
            </a:r>
            <a:r>
              <a:rPr lang="nl-NL" dirty="0" err="1"/>
              <a:t>and</a:t>
            </a:r>
            <a:r>
              <a:rPr lang="nl-NL" dirty="0"/>
              <a:t> we store </a:t>
            </a:r>
            <a:r>
              <a:rPr lang="nl-NL" dirty="0" err="1"/>
              <a:t>our</a:t>
            </a:r>
            <a:r>
              <a:rPr lang="nl-NL" dirty="0"/>
              <a:t> </a:t>
            </a:r>
            <a:r>
              <a:rPr lang="nl-NL" dirty="0" err="1"/>
              <a:t>value</a:t>
            </a:r>
            <a:r>
              <a:rPr lang="nl-NL" dirty="0"/>
              <a:t> </a:t>
            </a:r>
            <a:r>
              <a:rPr lang="nl-NL" dirty="0" err="1"/>
              <a:t>to</a:t>
            </a:r>
            <a:r>
              <a:rPr lang="nl-NL" dirty="0"/>
              <a:t> memory.</a:t>
            </a:r>
          </a:p>
        </p:txBody>
      </p:sp>
      <p:sp>
        <p:nvSpPr>
          <p:cNvPr id="4" name="Slide Number Placeholder 3">
            <a:extLst>
              <a:ext uri="{FF2B5EF4-FFF2-40B4-BE49-F238E27FC236}">
                <a16:creationId xmlns:a16="http://schemas.microsoft.com/office/drawing/2014/main" id="{1142D123-0034-F49B-07E2-1595004C9756}"/>
              </a:ext>
            </a:extLst>
          </p:cNvPr>
          <p:cNvSpPr>
            <a:spLocks noGrp="1"/>
          </p:cNvSpPr>
          <p:nvPr>
            <p:ph type="sldNum" sz="quarter" idx="5"/>
          </p:nvPr>
        </p:nvSpPr>
        <p:spPr/>
        <p:txBody>
          <a:bodyPr/>
          <a:lstStyle/>
          <a:p>
            <a:fld id="{E3C87485-FAA3-4E12-A817-024873200D33}" type="slidenum">
              <a:rPr lang="nl-NL" smtClean="0"/>
              <a:t>28</a:t>
            </a:fld>
            <a:endParaRPr lang="nl-NL"/>
          </a:p>
        </p:txBody>
      </p:sp>
    </p:spTree>
    <p:extLst>
      <p:ext uri="{BB962C8B-B14F-4D97-AF65-F5344CB8AC3E}">
        <p14:creationId xmlns:p14="http://schemas.microsoft.com/office/powerpoint/2010/main" val="35371011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37AAD-1A3A-0A90-9012-D6282149CA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847FD6-F4C0-A226-389E-10A7D81E82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1D0F12-6E50-26DD-02E6-C44B7311FCCD}"/>
              </a:ext>
            </a:extLst>
          </p:cNvPr>
          <p:cNvSpPr>
            <a:spLocks noGrp="1"/>
          </p:cNvSpPr>
          <p:nvPr>
            <p:ph type="body" idx="1"/>
          </p:nvPr>
        </p:nvSpPr>
        <p:spPr/>
        <p:txBody>
          <a:bodyPr/>
          <a:lstStyle/>
          <a:p>
            <a:r>
              <a:rPr lang="nl-NL" dirty="0" err="1"/>
              <a:t>To</a:t>
            </a:r>
            <a:r>
              <a:rPr lang="nl-NL" dirty="0"/>
              <a:t> </a:t>
            </a:r>
            <a:r>
              <a:rPr lang="nl-NL" dirty="0" err="1"/>
              <a:t>summarize</a:t>
            </a:r>
            <a:r>
              <a:rPr lang="nl-NL" dirty="0"/>
              <a:t> root </a:t>
            </a:r>
            <a:r>
              <a:rPr lang="nl-NL" dirty="0" err="1"/>
              <a:t>descriptors</a:t>
            </a:r>
            <a:r>
              <a:rPr lang="nl-NL" dirty="0"/>
              <a:t>, </a:t>
            </a:r>
            <a:r>
              <a:rPr lang="nl-NL" dirty="0" err="1"/>
              <a:t>it</a:t>
            </a:r>
            <a:r>
              <a:rPr lang="nl-NL" dirty="0"/>
              <a:t> </a:t>
            </a:r>
            <a:r>
              <a:rPr lang="nl-NL" dirty="0" err="1"/>
              <a:t>gets</a:t>
            </a:r>
            <a:r>
              <a:rPr lang="nl-NL" dirty="0"/>
              <a:t> </a:t>
            </a:r>
            <a:r>
              <a:rPr lang="nl-NL" dirty="0" err="1"/>
              <a:t>rid</a:t>
            </a:r>
            <a:r>
              <a:rPr lang="nl-NL" dirty="0"/>
              <a:t> of a level of </a:t>
            </a:r>
            <a:r>
              <a:rPr lang="nl-NL" dirty="0" err="1"/>
              <a:t>indirection</a:t>
            </a:r>
            <a:r>
              <a:rPr lang="nl-NL" dirty="0"/>
              <a:t>. *click* There’s one wait for memory instead of two compared to descriptor tables. *click* We’re not loading a descriptor from memory anymore. *click* The descriptor is </a:t>
            </a:r>
            <a:r>
              <a:rPr lang="nl-NL" dirty="0" err="1"/>
              <a:t>composed</a:t>
            </a:r>
            <a:r>
              <a:rPr lang="nl-NL" dirty="0"/>
              <a:t> </a:t>
            </a:r>
            <a:r>
              <a:rPr lang="nl-NL" dirty="0" err="1"/>
              <a:t>using</a:t>
            </a:r>
            <a:r>
              <a:rPr lang="nl-NL" dirty="0"/>
              <a:t> ALU </a:t>
            </a:r>
            <a:r>
              <a:rPr lang="nl-NL" dirty="0" err="1"/>
              <a:t>work</a:t>
            </a:r>
            <a:r>
              <a:rPr lang="nl-NL" dirty="0"/>
              <a:t>. The only thing we have to do is pass the gpu address to the driver. *click* Beware that there is an upper limit to how many root descriptors can directly fit into registers. If you have too many, some of them will spill to memory. And you will still end up with an extra memory load. *click*</a:t>
            </a:r>
          </a:p>
          <a:p>
            <a:endParaRPr lang="nl-NL" dirty="0"/>
          </a:p>
          <a:p>
            <a:r>
              <a:rPr lang="nl-NL" dirty="0" err="1"/>
              <a:t>Static</a:t>
            </a:r>
            <a:r>
              <a:rPr lang="nl-NL" dirty="0"/>
              <a:t> samplers </a:t>
            </a:r>
            <a:r>
              <a:rPr lang="nl-NL" dirty="0" err="1"/>
              <a:t>can</a:t>
            </a:r>
            <a:r>
              <a:rPr lang="nl-NL" dirty="0"/>
              <a:t> </a:t>
            </a:r>
            <a:r>
              <a:rPr lang="nl-NL" dirty="0" err="1"/>
              <a:t>behave</a:t>
            </a:r>
            <a:r>
              <a:rPr lang="nl-NL" dirty="0"/>
              <a:t> in </a:t>
            </a:r>
            <a:r>
              <a:rPr lang="nl-NL" dirty="0" err="1"/>
              <a:t>the</a:t>
            </a:r>
            <a:r>
              <a:rPr lang="nl-NL" dirty="0"/>
              <a:t> </a:t>
            </a:r>
            <a:r>
              <a:rPr lang="nl-NL" dirty="0" err="1"/>
              <a:t>same</a:t>
            </a:r>
            <a:r>
              <a:rPr lang="nl-NL" dirty="0"/>
              <a:t> way. They are part of the root signature definition and can be composed using alu work. For static samplers we don’t have to pass in anything to driver either, it’s all ALU work on AMD. There’s no gpu address to set.</a:t>
            </a:r>
          </a:p>
        </p:txBody>
      </p:sp>
      <p:sp>
        <p:nvSpPr>
          <p:cNvPr id="4" name="Slide Number Placeholder 3">
            <a:extLst>
              <a:ext uri="{FF2B5EF4-FFF2-40B4-BE49-F238E27FC236}">
                <a16:creationId xmlns:a16="http://schemas.microsoft.com/office/drawing/2014/main" id="{F0129073-BDCB-C679-5059-3C18CAAE21F6}"/>
              </a:ext>
            </a:extLst>
          </p:cNvPr>
          <p:cNvSpPr>
            <a:spLocks noGrp="1"/>
          </p:cNvSpPr>
          <p:nvPr>
            <p:ph type="sldNum" sz="quarter" idx="5"/>
          </p:nvPr>
        </p:nvSpPr>
        <p:spPr/>
        <p:txBody>
          <a:bodyPr/>
          <a:lstStyle/>
          <a:p>
            <a:fld id="{E3C87485-FAA3-4E12-A817-024873200D33}" type="slidenum">
              <a:rPr lang="nl-NL" smtClean="0"/>
              <a:t>29</a:t>
            </a:fld>
            <a:endParaRPr lang="nl-NL"/>
          </a:p>
        </p:txBody>
      </p:sp>
    </p:spTree>
    <p:extLst>
      <p:ext uri="{BB962C8B-B14F-4D97-AF65-F5344CB8AC3E}">
        <p14:creationId xmlns:p14="http://schemas.microsoft.com/office/powerpoint/2010/main" val="3824432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But first a disclaimer. We’ll be focusing on *click* DirectX12 but some of this can also be applied to Vulkan. *click* Only </a:t>
            </a:r>
            <a:r>
              <a:rPr lang="en-US" dirty="0" err="1"/>
              <a:t>amd</a:t>
            </a:r>
            <a:r>
              <a:rPr lang="en-US" dirty="0"/>
              <a:t> shader assembly (or ISA) is included. Don’t worry if you’re not familiar with shader assembly, I’ll try to explain each relevant instruction as we go. *click* The ISA was taken from a RDNA 3 </a:t>
            </a:r>
            <a:r>
              <a:rPr lang="en-US" dirty="0" err="1"/>
              <a:t>gpu</a:t>
            </a:r>
            <a:r>
              <a:rPr lang="en-US" dirty="0"/>
              <a:t>, the RX 7900 XTX</a:t>
            </a:r>
          </a:p>
          <a:p>
            <a:r>
              <a:rPr lang="en-US" dirty="0"/>
              <a:t>*click* importantly, I’m not an AMD representative. I got all the information using publicly available tools &amp; documentation. *click* This is a talk mostly about AMD so things might vary on other vendors.</a:t>
            </a:r>
            <a:endParaRPr lang="nl-NL" dirty="0"/>
          </a:p>
        </p:txBody>
      </p:sp>
      <p:sp>
        <p:nvSpPr>
          <p:cNvPr id="4" name="Slide Number Placeholder 3"/>
          <p:cNvSpPr>
            <a:spLocks noGrp="1"/>
          </p:cNvSpPr>
          <p:nvPr>
            <p:ph type="sldNum" sz="quarter" idx="5"/>
          </p:nvPr>
        </p:nvSpPr>
        <p:spPr/>
        <p:txBody>
          <a:bodyPr/>
          <a:lstStyle/>
          <a:p>
            <a:fld id="{E3C87485-FAA3-4E12-A817-024873200D33}" type="slidenum">
              <a:rPr lang="nl-NL" smtClean="0"/>
              <a:t>3</a:t>
            </a:fld>
            <a:endParaRPr lang="nl-NL"/>
          </a:p>
        </p:txBody>
      </p:sp>
    </p:spTree>
    <p:extLst>
      <p:ext uri="{BB962C8B-B14F-4D97-AF65-F5344CB8AC3E}">
        <p14:creationId xmlns:p14="http://schemas.microsoft.com/office/powerpoint/2010/main" val="24395151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F7717-D10B-C23A-BF2C-3CADB43512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9793F9-3C8C-30B0-490B-D94BAC9439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5F9F80-3E41-4699-9533-E6E47A0B0CA5}"/>
              </a:ext>
            </a:extLst>
          </p:cNvPr>
          <p:cNvSpPr>
            <a:spLocks noGrp="1"/>
          </p:cNvSpPr>
          <p:nvPr>
            <p:ph type="body" idx="1"/>
          </p:nvPr>
        </p:nvSpPr>
        <p:spPr/>
        <p:txBody>
          <a:bodyPr/>
          <a:lstStyle/>
          <a:p>
            <a:r>
              <a:rPr lang="nl-NL" dirty="0"/>
              <a:t>On </a:t>
            </a:r>
            <a:r>
              <a:rPr lang="nl-NL" dirty="0" err="1"/>
              <a:t>to</a:t>
            </a:r>
            <a:r>
              <a:rPr lang="nl-NL" dirty="0"/>
              <a:t> root constants. *click* A root constants is a 32 bit </a:t>
            </a:r>
            <a:r>
              <a:rPr lang="nl-NL" dirty="0" err="1"/>
              <a:t>value</a:t>
            </a:r>
            <a:r>
              <a:rPr lang="nl-NL" dirty="0"/>
              <a:t> </a:t>
            </a:r>
            <a:r>
              <a:rPr lang="nl-NL" dirty="0" err="1"/>
              <a:t>embedded</a:t>
            </a:r>
            <a:r>
              <a:rPr lang="nl-NL" dirty="0"/>
              <a:t> </a:t>
            </a:r>
            <a:r>
              <a:rPr lang="nl-NL" dirty="0" err="1"/>
              <a:t>into</a:t>
            </a:r>
            <a:r>
              <a:rPr lang="nl-NL" dirty="0"/>
              <a:t> </a:t>
            </a:r>
            <a:r>
              <a:rPr lang="nl-NL" dirty="0" err="1"/>
              <a:t>the</a:t>
            </a:r>
            <a:r>
              <a:rPr lang="nl-NL" dirty="0"/>
              <a:t> root </a:t>
            </a:r>
            <a:r>
              <a:rPr lang="nl-NL" dirty="0" err="1"/>
              <a:t>signature</a:t>
            </a:r>
            <a:r>
              <a:rPr lang="nl-NL" dirty="0"/>
              <a:t>. *click* These </a:t>
            </a:r>
            <a:r>
              <a:rPr lang="nl-NL" dirty="0" err="1"/>
              <a:t>appear</a:t>
            </a:r>
            <a:r>
              <a:rPr lang="nl-NL" dirty="0"/>
              <a:t> as a constant buffer </a:t>
            </a:r>
            <a:r>
              <a:rPr lang="nl-NL" dirty="0" err="1"/>
              <a:t>to</a:t>
            </a:r>
            <a:r>
              <a:rPr lang="nl-NL" dirty="0"/>
              <a:t> </a:t>
            </a:r>
            <a:r>
              <a:rPr lang="nl-NL" dirty="0" err="1"/>
              <a:t>the</a:t>
            </a:r>
            <a:r>
              <a:rPr lang="nl-NL" dirty="0"/>
              <a:t> </a:t>
            </a:r>
            <a:r>
              <a:rPr lang="nl-NL" dirty="0" err="1"/>
              <a:t>shader</a:t>
            </a:r>
            <a:r>
              <a:rPr lang="nl-NL" dirty="0"/>
              <a:t>. A </a:t>
            </a:r>
            <a:r>
              <a:rPr lang="nl-NL" dirty="0" err="1"/>
              <a:t>good</a:t>
            </a:r>
            <a:r>
              <a:rPr lang="nl-NL" dirty="0"/>
              <a:t> </a:t>
            </a:r>
            <a:r>
              <a:rPr lang="nl-NL" dirty="0" err="1"/>
              <a:t>thing</a:t>
            </a:r>
            <a:r>
              <a:rPr lang="nl-NL" dirty="0"/>
              <a:t> </a:t>
            </a:r>
            <a:r>
              <a:rPr lang="nl-NL" dirty="0" err="1"/>
              <a:t>to</a:t>
            </a:r>
            <a:r>
              <a:rPr lang="nl-NL" dirty="0"/>
              <a:t> </a:t>
            </a:r>
            <a:r>
              <a:rPr lang="nl-NL" dirty="0" err="1"/>
              <a:t>know</a:t>
            </a:r>
            <a:r>
              <a:rPr lang="nl-NL" dirty="0"/>
              <a:t> is </a:t>
            </a:r>
            <a:r>
              <a:rPr lang="nl-NL" dirty="0" err="1"/>
              <a:t>that</a:t>
            </a:r>
            <a:r>
              <a:rPr lang="nl-NL" dirty="0"/>
              <a:t> constant buffer padding </a:t>
            </a:r>
            <a:r>
              <a:rPr lang="nl-NL" dirty="0" err="1"/>
              <a:t>rules</a:t>
            </a:r>
            <a:r>
              <a:rPr lang="nl-NL" dirty="0"/>
              <a:t> </a:t>
            </a:r>
            <a:r>
              <a:rPr lang="nl-NL" dirty="0" err="1"/>
              <a:t>also</a:t>
            </a:r>
            <a:r>
              <a:rPr lang="nl-NL" dirty="0"/>
              <a:t> </a:t>
            </a:r>
            <a:r>
              <a:rPr lang="nl-NL" dirty="0" err="1"/>
              <a:t>apply</a:t>
            </a:r>
            <a:r>
              <a:rPr lang="nl-NL" dirty="0"/>
              <a:t> </a:t>
            </a:r>
            <a:r>
              <a:rPr lang="nl-NL" dirty="0" err="1"/>
              <a:t>to</a:t>
            </a:r>
            <a:r>
              <a:rPr lang="nl-NL" dirty="0"/>
              <a:t> these constants. *click* </a:t>
            </a:r>
            <a:r>
              <a:rPr lang="nl-NL" dirty="0" err="1"/>
              <a:t>And</a:t>
            </a:r>
            <a:r>
              <a:rPr lang="nl-NL" dirty="0"/>
              <a:t> like </a:t>
            </a:r>
            <a:r>
              <a:rPr lang="nl-NL" dirty="0" err="1"/>
              <a:t>our</a:t>
            </a:r>
            <a:r>
              <a:rPr lang="nl-NL" dirty="0"/>
              <a:t> root </a:t>
            </a:r>
            <a:r>
              <a:rPr lang="nl-NL" dirty="0" err="1"/>
              <a:t>descriptors</a:t>
            </a:r>
            <a:r>
              <a:rPr lang="nl-NL" dirty="0"/>
              <a:t>, we </a:t>
            </a:r>
            <a:r>
              <a:rPr lang="nl-NL" dirty="0" err="1"/>
              <a:t>also</a:t>
            </a:r>
            <a:r>
              <a:rPr lang="nl-NL" dirty="0"/>
              <a:t> </a:t>
            </a:r>
            <a:r>
              <a:rPr lang="nl-NL" dirty="0" err="1"/>
              <a:t>don’t</a:t>
            </a:r>
            <a:r>
              <a:rPr lang="nl-NL" dirty="0"/>
              <a:t> have </a:t>
            </a:r>
            <a:r>
              <a:rPr lang="nl-NL" dirty="0" err="1"/>
              <a:t>any</a:t>
            </a:r>
            <a:r>
              <a:rPr lang="nl-NL" dirty="0"/>
              <a:t> </a:t>
            </a:r>
            <a:r>
              <a:rPr lang="nl-NL" dirty="0" err="1"/>
              <a:t>bounds</a:t>
            </a:r>
            <a:r>
              <a:rPr lang="nl-NL" dirty="0"/>
              <a:t> </a:t>
            </a:r>
            <a:r>
              <a:rPr lang="nl-NL" dirty="0" err="1"/>
              <a:t>checking</a:t>
            </a:r>
            <a:r>
              <a:rPr lang="nl-NL" dirty="0"/>
              <a:t> on these </a:t>
            </a:r>
            <a:r>
              <a:rPr lang="nl-NL" dirty="0" err="1"/>
              <a:t>values</a:t>
            </a:r>
            <a:r>
              <a:rPr lang="nl-NL" dirty="0"/>
              <a:t>. Reading </a:t>
            </a:r>
            <a:r>
              <a:rPr lang="nl-NL" dirty="0" err="1"/>
              <a:t>them</a:t>
            </a:r>
            <a:r>
              <a:rPr lang="nl-NL" dirty="0"/>
              <a:t> OOB is </a:t>
            </a:r>
            <a:r>
              <a:rPr lang="nl-NL" dirty="0" err="1"/>
              <a:t>undefined</a:t>
            </a:r>
            <a:r>
              <a:rPr lang="nl-NL" dirty="0"/>
              <a:t> </a:t>
            </a:r>
            <a:r>
              <a:rPr lang="nl-NL" dirty="0" err="1"/>
              <a:t>behaviour</a:t>
            </a:r>
            <a:r>
              <a:rPr lang="nl-NL" dirty="0"/>
              <a:t>.</a:t>
            </a:r>
          </a:p>
        </p:txBody>
      </p:sp>
      <p:sp>
        <p:nvSpPr>
          <p:cNvPr id="4" name="Slide Number Placeholder 3">
            <a:extLst>
              <a:ext uri="{FF2B5EF4-FFF2-40B4-BE49-F238E27FC236}">
                <a16:creationId xmlns:a16="http://schemas.microsoft.com/office/drawing/2014/main" id="{1E25947B-64D3-3825-234D-E7638757227B}"/>
              </a:ext>
            </a:extLst>
          </p:cNvPr>
          <p:cNvSpPr>
            <a:spLocks noGrp="1"/>
          </p:cNvSpPr>
          <p:nvPr>
            <p:ph type="sldNum" sz="quarter" idx="5"/>
          </p:nvPr>
        </p:nvSpPr>
        <p:spPr/>
        <p:txBody>
          <a:bodyPr/>
          <a:lstStyle/>
          <a:p>
            <a:fld id="{E3C87485-FAA3-4E12-A817-024873200D33}" type="slidenum">
              <a:rPr lang="nl-NL" smtClean="0"/>
              <a:t>30</a:t>
            </a:fld>
            <a:endParaRPr lang="nl-NL"/>
          </a:p>
        </p:txBody>
      </p:sp>
    </p:spTree>
    <p:extLst>
      <p:ext uri="{BB962C8B-B14F-4D97-AF65-F5344CB8AC3E}">
        <p14:creationId xmlns:p14="http://schemas.microsoft.com/office/powerpoint/2010/main" val="38415493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2D9E1-5FAC-DDCB-2E55-FE7CE151EF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92B014-4C91-157E-1C5E-DFD41AA27A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C445C2-01AA-CEE5-4BE3-A19CE02FFB3B}"/>
              </a:ext>
            </a:extLst>
          </p:cNvPr>
          <p:cNvSpPr>
            <a:spLocks noGrp="1"/>
          </p:cNvSpPr>
          <p:nvPr>
            <p:ph type="body" idx="1"/>
          </p:nvPr>
        </p:nvSpPr>
        <p:spPr/>
        <p:txBody>
          <a:bodyPr/>
          <a:lstStyle/>
          <a:p>
            <a:r>
              <a:rPr lang="nl-NL" dirty="0" err="1"/>
              <a:t>So</a:t>
            </a:r>
            <a:r>
              <a:rPr lang="nl-NL" dirty="0"/>
              <a:t> back </a:t>
            </a:r>
            <a:r>
              <a:rPr lang="nl-NL" dirty="0" err="1"/>
              <a:t>to</a:t>
            </a:r>
            <a:r>
              <a:rPr lang="nl-NL" dirty="0"/>
              <a:t> </a:t>
            </a:r>
            <a:r>
              <a:rPr lang="nl-NL" dirty="0" err="1"/>
              <a:t>our</a:t>
            </a:r>
            <a:r>
              <a:rPr lang="nl-NL" dirty="0"/>
              <a:t> </a:t>
            </a:r>
            <a:r>
              <a:rPr lang="nl-NL" dirty="0" err="1"/>
              <a:t>shader</a:t>
            </a:r>
            <a:r>
              <a:rPr lang="nl-NL" dirty="0"/>
              <a:t>. Lets </a:t>
            </a:r>
            <a:r>
              <a:rPr lang="nl-NL" dirty="0" err="1"/>
              <a:t>define</a:t>
            </a:r>
            <a:r>
              <a:rPr lang="nl-NL" dirty="0"/>
              <a:t> a root </a:t>
            </a:r>
            <a:r>
              <a:rPr lang="nl-NL" dirty="0" err="1"/>
              <a:t>signature</a:t>
            </a:r>
            <a:r>
              <a:rPr lang="nl-NL" dirty="0"/>
              <a:t> </a:t>
            </a:r>
            <a:r>
              <a:rPr lang="nl-NL" dirty="0" err="1"/>
              <a:t>with</a:t>
            </a:r>
            <a:r>
              <a:rPr lang="nl-NL" dirty="0"/>
              <a:t> a root constant. *click* </a:t>
            </a:r>
            <a:r>
              <a:rPr lang="nl-NL" dirty="0" err="1"/>
              <a:t>Our</a:t>
            </a:r>
            <a:r>
              <a:rPr lang="nl-NL" dirty="0"/>
              <a:t> root constant is </a:t>
            </a:r>
            <a:r>
              <a:rPr lang="nl-NL" dirty="0" err="1"/>
              <a:t>going</a:t>
            </a:r>
            <a:r>
              <a:rPr lang="nl-NL" dirty="0"/>
              <a:t> </a:t>
            </a:r>
            <a:r>
              <a:rPr lang="nl-NL" dirty="0" err="1"/>
              <a:t>to</a:t>
            </a:r>
            <a:r>
              <a:rPr lang="nl-NL" dirty="0"/>
              <a:t> point </a:t>
            </a:r>
            <a:r>
              <a:rPr lang="nl-NL" dirty="0" err="1"/>
              <a:t>to</a:t>
            </a:r>
            <a:r>
              <a:rPr lang="nl-NL" dirty="0"/>
              <a:t> </a:t>
            </a:r>
            <a:r>
              <a:rPr lang="nl-NL" dirty="0" err="1"/>
              <a:t>the</a:t>
            </a:r>
            <a:r>
              <a:rPr lang="nl-NL" dirty="0"/>
              <a:t> constant buffer on slot b0 *click* </a:t>
            </a:r>
            <a:r>
              <a:rPr lang="nl-NL" dirty="0" err="1"/>
              <a:t>and</a:t>
            </a:r>
            <a:r>
              <a:rPr lang="nl-NL" dirty="0"/>
              <a:t> </a:t>
            </a:r>
            <a:r>
              <a:rPr lang="nl-NL" dirty="0" err="1"/>
              <a:t>will</a:t>
            </a:r>
            <a:r>
              <a:rPr lang="nl-NL" dirty="0"/>
              <a:t> </a:t>
            </a:r>
            <a:r>
              <a:rPr lang="nl-NL" dirty="0" err="1"/>
              <a:t>use</a:t>
            </a:r>
            <a:r>
              <a:rPr lang="nl-NL" dirty="0"/>
              <a:t> </a:t>
            </a:r>
            <a:r>
              <a:rPr lang="nl-NL" dirty="0" err="1"/>
              <a:t>one</a:t>
            </a:r>
            <a:r>
              <a:rPr lang="nl-NL" dirty="0"/>
              <a:t> 32 bit constant. *click* For </a:t>
            </a:r>
            <a:r>
              <a:rPr lang="nl-NL" dirty="0" err="1"/>
              <a:t>our</a:t>
            </a:r>
            <a:r>
              <a:rPr lang="nl-NL" dirty="0"/>
              <a:t> </a:t>
            </a:r>
            <a:r>
              <a:rPr lang="nl-NL" dirty="0" err="1"/>
              <a:t>uav</a:t>
            </a:r>
            <a:r>
              <a:rPr lang="nl-NL" dirty="0"/>
              <a:t> </a:t>
            </a:r>
            <a:r>
              <a:rPr lang="nl-NL" dirty="0" err="1"/>
              <a:t>we’re</a:t>
            </a:r>
            <a:r>
              <a:rPr lang="nl-NL" dirty="0"/>
              <a:t> </a:t>
            </a:r>
            <a:r>
              <a:rPr lang="nl-NL" dirty="0" err="1"/>
              <a:t>going</a:t>
            </a:r>
            <a:r>
              <a:rPr lang="nl-NL" dirty="0"/>
              <a:t> </a:t>
            </a:r>
            <a:r>
              <a:rPr lang="nl-NL" dirty="0" err="1"/>
              <a:t>to</a:t>
            </a:r>
            <a:r>
              <a:rPr lang="nl-NL" dirty="0"/>
              <a:t> stick </a:t>
            </a:r>
            <a:r>
              <a:rPr lang="nl-NL" dirty="0" err="1"/>
              <a:t>with</a:t>
            </a:r>
            <a:r>
              <a:rPr lang="nl-NL" dirty="0"/>
              <a:t> a root descriptor. Lets </a:t>
            </a:r>
            <a:r>
              <a:rPr lang="nl-NL" dirty="0" err="1"/>
              <a:t>compile</a:t>
            </a:r>
            <a:r>
              <a:rPr lang="nl-NL" dirty="0"/>
              <a:t> </a:t>
            </a:r>
            <a:r>
              <a:rPr lang="nl-NL" dirty="0" err="1"/>
              <a:t>it</a:t>
            </a:r>
            <a:r>
              <a:rPr lang="nl-NL" dirty="0"/>
              <a:t> </a:t>
            </a:r>
            <a:r>
              <a:rPr lang="nl-NL" dirty="0" err="1"/>
              <a:t>again</a:t>
            </a:r>
            <a:r>
              <a:rPr lang="nl-NL" dirty="0"/>
              <a:t> </a:t>
            </a:r>
            <a:r>
              <a:rPr lang="nl-NL" dirty="0" err="1"/>
              <a:t>and</a:t>
            </a:r>
            <a:r>
              <a:rPr lang="nl-NL" dirty="0"/>
              <a:t> </a:t>
            </a:r>
            <a:r>
              <a:rPr lang="nl-NL" dirty="0" err="1"/>
              <a:t>see</a:t>
            </a:r>
            <a:r>
              <a:rPr lang="nl-NL" dirty="0"/>
              <a:t> </a:t>
            </a:r>
            <a:r>
              <a:rPr lang="nl-NL" dirty="0" err="1"/>
              <a:t>what</a:t>
            </a:r>
            <a:r>
              <a:rPr lang="nl-NL" dirty="0"/>
              <a:t> </a:t>
            </a:r>
            <a:r>
              <a:rPr lang="nl-NL" dirty="0" err="1"/>
              <a:t>the</a:t>
            </a:r>
            <a:r>
              <a:rPr lang="nl-NL" dirty="0"/>
              <a:t> ISA looks like.</a:t>
            </a:r>
          </a:p>
        </p:txBody>
      </p:sp>
      <p:sp>
        <p:nvSpPr>
          <p:cNvPr id="4" name="Slide Number Placeholder 3">
            <a:extLst>
              <a:ext uri="{FF2B5EF4-FFF2-40B4-BE49-F238E27FC236}">
                <a16:creationId xmlns:a16="http://schemas.microsoft.com/office/drawing/2014/main" id="{A8C0103B-33B3-17CA-44DD-31778A39911E}"/>
              </a:ext>
            </a:extLst>
          </p:cNvPr>
          <p:cNvSpPr>
            <a:spLocks noGrp="1"/>
          </p:cNvSpPr>
          <p:nvPr>
            <p:ph type="sldNum" sz="quarter" idx="5"/>
          </p:nvPr>
        </p:nvSpPr>
        <p:spPr/>
        <p:txBody>
          <a:bodyPr/>
          <a:lstStyle/>
          <a:p>
            <a:fld id="{E3C87485-FAA3-4E12-A817-024873200D33}" type="slidenum">
              <a:rPr lang="nl-NL" smtClean="0"/>
              <a:t>31</a:t>
            </a:fld>
            <a:endParaRPr lang="nl-NL"/>
          </a:p>
        </p:txBody>
      </p:sp>
    </p:spTree>
    <p:extLst>
      <p:ext uri="{BB962C8B-B14F-4D97-AF65-F5344CB8AC3E}">
        <p14:creationId xmlns:p14="http://schemas.microsoft.com/office/powerpoint/2010/main" val="149300921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6569B-E1E0-2FDC-F672-79E608A31E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974342-17B0-5D30-C2C8-508C56A5D9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C0ACD4-0026-3257-B07D-E0E22326391E}"/>
              </a:ext>
            </a:extLst>
          </p:cNvPr>
          <p:cNvSpPr>
            <a:spLocks noGrp="1"/>
          </p:cNvSpPr>
          <p:nvPr>
            <p:ph type="body" idx="1"/>
          </p:nvPr>
        </p:nvSpPr>
        <p:spPr/>
        <p:txBody>
          <a:bodyPr/>
          <a:lstStyle/>
          <a:p>
            <a:r>
              <a:rPr lang="nl-NL" dirty="0"/>
              <a:t>Well </a:t>
            </a:r>
            <a:r>
              <a:rPr lang="nl-NL" dirty="0" err="1"/>
              <a:t>that’s</a:t>
            </a:r>
            <a:r>
              <a:rPr lang="nl-NL" dirty="0"/>
              <a:t> </a:t>
            </a:r>
            <a:r>
              <a:rPr lang="nl-NL" dirty="0" err="1"/>
              <a:t>certainly</a:t>
            </a:r>
            <a:r>
              <a:rPr lang="nl-NL" dirty="0"/>
              <a:t> a lot smaller </a:t>
            </a:r>
            <a:r>
              <a:rPr lang="nl-NL" dirty="0" err="1"/>
              <a:t>compared</a:t>
            </a:r>
            <a:r>
              <a:rPr lang="nl-NL" dirty="0"/>
              <a:t> </a:t>
            </a:r>
            <a:r>
              <a:rPr lang="nl-NL" dirty="0" err="1"/>
              <a:t>to</a:t>
            </a:r>
            <a:r>
              <a:rPr lang="nl-NL" dirty="0"/>
              <a:t> </a:t>
            </a:r>
            <a:r>
              <a:rPr lang="nl-NL" dirty="0" err="1"/>
              <a:t>our</a:t>
            </a:r>
            <a:r>
              <a:rPr lang="nl-NL" dirty="0"/>
              <a:t> </a:t>
            </a:r>
            <a:r>
              <a:rPr lang="nl-NL" dirty="0" err="1"/>
              <a:t>previous</a:t>
            </a:r>
            <a:r>
              <a:rPr lang="nl-NL" dirty="0"/>
              <a:t> </a:t>
            </a:r>
            <a:r>
              <a:rPr lang="nl-NL" dirty="0" err="1"/>
              <a:t>examples</a:t>
            </a:r>
            <a:r>
              <a:rPr lang="nl-NL" dirty="0"/>
              <a:t>.. Lets do a side </a:t>
            </a:r>
            <a:r>
              <a:rPr lang="nl-NL" dirty="0" err="1"/>
              <a:t>by</a:t>
            </a:r>
            <a:r>
              <a:rPr lang="nl-NL" dirty="0"/>
              <a:t> side </a:t>
            </a:r>
            <a:r>
              <a:rPr lang="nl-NL" dirty="0" err="1"/>
              <a:t>again</a:t>
            </a:r>
            <a:r>
              <a:rPr lang="nl-NL" dirty="0"/>
              <a:t> </a:t>
            </a:r>
            <a:r>
              <a:rPr lang="nl-NL" dirty="0" err="1"/>
              <a:t>and</a:t>
            </a:r>
            <a:r>
              <a:rPr lang="nl-NL" dirty="0"/>
              <a:t> step </a:t>
            </a:r>
            <a:r>
              <a:rPr lang="nl-NL" dirty="0" err="1"/>
              <a:t>through</a:t>
            </a:r>
            <a:r>
              <a:rPr lang="nl-NL" dirty="0"/>
              <a:t> it.</a:t>
            </a:r>
          </a:p>
        </p:txBody>
      </p:sp>
      <p:sp>
        <p:nvSpPr>
          <p:cNvPr id="4" name="Slide Number Placeholder 3">
            <a:extLst>
              <a:ext uri="{FF2B5EF4-FFF2-40B4-BE49-F238E27FC236}">
                <a16:creationId xmlns:a16="http://schemas.microsoft.com/office/drawing/2014/main" id="{318513D4-90AD-152D-F7AD-7270C2E62069}"/>
              </a:ext>
            </a:extLst>
          </p:cNvPr>
          <p:cNvSpPr>
            <a:spLocks noGrp="1"/>
          </p:cNvSpPr>
          <p:nvPr>
            <p:ph type="sldNum" sz="quarter" idx="5"/>
          </p:nvPr>
        </p:nvSpPr>
        <p:spPr/>
        <p:txBody>
          <a:bodyPr/>
          <a:lstStyle/>
          <a:p>
            <a:fld id="{E3C87485-FAA3-4E12-A817-024873200D33}" type="slidenum">
              <a:rPr lang="nl-NL" smtClean="0"/>
              <a:t>32</a:t>
            </a:fld>
            <a:endParaRPr lang="nl-NL"/>
          </a:p>
        </p:txBody>
      </p:sp>
    </p:spTree>
    <p:extLst>
      <p:ext uri="{BB962C8B-B14F-4D97-AF65-F5344CB8AC3E}">
        <p14:creationId xmlns:p14="http://schemas.microsoft.com/office/powerpoint/2010/main" val="19400054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D16A1-E0F0-1092-A196-ACB38E7283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9A4BE1-CF66-0E27-BC51-0E9DF45868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9A55D9-4B5C-BC9B-4D6D-D088C25A6825}"/>
              </a:ext>
            </a:extLst>
          </p:cNvPr>
          <p:cNvSpPr>
            <a:spLocks noGrp="1"/>
          </p:cNvSpPr>
          <p:nvPr>
            <p:ph type="body" idx="1"/>
          </p:nvPr>
        </p:nvSpPr>
        <p:spPr/>
        <p:txBody>
          <a:bodyPr/>
          <a:lstStyle/>
          <a:p>
            <a:r>
              <a:rPr lang="nl-NL" dirty="0" err="1"/>
              <a:t>Looking</a:t>
            </a:r>
            <a:r>
              <a:rPr lang="nl-NL" dirty="0"/>
              <a:t> at </a:t>
            </a:r>
            <a:r>
              <a:rPr lang="nl-NL" dirty="0" err="1"/>
              <a:t>the</a:t>
            </a:r>
            <a:r>
              <a:rPr lang="nl-NL" dirty="0"/>
              <a:t> buffer store *click* </a:t>
            </a:r>
            <a:r>
              <a:rPr lang="nl-NL" dirty="0" err="1"/>
              <a:t>instruction</a:t>
            </a:r>
            <a:r>
              <a:rPr lang="nl-NL" dirty="0"/>
              <a:t> we </a:t>
            </a:r>
            <a:r>
              <a:rPr lang="nl-NL" dirty="0" err="1"/>
              <a:t>can</a:t>
            </a:r>
            <a:r>
              <a:rPr lang="nl-NL" dirty="0"/>
              <a:t> </a:t>
            </a:r>
            <a:r>
              <a:rPr lang="nl-NL" dirty="0" err="1"/>
              <a:t>see</a:t>
            </a:r>
            <a:r>
              <a:rPr lang="nl-NL" dirty="0"/>
              <a:t> </a:t>
            </a:r>
            <a:r>
              <a:rPr lang="nl-NL" dirty="0" err="1"/>
              <a:t>that</a:t>
            </a:r>
            <a:r>
              <a:rPr lang="nl-NL" dirty="0"/>
              <a:t> </a:t>
            </a:r>
            <a:r>
              <a:rPr lang="nl-NL" dirty="0" err="1"/>
              <a:t>our</a:t>
            </a:r>
            <a:r>
              <a:rPr lang="nl-NL" dirty="0"/>
              <a:t> </a:t>
            </a:r>
            <a:r>
              <a:rPr lang="nl-NL" dirty="0" err="1"/>
              <a:t>uav</a:t>
            </a:r>
            <a:r>
              <a:rPr lang="nl-NL" dirty="0"/>
              <a:t> descriptor is </a:t>
            </a:r>
            <a:r>
              <a:rPr lang="nl-NL" dirty="0" err="1"/>
              <a:t>stored</a:t>
            </a:r>
            <a:r>
              <a:rPr lang="nl-NL" dirty="0"/>
              <a:t> in s0 </a:t>
            </a:r>
            <a:r>
              <a:rPr lang="nl-NL" dirty="0" err="1"/>
              <a:t>through</a:t>
            </a:r>
            <a:r>
              <a:rPr lang="nl-NL" dirty="0"/>
              <a:t> s3. *click* </a:t>
            </a:r>
            <a:r>
              <a:rPr lang="nl-NL" dirty="0" err="1"/>
              <a:t>Since</a:t>
            </a:r>
            <a:r>
              <a:rPr lang="nl-NL" dirty="0"/>
              <a:t> </a:t>
            </a:r>
            <a:r>
              <a:rPr lang="nl-NL" dirty="0" err="1"/>
              <a:t>this</a:t>
            </a:r>
            <a:r>
              <a:rPr lang="nl-NL" dirty="0"/>
              <a:t> is </a:t>
            </a:r>
            <a:r>
              <a:rPr lang="nl-NL" dirty="0" err="1"/>
              <a:t>still</a:t>
            </a:r>
            <a:r>
              <a:rPr lang="nl-NL" dirty="0"/>
              <a:t> a root descriptor, </a:t>
            </a:r>
            <a:r>
              <a:rPr lang="nl-NL" dirty="0" err="1"/>
              <a:t>it’s</a:t>
            </a:r>
            <a:r>
              <a:rPr lang="nl-NL" dirty="0"/>
              <a:t> </a:t>
            </a:r>
            <a:r>
              <a:rPr lang="nl-NL" dirty="0" err="1"/>
              <a:t>composed</a:t>
            </a:r>
            <a:r>
              <a:rPr lang="nl-NL" dirty="0"/>
              <a:t> </a:t>
            </a:r>
            <a:r>
              <a:rPr lang="nl-NL" dirty="0" err="1"/>
              <a:t>using</a:t>
            </a:r>
            <a:r>
              <a:rPr lang="nl-NL" dirty="0"/>
              <a:t> ALU </a:t>
            </a:r>
            <a:r>
              <a:rPr lang="nl-NL" dirty="0" err="1"/>
              <a:t>work</a:t>
            </a:r>
            <a:r>
              <a:rPr lang="nl-NL" dirty="0"/>
              <a:t> we </a:t>
            </a:r>
            <a:r>
              <a:rPr lang="nl-NL" dirty="0" err="1"/>
              <a:t>saw</a:t>
            </a:r>
            <a:r>
              <a:rPr lang="nl-NL" dirty="0"/>
              <a:t> in </a:t>
            </a:r>
            <a:r>
              <a:rPr lang="nl-NL" dirty="0" err="1"/>
              <a:t>the</a:t>
            </a:r>
            <a:r>
              <a:rPr lang="nl-NL" dirty="0"/>
              <a:t> </a:t>
            </a:r>
            <a:r>
              <a:rPr lang="nl-NL" dirty="0" err="1"/>
              <a:t>previous</a:t>
            </a:r>
            <a:r>
              <a:rPr lang="nl-NL" dirty="0"/>
              <a:t> slide. </a:t>
            </a:r>
            <a:r>
              <a:rPr lang="nl-NL" dirty="0" err="1"/>
              <a:t>We’ll</a:t>
            </a:r>
            <a:r>
              <a:rPr lang="nl-NL" dirty="0"/>
              <a:t> mark *click* </a:t>
            </a:r>
            <a:r>
              <a:rPr lang="nl-NL" dirty="0" err="1"/>
              <a:t>that</a:t>
            </a:r>
            <a:r>
              <a:rPr lang="nl-NL" dirty="0"/>
              <a:t> </a:t>
            </a:r>
            <a:r>
              <a:rPr lang="nl-NL" dirty="0" err="1"/>
              <a:t>one</a:t>
            </a:r>
            <a:r>
              <a:rPr lang="nl-NL" dirty="0"/>
              <a:t> as green </a:t>
            </a:r>
            <a:r>
              <a:rPr lang="nl-NL" dirty="0" err="1"/>
              <a:t>again</a:t>
            </a:r>
            <a:r>
              <a:rPr lang="nl-NL" dirty="0"/>
              <a:t>.</a:t>
            </a:r>
          </a:p>
        </p:txBody>
      </p:sp>
      <p:sp>
        <p:nvSpPr>
          <p:cNvPr id="4" name="Slide Number Placeholder 3">
            <a:extLst>
              <a:ext uri="{FF2B5EF4-FFF2-40B4-BE49-F238E27FC236}">
                <a16:creationId xmlns:a16="http://schemas.microsoft.com/office/drawing/2014/main" id="{9D335B0E-698E-2B36-85EF-FC5F14867BC5}"/>
              </a:ext>
            </a:extLst>
          </p:cNvPr>
          <p:cNvSpPr>
            <a:spLocks noGrp="1"/>
          </p:cNvSpPr>
          <p:nvPr>
            <p:ph type="sldNum" sz="quarter" idx="5"/>
          </p:nvPr>
        </p:nvSpPr>
        <p:spPr/>
        <p:txBody>
          <a:bodyPr/>
          <a:lstStyle/>
          <a:p>
            <a:fld id="{E3C87485-FAA3-4E12-A817-024873200D33}" type="slidenum">
              <a:rPr lang="nl-NL" smtClean="0"/>
              <a:t>33</a:t>
            </a:fld>
            <a:endParaRPr lang="nl-NL"/>
          </a:p>
        </p:txBody>
      </p:sp>
    </p:spTree>
    <p:extLst>
      <p:ext uri="{BB962C8B-B14F-4D97-AF65-F5344CB8AC3E}">
        <p14:creationId xmlns:p14="http://schemas.microsoft.com/office/powerpoint/2010/main" val="32293800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4B4763-A4FB-89B0-23E6-9CF8A27A78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DC813A-E1B3-74BC-7BF8-842DF9F32A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DF4852-8E56-7E84-7510-7693F7893527}"/>
              </a:ext>
            </a:extLst>
          </p:cNvPr>
          <p:cNvSpPr>
            <a:spLocks noGrp="1"/>
          </p:cNvSpPr>
          <p:nvPr>
            <p:ph type="body" idx="1"/>
          </p:nvPr>
        </p:nvSpPr>
        <p:spPr/>
        <p:txBody>
          <a:bodyPr/>
          <a:lstStyle/>
          <a:p>
            <a:r>
              <a:rPr lang="nl-NL" dirty="0"/>
              <a:t>*click* </a:t>
            </a:r>
            <a:r>
              <a:rPr lang="nl-NL" dirty="0" err="1"/>
              <a:t>Now</a:t>
            </a:r>
            <a:r>
              <a:rPr lang="nl-NL" dirty="0"/>
              <a:t> </a:t>
            </a:r>
            <a:r>
              <a:rPr lang="nl-NL" dirty="0" err="1"/>
              <a:t>our</a:t>
            </a:r>
            <a:r>
              <a:rPr lang="nl-NL" dirty="0"/>
              <a:t> constant buffer </a:t>
            </a:r>
            <a:r>
              <a:rPr lang="nl-NL" dirty="0" err="1"/>
              <a:t>value</a:t>
            </a:r>
            <a:r>
              <a:rPr lang="nl-NL" dirty="0"/>
              <a:t> is </a:t>
            </a:r>
            <a:r>
              <a:rPr lang="nl-NL" dirty="0" err="1"/>
              <a:t>coming</a:t>
            </a:r>
            <a:r>
              <a:rPr lang="nl-NL" dirty="0"/>
              <a:t> </a:t>
            </a:r>
            <a:r>
              <a:rPr lang="nl-NL" dirty="0" err="1"/>
              <a:t>from</a:t>
            </a:r>
            <a:r>
              <a:rPr lang="nl-NL" dirty="0"/>
              <a:t> register v1. </a:t>
            </a:r>
            <a:r>
              <a:rPr lang="nl-NL" dirty="0" err="1"/>
              <a:t>We’ll</a:t>
            </a:r>
            <a:r>
              <a:rPr lang="nl-NL" dirty="0"/>
              <a:t> mark </a:t>
            </a:r>
            <a:r>
              <a:rPr lang="nl-NL" dirty="0" err="1"/>
              <a:t>it</a:t>
            </a:r>
            <a:r>
              <a:rPr lang="nl-NL" dirty="0"/>
              <a:t> as *click* </a:t>
            </a:r>
            <a:r>
              <a:rPr lang="nl-NL" dirty="0" err="1"/>
              <a:t>yellow</a:t>
            </a:r>
            <a:r>
              <a:rPr lang="nl-NL" dirty="0"/>
              <a:t>.</a:t>
            </a:r>
          </a:p>
        </p:txBody>
      </p:sp>
      <p:sp>
        <p:nvSpPr>
          <p:cNvPr id="4" name="Slide Number Placeholder 3">
            <a:extLst>
              <a:ext uri="{FF2B5EF4-FFF2-40B4-BE49-F238E27FC236}">
                <a16:creationId xmlns:a16="http://schemas.microsoft.com/office/drawing/2014/main" id="{90EDCCE8-E237-4777-5972-9CB2329E4C74}"/>
              </a:ext>
            </a:extLst>
          </p:cNvPr>
          <p:cNvSpPr>
            <a:spLocks noGrp="1"/>
          </p:cNvSpPr>
          <p:nvPr>
            <p:ph type="sldNum" sz="quarter" idx="5"/>
          </p:nvPr>
        </p:nvSpPr>
        <p:spPr/>
        <p:txBody>
          <a:bodyPr/>
          <a:lstStyle/>
          <a:p>
            <a:fld id="{E3C87485-FAA3-4E12-A817-024873200D33}" type="slidenum">
              <a:rPr lang="nl-NL" smtClean="0"/>
              <a:t>34</a:t>
            </a:fld>
            <a:endParaRPr lang="nl-NL"/>
          </a:p>
        </p:txBody>
      </p:sp>
    </p:spTree>
    <p:extLst>
      <p:ext uri="{BB962C8B-B14F-4D97-AF65-F5344CB8AC3E}">
        <p14:creationId xmlns:p14="http://schemas.microsoft.com/office/powerpoint/2010/main" val="384599093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F5CAD-192F-0A0E-1E71-071EAB28E6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78C517-23B9-B221-BB17-1C23F1CC7C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E9CC2B-A63C-4D4B-BD6C-8CE47D93EDE8}"/>
              </a:ext>
            </a:extLst>
          </p:cNvPr>
          <p:cNvSpPr>
            <a:spLocks noGrp="1"/>
          </p:cNvSpPr>
          <p:nvPr>
            <p:ph type="body" idx="1"/>
          </p:nvPr>
        </p:nvSpPr>
        <p:spPr/>
        <p:txBody>
          <a:bodyPr/>
          <a:lstStyle/>
          <a:p>
            <a:r>
              <a:rPr lang="nl-NL" dirty="0" err="1"/>
              <a:t>Tracing</a:t>
            </a:r>
            <a:r>
              <a:rPr lang="nl-NL" dirty="0"/>
              <a:t> back we </a:t>
            </a:r>
            <a:r>
              <a:rPr lang="nl-NL" dirty="0" err="1"/>
              <a:t>can</a:t>
            </a:r>
            <a:r>
              <a:rPr lang="nl-NL" dirty="0"/>
              <a:t> </a:t>
            </a:r>
            <a:r>
              <a:rPr lang="nl-NL" dirty="0" err="1"/>
              <a:t>see</a:t>
            </a:r>
            <a:r>
              <a:rPr lang="nl-NL" dirty="0"/>
              <a:t> v1 *click* is </a:t>
            </a:r>
            <a:r>
              <a:rPr lang="nl-NL" dirty="0" err="1"/>
              <a:t>filled</a:t>
            </a:r>
            <a:r>
              <a:rPr lang="nl-NL" dirty="0"/>
              <a:t> in </a:t>
            </a:r>
            <a:r>
              <a:rPr lang="nl-NL" dirty="0" err="1"/>
              <a:t>with</a:t>
            </a:r>
            <a:r>
              <a:rPr lang="nl-NL" dirty="0"/>
              <a:t> a </a:t>
            </a:r>
            <a:r>
              <a:rPr lang="nl-NL" dirty="0" err="1"/>
              <a:t>mov</a:t>
            </a:r>
            <a:r>
              <a:rPr lang="nl-NL" dirty="0"/>
              <a:t> </a:t>
            </a:r>
            <a:r>
              <a:rPr lang="nl-NL" dirty="0" err="1"/>
              <a:t>instruction</a:t>
            </a:r>
            <a:r>
              <a:rPr lang="nl-NL" dirty="0"/>
              <a:t> </a:t>
            </a:r>
            <a:r>
              <a:rPr lang="nl-NL" dirty="0" err="1"/>
              <a:t>and</a:t>
            </a:r>
            <a:r>
              <a:rPr lang="nl-NL" dirty="0"/>
              <a:t> </a:t>
            </a:r>
            <a:r>
              <a:rPr lang="nl-NL" dirty="0" err="1"/>
              <a:t>that’s</a:t>
            </a:r>
            <a:r>
              <a:rPr lang="nl-NL" dirty="0"/>
              <a:t> </a:t>
            </a:r>
            <a:r>
              <a:rPr lang="nl-NL" dirty="0" err="1"/>
              <a:t>it</a:t>
            </a:r>
            <a:r>
              <a:rPr lang="nl-NL" dirty="0"/>
              <a:t>! The driver has setup s2 </a:t>
            </a:r>
            <a:r>
              <a:rPr lang="nl-NL" dirty="0" err="1"/>
              <a:t>with</a:t>
            </a:r>
            <a:r>
              <a:rPr lang="nl-NL" dirty="0"/>
              <a:t> </a:t>
            </a:r>
            <a:r>
              <a:rPr lang="nl-NL" dirty="0" err="1"/>
              <a:t>our</a:t>
            </a:r>
            <a:r>
              <a:rPr lang="nl-NL" dirty="0"/>
              <a:t> constant </a:t>
            </a:r>
            <a:r>
              <a:rPr lang="nl-NL" dirty="0" err="1"/>
              <a:t>and</a:t>
            </a:r>
            <a:r>
              <a:rPr lang="nl-NL" dirty="0"/>
              <a:t> </a:t>
            </a:r>
            <a:r>
              <a:rPr lang="nl-NL" dirty="0" err="1"/>
              <a:t>the</a:t>
            </a:r>
            <a:r>
              <a:rPr lang="nl-NL" dirty="0"/>
              <a:t> </a:t>
            </a:r>
            <a:r>
              <a:rPr lang="nl-NL" dirty="0" err="1"/>
              <a:t>shader</a:t>
            </a:r>
            <a:r>
              <a:rPr lang="nl-NL" dirty="0"/>
              <a:t> is </a:t>
            </a:r>
            <a:r>
              <a:rPr lang="nl-NL" dirty="0" err="1"/>
              <a:t>able</a:t>
            </a:r>
            <a:r>
              <a:rPr lang="nl-NL" dirty="0"/>
              <a:t> </a:t>
            </a:r>
            <a:r>
              <a:rPr lang="nl-NL" dirty="0" err="1"/>
              <a:t>to</a:t>
            </a:r>
            <a:r>
              <a:rPr lang="nl-NL" dirty="0"/>
              <a:t> </a:t>
            </a:r>
            <a:r>
              <a:rPr lang="nl-NL" dirty="0" err="1"/>
              <a:t>directly</a:t>
            </a:r>
            <a:r>
              <a:rPr lang="nl-NL" dirty="0"/>
              <a:t> </a:t>
            </a:r>
            <a:r>
              <a:rPr lang="nl-NL" dirty="0" err="1"/>
              <a:t>read</a:t>
            </a:r>
            <a:r>
              <a:rPr lang="nl-NL" dirty="0"/>
              <a:t> </a:t>
            </a:r>
            <a:r>
              <a:rPr lang="nl-NL" dirty="0" err="1"/>
              <a:t>that</a:t>
            </a:r>
            <a:r>
              <a:rPr lang="nl-NL" dirty="0"/>
              <a:t> </a:t>
            </a:r>
            <a:r>
              <a:rPr lang="nl-NL" dirty="0" err="1"/>
              <a:t>value</a:t>
            </a:r>
            <a:r>
              <a:rPr lang="nl-NL" dirty="0"/>
              <a:t> </a:t>
            </a:r>
            <a:r>
              <a:rPr lang="nl-NL" dirty="0" err="1"/>
              <a:t>from</a:t>
            </a:r>
            <a:r>
              <a:rPr lang="nl-NL" dirty="0"/>
              <a:t> </a:t>
            </a:r>
            <a:r>
              <a:rPr lang="nl-NL" dirty="0" err="1"/>
              <a:t>and</a:t>
            </a:r>
            <a:r>
              <a:rPr lang="nl-NL" dirty="0"/>
              <a:t> </a:t>
            </a:r>
            <a:r>
              <a:rPr lang="nl-NL" dirty="0" err="1"/>
              <a:t>into</a:t>
            </a:r>
            <a:r>
              <a:rPr lang="nl-NL" dirty="0"/>
              <a:t> a register.</a:t>
            </a:r>
          </a:p>
        </p:txBody>
      </p:sp>
      <p:sp>
        <p:nvSpPr>
          <p:cNvPr id="4" name="Slide Number Placeholder 3">
            <a:extLst>
              <a:ext uri="{FF2B5EF4-FFF2-40B4-BE49-F238E27FC236}">
                <a16:creationId xmlns:a16="http://schemas.microsoft.com/office/drawing/2014/main" id="{76228871-DE10-D477-61F9-B1F8D51CE57F}"/>
              </a:ext>
            </a:extLst>
          </p:cNvPr>
          <p:cNvSpPr>
            <a:spLocks noGrp="1"/>
          </p:cNvSpPr>
          <p:nvPr>
            <p:ph type="sldNum" sz="quarter" idx="5"/>
          </p:nvPr>
        </p:nvSpPr>
        <p:spPr/>
        <p:txBody>
          <a:bodyPr/>
          <a:lstStyle/>
          <a:p>
            <a:fld id="{E3C87485-FAA3-4E12-A817-024873200D33}" type="slidenum">
              <a:rPr lang="nl-NL" smtClean="0"/>
              <a:t>35</a:t>
            </a:fld>
            <a:endParaRPr lang="nl-NL"/>
          </a:p>
        </p:txBody>
      </p:sp>
    </p:spTree>
    <p:extLst>
      <p:ext uri="{BB962C8B-B14F-4D97-AF65-F5344CB8AC3E}">
        <p14:creationId xmlns:p14="http://schemas.microsoft.com/office/powerpoint/2010/main" val="332655990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3BEA0-B6ED-A0E0-8CEE-36E0C58E4A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11579C-589F-BC87-714E-A2CB3D7CB5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8E977C-6C15-836C-170B-A22C8B919B67}"/>
              </a:ext>
            </a:extLst>
          </p:cNvPr>
          <p:cNvSpPr>
            <a:spLocks noGrp="1"/>
          </p:cNvSpPr>
          <p:nvPr>
            <p:ph type="body" idx="1"/>
          </p:nvPr>
        </p:nvSpPr>
        <p:spPr/>
        <p:txBody>
          <a:bodyPr/>
          <a:lstStyle/>
          <a:p>
            <a:r>
              <a:rPr lang="nl-NL" dirty="0" err="1"/>
              <a:t>Looking</a:t>
            </a:r>
            <a:r>
              <a:rPr lang="nl-NL" dirty="0"/>
              <a:t> at </a:t>
            </a:r>
            <a:r>
              <a:rPr lang="nl-NL" dirty="0" err="1"/>
              <a:t>the</a:t>
            </a:r>
            <a:r>
              <a:rPr lang="nl-NL" dirty="0"/>
              <a:t> </a:t>
            </a:r>
            <a:r>
              <a:rPr lang="nl-NL" dirty="0" err="1"/>
              <a:t>buffer_store</a:t>
            </a:r>
            <a:r>
              <a:rPr lang="nl-NL" dirty="0"/>
              <a:t> *click* </a:t>
            </a:r>
            <a:r>
              <a:rPr lang="nl-NL" dirty="0" err="1"/>
              <a:t>instruction</a:t>
            </a:r>
            <a:r>
              <a:rPr lang="nl-NL" dirty="0"/>
              <a:t> we </a:t>
            </a:r>
            <a:r>
              <a:rPr lang="nl-NL" dirty="0" err="1"/>
              <a:t>can</a:t>
            </a:r>
            <a:r>
              <a:rPr lang="nl-NL" dirty="0"/>
              <a:t> </a:t>
            </a:r>
            <a:r>
              <a:rPr lang="nl-NL" dirty="0" err="1"/>
              <a:t>see</a:t>
            </a:r>
            <a:r>
              <a:rPr lang="nl-NL" dirty="0"/>
              <a:t> </a:t>
            </a:r>
            <a:r>
              <a:rPr lang="nl-NL" dirty="0" err="1"/>
              <a:t>that</a:t>
            </a:r>
            <a:r>
              <a:rPr lang="nl-NL" dirty="0"/>
              <a:t> </a:t>
            </a:r>
            <a:r>
              <a:rPr lang="nl-NL" dirty="0" err="1"/>
              <a:t>our</a:t>
            </a:r>
            <a:r>
              <a:rPr lang="nl-NL" dirty="0"/>
              <a:t> </a:t>
            </a:r>
            <a:r>
              <a:rPr lang="nl-NL" dirty="0" err="1"/>
              <a:t>value</a:t>
            </a:r>
            <a:r>
              <a:rPr lang="nl-NL" dirty="0"/>
              <a:t> is </a:t>
            </a:r>
            <a:r>
              <a:rPr lang="nl-NL" dirty="0" err="1"/>
              <a:t>coming</a:t>
            </a:r>
            <a:r>
              <a:rPr lang="nl-NL" dirty="0"/>
              <a:t> </a:t>
            </a:r>
            <a:r>
              <a:rPr lang="nl-NL" dirty="0" err="1"/>
              <a:t>from</a:t>
            </a:r>
            <a:r>
              <a:rPr lang="nl-NL" dirty="0"/>
              <a:t> v1. </a:t>
            </a:r>
            <a:r>
              <a:rPr lang="nl-NL" dirty="0" err="1"/>
              <a:t>Tracing</a:t>
            </a:r>
            <a:r>
              <a:rPr lang="nl-NL" dirty="0"/>
              <a:t> back we </a:t>
            </a:r>
            <a:r>
              <a:rPr lang="nl-NL" dirty="0" err="1"/>
              <a:t>can</a:t>
            </a:r>
            <a:r>
              <a:rPr lang="nl-NL" dirty="0"/>
              <a:t> </a:t>
            </a:r>
            <a:r>
              <a:rPr lang="nl-NL" dirty="0" err="1"/>
              <a:t>see</a:t>
            </a:r>
            <a:r>
              <a:rPr lang="nl-NL" dirty="0"/>
              <a:t> v1 *click* is </a:t>
            </a:r>
            <a:r>
              <a:rPr lang="nl-NL" dirty="0" err="1"/>
              <a:t>filled</a:t>
            </a:r>
            <a:r>
              <a:rPr lang="nl-NL" dirty="0"/>
              <a:t> in </a:t>
            </a:r>
            <a:r>
              <a:rPr lang="nl-NL" dirty="0" err="1"/>
              <a:t>with</a:t>
            </a:r>
            <a:r>
              <a:rPr lang="nl-NL" dirty="0"/>
              <a:t> a </a:t>
            </a:r>
            <a:r>
              <a:rPr lang="nl-NL" dirty="0" err="1"/>
              <a:t>mov</a:t>
            </a:r>
            <a:r>
              <a:rPr lang="nl-NL" dirty="0"/>
              <a:t> </a:t>
            </a:r>
            <a:r>
              <a:rPr lang="nl-NL" dirty="0" err="1"/>
              <a:t>instruction</a:t>
            </a:r>
            <a:r>
              <a:rPr lang="nl-NL" dirty="0"/>
              <a:t> </a:t>
            </a:r>
            <a:r>
              <a:rPr lang="nl-NL" dirty="0" err="1"/>
              <a:t>and</a:t>
            </a:r>
            <a:r>
              <a:rPr lang="nl-NL" dirty="0"/>
              <a:t> </a:t>
            </a:r>
            <a:r>
              <a:rPr lang="nl-NL" dirty="0" err="1"/>
              <a:t>that’s</a:t>
            </a:r>
            <a:r>
              <a:rPr lang="nl-NL" dirty="0"/>
              <a:t> </a:t>
            </a:r>
            <a:r>
              <a:rPr lang="nl-NL" dirty="0" err="1"/>
              <a:t>it</a:t>
            </a:r>
            <a:r>
              <a:rPr lang="nl-NL" dirty="0"/>
              <a:t>! The driver has setup s2 </a:t>
            </a:r>
            <a:r>
              <a:rPr lang="nl-NL" dirty="0" err="1"/>
              <a:t>with</a:t>
            </a:r>
            <a:r>
              <a:rPr lang="nl-NL" dirty="0"/>
              <a:t> </a:t>
            </a:r>
            <a:r>
              <a:rPr lang="nl-NL" dirty="0" err="1"/>
              <a:t>our</a:t>
            </a:r>
            <a:r>
              <a:rPr lang="nl-NL" dirty="0"/>
              <a:t> constant </a:t>
            </a:r>
            <a:r>
              <a:rPr lang="nl-NL" dirty="0" err="1"/>
              <a:t>and</a:t>
            </a:r>
            <a:r>
              <a:rPr lang="nl-NL" dirty="0"/>
              <a:t> </a:t>
            </a:r>
            <a:r>
              <a:rPr lang="nl-NL" dirty="0" err="1"/>
              <a:t>the</a:t>
            </a:r>
            <a:r>
              <a:rPr lang="nl-NL" dirty="0"/>
              <a:t> </a:t>
            </a:r>
            <a:r>
              <a:rPr lang="nl-NL" dirty="0" err="1"/>
              <a:t>shader</a:t>
            </a:r>
            <a:r>
              <a:rPr lang="nl-NL" dirty="0"/>
              <a:t> is </a:t>
            </a:r>
            <a:r>
              <a:rPr lang="nl-NL" dirty="0" err="1"/>
              <a:t>able</a:t>
            </a:r>
            <a:r>
              <a:rPr lang="nl-NL" dirty="0"/>
              <a:t> </a:t>
            </a:r>
            <a:r>
              <a:rPr lang="nl-NL" dirty="0" err="1"/>
              <a:t>to</a:t>
            </a:r>
            <a:r>
              <a:rPr lang="nl-NL" dirty="0"/>
              <a:t> </a:t>
            </a:r>
            <a:r>
              <a:rPr lang="nl-NL" dirty="0" err="1"/>
              <a:t>directly</a:t>
            </a:r>
            <a:r>
              <a:rPr lang="nl-NL" dirty="0"/>
              <a:t> </a:t>
            </a:r>
            <a:r>
              <a:rPr lang="nl-NL" dirty="0" err="1"/>
              <a:t>read</a:t>
            </a:r>
            <a:r>
              <a:rPr lang="nl-NL" dirty="0"/>
              <a:t> </a:t>
            </a:r>
            <a:r>
              <a:rPr lang="nl-NL" dirty="0" err="1"/>
              <a:t>that</a:t>
            </a:r>
            <a:r>
              <a:rPr lang="nl-NL" dirty="0"/>
              <a:t> </a:t>
            </a:r>
            <a:r>
              <a:rPr lang="nl-NL" dirty="0" err="1"/>
              <a:t>value</a:t>
            </a:r>
            <a:r>
              <a:rPr lang="nl-NL" dirty="0"/>
              <a:t> </a:t>
            </a:r>
            <a:r>
              <a:rPr lang="nl-NL" dirty="0" err="1"/>
              <a:t>into</a:t>
            </a:r>
            <a:r>
              <a:rPr lang="nl-NL" dirty="0"/>
              <a:t> a register. </a:t>
            </a:r>
            <a:r>
              <a:rPr lang="nl-NL" dirty="0" err="1"/>
              <a:t>You</a:t>
            </a:r>
            <a:r>
              <a:rPr lang="nl-NL" dirty="0"/>
              <a:t> </a:t>
            </a:r>
            <a:r>
              <a:rPr lang="nl-NL" dirty="0" err="1"/>
              <a:t>might</a:t>
            </a:r>
            <a:r>
              <a:rPr lang="nl-NL" dirty="0"/>
              <a:t> </a:t>
            </a:r>
            <a:r>
              <a:rPr lang="nl-NL" dirty="0" err="1"/>
              <a:t>also</a:t>
            </a:r>
            <a:r>
              <a:rPr lang="nl-NL" dirty="0"/>
              <a:t> </a:t>
            </a:r>
            <a:r>
              <a:rPr lang="nl-NL" dirty="0" err="1"/>
              <a:t>be</a:t>
            </a:r>
            <a:r>
              <a:rPr lang="nl-NL" dirty="0"/>
              <a:t> </a:t>
            </a:r>
            <a:r>
              <a:rPr lang="nl-NL" dirty="0" err="1"/>
              <a:t>able</a:t>
            </a:r>
            <a:r>
              <a:rPr lang="nl-NL" dirty="0"/>
              <a:t> </a:t>
            </a:r>
            <a:r>
              <a:rPr lang="nl-NL" dirty="0" err="1"/>
              <a:t>to</a:t>
            </a:r>
            <a:r>
              <a:rPr lang="nl-NL" dirty="0"/>
              <a:t> </a:t>
            </a:r>
            <a:r>
              <a:rPr lang="nl-NL" dirty="0" err="1"/>
              <a:t>see</a:t>
            </a:r>
            <a:r>
              <a:rPr lang="nl-NL" dirty="0"/>
              <a:t> </a:t>
            </a:r>
            <a:r>
              <a:rPr lang="nl-NL" dirty="0" err="1"/>
              <a:t>that</a:t>
            </a:r>
            <a:r>
              <a:rPr lang="nl-NL" dirty="0"/>
              <a:t> </a:t>
            </a:r>
            <a:r>
              <a:rPr lang="nl-NL" dirty="0" err="1"/>
              <a:t>bounds</a:t>
            </a:r>
            <a:r>
              <a:rPr lang="nl-NL" dirty="0"/>
              <a:t> </a:t>
            </a:r>
            <a:r>
              <a:rPr lang="nl-NL" dirty="0" err="1"/>
              <a:t>checking</a:t>
            </a:r>
            <a:r>
              <a:rPr lang="nl-NL" dirty="0"/>
              <a:t> </a:t>
            </a:r>
            <a:r>
              <a:rPr lang="nl-NL" dirty="0" err="1"/>
              <a:t>doesn’t</a:t>
            </a:r>
            <a:r>
              <a:rPr lang="nl-NL" dirty="0"/>
              <a:t> </a:t>
            </a:r>
            <a:r>
              <a:rPr lang="nl-NL" dirty="0" err="1"/>
              <a:t>exist</a:t>
            </a:r>
            <a:r>
              <a:rPr lang="nl-NL" dirty="0"/>
              <a:t> at </a:t>
            </a:r>
            <a:r>
              <a:rPr lang="nl-NL" dirty="0" err="1"/>
              <a:t>all</a:t>
            </a:r>
            <a:r>
              <a:rPr lang="nl-NL" dirty="0"/>
              <a:t> </a:t>
            </a:r>
            <a:r>
              <a:rPr lang="nl-NL" dirty="0" err="1"/>
              <a:t>when</a:t>
            </a:r>
            <a:r>
              <a:rPr lang="nl-NL" dirty="0"/>
              <a:t> reading these constants *click* </a:t>
            </a:r>
            <a:r>
              <a:rPr lang="nl-NL" dirty="0" err="1"/>
              <a:t>Our</a:t>
            </a:r>
            <a:r>
              <a:rPr lang="nl-NL" dirty="0"/>
              <a:t> </a:t>
            </a:r>
            <a:r>
              <a:rPr lang="nl-NL" dirty="0" err="1"/>
              <a:t>uav</a:t>
            </a:r>
            <a:r>
              <a:rPr lang="nl-NL" dirty="0"/>
              <a:t> is </a:t>
            </a:r>
            <a:r>
              <a:rPr lang="nl-NL" dirty="0" err="1"/>
              <a:t>still</a:t>
            </a:r>
            <a:r>
              <a:rPr lang="nl-NL" dirty="0"/>
              <a:t> a root descriptor </a:t>
            </a:r>
            <a:r>
              <a:rPr lang="nl-NL" dirty="0" err="1"/>
              <a:t>and</a:t>
            </a:r>
            <a:r>
              <a:rPr lang="nl-NL" dirty="0"/>
              <a:t> is </a:t>
            </a:r>
            <a:r>
              <a:rPr lang="nl-NL" dirty="0" err="1"/>
              <a:t>being</a:t>
            </a:r>
            <a:r>
              <a:rPr lang="nl-NL" dirty="0"/>
              <a:t> </a:t>
            </a:r>
            <a:r>
              <a:rPr lang="nl-NL" dirty="0" err="1"/>
              <a:t>composed</a:t>
            </a:r>
            <a:r>
              <a:rPr lang="nl-NL" dirty="0"/>
              <a:t> like we </a:t>
            </a:r>
            <a:r>
              <a:rPr lang="nl-NL" dirty="0" err="1"/>
              <a:t>saw</a:t>
            </a:r>
            <a:r>
              <a:rPr lang="nl-NL" dirty="0"/>
              <a:t> in </a:t>
            </a:r>
            <a:r>
              <a:rPr lang="nl-NL" dirty="0" err="1"/>
              <a:t>our</a:t>
            </a:r>
            <a:r>
              <a:rPr lang="nl-NL" dirty="0"/>
              <a:t> </a:t>
            </a:r>
            <a:r>
              <a:rPr lang="nl-NL" dirty="0" err="1"/>
              <a:t>previous</a:t>
            </a:r>
            <a:r>
              <a:rPr lang="nl-NL" dirty="0"/>
              <a:t> slide. </a:t>
            </a:r>
          </a:p>
        </p:txBody>
      </p:sp>
      <p:sp>
        <p:nvSpPr>
          <p:cNvPr id="4" name="Slide Number Placeholder 3">
            <a:extLst>
              <a:ext uri="{FF2B5EF4-FFF2-40B4-BE49-F238E27FC236}">
                <a16:creationId xmlns:a16="http://schemas.microsoft.com/office/drawing/2014/main" id="{8763E296-854A-A35C-C9A6-B144A2C1C070}"/>
              </a:ext>
            </a:extLst>
          </p:cNvPr>
          <p:cNvSpPr>
            <a:spLocks noGrp="1"/>
          </p:cNvSpPr>
          <p:nvPr>
            <p:ph type="sldNum" sz="quarter" idx="5"/>
          </p:nvPr>
        </p:nvSpPr>
        <p:spPr/>
        <p:txBody>
          <a:bodyPr/>
          <a:lstStyle/>
          <a:p>
            <a:fld id="{E3C87485-FAA3-4E12-A817-024873200D33}" type="slidenum">
              <a:rPr lang="nl-NL" smtClean="0"/>
              <a:t>36</a:t>
            </a:fld>
            <a:endParaRPr lang="nl-NL"/>
          </a:p>
        </p:txBody>
      </p:sp>
    </p:spTree>
    <p:extLst>
      <p:ext uri="{BB962C8B-B14F-4D97-AF65-F5344CB8AC3E}">
        <p14:creationId xmlns:p14="http://schemas.microsoft.com/office/powerpoint/2010/main" val="60123935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437AF-7E21-3ACC-728E-5CACD38DDA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090A6A-CF8E-B8E4-7438-6C85FC8C12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D6C8B4-5EA7-C037-6884-F3DFA9D03815}"/>
              </a:ext>
            </a:extLst>
          </p:cNvPr>
          <p:cNvSpPr>
            <a:spLocks noGrp="1"/>
          </p:cNvSpPr>
          <p:nvPr>
            <p:ph type="body" idx="1"/>
          </p:nvPr>
        </p:nvSpPr>
        <p:spPr/>
        <p:txBody>
          <a:bodyPr/>
          <a:lstStyle/>
          <a:p>
            <a:r>
              <a:rPr lang="nl-NL" dirty="0" err="1"/>
              <a:t>To</a:t>
            </a:r>
            <a:r>
              <a:rPr lang="nl-NL" dirty="0"/>
              <a:t> </a:t>
            </a:r>
            <a:r>
              <a:rPr lang="nl-NL" dirty="0" err="1"/>
              <a:t>summarize</a:t>
            </a:r>
            <a:r>
              <a:rPr lang="nl-NL" dirty="0"/>
              <a:t>, *click* a root constant is </a:t>
            </a:r>
            <a:r>
              <a:rPr lang="nl-NL" dirty="0" err="1"/>
              <a:t>bound</a:t>
            </a:r>
            <a:r>
              <a:rPr lang="nl-NL" dirty="0"/>
              <a:t> </a:t>
            </a:r>
            <a:r>
              <a:rPr lang="nl-NL" dirty="0" err="1"/>
              <a:t>to</a:t>
            </a:r>
            <a:r>
              <a:rPr lang="nl-NL" dirty="0"/>
              <a:t> a register </a:t>
            </a:r>
            <a:r>
              <a:rPr lang="nl-NL" dirty="0" err="1"/>
              <a:t>before</a:t>
            </a:r>
            <a:r>
              <a:rPr lang="nl-NL" dirty="0"/>
              <a:t> </a:t>
            </a:r>
            <a:r>
              <a:rPr lang="nl-NL" dirty="0" err="1"/>
              <a:t>launching</a:t>
            </a:r>
            <a:r>
              <a:rPr lang="nl-NL" dirty="0"/>
              <a:t> </a:t>
            </a:r>
            <a:r>
              <a:rPr lang="nl-NL" dirty="0" err="1"/>
              <a:t>the</a:t>
            </a:r>
            <a:r>
              <a:rPr lang="nl-NL" dirty="0"/>
              <a:t> </a:t>
            </a:r>
            <a:r>
              <a:rPr lang="nl-NL" dirty="0" err="1"/>
              <a:t>shader</a:t>
            </a:r>
            <a:r>
              <a:rPr lang="nl-NL" dirty="0"/>
              <a:t>. The driver </a:t>
            </a:r>
            <a:r>
              <a:rPr lang="nl-NL" dirty="0" err="1"/>
              <a:t>makes</a:t>
            </a:r>
            <a:r>
              <a:rPr lang="nl-NL" dirty="0"/>
              <a:t> </a:t>
            </a:r>
            <a:r>
              <a:rPr lang="nl-NL" dirty="0" err="1"/>
              <a:t>sure</a:t>
            </a:r>
            <a:r>
              <a:rPr lang="nl-NL" dirty="0"/>
              <a:t> </a:t>
            </a:r>
            <a:r>
              <a:rPr lang="nl-NL" dirty="0" err="1"/>
              <a:t>this</a:t>
            </a:r>
            <a:r>
              <a:rPr lang="nl-NL" dirty="0"/>
              <a:t> register </a:t>
            </a:r>
            <a:r>
              <a:rPr lang="nl-NL" dirty="0" err="1"/>
              <a:t>contains</a:t>
            </a:r>
            <a:r>
              <a:rPr lang="nl-NL" dirty="0"/>
              <a:t> </a:t>
            </a:r>
            <a:r>
              <a:rPr lang="nl-NL" dirty="0" err="1"/>
              <a:t>the</a:t>
            </a:r>
            <a:r>
              <a:rPr lang="nl-NL" dirty="0"/>
              <a:t> </a:t>
            </a:r>
            <a:r>
              <a:rPr lang="nl-NL" dirty="0" err="1"/>
              <a:t>value</a:t>
            </a:r>
            <a:r>
              <a:rPr lang="nl-NL" dirty="0"/>
              <a:t> </a:t>
            </a:r>
            <a:r>
              <a:rPr lang="nl-NL" dirty="0" err="1"/>
              <a:t>that</a:t>
            </a:r>
            <a:r>
              <a:rPr lang="nl-NL" dirty="0"/>
              <a:t> was set on </a:t>
            </a:r>
            <a:r>
              <a:rPr lang="nl-NL" dirty="0" err="1"/>
              <a:t>the</a:t>
            </a:r>
            <a:r>
              <a:rPr lang="nl-NL" dirty="0"/>
              <a:t> CPU. *click*</a:t>
            </a:r>
          </a:p>
          <a:p>
            <a:r>
              <a:rPr lang="nl-NL" dirty="0"/>
              <a:t>We do not need any trips to memory to read the value in the shader. </a:t>
            </a:r>
          </a:p>
          <a:p>
            <a:r>
              <a:rPr lang="nl-NL" dirty="0"/>
              <a:t>Same as with root descriptors, *click* </a:t>
            </a:r>
            <a:r>
              <a:rPr lang="nl-NL" dirty="0" err="1"/>
              <a:t>there’s</a:t>
            </a:r>
            <a:r>
              <a:rPr lang="nl-NL" dirty="0"/>
              <a:t> an upper limit to how many of these can be preloaded into registers. If you have too many, they will spill to memory. *click*</a:t>
            </a:r>
          </a:p>
        </p:txBody>
      </p:sp>
      <p:sp>
        <p:nvSpPr>
          <p:cNvPr id="4" name="Slide Number Placeholder 3">
            <a:extLst>
              <a:ext uri="{FF2B5EF4-FFF2-40B4-BE49-F238E27FC236}">
                <a16:creationId xmlns:a16="http://schemas.microsoft.com/office/drawing/2014/main" id="{CF5BEBC2-E551-A066-2DD2-A8CAEDB59907}"/>
              </a:ext>
            </a:extLst>
          </p:cNvPr>
          <p:cNvSpPr>
            <a:spLocks noGrp="1"/>
          </p:cNvSpPr>
          <p:nvPr>
            <p:ph type="sldNum" sz="quarter" idx="5"/>
          </p:nvPr>
        </p:nvSpPr>
        <p:spPr/>
        <p:txBody>
          <a:bodyPr/>
          <a:lstStyle/>
          <a:p>
            <a:fld id="{E3C87485-FAA3-4E12-A817-024873200D33}" type="slidenum">
              <a:rPr lang="nl-NL" smtClean="0"/>
              <a:t>37</a:t>
            </a:fld>
            <a:endParaRPr lang="nl-NL"/>
          </a:p>
        </p:txBody>
      </p:sp>
    </p:spTree>
    <p:extLst>
      <p:ext uri="{BB962C8B-B14F-4D97-AF65-F5344CB8AC3E}">
        <p14:creationId xmlns:p14="http://schemas.microsoft.com/office/powerpoint/2010/main" val="176888517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FAA43-7A66-CE4D-AC9E-828F08F936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E9CAD5-0AD4-564F-6EB6-AC065B3D1B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604647-41DD-30A5-57A7-004408102DE7}"/>
              </a:ext>
            </a:extLst>
          </p:cNvPr>
          <p:cNvSpPr>
            <a:spLocks noGrp="1"/>
          </p:cNvSpPr>
          <p:nvPr>
            <p:ph type="body" idx="1"/>
          </p:nvPr>
        </p:nvSpPr>
        <p:spPr/>
        <p:txBody>
          <a:bodyPr/>
          <a:lstStyle/>
          <a:p>
            <a:r>
              <a:rPr lang="nl-NL" dirty="0" err="1"/>
              <a:t>Somewhat</a:t>
            </a:r>
            <a:r>
              <a:rPr lang="nl-NL" dirty="0"/>
              <a:t> </a:t>
            </a:r>
            <a:r>
              <a:rPr lang="nl-NL" dirty="0" err="1"/>
              <a:t>recently</a:t>
            </a:r>
            <a:r>
              <a:rPr lang="nl-NL" dirty="0"/>
              <a:t> </a:t>
            </a:r>
            <a:r>
              <a:rPr lang="nl-NL" dirty="0" err="1"/>
              <a:t>bindless</a:t>
            </a:r>
            <a:r>
              <a:rPr lang="nl-NL" dirty="0"/>
              <a:t> was </a:t>
            </a:r>
            <a:r>
              <a:rPr lang="nl-NL" dirty="0" err="1"/>
              <a:t>added</a:t>
            </a:r>
            <a:r>
              <a:rPr lang="nl-NL" dirty="0"/>
              <a:t> </a:t>
            </a:r>
            <a:r>
              <a:rPr lang="nl-NL" dirty="0" err="1"/>
              <a:t>to</a:t>
            </a:r>
            <a:r>
              <a:rPr lang="nl-NL" dirty="0"/>
              <a:t> HLSL *click* </a:t>
            </a:r>
            <a:r>
              <a:rPr lang="nl-NL" dirty="0" err="1"/>
              <a:t>which</a:t>
            </a:r>
            <a:r>
              <a:rPr lang="nl-NL" dirty="0"/>
              <a:t> </a:t>
            </a:r>
            <a:r>
              <a:rPr lang="nl-NL" dirty="0" err="1"/>
              <a:t>allows</a:t>
            </a:r>
            <a:r>
              <a:rPr lang="nl-NL" dirty="0"/>
              <a:t> </a:t>
            </a:r>
            <a:r>
              <a:rPr lang="nl-NL" dirty="0" err="1"/>
              <a:t>you</a:t>
            </a:r>
            <a:r>
              <a:rPr lang="nl-NL" dirty="0"/>
              <a:t> </a:t>
            </a:r>
            <a:r>
              <a:rPr lang="nl-NL" dirty="0" err="1"/>
              <a:t>to</a:t>
            </a:r>
            <a:r>
              <a:rPr lang="nl-NL" dirty="0"/>
              <a:t> </a:t>
            </a:r>
            <a:r>
              <a:rPr lang="nl-NL" dirty="0" err="1"/>
              <a:t>dynamically</a:t>
            </a:r>
            <a:r>
              <a:rPr lang="nl-NL" dirty="0"/>
              <a:t> index </a:t>
            </a:r>
            <a:r>
              <a:rPr lang="nl-NL" dirty="0" err="1"/>
              <a:t>the</a:t>
            </a:r>
            <a:r>
              <a:rPr lang="nl-NL" dirty="0"/>
              <a:t> </a:t>
            </a:r>
            <a:r>
              <a:rPr lang="nl-NL" dirty="0" err="1"/>
              <a:t>bound</a:t>
            </a:r>
            <a:r>
              <a:rPr lang="nl-NL" dirty="0"/>
              <a:t> descriptor </a:t>
            </a:r>
            <a:r>
              <a:rPr lang="nl-NL" dirty="0" err="1"/>
              <a:t>heap</a:t>
            </a:r>
            <a:r>
              <a:rPr lang="nl-NL" dirty="0"/>
              <a:t>. We </a:t>
            </a:r>
            <a:r>
              <a:rPr lang="nl-NL" dirty="0" err="1"/>
              <a:t>don’t</a:t>
            </a:r>
            <a:r>
              <a:rPr lang="nl-NL" dirty="0"/>
              <a:t> have </a:t>
            </a:r>
            <a:r>
              <a:rPr lang="nl-NL" dirty="0" err="1"/>
              <a:t>to</a:t>
            </a:r>
            <a:r>
              <a:rPr lang="nl-NL" dirty="0"/>
              <a:t> setup </a:t>
            </a:r>
            <a:r>
              <a:rPr lang="nl-NL" dirty="0" err="1"/>
              <a:t>any</a:t>
            </a:r>
            <a:r>
              <a:rPr lang="nl-NL" dirty="0"/>
              <a:t> </a:t>
            </a:r>
            <a:r>
              <a:rPr lang="nl-NL" dirty="0" err="1"/>
              <a:t>tables</a:t>
            </a:r>
            <a:r>
              <a:rPr lang="nl-NL" dirty="0"/>
              <a:t>  or root </a:t>
            </a:r>
            <a:r>
              <a:rPr lang="nl-NL" dirty="0" err="1"/>
              <a:t>descriptors</a:t>
            </a:r>
            <a:r>
              <a:rPr lang="nl-NL" dirty="0"/>
              <a:t> *click* </a:t>
            </a:r>
            <a:r>
              <a:rPr lang="nl-NL" dirty="0" err="1"/>
              <a:t>instead</a:t>
            </a:r>
            <a:r>
              <a:rPr lang="nl-NL" dirty="0"/>
              <a:t> we </a:t>
            </a:r>
            <a:r>
              <a:rPr lang="nl-NL" dirty="0" err="1"/>
              <a:t>can</a:t>
            </a:r>
            <a:r>
              <a:rPr lang="nl-NL" dirty="0"/>
              <a:t> </a:t>
            </a:r>
            <a:r>
              <a:rPr lang="nl-NL" dirty="0" err="1"/>
              <a:t>just</a:t>
            </a:r>
            <a:r>
              <a:rPr lang="nl-NL" dirty="0"/>
              <a:t> set a </a:t>
            </a:r>
            <a:r>
              <a:rPr lang="nl-NL" dirty="0" err="1"/>
              <a:t>flag</a:t>
            </a:r>
            <a:r>
              <a:rPr lang="nl-NL" dirty="0"/>
              <a:t> on </a:t>
            </a:r>
            <a:r>
              <a:rPr lang="nl-NL" dirty="0" err="1"/>
              <a:t>our</a:t>
            </a:r>
            <a:r>
              <a:rPr lang="nl-NL" dirty="0"/>
              <a:t> root </a:t>
            </a:r>
            <a:r>
              <a:rPr lang="nl-NL" dirty="0" err="1"/>
              <a:t>signature</a:t>
            </a:r>
            <a:r>
              <a:rPr lang="nl-NL" dirty="0"/>
              <a:t> </a:t>
            </a:r>
            <a:r>
              <a:rPr lang="nl-NL" dirty="0" err="1"/>
              <a:t>to</a:t>
            </a:r>
            <a:r>
              <a:rPr lang="nl-NL" dirty="0"/>
              <a:t> get access </a:t>
            </a:r>
            <a:r>
              <a:rPr lang="nl-NL" dirty="0" err="1"/>
              <a:t>to</a:t>
            </a:r>
            <a:r>
              <a:rPr lang="nl-NL" dirty="0"/>
              <a:t> </a:t>
            </a:r>
            <a:r>
              <a:rPr lang="nl-NL" dirty="0" err="1"/>
              <a:t>the</a:t>
            </a:r>
            <a:r>
              <a:rPr lang="nl-NL" dirty="0"/>
              <a:t> </a:t>
            </a:r>
            <a:r>
              <a:rPr lang="nl-NL" dirty="0" err="1"/>
              <a:t>bindless</a:t>
            </a:r>
            <a:r>
              <a:rPr lang="nl-NL" dirty="0"/>
              <a:t> </a:t>
            </a:r>
            <a:r>
              <a:rPr lang="nl-NL" dirty="0" err="1"/>
              <a:t>heap</a:t>
            </a:r>
            <a:r>
              <a:rPr lang="nl-NL" dirty="0"/>
              <a:t>.</a:t>
            </a:r>
          </a:p>
        </p:txBody>
      </p:sp>
      <p:sp>
        <p:nvSpPr>
          <p:cNvPr id="4" name="Slide Number Placeholder 3">
            <a:extLst>
              <a:ext uri="{FF2B5EF4-FFF2-40B4-BE49-F238E27FC236}">
                <a16:creationId xmlns:a16="http://schemas.microsoft.com/office/drawing/2014/main" id="{396C5F0E-271D-A4F8-431F-C3C7359FB766}"/>
              </a:ext>
            </a:extLst>
          </p:cNvPr>
          <p:cNvSpPr>
            <a:spLocks noGrp="1"/>
          </p:cNvSpPr>
          <p:nvPr>
            <p:ph type="sldNum" sz="quarter" idx="5"/>
          </p:nvPr>
        </p:nvSpPr>
        <p:spPr/>
        <p:txBody>
          <a:bodyPr/>
          <a:lstStyle/>
          <a:p>
            <a:fld id="{E3C87485-FAA3-4E12-A817-024873200D33}" type="slidenum">
              <a:rPr lang="nl-NL" smtClean="0"/>
              <a:t>38</a:t>
            </a:fld>
            <a:endParaRPr lang="nl-NL"/>
          </a:p>
        </p:txBody>
      </p:sp>
    </p:spTree>
    <p:extLst>
      <p:ext uri="{BB962C8B-B14F-4D97-AF65-F5344CB8AC3E}">
        <p14:creationId xmlns:p14="http://schemas.microsoft.com/office/powerpoint/2010/main" val="413933202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Slightly different shader this time. Instead of accessing an explicitly bound buffer resource, we go through the bindless heap, </a:t>
            </a:r>
            <a:r>
              <a:rPr lang="en-US" err="1"/>
              <a:t>ResourceDescriptorHeap</a:t>
            </a:r>
            <a:r>
              <a:rPr lang="en-US"/>
              <a:t>. We also added an extra </a:t>
            </a:r>
            <a:r>
              <a:rPr lang="en-US" err="1"/>
              <a:t>heap_index</a:t>
            </a:r>
            <a:r>
              <a:rPr lang="en-US"/>
              <a:t> to our constant buffer. The </a:t>
            </a:r>
            <a:r>
              <a:rPr lang="en-US" err="1"/>
              <a:t>heap_index</a:t>
            </a:r>
            <a:r>
              <a:rPr lang="en-US"/>
              <a:t> points to the index where our buffer resource is located in the bindless heap. The rest is pretty much the same.</a:t>
            </a:r>
            <a:endParaRPr lang="nl-NL"/>
          </a:p>
        </p:txBody>
      </p:sp>
      <p:sp>
        <p:nvSpPr>
          <p:cNvPr id="4" name="Slide Number Placeholder 3"/>
          <p:cNvSpPr>
            <a:spLocks noGrp="1"/>
          </p:cNvSpPr>
          <p:nvPr>
            <p:ph type="sldNum" sz="quarter" idx="5"/>
          </p:nvPr>
        </p:nvSpPr>
        <p:spPr/>
        <p:txBody>
          <a:bodyPr/>
          <a:lstStyle/>
          <a:p>
            <a:fld id="{E3C87485-FAA3-4E12-A817-024873200D33}" type="slidenum">
              <a:rPr lang="nl-NL" smtClean="0"/>
              <a:t>39</a:t>
            </a:fld>
            <a:endParaRPr lang="nl-NL"/>
          </a:p>
        </p:txBody>
      </p:sp>
    </p:spTree>
    <p:extLst>
      <p:ext uri="{BB962C8B-B14F-4D97-AF65-F5344CB8AC3E}">
        <p14:creationId xmlns:p14="http://schemas.microsoft.com/office/powerpoint/2010/main" val="2111577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85A47C-625A-C0E8-FD0A-5F08B0B151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5DFD40-1028-39EC-E196-50209B9576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AAFE7C-7905-FF75-2E59-5A3846E81D81}"/>
              </a:ext>
            </a:extLst>
          </p:cNvPr>
          <p:cNvSpPr>
            <a:spLocks noGrp="1"/>
          </p:cNvSpPr>
          <p:nvPr>
            <p:ph type="body" idx="1"/>
          </p:nvPr>
        </p:nvSpPr>
        <p:spPr/>
        <p:txBody>
          <a:bodyPr/>
          <a:lstStyle/>
          <a:p>
            <a:r>
              <a:rPr lang="nl-NL" dirty="0" err="1"/>
              <a:t>We’ll</a:t>
            </a:r>
            <a:r>
              <a:rPr lang="nl-NL" dirty="0"/>
              <a:t> start </a:t>
            </a:r>
            <a:r>
              <a:rPr lang="nl-NL" dirty="0" err="1"/>
              <a:t>with</a:t>
            </a:r>
            <a:r>
              <a:rPr lang="nl-NL" dirty="0"/>
              <a:t> a crash course </a:t>
            </a:r>
            <a:r>
              <a:rPr lang="nl-NL" dirty="0" err="1"/>
              <a:t>which</a:t>
            </a:r>
            <a:r>
              <a:rPr lang="nl-NL" dirty="0"/>
              <a:t> </a:t>
            </a:r>
            <a:r>
              <a:rPr lang="nl-NL" dirty="0" err="1"/>
              <a:t>goes</a:t>
            </a:r>
            <a:r>
              <a:rPr lang="nl-NL" dirty="0"/>
              <a:t> over </a:t>
            </a:r>
            <a:r>
              <a:rPr lang="nl-NL" dirty="0" err="1"/>
              <a:t>some</a:t>
            </a:r>
            <a:r>
              <a:rPr lang="nl-NL" dirty="0"/>
              <a:t> of </a:t>
            </a:r>
            <a:r>
              <a:rPr lang="nl-NL" dirty="0" err="1"/>
              <a:t>the</a:t>
            </a:r>
            <a:r>
              <a:rPr lang="nl-NL" dirty="0"/>
              <a:t> basic </a:t>
            </a:r>
            <a:r>
              <a:rPr lang="nl-NL" dirty="0" err="1"/>
              <a:t>concepts</a:t>
            </a:r>
            <a:r>
              <a:rPr lang="nl-NL" dirty="0"/>
              <a:t> </a:t>
            </a:r>
            <a:r>
              <a:rPr lang="nl-NL" dirty="0" err="1"/>
              <a:t>we’ll</a:t>
            </a:r>
            <a:r>
              <a:rPr lang="nl-NL" dirty="0"/>
              <a:t> </a:t>
            </a:r>
            <a:r>
              <a:rPr lang="nl-NL" dirty="0" err="1"/>
              <a:t>need</a:t>
            </a:r>
            <a:r>
              <a:rPr lang="nl-NL" dirty="0"/>
              <a:t> </a:t>
            </a:r>
            <a:r>
              <a:rPr lang="nl-NL" dirty="0" err="1"/>
              <a:t>for</a:t>
            </a:r>
            <a:r>
              <a:rPr lang="nl-NL" dirty="0"/>
              <a:t> </a:t>
            </a:r>
            <a:r>
              <a:rPr lang="nl-NL" dirty="0" err="1"/>
              <a:t>the</a:t>
            </a:r>
            <a:r>
              <a:rPr lang="nl-NL" dirty="0"/>
              <a:t> rest of </a:t>
            </a:r>
            <a:r>
              <a:rPr lang="nl-NL" dirty="0" err="1"/>
              <a:t>the</a:t>
            </a:r>
            <a:r>
              <a:rPr lang="nl-NL" dirty="0"/>
              <a:t> talk. We </a:t>
            </a:r>
            <a:r>
              <a:rPr lang="nl-NL" dirty="0" err="1"/>
              <a:t>will</a:t>
            </a:r>
            <a:r>
              <a:rPr lang="nl-NL" dirty="0"/>
              <a:t> </a:t>
            </a:r>
            <a:r>
              <a:rPr lang="nl-NL" dirty="0" err="1"/>
              <a:t>be</a:t>
            </a:r>
            <a:r>
              <a:rPr lang="nl-NL" dirty="0"/>
              <a:t> </a:t>
            </a:r>
            <a:r>
              <a:rPr lang="nl-NL" dirty="0" err="1"/>
              <a:t>talking</a:t>
            </a:r>
            <a:r>
              <a:rPr lang="nl-NL" dirty="0"/>
              <a:t> </a:t>
            </a:r>
            <a:r>
              <a:rPr lang="nl-NL" dirty="0" err="1"/>
              <a:t>about</a:t>
            </a:r>
            <a:r>
              <a:rPr lang="nl-NL" dirty="0"/>
              <a:t> </a:t>
            </a:r>
            <a:r>
              <a:rPr lang="nl-NL" dirty="0" err="1"/>
              <a:t>descriptors</a:t>
            </a:r>
            <a:r>
              <a:rPr lang="nl-NL" dirty="0"/>
              <a:t> a lot *click* </a:t>
            </a:r>
            <a:r>
              <a:rPr lang="nl-NL" dirty="0" err="1"/>
              <a:t>so</a:t>
            </a:r>
            <a:r>
              <a:rPr lang="nl-NL" dirty="0"/>
              <a:t> </a:t>
            </a:r>
            <a:r>
              <a:rPr lang="nl-NL" dirty="0" err="1"/>
              <a:t>lets</a:t>
            </a:r>
            <a:r>
              <a:rPr lang="nl-NL" dirty="0"/>
              <a:t> </a:t>
            </a:r>
            <a:r>
              <a:rPr lang="nl-NL" dirty="0" err="1"/>
              <a:t>define</a:t>
            </a:r>
            <a:r>
              <a:rPr lang="nl-NL" dirty="0"/>
              <a:t> </a:t>
            </a:r>
            <a:r>
              <a:rPr lang="nl-NL" dirty="0" err="1"/>
              <a:t>what</a:t>
            </a:r>
            <a:r>
              <a:rPr lang="nl-NL" dirty="0"/>
              <a:t> </a:t>
            </a:r>
            <a:r>
              <a:rPr lang="nl-NL" dirty="0" err="1"/>
              <a:t>that</a:t>
            </a:r>
            <a:r>
              <a:rPr lang="nl-NL" dirty="0"/>
              <a:t> is. A </a:t>
            </a:r>
            <a:r>
              <a:rPr lang="nl-NL" dirty="0" err="1"/>
              <a:t>decriptor</a:t>
            </a:r>
            <a:r>
              <a:rPr lang="nl-NL" dirty="0"/>
              <a:t> </a:t>
            </a:r>
            <a:r>
              <a:rPr lang="nl-NL" dirty="0" err="1"/>
              <a:t>describes</a:t>
            </a:r>
            <a:r>
              <a:rPr lang="nl-NL" dirty="0"/>
              <a:t> </a:t>
            </a:r>
            <a:r>
              <a:rPr lang="nl-NL" dirty="0" err="1"/>
              <a:t>an</a:t>
            </a:r>
            <a:r>
              <a:rPr lang="nl-NL" dirty="0"/>
              <a:t> object/resource </a:t>
            </a:r>
            <a:r>
              <a:rPr lang="nl-NL" dirty="0" err="1"/>
              <a:t>to</a:t>
            </a:r>
            <a:r>
              <a:rPr lang="nl-NL" dirty="0"/>
              <a:t> </a:t>
            </a:r>
            <a:r>
              <a:rPr lang="nl-NL" dirty="0" err="1"/>
              <a:t>the</a:t>
            </a:r>
            <a:r>
              <a:rPr lang="nl-NL" dirty="0"/>
              <a:t> </a:t>
            </a:r>
            <a:r>
              <a:rPr lang="nl-NL" dirty="0" err="1"/>
              <a:t>gpu</a:t>
            </a:r>
            <a:r>
              <a:rPr lang="nl-NL" dirty="0"/>
              <a:t>. It </a:t>
            </a:r>
            <a:r>
              <a:rPr lang="nl-NL" dirty="0" err="1"/>
              <a:t>tells</a:t>
            </a:r>
            <a:r>
              <a:rPr lang="nl-NL" dirty="0"/>
              <a:t> </a:t>
            </a:r>
            <a:r>
              <a:rPr lang="nl-NL" dirty="0" err="1"/>
              <a:t>the</a:t>
            </a:r>
            <a:r>
              <a:rPr lang="nl-NL" dirty="0"/>
              <a:t> </a:t>
            </a:r>
            <a:r>
              <a:rPr lang="nl-NL" dirty="0" err="1"/>
              <a:t>gpu</a:t>
            </a:r>
            <a:r>
              <a:rPr lang="nl-NL" dirty="0"/>
              <a:t> </a:t>
            </a:r>
            <a:r>
              <a:rPr lang="nl-NL" dirty="0" err="1"/>
              <a:t>what</a:t>
            </a:r>
            <a:r>
              <a:rPr lang="nl-NL" dirty="0"/>
              <a:t> type of object </a:t>
            </a:r>
            <a:r>
              <a:rPr lang="nl-NL" dirty="0" err="1"/>
              <a:t>it</a:t>
            </a:r>
            <a:r>
              <a:rPr lang="nl-NL" dirty="0"/>
              <a:t> is </a:t>
            </a:r>
            <a:r>
              <a:rPr lang="nl-NL" dirty="0" err="1"/>
              <a:t>and</a:t>
            </a:r>
            <a:r>
              <a:rPr lang="nl-NL" dirty="0"/>
              <a:t> </a:t>
            </a:r>
            <a:r>
              <a:rPr lang="nl-NL" dirty="0" err="1"/>
              <a:t>how</a:t>
            </a:r>
            <a:r>
              <a:rPr lang="nl-NL" dirty="0"/>
              <a:t> </a:t>
            </a:r>
            <a:r>
              <a:rPr lang="nl-NL" dirty="0" err="1"/>
              <a:t>they</a:t>
            </a:r>
            <a:r>
              <a:rPr lang="nl-NL" dirty="0"/>
              <a:t> </a:t>
            </a:r>
            <a:r>
              <a:rPr lang="nl-NL" dirty="0" err="1"/>
              <a:t>should</a:t>
            </a:r>
            <a:r>
              <a:rPr lang="nl-NL" dirty="0"/>
              <a:t> </a:t>
            </a:r>
            <a:r>
              <a:rPr lang="nl-NL" dirty="0" err="1"/>
              <a:t>be</a:t>
            </a:r>
            <a:r>
              <a:rPr lang="nl-NL" dirty="0"/>
              <a:t> access. *click* </a:t>
            </a:r>
            <a:r>
              <a:rPr lang="nl-NL" dirty="0" err="1"/>
              <a:t>There</a:t>
            </a:r>
            <a:r>
              <a:rPr lang="nl-NL" dirty="0"/>
              <a:t> are </a:t>
            </a:r>
            <a:r>
              <a:rPr lang="nl-NL" dirty="0" err="1"/>
              <a:t>many</a:t>
            </a:r>
            <a:r>
              <a:rPr lang="nl-NL" dirty="0"/>
              <a:t> different types but in </a:t>
            </a:r>
            <a:r>
              <a:rPr lang="nl-NL" dirty="0" err="1"/>
              <a:t>this</a:t>
            </a:r>
            <a:r>
              <a:rPr lang="nl-NL" dirty="0"/>
              <a:t> talk </a:t>
            </a:r>
            <a:r>
              <a:rPr lang="nl-NL" dirty="0" err="1"/>
              <a:t>we’ll</a:t>
            </a:r>
            <a:r>
              <a:rPr lang="nl-NL" dirty="0"/>
              <a:t> focus on </a:t>
            </a:r>
            <a:r>
              <a:rPr lang="nl-NL" dirty="0" err="1"/>
              <a:t>shader</a:t>
            </a:r>
            <a:r>
              <a:rPr lang="nl-NL" dirty="0"/>
              <a:t> resource views, </a:t>
            </a:r>
            <a:r>
              <a:rPr lang="nl-NL" dirty="0" err="1"/>
              <a:t>unordered</a:t>
            </a:r>
            <a:r>
              <a:rPr lang="nl-NL" dirty="0"/>
              <a:t> acces views &amp; constant buffer views. *click*</a:t>
            </a:r>
          </a:p>
          <a:p>
            <a:r>
              <a:rPr lang="nl-NL" dirty="0" err="1"/>
              <a:t>Descriptors</a:t>
            </a:r>
            <a:r>
              <a:rPr lang="nl-NL" dirty="0"/>
              <a:t> are </a:t>
            </a:r>
            <a:r>
              <a:rPr lang="nl-NL" dirty="0" err="1"/>
              <a:t>allocated</a:t>
            </a:r>
            <a:r>
              <a:rPr lang="nl-NL" dirty="0"/>
              <a:t> </a:t>
            </a:r>
            <a:r>
              <a:rPr lang="nl-NL" dirty="0" err="1"/>
              <a:t>from</a:t>
            </a:r>
            <a:r>
              <a:rPr lang="nl-NL" dirty="0"/>
              <a:t> a </a:t>
            </a:r>
            <a:r>
              <a:rPr lang="nl-NL" dirty="0" err="1"/>
              <a:t>heap</a:t>
            </a:r>
            <a:r>
              <a:rPr lang="nl-NL" dirty="0"/>
              <a:t> </a:t>
            </a:r>
            <a:r>
              <a:rPr lang="nl-NL" dirty="0" err="1"/>
              <a:t>called</a:t>
            </a:r>
            <a:r>
              <a:rPr lang="nl-NL" dirty="0"/>
              <a:t> </a:t>
            </a:r>
            <a:r>
              <a:rPr lang="nl-NL" dirty="0" err="1"/>
              <a:t>the</a:t>
            </a:r>
            <a:r>
              <a:rPr lang="nl-NL" dirty="0"/>
              <a:t> descriptor </a:t>
            </a:r>
            <a:r>
              <a:rPr lang="nl-NL" dirty="0" err="1"/>
              <a:t>heap</a:t>
            </a:r>
            <a:r>
              <a:rPr lang="nl-NL" dirty="0"/>
              <a:t>. The descriptor </a:t>
            </a:r>
            <a:r>
              <a:rPr lang="nl-NL" dirty="0" err="1"/>
              <a:t>heap</a:t>
            </a:r>
            <a:r>
              <a:rPr lang="nl-NL" dirty="0"/>
              <a:t> is </a:t>
            </a:r>
            <a:r>
              <a:rPr lang="nl-NL" dirty="0" err="1"/>
              <a:t>the</a:t>
            </a:r>
            <a:r>
              <a:rPr lang="nl-NL" dirty="0"/>
              <a:t> backing memory </a:t>
            </a:r>
            <a:r>
              <a:rPr lang="nl-NL" dirty="0" err="1"/>
              <a:t>for</a:t>
            </a:r>
            <a:r>
              <a:rPr lang="nl-NL" dirty="0"/>
              <a:t> </a:t>
            </a:r>
            <a:r>
              <a:rPr lang="nl-NL" dirty="0" err="1"/>
              <a:t>the</a:t>
            </a:r>
            <a:r>
              <a:rPr lang="nl-NL" dirty="0"/>
              <a:t> </a:t>
            </a:r>
            <a:r>
              <a:rPr lang="nl-NL" dirty="0" err="1"/>
              <a:t>descriptors</a:t>
            </a:r>
            <a:r>
              <a:rPr lang="nl-NL" dirty="0"/>
              <a:t>. </a:t>
            </a:r>
          </a:p>
        </p:txBody>
      </p:sp>
      <p:sp>
        <p:nvSpPr>
          <p:cNvPr id="4" name="Slide Number Placeholder 3">
            <a:extLst>
              <a:ext uri="{FF2B5EF4-FFF2-40B4-BE49-F238E27FC236}">
                <a16:creationId xmlns:a16="http://schemas.microsoft.com/office/drawing/2014/main" id="{9F48F712-5432-99A8-B46C-31FC04D2AC60}"/>
              </a:ext>
            </a:extLst>
          </p:cNvPr>
          <p:cNvSpPr>
            <a:spLocks noGrp="1"/>
          </p:cNvSpPr>
          <p:nvPr>
            <p:ph type="sldNum" sz="quarter" idx="5"/>
          </p:nvPr>
        </p:nvSpPr>
        <p:spPr/>
        <p:txBody>
          <a:bodyPr/>
          <a:lstStyle/>
          <a:p>
            <a:fld id="{E3C87485-FAA3-4E12-A817-024873200D33}" type="slidenum">
              <a:rPr lang="nl-NL" smtClean="0"/>
              <a:t>4</a:t>
            </a:fld>
            <a:endParaRPr lang="nl-NL"/>
          </a:p>
        </p:txBody>
      </p:sp>
    </p:spTree>
    <p:extLst>
      <p:ext uri="{BB962C8B-B14F-4D97-AF65-F5344CB8AC3E}">
        <p14:creationId xmlns:p14="http://schemas.microsoft.com/office/powerpoint/2010/main" val="232592268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D7A27A-956F-A193-A9F2-D6DEF4D7BD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E964A6-B117-3152-55C2-54D25EBA4B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8CE5CC-951F-854E-B707-0BF307E8456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Our root signature is quite simple this time, *click* we add two root constants, one for value &amp; another for the </a:t>
            </a:r>
            <a:r>
              <a:rPr lang="en-US" dirty="0" err="1"/>
              <a:t>heap_index</a:t>
            </a:r>
            <a:r>
              <a:rPr lang="en-US" dirty="0"/>
              <a:t>. Plus we set the bindless flag *click* to enable access to the bindless heap in our shader. And that’s it, we don’t need any tables or root descriptors to access the </a:t>
            </a:r>
            <a:r>
              <a:rPr lang="en-US" dirty="0" err="1"/>
              <a:t>uav</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compile it and see what happens.</a:t>
            </a:r>
            <a:endParaRPr lang="nl-NL" dirty="0"/>
          </a:p>
        </p:txBody>
      </p:sp>
      <p:sp>
        <p:nvSpPr>
          <p:cNvPr id="4" name="Slide Number Placeholder 3">
            <a:extLst>
              <a:ext uri="{FF2B5EF4-FFF2-40B4-BE49-F238E27FC236}">
                <a16:creationId xmlns:a16="http://schemas.microsoft.com/office/drawing/2014/main" id="{96609986-64AF-8121-6F34-74F73E695302}"/>
              </a:ext>
            </a:extLst>
          </p:cNvPr>
          <p:cNvSpPr>
            <a:spLocks noGrp="1"/>
          </p:cNvSpPr>
          <p:nvPr>
            <p:ph type="sldNum" sz="quarter" idx="5"/>
          </p:nvPr>
        </p:nvSpPr>
        <p:spPr/>
        <p:txBody>
          <a:bodyPr/>
          <a:lstStyle/>
          <a:p>
            <a:fld id="{E3C87485-FAA3-4E12-A817-024873200D33}" type="slidenum">
              <a:rPr lang="nl-NL" smtClean="0"/>
              <a:t>40</a:t>
            </a:fld>
            <a:endParaRPr lang="nl-NL"/>
          </a:p>
        </p:txBody>
      </p:sp>
    </p:spTree>
    <p:extLst>
      <p:ext uri="{BB962C8B-B14F-4D97-AF65-F5344CB8AC3E}">
        <p14:creationId xmlns:p14="http://schemas.microsoft.com/office/powerpoint/2010/main" val="369868699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93467-0056-6F21-34BA-2D4DA7CBA0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A814FD-C553-983F-537F-F5FD6DDEB4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069030-8993-FB3D-BBBD-795095228267}"/>
              </a:ext>
            </a:extLst>
          </p:cNvPr>
          <p:cNvSpPr>
            <a:spLocks noGrp="1"/>
          </p:cNvSpPr>
          <p:nvPr>
            <p:ph type="body" idx="1"/>
          </p:nvPr>
        </p:nvSpPr>
        <p:spPr/>
        <p:txBody>
          <a:bodyPr/>
          <a:lstStyle/>
          <a:p>
            <a:r>
              <a:rPr lang="en-US" dirty="0"/>
              <a:t>This might look a bit familiar. Lets break it down again step by step.</a:t>
            </a:r>
            <a:endParaRPr lang="nl-NL" dirty="0"/>
          </a:p>
        </p:txBody>
      </p:sp>
      <p:sp>
        <p:nvSpPr>
          <p:cNvPr id="4" name="Slide Number Placeholder 3">
            <a:extLst>
              <a:ext uri="{FF2B5EF4-FFF2-40B4-BE49-F238E27FC236}">
                <a16:creationId xmlns:a16="http://schemas.microsoft.com/office/drawing/2014/main" id="{DAA37562-1CF4-3517-5B14-2A7AC6BE6A20}"/>
              </a:ext>
            </a:extLst>
          </p:cNvPr>
          <p:cNvSpPr>
            <a:spLocks noGrp="1"/>
          </p:cNvSpPr>
          <p:nvPr>
            <p:ph type="sldNum" sz="quarter" idx="5"/>
          </p:nvPr>
        </p:nvSpPr>
        <p:spPr/>
        <p:txBody>
          <a:bodyPr/>
          <a:lstStyle/>
          <a:p>
            <a:fld id="{E3C87485-FAA3-4E12-A817-024873200D33}" type="slidenum">
              <a:rPr lang="nl-NL" smtClean="0"/>
              <a:t>41</a:t>
            </a:fld>
            <a:endParaRPr lang="nl-NL"/>
          </a:p>
        </p:txBody>
      </p:sp>
    </p:spTree>
    <p:extLst>
      <p:ext uri="{BB962C8B-B14F-4D97-AF65-F5344CB8AC3E}">
        <p14:creationId xmlns:p14="http://schemas.microsoft.com/office/powerpoint/2010/main" val="378027127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748F26-B4FE-6676-3958-D46CBC036A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AAEB2-E2EF-966F-7AAA-0E4693EA36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798811-FE3C-C85A-1927-87981BA729B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start at the end again *click* and we’ll work our way back. We can see that our bindless buffer descriptor is stored in *click* scalar register s8 through s11. We’ll mark it as *click* green again.</a:t>
            </a:r>
          </a:p>
        </p:txBody>
      </p:sp>
      <p:sp>
        <p:nvSpPr>
          <p:cNvPr id="4" name="Slide Number Placeholder 3">
            <a:extLst>
              <a:ext uri="{FF2B5EF4-FFF2-40B4-BE49-F238E27FC236}">
                <a16:creationId xmlns:a16="http://schemas.microsoft.com/office/drawing/2014/main" id="{DC2F5F93-FAB8-F928-3DCC-C1842EB49792}"/>
              </a:ext>
            </a:extLst>
          </p:cNvPr>
          <p:cNvSpPr>
            <a:spLocks noGrp="1"/>
          </p:cNvSpPr>
          <p:nvPr>
            <p:ph type="sldNum" sz="quarter" idx="5"/>
          </p:nvPr>
        </p:nvSpPr>
        <p:spPr/>
        <p:txBody>
          <a:bodyPr/>
          <a:lstStyle/>
          <a:p>
            <a:fld id="{E3C87485-FAA3-4E12-A817-024873200D33}" type="slidenum">
              <a:rPr lang="nl-NL" smtClean="0"/>
              <a:t>42</a:t>
            </a:fld>
            <a:endParaRPr lang="nl-NL"/>
          </a:p>
        </p:txBody>
      </p:sp>
    </p:spTree>
    <p:extLst>
      <p:ext uri="{BB962C8B-B14F-4D97-AF65-F5344CB8AC3E}">
        <p14:creationId xmlns:p14="http://schemas.microsoft.com/office/powerpoint/2010/main" val="85027697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AC961-A9A4-B6D4-80DD-AA06D31171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CC6FB7-B521-5322-9C8B-22D119363C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DE5C4B-E473-9408-57B4-937551682EB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Tracing that back *click* we see a s_load_b128 instruction which loads the buffer descriptor from memory like we saw in our descriptor table example. The source address for the load is coming from s8 &amp; s9 *click* The computation for the source address might look familiar as that’s pretty much the same as our descriptor table example! Which kind of makes sense since we’re accessing the bindless heap. The bindless heap is also a descriptor heap. We’ll mark it as blue.</a:t>
            </a:r>
            <a:endParaRPr lang="nl-NL" dirty="0"/>
          </a:p>
        </p:txBody>
      </p:sp>
      <p:sp>
        <p:nvSpPr>
          <p:cNvPr id="4" name="Slide Number Placeholder 3">
            <a:extLst>
              <a:ext uri="{FF2B5EF4-FFF2-40B4-BE49-F238E27FC236}">
                <a16:creationId xmlns:a16="http://schemas.microsoft.com/office/drawing/2014/main" id="{34C1EE90-45F3-1960-664E-5DF2AFFE9C2F}"/>
              </a:ext>
            </a:extLst>
          </p:cNvPr>
          <p:cNvSpPr>
            <a:spLocks noGrp="1"/>
          </p:cNvSpPr>
          <p:nvPr>
            <p:ph type="sldNum" sz="quarter" idx="5"/>
          </p:nvPr>
        </p:nvSpPr>
        <p:spPr/>
        <p:txBody>
          <a:bodyPr/>
          <a:lstStyle/>
          <a:p>
            <a:fld id="{E3C87485-FAA3-4E12-A817-024873200D33}" type="slidenum">
              <a:rPr lang="nl-NL" smtClean="0"/>
              <a:t>43</a:t>
            </a:fld>
            <a:endParaRPr lang="nl-NL"/>
          </a:p>
        </p:txBody>
      </p:sp>
    </p:spTree>
    <p:extLst>
      <p:ext uri="{BB962C8B-B14F-4D97-AF65-F5344CB8AC3E}">
        <p14:creationId xmlns:p14="http://schemas.microsoft.com/office/powerpoint/2010/main" val="14992015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4766C-C2BD-BC2B-4CF8-312A4ACA40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A5B385-5FAD-E630-24E8-F785A9939E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7F7333-90E2-BF55-588C-EB639B4500FF}"/>
              </a:ext>
            </a:extLst>
          </p:cNvPr>
          <p:cNvSpPr>
            <a:spLocks noGrp="1"/>
          </p:cNvSpPr>
          <p:nvPr>
            <p:ph type="body" idx="1"/>
          </p:nvPr>
        </p:nvSpPr>
        <p:spPr/>
        <p:txBody>
          <a:bodyPr/>
          <a:lstStyle/>
          <a:p>
            <a:r>
              <a:rPr lang="nl-NL" dirty="0" err="1"/>
              <a:t>There’s</a:t>
            </a:r>
            <a:r>
              <a:rPr lang="nl-NL" dirty="0"/>
              <a:t> </a:t>
            </a:r>
            <a:r>
              <a:rPr lang="nl-NL" dirty="0" err="1"/>
              <a:t>one</a:t>
            </a:r>
            <a:r>
              <a:rPr lang="nl-NL" dirty="0"/>
              <a:t> </a:t>
            </a:r>
            <a:r>
              <a:rPr lang="nl-NL" dirty="0" err="1"/>
              <a:t>thing</a:t>
            </a:r>
            <a:r>
              <a:rPr lang="nl-NL" dirty="0"/>
              <a:t> we </a:t>
            </a:r>
            <a:r>
              <a:rPr lang="nl-NL" dirty="0" err="1"/>
              <a:t>skipped</a:t>
            </a:r>
            <a:r>
              <a:rPr lang="nl-NL" dirty="0"/>
              <a:t> over </a:t>
            </a:r>
            <a:r>
              <a:rPr lang="nl-NL" dirty="0" err="1"/>
              <a:t>which</a:t>
            </a:r>
            <a:r>
              <a:rPr lang="nl-NL" dirty="0"/>
              <a:t> is </a:t>
            </a:r>
            <a:r>
              <a:rPr lang="nl-NL" dirty="0" err="1"/>
              <a:t>the</a:t>
            </a:r>
            <a:r>
              <a:rPr lang="nl-NL" dirty="0"/>
              <a:t> </a:t>
            </a:r>
            <a:r>
              <a:rPr lang="nl-NL" dirty="0" err="1"/>
              <a:t>additional</a:t>
            </a:r>
            <a:r>
              <a:rPr lang="nl-NL" dirty="0"/>
              <a:t> byte offset </a:t>
            </a:r>
            <a:r>
              <a:rPr lang="nl-NL" dirty="0" err="1"/>
              <a:t>for</a:t>
            </a:r>
            <a:r>
              <a:rPr lang="nl-NL" dirty="0"/>
              <a:t> </a:t>
            </a:r>
            <a:r>
              <a:rPr lang="nl-NL" dirty="0" err="1"/>
              <a:t>our</a:t>
            </a:r>
            <a:r>
              <a:rPr lang="nl-NL" dirty="0"/>
              <a:t> load </a:t>
            </a:r>
            <a:r>
              <a:rPr lang="nl-NL" dirty="0" err="1"/>
              <a:t>instruction</a:t>
            </a:r>
            <a:r>
              <a:rPr lang="nl-NL" dirty="0"/>
              <a:t>. *click* </a:t>
            </a:r>
            <a:r>
              <a:rPr lang="nl-NL" dirty="0" err="1"/>
              <a:t>which</a:t>
            </a:r>
            <a:r>
              <a:rPr lang="nl-NL" dirty="0"/>
              <a:t> is </a:t>
            </a:r>
            <a:r>
              <a:rPr lang="nl-NL" dirty="0" err="1"/>
              <a:t>stored</a:t>
            </a:r>
            <a:r>
              <a:rPr lang="nl-NL" dirty="0"/>
              <a:t> in s0. We have </a:t>
            </a:r>
            <a:r>
              <a:rPr lang="nl-NL" dirty="0" err="1"/>
              <a:t>our</a:t>
            </a:r>
            <a:r>
              <a:rPr lang="nl-NL" dirty="0"/>
              <a:t> descriptor </a:t>
            </a:r>
            <a:r>
              <a:rPr lang="nl-NL" dirty="0" err="1"/>
              <a:t>heap</a:t>
            </a:r>
            <a:r>
              <a:rPr lang="nl-NL" dirty="0"/>
              <a:t> </a:t>
            </a:r>
            <a:r>
              <a:rPr lang="nl-NL" dirty="0" err="1"/>
              <a:t>address</a:t>
            </a:r>
            <a:r>
              <a:rPr lang="nl-NL" dirty="0"/>
              <a:t> but </a:t>
            </a:r>
            <a:r>
              <a:rPr lang="nl-NL" dirty="0" err="1"/>
              <a:t>what</a:t>
            </a:r>
            <a:r>
              <a:rPr lang="nl-NL" dirty="0"/>
              <a:t> </a:t>
            </a:r>
            <a:r>
              <a:rPr lang="nl-NL" dirty="0" err="1"/>
              <a:t>about</a:t>
            </a:r>
            <a:r>
              <a:rPr lang="nl-NL" dirty="0"/>
              <a:t> </a:t>
            </a:r>
            <a:r>
              <a:rPr lang="nl-NL" dirty="0" err="1"/>
              <a:t>our</a:t>
            </a:r>
            <a:r>
              <a:rPr lang="nl-NL" dirty="0"/>
              <a:t> </a:t>
            </a:r>
            <a:r>
              <a:rPr lang="nl-NL" dirty="0" err="1"/>
              <a:t>heap_index</a:t>
            </a:r>
            <a:r>
              <a:rPr lang="nl-NL" dirty="0"/>
              <a:t>? We </a:t>
            </a:r>
            <a:r>
              <a:rPr lang="nl-NL" dirty="0" err="1"/>
              <a:t>still</a:t>
            </a:r>
            <a:r>
              <a:rPr lang="nl-NL" dirty="0"/>
              <a:t> </a:t>
            </a:r>
            <a:r>
              <a:rPr lang="nl-NL" dirty="0" err="1"/>
              <a:t>need</a:t>
            </a:r>
            <a:r>
              <a:rPr lang="nl-NL" dirty="0"/>
              <a:t> </a:t>
            </a:r>
            <a:r>
              <a:rPr lang="nl-NL" dirty="0" err="1"/>
              <a:t>to</a:t>
            </a:r>
            <a:r>
              <a:rPr lang="nl-NL" dirty="0"/>
              <a:t> translate </a:t>
            </a:r>
            <a:r>
              <a:rPr lang="nl-NL" dirty="0" err="1"/>
              <a:t>that</a:t>
            </a:r>
            <a:r>
              <a:rPr lang="nl-NL" dirty="0"/>
              <a:t> offset </a:t>
            </a:r>
            <a:r>
              <a:rPr lang="nl-NL" dirty="0" err="1"/>
              <a:t>into</a:t>
            </a:r>
            <a:r>
              <a:rPr lang="nl-NL" dirty="0"/>
              <a:t> a byte offset.</a:t>
            </a:r>
          </a:p>
          <a:p>
            <a:r>
              <a:rPr lang="nl-NL" dirty="0" err="1"/>
              <a:t>heap_index</a:t>
            </a:r>
            <a:r>
              <a:rPr lang="nl-NL" dirty="0"/>
              <a:t> is a root constant </a:t>
            </a:r>
            <a:r>
              <a:rPr lang="nl-NL" dirty="0" err="1"/>
              <a:t>which</a:t>
            </a:r>
            <a:r>
              <a:rPr lang="nl-NL" dirty="0"/>
              <a:t> is </a:t>
            </a:r>
            <a:r>
              <a:rPr lang="nl-NL" dirty="0" err="1"/>
              <a:t>assigned</a:t>
            </a:r>
            <a:r>
              <a:rPr lang="nl-NL" dirty="0"/>
              <a:t> </a:t>
            </a:r>
            <a:r>
              <a:rPr lang="nl-NL" dirty="0" err="1"/>
              <a:t>to</a:t>
            </a:r>
            <a:r>
              <a:rPr lang="nl-NL" dirty="0"/>
              <a:t> register s4. *click* In </a:t>
            </a:r>
            <a:r>
              <a:rPr lang="nl-NL" dirty="0" err="1"/>
              <a:t>our</a:t>
            </a:r>
            <a:r>
              <a:rPr lang="nl-NL" dirty="0"/>
              <a:t> descriptor </a:t>
            </a:r>
            <a:r>
              <a:rPr lang="nl-NL" dirty="0" err="1"/>
              <a:t>table</a:t>
            </a:r>
            <a:r>
              <a:rPr lang="nl-NL" dirty="0"/>
              <a:t> </a:t>
            </a:r>
            <a:r>
              <a:rPr lang="nl-NL" dirty="0" err="1"/>
              <a:t>example</a:t>
            </a:r>
            <a:r>
              <a:rPr lang="nl-NL" dirty="0"/>
              <a:t> we </a:t>
            </a:r>
            <a:r>
              <a:rPr lang="nl-NL" dirty="0" err="1"/>
              <a:t>figured</a:t>
            </a:r>
            <a:r>
              <a:rPr lang="nl-NL" dirty="0"/>
              <a:t> out </a:t>
            </a:r>
            <a:r>
              <a:rPr lang="nl-NL" dirty="0" err="1"/>
              <a:t>that</a:t>
            </a:r>
            <a:r>
              <a:rPr lang="nl-NL" dirty="0"/>
              <a:t> descriptor </a:t>
            </a:r>
            <a:r>
              <a:rPr lang="nl-NL" dirty="0" err="1"/>
              <a:t>heap</a:t>
            </a:r>
            <a:r>
              <a:rPr lang="nl-NL" dirty="0"/>
              <a:t> entries have a </a:t>
            </a:r>
            <a:r>
              <a:rPr lang="nl-NL" dirty="0" err="1"/>
              <a:t>stride</a:t>
            </a:r>
            <a:r>
              <a:rPr lang="nl-NL" dirty="0"/>
              <a:t> of 32 bytes. </a:t>
            </a:r>
            <a:r>
              <a:rPr lang="nl-NL" dirty="0" err="1"/>
              <a:t>So</a:t>
            </a:r>
            <a:r>
              <a:rPr lang="nl-NL" dirty="0"/>
              <a:t> </a:t>
            </a:r>
            <a:r>
              <a:rPr lang="nl-NL" dirty="0" err="1"/>
              <a:t>all</a:t>
            </a:r>
            <a:r>
              <a:rPr lang="nl-NL" dirty="0"/>
              <a:t> we have </a:t>
            </a:r>
            <a:r>
              <a:rPr lang="nl-NL" dirty="0" err="1"/>
              <a:t>to</a:t>
            </a:r>
            <a:r>
              <a:rPr lang="nl-NL" dirty="0"/>
              <a:t> do is </a:t>
            </a:r>
            <a:r>
              <a:rPr lang="nl-NL" dirty="0" err="1"/>
              <a:t>multiply</a:t>
            </a:r>
            <a:r>
              <a:rPr lang="nl-NL" dirty="0"/>
              <a:t> </a:t>
            </a:r>
            <a:r>
              <a:rPr lang="nl-NL" dirty="0" err="1"/>
              <a:t>heap_index</a:t>
            </a:r>
            <a:r>
              <a:rPr lang="nl-NL" dirty="0"/>
              <a:t> </a:t>
            </a:r>
            <a:r>
              <a:rPr lang="nl-NL" dirty="0" err="1"/>
              <a:t>with</a:t>
            </a:r>
            <a:r>
              <a:rPr lang="nl-NL" dirty="0"/>
              <a:t> 32 </a:t>
            </a:r>
            <a:r>
              <a:rPr lang="nl-NL" dirty="0" err="1"/>
              <a:t>and</a:t>
            </a:r>
            <a:r>
              <a:rPr lang="nl-NL" dirty="0"/>
              <a:t> we </a:t>
            </a:r>
            <a:r>
              <a:rPr lang="nl-NL" dirty="0" err="1"/>
              <a:t>should</a:t>
            </a:r>
            <a:r>
              <a:rPr lang="nl-NL" dirty="0"/>
              <a:t> have </a:t>
            </a:r>
            <a:r>
              <a:rPr lang="nl-NL" dirty="0" err="1"/>
              <a:t>our</a:t>
            </a:r>
            <a:r>
              <a:rPr lang="nl-NL" dirty="0"/>
              <a:t> bye offset. The </a:t>
            </a:r>
            <a:r>
              <a:rPr lang="nl-NL" dirty="0" err="1"/>
              <a:t>shader</a:t>
            </a:r>
            <a:r>
              <a:rPr lang="nl-NL" dirty="0"/>
              <a:t> does </a:t>
            </a:r>
            <a:r>
              <a:rPr lang="nl-NL" dirty="0" err="1"/>
              <a:t>that</a:t>
            </a:r>
            <a:r>
              <a:rPr lang="nl-NL" dirty="0"/>
              <a:t> </a:t>
            </a:r>
            <a:r>
              <a:rPr lang="nl-NL" dirty="0" err="1"/>
              <a:t>with</a:t>
            </a:r>
            <a:r>
              <a:rPr lang="nl-NL" dirty="0"/>
              <a:t> a </a:t>
            </a:r>
            <a:r>
              <a:rPr lang="nl-NL" dirty="0" err="1"/>
              <a:t>s_lshl</a:t>
            </a:r>
            <a:r>
              <a:rPr lang="nl-NL" dirty="0"/>
              <a:t> </a:t>
            </a:r>
            <a:r>
              <a:rPr lang="nl-NL" dirty="0" err="1"/>
              <a:t>instruction</a:t>
            </a:r>
            <a:r>
              <a:rPr lang="nl-NL" dirty="0"/>
              <a:t> </a:t>
            </a:r>
            <a:r>
              <a:rPr lang="nl-NL" dirty="0" err="1"/>
              <a:t>which</a:t>
            </a:r>
            <a:r>
              <a:rPr lang="nl-NL" dirty="0"/>
              <a:t> stands </a:t>
            </a:r>
            <a:r>
              <a:rPr lang="nl-NL" dirty="0" err="1"/>
              <a:t>for</a:t>
            </a:r>
            <a:r>
              <a:rPr lang="nl-NL" dirty="0"/>
              <a:t> a </a:t>
            </a:r>
            <a:r>
              <a:rPr lang="nl-NL" dirty="0" err="1"/>
              <a:t>logical</a:t>
            </a:r>
            <a:r>
              <a:rPr lang="nl-NL" dirty="0"/>
              <a:t> </a:t>
            </a:r>
            <a:r>
              <a:rPr lang="nl-NL" dirty="0" err="1"/>
              <a:t>left</a:t>
            </a:r>
            <a:r>
              <a:rPr lang="nl-NL" dirty="0"/>
              <a:t> shift. It’s </a:t>
            </a:r>
            <a:r>
              <a:rPr lang="nl-NL" dirty="0" err="1"/>
              <a:t>shifting</a:t>
            </a:r>
            <a:r>
              <a:rPr lang="nl-NL" dirty="0"/>
              <a:t> </a:t>
            </a:r>
            <a:r>
              <a:rPr lang="nl-NL" dirty="0" err="1"/>
              <a:t>by</a:t>
            </a:r>
            <a:r>
              <a:rPr lang="nl-NL" dirty="0"/>
              <a:t> 5 </a:t>
            </a:r>
            <a:r>
              <a:rPr lang="nl-NL" dirty="0" err="1"/>
              <a:t>which</a:t>
            </a:r>
            <a:r>
              <a:rPr lang="nl-NL" dirty="0"/>
              <a:t> is </a:t>
            </a:r>
            <a:r>
              <a:rPr lang="nl-NL" dirty="0" err="1"/>
              <a:t>the</a:t>
            </a:r>
            <a:r>
              <a:rPr lang="nl-NL" dirty="0"/>
              <a:t> </a:t>
            </a:r>
            <a:r>
              <a:rPr lang="nl-NL" dirty="0" err="1"/>
              <a:t>same</a:t>
            </a:r>
            <a:r>
              <a:rPr lang="nl-NL" dirty="0"/>
              <a:t> as </a:t>
            </a:r>
            <a:r>
              <a:rPr lang="nl-NL" dirty="0" err="1"/>
              <a:t>multiplying</a:t>
            </a:r>
            <a:r>
              <a:rPr lang="nl-NL" dirty="0"/>
              <a:t> </a:t>
            </a:r>
            <a:r>
              <a:rPr lang="nl-NL" dirty="0" err="1"/>
              <a:t>by</a:t>
            </a:r>
            <a:r>
              <a:rPr lang="nl-NL" dirty="0"/>
              <a:t> 32. </a:t>
            </a:r>
          </a:p>
        </p:txBody>
      </p:sp>
      <p:sp>
        <p:nvSpPr>
          <p:cNvPr id="4" name="Slide Number Placeholder 3">
            <a:extLst>
              <a:ext uri="{FF2B5EF4-FFF2-40B4-BE49-F238E27FC236}">
                <a16:creationId xmlns:a16="http://schemas.microsoft.com/office/drawing/2014/main" id="{3D7285C5-A1A8-940A-4A9D-A0D4A61E2EBF}"/>
              </a:ext>
            </a:extLst>
          </p:cNvPr>
          <p:cNvSpPr>
            <a:spLocks noGrp="1"/>
          </p:cNvSpPr>
          <p:nvPr>
            <p:ph type="sldNum" sz="quarter" idx="5"/>
          </p:nvPr>
        </p:nvSpPr>
        <p:spPr/>
        <p:txBody>
          <a:bodyPr/>
          <a:lstStyle/>
          <a:p>
            <a:fld id="{E3C87485-FAA3-4E12-A817-024873200D33}" type="slidenum">
              <a:rPr lang="nl-NL" smtClean="0"/>
              <a:t>44</a:t>
            </a:fld>
            <a:endParaRPr lang="nl-NL"/>
          </a:p>
        </p:txBody>
      </p:sp>
    </p:spTree>
    <p:extLst>
      <p:ext uri="{BB962C8B-B14F-4D97-AF65-F5344CB8AC3E}">
        <p14:creationId xmlns:p14="http://schemas.microsoft.com/office/powerpoint/2010/main" val="340409583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6E6D6-328A-A31B-C828-EA1FCD4F0B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00BFDD-3CAD-83DB-7BD8-1C13A9923E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10FB72-DA5A-A760-2329-30FF6649A376}"/>
              </a:ext>
            </a:extLst>
          </p:cNvPr>
          <p:cNvSpPr>
            <a:spLocks noGrp="1"/>
          </p:cNvSpPr>
          <p:nvPr>
            <p:ph type="body" idx="1"/>
          </p:nvPr>
        </p:nvSpPr>
        <p:spPr/>
        <p:txBody>
          <a:bodyPr/>
          <a:lstStyle/>
          <a:p>
            <a:r>
              <a:rPr lang="nl-NL" dirty="0" err="1"/>
              <a:t>There’s</a:t>
            </a:r>
            <a:r>
              <a:rPr lang="nl-NL" dirty="0"/>
              <a:t> </a:t>
            </a:r>
            <a:r>
              <a:rPr lang="nl-NL" dirty="0" err="1"/>
              <a:t>one</a:t>
            </a:r>
            <a:r>
              <a:rPr lang="nl-NL" dirty="0"/>
              <a:t> </a:t>
            </a:r>
            <a:r>
              <a:rPr lang="nl-NL" dirty="0" err="1"/>
              <a:t>thing</a:t>
            </a:r>
            <a:r>
              <a:rPr lang="nl-NL" dirty="0"/>
              <a:t> we </a:t>
            </a:r>
            <a:r>
              <a:rPr lang="nl-NL" dirty="0" err="1"/>
              <a:t>skipped</a:t>
            </a:r>
            <a:r>
              <a:rPr lang="nl-NL" dirty="0"/>
              <a:t> over </a:t>
            </a:r>
            <a:r>
              <a:rPr lang="nl-NL" dirty="0" err="1"/>
              <a:t>which</a:t>
            </a:r>
            <a:r>
              <a:rPr lang="nl-NL" dirty="0"/>
              <a:t> is </a:t>
            </a:r>
            <a:r>
              <a:rPr lang="nl-NL" dirty="0" err="1"/>
              <a:t>the</a:t>
            </a:r>
            <a:r>
              <a:rPr lang="nl-NL" dirty="0"/>
              <a:t> </a:t>
            </a:r>
            <a:r>
              <a:rPr lang="nl-NL" dirty="0" err="1"/>
              <a:t>additional</a:t>
            </a:r>
            <a:r>
              <a:rPr lang="nl-NL" dirty="0"/>
              <a:t> byte offset </a:t>
            </a:r>
            <a:r>
              <a:rPr lang="nl-NL" dirty="0" err="1"/>
              <a:t>for</a:t>
            </a:r>
            <a:r>
              <a:rPr lang="nl-NL" dirty="0"/>
              <a:t> </a:t>
            </a:r>
            <a:r>
              <a:rPr lang="nl-NL" dirty="0" err="1"/>
              <a:t>our</a:t>
            </a:r>
            <a:r>
              <a:rPr lang="nl-NL" dirty="0"/>
              <a:t> load </a:t>
            </a:r>
            <a:r>
              <a:rPr lang="nl-NL" dirty="0" err="1"/>
              <a:t>instruction</a:t>
            </a:r>
            <a:r>
              <a:rPr lang="nl-NL" dirty="0"/>
              <a:t>. *click* </a:t>
            </a:r>
            <a:r>
              <a:rPr lang="nl-NL" dirty="0" err="1"/>
              <a:t>which</a:t>
            </a:r>
            <a:r>
              <a:rPr lang="nl-NL" dirty="0"/>
              <a:t> is </a:t>
            </a:r>
            <a:r>
              <a:rPr lang="nl-NL" dirty="0" err="1"/>
              <a:t>stored</a:t>
            </a:r>
            <a:r>
              <a:rPr lang="nl-NL" dirty="0"/>
              <a:t> in s0. We have </a:t>
            </a:r>
            <a:r>
              <a:rPr lang="nl-NL" dirty="0" err="1"/>
              <a:t>our</a:t>
            </a:r>
            <a:r>
              <a:rPr lang="nl-NL" dirty="0"/>
              <a:t> descriptor </a:t>
            </a:r>
            <a:r>
              <a:rPr lang="nl-NL" dirty="0" err="1"/>
              <a:t>heap</a:t>
            </a:r>
            <a:r>
              <a:rPr lang="nl-NL" dirty="0"/>
              <a:t> </a:t>
            </a:r>
            <a:r>
              <a:rPr lang="nl-NL" dirty="0" err="1"/>
              <a:t>address</a:t>
            </a:r>
            <a:r>
              <a:rPr lang="nl-NL" dirty="0"/>
              <a:t> but </a:t>
            </a:r>
            <a:r>
              <a:rPr lang="nl-NL" dirty="0" err="1"/>
              <a:t>what</a:t>
            </a:r>
            <a:r>
              <a:rPr lang="nl-NL" dirty="0"/>
              <a:t> </a:t>
            </a:r>
            <a:r>
              <a:rPr lang="nl-NL" dirty="0" err="1"/>
              <a:t>about</a:t>
            </a:r>
            <a:r>
              <a:rPr lang="nl-NL" dirty="0"/>
              <a:t> </a:t>
            </a:r>
            <a:r>
              <a:rPr lang="nl-NL" dirty="0" err="1"/>
              <a:t>our</a:t>
            </a:r>
            <a:r>
              <a:rPr lang="nl-NL" dirty="0"/>
              <a:t> </a:t>
            </a:r>
            <a:r>
              <a:rPr lang="nl-NL" dirty="0" err="1"/>
              <a:t>heap_index</a:t>
            </a:r>
            <a:r>
              <a:rPr lang="nl-NL" dirty="0"/>
              <a:t>? We </a:t>
            </a:r>
            <a:r>
              <a:rPr lang="nl-NL" dirty="0" err="1"/>
              <a:t>still</a:t>
            </a:r>
            <a:r>
              <a:rPr lang="nl-NL" dirty="0"/>
              <a:t> </a:t>
            </a:r>
            <a:r>
              <a:rPr lang="nl-NL" dirty="0" err="1"/>
              <a:t>need</a:t>
            </a:r>
            <a:r>
              <a:rPr lang="nl-NL" dirty="0"/>
              <a:t> </a:t>
            </a:r>
            <a:r>
              <a:rPr lang="nl-NL" dirty="0" err="1"/>
              <a:t>to</a:t>
            </a:r>
            <a:r>
              <a:rPr lang="nl-NL" dirty="0"/>
              <a:t> translate </a:t>
            </a:r>
            <a:r>
              <a:rPr lang="nl-NL" dirty="0" err="1"/>
              <a:t>that</a:t>
            </a:r>
            <a:r>
              <a:rPr lang="nl-NL" dirty="0"/>
              <a:t> offset </a:t>
            </a:r>
            <a:r>
              <a:rPr lang="nl-NL" dirty="0" err="1"/>
              <a:t>into</a:t>
            </a:r>
            <a:r>
              <a:rPr lang="nl-NL" dirty="0"/>
              <a:t> a byte offset.</a:t>
            </a:r>
          </a:p>
          <a:p>
            <a:r>
              <a:rPr lang="nl-NL" dirty="0" err="1"/>
              <a:t>heap_index</a:t>
            </a:r>
            <a:r>
              <a:rPr lang="nl-NL" dirty="0"/>
              <a:t> is a root constant </a:t>
            </a:r>
            <a:r>
              <a:rPr lang="nl-NL" dirty="0" err="1"/>
              <a:t>which</a:t>
            </a:r>
            <a:r>
              <a:rPr lang="nl-NL" dirty="0"/>
              <a:t> is </a:t>
            </a:r>
            <a:r>
              <a:rPr lang="nl-NL" dirty="0" err="1"/>
              <a:t>assigned</a:t>
            </a:r>
            <a:r>
              <a:rPr lang="nl-NL" dirty="0"/>
              <a:t> </a:t>
            </a:r>
            <a:r>
              <a:rPr lang="nl-NL" dirty="0" err="1"/>
              <a:t>to</a:t>
            </a:r>
            <a:r>
              <a:rPr lang="nl-NL" dirty="0"/>
              <a:t> register s4. *click* In </a:t>
            </a:r>
            <a:r>
              <a:rPr lang="nl-NL" dirty="0" err="1"/>
              <a:t>our</a:t>
            </a:r>
            <a:r>
              <a:rPr lang="nl-NL" dirty="0"/>
              <a:t> descriptor </a:t>
            </a:r>
            <a:r>
              <a:rPr lang="nl-NL" dirty="0" err="1"/>
              <a:t>table</a:t>
            </a:r>
            <a:r>
              <a:rPr lang="nl-NL" dirty="0"/>
              <a:t> </a:t>
            </a:r>
            <a:r>
              <a:rPr lang="nl-NL" dirty="0" err="1"/>
              <a:t>example</a:t>
            </a:r>
            <a:r>
              <a:rPr lang="nl-NL" dirty="0"/>
              <a:t> we </a:t>
            </a:r>
            <a:r>
              <a:rPr lang="nl-NL" dirty="0" err="1"/>
              <a:t>figured</a:t>
            </a:r>
            <a:r>
              <a:rPr lang="nl-NL" dirty="0"/>
              <a:t> out </a:t>
            </a:r>
            <a:r>
              <a:rPr lang="nl-NL" dirty="0" err="1"/>
              <a:t>that</a:t>
            </a:r>
            <a:r>
              <a:rPr lang="nl-NL" dirty="0"/>
              <a:t> descriptor </a:t>
            </a:r>
            <a:r>
              <a:rPr lang="nl-NL" dirty="0" err="1"/>
              <a:t>heap</a:t>
            </a:r>
            <a:r>
              <a:rPr lang="nl-NL" dirty="0"/>
              <a:t> entries have a </a:t>
            </a:r>
            <a:r>
              <a:rPr lang="nl-NL" dirty="0" err="1"/>
              <a:t>stride</a:t>
            </a:r>
            <a:r>
              <a:rPr lang="nl-NL" dirty="0"/>
              <a:t> of 32 bytes. </a:t>
            </a:r>
            <a:r>
              <a:rPr lang="nl-NL" dirty="0" err="1"/>
              <a:t>So</a:t>
            </a:r>
            <a:r>
              <a:rPr lang="nl-NL" dirty="0"/>
              <a:t> </a:t>
            </a:r>
            <a:r>
              <a:rPr lang="nl-NL" dirty="0" err="1"/>
              <a:t>all</a:t>
            </a:r>
            <a:r>
              <a:rPr lang="nl-NL" dirty="0"/>
              <a:t> we have </a:t>
            </a:r>
            <a:r>
              <a:rPr lang="nl-NL" dirty="0" err="1"/>
              <a:t>to</a:t>
            </a:r>
            <a:r>
              <a:rPr lang="nl-NL" dirty="0"/>
              <a:t> do is </a:t>
            </a:r>
            <a:r>
              <a:rPr lang="nl-NL" dirty="0" err="1"/>
              <a:t>multiply</a:t>
            </a:r>
            <a:r>
              <a:rPr lang="nl-NL" dirty="0"/>
              <a:t> </a:t>
            </a:r>
            <a:r>
              <a:rPr lang="nl-NL" dirty="0" err="1"/>
              <a:t>heap_index</a:t>
            </a:r>
            <a:r>
              <a:rPr lang="nl-NL" dirty="0"/>
              <a:t> </a:t>
            </a:r>
            <a:r>
              <a:rPr lang="nl-NL" dirty="0" err="1"/>
              <a:t>with</a:t>
            </a:r>
            <a:r>
              <a:rPr lang="nl-NL" dirty="0"/>
              <a:t> 32 </a:t>
            </a:r>
            <a:r>
              <a:rPr lang="nl-NL" dirty="0" err="1"/>
              <a:t>and</a:t>
            </a:r>
            <a:r>
              <a:rPr lang="nl-NL" dirty="0"/>
              <a:t> we </a:t>
            </a:r>
            <a:r>
              <a:rPr lang="nl-NL" dirty="0" err="1"/>
              <a:t>should</a:t>
            </a:r>
            <a:r>
              <a:rPr lang="nl-NL" dirty="0"/>
              <a:t> have </a:t>
            </a:r>
            <a:r>
              <a:rPr lang="nl-NL" dirty="0" err="1"/>
              <a:t>our</a:t>
            </a:r>
            <a:r>
              <a:rPr lang="nl-NL" dirty="0"/>
              <a:t> byte offset. The </a:t>
            </a:r>
            <a:r>
              <a:rPr lang="nl-NL" dirty="0" err="1"/>
              <a:t>shader</a:t>
            </a:r>
            <a:r>
              <a:rPr lang="nl-NL" dirty="0"/>
              <a:t> does </a:t>
            </a:r>
            <a:r>
              <a:rPr lang="nl-NL" dirty="0" err="1"/>
              <a:t>that</a:t>
            </a:r>
            <a:r>
              <a:rPr lang="nl-NL" dirty="0"/>
              <a:t> </a:t>
            </a:r>
            <a:r>
              <a:rPr lang="nl-NL" dirty="0" err="1"/>
              <a:t>with</a:t>
            </a:r>
            <a:r>
              <a:rPr lang="nl-NL" dirty="0"/>
              <a:t> a </a:t>
            </a:r>
            <a:r>
              <a:rPr lang="nl-NL" dirty="0" err="1"/>
              <a:t>s_lshl</a:t>
            </a:r>
            <a:r>
              <a:rPr lang="nl-NL" dirty="0"/>
              <a:t> </a:t>
            </a:r>
            <a:r>
              <a:rPr lang="nl-NL" dirty="0" err="1"/>
              <a:t>instruction</a:t>
            </a:r>
            <a:r>
              <a:rPr lang="nl-NL" dirty="0"/>
              <a:t> </a:t>
            </a:r>
            <a:r>
              <a:rPr lang="nl-NL" dirty="0" err="1"/>
              <a:t>which</a:t>
            </a:r>
            <a:r>
              <a:rPr lang="nl-NL" dirty="0"/>
              <a:t> stands </a:t>
            </a:r>
            <a:r>
              <a:rPr lang="nl-NL" dirty="0" err="1"/>
              <a:t>for</a:t>
            </a:r>
            <a:r>
              <a:rPr lang="nl-NL" dirty="0"/>
              <a:t> a </a:t>
            </a:r>
            <a:r>
              <a:rPr lang="nl-NL" dirty="0" err="1"/>
              <a:t>logical</a:t>
            </a:r>
            <a:r>
              <a:rPr lang="nl-NL" dirty="0"/>
              <a:t> </a:t>
            </a:r>
            <a:r>
              <a:rPr lang="nl-NL" dirty="0" err="1"/>
              <a:t>left</a:t>
            </a:r>
            <a:r>
              <a:rPr lang="nl-NL" dirty="0"/>
              <a:t> shift. It’s </a:t>
            </a:r>
            <a:r>
              <a:rPr lang="nl-NL" dirty="0" err="1"/>
              <a:t>shifting</a:t>
            </a:r>
            <a:r>
              <a:rPr lang="nl-NL" dirty="0"/>
              <a:t> </a:t>
            </a:r>
            <a:r>
              <a:rPr lang="nl-NL" dirty="0" err="1"/>
              <a:t>by</a:t>
            </a:r>
            <a:r>
              <a:rPr lang="nl-NL" dirty="0"/>
              <a:t> 5 </a:t>
            </a:r>
            <a:r>
              <a:rPr lang="nl-NL" dirty="0" err="1"/>
              <a:t>which</a:t>
            </a:r>
            <a:r>
              <a:rPr lang="nl-NL" dirty="0"/>
              <a:t> is </a:t>
            </a:r>
            <a:r>
              <a:rPr lang="nl-NL" dirty="0" err="1"/>
              <a:t>the</a:t>
            </a:r>
            <a:r>
              <a:rPr lang="nl-NL" dirty="0"/>
              <a:t> </a:t>
            </a:r>
            <a:r>
              <a:rPr lang="nl-NL" dirty="0" err="1"/>
              <a:t>same</a:t>
            </a:r>
            <a:r>
              <a:rPr lang="nl-NL" dirty="0"/>
              <a:t> as </a:t>
            </a:r>
            <a:r>
              <a:rPr lang="nl-NL" dirty="0" err="1"/>
              <a:t>multiplying</a:t>
            </a:r>
            <a:r>
              <a:rPr lang="nl-NL" dirty="0"/>
              <a:t> </a:t>
            </a:r>
            <a:r>
              <a:rPr lang="nl-NL" dirty="0" err="1"/>
              <a:t>by</a:t>
            </a:r>
            <a:r>
              <a:rPr lang="nl-NL" dirty="0"/>
              <a:t> 32. </a:t>
            </a:r>
          </a:p>
          <a:p>
            <a:endParaRPr lang="nl-NL" dirty="0"/>
          </a:p>
        </p:txBody>
      </p:sp>
      <p:sp>
        <p:nvSpPr>
          <p:cNvPr id="4" name="Slide Number Placeholder 3">
            <a:extLst>
              <a:ext uri="{FF2B5EF4-FFF2-40B4-BE49-F238E27FC236}">
                <a16:creationId xmlns:a16="http://schemas.microsoft.com/office/drawing/2014/main" id="{C8AB2E1F-DD75-6358-408E-71790D77D239}"/>
              </a:ext>
            </a:extLst>
          </p:cNvPr>
          <p:cNvSpPr>
            <a:spLocks noGrp="1"/>
          </p:cNvSpPr>
          <p:nvPr>
            <p:ph type="sldNum" sz="quarter" idx="5"/>
          </p:nvPr>
        </p:nvSpPr>
        <p:spPr/>
        <p:txBody>
          <a:bodyPr/>
          <a:lstStyle/>
          <a:p>
            <a:fld id="{E3C87485-FAA3-4E12-A817-024873200D33}" type="slidenum">
              <a:rPr lang="nl-NL" smtClean="0"/>
              <a:t>45</a:t>
            </a:fld>
            <a:endParaRPr lang="nl-NL"/>
          </a:p>
        </p:txBody>
      </p:sp>
    </p:spTree>
    <p:extLst>
      <p:ext uri="{BB962C8B-B14F-4D97-AF65-F5344CB8AC3E}">
        <p14:creationId xmlns:p14="http://schemas.microsoft.com/office/powerpoint/2010/main" val="297666709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9A57C-6005-00F4-5EC1-845D394115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9E4178-4AD7-036F-5BF9-76F14471B1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A0BB5F-14BC-2815-0DDF-93D96833A4F4}"/>
              </a:ext>
            </a:extLst>
          </p:cNvPr>
          <p:cNvSpPr>
            <a:spLocks noGrp="1"/>
          </p:cNvSpPr>
          <p:nvPr>
            <p:ph type="body" idx="1"/>
          </p:nvPr>
        </p:nvSpPr>
        <p:spPr/>
        <p:txBody>
          <a:bodyPr/>
          <a:lstStyle/>
          <a:p>
            <a:r>
              <a:rPr lang="nl-NL" dirty="0"/>
              <a:t>Value </a:t>
            </a:r>
            <a:r>
              <a:rPr lang="nl-NL" dirty="0" err="1"/>
              <a:t>this</a:t>
            </a:r>
            <a:r>
              <a:rPr lang="nl-NL" dirty="0"/>
              <a:t> time </a:t>
            </a:r>
            <a:r>
              <a:rPr lang="nl-NL" dirty="0" err="1"/>
              <a:t>around</a:t>
            </a:r>
            <a:r>
              <a:rPr lang="nl-NL" dirty="0"/>
              <a:t> is </a:t>
            </a:r>
            <a:r>
              <a:rPr lang="nl-NL" dirty="0" err="1"/>
              <a:t>stored</a:t>
            </a:r>
            <a:r>
              <a:rPr lang="nl-NL" dirty="0"/>
              <a:t> </a:t>
            </a:r>
            <a:r>
              <a:rPr lang="nl-NL" dirty="0" err="1"/>
              <a:t>into</a:t>
            </a:r>
            <a:r>
              <a:rPr lang="nl-NL" dirty="0"/>
              <a:t> s3. *click* </a:t>
            </a:r>
            <a:r>
              <a:rPr lang="nl-NL" dirty="0" err="1"/>
              <a:t>Again</a:t>
            </a:r>
            <a:r>
              <a:rPr lang="nl-NL" dirty="0"/>
              <a:t> </a:t>
            </a:r>
            <a:r>
              <a:rPr lang="nl-NL" dirty="0" err="1"/>
              <a:t>moved</a:t>
            </a:r>
            <a:r>
              <a:rPr lang="nl-NL" dirty="0"/>
              <a:t> </a:t>
            </a:r>
            <a:r>
              <a:rPr lang="nl-NL" dirty="0" err="1"/>
              <a:t>to</a:t>
            </a:r>
            <a:r>
              <a:rPr lang="nl-NL" dirty="0"/>
              <a:t> v1 </a:t>
            </a:r>
            <a:r>
              <a:rPr lang="nl-NL" dirty="0" err="1"/>
              <a:t>and</a:t>
            </a:r>
            <a:r>
              <a:rPr lang="nl-NL" dirty="0"/>
              <a:t> </a:t>
            </a:r>
            <a:r>
              <a:rPr lang="nl-NL" dirty="0" err="1"/>
              <a:t>stored</a:t>
            </a:r>
            <a:r>
              <a:rPr lang="nl-NL" dirty="0"/>
              <a:t> </a:t>
            </a:r>
            <a:r>
              <a:rPr lang="nl-NL" dirty="0" err="1"/>
              <a:t>into</a:t>
            </a:r>
            <a:r>
              <a:rPr lang="nl-NL" dirty="0"/>
              <a:t> </a:t>
            </a:r>
            <a:r>
              <a:rPr lang="nl-NL" dirty="0" err="1"/>
              <a:t>our</a:t>
            </a:r>
            <a:r>
              <a:rPr lang="nl-NL" dirty="0"/>
              <a:t> </a:t>
            </a:r>
            <a:r>
              <a:rPr lang="nl-NL" dirty="0" err="1"/>
              <a:t>bindless</a:t>
            </a:r>
            <a:r>
              <a:rPr lang="nl-NL" dirty="0"/>
              <a:t> </a:t>
            </a:r>
            <a:r>
              <a:rPr lang="nl-NL" dirty="0" err="1"/>
              <a:t>uav</a:t>
            </a:r>
            <a:r>
              <a:rPr lang="nl-NL" dirty="0"/>
              <a:t> buffer. </a:t>
            </a:r>
            <a:r>
              <a:rPr lang="nl-NL" dirty="0" err="1"/>
              <a:t>And</a:t>
            </a:r>
            <a:r>
              <a:rPr lang="nl-NL" dirty="0"/>
              <a:t> </a:t>
            </a:r>
            <a:r>
              <a:rPr lang="nl-NL" dirty="0" err="1"/>
              <a:t>that’s</a:t>
            </a:r>
            <a:r>
              <a:rPr lang="nl-NL" dirty="0"/>
              <a:t> </a:t>
            </a:r>
            <a:r>
              <a:rPr lang="nl-NL" dirty="0" err="1"/>
              <a:t>bindless</a:t>
            </a:r>
            <a:r>
              <a:rPr lang="nl-NL" dirty="0"/>
              <a:t> </a:t>
            </a:r>
            <a:r>
              <a:rPr lang="nl-NL" dirty="0">
                <a:sym typeface="Wingdings" panose="05000000000000000000" pitchFamily="2" charset="2"/>
              </a:rPr>
              <a:t> </a:t>
            </a:r>
            <a:endParaRPr lang="nl-NL" dirty="0"/>
          </a:p>
        </p:txBody>
      </p:sp>
      <p:sp>
        <p:nvSpPr>
          <p:cNvPr id="4" name="Slide Number Placeholder 3">
            <a:extLst>
              <a:ext uri="{FF2B5EF4-FFF2-40B4-BE49-F238E27FC236}">
                <a16:creationId xmlns:a16="http://schemas.microsoft.com/office/drawing/2014/main" id="{B39CEE98-E9AA-1620-3E5F-6FB3E5B3E163}"/>
              </a:ext>
            </a:extLst>
          </p:cNvPr>
          <p:cNvSpPr>
            <a:spLocks noGrp="1"/>
          </p:cNvSpPr>
          <p:nvPr>
            <p:ph type="sldNum" sz="quarter" idx="5"/>
          </p:nvPr>
        </p:nvSpPr>
        <p:spPr/>
        <p:txBody>
          <a:bodyPr/>
          <a:lstStyle/>
          <a:p>
            <a:fld id="{E3C87485-FAA3-4E12-A817-024873200D33}" type="slidenum">
              <a:rPr lang="nl-NL" smtClean="0"/>
              <a:t>46</a:t>
            </a:fld>
            <a:endParaRPr lang="nl-NL"/>
          </a:p>
        </p:txBody>
      </p:sp>
    </p:spTree>
    <p:extLst>
      <p:ext uri="{BB962C8B-B14F-4D97-AF65-F5344CB8AC3E}">
        <p14:creationId xmlns:p14="http://schemas.microsoft.com/office/powerpoint/2010/main" val="48080856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C28AC-3CC8-4DF4-0EB8-5CE69672CA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76FDF3-87E2-C8E4-4EA1-5FB645F9D1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5D0966-EBB7-08C9-E3FB-3D3A6929DB8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start at the end again *click* and we’ll work our way back. We can see that our bindless buffer descriptor is stored in *click* scalar register s8 through s11. Tracing that back *click* we see a s_load_b128 instruction which loads the buffer descriptor from memory. The source address for the load is coming from s8 &amp; s9 *click* The computation for the source address might look familiar by now as that’s pretty much the same as our descriptor table example! Which kind of makes sense since we’re accessing a descriptor heap too!</a:t>
            </a:r>
            <a:endParaRPr lang="nl-NL" dirty="0"/>
          </a:p>
        </p:txBody>
      </p:sp>
      <p:sp>
        <p:nvSpPr>
          <p:cNvPr id="4" name="Slide Number Placeholder 3">
            <a:extLst>
              <a:ext uri="{FF2B5EF4-FFF2-40B4-BE49-F238E27FC236}">
                <a16:creationId xmlns:a16="http://schemas.microsoft.com/office/drawing/2014/main" id="{F9D921C4-BF6E-1CEB-740B-9A19F8F04DB9}"/>
              </a:ext>
            </a:extLst>
          </p:cNvPr>
          <p:cNvSpPr>
            <a:spLocks noGrp="1"/>
          </p:cNvSpPr>
          <p:nvPr>
            <p:ph type="sldNum" sz="quarter" idx="5"/>
          </p:nvPr>
        </p:nvSpPr>
        <p:spPr/>
        <p:txBody>
          <a:bodyPr/>
          <a:lstStyle/>
          <a:p>
            <a:fld id="{E3C87485-FAA3-4E12-A817-024873200D33}" type="slidenum">
              <a:rPr lang="nl-NL" smtClean="0"/>
              <a:t>47</a:t>
            </a:fld>
            <a:endParaRPr lang="nl-NL"/>
          </a:p>
        </p:txBody>
      </p:sp>
    </p:spTree>
    <p:extLst>
      <p:ext uri="{BB962C8B-B14F-4D97-AF65-F5344CB8AC3E}">
        <p14:creationId xmlns:p14="http://schemas.microsoft.com/office/powerpoint/2010/main" val="297451696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16B8A-028E-2AA1-1E5E-D9F1071BCD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E886EE-88C3-CB56-42B8-507717CCB2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2AEDB9-145F-3126-1192-F9BD2EF5B0E9}"/>
              </a:ext>
            </a:extLst>
          </p:cNvPr>
          <p:cNvSpPr>
            <a:spLocks noGrp="1"/>
          </p:cNvSpPr>
          <p:nvPr>
            <p:ph type="body" idx="1"/>
          </p:nvPr>
        </p:nvSpPr>
        <p:spPr/>
        <p:txBody>
          <a:bodyPr/>
          <a:lstStyle/>
          <a:p>
            <a:r>
              <a:rPr lang="en-US" dirty="0"/>
              <a:t>As we saw bindless *click* has a lot of similarities with descriptor tables. *click* but without the complexity of having to setup &amp; manage your own tables.</a:t>
            </a:r>
            <a:endParaRPr lang="nl-NL" dirty="0"/>
          </a:p>
        </p:txBody>
      </p:sp>
      <p:sp>
        <p:nvSpPr>
          <p:cNvPr id="4" name="Slide Number Placeholder 3">
            <a:extLst>
              <a:ext uri="{FF2B5EF4-FFF2-40B4-BE49-F238E27FC236}">
                <a16:creationId xmlns:a16="http://schemas.microsoft.com/office/drawing/2014/main" id="{BB3A9295-EF50-517E-FA64-3F0A46FD24CE}"/>
              </a:ext>
            </a:extLst>
          </p:cNvPr>
          <p:cNvSpPr>
            <a:spLocks noGrp="1"/>
          </p:cNvSpPr>
          <p:nvPr>
            <p:ph type="sldNum" sz="quarter" idx="5"/>
          </p:nvPr>
        </p:nvSpPr>
        <p:spPr/>
        <p:txBody>
          <a:bodyPr/>
          <a:lstStyle/>
          <a:p>
            <a:fld id="{E3C87485-FAA3-4E12-A817-024873200D33}" type="slidenum">
              <a:rPr lang="nl-NL" smtClean="0"/>
              <a:t>48</a:t>
            </a:fld>
            <a:endParaRPr lang="nl-NL"/>
          </a:p>
        </p:txBody>
      </p:sp>
    </p:spTree>
    <p:extLst>
      <p:ext uri="{BB962C8B-B14F-4D97-AF65-F5344CB8AC3E}">
        <p14:creationId xmlns:p14="http://schemas.microsoft.com/office/powerpoint/2010/main" val="319093953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BF91C-8924-25B4-2949-D125740650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60D48C-0551-9E7B-0FF5-1F907DBE88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24074B-4A95-5E48-1D89-15B21A31A3CA}"/>
              </a:ext>
            </a:extLst>
          </p:cNvPr>
          <p:cNvSpPr>
            <a:spLocks noGrp="1"/>
          </p:cNvSpPr>
          <p:nvPr>
            <p:ph type="body" idx="1"/>
          </p:nvPr>
        </p:nvSpPr>
        <p:spPr/>
        <p:txBody>
          <a:bodyPr/>
          <a:lstStyle/>
          <a:p>
            <a:r>
              <a:rPr lang="nl-NL" dirty="0" err="1"/>
              <a:t>Now</a:t>
            </a:r>
            <a:r>
              <a:rPr lang="nl-NL" dirty="0"/>
              <a:t> </a:t>
            </a:r>
            <a:r>
              <a:rPr lang="nl-NL" dirty="0" err="1"/>
              <a:t>that</a:t>
            </a:r>
            <a:r>
              <a:rPr lang="nl-NL" dirty="0"/>
              <a:t> </a:t>
            </a:r>
            <a:r>
              <a:rPr lang="nl-NL" dirty="0" err="1"/>
              <a:t>we’ve</a:t>
            </a:r>
            <a:r>
              <a:rPr lang="nl-NL" dirty="0"/>
              <a:t> </a:t>
            </a:r>
            <a:r>
              <a:rPr lang="nl-NL" dirty="0" err="1"/>
              <a:t>covered</a:t>
            </a:r>
            <a:r>
              <a:rPr lang="nl-NL" dirty="0"/>
              <a:t> </a:t>
            </a:r>
            <a:r>
              <a:rPr lang="nl-NL" dirty="0" err="1"/>
              <a:t>all</a:t>
            </a:r>
            <a:r>
              <a:rPr lang="nl-NL" dirty="0"/>
              <a:t> </a:t>
            </a:r>
            <a:r>
              <a:rPr lang="nl-NL" dirty="0" err="1"/>
              <a:t>the</a:t>
            </a:r>
            <a:r>
              <a:rPr lang="nl-NL" dirty="0"/>
              <a:t> different types, </a:t>
            </a:r>
            <a:r>
              <a:rPr lang="nl-NL" dirty="0" err="1"/>
              <a:t>lets</a:t>
            </a:r>
            <a:r>
              <a:rPr lang="nl-NL" dirty="0"/>
              <a:t> put </a:t>
            </a:r>
            <a:r>
              <a:rPr lang="nl-NL" dirty="0" err="1"/>
              <a:t>the</a:t>
            </a:r>
            <a:r>
              <a:rPr lang="nl-NL" dirty="0"/>
              <a:t> important bits in </a:t>
            </a:r>
            <a:r>
              <a:rPr lang="nl-NL" dirty="0" err="1"/>
              <a:t>an</a:t>
            </a:r>
            <a:r>
              <a:rPr lang="nl-NL" dirty="0"/>
              <a:t> </a:t>
            </a:r>
            <a:r>
              <a:rPr lang="nl-NL" dirty="0" err="1"/>
              <a:t>overview</a:t>
            </a:r>
            <a:r>
              <a:rPr lang="nl-NL" dirty="0"/>
              <a:t>. *click* We </a:t>
            </a:r>
            <a:r>
              <a:rPr lang="nl-NL" dirty="0" err="1"/>
              <a:t>haven’t</a:t>
            </a:r>
            <a:r>
              <a:rPr lang="nl-NL" dirty="0"/>
              <a:t> </a:t>
            </a:r>
            <a:r>
              <a:rPr lang="nl-NL" dirty="0" err="1"/>
              <a:t>digged</a:t>
            </a:r>
            <a:r>
              <a:rPr lang="nl-NL" dirty="0"/>
              <a:t> </a:t>
            </a:r>
            <a:r>
              <a:rPr lang="nl-NL" dirty="0" err="1"/>
              <a:t>into</a:t>
            </a:r>
            <a:r>
              <a:rPr lang="nl-NL" dirty="0"/>
              <a:t> </a:t>
            </a:r>
            <a:r>
              <a:rPr lang="nl-NL" dirty="0" err="1"/>
              <a:t>static</a:t>
            </a:r>
            <a:r>
              <a:rPr lang="nl-NL" dirty="0"/>
              <a:t> samplers </a:t>
            </a:r>
            <a:r>
              <a:rPr lang="nl-NL" dirty="0" err="1"/>
              <a:t>very</a:t>
            </a:r>
            <a:r>
              <a:rPr lang="nl-NL" dirty="0"/>
              <a:t> </a:t>
            </a:r>
            <a:r>
              <a:rPr lang="nl-NL" dirty="0" err="1"/>
              <a:t>extensively</a:t>
            </a:r>
            <a:r>
              <a:rPr lang="nl-NL" dirty="0"/>
              <a:t> but I </a:t>
            </a:r>
            <a:r>
              <a:rPr lang="nl-NL" dirty="0" err="1"/>
              <a:t>still</a:t>
            </a:r>
            <a:r>
              <a:rPr lang="nl-NL" dirty="0"/>
              <a:t> feel </a:t>
            </a:r>
            <a:r>
              <a:rPr lang="nl-NL" dirty="0" err="1"/>
              <a:t>that</a:t>
            </a:r>
            <a:r>
              <a:rPr lang="nl-NL" dirty="0"/>
              <a:t> </a:t>
            </a:r>
            <a:r>
              <a:rPr lang="nl-NL" dirty="0" err="1"/>
              <a:t>it</a:t>
            </a:r>
            <a:r>
              <a:rPr lang="nl-NL" dirty="0"/>
              <a:t> </a:t>
            </a:r>
            <a:r>
              <a:rPr lang="nl-NL" dirty="0" err="1"/>
              <a:t>deserves</a:t>
            </a:r>
            <a:r>
              <a:rPr lang="nl-NL" dirty="0"/>
              <a:t> </a:t>
            </a:r>
            <a:r>
              <a:rPr lang="nl-NL" dirty="0" err="1"/>
              <a:t>it’s</a:t>
            </a:r>
            <a:r>
              <a:rPr lang="nl-NL" dirty="0"/>
              <a:t> </a:t>
            </a:r>
            <a:r>
              <a:rPr lang="nl-NL" dirty="0" err="1"/>
              <a:t>own</a:t>
            </a:r>
            <a:r>
              <a:rPr lang="nl-NL" dirty="0"/>
              <a:t> </a:t>
            </a:r>
            <a:r>
              <a:rPr lang="nl-NL" dirty="0" err="1"/>
              <a:t>category</a:t>
            </a:r>
            <a:r>
              <a:rPr lang="nl-NL" dirty="0"/>
              <a:t>. Lets start </a:t>
            </a:r>
            <a:r>
              <a:rPr lang="nl-NL" dirty="0" err="1"/>
              <a:t>with</a:t>
            </a:r>
            <a:r>
              <a:rPr lang="nl-NL" dirty="0"/>
              <a:t> </a:t>
            </a:r>
            <a:r>
              <a:rPr lang="nl-NL" dirty="0" err="1"/>
              <a:t>the</a:t>
            </a:r>
            <a:r>
              <a:rPr lang="nl-NL" dirty="0"/>
              <a:t> </a:t>
            </a:r>
            <a:r>
              <a:rPr lang="nl-NL" dirty="0" err="1"/>
              <a:t>supported</a:t>
            </a:r>
            <a:r>
              <a:rPr lang="nl-NL" dirty="0"/>
              <a:t> resource types *click*</a:t>
            </a:r>
          </a:p>
        </p:txBody>
      </p:sp>
      <p:sp>
        <p:nvSpPr>
          <p:cNvPr id="4" name="Slide Number Placeholder 3">
            <a:extLst>
              <a:ext uri="{FF2B5EF4-FFF2-40B4-BE49-F238E27FC236}">
                <a16:creationId xmlns:a16="http://schemas.microsoft.com/office/drawing/2014/main" id="{B2F43AA8-A1A1-956A-A530-16B1315701E7}"/>
              </a:ext>
            </a:extLst>
          </p:cNvPr>
          <p:cNvSpPr>
            <a:spLocks noGrp="1"/>
          </p:cNvSpPr>
          <p:nvPr>
            <p:ph type="sldNum" sz="quarter" idx="5"/>
          </p:nvPr>
        </p:nvSpPr>
        <p:spPr/>
        <p:txBody>
          <a:bodyPr/>
          <a:lstStyle/>
          <a:p>
            <a:fld id="{E3C87485-FAA3-4E12-A817-024873200D33}" type="slidenum">
              <a:rPr lang="nl-NL" smtClean="0"/>
              <a:t>49</a:t>
            </a:fld>
            <a:endParaRPr lang="nl-NL"/>
          </a:p>
        </p:txBody>
      </p:sp>
    </p:spTree>
    <p:extLst>
      <p:ext uri="{BB962C8B-B14F-4D97-AF65-F5344CB8AC3E}">
        <p14:creationId xmlns:p14="http://schemas.microsoft.com/office/powerpoint/2010/main" val="1100898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247DAC-EC77-EBF9-7325-BD47A99C9C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98F912-5AA5-A231-D719-5127CE706C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83F1DC-4B49-6470-402A-FA203A8034F9}"/>
              </a:ext>
            </a:extLst>
          </p:cNvPr>
          <p:cNvSpPr>
            <a:spLocks noGrp="1"/>
          </p:cNvSpPr>
          <p:nvPr>
            <p:ph type="body" idx="1"/>
          </p:nvPr>
        </p:nvSpPr>
        <p:spPr/>
        <p:txBody>
          <a:bodyPr/>
          <a:lstStyle/>
          <a:p>
            <a:r>
              <a:rPr lang="nl-NL" dirty="0" err="1"/>
              <a:t>We’ll</a:t>
            </a:r>
            <a:r>
              <a:rPr lang="nl-NL" dirty="0"/>
              <a:t> start </a:t>
            </a:r>
            <a:r>
              <a:rPr lang="nl-NL" dirty="0" err="1"/>
              <a:t>with</a:t>
            </a:r>
            <a:r>
              <a:rPr lang="nl-NL" dirty="0"/>
              <a:t> a crash course </a:t>
            </a:r>
            <a:r>
              <a:rPr lang="nl-NL" dirty="0" err="1"/>
              <a:t>which</a:t>
            </a:r>
            <a:r>
              <a:rPr lang="nl-NL" dirty="0"/>
              <a:t> </a:t>
            </a:r>
            <a:r>
              <a:rPr lang="nl-NL" dirty="0" err="1"/>
              <a:t>goes</a:t>
            </a:r>
            <a:r>
              <a:rPr lang="nl-NL" dirty="0"/>
              <a:t> over </a:t>
            </a:r>
            <a:r>
              <a:rPr lang="nl-NL" dirty="0" err="1"/>
              <a:t>some</a:t>
            </a:r>
            <a:r>
              <a:rPr lang="nl-NL" dirty="0"/>
              <a:t> of </a:t>
            </a:r>
            <a:r>
              <a:rPr lang="nl-NL" dirty="0" err="1"/>
              <a:t>the</a:t>
            </a:r>
            <a:r>
              <a:rPr lang="nl-NL" dirty="0"/>
              <a:t> basic </a:t>
            </a:r>
            <a:r>
              <a:rPr lang="nl-NL" dirty="0" err="1"/>
              <a:t>concepts</a:t>
            </a:r>
            <a:r>
              <a:rPr lang="nl-NL" dirty="0"/>
              <a:t> </a:t>
            </a:r>
            <a:r>
              <a:rPr lang="nl-NL" dirty="0" err="1"/>
              <a:t>we’ll</a:t>
            </a:r>
            <a:r>
              <a:rPr lang="nl-NL" dirty="0"/>
              <a:t> </a:t>
            </a:r>
            <a:r>
              <a:rPr lang="nl-NL" dirty="0" err="1"/>
              <a:t>need</a:t>
            </a:r>
            <a:r>
              <a:rPr lang="nl-NL" dirty="0"/>
              <a:t> </a:t>
            </a:r>
            <a:r>
              <a:rPr lang="nl-NL" dirty="0" err="1"/>
              <a:t>for</a:t>
            </a:r>
            <a:r>
              <a:rPr lang="nl-NL" dirty="0"/>
              <a:t> </a:t>
            </a:r>
            <a:r>
              <a:rPr lang="nl-NL" dirty="0" err="1"/>
              <a:t>the</a:t>
            </a:r>
            <a:r>
              <a:rPr lang="nl-NL" dirty="0"/>
              <a:t> rest of </a:t>
            </a:r>
            <a:r>
              <a:rPr lang="nl-NL" dirty="0" err="1"/>
              <a:t>the</a:t>
            </a:r>
            <a:r>
              <a:rPr lang="nl-NL" dirty="0"/>
              <a:t> talk. We </a:t>
            </a:r>
            <a:r>
              <a:rPr lang="nl-NL" dirty="0" err="1"/>
              <a:t>will</a:t>
            </a:r>
            <a:r>
              <a:rPr lang="nl-NL" dirty="0"/>
              <a:t> </a:t>
            </a:r>
            <a:r>
              <a:rPr lang="nl-NL" dirty="0" err="1"/>
              <a:t>be</a:t>
            </a:r>
            <a:r>
              <a:rPr lang="nl-NL" dirty="0"/>
              <a:t> </a:t>
            </a:r>
            <a:r>
              <a:rPr lang="nl-NL" dirty="0" err="1"/>
              <a:t>talking</a:t>
            </a:r>
            <a:r>
              <a:rPr lang="nl-NL" dirty="0"/>
              <a:t> </a:t>
            </a:r>
            <a:r>
              <a:rPr lang="nl-NL" dirty="0" err="1"/>
              <a:t>about</a:t>
            </a:r>
            <a:r>
              <a:rPr lang="nl-NL" dirty="0"/>
              <a:t> </a:t>
            </a:r>
            <a:r>
              <a:rPr lang="nl-NL" dirty="0" err="1"/>
              <a:t>descriptors</a:t>
            </a:r>
            <a:r>
              <a:rPr lang="nl-NL" dirty="0"/>
              <a:t> a lot *click* </a:t>
            </a:r>
            <a:r>
              <a:rPr lang="nl-NL" dirty="0" err="1"/>
              <a:t>so</a:t>
            </a:r>
            <a:r>
              <a:rPr lang="nl-NL" dirty="0"/>
              <a:t> </a:t>
            </a:r>
            <a:r>
              <a:rPr lang="nl-NL" dirty="0" err="1"/>
              <a:t>lets</a:t>
            </a:r>
            <a:r>
              <a:rPr lang="nl-NL" dirty="0"/>
              <a:t> </a:t>
            </a:r>
            <a:r>
              <a:rPr lang="nl-NL" dirty="0" err="1"/>
              <a:t>define</a:t>
            </a:r>
            <a:r>
              <a:rPr lang="nl-NL" dirty="0"/>
              <a:t> </a:t>
            </a:r>
            <a:r>
              <a:rPr lang="nl-NL" dirty="0" err="1"/>
              <a:t>what</a:t>
            </a:r>
            <a:r>
              <a:rPr lang="nl-NL" dirty="0"/>
              <a:t> </a:t>
            </a:r>
            <a:r>
              <a:rPr lang="nl-NL" dirty="0" err="1"/>
              <a:t>that</a:t>
            </a:r>
            <a:r>
              <a:rPr lang="nl-NL" dirty="0"/>
              <a:t> is. A </a:t>
            </a:r>
            <a:r>
              <a:rPr lang="nl-NL" dirty="0" err="1"/>
              <a:t>decriptor</a:t>
            </a:r>
            <a:r>
              <a:rPr lang="nl-NL" dirty="0"/>
              <a:t> </a:t>
            </a:r>
            <a:r>
              <a:rPr lang="nl-NL" dirty="0" err="1"/>
              <a:t>describes</a:t>
            </a:r>
            <a:r>
              <a:rPr lang="nl-NL" dirty="0"/>
              <a:t> </a:t>
            </a:r>
            <a:r>
              <a:rPr lang="nl-NL" dirty="0" err="1"/>
              <a:t>an</a:t>
            </a:r>
            <a:r>
              <a:rPr lang="nl-NL" dirty="0"/>
              <a:t> object/resource </a:t>
            </a:r>
            <a:r>
              <a:rPr lang="nl-NL" dirty="0" err="1"/>
              <a:t>to</a:t>
            </a:r>
            <a:r>
              <a:rPr lang="nl-NL" dirty="0"/>
              <a:t> </a:t>
            </a:r>
            <a:r>
              <a:rPr lang="nl-NL" dirty="0" err="1"/>
              <a:t>the</a:t>
            </a:r>
            <a:r>
              <a:rPr lang="nl-NL" dirty="0"/>
              <a:t> </a:t>
            </a:r>
            <a:r>
              <a:rPr lang="nl-NL" dirty="0" err="1"/>
              <a:t>gpu</a:t>
            </a:r>
            <a:r>
              <a:rPr lang="nl-NL" dirty="0"/>
              <a:t>. It </a:t>
            </a:r>
            <a:r>
              <a:rPr lang="nl-NL" dirty="0" err="1"/>
              <a:t>tells</a:t>
            </a:r>
            <a:r>
              <a:rPr lang="nl-NL" dirty="0"/>
              <a:t> </a:t>
            </a:r>
            <a:r>
              <a:rPr lang="nl-NL" dirty="0" err="1"/>
              <a:t>the</a:t>
            </a:r>
            <a:r>
              <a:rPr lang="nl-NL" dirty="0"/>
              <a:t> </a:t>
            </a:r>
            <a:r>
              <a:rPr lang="nl-NL" dirty="0" err="1"/>
              <a:t>gpu</a:t>
            </a:r>
            <a:r>
              <a:rPr lang="nl-NL" dirty="0"/>
              <a:t> </a:t>
            </a:r>
            <a:r>
              <a:rPr lang="nl-NL" dirty="0" err="1"/>
              <a:t>what</a:t>
            </a:r>
            <a:r>
              <a:rPr lang="nl-NL" dirty="0"/>
              <a:t> type of object </a:t>
            </a:r>
            <a:r>
              <a:rPr lang="nl-NL" dirty="0" err="1"/>
              <a:t>it</a:t>
            </a:r>
            <a:r>
              <a:rPr lang="nl-NL" dirty="0"/>
              <a:t> is </a:t>
            </a:r>
            <a:r>
              <a:rPr lang="nl-NL" dirty="0" err="1"/>
              <a:t>and</a:t>
            </a:r>
            <a:r>
              <a:rPr lang="nl-NL" dirty="0"/>
              <a:t> </a:t>
            </a:r>
            <a:r>
              <a:rPr lang="nl-NL" dirty="0" err="1"/>
              <a:t>how</a:t>
            </a:r>
            <a:r>
              <a:rPr lang="nl-NL" dirty="0"/>
              <a:t> </a:t>
            </a:r>
            <a:r>
              <a:rPr lang="nl-NL" dirty="0" err="1"/>
              <a:t>they</a:t>
            </a:r>
            <a:r>
              <a:rPr lang="nl-NL" dirty="0"/>
              <a:t> </a:t>
            </a:r>
            <a:r>
              <a:rPr lang="nl-NL" dirty="0" err="1"/>
              <a:t>should</a:t>
            </a:r>
            <a:r>
              <a:rPr lang="nl-NL" dirty="0"/>
              <a:t> </a:t>
            </a:r>
            <a:r>
              <a:rPr lang="nl-NL" dirty="0" err="1"/>
              <a:t>be</a:t>
            </a:r>
            <a:r>
              <a:rPr lang="nl-NL" dirty="0"/>
              <a:t> access. *click* </a:t>
            </a:r>
            <a:r>
              <a:rPr lang="nl-NL" dirty="0" err="1"/>
              <a:t>There</a:t>
            </a:r>
            <a:r>
              <a:rPr lang="nl-NL" dirty="0"/>
              <a:t> are </a:t>
            </a:r>
            <a:r>
              <a:rPr lang="nl-NL" dirty="0" err="1"/>
              <a:t>many</a:t>
            </a:r>
            <a:r>
              <a:rPr lang="nl-NL" dirty="0"/>
              <a:t> different types but in </a:t>
            </a:r>
            <a:r>
              <a:rPr lang="nl-NL" dirty="0" err="1"/>
              <a:t>this</a:t>
            </a:r>
            <a:r>
              <a:rPr lang="nl-NL" dirty="0"/>
              <a:t> talk </a:t>
            </a:r>
            <a:r>
              <a:rPr lang="nl-NL" dirty="0" err="1"/>
              <a:t>we’ll</a:t>
            </a:r>
            <a:r>
              <a:rPr lang="nl-NL" dirty="0"/>
              <a:t> focus on </a:t>
            </a:r>
            <a:r>
              <a:rPr lang="nl-NL" dirty="0" err="1"/>
              <a:t>shader</a:t>
            </a:r>
            <a:r>
              <a:rPr lang="nl-NL" dirty="0"/>
              <a:t> resource views, </a:t>
            </a:r>
            <a:r>
              <a:rPr lang="nl-NL" dirty="0" err="1"/>
              <a:t>unordered</a:t>
            </a:r>
            <a:r>
              <a:rPr lang="nl-NL" dirty="0"/>
              <a:t> acces views &amp; constant buffer views. In HLSL </a:t>
            </a:r>
            <a:r>
              <a:rPr lang="nl-NL" dirty="0" err="1"/>
              <a:t>the</a:t>
            </a:r>
            <a:r>
              <a:rPr lang="nl-NL" dirty="0"/>
              <a:t> </a:t>
            </a:r>
            <a:r>
              <a:rPr lang="nl-NL" dirty="0" err="1"/>
              <a:t>srv</a:t>
            </a:r>
            <a:r>
              <a:rPr lang="nl-NL" dirty="0"/>
              <a:t> &amp; </a:t>
            </a:r>
            <a:r>
              <a:rPr lang="nl-NL" dirty="0" err="1"/>
              <a:t>uavs</a:t>
            </a:r>
            <a:r>
              <a:rPr lang="nl-NL" dirty="0"/>
              <a:t> map to your Texture2D, Buffer, RWBuffer etc. *click* </a:t>
            </a:r>
          </a:p>
          <a:p>
            <a:r>
              <a:rPr lang="nl-NL" dirty="0" err="1"/>
              <a:t>Descriptors</a:t>
            </a:r>
            <a:r>
              <a:rPr lang="nl-NL" dirty="0"/>
              <a:t> are </a:t>
            </a:r>
            <a:r>
              <a:rPr lang="nl-NL" dirty="0" err="1"/>
              <a:t>allocated</a:t>
            </a:r>
            <a:r>
              <a:rPr lang="nl-NL" dirty="0"/>
              <a:t> </a:t>
            </a:r>
            <a:r>
              <a:rPr lang="nl-NL" dirty="0" err="1"/>
              <a:t>from</a:t>
            </a:r>
            <a:r>
              <a:rPr lang="nl-NL" dirty="0"/>
              <a:t> a </a:t>
            </a:r>
            <a:r>
              <a:rPr lang="nl-NL" dirty="0" err="1"/>
              <a:t>heap</a:t>
            </a:r>
            <a:r>
              <a:rPr lang="nl-NL" dirty="0"/>
              <a:t> </a:t>
            </a:r>
            <a:r>
              <a:rPr lang="nl-NL" dirty="0" err="1"/>
              <a:t>called</a:t>
            </a:r>
            <a:r>
              <a:rPr lang="nl-NL" dirty="0"/>
              <a:t> </a:t>
            </a:r>
            <a:r>
              <a:rPr lang="nl-NL" dirty="0" err="1"/>
              <a:t>the</a:t>
            </a:r>
            <a:r>
              <a:rPr lang="nl-NL" dirty="0"/>
              <a:t> descriptor </a:t>
            </a:r>
            <a:r>
              <a:rPr lang="nl-NL" dirty="0" err="1"/>
              <a:t>heap</a:t>
            </a:r>
            <a:r>
              <a:rPr lang="nl-NL" dirty="0"/>
              <a:t>. The descriptor </a:t>
            </a:r>
            <a:r>
              <a:rPr lang="nl-NL" dirty="0" err="1"/>
              <a:t>heap</a:t>
            </a:r>
            <a:r>
              <a:rPr lang="nl-NL" dirty="0"/>
              <a:t> is </a:t>
            </a:r>
            <a:r>
              <a:rPr lang="nl-NL" dirty="0" err="1"/>
              <a:t>the</a:t>
            </a:r>
            <a:r>
              <a:rPr lang="nl-NL" dirty="0"/>
              <a:t> backing memory </a:t>
            </a:r>
            <a:r>
              <a:rPr lang="nl-NL" dirty="0" err="1"/>
              <a:t>for</a:t>
            </a:r>
            <a:r>
              <a:rPr lang="nl-NL" dirty="0"/>
              <a:t> </a:t>
            </a:r>
            <a:r>
              <a:rPr lang="nl-NL" dirty="0" err="1"/>
              <a:t>the</a:t>
            </a:r>
            <a:r>
              <a:rPr lang="nl-NL" dirty="0"/>
              <a:t> </a:t>
            </a:r>
            <a:r>
              <a:rPr lang="nl-NL" dirty="0" err="1"/>
              <a:t>descriptors</a:t>
            </a:r>
            <a:r>
              <a:rPr lang="nl-NL" dirty="0"/>
              <a:t>. </a:t>
            </a:r>
          </a:p>
        </p:txBody>
      </p:sp>
      <p:sp>
        <p:nvSpPr>
          <p:cNvPr id="4" name="Slide Number Placeholder 3">
            <a:extLst>
              <a:ext uri="{FF2B5EF4-FFF2-40B4-BE49-F238E27FC236}">
                <a16:creationId xmlns:a16="http://schemas.microsoft.com/office/drawing/2014/main" id="{3129C0B2-1731-BE2D-DCC0-B6AF20733528}"/>
              </a:ext>
            </a:extLst>
          </p:cNvPr>
          <p:cNvSpPr>
            <a:spLocks noGrp="1"/>
          </p:cNvSpPr>
          <p:nvPr>
            <p:ph type="sldNum" sz="quarter" idx="5"/>
          </p:nvPr>
        </p:nvSpPr>
        <p:spPr/>
        <p:txBody>
          <a:bodyPr/>
          <a:lstStyle/>
          <a:p>
            <a:fld id="{E3C87485-FAA3-4E12-A817-024873200D33}" type="slidenum">
              <a:rPr lang="nl-NL" smtClean="0"/>
              <a:t>5</a:t>
            </a:fld>
            <a:endParaRPr lang="nl-NL"/>
          </a:p>
        </p:txBody>
      </p:sp>
    </p:spTree>
    <p:extLst>
      <p:ext uri="{BB962C8B-B14F-4D97-AF65-F5344CB8AC3E}">
        <p14:creationId xmlns:p14="http://schemas.microsoft.com/office/powerpoint/2010/main" val="114974655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F1964-A886-1FBC-AD0C-D7E39C0BE9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96F042-8331-B6E3-F37F-9D3839B364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8BE36E-11EC-F55B-15F8-82B07D795C26}"/>
              </a:ext>
            </a:extLst>
          </p:cNvPr>
          <p:cNvSpPr>
            <a:spLocks noGrp="1"/>
          </p:cNvSpPr>
          <p:nvPr>
            <p:ph type="body" idx="1"/>
          </p:nvPr>
        </p:nvSpPr>
        <p:spPr/>
        <p:txBody>
          <a:bodyPr/>
          <a:lstStyle/>
          <a:p>
            <a:r>
              <a:rPr lang="nl-NL" dirty="0"/>
              <a:t>First we have </a:t>
            </a:r>
            <a:r>
              <a:rPr lang="nl-NL" dirty="0" err="1"/>
              <a:t>our</a:t>
            </a:r>
            <a:r>
              <a:rPr lang="nl-NL" dirty="0"/>
              <a:t> descriptor </a:t>
            </a:r>
            <a:r>
              <a:rPr lang="nl-NL" dirty="0" err="1"/>
              <a:t>table</a:t>
            </a:r>
            <a:r>
              <a:rPr lang="nl-NL" dirty="0"/>
              <a:t> </a:t>
            </a:r>
            <a:r>
              <a:rPr lang="nl-NL" dirty="0" err="1"/>
              <a:t>which</a:t>
            </a:r>
            <a:r>
              <a:rPr lang="nl-NL" dirty="0"/>
              <a:t> </a:t>
            </a:r>
            <a:r>
              <a:rPr lang="nl-NL" dirty="0" err="1"/>
              <a:t>can</a:t>
            </a:r>
            <a:r>
              <a:rPr lang="nl-NL" dirty="0"/>
              <a:t> cover </a:t>
            </a:r>
            <a:r>
              <a:rPr lang="nl-NL" dirty="0" err="1"/>
              <a:t>all</a:t>
            </a:r>
            <a:r>
              <a:rPr lang="nl-NL" dirty="0"/>
              <a:t> resource types, </a:t>
            </a:r>
            <a:r>
              <a:rPr lang="nl-NL" dirty="0" err="1"/>
              <a:t>srvs</a:t>
            </a:r>
            <a:r>
              <a:rPr lang="nl-NL" dirty="0"/>
              <a:t>, </a:t>
            </a:r>
            <a:r>
              <a:rPr lang="nl-NL" dirty="0" err="1"/>
              <a:t>uavs</a:t>
            </a:r>
            <a:r>
              <a:rPr lang="nl-NL" dirty="0"/>
              <a:t>, </a:t>
            </a:r>
            <a:r>
              <a:rPr lang="nl-NL" dirty="0" err="1"/>
              <a:t>cbvs</a:t>
            </a:r>
            <a:r>
              <a:rPr lang="nl-NL" dirty="0"/>
              <a:t> &amp; samplers. Root </a:t>
            </a:r>
            <a:r>
              <a:rPr lang="nl-NL" dirty="0" err="1"/>
              <a:t>descriptors</a:t>
            </a:r>
            <a:r>
              <a:rPr lang="nl-NL" dirty="0"/>
              <a:t> support a subset of descriptor </a:t>
            </a:r>
            <a:r>
              <a:rPr lang="nl-NL" dirty="0" err="1"/>
              <a:t>tables</a:t>
            </a:r>
            <a:r>
              <a:rPr lang="nl-NL" dirty="0"/>
              <a:t>, </a:t>
            </a:r>
            <a:r>
              <a:rPr lang="nl-NL" dirty="0" err="1"/>
              <a:t>they</a:t>
            </a:r>
            <a:r>
              <a:rPr lang="nl-NL" dirty="0"/>
              <a:t> are </a:t>
            </a:r>
            <a:r>
              <a:rPr lang="nl-NL" dirty="0" err="1"/>
              <a:t>limited</a:t>
            </a:r>
            <a:r>
              <a:rPr lang="nl-NL" dirty="0"/>
              <a:t> </a:t>
            </a:r>
            <a:r>
              <a:rPr lang="nl-NL" dirty="0" err="1"/>
              <a:t>to</a:t>
            </a:r>
            <a:r>
              <a:rPr lang="nl-NL" dirty="0"/>
              <a:t> </a:t>
            </a:r>
            <a:r>
              <a:rPr lang="nl-NL" dirty="0" err="1"/>
              <a:t>untyped</a:t>
            </a:r>
            <a:r>
              <a:rPr lang="nl-NL" dirty="0"/>
              <a:t> buffers, </a:t>
            </a:r>
            <a:r>
              <a:rPr lang="nl-NL" dirty="0" err="1"/>
              <a:t>things</a:t>
            </a:r>
            <a:r>
              <a:rPr lang="nl-NL" dirty="0"/>
              <a:t> like </a:t>
            </a:r>
            <a:r>
              <a:rPr lang="nl-NL" dirty="0" err="1"/>
              <a:t>StructruredBuffers</a:t>
            </a:r>
            <a:r>
              <a:rPr lang="nl-NL" dirty="0"/>
              <a:t>, </a:t>
            </a:r>
            <a:r>
              <a:rPr lang="nl-NL" dirty="0" err="1"/>
              <a:t>ByteAddressBuffers</a:t>
            </a:r>
            <a:r>
              <a:rPr lang="nl-NL" dirty="0"/>
              <a:t> but </a:t>
            </a:r>
            <a:r>
              <a:rPr lang="nl-NL" dirty="0" err="1"/>
              <a:t>also</a:t>
            </a:r>
            <a:r>
              <a:rPr lang="nl-NL" dirty="0"/>
              <a:t> constant buffers. </a:t>
            </a:r>
          </a:p>
          <a:p>
            <a:r>
              <a:rPr lang="nl-NL" dirty="0"/>
              <a:t>A root constant </a:t>
            </a:r>
            <a:r>
              <a:rPr lang="nl-NL" dirty="0" err="1"/>
              <a:t>can</a:t>
            </a:r>
            <a:r>
              <a:rPr lang="nl-NL" dirty="0"/>
              <a:t> </a:t>
            </a:r>
            <a:r>
              <a:rPr lang="nl-NL" dirty="0" err="1"/>
              <a:t>only</a:t>
            </a:r>
            <a:r>
              <a:rPr lang="nl-NL" dirty="0"/>
              <a:t> act as a constant buffer. </a:t>
            </a:r>
            <a:r>
              <a:rPr lang="nl-NL" dirty="0" err="1"/>
              <a:t>Bindless</a:t>
            </a:r>
            <a:r>
              <a:rPr lang="nl-NL" dirty="0"/>
              <a:t> on the other hand supports the same resource types as descriptor </a:t>
            </a:r>
            <a:r>
              <a:rPr lang="nl-NL" dirty="0" err="1"/>
              <a:t>tables</a:t>
            </a:r>
            <a:r>
              <a:rPr lang="nl-NL" dirty="0"/>
              <a:t>.</a:t>
            </a:r>
          </a:p>
          <a:p>
            <a:r>
              <a:rPr lang="nl-NL" dirty="0"/>
              <a:t>For static samplers it’s kind of obvious but they only support samplers. There’s an asteriks as a few sampler settings aren’t supported for static samplers, like you can only set a few specific border colors.</a:t>
            </a:r>
          </a:p>
        </p:txBody>
      </p:sp>
      <p:sp>
        <p:nvSpPr>
          <p:cNvPr id="4" name="Slide Number Placeholder 3">
            <a:extLst>
              <a:ext uri="{FF2B5EF4-FFF2-40B4-BE49-F238E27FC236}">
                <a16:creationId xmlns:a16="http://schemas.microsoft.com/office/drawing/2014/main" id="{AAC83ED2-566E-5441-1638-FEB06BC495A7}"/>
              </a:ext>
            </a:extLst>
          </p:cNvPr>
          <p:cNvSpPr>
            <a:spLocks noGrp="1"/>
          </p:cNvSpPr>
          <p:nvPr>
            <p:ph type="sldNum" sz="quarter" idx="5"/>
          </p:nvPr>
        </p:nvSpPr>
        <p:spPr/>
        <p:txBody>
          <a:bodyPr/>
          <a:lstStyle/>
          <a:p>
            <a:fld id="{E3C87485-FAA3-4E12-A817-024873200D33}" type="slidenum">
              <a:rPr lang="nl-NL" smtClean="0"/>
              <a:t>50</a:t>
            </a:fld>
            <a:endParaRPr lang="nl-NL"/>
          </a:p>
        </p:txBody>
      </p:sp>
    </p:spTree>
    <p:extLst>
      <p:ext uri="{BB962C8B-B14F-4D97-AF65-F5344CB8AC3E}">
        <p14:creationId xmlns:p14="http://schemas.microsoft.com/office/powerpoint/2010/main" val="131953833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B661A-2DE6-0B46-97C2-070DCFF4CB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AB7A75-92BC-0383-7FFF-C3E191A890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898AA8-BBE3-DF48-04A8-5B014912E569}"/>
              </a:ext>
            </a:extLst>
          </p:cNvPr>
          <p:cNvSpPr>
            <a:spLocks noGrp="1"/>
          </p:cNvSpPr>
          <p:nvPr>
            <p:ph type="body" idx="1"/>
          </p:nvPr>
        </p:nvSpPr>
        <p:spPr/>
        <p:txBody>
          <a:bodyPr/>
          <a:lstStyle/>
          <a:p>
            <a:r>
              <a:rPr lang="nl-NL" dirty="0"/>
              <a:t>Since pretty much every gpu out in the open has resource binding tier 3, we can cover atleast 1 milion resources in a descriptor table for srv, cbv &amp; uavs. For samplers we can cover atleast 2048 samplers.</a:t>
            </a:r>
          </a:p>
          <a:p>
            <a:endParaRPr lang="nl-NL" dirty="0"/>
          </a:p>
          <a:p>
            <a:r>
              <a:rPr lang="nl-NL" dirty="0"/>
              <a:t>A root descriptor covers </a:t>
            </a:r>
            <a:r>
              <a:rPr lang="nl-NL" dirty="0" err="1"/>
              <a:t>one</a:t>
            </a:r>
            <a:r>
              <a:rPr lang="nl-NL" dirty="0"/>
              <a:t> buffer </a:t>
            </a:r>
            <a:r>
              <a:rPr lang="nl-NL" dirty="0" err="1"/>
              <a:t>srv</a:t>
            </a:r>
            <a:r>
              <a:rPr lang="nl-NL" dirty="0"/>
              <a:t>, </a:t>
            </a:r>
            <a:r>
              <a:rPr lang="nl-NL" dirty="0" err="1"/>
              <a:t>uav</a:t>
            </a:r>
            <a:r>
              <a:rPr lang="nl-NL" dirty="0"/>
              <a:t> or </a:t>
            </a:r>
            <a:r>
              <a:rPr lang="nl-NL" dirty="0" err="1"/>
              <a:t>cbv</a:t>
            </a:r>
            <a:r>
              <a:rPr lang="nl-NL" dirty="0"/>
              <a:t>. The buffer </a:t>
            </a:r>
            <a:r>
              <a:rPr lang="nl-NL" dirty="0" err="1"/>
              <a:t>it</a:t>
            </a:r>
            <a:r>
              <a:rPr lang="nl-NL" dirty="0"/>
              <a:t> points </a:t>
            </a:r>
            <a:r>
              <a:rPr lang="nl-NL" dirty="0" err="1"/>
              <a:t>to</a:t>
            </a:r>
            <a:r>
              <a:rPr lang="nl-NL" dirty="0"/>
              <a:t> </a:t>
            </a:r>
            <a:r>
              <a:rPr lang="nl-NL" dirty="0" err="1"/>
              <a:t>can</a:t>
            </a:r>
            <a:r>
              <a:rPr lang="nl-NL" dirty="0"/>
              <a:t> </a:t>
            </a:r>
            <a:r>
              <a:rPr lang="nl-NL" dirty="0" err="1"/>
              <a:t>be</a:t>
            </a:r>
            <a:r>
              <a:rPr lang="nl-NL" dirty="0"/>
              <a:t> as large as </a:t>
            </a:r>
            <a:r>
              <a:rPr lang="nl-NL" dirty="0" err="1"/>
              <a:t>you</a:t>
            </a:r>
            <a:r>
              <a:rPr lang="nl-NL" dirty="0"/>
              <a:t> want </a:t>
            </a:r>
            <a:r>
              <a:rPr lang="nl-NL" dirty="0" err="1"/>
              <a:t>within</a:t>
            </a:r>
            <a:r>
              <a:rPr lang="nl-NL" dirty="0"/>
              <a:t> </a:t>
            </a:r>
            <a:r>
              <a:rPr lang="nl-NL" dirty="0" err="1"/>
              <a:t>the</a:t>
            </a:r>
            <a:r>
              <a:rPr lang="nl-NL" dirty="0"/>
              <a:t> </a:t>
            </a:r>
            <a:r>
              <a:rPr lang="nl-NL" dirty="0" err="1"/>
              <a:t>constraints</a:t>
            </a:r>
            <a:r>
              <a:rPr lang="nl-NL" dirty="0"/>
              <a:t> of dx12.</a:t>
            </a:r>
          </a:p>
          <a:p>
            <a:r>
              <a:rPr lang="nl-NL" dirty="0"/>
              <a:t>Root constants </a:t>
            </a:r>
            <a:r>
              <a:rPr lang="nl-NL" dirty="0" err="1"/>
              <a:t>grants</a:t>
            </a:r>
            <a:r>
              <a:rPr lang="nl-NL" dirty="0"/>
              <a:t> </a:t>
            </a:r>
            <a:r>
              <a:rPr lang="nl-NL" dirty="0" err="1"/>
              <a:t>you</a:t>
            </a:r>
            <a:r>
              <a:rPr lang="nl-NL" dirty="0"/>
              <a:t> access </a:t>
            </a:r>
            <a:r>
              <a:rPr lang="nl-NL" dirty="0" err="1"/>
              <a:t>to</a:t>
            </a:r>
            <a:r>
              <a:rPr lang="nl-NL" dirty="0"/>
              <a:t> 1 32 bit constant, </a:t>
            </a:r>
            <a:r>
              <a:rPr lang="nl-NL" dirty="0" err="1"/>
              <a:t>so</a:t>
            </a:r>
            <a:r>
              <a:rPr lang="nl-NL" dirty="0"/>
              <a:t> </a:t>
            </a:r>
            <a:r>
              <a:rPr lang="nl-NL" dirty="0" err="1"/>
              <a:t>if</a:t>
            </a:r>
            <a:r>
              <a:rPr lang="nl-NL" dirty="0"/>
              <a:t> </a:t>
            </a:r>
            <a:r>
              <a:rPr lang="nl-NL" dirty="0" err="1"/>
              <a:t>you</a:t>
            </a:r>
            <a:r>
              <a:rPr lang="nl-NL" dirty="0"/>
              <a:t> a constant buffer </a:t>
            </a:r>
            <a:r>
              <a:rPr lang="nl-NL" dirty="0" err="1"/>
              <a:t>with</a:t>
            </a:r>
            <a:r>
              <a:rPr lang="nl-NL" dirty="0"/>
              <a:t> a float4, </a:t>
            </a:r>
            <a:r>
              <a:rPr lang="nl-NL" dirty="0" err="1"/>
              <a:t>it</a:t>
            </a:r>
            <a:r>
              <a:rPr lang="nl-NL" dirty="0"/>
              <a:t> </a:t>
            </a:r>
            <a:r>
              <a:rPr lang="nl-NL" dirty="0" err="1"/>
              <a:t>needs</a:t>
            </a:r>
            <a:r>
              <a:rPr lang="nl-NL" dirty="0"/>
              <a:t> 4 root constants </a:t>
            </a:r>
            <a:r>
              <a:rPr lang="nl-NL" dirty="0" err="1"/>
              <a:t>to</a:t>
            </a:r>
            <a:r>
              <a:rPr lang="nl-NL" dirty="0"/>
              <a:t> cover </a:t>
            </a:r>
            <a:r>
              <a:rPr lang="nl-NL" dirty="0" err="1"/>
              <a:t>the</a:t>
            </a:r>
            <a:r>
              <a:rPr lang="nl-NL" dirty="0"/>
              <a:t> </a:t>
            </a:r>
            <a:r>
              <a:rPr lang="nl-NL" dirty="0" err="1"/>
              <a:t>entire</a:t>
            </a:r>
            <a:r>
              <a:rPr lang="nl-NL" dirty="0"/>
              <a:t> constant buffer. </a:t>
            </a:r>
          </a:p>
          <a:p>
            <a:endParaRPr lang="nl-NL" dirty="0"/>
          </a:p>
          <a:p>
            <a:r>
              <a:rPr lang="nl-NL" dirty="0" err="1"/>
              <a:t>Bindless</a:t>
            </a:r>
            <a:r>
              <a:rPr lang="nl-NL" dirty="0"/>
              <a:t> again covers the same range as descriptor </a:t>
            </a:r>
            <a:r>
              <a:rPr lang="nl-NL" dirty="0" err="1"/>
              <a:t>tables</a:t>
            </a:r>
            <a:r>
              <a:rPr lang="nl-NL" dirty="0"/>
              <a:t>. And static samplers covers </a:t>
            </a:r>
            <a:r>
              <a:rPr lang="nl-NL" dirty="0" err="1"/>
              <a:t>one</a:t>
            </a:r>
            <a:r>
              <a:rPr lang="nl-NL" dirty="0"/>
              <a:t> sampler slot.</a:t>
            </a:r>
          </a:p>
        </p:txBody>
      </p:sp>
      <p:sp>
        <p:nvSpPr>
          <p:cNvPr id="4" name="Slide Number Placeholder 3">
            <a:extLst>
              <a:ext uri="{FF2B5EF4-FFF2-40B4-BE49-F238E27FC236}">
                <a16:creationId xmlns:a16="http://schemas.microsoft.com/office/drawing/2014/main" id="{78E6C26E-CF4D-B1C4-6BFB-C7D197D35B5D}"/>
              </a:ext>
            </a:extLst>
          </p:cNvPr>
          <p:cNvSpPr>
            <a:spLocks noGrp="1"/>
          </p:cNvSpPr>
          <p:nvPr>
            <p:ph type="sldNum" sz="quarter" idx="5"/>
          </p:nvPr>
        </p:nvSpPr>
        <p:spPr/>
        <p:txBody>
          <a:bodyPr/>
          <a:lstStyle/>
          <a:p>
            <a:fld id="{E3C87485-FAA3-4E12-A817-024873200D33}" type="slidenum">
              <a:rPr lang="nl-NL" smtClean="0"/>
              <a:t>51</a:t>
            </a:fld>
            <a:endParaRPr lang="nl-NL"/>
          </a:p>
        </p:txBody>
      </p:sp>
    </p:spTree>
    <p:extLst>
      <p:ext uri="{BB962C8B-B14F-4D97-AF65-F5344CB8AC3E}">
        <p14:creationId xmlns:p14="http://schemas.microsoft.com/office/powerpoint/2010/main" val="61642044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DF813-2C01-8856-C61F-DEB7C66D68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834C18-88B1-E70D-32D5-1A5900AF34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AF92E0-480F-7FAA-1347-A2C5942385F8}"/>
              </a:ext>
            </a:extLst>
          </p:cNvPr>
          <p:cNvSpPr>
            <a:spLocks noGrp="1"/>
          </p:cNvSpPr>
          <p:nvPr>
            <p:ph type="body" idx="1"/>
          </p:nvPr>
        </p:nvSpPr>
        <p:spPr/>
        <p:txBody>
          <a:bodyPr/>
          <a:lstStyle/>
          <a:p>
            <a:r>
              <a:rPr lang="nl-NL" dirty="0" err="1"/>
              <a:t>Accessing</a:t>
            </a:r>
            <a:r>
              <a:rPr lang="nl-NL" dirty="0"/>
              <a:t> resources out of bounds is defined when using a descriptor table. So if you read a buffer out of bounds it’s defined to return 0.</a:t>
            </a:r>
          </a:p>
          <a:p>
            <a:r>
              <a:rPr lang="nl-NL" dirty="0"/>
              <a:t>For root descriptors and root constants it’s undefined </a:t>
            </a:r>
            <a:r>
              <a:rPr lang="nl-NL" dirty="0" err="1"/>
              <a:t>and</a:t>
            </a:r>
            <a:r>
              <a:rPr lang="nl-NL" dirty="0"/>
              <a:t> </a:t>
            </a:r>
            <a:r>
              <a:rPr lang="nl-NL" dirty="0" err="1"/>
              <a:t>you</a:t>
            </a:r>
            <a:r>
              <a:rPr lang="nl-NL" dirty="0"/>
              <a:t> go </a:t>
            </a:r>
            <a:r>
              <a:rPr lang="nl-NL" dirty="0" err="1"/>
              <a:t>into</a:t>
            </a:r>
            <a:r>
              <a:rPr lang="nl-NL" dirty="0"/>
              <a:t> </a:t>
            </a:r>
            <a:r>
              <a:rPr lang="nl-NL" dirty="0" err="1"/>
              <a:t>undefined</a:t>
            </a:r>
            <a:r>
              <a:rPr lang="nl-NL" dirty="0"/>
              <a:t> </a:t>
            </a:r>
            <a:r>
              <a:rPr lang="nl-NL" dirty="0" err="1"/>
              <a:t>behaviour</a:t>
            </a:r>
            <a:r>
              <a:rPr lang="nl-NL" dirty="0"/>
              <a:t>. </a:t>
            </a:r>
            <a:r>
              <a:rPr lang="nl-NL" dirty="0" err="1"/>
              <a:t>Gpu</a:t>
            </a:r>
            <a:r>
              <a:rPr lang="nl-NL" dirty="0"/>
              <a:t> </a:t>
            </a:r>
            <a:r>
              <a:rPr lang="nl-NL" dirty="0" err="1"/>
              <a:t>hangs</a:t>
            </a:r>
            <a:r>
              <a:rPr lang="nl-NL" dirty="0"/>
              <a:t> are </a:t>
            </a:r>
            <a:r>
              <a:rPr lang="nl-NL" dirty="0" err="1"/>
              <a:t>likely</a:t>
            </a:r>
            <a:r>
              <a:rPr lang="nl-NL" dirty="0"/>
              <a:t> </a:t>
            </a:r>
            <a:r>
              <a:rPr lang="nl-NL" dirty="0" err="1"/>
              <a:t>to</a:t>
            </a:r>
            <a:r>
              <a:rPr lang="nl-NL" dirty="0"/>
              <a:t> happen.</a:t>
            </a:r>
          </a:p>
          <a:p>
            <a:endParaRPr lang="nl-NL" dirty="0"/>
          </a:p>
          <a:p>
            <a:r>
              <a:rPr lang="nl-NL" dirty="0" err="1"/>
              <a:t>Bindless</a:t>
            </a:r>
            <a:r>
              <a:rPr lang="nl-NL" dirty="0"/>
              <a:t> again the same as descriptor tables but with an asteriks that if you access the bindless heap (so the ResourceDescriptorHeap) out of bounds you’re in for a not so fun time. This is also undefined. </a:t>
            </a:r>
          </a:p>
        </p:txBody>
      </p:sp>
      <p:sp>
        <p:nvSpPr>
          <p:cNvPr id="4" name="Slide Number Placeholder 3">
            <a:extLst>
              <a:ext uri="{FF2B5EF4-FFF2-40B4-BE49-F238E27FC236}">
                <a16:creationId xmlns:a16="http://schemas.microsoft.com/office/drawing/2014/main" id="{CBA20CF5-3175-0163-EB53-4E6CBE2F8376}"/>
              </a:ext>
            </a:extLst>
          </p:cNvPr>
          <p:cNvSpPr>
            <a:spLocks noGrp="1"/>
          </p:cNvSpPr>
          <p:nvPr>
            <p:ph type="sldNum" sz="quarter" idx="5"/>
          </p:nvPr>
        </p:nvSpPr>
        <p:spPr/>
        <p:txBody>
          <a:bodyPr/>
          <a:lstStyle/>
          <a:p>
            <a:fld id="{E3C87485-FAA3-4E12-A817-024873200D33}" type="slidenum">
              <a:rPr lang="nl-NL" smtClean="0"/>
              <a:t>52</a:t>
            </a:fld>
            <a:endParaRPr lang="nl-NL"/>
          </a:p>
        </p:txBody>
      </p:sp>
    </p:spTree>
    <p:extLst>
      <p:ext uri="{BB962C8B-B14F-4D97-AF65-F5344CB8AC3E}">
        <p14:creationId xmlns:p14="http://schemas.microsoft.com/office/powerpoint/2010/main" val="220435347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20030-0AF9-47D2-85A7-058AEAF6E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2C3808-EC04-933A-6BF0-9106C65CBD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6B9F07-1B6A-73CA-B7DC-750DDD2DFACA}"/>
              </a:ext>
            </a:extLst>
          </p:cNvPr>
          <p:cNvSpPr>
            <a:spLocks noGrp="1"/>
          </p:cNvSpPr>
          <p:nvPr>
            <p:ph type="body" idx="1"/>
          </p:nvPr>
        </p:nvSpPr>
        <p:spPr/>
        <p:txBody>
          <a:bodyPr/>
          <a:lstStyle/>
          <a:p>
            <a:r>
              <a:rPr lang="en-US" dirty="0"/>
              <a:t>For descriptors we saw that we need two trips to memory before we get to our data, first need to load the descriptor and another to load the actual data.</a:t>
            </a:r>
          </a:p>
          <a:p>
            <a:r>
              <a:rPr lang="en-US" dirty="0"/>
              <a:t>For root descriptors it’s one memory load, we have the address which we use to compose the descriptor, after which we issue a memory load to read the data it points to. </a:t>
            </a:r>
          </a:p>
          <a:p>
            <a:endParaRPr lang="en-US" dirty="0"/>
          </a:p>
          <a:p>
            <a:r>
              <a:rPr lang="en-US" dirty="0"/>
              <a:t>Root constants don’t have any memory access as these are assigned to a scalar register directly.</a:t>
            </a:r>
          </a:p>
          <a:p>
            <a:endParaRPr lang="en-US" dirty="0"/>
          </a:p>
          <a:p>
            <a:r>
              <a:rPr lang="en-US" dirty="0"/>
              <a:t>Bindless again the same as a descriptor table, two trips to memory. For static samplers there’s no memory read required at all, it’s all ALU work to compose the sampler descriptor.</a:t>
            </a:r>
          </a:p>
          <a:p>
            <a:r>
              <a:rPr lang="en-US" dirty="0"/>
              <a:t>Note the asterisk, this all assumes we’re not spilling to memory. This can happen for large root signatures.</a:t>
            </a:r>
            <a:endParaRPr lang="nl-NL" dirty="0"/>
          </a:p>
        </p:txBody>
      </p:sp>
      <p:sp>
        <p:nvSpPr>
          <p:cNvPr id="4" name="Slide Number Placeholder 3">
            <a:extLst>
              <a:ext uri="{FF2B5EF4-FFF2-40B4-BE49-F238E27FC236}">
                <a16:creationId xmlns:a16="http://schemas.microsoft.com/office/drawing/2014/main" id="{78D46967-2729-49BB-72EB-9A6BBFAC0844}"/>
              </a:ext>
            </a:extLst>
          </p:cNvPr>
          <p:cNvSpPr>
            <a:spLocks noGrp="1"/>
          </p:cNvSpPr>
          <p:nvPr>
            <p:ph type="sldNum" sz="quarter" idx="5"/>
          </p:nvPr>
        </p:nvSpPr>
        <p:spPr/>
        <p:txBody>
          <a:bodyPr/>
          <a:lstStyle/>
          <a:p>
            <a:fld id="{E3C87485-FAA3-4E12-A817-024873200D33}" type="slidenum">
              <a:rPr lang="nl-NL" smtClean="0"/>
              <a:t>53</a:t>
            </a:fld>
            <a:endParaRPr lang="nl-NL"/>
          </a:p>
        </p:txBody>
      </p:sp>
    </p:spTree>
    <p:extLst>
      <p:ext uri="{BB962C8B-B14F-4D97-AF65-F5344CB8AC3E}">
        <p14:creationId xmlns:p14="http://schemas.microsoft.com/office/powerpoint/2010/main" val="32614321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A59A5-6514-6C10-5AE1-50B958A3CD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297B15-88A7-35D7-DD6D-4F349818D3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B9131F-C236-3D0B-5228-A9E74FFE4B7A}"/>
              </a:ext>
            </a:extLst>
          </p:cNvPr>
          <p:cNvSpPr>
            <a:spLocks noGrp="1"/>
          </p:cNvSpPr>
          <p:nvPr>
            <p:ph type="body" idx="1"/>
          </p:nvPr>
        </p:nvSpPr>
        <p:spPr/>
        <p:txBody>
          <a:bodyPr/>
          <a:lstStyle/>
          <a:p>
            <a:r>
              <a:rPr lang="en-US" dirty="0"/>
              <a:t>On the CPU side, descriptor tables have a lot of complexity. You need to copy, create and manage the descriptors and tables carefully. </a:t>
            </a:r>
          </a:p>
          <a:p>
            <a:r>
              <a:rPr lang="en-US" dirty="0"/>
              <a:t>For root descriptors it’s quite simple, we just bind it by a </a:t>
            </a:r>
            <a:r>
              <a:rPr lang="en-US" dirty="0" err="1"/>
              <a:t>gpu</a:t>
            </a:r>
            <a:r>
              <a:rPr lang="en-US" dirty="0"/>
              <a:t> virtual address.</a:t>
            </a:r>
          </a:p>
          <a:p>
            <a:r>
              <a:rPr lang="en-US" dirty="0"/>
              <a:t>Root constants are also simple and are bound with a single call.</a:t>
            </a:r>
          </a:p>
          <a:p>
            <a:r>
              <a:rPr lang="en-US" dirty="0"/>
              <a:t>Compared to descriptor tables, bindless is actually quite simple to manage. We only need to make sure the descriptor is available in the bound descriptor heap. Which is a lot less management compared to descriptor tables. </a:t>
            </a:r>
          </a:p>
          <a:p>
            <a:r>
              <a:rPr lang="en-US" dirty="0"/>
              <a:t>Static samplers are defined on root signature creation time and require no other setup at all.</a:t>
            </a:r>
            <a:endParaRPr lang="nl-NL" dirty="0"/>
          </a:p>
        </p:txBody>
      </p:sp>
      <p:sp>
        <p:nvSpPr>
          <p:cNvPr id="4" name="Slide Number Placeholder 3">
            <a:extLst>
              <a:ext uri="{FF2B5EF4-FFF2-40B4-BE49-F238E27FC236}">
                <a16:creationId xmlns:a16="http://schemas.microsoft.com/office/drawing/2014/main" id="{9ED41435-C8AA-5080-C4DE-15211A41C340}"/>
              </a:ext>
            </a:extLst>
          </p:cNvPr>
          <p:cNvSpPr>
            <a:spLocks noGrp="1"/>
          </p:cNvSpPr>
          <p:nvPr>
            <p:ph type="sldNum" sz="quarter" idx="5"/>
          </p:nvPr>
        </p:nvSpPr>
        <p:spPr/>
        <p:txBody>
          <a:bodyPr/>
          <a:lstStyle/>
          <a:p>
            <a:fld id="{E3C87485-FAA3-4E12-A817-024873200D33}" type="slidenum">
              <a:rPr lang="nl-NL" smtClean="0"/>
              <a:t>54</a:t>
            </a:fld>
            <a:endParaRPr lang="nl-NL"/>
          </a:p>
        </p:txBody>
      </p:sp>
    </p:spTree>
    <p:extLst>
      <p:ext uri="{BB962C8B-B14F-4D97-AF65-F5344CB8AC3E}">
        <p14:creationId xmlns:p14="http://schemas.microsoft.com/office/powerpoint/2010/main" val="296281321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6DDA4-0D19-FB42-0135-C367BFA1F3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077D40-6CBD-72AC-ADCB-3938AB61C0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804E64-3B66-8986-7073-4419CA8E2D84}"/>
              </a:ext>
            </a:extLst>
          </p:cNvPr>
          <p:cNvSpPr>
            <a:spLocks noGrp="1"/>
          </p:cNvSpPr>
          <p:nvPr>
            <p:ph type="body" idx="1"/>
          </p:nvPr>
        </p:nvSpPr>
        <p:spPr/>
        <p:txBody>
          <a:bodyPr/>
          <a:lstStyle/>
          <a:p>
            <a:r>
              <a:rPr lang="en-US" dirty="0"/>
              <a:t>One thing we haven’t touched on is root signature size. On dx12 a root signature can be 64 </a:t>
            </a:r>
            <a:r>
              <a:rPr lang="en-US" dirty="0" err="1"/>
              <a:t>dwords</a:t>
            </a:r>
            <a:r>
              <a:rPr lang="en-US" dirty="0"/>
              <a:t> in total, which is 256 bytes. You can not go past this limit. </a:t>
            </a:r>
          </a:p>
          <a:p>
            <a:r>
              <a:rPr lang="en-US" dirty="0"/>
              <a:t>A descriptor table takes up 1 </a:t>
            </a:r>
            <a:r>
              <a:rPr lang="en-US" dirty="0" err="1"/>
              <a:t>dword</a:t>
            </a:r>
            <a:r>
              <a:rPr lang="en-US" dirty="0"/>
              <a:t>, root descriptors 2 </a:t>
            </a:r>
            <a:r>
              <a:rPr lang="en-US" dirty="0" err="1"/>
              <a:t>dwords</a:t>
            </a:r>
            <a:r>
              <a:rPr lang="en-US" dirty="0"/>
              <a:t> and root constants 1 </a:t>
            </a:r>
            <a:r>
              <a:rPr lang="en-US" dirty="0" err="1"/>
              <a:t>dword</a:t>
            </a:r>
            <a:r>
              <a:rPr lang="en-US" dirty="0"/>
              <a:t>. For bindless it’s just a flag which isn’t counted towards the root signature size.</a:t>
            </a:r>
          </a:p>
          <a:p>
            <a:r>
              <a:rPr lang="en-US" dirty="0"/>
              <a:t>Static samplers work a bit differently</a:t>
            </a:r>
            <a:r>
              <a:rPr lang="en-US"/>
              <a:t>; </a:t>
            </a:r>
            <a:r>
              <a:rPr lang="en-US" dirty="0"/>
              <a:t>they don’t count toward the 64 </a:t>
            </a:r>
            <a:r>
              <a:rPr lang="en-US" dirty="0" err="1"/>
              <a:t>dword</a:t>
            </a:r>
            <a:r>
              <a:rPr lang="en-US" dirty="0"/>
              <a:t> limit; there’s a limit of 2032 static samplers that can live across all root signatures. These are de-</a:t>
            </a:r>
            <a:r>
              <a:rPr lang="en-US" dirty="0" err="1"/>
              <a:t>duplicatated</a:t>
            </a:r>
            <a:r>
              <a:rPr lang="en-US" dirty="0"/>
              <a:t> by the runtime. So if you have a root signature with static sampler A &amp; B and another root signature with static sampler A &amp; C, it only counts as 3 static sampler slots, not 4. </a:t>
            </a:r>
            <a:endParaRPr lang="nl-NL" dirty="0"/>
          </a:p>
        </p:txBody>
      </p:sp>
      <p:sp>
        <p:nvSpPr>
          <p:cNvPr id="4" name="Slide Number Placeholder 3">
            <a:extLst>
              <a:ext uri="{FF2B5EF4-FFF2-40B4-BE49-F238E27FC236}">
                <a16:creationId xmlns:a16="http://schemas.microsoft.com/office/drawing/2014/main" id="{618E7416-07CD-125B-20DA-CC555F49FF08}"/>
              </a:ext>
            </a:extLst>
          </p:cNvPr>
          <p:cNvSpPr>
            <a:spLocks noGrp="1"/>
          </p:cNvSpPr>
          <p:nvPr>
            <p:ph type="sldNum" sz="quarter" idx="5"/>
          </p:nvPr>
        </p:nvSpPr>
        <p:spPr/>
        <p:txBody>
          <a:bodyPr/>
          <a:lstStyle/>
          <a:p>
            <a:fld id="{E3C87485-FAA3-4E12-A817-024873200D33}" type="slidenum">
              <a:rPr lang="nl-NL" smtClean="0"/>
              <a:t>55</a:t>
            </a:fld>
            <a:endParaRPr lang="nl-NL"/>
          </a:p>
        </p:txBody>
      </p:sp>
    </p:spTree>
    <p:extLst>
      <p:ext uri="{BB962C8B-B14F-4D97-AF65-F5344CB8AC3E}">
        <p14:creationId xmlns:p14="http://schemas.microsoft.com/office/powerpoint/2010/main" val="179572504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B1258-F259-4436-BFA0-F104E7E440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6B4B5B-7AF7-B4D6-44DF-BA79E721F4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1C599F-3439-5D38-05FF-F3A00F191238}"/>
              </a:ext>
            </a:extLst>
          </p:cNvPr>
          <p:cNvSpPr>
            <a:spLocks noGrp="1"/>
          </p:cNvSpPr>
          <p:nvPr>
            <p:ph type="body" idx="1"/>
          </p:nvPr>
        </p:nvSpPr>
        <p:spPr/>
        <p:txBody>
          <a:bodyPr/>
          <a:lstStyle/>
          <a:p>
            <a:r>
              <a:rPr lang="en-US" dirty="0"/>
              <a:t>With that we’re at the end of the talk. Thanks for listening and I hope you learned at least one thing today </a:t>
            </a:r>
            <a:r>
              <a:rPr lang="en-US" dirty="0">
                <a:sym typeface="Wingdings" panose="05000000000000000000" pitchFamily="2" charset="2"/>
              </a:rPr>
              <a:t> </a:t>
            </a:r>
            <a:endParaRPr lang="nl-NL" dirty="0"/>
          </a:p>
        </p:txBody>
      </p:sp>
      <p:sp>
        <p:nvSpPr>
          <p:cNvPr id="4" name="Slide Number Placeholder 3">
            <a:extLst>
              <a:ext uri="{FF2B5EF4-FFF2-40B4-BE49-F238E27FC236}">
                <a16:creationId xmlns:a16="http://schemas.microsoft.com/office/drawing/2014/main" id="{195A80F1-F22C-1AA9-5A46-6F94CEE05ABB}"/>
              </a:ext>
            </a:extLst>
          </p:cNvPr>
          <p:cNvSpPr>
            <a:spLocks noGrp="1"/>
          </p:cNvSpPr>
          <p:nvPr>
            <p:ph type="sldNum" sz="quarter" idx="5"/>
          </p:nvPr>
        </p:nvSpPr>
        <p:spPr/>
        <p:txBody>
          <a:bodyPr/>
          <a:lstStyle/>
          <a:p>
            <a:fld id="{E3C87485-FAA3-4E12-A817-024873200D33}" type="slidenum">
              <a:rPr lang="nl-NL" smtClean="0"/>
              <a:t>56</a:t>
            </a:fld>
            <a:endParaRPr lang="nl-NL"/>
          </a:p>
        </p:txBody>
      </p:sp>
    </p:spTree>
    <p:extLst>
      <p:ext uri="{BB962C8B-B14F-4D97-AF65-F5344CB8AC3E}">
        <p14:creationId xmlns:p14="http://schemas.microsoft.com/office/powerpoint/2010/main" val="219892633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8CAC3F-6A3E-7E70-288C-0E9DE8F0AE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EF4F3A-C5BA-F1A0-E200-3C4CCA12C4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C5766A-93D6-2EDA-5F56-161FB8248D7E}"/>
              </a:ext>
            </a:extLst>
          </p:cNvPr>
          <p:cNvSpPr>
            <a:spLocks noGrp="1"/>
          </p:cNvSpPr>
          <p:nvPr>
            <p:ph type="body" idx="1"/>
          </p:nvPr>
        </p:nvSpPr>
        <p:spPr/>
        <p:txBody>
          <a:bodyPr/>
          <a:lstStyle/>
          <a:p>
            <a:endParaRPr lang="nl-NL"/>
          </a:p>
        </p:txBody>
      </p:sp>
      <p:sp>
        <p:nvSpPr>
          <p:cNvPr id="4" name="Slide Number Placeholder 3">
            <a:extLst>
              <a:ext uri="{FF2B5EF4-FFF2-40B4-BE49-F238E27FC236}">
                <a16:creationId xmlns:a16="http://schemas.microsoft.com/office/drawing/2014/main" id="{9E7F05A2-7297-653D-EBB0-C67AAB23DB38}"/>
              </a:ext>
            </a:extLst>
          </p:cNvPr>
          <p:cNvSpPr>
            <a:spLocks noGrp="1"/>
          </p:cNvSpPr>
          <p:nvPr>
            <p:ph type="sldNum" sz="quarter" idx="5"/>
          </p:nvPr>
        </p:nvSpPr>
        <p:spPr/>
        <p:txBody>
          <a:bodyPr/>
          <a:lstStyle/>
          <a:p>
            <a:fld id="{E3C87485-FAA3-4E12-A817-024873200D33}" type="slidenum">
              <a:rPr lang="nl-NL" smtClean="0"/>
              <a:t>57</a:t>
            </a:fld>
            <a:endParaRPr lang="nl-NL"/>
          </a:p>
        </p:txBody>
      </p:sp>
    </p:spTree>
    <p:extLst>
      <p:ext uri="{BB962C8B-B14F-4D97-AF65-F5344CB8AC3E}">
        <p14:creationId xmlns:p14="http://schemas.microsoft.com/office/powerpoint/2010/main" val="355050110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C1F7D-4D6D-F3B7-86D6-3B065E047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EE24F7-CC24-E780-4DCE-F10D34C827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9AA366-D2E0-5E77-D1B8-589E23881ABF}"/>
              </a:ext>
            </a:extLst>
          </p:cNvPr>
          <p:cNvSpPr>
            <a:spLocks noGrp="1"/>
          </p:cNvSpPr>
          <p:nvPr>
            <p:ph type="body" idx="1"/>
          </p:nvPr>
        </p:nvSpPr>
        <p:spPr/>
        <p:txBody>
          <a:bodyPr/>
          <a:lstStyle/>
          <a:p>
            <a:endParaRPr lang="nl-NL"/>
          </a:p>
        </p:txBody>
      </p:sp>
      <p:sp>
        <p:nvSpPr>
          <p:cNvPr id="4" name="Slide Number Placeholder 3">
            <a:extLst>
              <a:ext uri="{FF2B5EF4-FFF2-40B4-BE49-F238E27FC236}">
                <a16:creationId xmlns:a16="http://schemas.microsoft.com/office/drawing/2014/main" id="{DAA6300F-2281-7935-5774-861FF38DB86C}"/>
              </a:ext>
            </a:extLst>
          </p:cNvPr>
          <p:cNvSpPr>
            <a:spLocks noGrp="1"/>
          </p:cNvSpPr>
          <p:nvPr>
            <p:ph type="sldNum" sz="quarter" idx="5"/>
          </p:nvPr>
        </p:nvSpPr>
        <p:spPr/>
        <p:txBody>
          <a:bodyPr/>
          <a:lstStyle/>
          <a:p>
            <a:fld id="{E3C87485-FAA3-4E12-A817-024873200D33}" type="slidenum">
              <a:rPr lang="nl-NL" smtClean="0"/>
              <a:t>58</a:t>
            </a:fld>
            <a:endParaRPr lang="nl-NL"/>
          </a:p>
        </p:txBody>
      </p:sp>
    </p:spTree>
    <p:extLst>
      <p:ext uri="{BB962C8B-B14F-4D97-AF65-F5344CB8AC3E}">
        <p14:creationId xmlns:p14="http://schemas.microsoft.com/office/powerpoint/2010/main" val="28449416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17E16-FA7B-62C6-77F6-A0D8391861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469068-9D10-6411-BBAC-3325F6D000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271734-7513-0572-1E4D-BECBA2D5CED8}"/>
              </a:ext>
            </a:extLst>
          </p:cNvPr>
          <p:cNvSpPr>
            <a:spLocks noGrp="1"/>
          </p:cNvSpPr>
          <p:nvPr>
            <p:ph type="body" idx="1"/>
          </p:nvPr>
        </p:nvSpPr>
        <p:spPr/>
        <p:txBody>
          <a:bodyPr/>
          <a:lstStyle/>
          <a:p>
            <a:r>
              <a:rPr lang="nl-NL" dirty="0" err="1"/>
              <a:t>Since</a:t>
            </a:r>
            <a:r>
              <a:rPr lang="nl-NL" dirty="0"/>
              <a:t> </a:t>
            </a:r>
            <a:r>
              <a:rPr lang="nl-NL" dirty="0" err="1"/>
              <a:t>we’ll</a:t>
            </a:r>
            <a:r>
              <a:rPr lang="nl-NL" dirty="0"/>
              <a:t> </a:t>
            </a:r>
            <a:r>
              <a:rPr lang="nl-NL" dirty="0" err="1"/>
              <a:t>be</a:t>
            </a:r>
            <a:r>
              <a:rPr lang="nl-NL" dirty="0"/>
              <a:t> </a:t>
            </a:r>
            <a:r>
              <a:rPr lang="nl-NL" dirty="0" err="1"/>
              <a:t>looking</a:t>
            </a:r>
            <a:r>
              <a:rPr lang="nl-NL" dirty="0"/>
              <a:t> at AMD </a:t>
            </a:r>
            <a:r>
              <a:rPr lang="nl-NL" dirty="0" err="1"/>
              <a:t>assembly</a:t>
            </a:r>
            <a:r>
              <a:rPr lang="nl-NL" dirty="0"/>
              <a:t> (or ISA) we </a:t>
            </a:r>
            <a:r>
              <a:rPr lang="nl-NL" dirty="0" err="1"/>
              <a:t>need</a:t>
            </a:r>
            <a:r>
              <a:rPr lang="nl-NL" dirty="0"/>
              <a:t> </a:t>
            </a:r>
            <a:r>
              <a:rPr lang="nl-NL" dirty="0" err="1"/>
              <a:t>to</a:t>
            </a:r>
            <a:r>
              <a:rPr lang="nl-NL" dirty="0"/>
              <a:t> </a:t>
            </a:r>
            <a:r>
              <a:rPr lang="nl-NL" dirty="0" err="1"/>
              <a:t>know</a:t>
            </a:r>
            <a:r>
              <a:rPr lang="nl-NL" dirty="0"/>
              <a:t> a few </a:t>
            </a:r>
            <a:r>
              <a:rPr lang="nl-NL" dirty="0" err="1"/>
              <a:t>things</a:t>
            </a:r>
            <a:r>
              <a:rPr lang="nl-NL" dirty="0"/>
              <a:t> </a:t>
            </a:r>
            <a:r>
              <a:rPr lang="nl-NL" dirty="0" err="1"/>
              <a:t>about</a:t>
            </a:r>
            <a:r>
              <a:rPr lang="nl-NL" dirty="0"/>
              <a:t> AMD </a:t>
            </a:r>
            <a:r>
              <a:rPr lang="nl-NL" dirty="0" err="1"/>
              <a:t>gpus</a:t>
            </a:r>
            <a:r>
              <a:rPr lang="nl-NL" dirty="0"/>
              <a:t>. *click*</a:t>
            </a:r>
          </a:p>
          <a:p>
            <a:r>
              <a:rPr lang="nl-NL" dirty="0"/>
              <a:t>AMD </a:t>
            </a:r>
            <a:r>
              <a:rPr lang="nl-NL" dirty="0" err="1"/>
              <a:t>divides</a:t>
            </a:r>
            <a:r>
              <a:rPr lang="nl-NL" dirty="0"/>
              <a:t> </a:t>
            </a:r>
            <a:r>
              <a:rPr lang="nl-NL" dirty="0" err="1"/>
              <a:t>their</a:t>
            </a:r>
            <a:r>
              <a:rPr lang="nl-NL" dirty="0"/>
              <a:t> </a:t>
            </a:r>
            <a:r>
              <a:rPr lang="nl-NL" dirty="0" err="1"/>
              <a:t>shader</a:t>
            </a:r>
            <a:r>
              <a:rPr lang="nl-NL" dirty="0"/>
              <a:t> registers </a:t>
            </a:r>
            <a:r>
              <a:rPr lang="nl-NL" dirty="0" err="1"/>
              <a:t>into</a:t>
            </a:r>
            <a:r>
              <a:rPr lang="nl-NL" dirty="0"/>
              <a:t> </a:t>
            </a:r>
            <a:r>
              <a:rPr lang="nl-NL" dirty="0" err="1"/>
              <a:t>scalar</a:t>
            </a:r>
            <a:r>
              <a:rPr lang="nl-NL" dirty="0"/>
              <a:t> &amp; vector. *click* A </a:t>
            </a:r>
            <a:r>
              <a:rPr lang="nl-NL" dirty="0" err="1"/>
              <a:t>scalar</a:t>
            </a:r>
            <a:r>
              <a:rPr lang="nl-NL" dirty="0"/>
              <a:t> register </a:t>
            </a:r>
            <a:r>
              <a:rPr lang="nl-NL" dirty="0" err="1"/>
              <a:t>holds</a:t>
            </a:r>
            <a:r>
              <a:rPr lang="nl-NL" dirty="0"/>
              <a:t> </a:t>
            </a:r>
            <a:r>
              <a:rPr lang="nl-NL" dirty="0" err="1"/>
              <a:t>the</a:t>
            </a:r>
            <a:r>
              <a:rPr lang="nl-NL" dirty="0"/>
              <a:t> </a:t>
            </a:r>
            <a:r>
              <a:rPr lang="nl-NL" dirty="0" err="1"/>
              <a:t>same</a:t>
            </a:r>
            <a:r>
              <a:rPr lang="nl-NL" dirty="0"/>
              <a:t> </a:t>
            </a:r>
            <a:r>
              <a:rPr lang="nl-NL" dirty="0" err="1"/>
              <a:t>value</a:t>
            </a:r>
            <a:r>
              <a:rPr lang="nl-NL" dirty="0"/>
              <a:t> </a:t>
            </a:r>
            <a:r>
              <a:rPr lang="nl-NL" dirty="0" err="1"/>
              <a:t>for</a:t>
            </a:r>
            <a:r>
              <a:rPr lang="nl-NL" dirty="0"/>
              <a:t> </a:t>
            </a:r>
            <a:r>
              <a:rPr lang="nl-NL" dirty="0" err="1"/>
              <a:t>each</a:t>
            </a:r>
            <a:r>
              <a:rPr lang="nl-NL" dirty="0"/>
              <a:t> thread </a:t>
            </a:r>
            <a:r>
              <a:rPr lang="nl-NL" dirty="0" err="1"/>
              <a:t>within</a:t>
            </a:r>
            <a:r>
              <a:rPr lang="nl-NL" dirty="0"/>
              <a:t> a </a:t>
            </a:r>
            <a:r>
              <a:rPr lang="nl-NL" dirty="0" err="1"/>
              <a:t>shader</a:t>
            </a:r>
            <a:r>
              <a:rPr lang="nl-NL" dirty="0"/>
              <a:t> wave. These registers start </a:t>
            </a:r>
            <a:r>
              <a:rPr lang="nl-NL" dirty="0" err="1"/>
              <a:t>with</a:t>
            </a:r>
            <a:r>
              <a:rPr lang="nl-NL" dirty="0"/>
              <a:t> a </a:t>
            </a:r>
            <a:r>
              <a:rPr lang="nl-NL" dirty="0" err="1"/>
              <a:t>lower</a:t>
            </a:r>
            <a:r>
              <a:rPr lang="nl-NL" dirty="0"/>
              <a:t> case s </a:t>
            </a:r>
            <a:r>
              <a:rPr lang="nl-NL" dirty="0" err="1"/>
              <a:t>followed</a:t>
            </a:r>
            <a:r>
              <a:rPr lang="nl-NL" dirty="0"/>
              <a:t> </a:t>
            </a:r>
            <a:r>
              <a:rPr lang="nl-NL" dirty="0" err="1"/>
              <a:t>by</a:t>
            </a:r>
            <a:r>
              <a:rPr lang="nl-NL" dirty="0"/>
              <a:t> a </a:t>
            </a:r>
            <a:r>
              <a:rPr lang="nl-NL" dirty="0" err="1"/>
              <a:t>number</a:t>
            </a:r>
            <a:r>
              <a:rPr lang="nl-NL" dirty="0"/>
              <a:t>, s0, s1 etc.</a:t>
            </a:r>
          </a:p>
          <a:p>
            <a:r>
              <a:rPr lang="nl-NL" dirty="0"/>
              <a:t>*click* Vector registers on </a:t>
            </a:r>
            <a:r>
              <a:rPr lang="nl-NL" dirty="0" err="1"/>
              <a:t>the</a:t>
            </a:r>
            <a:r>
              <a:rPr lang="nl-NL" dirty="0"/>
              <a:t> </a:t>
            </a:r>
            <a:r>
              <a:rPr lang="nl-NL" dirty="0" err="1"/>
              <a:t>other</a:t>
            </a:r>
            <a:r>
              <a:rPr lang="nl-NL" dirty="0"/>
              <a:t> hand </a:t>
            </a:r>
            <a:r>
              <a:rPr lang="nl-NL" dirty="0" err="1"/>
              <a:t>can</a:t>
            </a:r>
            <a:r>
              <a:rPr lang="nl-NL" dirty="0"/>
              <a:t> have different </a:t>
            </a:r>
            <a:r>
              <a:rPr lang="nl-NL" dirty="0" err="1"/>
              <a:t>values</a:t>
            </a:r>
            <a:r>
              <a:rPr lang="nl-NL" dirty="0"/>
              <a:t> per thread in a </a:t>
            </a:r>
            <a:r>
              <a:rPr lang="nl-NL" dirty="0" err="1"/>
              <a:t>shader</a:t>
            </a:r>
            <a:r>
              <a:rPr lang="nl-NL" dirty="0"/>
              <a:t> wave. These registers start </a:t>
            </a:r>
            <a:r>
              <a:rPr lang="nl-NL" dirty="0" err="1"/>
              <a:t>with</a:t>
            </a:r>
            <a:r>
              <a:rPr lang="nl-NL" dirty="0"/>
              <a:t> a </a:t>
            </a:r>
            <a:r>
              <a:rPr lang="nl-NL" dirty="0" err="1"/>
              <a:t>lower</a:t>
            </a:r>
            <a:r>
              <a:rPr lang="nl-NL" dirty="0"/>
              <a:t> case v </a:t>
            </a:r>
            <a:r>
              <a:rPr lang="nl-NL" dirty="0" err="1"/>
              <a:t>followed</a:t>
            </a:r>
            <a:r>
              <a:rPr lang="nl-NL" dirty="0"/>
              <a:t> </a:t>
            </a:r>
            <a:r>
              <a:rPr lang="nl-NL" dirty="0" err="1"/>
              <a:t>by</a:t>
            </a:r>
            <a:r>
              <a:rPr lang="nl-NL" dirty="0"/>
              <a:t> a </a:t>
            </a:r>
            <a:r>
              <a:rPr lang="nl-NL" dirty="0" err="1"/>
              <a:t>number</a:t>
            </a:r>
            <a:r>
              <a:rPr lang="nl-NL" dirty="0"/>
              <a:t> v0, v1 etc. *click*</a:t>
            </a:r>
          </a:p>
          <a:p>
            <a:r>
              <a:rPr lang="nl-NL" dirty="0"/>
              <a:t>A single register </a:t>
            </a:r>
            <a:r>
              <a:rPr lang="nl-NL" dirty="0" err="1"/>
              <a:t>itself</a:t>
            </a:r>
            <a:r>
              <a:rPr lang="nl-NL" dirty="0"/>
              <a:t> is 4 bytes or 32 bit in </a:t>
            </a:r>
            <a:r>
              <a:rPr lang="nl-NL" dirty="0" err="1"/>
              <a:t>size</a:t>
            </a:r>
            <a:r>
              <a:rPr lang="nl-NL" dirty="0"/>
              <a:t>. *click*</a:t>
            </a:r>
          </a:p>
          <a:p>
            <a:r>
              <a:rPr lang="nl-NL" dirty="0" err="1"/>
              <a:t>Addressing</a:t>
            </a:r>
            <a:r>
              <a:rPr lang="nl-NL" dirty="0"/>
              <a:t> multiple registers at </a:t>
            </a:r>
            <a:r>
              <a:rPr lang="nl-NL" dirty="0" err="1"/>
              <a:t>once</a:t>
            </a:r>
            <a:r>
              <a:rPr lang="nl-NL" dirty="0"/>
              <a:t> is </a:t>
            </a:r>
            <a:r>
              <a:rPr lang="nl-NL" dirty="0" err="1"/>
              <a:t>done</a:t>
            </a:r>
            <a:r>
              <a:rPr lang="nl-NL" dirty="0"/>
              <a:t> </a:t>
            </a:r>
            <a:r>
              <a:rPr lang="nl-NL" dirty="0" err="1"/>
              <a:t>using</a:t>
            </a:r>
            <a:r>
              <a:rPr lang="nl-NL" dirty="0"/>
              <a:t> </a:t>
            </a:r>
            <a:r>
              <a:rPr lang="nl-NL" dirty="0" err="1"/>
              <a:t>brackets</a:t>
            </a:r>
            <a:r>
              <a:rPr lang="nl-NL" dirty="0"/>
              <a:t> &amp; a colon. *click* In </a:t>
            </a:r>
            <a:r>
              <a:rPr lang="nl-NL" dirty="0" err="1"/>
              <a:t>this</a:t>
            </a:r>
            <a:r>
              <a:rPr lang="nl-NL" dirty="0"/>
              <a:t> </a:t>
            </a:r>
            <a:r>
              <a:rPr lang="nl-NL" dirty="0" err="1"/>
              <a:t>example</a:t>
            </a:r>
            <a:r>
              <a:rPr lang="nl-NL" dirty="0"/>
              <a:t> </a:t>
            </a:r>
            <a:r>
              <a:rPr lang="nl-NL" dirty="0" err="1"/>
              <a:t>we’re</a:t>
            </a:r>
            <a:r>
              <a:rPr lang="nl-NL" dirty="0"/>
              <a:t> reading 4 </a:t>
            </a:r>
            <a:r>
              <a:rPr lang="nl-NL" dirty="0" err="1"/>
              <a:t>scalar</a:t>
            </a:r>
            <a:r>
              <a:rPr lang="nl-NL" dirty="0"/>
              <a:t> registers, s4 </a:t>
            </a:r>
            <a:r>
              <a:rPr lang="nl-NL" dirty="0" err="1"/>
              <a:t>through</a:t>
            </a:r>
            <a:r>
              <a:rPr lang="nl-NL" dirty="0"/>
              <a:t> s7. *click*</a:t>
            </a:r>
          </a:p>
          <a:p>
            <a:r>
              <a:rPr lang="nl-NL" dirty="0"/>
              <a:t>The last </a:t>
            </a:r>
            <a:r>
              <a:rPr lang="nl-NL" dirty="0" err="1"/>
              <a:t>thing</a:t>
            </a:r>
            <a:r>
              <a:rPr lang="nl-NL" dirty="0"/>
              <a:t> we </a:t>
            </a:r>
            <a:r>
              <a:rPr lang="nl-NL" dirty="0" err="1"/>
              <a:t>need</a:t>
            </a:r>
            <a:r>
              <a:rPr lang="nl-NL" dirty="0"/>
              <a:t> </a:t>
            </a:r>
            <a:r>
              <a:rPr lang="nl-NL" dirty="0" err="1"/>
              <a:t>to</a:t>
            </a:r>
            <a:r>
              <a:rPr lang="nl-NL" dirty="0"/>
              <a:t> </a:t>
            </a:r>
            <a:r>
              <a:rPr lang="nl-NL" dirty="0" err="1"/>
              <a:t>know</a:t>
            </a:r>
            <a:r>
              <a:rPr lang="nl-NL" dirty="0"/>
              <a:t> is </a:t>
            </a:r>
            <a:r>
              <a:rPr lang="nl-NL" dirty="0" err="1"/>
              <a:t>that</a:t>
            </a:r>
            <a:r>
              <a:rPr lang="nl-NL" dirty="0"/>
              <a:t> memory loads are </a:t>
            </a:r>
            <a:r>
              <a:rPr lang="nl-NL" dirty="0" err="1"/>
              <a:t>async</a:t>
            </a:r>
            <a:r>
              <a:rPr lang="nl-NL" dirty="0"/>
              <a:t> </a:t>
            </a:r>
            <a:r>
              <a:rPr lang="nl-NL" dirty="0" err="1"/>
              <a:t>and</a:t>
            </a:r>
            <a:r>
              <a:rPr lang="nl-NL" dirty="0"/>
              <a:t> we </a:t>
            </a:r>
            <a:r>
              <a:rPr lang="nl-NL" dirty="0" err="1"/>
              <a:t>need</a:t>
            </a:r>
            <a:r>
              <a:rPr lang="nl-NL" dirty="0"/>
              <a:t> </a:t>
            </a:r>
            <a:r>
              <a:rPr lang="nl-NL" dirty="0" err="1"/>
              <a:t>to</a:t>
            </a:r>
            <a:r>
              <a:rPr lang="nl-NL" dirty="0"/>
              <a:t> </a:t>
            </a:r>
            <a:r>
              <a:rPr lang="nl-NL" dirty="0" err="1"/>
              <a:t>explicitly</a:t>
            </a:r>
            <a:r>
              <a:rPr lang="nl-NL" dirty="0"/>
              <a:t> </a:t>
            </a:r>
            <a:r>
              <a:rPr lang="nl-NL" dirty="0" err="1"/>
              <a:t>wait</a:t>
            </a:r>
            <a:r>
              <a:rPr lang="nl-NL" dirty="0"/>
              <a:t> </a:t>
            </a:r>
            <a:r>
              <a:rPr lang="nl-NL" dirty="0" err="1"/>
              <a:t>using</a:t>
            </a:r>
            <a:r>
              <a:rPr lang="nl-NL" dirty="0"/>
              <a:t> a </a:t>
            </a:r>
            <a:r>
              <a:rPr lang="nl-NL" dirty="0" err="1"/>
              <a:t>specific</a:t>
            </a:r>
            <a:r>
              <a:rPr lang="nl-NL" dirty="0"/>
              <a:t> </a:t>
            </a:r>
            <a:r>
              <a:rPr lang="nl-NL" dirty="0" err="1"/>
              <a:t>instruction</a:t>
            </a:r>
            <a:r>
              <a:rPr lang="nl-NL" dirty="0"/>
              <a:t> </a:t>
            </a:r>
            <a:r>
              <a:rPr lang="nl-NL" dirty="0" err="1"/>
              <a:t>for</a:t>
            </a:r>
            <a:r>
              <a:rPr lang="nl-NL" dirty="0"/>
              <a:t> </a:t>
            </a:r>
            <a:r>
              <a:rPr lang="nl-NL" dirty="0" err="1"/>
              <a:t>the</a:t>
            </a:r>
            <a:r>
              <a:rPr lang="nl-NL" dirty="0"/>
              <a:t> memory </a:t>
            </a:r>
            <a:r>
              <a:rPr lang="nl-NL" dirty="0" err="1"/>
              <a:t>to</a:t>
            </a:r>
            <a:r>
              <a:rPr lang="nl-NL" dirty="0"/>
              <a:t> </a:t>
            </a:r>
            <a:r>
              <a:rPr lang="nl-NL" dirty="0" err="1"/>
              <a:t>be</a:t>
            </a:r>
            <a:r>
              <a:rPr lang="nl-NL" dirty="0"/>
              <a:t> </a:t>
            </a:r>
            <a:r>
              <a:rPr lang="nl-NL" dirty="0" err="1"/>
              <a:t>available</a:t>
            </a:r>
            <a:r>
              <a:rPr lang="nl-NL" dirty="0"/>
              <a:t>. *click*</a:t>
            </a:r>
          </a:p>
        </p:txBody>
      </p:sp>
      <p:sp>
        <p:nvSpPr>
          <p:cNvPr id="4" name="Slide Number Placeholder 3">
            <a:extLst>
              <a:ext uri="{FF2B5EF4-FFF2-40B4-BE49-F238E27FC236}">
                <a16:creationId xmlns:a16="http://schemas.microsoft.com/office/drawing/2014/main" id="{983E318D-5BCC-BE64-5866-81826C861A89}"/>
              </a:ext>
            </a:extLst>
          </p:cNvPr>
          <p:cNvSpPr>
            <a:spLocks noGrp="1"/>
          </p:cNvSpPr>
          <p:nvPr>
            <p:ph type="sldNum" sz="quarter" idx="5"/>
          </p:nvPr>
        </p:nvSpPr>
        <p:spPr/>
        <p:txBody>
          <a:bodyPr/>
          <a:lstStyle/>
          <a:p>
            <a:fld id="{E3C87485-FAA3-4E12-A817-024873200D33}" type="slidenum">
              <a:rPr lang="nl-NL" smtClean="0"/>
              <a:t>6</a:t>
            </a:fld>
            <a:endParaRPr lang="nl-NL"/>
          </a:p>
        </p:txBody>
      </p:sp>
    </p:spTree>
    <p:extLst>
      <p:ext uri="{BB962C8B-B14F-4D97-AF65-F5344CB8AC3E}">
        <p14:creationId xmlns:p14="http://schemas.microsoft.com/office/powerpoint/2010/main" val="3209059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is a root signature? *click* It’s an app defined structure which *click* links resources to the shader. It tells the shader *click* where to find them and *click* how to access them. Root signature are compiled into the final shader *click*, meaning that different types of root parameters can generate different shader ISA. We will see in a moment how these affect the isa. *click*</a:t>
            </a:r>
          </a:p>
          <a:p>
            <a:r>
              <a:rPr lang="en-US" dirty="0"/>
              <a:t>DirectX12 comes with 3 different types of root parameters, descriptor tables, root descriptors &amp; root constants. *click* Each of them have their own pro’s &amp; con’s. Descriptor tables are quite heavy compared to the others but can also cover lots of resources, while root descriptors &amp; root constants are very light weight but can only be used in specific cases.</a:t>
            </a:r>
            <a:endParaRPr lang="nl-NL" dirty="0"/>
          </a:p>
        </p:txBody>
      </p:sp>
      <p:sp>
        <p:nvSpPr>
          <p:cNvPr id="4" name="Slide Number Placeholder 3"/>
          <p:cNvSpPr>
            <a:spLocks noGrp="1"/>
          </p:cNvSpPr>
          <p:nvPr>
            <p:ph type="sldNum" sz="quarter" idx="5"/>
          </p:nvPr>
        </p:nvSpPr>
        <p:spPr/>
        <p:txBody>
          <a:bodyPr/>
          <a:lstStyle/>
          <a:p>
            <a:fld id="{E3C87485-FAA3-4E12-A817-024873200D33}" type="slidenum">
              <a:rPr lang="nl-NL" smtClean="0"/>
              <a:t>7</a:t>
            </a:fld>
            <a:endParaRPr lang="nl-NL"/>
          </a:p>
        </p:txBody>
      </p:sp>
    </p:spTree>
    <p:extLst>
      <p:ext uri="{BB962C8B-B14F-4D97-AF65-F5344CB8AC3E}">
        <p14:creationId xmlns:p14="http://schemas.microsoft.com/office/powerpoint/2010/main" val="38201531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6F80F-6B45-C53B-93B7-8FBAD6C3EE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9779A5-5A41-DAFF-0015-252D9EC360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9D0857-7818-7740-41AC-9BE28A47B223}"/>
              </a:ext>
            </a:extLst>
          </p:cNvPr>
          <p:cNvSpPr>
            <a:spLocks noGrp="1"/>
          </p:cNvSpPr>
          <p:nvPr>
            <p:ph type="body" idx="1"/>
          </p:nvPr>
        </p:nvSpPr>
        <p:spPr/>
        <p:txBody>
          <a:bodyPr/>
          <a:lstStyle/>
          <a:p>
            <a:r>
              <a:rPr lang="en-US" dirty="0"/>
              <a:t>So what’s a descriptor table? *click* A descriptor table is essentially an array of descriptors. *click* A descriptor table itself doesn’t allocate any memory; it’s merely a view into the bound descriptor heap. *click* Or as MSDN puts it, “it’s simply an offset and length into a descriptor heap” .</a:t>
            </a:r>
          </a:p>
        </p:txBody>
      </p:sp>
      <p:sp>
        <p:nvSpPr>
          <p:cNvPr id="4" name="Slide Number Placeholder 3">
            <a:extLst>
              <a:ext uri="{FF2B5EF4-FFF2-40B4-BE49-F238E27FC236}">
                <a16:creationId xmlns:a16="http://schemas.microsoft.com/office/drawing/2014/main" id="{BF5F7D25-4DE9-BD9D-8C3C-DD49FBC0A131}"/>
              </a:ext>
            </a:extLst>
          </p:cNvPr>
          <p:cNvSpPr>
            <a:spLocks noGrp="1"/>
          </p:cNvSpPr>
          <p:nvPr>
            <p:ph type="sldNum" sz="quarter" idx="5"/>
          </p:nvPr>
        </p:nvSpPr>
        <p:spPr/>
        <p:txBody>
          <a:bodyPr/>
          <a:lstStyle/>
          <a:p>
            <a:fld id="{E3C87485-FAA3-4E12-A817-024873200D33}" type="slidenum">
              <a:rPr lang="nl-NL" smtClean="0"/>
              <a:t>8</a:t>
            </a:fld>
            <a:endParaRPr lang="nl-NL"/>
          </a:p>
        </p:txBody>
      </p:sp>
    </p:spTree>
    <p:extLst>
      <p:ext uri="{BB962C8B-B14F-4D97-AF65-F5344CB8AC3E}">
        <p14:creationId xmlns:p14="http://schemas.microsoft.com/office/powerpoint/2010/main" val="30761262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42AD5D-B2E9-F99B-92F7-DF53ED4FFA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BDBC2A-7C14-83B8-451D-305D592873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C0FBDA-067B-8B66-7A26-02A460D59175}"/>
              </a:ext>
            </a:extLst>
          </p:cNvPr>
          <p:cNvSpPr>
            <a:spLocks noGrp="1"/>
          </p:cNvSpPr>
          <p:nvPr>
            <p:ph type="body" idx="1"/>
          </p:nvPr>
        </p:nvSpPr>
        <p:spPr/>
        <p:txBody>
          <a:bodyPr/>
          <a:lstStyle/>
          <a:p>
            <a:r>
              <a:rPr lang="en-US" dirty="0"/>
              <a:t>To visualize that a bit, imagine you have a descriptor heap *click* which is a sequential array of descriptors. The descriptor table defines a starting point *click* together with a size *click* So in our example, we have defined a *click* sub-range ranging from index 5 through 12. For those familiar with </a:t>
            </a:r>
            <a:r>
              <a:rPr lang="en-US" dirty="0" err="1"/>
              <a:t>c++</a:t>
            </a:r>
            <a:r>
              <a:rPr lang="en-US" dirty="0"/>
              <a:t>, you could see that as a std::</a:t>
            </a:r>
            <a:r>
              <a:rPr lang="en-US" dirty="0" err="1"/>
              <a:t>string_view</a:t>
            </a:r>
            <a:r>
              <a:rPr lang="en-US" dirty="0"/>
              <a:t>, it’s merely a sub-view into a descriptor heap</a:t>
            </a:r>
          </a:p>
        </p:txBody>
      </p:sp>
      <p:sp>
        <p:nvSpPr>
          <p:cNvPr id="4" name="Slide Number Placeholder 3">
            <a:extLst>
              <a:ext uri="{FF2B5EF4-FFF2-40B4-BE49-F238E27FC236}">
                <a16:creationId xmlns:a16="http://schemas.microsoft.com/office/drawing/2014/main" id="{033E6633-4990-8EBF-296A-57EBEFC54840}"/>
              </a:ext>
            </a:extLst>
          </p:cNvPr>
          <p:cNvSpPr>
            <a:spLocks noGrp="1"/>
          </p:cNvSpPr>
          <p:nvPr>
            <p:ph type="sldNum" sz="quarter" idx="5"/>
          </p:nvPr>
        </p:nvSpPr>
        <p:spPr/>
        <p:txBody>
          <a:bodyPr/>
          <a:lstStyle/>
          <a:p>
            <a:fld id="{E3C87485-FAA3-4E12-A817-024873200D33}" type="slidenum">
              <a:rPr lang="nl-NL" smtClean="0"/>
              <a:t>9</a:t>
            </a:fld>
            <a:endParaRPr lang="nl-NL"/>
          </a:p>
        </p:txBody>
      </p:sp>
    </p:spTree>
    <p:extLst>
      <p:ext uri="{BB962C8B-B14F-4D97-AF65-F5344CB8AC3E}">
        <p14:creationId xmlns:p14="http://schemas.microsoft.com/office/powerpoint/2010/main" val="818665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7FE72-D4BE-A634-8F5B-138D4841DB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nl-NL"/>
          </a:p>
        </p:txBody>
      </p:sp>
      <p:sp>
        <p:nvSpPr>
          <p:cNvPr id="3" name="Subtitle 2">
            <a:extLst>
              <a:ext uri="{FF2B5EF4-FFF2-40B4-BE49-F238E27FC236}">
                <a16:creationId xmlns:a16="http://schemas.microsoft.com/office/drawing/2014/main" id="{B8EBC0FB-CA4A-719A-F842-1BE90C9033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5084D71D-5996-97E1-2B25-B264E1C6EE0C}"/>
              </a:ext>
            </a:extLst>
          </p:cNvPr>
          <p:cNvSpPr>
            <a:spLocks noGrp="1"/>
          </p:cNvSpPr>
          <p:nvPr>
            <p:ph type="dt" sz="half" idx="10"/>
          </p:nvPr>
        </p:nvSpPr>
        <p:spPr/>
        <p:txBody>
          <a:bodyPr/>
          <a:lstStyle/>
          <a:p>
            <a:fld id="{6B2AD0C6-D913-41CD-B3C7-CF77A8A197AC}" type="datetime1">
              <a:rPr lang="nl-NL" smtClean="0"/>
              <a:t>19-11-2025</a:t>
            </a:fld>
            <a:endParaRPr lang="nl-NL"/>
          </a:p>
        </p:txBody>
      </p:sp>
      <p:sp>
        <p:nvSpPr>
          <p:cNvPr id="5" name="Footer Placeholder 4">
            <a:extLst>
              <a:ext uri="{FF2B5EF4-FFF2-40B4-BE49-F238E27FC236}">
                <a16:creationId xmlns:a16="http://schemas.microsoft.com/office/drawing/2014/main" id="{4D7A27B7-F094-E5AA-6114-01A2877C4B24}"/>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C7D3C5F8-1AC8-E48E-6B4C-AFD54505E8E6}"/>
              </a:ext>
            </a:extLst>
          </p:cNvPr>
          <p:cNvSpPr>
            <a:spLocks noGrp="1"/>
          </p:cNvSpPr>
          <p:nvPr>
            <p:ph type="sldNum" sz="quarter" idx="12"/>
          </p:nvPr>
        </p:nvSpPr>
        <p:spPr/>
        <p:txBody>
          <a:bodyPr/>
          <a:lstStyle>
            <a:lvl1pPr>
              <a:defRPr>
                <a:latin typeface="Consolas" panose="020B0609020204030204" pitchFamily="49" charset="0"/>
              </a:defRPr>
            </a:lvl1pPr>
          </a:lstStyle>
          <a:p>
            <a:fld id="{5C7B9823-D771-4D90-A2CD-7D2C676B1CFD}" type="slidenum">
              <a:rPr lang="nl-NL" smtClean="0"/>
              <a:pPr/>
              <a:t>‹#›</a:t>
            </a:fld>
            <a:endParaRPr lang="nl-NL"/>
          </a:p>
        </p:txBody>
      </p:sp>
    </p:spTree>
    <p:extLst>
      <p:ext uri="{BB962C8B-B14F-4D97-AF65-F5344CB8AC3E}">
        <p14:creationId xmlns:p14="http://schemas.microsoft.com/office/powerpoint/2010/main" val="279581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B3319-DF77-03AB-8A17-EC2D7314ACD1}"/>
              </a:ext>
            </a:extLst>
          </p:cNvPr>
          <p:cNvSpPr>
            <a:spLocks noGrp="1"/>
          </p:cNvSpPr>
          <p:nvPr>
            <p:ph type="title"/>
          </p:nvPr>
        </p:nvSpPr>
        <p:spPr/>
        <p:txBody>
          <a:bodyPr/>
          <a:lstStyle/>
          <a:p>
            <a:r>
              <a:rPr lang="en-US"/>
              <a:t>Click to edit Master title style</a:t>
            </a:r>
            <a:endParaRPr lang="nl-NL"/>
          </a:p>
        </p:txBody>
      </p:sp>
      <p:sp>
        <p:nvSpPr>
          <p:cNvPr id="3" name="Vertical Text Placeholder 2">
            <a:extLst>
              <a:ext uri="{FF2B5EF4-FFF2-40B4-BE49-F238E27FC236}">
                <a16:creationId xmlns:a16="http://schemas.microsoft.com/office/drawing/2014/main" id="{90B602FF-48C9-A966-BAB8-EADCD3F3601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2766504C-8E9B-66D1-6577-F53245020D35}"/>
              </a:ext>
            </a:extLst>
          </p:cNvPr>
          <p:cNvSpPr>
            <a:spLocks noGrp="1"/>
          </p:cNvSpPr>
          <p:nvPr>
            <p:ph type="dt" sz="half" idx="10"/>
          </p:nvPr>
        </p:nvSpPr>
        <p:spPr/>
        <p:txBody>
          <a:bodyPr/>
          <a:lstStyle/>
          <a:p>
            <a:fld id="{BD066555-FF55-4688-B1C6-FF3E9FF9BD6A}" type="datetime1">
              <a:rPr lang="nl-NL" smtClean="0"/>
              <a:t>19-11-2025</a:t>
            </a:fld>
            <a:endParaRPr lang="nl-NL"/>
          </a:p>
        </p:txBody>
      </p:sp>
      <p:sp>
        <p:nvSpPr>
          <p:cNvPr id="5" name="Footer Placeholder 4">
            <a:extLst>
              <a:ext uri="{FF2B5EF4-FFF2-40B4-BE49-F238E27FC236}">
                <a16:creationId xmlns:a16="http://schemas.microsoft.com/office/drawing/2014/main" id="{D2727CDF-D87C-031C-EAA7-DD6920629B95}"/>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7E654ED7-48FD-5AAD-4EE5-CED61E57A9BE}"/>
              </a:ext>
            </a:extLst>
          </p:cNvPr>
          <p:cNvSpPr>
            <a:spLocks noGrp="1"/>
          </p:cNvSpPr>
          <p:nvPr>
            <p:ph type="sldNum" sz="quarter" idx="12"/>
          </p:nvPr>
        </p:nvSpPr>
        <p:spPr/>
        <p:txBody>
          <a:bodyPr/>
          <a:lstStyle/>
          <a:p>
            <a:fld id="{5C7B9823-D771-4D90-A2CD-7D2C676B1CFD}" type="slidenum">
              <a:rPr lang="nl-NL" smtClean="0"/>
              <a:t>‹#›</a:t>
            </a:fld>
            <a:endParaRPr lang="nl-NL"/>
          </a:p>
        </p:txBody>
      </p:sp>
    </p:spTree>
    <p:extLst>
      <p:ext uri="{BB962C8B-B14F-4D97-AF65-F5344CB8AC3E}">
        <p14:creationId xmlns:p14="http://schemas.microsoft.com/office/powerpoint/2010/main" val="98151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16F95C-33A3-B928-ABF2-35575B6EF17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nl-NL"/>
          </a:p>
        </p:txBody>
      </p:sp>
      <p:sp>
        <p:nvSpPr>
          <p:cNvPr id="3" name="Vertical Text Placeholder 2">
            <a:extLst>
              <a:ext uri="{FF2B5EF4-FFF2-40B4-BE49-F238E27FC236}">
                <a16:creationId xmlns:a16="http://schemas.microsoft.com/office/drawing/2014/main" id="{F7E847FA-D161-2693-C451-FF38492F7D2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AA7986C5-1F37-D76F-DF3F-F12F96BE7DAB}"/>
              </a:ext>
            </a:extLst>
          </p:cNvPr>
          <p:cNvSpPr>
            <a:spLocks noGrp="1"/>
          </p:cNvSpPr>
          <p:nvPr>
            <p:ph type="dt" sz="half" idx="10"/>
          </p:nvPr>
        </p:nvSpPr>
        <p:spPr/>
        <p:txBody>
          <a:bodyPr/>
          <a:lstStyle/>
          <a:p>
            <a:fld id="{CEED039C-98E8-4B8B-A96B-7C558834EB8C}" type="datetime1">
              <a:rPr lang="nl-NL" smtClean="0"/>
              <a:t>19-11-2025</a:t>
            </a:fld>
            <a:endParaRPr lang="nl-NL"/>
          </a:p>
        </p:txBody>
      </p:sp>
      <p:sp>
        <p:nvSpPr>
          <p:cNvPr id="5" name="Footer Placeholder 4">
            <a:extLst>
              <a:ext uri="{FF2B5EF4-FFF2-40B4-BE49-F238E27FC236}">
                <a16:creationId xmlns:a16="http://schemas.microsoft.com/office/drawing/2014/main" id="{DC6F5EC9-C070-5E66-AF64-EEF4CC94343A}"/>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92EEC4B7-7CB3-EF31-7C30-2DA7C6C8C298}"/>
              </a:ext>
            </a:extLst>
          </p:cNvPr>
          <p:cNvSpPr>
            <a:spLocks noGrp="1"/>
          </p:cNvSpPr>
          <p:nvPr>
            <p:ph type="sldNum" sz="quarter" idx="12"/>
          </p:nvPr>
        </p:nvSpPr>
        <p:spPr/>
        <p:txBody>
          <a:bodyPr/>
          <a:lstStyle/>
          <a:p>
            <a:fld id="{5C7B9823-D771-4D90-A2CD-7D2C676B1CFD}" type="slidenum">
              <a:rPr lang="nl-NL" smtClean="0"/>
              <a:t>‹#›</a:t>
            </a:fld>
            <a:endParaRPr lang="nl-NL"/>
          </a:p>
        </p:txBody>
      </p:sp>
    </p:spTree>
    <p:extLst>
      <p:ext uri="{BB962C8B-B14F-4D97-AF65-F5344CB8AC3E}">
        <p14:creationId xmlns:p14="http://schemas.microsoft.com/office/powerpoint/2010/main" val="1282346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5F357-80CA-1A2B-9F81-10DA7AEEC077}"/>
              </a:ext>
            </a:extLst>
          </p:cNvPr>
          <p:cNvSpPr>
            <a:spLocks noGrp="1"/>
          </p:cNvSpPr>
          <p:nvPr>
            <p:ph type="title"/>
          </p:nvPr>
        </p:nvSpPr>
        <p:spPr/>
        <p:txBody>
          <a:bodyPr/>
          <a:lstStyle/>
          <a:p>
            <a:r>
              <a:rPr lang="en-US"/>
              <a:t>Click to edit Master title style</a:t>
            </a:r>
            <a:endParaRPr lang="nl-NL"/>
          </a:p>
        </p:txBody>
      </p:sp>
      <p:sp>
        <p:nvSpPr>
          <p:cNvPr id="3" name="Content Placeholder 2">
            <a:extLst>
              <a:ext uri="{FF2B5EF4-FFF2-40B4-BE49-F238E27FC236}">
                <a16:creationId xmlns:a16="http://schemas.microsoft.com/office/drawing/2014/main" id="{DAF75CD1-FF61-EDA0-E11F-928D53B2EF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AF02E004-4E03-00DA-5D38-FE1C9E32C626}"/>
              </a:ext>
            </a:extLst>
          </p:cNvPr>
          <p:cNvSpPr>
            <a:spLocks noGrp="1"/>
          </p:cNvSpPr>
          <p:nvPr>
            <p:ph type="dt" sz="half" idx="10"/>
          </p:nvPr>
        </p:nvSpPr>
        <p:spPr/>
        <p:txBody>
          <a:bodyPr/>
          <a:lstStyle/>
          <a:p>
            <a:fld id="{04C154D3-2C53-47B7-A37E-B3CFAB30FE8D}" type="datetime1">
              <a:rPr lang="nl-NL" smtClean="0"/>
              <a:t>19-11-2025</a:t>
            </a:fld>
            <a:endParaRPr lang="nl-NL"/>
          </a:p>
        </p:txBody>
      </p:sp>
      <p:sp>
        <p:nvSpPr>
          <p:cNvPr id="5" name="Footer Placeholder 4">
            <a:extLst>
              <a:ext uri="{FF2B5EF4-FFF2-40B4-BE49-F238E27FC236}">
                <a16:creationId xmlns:a16="http://schemas.microsoft.com/office/drawing/2014/main" id="{5BDF41B9-A812-CF0B-793F-D4C8CFB733F7}"/>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29513AE9-659B-D2C3-EB42-C1AA8E328EE3}"/>
              </a:ext>
            </a:extLst>
          </p:cNvPr>
          <p:cNvSpPr>
            <a:spLocks noGrp="1"/>
          </p:cNvSpPr>
          <p:nvPr>
            <p:ph type="sldNum" sz="quarter" idx="12"/>
          </p:nvPr>
        </p:nvSpPr>
        <p:spPr/>
        <p:txBody>
          <a:bodyPr/>
          <a:lstStyle/>
          <a:p>
            <a:fld id="{5C7B9823-D771-4D90-A2CD-7D2C676B1CFD}" type="slidenum">
              <a:rPr lang="nl-NL" smtClean="0"/>
              <a:t>‹#›</a:t>
            </a:fld>
            <a:endParaRPr lang="nl-NL"/>
          </a:p>
        </p:txBody>
      </p:sp>
    </p:spTree>
    <p:extLst>
      <p:ext uri="{BB962C8B-B14F-4D97-AF65-F5344CB8AC3E}">
        <p14:creationId xmlns:p14="http://schemas.microsoft.com/office/powerpoint/2010/main" val="4030573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B2526-0715-2468-4DE9-444B19EF9D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nl-NL"/>
          </a:p>
        </p:txBody>
      </p:sp>
      <p:sp>
        <p:nvSpPr>
          <p:cNvPr id="3" name="Text Placeholder 2">
            <a:extLst>
              <a:ext uri="{FF2B5EF4-FFF2-40B4-BE49-F238E27FC236}">
                <a16:creationId xmlns:a16="http://schemas.microsoft.com/office/drawing/2014/main" id="{FC4172B5-AFD8-694B-09D7-3B40CA47C91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F23312-5EBF-CD04-C9B1-A36BAC794A18}"/>
              </a:ext>
            </a:extLst>
          </p:cNvPr>
          <p:cNvSpPr>
            <a:spLocks noGrp="1"/>
          </p:cNvSpPr>
          <p:nvPr>
            <p:ph type="dt" sz="half" idx="10"/>
          </p:nvPr>
        </p:nvSpPr>
        <p:spPr/>
        <p:txBody>
          <a:bodyPr/>
          <a:lstStyle/>
          <a:p>
            <a:fld id="{0FB53BFA-4D16-424E-9C4B-9F37D6BA1E99}" type="datetime1">
              <a:rPr lang="nl-NL" smtClean="0"/>
              <a:t>19-11-2025</a:t>
            </a:fld>
            <a:endParaRPr lang="nl-NL"/>
          </a:p>
        </p:txBody>
      </p:sp>
      <p:sp>
        <p:nvSpPr>
          <p:cNvPr id="5" name="Footer Placeholder 4">
            <a:extLst>
              <a:ext uri="{FF2B5EF4-FFF2-40B4-BE49-F238E27FC236}">
                <a16:creationId xmlns:a16="http://schemas.microsoft.com/office/drawing/2014/main" id="{BC1001C7-D721-6709-5683-0363B48EEA8E}"/>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E048FB0E-6449-4B40-2597-B006AFFCE32A}"/>
              </a:ext>
            </a:extLst>
          </p:cNvPr>
          <p:cNvSpPr>
            <a:spLocks noGrp="1"/>
          </p:cNvSpPr>
          <p:nvPr>
            <p:ph type="sldNum" sz="quarter" idx="12"/>
          </p:nvPr>
        </p:nvSpPr>
        <p:spPr/>
        <p:txBody>
          <a:bodyPr/>
          <a:lstStyle/>
          <a:p>
            <a:fld id="{5C7B9823-D771-4D90-A2CD-7D2C676B1CFD}" type="slidenum">
              <a:rPr lang="nl-NL" smtClean="0"/>
              <a:t>‹#›</a:t>
            </a:fld>
            <a:endParaRPr lang="nl-NL"/>
          </a:p>
        </p:txBody>
      </p:sp>
    </p:spTree>
    <p:extLst>
      <p:ext uri="{BB962C8B-B14F-4D97-AF65-F5344CB8AC3E}">
        <p14:creationId xmlns:p14="http://schemas.microsoft.com/office/powerpoint/2010/main" val="834538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98B1D-79AC-DE5E-95AC-C820ABC5A763}"/>
              </a:ext>
            </a:extLst>
          </p:cNvPr>
          <p:cNvSpPr>
            <a:spLocks noGrp="1"/>
          </p:cNvSpPr>
          <p:nvPr>
            <p:ph type="title"/>
          </p:nvPr>
        </p:nvSpPr>
        <p:spPr/>
        <p:txBody>
          <a:bodyPr/>
          <a:lstStyle/>
          <a:p>
            <a:r>
              <a:rPr lang="en-US"/>
              <a:t>Click to edit Master title style</a:t>
            </a:r>
            <a:endParaRPr lang="nl-NL"/>
          </a:p>
        </p:txBody>
      </p:sp>
      <p:sp>
        <p:nvSpPr>
          <p:cNvPr id="3" name="Content Placeholder 2">
            <a:extLst>
              <a:ext uri="{FF2B5EF4-FFF2-40B4-BE49-F238E27FC236}">
                <a16:creationId xmlns:a16="http://schemas.microsoft.com/office/drawing/2014/main" id="{1D20FD94-80D7-9BED-1BA3-EFD9995272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Content Placeholder 3">
            <a:extLst>
              <a:ext uri="{FF2B5EF4-FFF2-40B4-BE49-F238E27FC236}">
                <a16:creationId xmlns:a16="http://schemas.microsoft.com/office/drawing/2014/main" id="{BC701134-3335-94B9-2662-336CB5AA02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5" name="Date Placeholder 4">
            <a:extLst>
              <a:ext uri="{FF2B5EF4-FFF2-40B4-BE49-F238E27FC236}">
                <a16:creationId xmlns:a16="http://schemas.microsoft.com/office/drawing/2014/main" id="{297CC269-4DBD-7FE4-AB8A-2BE8C7BCA4A4}"/>
              </a:ext>
            </a:extLst>
          </p:cNvPr>
          <p:cNvSpPr>
            <a:spLocks noGrp="1"/>
          </p:cNvSpPr>
          <p:nvPr>
            <p:ph type="dt" sz="half" idx="10"/>
          </p:nvPr>
        </p:nvSpPr>
        <p:spPr/>
        <p:txBody>
          <a:bodyPr/>
          <a:lstStyle/>
          <a:p>
            <a:fld id="{26EE1C9F-87D9-4299-981E-7FC2F7479C8D}" type="datetime1">
              <a:rPr lang="nl-NL" smtClean="0"/>
              <a:t>19-11-2025</a:t>
            </a:fld>
            <a:endParaRPr lang="nl-NL"/>
          </a:p>
        </p:txBody>
      </p:sp>
      <p:sp>
        <p:nvSpPr>
          <p:cNvPr id="6" name="Footer Placeholder 5">
            <a:extLst>
              <a:ext uri="{FF2B5EF4-FFF2-40B4-BE49-F238E27FC236}">
                <a16:creationId xmlns:a16="http://schemas.microsoft.com/office/drawing/2014/main" id="{75A08147-F4C9-D544-723E-D40BC81AABB8}"/>
              </a:ext>
            </a:extLst>
          </p:cNvPr>
          <p:cNvSpPr>
            <a:spLocks noGrp="1"/>
          </p:cNvSpPr>
          <p:nvPr>
            <p:ph type="ftr" sz="quarter" idx="11"/>
          </p:nvPr>
        </p:nvSpPr>
        <p:spPr/>
        <p:txBody>
          <a:bodyPr/>
          <a:lstStyle/>
          <a:p>
            <a:endParaRPr lang="nl-NL"/>
          </a:p>
        </p:txBody>
      </p:sp>
      <p:sp>
        <p:nvSpPr>
          <p:cNvPr id="7" name="Slide Number Placeholder 6">
            <a:extLst>
              <a:ext uri="{FF2B5EF4-FFF2-40B4-BE49-F238E27FC236}">
                <a16:creationId xmlns:a16="http://schemas.microsoft.com/office/drawing/2014/main" id="{E36381FC-989B-59F2-529F-7578B7D88955}"/>
              </a:ext>
            </a:extLst>
          </p:cNvPr>
          <p:cNvSpPr>
            <a:spLocks noGrp="1"/>
          </p:cNvSpPr>
          <p:nvPr>
            <p:ph type="sldNum" sz="quarter" idx="12"/>
          </p:nvPr>
        </p:nvSpPr>
        <p:spPr/>
        <p:txBody>
          <a:bodyPr/>
          <a:lstStyle/>
          <a:p>
            <a:fld id="{5C7B9823-D771-4D90-A2CD-7D2C676B1CFD}" type="slidenum">
              <a:rPr lang="nl-NL" smtClean="0"/>
              <a:t>‹#›</a:t>
            </a:fld>
            <a:endParaRPr lang="nl-NL"/>
          </a:p>
        </p:txBody>
      </p:sp>
    </p:spTree>
    <p:extLst>
      <p:ext uri="{BB962C8B-B14F-4D97-AF65-F5344CB8AC3E}">
        <p14:creationId xmlns:p14="http://schemas.microsoft.com/office/powerpoint/2010/main" val="3194794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6C85D-8458-4E0A-D1A5-FD260A10C1AF}"/>
              </a:ext>
            </a:extLst>
          </p:cNvPr>
          <p:cNvSpPr>
            <a:spLocks noGrp="1"/>
          </p:cNvSpPr>
          <p:nvPr>
            <p:ph type="title"/>
          </p:nvPr>
        </p:nvSpPr>
        <p:spPr>
          <a:xfrm>
            <a:off x="839788" y="365125"/>
            <a:ext cx="10515600" cy="1325563"/>
          </a:xfrm>
        </p:spPr>
        <p:txBody>
          <a:bodyPr/>
          <a:lstStyle/>
          <a:p>
            <a:r>
              <a:rPr lang="en-US"/>
              <a:t>Click to edit Master title style</a:t>
            </a:r>
            <a:endParaRPr lang="nl-NL"/>
          </a:p>
        </p:txBody>
      </p:sp>
      <p:sp>
        <p:nvSpPr>
          <p:cNvPr id="3" name="Text Placeholder 2">
            <a:extLst>
              <a:ext uri="{FF2B5EF4-FFF2-40B4-BE49-F238E27FC236}">
                <a16:creationId xmlns:a16="http://schemas.microsoft.com/office/drawing/2014/main" id="{3A0F18C4-3913-45D7-A093-601BE48B04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56A2019-56E2-E954-68BC-9B5D5C0CC4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5" name="Text Placeholder 4">
            <a:extLst>
              <a:ext uri="{FF2B5EF4-FFF2-40B4-BE49-F238E27FC236}">
                <a16:creationId xmlns:a16="http://schemas.microsoft.com/office/drawing/2014/main" id="{2FD892AF-BBD0-6CEA-6AA8-E96F7F67AE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ABA396B-2766-07F4-B416-A1929B3B20D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7" name="Date Placeholder 6">
            <a:extLst>
              <a:ext uri="{FF2B5EF4-FFF2-40B4-BE49-F238E27FC236}">
                <a16:creationId xmlns:a16="http://schemas.microsoft.com/office/drawing/2014/main" id="{AF275B7C-3910-6928-0B15-A4F347DED279}"/>
              </a:ext>
            </a:extLst>
          </p:cNvPr>
          <p:cNvSpPr>
            <a:spLocks noGrp="1"/>
          </p:cNvSpPr>
          <p:nvPr>
            <p:ph type="dt" sz="half" idx="10"/>
          </p:nvPr>
        </p:nvSpPr>
        <p:spPr/>
        <p:txBody>
          <a:bodyPr/>
          <a:lstStyle/>
          <a:p>
            <a:fld id="{7BF8DD46-159E-4319-9647-BB895818D379}" type="datetime1">
              <a:rPr lang="nl-NL" smtClean="0"/>
              <a:t>19-11-2025</a:t>
            </a:fld>
            <a:endParaRPr lang="nl-NL"/>
          </a:p>
        </p:txBody>
      </p:sp>
      <p:sp>
        <p:nvSpPr>
          <p:cNvPr id="8" name="Footer Placeholder 7">
            <a:extLst>
              <a:ext uri="{FF2B5EF4-FFF2-40B4-BE49-F238E27FC236}">
                <a16:creationId xmlns:a16="http://schemas.microsoft.com/office/drawing/2014/main" id="{98C1EB21-FCA2-1725-E886-00A31F2B7397}"/>
              </a:ext>
            </a:extLst>
          </p:cNvPr>
          <p:cNvSpPr>
            <a:spLocks noGrp="1"/>
          </p:cNvSpPr>
          <p:nvPr>
            <p:ph type="ftr" sz="quarter" idx="11"/>
          </p:nvPr>
        </p:nvSpPr>
        <p:spPr/>
        <p:txBody>
          <a:bodyPr/>
          <a:lstStyle/>
          <a:p>
            <a:endParaRPr lang="nl-NL"/>
          </a:p>
        </p:txBody>
      </p:sp>
      <p:sp>
        <p:nvSpPr>
          <p:cNvPr id="9" name="Slide Number Placeholder 8">
            <a:extLst>
              <a:ext uri="{FF2B5EF4-FFF2-40B4-BE49-F238E27FC236}">
                <a16:creationId xmlns:a16="http://schemas.microsoft.com/office/drawing/2014/main" id="{3F4BCA56-C26E-9F20-4FBF-CA6BF6F39951}"/>
              </a:ext>
            </a:extLst>
          </p:cNvPr>
          <p:cNvSpPr>
            <a:spLocks noGrp="1"/>
          </p:cNvSpPr>
          <p:nvPr>
            <p:ph type="sldNum" sz="quarter" idx="12"/>
          </p:nvPr>
        </p:nvSpPr>
        <p:spPr/>
        <p:txBody>
          <a:bodyPr/>
          <a:lstStyle/>
          <a:p>
            <a:fld id="{5C7B9823-D771-4D90-A2CD-7D2C676B1CFD}" type="slidenum">
              <a:rPr lang="nl-NL" smtClean="0"/>
              <a:t>‹#›</a:t>
            </a:fld>
            <a:endParaRPr lang="nl-NL"/>
          </a:p>
        </p:txBody>
      </p:sp>
    </p:spTree>
    <p:extLst>
      <p:ext uri="{BB962C8B-B14F-4D97-AF65-F5344CB8AC3E}">
        <p14:creationId xmlns:p14="http://schemas.microsoft.com/office/powerpoint/2010/main" val="470467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13AC7-DF2D-77CF-3C9F-DB45EDE2AFEC}"/>
              </a:ext>
            </a:extLst>
          </p:cNvPr>
          <p:cNvSpPr>
            <a:spLocks noGrp="1"/>
          </p:cNvSpPr>
          <p:nvPr>
            <p:ph type="title"/>
          </p:nvPr>
        </p:nvSpPr>
        <p:spPr/>
        <p:txBody>
          <a:bodyPr/>
          <a:lstStyle/>
          <a:p>
            <a:r>
              <a:rPr lang="en-US"/>
              <a:t>Click to edit Master title style</a:t>
            </a:r>
            <a:endParaRPr lang="nl-NL"/>
          </a:p>
        </p:txBody>
      </p:sp>
      <p:sp>
        <p:nvSpPr>
          <p:cNvPr id="3" name="Date Placeholder 2">
            <a:extLst>
              <a:ext uri="{FF2B5EF4-FFF2-40B4-BE49-F238E27FC236}">
                <a16:creationId xmlns:a16="http://schemas.microsoft.com/office/drawing/2014/main" id="{00975E80-647A-6361-894B-2DC122405D23}"/>
              </a:ext>
            </a:extLst>
          </p:cNvPr>
          <p:cNvSpPr>
            <a:spLocks noGrp="1"/>
          </p:cNvSpPr>
          <p:nvPr>
            <p:ph type="dt" sz="half" idx="10"/>
          </p:nvPr>
        </p:nvSpPr>
        <p:spPr/>
        <p:txBody>
          <a:bodyPr/>
          <a:lstStyle/>
          <a:p>
            <a:fld id="{9250E3CA-0215-41D5-BDDF-47A275FBEC1F}" type="datetime1">
              <a:rPr lang="nl-NL" smtClean="0"/>
              <a:t>19-11-2025</a:t>
            </a:fld>
            <a:endParaRPr lang="nl-NL"/>
          </a:p>
        </p:txBody>
      </p:sp>
      <p:sp>
        <p:nvSpPr>
          <p:cNvPr id="4" name="Footer Placeholder 3">
            <a:extLst>
              <a:ext uri="{FF2B5EF4-FFF2-40B4-BE49-F238E27FC236}">
                <a16:creationId xmlns:a16="http://schemas.microsoft.com/office/drawing/2014/main" id="{4FD1446B-357A-4F5E-DA8E-9037CCF258FA}"/>
              </a:ext>
            </a:extLst>
          </p:cNvPr>
          <p:cNvSpPr>
            <a:spLocks noGrp="1"/>
          </p:cNvSpPr>
          <p:nvPr>
            <p:ph type="ftr" sz="quarter" idx="11"/>
          </p:nvPr>
        </p:nvSpPr>
        <p:spPr/>
        <p:txBody>
          <a:bodyPr/>
          <a:lstStyle/>
          <a:p>
            <a:endParaRPr lang="nl-NL"/>
          </a:p>
        </p:txBody>
      </p:sp>
      <p:sp>
        <p:nvSpPr>
          <p:cNvPr id="5" name="Slide Number Placeholder 4">
            <a:extLst>
              <a:ext uri="{FF2B5EF4-FFF2-40B4-BE49-F238E27FC236}">
                <a16:creationId xmlns:a16="http://schemas.microsoft.com/office/drawing/2014/main" id="{B57DA965-0954-D8A4-98FC-FDD66C6EC8D2}"/>
              </a:ext>
            </a:extLst>
          </p:cNvPr>
          <p:cNvSpPr>
            <a:spLocks noGrp="1"/>
          </p:cNvSpPr>
          <p:nvPr>
            <p:ph type="sldNum" sz="quarter" idx="12"/>
          </p:nvPr>
        </p:nvSpPr>
        <p:spPr/>
        <p:txBody>
          <a:bodyPr/>
          <a:lstStyle/>
          <a:p>
            <a:fld id="{5C7B9823-D771-4D90-A2CD-7D2C676B1CFD}" type="slidenum">
              <a:rPr lang="nl-NL" smtClean="0"/>
              <a:t>‹#›</a:t>
            </a:fld>
            <a:endParaRPr lang="nl-NL"/>
          </a:p>
        </p:txBody>
      </p:sp>
    </p:spTree>
    <p:extLst>
      <p:ext uri="{BB962C8B-B14F-4D97-AF65-F5344CB8AC3E}">
        <p14:creationId xmlns:p14="http://schemas.microsoft.com/office/powerpoint/2010/main" val="3545196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FDEFC1-FAC7-8364-33D5-BFD092673285}"/>
              </a:ext>
            </a:extLst>
          </p:cNvPr>
          <p:cNvSpPr>
            <a:spLocks noGrp="1"/>
          </p:cNvSpPr>
          <p:nvPr>
            <p:ph type="dt" sz="half" idx="10"/>
          </p:nvPr>
        </p:nvSpPr>
        <p:spPr/>
        <p:txBody>
          <a:bodyPr/>
          <a:lstStyle/>
          <a:p>
            <a:fld id="{43302A25-AC7D-44BF-B787-98DD64D8A693}" type="datetime1">
              <a:rPr lang="nl-NL" smtClean="0"/>
              <a:t>19-11-2025</a:t>
            </a:fld>
            <a:endParaRPr lang="nl-NL"/>
          </a:p>
        </p:txBody>
      </p:sp>
      <p:sp>
        <p:nvSpPr>
          <p:cNvPr id="3" name="Footer Placeholder 2">
            <a:extLst>
              <a:ext uri="{FF2B5EF4-FFF2-40B4-BE49-F238E27FC236}">
                <a16:creationId xmlns:a16="http://schemas.microsoft.com/office/drawing/2014/main" id="{8EF9F725-ED3C-BAC0-7B7F-64A82E38F98F}"/>
              </a:ext>
            </a:extLst>
          </p:cNvPr>
          <p:cNvSpPr>
            <a:spLocks noGrp="1"/>
          </p:cNvSpPr>
          <p:nvPr>
            <p:ph type="ftr" sz="quarter" idx="11"/>
          </p:nvPr>
        </p:nvSpPr>
        <p:spPr/>
        <p:txBody>
          <a:bodyPr/>
          <a:lstStyle/>
          <a:p>
            <a:endParaRPr lang="nl-NL"/>
          </a:p>
        </p:txBody>
      </p:sp>
      <p:sp>
        <p:nvSpPr>
          <p:cNvPr id="4" name="Slide Number Placeholder 3">
            <a:extLst>
              <a:ext uri="{FF2B5EF4-FFF2-40B4-BE49-F238E27FC236}">
                <a16:creationId xmlns:a16="http://schemas.microsoft.com/office/drawing/2014/main" id="{5B49E2F2-7DBC-1156-1252-2A16E6FAD915}"/>
              </a:ext>
            </a:extLst>
          </p:cNvPr>
          <p:cNvSpPr>
            <a:spLocks noGrp="1"/>
          </p:cNvSpPr>
          <p:nvPr>
            <p:ph type="sldNum" sz="quarter" idx="12"/>
          </p:nvPr>
        </p:nvSpPr>
        <p:spPr/>
        <p:txBody>
          <a:bodyPr/>
          <a:lstStyle/>
          <a:p>
            <a:fld id="{5C7B9823-D771-4D90-A2CD-7D2C676B1CFD}" type="slidenum">
              <a:rPr lang="nl-NL" smtClean="0"/>
              <a:t>‹#›</a:t>
            </a:fld>
            <a:endParaRPr lang="nl-NL"/>
          </a:p>
        </p:txBody>
      </p:sp>
    </p:spTree>
    <p:extLst>
      <p:ext uri="{BB962C8B-B14F-4D97-AF65-F5344CB8AC3E}">
        <p14:creationId xmlns:p14="http://schemas.microsoft.com/office/powerpoint/2010/main" val="3879569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04968-D379-976F-E141-3B88FBB116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nl-NL"/>
          </a:p>
        </p:txBody>
      </p:sp>
      <p:sp>
        <p:nvSpPr>
          <p:cNvPr id="3" name="Content Placeholder 2">
            <a:extLst>
              <a:ext uri="{FF2B5EF4-FFF2-40B4-BE49-F238E27FC236}">
                <a16:creationId xmlns:a16="http://schemas.microsoft.com/office/drawing/2014/main" id="{37A038BB-BD8A-669A-B6A2-76A099ADC8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Text Placeholder 3">
            <a:extLst>
              <a:ext uri="{FF2B5EF4-FFF2-40B4-BE49-F238E27FC236}">
                <a16:creationId xmlns:a16="http://schemas.microsoft.com/office/drawing/2014/main" id="{736D8703-FDE6-1BC6-CF4B-1DD1CD3F37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D3D692-15C4-FD71-C30A-D74E18B308FF}"/>
              </a:ext>
            </a:extLst>
          </p:cNvPr>
          <p:cNvSpPr>
            <a:spLocks noGrp="1"/>
          </p:cNvSpPr>
          <p:nvPr>
            <p:ph type="dt" sz="half" idx="10"/>
          </p:nvPr>
        </p:nvSpPr>
        <p:spPr/>
        <p:txBody>
          <a:bodyPr/>
          <a:lstStyle/>
          <a:p>
            <a:fld id="{8C3EB9B4-386C-453F-8BDA-B5DB6B833D60}" type="datetime1">
              <a:rPr lang="nl-NL" smtClean="0"/>
              <a:t>19-11-2025</a:t>
            </a:fld>
            <a:endParaRPr lang="nl-NL"/>
          </a:p>
        </p:txBody>
      </p:sp>
      <p:sp>
        <p:nvSpPr>
          <p:cNvPr id="6" name="Footer Placeholder 5">
            <a:extLst>
              <a:ext uri="{FF2B5EF4-FFF2-40B4-BE49-F238E27FC236}">
                <a16:creationId xmlns:a16="http://schemas.microsoft.com/office/drawing/2014/main" id="{9E9DBEDC-1FA8-26A2-4561-76500D27637D}"/>
              </a:ext>
            </a:extLst>
          </p:cNvPr>
          <p:cNvSpPr>
            <a:spLocks noGrp="1"/>
          </p:cNvSpPr>
          <p:nvPr>
            <p:ph type="ftr" sz="quarter" idx="11"/>
          </p:nvPr>
        </p:nvSpPr>
        <p:spPr/>
        <p:txBody>
          <a:bodyPr/>
          <a:lstStyle/>
          <a:p>
            <a:endParaRPr lang="nl-NL"/>
          </a:p>
        </p:txBody>
      </p:sp>
      <p:sp>
        <p:nvSpPr>
          <p:cNvPr id="7" name="Slide Number Placeholder 6">
            <a:extLst>
              <a:ext uri="{FF2B5EF4-FFF2-40B4-BE49-F238E27FC236}">
                <a16:creationId xmlns:a16="http://schemas.microsoft.com/office/drawing/2014/main" id="{11481F19-E91E-8277-19D7-E952A7CCE448}"/>
              </a:ext>
            </a:extLst>
          </p:cNvPr>
          <p:cNvSpPr>
            <a:spLocks noGrp="1"/>
          </p:cNvSpPr>
          <p:nvPr>
            <p:ph type="sldNum" sz="quarter" idx="12"/>
          </p:nvPr>
        </p:nvSpPr>
        <p:spPr/>
        <p:txBody>
          <a:bodyPr/>
          <a:lstStyle/>
          <a:p>
            <a:fld id="{5C7B9823-D771-4D90-A2CD-7D2C676B1CFD}" type="slidenum">
              <a:rPr lang="nl-NL" smtClean="0"/>
              <a:t>‹#›</a:t>
            </a:fld>
            <a:endParaRPr lang="nl-NL"/>
          </a:p>
        </p:txBody>
      </p:sp>
    </p:spTree>
    <p:extLst>
      <p:ext uri="{BB962C8B-B14F-4D97-AF65-F5344CB8AC3E}">
        <p14:creationId xmlns:p14="http://schemas.microsoft.com/office/powerpoint/2010/main" val="2444691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D602F-ADB2-58A9-FA66-5703880666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nl-NL"/>
          </a:p>
        </p:txBody>
      </p:sp>
      <p:sp>
        <p:nvSpPr>
          <p:cNvPr id="3" name="Picture Placeholder 2">
            <a:extLst>
              <a:ext uri="{FF2B5EF4-FFF2-40B4-BE49-F238E27FC236}">
                <a16:creationId xmlns:a16="http://schemas.microsoft.com/office/drawing/2014/main" id="{3C1BB669-F3EA-CCB4-8A4A-3288D29F93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ext Placeholder 3">
            <a:extLst>
              <a:ext uri="{FF2B5EF4-FFF2-40B4-BE49-F238E27FC236}">
                <a16:creationId xmlns:a16="http://schemas.microsoft.com/office/drawing/2014/main" id="{DC494D22-E22A-D2F7-4FBC-B6A61EF593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139B4F-F11D-5379-9C49-AB63906EDABF}"/>
              </a:ext>
            </a:extLst>
          </p:cNvPr>
          <p:cNvSpPr>
            <a:spLocks noGrp="1"/>
          </p:cNvSpPr>
          <p:nvPr>
            <p:ph type="dt" sz="half" idx="10"/>
          </p:nvPr>
        </p:nvSpPr>
        <p:spPr/>
        <p:txBody>
          <a:bodyPr/>
          <a:lstStyle/>
          <a:p>
            <a:fld id="{A14B83F0-4BF9-46BC-9A03-CE151164D284}" type="datetime1">
              <a:rPr lang="nl-NL" smtClean="0"/>
              <a:t>19-11-2025</a:t>
            </a:fld>
            <a:endParaRPr lang="nl-NL"/>
          </a:p>
        </p:txBody>
      </p:sp>
      <p:sp>
        <p:nvSpPr>
          <p:cNvPr id="6" name="Footer Placeholder 5">
            <a:extLst>
              <a:ext uri="{FF2B5EF4-FFF2-40B4-BE49-F238E27FC236}">
                <a16:creationId xmlns:a16="http://schemas.microsoft.com/office/drawing/2014/main" id="{F38111A4-39A9-03DC-70CC-62913BD0456D}"/>
              </a:ext>
            </a:extLst>
          </p:cNvPr>
          <p:cNvSpPr>
            <a:spLocks noGrp="1"/>
          </p:cNvSpPr>
          <p:nvPr>
            <p:ph type="ftr" sz="quarter" idx="11"/>
          </p:nvPr>
        </p:nvSpPr>
        <p:spPr/>
        <p:txBody>
          <a:bodyPr/>
          <a:lstStyle/>
          <a:p>
            <a:endParaRPr lang="nl-NL"/>
          </a:p>
        </p:txBody>
      </p:sp>
      <p:sp>
        <p:nvSpPr>
          <p:cNvPr id="7" name="Slide Number Placeholder 6">
            <a:extLst>
              <a:ext uri="{FF2B5EF4-FFF2-40B4-BE49-F238E27FC236}">
                <a16:creationId xmlns:a16="http://schemas.microsoft.com/office/drawing/2014/main" id="{49724716-35DC-1E5E-96DE-EB61BBDEA59F}"/>
              </a:ext>
            </a:extLst>
          </p:cNvPr>
          <p:cNvSpPr>
            <a:spLocks noGrp="1"/>
          </p:cNvSpPr>
          <p:nvPr>
            <p:ph type="sldNum" sz="quarter" idx="12"/>
          </p:nvPr>
        </p:nvSpPr>
        <p:spPr/>
        <p:txBody>
          <a:bodyPr/>
          <a:lstStyle/>
          <a:p>
            <a:fld id="{5C7B9823-D771-4D90-A2CD-7D2C676B1CFD}" type="slidenum">
              <a:rPr lang="nl-NL" smtClean="0"/>
              <a:t>‹#›</a:t>
            </a:fld>
            <a:endParaRPr lang="nl-NL"/>
          </a:p>
        </p:txBody>
      </p:sp>
    </p:spTree>
    <p:extLst>
      <p:ext uri="{BB962C8B-B14F-4D97-AF65-F5344CB8AC3E}">
        <p14:creationId xmlns:p14="http://schemas.microsoft.com/office/powerpoint/2010/main" val="3807749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rgbClr val="232323"/>
            </a:gs>
            <a:gs pos="0">
              <a:srgbClr val="252723"/>
            </a:gs>
            <a:gs pos="100000">
              <a:srgbClr val="1D1F1C"/>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C2A708-890F-FFD0-B6F9-1E5F8C4679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75A0641C-CB76-9FC7-1F48-BF8F71CC3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23F109E0-2F9E-8519-95AB-CDFA73D427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4636E1-E775-4E8C-AABC-F454AEC1D58B}" type="datetime1">
              <a:rPr lang="nl-NL" smtClean="0"/>
              <a:t>19-11-2025</a:t>
            </a:fld>
            <a:endParaRPr lang="nl-NL"/>
          </a:p>
        </p:txBody>
      </p:sp>
      <p:sp>
        <p:nvSpPr>
          <p:cNvPr id="5" name="Footer Placeholder 4">
            <a:extLst>
              <a:ext uri="{FF2B5EF4-FFF2-40B4-BE49-F238E27FC236}">
                <a16:creationId xmlns:a16="http://schemas.microsoft.com/office/drawing/2014/main" id="{125CA243-4865-3A5E-4F07-CBA788E9F1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NL"/>
          </a:p>
        </p:txBody>
      </p:sp>
      <p:sp>
        <p:nvSpPr>
          <p:cNvPr id="6" name="Slide Number Placeholder 5">
            <a:extLst>
              <a:ext uri="{FF2B5EF4-FFF2-40B4-BE49-F238E27FC236}">
                <a16:creationId xmlns:a16="http://schemas.microsoft.com/office/drawing/2014/main" id="{3B832F80-1884-8DA0-5061-D1523C792F30}"/>
              </a:ext>
            </a:extLst>
          </p:cNvPr>
          <p:cNvSpPr>
            <a:spLocks noGrp="1"/>
          </p:cNvSpPr>
          <p:nvPr>
            <p:ph type="sldNum" sz="quarter" idx="4"/>
          </p:nvPr>
        </p:nvSpPr>
        <p:spPr>
          <a:xfrm>
            <a:off x="9165167" y="5952568"/>
            <a:ext cx="2743200" cy="365125"/>
          </a:xfrm>
          <a:prstGeom prst="rect">
            <a:avLst/>
          </a:prstGeom>
        </p:spPr>
        <p:txBody>
          <a:bodyPr vert="horz" lIns="91440" tIns="45720" rIns="91440" bIns="45720" rtlCol="0" anchor="ctr"/>
          <a:lstStyle>
            <a:lvl1pPr algn="r">
              <a:defRPr sz="1200">
                <a:solidFill>
                  <a:schemeClr val="tx1">
                    <a:tint val="82000"/>
                  </a:schemeClr>
                </a:solidFill>
                <a:latin typeface="Consolas" panose="020B0609020204030204" pitchFamily="49" charset="0"/>
              </a:defRPr>
            </a:lvl1pPr>
          </a:lstStyle>
          <a:p>
            <a:fld id="{5C7B9823-D771-4D90-A2CD-7D2C676B1CFD}" type="slidenum">
              <a:rPr lang="nl-NL" smtClean="0"/>
              <a:pPr/>
              <a:t>‹#›</a:t>
            </a:fld>
            <a:endParaRPr lang="nl-NL"/>
          </a:p>
        </p:txBody>
      </p:sp>
      <p:pic>
        <p:nvPicPr>
          <p:cNvPr id="7" name="Picture 6" descr="A logo with white and blue squares&#10;&#10;AI-generated content may be incorrect.">
            <a:extLst>
              <a:ext uri="{FF2B5EF4-FFF2-40B4-BE49-F238E27FC236}">
                <a16:creationId xmlns:a16="http://schemas.microsoft.com/office/drawing/2014/main" id="{F301BD44-5DAC-B9BA-5EDC-54554C4D8834}"/>
              </a:ext>
            </a:extLst>
          </p:cNvPr>
          <p:cNvPicPr>
            <a:picLocks noChangeAspect="1"/>
          </p:cNvPicPr>
          <p:nvPr userDrawn="1"/>
        </p:nvPicPr>
        <p:blipFill>
          <a:blip r:embed="rId13">
            <a:alphaModFix amt="20000"/>
            <a:extLst>
              <a:ext uri="{28A0092B-C50C-407E-A947-70E740481C1C}">
                <a14:useLocalDpi xmlns:a14="http://schemas.microsoft.com/office/drawing/2010/main" val="0"/>
              </a:ext>
            </a:extLst>
          </a:blip>
          <a:stretch>
            <a:fillRect/>
          </a:stretch>
        </p:blipFill>
        <p:spPr>
          <a:xfrm>
            <a:off x="11764167" y="6427625"/>
            <a:ext cx="288401" cy="277975"/>
          </a:xfrm>
          <a:prstGeom prst="rect">
            <a:avLst/>
          </a:prstGeom>
        </p:spPr>
      </p:pic>
      <p:pic>
        <p:nvPicPr>
          <p:cNvPr id="8" name="Grafik 6">
            <a:extLst>
              <a:ext uri="{FF2B5EF4-FFF2-40B4-BE49-F238E27FC236}">
                <a16:creationId xmlns:a16="http://schemas.microsoft.com/office/drawing/2014/main" id="{D943B1F4-AC46-24C5-C7D6-CCD2A77291C8}"/>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6388100"/>
            <a:ext cx="12192000" cy="469900"/>
          </a:xfrm>
          <a:prstGeom prst="rect">
            <a:avLst/>
          </a:prstGeom>
        </p:spPr>
      </p:pic>
    </p:spTree>
    <p:extLst>
      <p:ext uri="{BB962C8B-B14F-4D97-AF65-F5344CB8AC3E}">
        <p14:creationId xmlns:p14="http://schemas.microsoft.com/office/powerpoint/2010/main" val="3728519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s://microsoft.github.io/DirectX-Specs/d3d/ResourceBinding.html" TargetMode="External"/><Relationship Id="rId2" Type="http://schemas.openxmlformats.org/officeDocument/2006/relationships/notesSlide" Target="../notesSlides/notesSlide58.xml"/><Relationship Id="rId1" Type="http://schemas.openxmlformats.org/officeDocument/2006/relationships/slideLayout" Target="../slideLayouts/slideLayout2.xml"/><Relationship Id="rId4" Type="http://schemas.openxmlformats.org/officeDocument/2006/relationships/hyperlink" Target="https://www.youtube.com/watch?v=Wbnw87tYqVg"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ABEF7-D8B1-FCC4-F651-5FF70742FE27}"/>
              </a:ext>
            </a:extLst>
          </p:cNvPr>
          <p:cNvSpPr>
            <a:spLocks noGrp="1"/>
          </p:cNvSpPr>
          <p:nvPr>
            <p:ph type="ctrTitle"/>
          </p:nvPr>
        </p:nvSpPr>
        <p:spPr/>
        <p:txBody>
          <a:bodyPr>
            <a:normAutofit/>
          </a:bodyPr>
          <a:lstStyle/>
          <a:p>
            <a:r>
              <a:rPr lang="en-US" sz="5400">
                <a:solidFill>
                  <a:schemeClr val="bg1"/>
                </a:solidFill>
                <a:latin typeface="Courier New" panose="02070309020205020404" pitchFamily="49" charset="0"/>
                <a:cs typeface="Courier New" panose="02070309020205020404" pitchFamily="49" charset="0"/>
              </a:rPr>
              <a:t>Root Signatures &amp; Shader ISA</a:t>
            </a:r>
            <a:endParaRPr lang="nl-NL" sz="5400">
              <a:solidFill>
                <a:schemeClr val="bg1"/>
              </a:solidFill>
              <a:latin typeface="Courier New" panose="02070309020205020404" pitchFamily="49" charset="0"/>
              <a:cs typeface="Courier New" panose="02070309020205020404" pitchFamily="49" charset="0"/>
            </a:endParaRPr>
          </a:p>
        </p:txBody>
      </p:sp>
      <p:sp>
        <p:nvSpPr>
          <p:cNvPr id="3" name="Subtitle 2">
            <a:extLst>
              <a:ext uri="{FF2B5EF4-FFF2-40B4-BE49-F238E27FC236}">
                <a16:creationId xmlns:a16="http://schemas.microsoft.com/office/drawing/2014/main" id="{19A90579-DD85-177A-B778-05C164183A61}"/>
              </a:ext>
            </a:extLst>
          </p:cNvPr>
          <p:cNvSpPr>
            <a:spLocks noGrp="1"/>
          </p:cNvSpPr>
          <p:nvPr>
            <p:ph type="subTitle" idx="1"/>
          </p:nvPr>
        </p:nvSpPr>
        <p:spPr/>
        <p:txBody>
          <a:bodyPr/>
          <a:lstStyle/>
          <a:p>
            <a:r>
              <a:rPr lang="en-US">
                <a:solidFill>
                  <a:schemeClr val="bg1"/>
                </a:solidFill>
                <a:latin typeface="Courier New" panose="02070309020205020404" pitchFamily="49" charset="0"/>
                <a:cs typeface="Courier New" panose="02070309020205020404" pitchFamily="49" charset="0"/>
              </a:rPr>
              <a:t>Wessel de Groot</a:t>
            </a:r>
          </a:p>
          <a:p>
            <a:endParaRPr lang="en-US">
              <a:solidFill>
                <a:schemeClr val="bg1"/>
              </a:solidFill>
              <a:latin typeface="Courier New" panose="02070309020205020404" pitchFamily="49" charset="0"/>
              <a:cs typeface="Courier New" panose="02070309020205020404" pitchFamily="49" charset="0"/>
            </a:endParaRPr>
          </a:p>
          <a:p>
            <a:r>
              <a:rPr lang="en-US" sz="1400">
                <a:solidFill>
                  <a:schemeClr val="bg1"/>
                </a:solidFill>
                <a:latin typeface="Courier New" panose="02070309020205020404" pitchFamily="49" charset="0"/>
                <a:cs typeface="Courier New" panose="02070309020205020404" pitchFamily="49" charset="0"/>
              </a:rPr>
              <a:t>Principal Optimization Engineer</a:t>
            </a:r>
          </a:p>
          <a:p>
            <a:r>
              <a:rPr lang="en-US" sz="1400" err="1">
                <a:solidFill>
                  <a:schemeClr val="bg1"/>
                </a:solidFill>
                <a:latin typeface="Courier New" panose="02070309020205020404" pitchFamily="49" charset="0"/>
                <a:cs typeface="Courier New" panose="02070309020205020404" pitchFamily="49" charset="0"/>
              </a:rPr>
              <a:t>Nixxes</a:t>
            </a:r>
            <a:endParaRPr lang="en-US">
              <a:solidFill>
                <a:schemeClr val="bg1"/>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761671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13C38-5E10-AC70-3121-B70A370952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476E21-A847-168E-A8DF-8D1755086F5F}"/>
              </a:ext>
            </a:extLst>
          </p:cNvPr>
          <p:cNvSpPr>
            <a:spLocks noGrp="1"/>
          </p:cNvSpPr>
          <p:nvPr>
            <p:ph type="title"/>
          </p:nvPr>
        </p:nvSpPr>
        <p:spPr>
          <a:xfrm>
            <a:off x="838200" y="365125"/>
            <a:ext cx="10515600" cy="1325563"/>
          </a:xfrm>
        </p:spPr>
        <p:txBody>
          <a:bodyPr/>
          <a:lstStyle/>
          <a:p>
            <a:r>
              <a:rPr lang="en-US">
                <a:solidFill>
                  <a:schemeClr val="bg1"/>
                </a:solidFill>
                <a:latin typeface="Courier New" panose="02070309020205020404" pitchFamily="49" charset="0"/>
                <a:cs typeface="Courier New" panose="02070309020205020404" pitchFamily="49" charset="0"/>
              </a:rPr>
              <a:t>Descriptor Table</a:t>
            </a:r>
            <a:endParaRPr lang="nl-NL"/>
          </a:p>
        </p:txBody>
      </p:sp>
      <p:sp>
        <p:nvSpPr>
          <p:cNvPr id="9" name="Content Placeholder 8">
            <a:extLst>
              <a:ext uri="{FF2B5EF4-FFF2-40B4-BE49-F238E27FC236}">
                <a16:creationId xmlns:a16="http://schemas.microsoft.com/office/drawing/2014/main" id="{6AFF659F-AD07-C416-B10E-2EC0DF655165}"/>
              </a:ext>
            </a:extLst>
          </p:cNvPr>
          <p:cNvSpPr>
            <a:spLocks noGrp="1"/>
          </p:cNvSpPr>
          <p:nvPr>
            <p:ph idx="1"/>
          </p:nvPr>
        </p:nvSpPr>
        <p:spPr/>
        <p:txBody>
          <a:bodyPr>
            <a:normAutofit/>
          </a:bodyPr>
          <a:lstStyle/>
          <a:p>
            <a:r>
              <a:rPr lang="en-US" dirty="0">
                <a:solidFill>
                  <a:schemeClr val="bg1"/>
                </a:solidFill>
                <a:latin typeface="Courier New" panose="02070309020205020404" pitchFamily="49" charset="0"/>
                <a:cs typeface="Courier New" panose="02070309020205020404" pitchFamily="49" charset="0"/>
              </a:rPr>
              <a:t>One or more ranges per table</a:t>
            </a:r>
          </a:p>
          <a:p>
            <a:r>
              <a:rPr lang="en-US" dirty="0">
                <a:solidFill>
                  <a:schemeClr val="bg1"/>
                </a:solidFill>
                <a:latin typeface="Courier New" panose="02070309020205020404" pitchFamily="49" charset="0"/>
                <a:cs typeface="Courier New" panose="02070309020205020404" pitchFamily="49" charset="0"/>
              </a:rPr>
              <a:t>Range per descriptor type</a:t>
            </a:r>
          </a:p>
          <a:p>
            <a:pPr lvl="1"/>
            <a:r>
              <a:rPr lang="en-US" dirty="0">
                <a:solidFill>
                  <a:schemeClr val="bg1"/>
                </a:solidFill>
                <a:latin typeface="Courier New" panose="02070309020205020404" pitchFamily="49" charset="0"/>
                <a:cs typeface="Courier New" panose="02070309020205020404" pitchFamily="49" charset="0"/>
              </a:rPr>
              <a:t>Constant buffer view</a:t>
            </a:r>
          </a:p>
          <a:p>
            <a:pPr lvl="1"/>
            <a:r>
              <a:rPr lang="en-US" dirty="0">
                <a:solidFill>
                  <a:schemeClr val="bg1"/>
                </a:solidFill>
                <a:latin typeface="Courier New" panose="02070309020205020404" pitchFamily="49" charset="0"/>
                <a:cs typeface="Courier New" panose="02070309020205020404" pitchFamily="49" charset="0"/>
              </a:rPr>
              <a:t>Shader resource view</a:t>
            </a:r>
          </a:p>
          <a:p>
            <a:pPr lvl="1"/>
            <a:r>
              <a:rPr lang="en-US" dirty="0">
                <a:solidFill>
                  <a:schemeClr val="bg1"/>
                </a:solidFill>
                <a:latin typeface="Courier New" panose="02070309020205020404" pitchFamily="49" charset="0"/>
                <a:cs typeface="Courier New" panose="02070309020205020404" pitchFamily="49" charset="0"/>
              </a:rPr>
              <a:t>Unordered access view</a:t>
            </a:r>
          </a:p>
          <a:p>
            <a:r>
              <a:rPr lang="en-US" dirty="0">
                <a:solidFill>
                  <a:schemeClr val="bg1"/>
                </a:solidFill>
                <a:latin typeface="Courier New" panose="02070309020205020404" pitchFamily="49" charset="0"/>
                <a:cs typeface="Courier New" panose="02070309020205020404" pitchFamily="49" charset="0"/>
              </a:rPr>
              <a:t>Multiple tables per root signature</a:t>
            </a:r>
          </a:p>
        </p:txBody>
      </p:sp>
      <p:sp>
        <p:nvSpPr>
          <p:cNvPr id="5" name="Slide Number Placeholder 4">
            <a:extLst>
              <a:ext uri="{FF2B5EF4-FFF2-40B4-BE49-F238E27FC236}">
                <a16:creationId xmlns:a16="http://schemas.microsoft.com/office/drawing/2014/main" id="{B8CD56AD-1E27-1B49-317E-49EE4CD247A5}"/>
              </a:ext>
            </a:extLst>
          </p:cNvPr>
          <p:cNvSpPr>
            <a:spLocks noGrp="1"/>
          </p:cNvSpPr>
          <p:nvPr>
            <p:ph type="sldNum" sz="quarter" idx="12"/>
          </p:nvPr>
        </p:nvSpPr>
        <p:spPr/>
        <p:txBody>
          <a:bodyPr/>
          <a:lstStyle/>
          <a:p>
            <a:fld id="{5C7B9823-D771-4D90-A2CD-7D2C676B1CFD}" type="slidenum">
              <a:rPr lang="nl-NL" smtClean="0"/>
              <a:t>10</a:t>
            </a:fld>
            <a:endParaRPr lang="nl-NL"/>
          </a:p>
        </p:txBody>
      </p:sp>
    </p:spTree>
    <p:extLst>
      <p:ext uri="{BB962C8B-B14F-4D97-AF65-F5344CB8AC3E}">
        <p14:creationId xmlns:p14="http://schemas.microsoft.com/office/powerpoint/2010/main" val="3301935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par>
                                <p:cTn id="11" presetID="10" presetClass="entr" presetSubtype="0" fill="hold" nodeType="withEffect">
                                  <p:stCondLst>
                                    <p:cond delay="50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fade">
                                      <p:cBhvr>
                                        <p:cTn id="13" dur="500"/>
                                        <p:tgtEl>
                                          <p:spTgt spid="9">
                                            <p:txEl>
                                              <p:pRg st="2" end="2"/>
                                            </p:txEl>
                                          </p:spTgt>
                                        </p:tgtEl>
                                      </p:cBhvr>
                                    </p:animEffect>
                                  </p:childTnLst>
                                </p:cTn>
                              </p:par>
                              <p:par>
                                <p:cTn id="14" presetID="10" presetClass="entr" presetSubtype="0" fill="hold" nodeType="withEffect">
                                  <p:stCondLst>
                                    <p:cond delay="750"/>
                                  </p:stCondLst>
                                  <p:childTnLst>
                                    <p:set>
                                      <p:cBhvr>
                                        <p:cTn id="15" dur="1" fill="hold">
                                          <p:stCondLst>
                                            <p:cond delay="0"/>
                                          </p:stCondLst>
                                        </p:cTn>
                                        <p:tgtEl>
                                          <p:spTgt spid="9">
                                            <p:txEl>
                                              <p:pRg st="3" end="3"/>
                                            </p:txEl>
                                          </p:spTgt>
                                        </p:tgtEl>
                                        <p:attrNameLst>
                                          <p:attrName>style.visibility</p:attrName>
                                        </p:attrNameLst>
                                      </p:cBhvr>
                                      <p:to>
                                        <p:strVal val="visible"/>
                                      </p:to>
                                    </p:set>
                                    <p:animEffect transition="in" filter="fade">
                                      <p:cBhvr>
                                        <p:cTn id="16" dur="500"/>
                                        <p:tgtEl>
                                          <p:spTgt spid="9">
                                            <p:txEl>
                                              <p:pRg st="3" end="3"/>
                                            </p:txEl>
                                          </p:spTgt>
                                        </p:tgtEl>
                                      </p:cBhvr>
                                    </p:animEffect>
                                  </p:childTnLst>
                                </p:cTn>
                              </p:par>
                              <p:par>
                                <p:cTn id="17" presetID="10" presetClass="entr" presetSubtype="0" fill="hold" nodeType="withEffect">
                                  <p:stCondLst>
                                    <p:cond delay="1000"/>
                                  </p:stCondLst>
                                  <p:childTnLst>
                                    <p:set>
                                      <p:cBhvr>
                                        <p:cTn id="18" dur="1" fill="hold">
                                          <p:stCondLst>
                                            <p:cond delay="0"/>
                                          </p:stCondLst>
                                        </p:cTn>
                                        <p:tgtEl>
                                          <p:spTgt spid="9">
                                            <p:txEl>
                                              <p:pRg st="4" end="4"/>
                                            </p:txEl>
                                          </p:spTgt>
                                        </p:tgtEl>
                                        <p:attrNameLst>
                                          <p:attrName>style.visibility</p:attrName>
                                        </p:attrNameLst>
                                      </p:cBhvr>
                                      <p:to>
                                        <p:strVal val="visible"/>
                                      </p:to>
                                    </p:set>
                                    <p:animEffect transition="in" filter="fade">
                                      <p:cBhvr>
                                        <p:cTn id="19" dur="500"/>
                                        <p:tgtEl>
                                          <p:spTgt spid="9">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23E69-7E74-0F8C-172C-29263BE96809}"/>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Shader</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083D5B4E-0967-16CC-43D3-AE56102809B8}"/>
              </a:ext>
            </a:extLst>
          </p:cNvPr>
          <p:cNvSpPr>
            <a:spLocks noGrp="1"/>
          </p:cNvSpPr>
          <p:nvPr>
            <p:ph idx="1"/>
          </p:nvPr>
        </p:nvSpPr>
        <p:spPr>
          <a:xfrm>
            <a:off x="838200" y="1825625"/>
            <a:ext cx="10515600" cy="4351338"/>
          </a:xfrm>
          <a:solidFill>
            <a:srgbClr val="3F423F"/>
          </a:solidFill>
        </p:spPr>
        <p:txBody>
          <a:bodyPr>
            <a:normAutofit fontScale="77500" lnSpcReduction="20000"/>
          </a:bodyPr>
          <a:lstStyle/>
          <a:p>
            <a:pPr marL="0" indent="0">
              <a:buNone/>
            </a:pPr>
            <a:r>
              <a:rPr lang="nl-NL">
                <a:solidFill>
                  <a:srgbClr val="C1BCAD"/>
                </a:solidFill>
                <a:latin typeface="Consolas" panose="020B0609020204030204" pitchFamily="49" charset="0"/>
              </a:rPr>
              <a:t>cbuffer</a:t>
            </a:r>
            <a:r>
              <a:rPr lang="nl-NL">
                <a:latin typeface="Consolas" panose="020B0609020204030204" pitchFamily="49" charset="0"/>
              </a:rPr>
              <a:t> </a:t>
            </a:r>
            <a:r>
              <a:rPr lang="nl-NL">
                <a:solidFill>
                  <a:srgbClr val="C9CE9F"/>
                </a:solidFill>
                <a:latin typeface="Consolas" panose="020B0609020204030204" pitchFamily="49" charset="0"/>
              </a:rPr>
              <a:t>input</a:t>
            </a:r>
            <a:r>
              <a:rPr lang="nl-NL">
                <a:latin typeface="Consolas" panose="020B0609020204030204" pitchFamily="49" charset="0"/>
              </a:rPr>
              <a:t> </a:t>
            </a:r>
            <a:r>
              <a:rPr lang="nl-NL">
                <a:solidFill>
                  <a:srgbClr val="CFCFCF"/>
                </a:solidFill>
                <a:latin typeface="Consolas" panose="020B0609020204030204" pitchFamily="49" charset="0"/>
              </a:rPr>
              <a:t>:</a:t>
            </a:r>
            <a:r>
              <a:rPr lang="nl-NL">
                <a:latin typeface="Consolas" panose="020B0609020204030204" pitchFamily="49" charset="0"/>
              </a:rPr>
              <a:t> </a:t>
            </a:r>
            <a:r>
              <a:rPr lang="nl-NL">
                <a:solidFill>
                  <a:srgbClr val="C1BCAD"/>
                </a:solidFill>
                <a:latin typeface="Consolas" panose="020B0609020204030204" pitchFamily="49" charset="0"/>
              </a:rPr>
              <a:t>register</a:t>
            </a:r>
            <a:r>
              <a:rPr lang="nl-NL">
                <a:solidFill>
                  <a:srgbClr val="CFCFCF"/>
                </a:solidFill>
                <a:latin typeface="Consolas" panose="020B0609020204030204" pitchFamily="49" charset="0"/>
              </a:rPr>
              <a:t>(</a:t>
            </a:r>
            <a:r>
              <a:rPr lang="nl-NL">
                <a:solidFill>
                  <a:schemeClr val="accent2"/>
                </a:solidFill>
                <a:latin typeface="Consolas" panose="020B0609020204030204" pitchFamily="49" charset="0"/>
              </a:rPr>
              <a:t>b0</a:t>
            </a:r>
            <a:r>
              <a:rPr lang="nl-NL">
                <a:solidFill>
                  <a:srgbClr val="CFCFCF"/>
                </a:solidFill>
                <a:latin typeface="Consolas" panose="020B0609020204030204" pitchFamily="49" charset="0"/>
              </a:rPr>
              <a:t>)</a:t>
            </a:r>
          </a:p>
          <a:p>
            <a:pPr marL="0" indent="0">
              <a:buNone/>
            </a:pPr>
            <a:r>
              <a:rPr lang="nl-NL">
                <a:solidFill>
                  <a:srgbClr val="CFCFCF"/>
                </a:solidFill>
                <a:latin typeface="Consolas" panose="020B0609020204030204" pitchFamily="49" charset="0"/>
              </a:rPr>
              <a:t>{</a:t>
            </a:r>
          </a:p>
          <a:p>
            <a:pPr marL="0" indent="0">
              <a:buNone/>
            </a:pPr>
            <a:r>
              <a:rPr lang="nl-NL">
                <a:latin typeface="Consolas" panose="020B0609020204030204" pitchFamily="49" charset="0"/>
              </a:rPr>
              <a:t>    </a:t>
            </a:r>
            <a:r>
              <a:rPr lang="nl-NL">
                <a:solidFill>
                  <a:srgbClr val="C1BCAD"/>
                </a:solidFill>
                <a:latin typeface="Consolas" panose="020B0609020204030204" pitchFamily="49" charset="0"/>
              </a:rPr>
              <a:t>uint</a:t>
            </a:r>
            <a:r>
              <a:rPr lang="nl-NL">
                <a:latin typeface="Consolas" panose="020B0609020204030204" pitchFamily="49" charset="0"/>
              </a:rPr>
              <a:t> </a:t>
            </a:r>
            <a:r>
              <a:rPr lang="nl-NL">
                <a:solidFill>
                  <a:srgbClr val="9FA29F"/>
                </a:solidFill>
                <a:latin typeface="Consolas" panose="020B0609020204030204" pitchFamily="49" charset="0"/>
              </a:rPr>
              <a:t>value</a:t>
            </a:r>
            <a:r>
              <a:rPr lang="nl-NL">
                <a:solidFill>
                  <a:srgbClr val="CFCFCF"/>
                </a:solidFill>
                <a:latin typeface="Consolas" panose="020B0609020204030204" pitchFamily="49" charset="0"/>
              </a:rPr>
              <a:t>;</a:t>
            </a:r>
          </a:p>
          <a:p>
            <a:pPr marL="0" indent="0">
              <a:buNone/>
            </a:pPr>
            <a:r>
              <a:rPr lang="nl-NL">
                <a:solidFill>
                  <a:srgbClr val="CFCFCF"/>
                </a:solidFill>
                <a:latin typeface="Consolas" panose="020B0609020204030204" pitchFamily="49" charset="0"/>
              </a:rPr>
              <a:t>};</a:t>
            </a:r>
          </a:p>
          <a:p>
            <a:pPr marL="0" indent="0">
              <a:buNone/>
            </a:pPr>
            <a:endParaRPr lang="nl-NL">
              <a:latin typeface="Consolas" panose="020B0609020204030204" pitchFamily="49" charset="0"/>
            </a:endParaRPr>
          </a:p>
          <a:p>
            <a:pPr marL="0" indent="0">
              <a:buNone/>
            </a:pPr>
            <a:r>
              <a:rPr lang="nl-NL">
                <a:solidFill>
                  <a:srgbClr val="C1BCAD"/>
                </a:solidFill>
                <a:latin typeface="Consolas" panose="020B0609020204030204" pitchFamily="49" charset="0"/>
              </a:rPr>
              <a:t>RWStructuredBuffer</a:t>
            </a:r>
            <a:r>
              <a:rPr lang="nl-NL">
                <a:solidFill>
                  <a:srgbClr val="CFCFCF"/>
                </a:solidFill>
                <a:latin typeface="Consolas" panose="020B0609020204030204" pitchFamily="49" charset="0"/>
              </a:rPr>
              <a:t>&lt;</a:t>
            </a:r>
            <a:r>
              <a:rPr lang="nl-NL">
                <a:solidFill>
                  <a:srgbClr val="C1BCAD"/>
                </a:solidFill>
                <a:latin typeface="Consolas" panose="020B0609020204030204" pitchFamily="49" charset="0"/>
              </a:rPr>
              <a:t>uint</a:t>
            </a:r>
            <a:r>
              <a:rPr lang="nl-NL">
                <a:solidFill>
                  <a:srgbClr val="CFCFCF"/>
                </a:solidFill>
                <a:latin typeface="Consolas" panose="020B0609020204030204" pitchFamily="49" charset="0"/>
              </a:rPr>
              <a:t>&gt;</a:t>
            </a:r>
            <a:r>
              <a:rPr lang="nl-NL">
                <a:latin typeface="Consolas" panose="020B0609020204030204" pitchFamily="49" charset="0"/>
              </a:rPr>
              <a:t> </a:t>
            </a:r>
            <a:r>
              <a:rPr lang="nl-NL">
                <a:solidFill>
                  <a:srgbClr val="C9CE9F"/>
                </a:solidFill>
                <a:latin typeface="Consolas" panose="020B0609020204030204" pitchFamily="49" charset="0"/>
              </a:rPr>
              <a:t>output</a:t>
            </a:r>
            <a:r>
              <a:rPr lang="nl-NL">
                <a:latin typeface="Consolas" panose="020B0609020204030204" pitchFamily="49" charset="0"/>
              </a:rPr>
              <a:t> </a:t>
            </a:r>
            <a:r>
              <a:rPr lang="nl-NL">
                <a:solidFill>
                  <a:srgbClr val="CFCFCF"/>
                </a:solidFill>
                <a:latin typeface="Consolas" panose="020B0609020204030204" pitchFamily="49" charset="0"/>
              </a:rPr>
              <a:t>:</a:t>
            </a:r>
            <a:r>
              <a:rPr lang="nl-NL">
                <a:latin typeface="Consolas" panose="020B0609020204030204" pitchFamily="49" charset="0"/>
              </a:rPr>
              <a:t> </a:t>
            </a:r>
            <a:r>
              <a:rPr lang="nl-NL">
                <a:solidFill>
                  <a:srgbClr val="C1BCAD"/>
                </a:solidFill>
                <a:latin typeface="Consolas" panose="020B0609020204030204" pitchFamily="49" charset="0"/>
              </a:rPr>
              <a:t>register</a:t>
            </a:r>
            <a:r>
              <a:rPr lang="nl-NL">
                <a:solidFill>
                  <a:srgbClr val="CFCFCF"/>
                </a:solidFill>
                <a:latin typeface="Consolas" panose="020B0609020204030204" pitchFamily="49" charset="0"/>
              </a:rPr>
              <a:t>(</a:t>
            </a:r>
            <a:r>
              <a:rPr lang="nl-NL">
                <a:solidFill>
                  <a:schemeClr val="accent2"/>
                </a:solidFill>
                <a:latin typeface="Consolas" panose="020B0609020204030204" pitchFamily="49" charset="0"/>
              </a:rPr>
              <a:t>u0</a:t>
            </a:r>
            <a:r>
              <a:rPr lang="nl-NL">
                <a:solidFill>
                  <a:srgbClr val="CFCFCF"/>
                </a:solidFill>
                <a:latin typeface="Consolas" panose="020B0609020204030204" pitchFamily="49" charset="0"/>
              </a:rPr>
              <a:t>);</a:t>
            </a:r>
          </a:p>
          <a:p>
            <a:pPr marL="0" indent="0">
              <a:buNone/>
            </a:pPr>
            <a:endParaRPr lang="nl-NL">
              <a:latin typeface="Consolas" panose="020B0609020204030204" pitchFamily="49" charset="0"/>
            </a:endParaRPr>
          </a:p>
          <a:p>
            <a:pPr marL="0" indent="0">
              <a:buNone/>
            </a:pPr>
            <a:r>
              <a:rPr lang="nl-NL">
                <a:solidFill>
                  <a:srgbClr val="CFCFCF"/>
                </a:solidFill>
                <a:latin typeface="Consolas" panose="020B0609020204030204" pitchFamily="49" charset="0"/>
              </a:rPr>
              <a:t>[</a:t>
            </a:r>
            <a:r>
              <a:rPr lang="nl-NL">
                <a:solidFill>
                  <a:srgbClr val="C1BCAD"/>
                </a:solidFill>
                <a:latin typeface="Consolas" panose="020B0609020204030204" pitchFamily="49" charset="0"/>
              </a:rPr>
              <a:t>numthreads</a:t>
            </a:r>
            <a:r>
              <a:rPr lang="nl-NL">
                <a:solidFill>
                  <a:srgbClr val="CFCFCF"/>
                </a:solidFill>
                <a:latin typeface="Consolas" panose="020B0609020204030204" pitchFamily="49" charset="0"/>
              </a:rPr>
              <a:t>(32,1,1)]</a:t>
            </a:r>
          </a:p>
          <a:p>
            <a:pPr marL="0" indent="0">
              <a:buNone/>
            </a:pPr>
            <a:r>
              <a:rPr lang="en-US">
                <a:solidFill>
                  <a:srgbClr val="C1BCAD"/>
                </a:solidFill>
                <a:latin typeface="Consolas" panose="020B0609020204030204" pitchFamily="49" charset="0"/>
              </a:rPr>
              <a:t>void</a:t>
            </a:r>
            <a:r>
              <a:rPr lang="en-US">
                <a:latin typeface="Consolas" panose="020B0609020204030204" pitchFamily="49" charset="0"/>
              </a:rPr>
              <a:t> </a:t>
            </a:r>
            <a:r>
              <a:rPr lang="en-US">
                <a:solidFill>
                  <a:srgbClr val="C9CE9F"/>
                </a:solidFill>
                <a:latin typeface="Consolas" panose="020B0609020204030204" pitchFamily="49" charset="0"/>
              </a:rPr>
              <a:t>main</a:t>
            </a:r>
            <a:r>
              <a:rPr lang="en-US">
                <a:solidFill>
                  <a:srgbClr val="CFCFCF"/>
                </a:solidFill>
                <a:latin typeface="Consolas" panose="020B0609020204030204" pitchFamily="49" charset="0"/>
              </a:rPr>
              <a:t>(</a:t>
            </a:r>
            <a:r>
              <a:rPr lang="en-US" err="1">
                <a:solidFill>
                  <a:srgbClr val="C1BCAD"/>
                </a:solidFill>
                <a:latin typeface="Consolas" panose="020B0609020204030204" pitchFamily="49" charset="0"/>
              </a:rPr>
              <a:t>uint</a:t>
            </a:r>
            <a:r>
              <a:rPr lang="en-US">
                <a:latin typeface="Consolas" panose="020B0609020204030204" pitchFamily="49" charset="0"/>
              </a:rPr>
              <a:t> </a:t>
            </a:r>
            <a:r>
              <a:rPr lang="en-US">
                <a:solidFill>
                  <a:srgbClr val="9FA29F"/>
                </a:solidFill>
                <a:latin typeface="Consolas" panose="020B0609020204030204" pitchFamily="49" charset="0"/>
              </a:rPr>
              <a:t>index</a:t>
            </a:r>
            <a:r>
              <a:rPr lang="en-US">
                <a:latin typeface="Consolas" panose="020B0609020204030204" pitchFamily="49" charset="0"/>
              </a:rPr>
              <a:t> </a:t>
            </a:r>
            <a:r>
              <a:rPr lang="en-US">
                <a:solidFill>
                  <a:srgbClr val="CFCFCF"/>
                </a:solidFill>
                <a:latin typeface="Consolas" panose="020B0609020204030204" pitchFamily="49" charset="0"/>
              </a:rPr>
              <a:t>:</a:t>
            </a:r>
            <a:r>
              <a:rPr lang="en-US">
                <a:latin typeface="Consolas" panose="020B0609020204030204" pitchFamily="49" charset="0"/>
              </a:rPr>
              <a:t> </a:t>
            </a:r>
            <a:r>
              <a:rPr lang="en-US" err="1">
                <a:solidFill>
                  <a:srgbClr val="9FA29F"/>
                </a:solidFill>
                <a:latin typeface="Consolas" panose="020B0609020204030204" pitchFamily="49" charset="0"/>
              </a:rPr>
              <a:t>SV_DispatchThreadID</a:t>
            </a:r>
            <a:r>
              <a:rPr lang="en-US">
                <a:solidFill>
                  <a:srgbClr val="CFCFCF"/>
                </a:solidFill>
                <a:latin typeface="Consolas" panose="020B0609020204030204" pitchFamily="49" charset="0"/>
              </a:rPr>
              <a:t>)</a:t>
            </a:r>
          </a:p>
          <a:p>
            <a:pPr marL="0" indent="0">
              <a:buNone/>
            </a:pPr>
            <a:r>
              <a:rPr lang="nl-NL">
                <a:solidFill>
                  <a:srgbClr val="CFCFCF"/>
                </a:solidFill>
                <a:latin typeface="Consolas" panose="020B0609020204030204" pitchFamily="49" charset="0"/>
              </a:rPr>
              <a:t>{</a:t>
            </a:r>
          </a:p>
          <a:p>
            <a:pPr marL="0" indent="0">
              <a:buNone/>
            </a:pPr>
            <a:r>
              <a:rPr lang="nl-NL">
                <a:latin typeface="Consolas" panose="020B0609020204030204" pitchFamily="49" charset="0"/>
              </a:rPr>
              <a:t>    </a:t>
            </a:r>
            <a:r>
              <a:rPr lang="nl-NL">
                <a:solidFill>
                  <a:srgbClr val="C9CE9F"/>
                </a:solidFill>
                <a:latin typeface="Consolas" panose="020B0609020204030204" pitchFamily="49" charset="0"/>
              </a:rPr>
              <a:t>output</a:t>
            </a:r>
            <a:r>
              <a:rPr lang="nl-NL">
                <a:solidFill>
                  <a:srgbClr val="CFCFCF"/>
                </a:solidFill>
                <a:latin typeface="Consolas" panose="020B0609020204030204" pitchFamily="49" charset="0"/>
              </a:rPr>
              <a:t>[</a:t>
            </a:r>
            <a:r>
              <a:rPr lang="nl-NL">
                <a:solidFill>
                  <a:srgbClr val="9FA29F"/>
                </a:solidFill>
                <a:latin typeface="Consolas" panose="020B0609020204030204" pitchFamily="49" charset="0"/>
              </a:rPr>
              <a:t>index</a:t>
            </a:r>
            <a:r>
              <a:rPr lang="nl-NL">
                <a:solidFill>
                  <a:srgbClr val="CFCFCF"/>
                </a:solidFill>
                <a:latin typeface="Consolas" panose="020B0609020204030204" pitchFamily="49" charset="0"/>
              </a:rPr>
              <a:t>]</a:t>
            </a:r>
            <a:r>
              <a:rPr lang="nl-NL">
                <a:latin typeface="Consolas" panose="020B0609020204030204" pitchFamily="49" charset="0"/>
              </a:rPr>
              <a:t> </a:t>
            </a:r>
            <a:r>
              <a:rPr lang="nl-NL">
                <a:solidFill>
                  <a:srgbClr val="CFCFCF"/>
                </a:solidFill>
                <a:latin typeface="Consolas" panose="020B0609020204030204" pitchFamily="49" charset="0"/>
              </a:rPr>
              <a:t>=</a:t>
            </a:r>
            <a:r>
              <a:rPr lang="nl-NL">
                <a:latin typeface="Consolas" panose="020B0609020204030204" pitchFamily="49" charset="0"/>
              </a:rPr>
              <a:t> </a:t>
            </a:r>
            <a:r>
              <a:rPr lang="nl-NL">
                <a:solidFill>
                  <a:srgbClr val="9FA29F"/>
                </a:solidFill>
                <a:latin typeface="Consolas" panose="020B0609020204030204" pitchFamily="49" charset="0"/>
              </a:rPr>
              <a:t>value</a:t>
            </a:r>
            <a:r>
              <a:rPr lang="nl-NL">
                <a:solidFill>
                  <a:srgbClr val="CFCFCF"/>
                </a:solidFill>
                <a:latin typeface="Consolas" panose="020B0609020204030204" pitchFamily="49" charset="0"/>
              </a:rPr>
              <a:t>;</a:t>
            </a:r>
          </a:p>
          <a:p>
            <a:pPr marL="0" indent="0">
              <a:buNone/>
            </a:pPr>
            <a:r>
              <a:rPr lang="nl-NL">
                <a:solidFill>
                  <a:srgbClr val="CFCFCF"/>
                </a:solidFill>
                <a:latin typeface="Consolas" panose="020B0609020204030204" pitchFamily="49" charset="0"/>
              </a:rPr>
              <a:t>}</a:t>
            </a:r>
            <a:endParaRPr lang="en-US">
              <a:solidFill>
                <a:srgbClr val="CFCFCF"/>
              </a:solidFill>
              <a:latin typeface="Consolas" panose="020B0609020204030204" pitchFamily="49" charset="0"/>
            </a:endParaRPr>
          </a:p>
        </p:txBody>
      </p:sp>
      <p:sp>
        <p:nvSpPr>
          <p:cNvPr id="7" name="Slide Number Placeholder 6">
            <a:extLst>
              <a:ext uri="{FF2B5EF4-FFF2-40B4-BE49-F238E27FC236}">
                <a16:creationId xmlns:a16="http://schemas.microsoft.com/office/drawing/2014/main" id="{0FC88AF2-A7B8-AA5A-5887-EAEBAF53EF24}"/>
              </a:ext>
            </a:extLst>
          </p:cNvPr>
          <p:cNvSpPr>
            <a:spLocks noGrp="1"/>
          </p:cNvSpPr>
          <p:nvPr>
            <p:ph type="sldNum" sz="quarter" idx="12"/>
          </p:nvPr>
        </p:nvSpPr>
        <p:spPr/>
        <p:txBody>
          <a:bodyPr/>
          <a:lstStyle/>
          <a:p>
            <a:fld id="{5C7B9823-D771-4D90-A2CD-7D2C676B1CFD}" type="slidenum">
              <a:rPr lang="nl-NL" smtClean="0"/>
              <a:t>11</a:t>
            </a:fld>
            <a:endParaRPr lang="nl-NL"/>
          </a:p>
        </p:txBody>
      </p:sp>
    </p:spTree>
    <p:extLst>
      <p:ext uri="{BB962C8B-B14F-4D97-AF65-F5344CB8AC3E}">
        <p14:creationId xmlns:p14="http://schemas.microsoft.com/office/powerpoint/2010/main" val="749599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E75CB-15CC-3549-4261-D30EC15FD5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A3B326-4BEF-3293-84F3-C11748F1F68F}"/>
              </a:ext>
            </a:extLst>
          </p:cNvPr>
          <p:cNvSpPr>
            <a:spLocks noGrp="1"/>
          </p:cNvSpPr>
          <p:nvPr>
            <p:ph type="title"/>
          </p:nvPr>
        </p:nvSpPr>
        <p:spPr>
          <a:xfrm>
            <a:off x="838200" y="365125"/>
            <a:ext cx="10515600" cy="1325563"/>
          </a:xfrm>
        </p:spPr>
        <p:txBody>
          <a:bodyPr/>
          <a:lstStyle/>
          <a:p>
            <a:r>
              <a:rPr lang="en-US">
                <a:solidFill>
                  <a:schemeClr val="bg1"/>
                </a:solidFill>
                <a:latin typeface="Courier New" panose="02070309020205020404" pitchFamily="49" charset="0"/>
                <a:cs typeface="Courier New" panose="02070309020205020404" pitchFamily="49" charset="0"/>
              </a:rPr>
              <a:t>Descriptor Table</a:t>
            </a:r>
            <a:endParaRPr lang="nl-NL"/>
          </a:p>
        </p:txBody>
      </p:sp>
      <p:sp>
        <p:nvSpPr>
          <p:cNvPr id="11" name="Content Placeholder 2">
            <a:extLst>
              <a:ext uri="{FF2B5EF4-FFF2-40B4-BE49-F238E27FC236}">
                <a16:creationId xmlns:a16="http://schemas.microsoft.com/office/drawing/2014/main" id="{C304FE60-EA27-86C3-169A-66618AE98BC9}"/>
              </a:ext>
            </a:extLst>
          </p:cNvPr>
          <p:cNvSpPr>
            <a:spLocks noGrp="1"/>
          </p:cNvSpPr>
          <p:nvPr>
            <p:ph idx="1"/>
          </p:nvPr>
        </p:nvSpPr>
        <p:spPr>
          <a:xfrm>
            <a:off x="838200" y="1825625"/>
            <a:ext cx="5040000" cy="4320000"/>
          </a:xfrm>
          <a:solidFill>
            <a:srgbClr val="3F423F"/>
          </a:solidFill>
        </p:spPr>
        <p:txBody>
          <a:bodyPr>
            <a:normAutofit/>
          </a:bodyPr>
          <a:lstStyle/>
          <a:p>
            <a:pPr marL="0" indent="0">
              <a:buNone/>
            </a:pPr>
            <a:r>
              <a:rPr lang="nl-NL" sz="1400">
                <a:solidFill>
                  <a:srgbClr val="C1BCAD"/>
                </a:solidFill>
                <a:latin typeface="Consolas" panose="020B0609020204030204" pitchFamily="49" charset="0"/>
              </a:rPr>
              <a:t>cbuffer</a:t>
            </a:r>
            <a:r>
              <a:rPr lang="nl-NL" sz="1400">
                <a:latin typeface="Consolas" panose="020B0609020204030204" pitchFamily="49" charset="0"/>
              </a:rPr>
              <a:t> </a:t>
            </a:r>
            <a:r>
              <a:rPr lang="nl-NL" sz="1400">
                <a:solidFill>
                  <a:srgbClr val="C9CE9F"/>
                </a:solidFill>
                <a:latin typeface="Consolas" panose="020B0609020204030204" pitchFamily="49" charset="0"/>
              </a:rPr>
              <a:t>input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b0</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1BCAD"/>
                </a:solidFill>
                <a:latin typeface="Consolas" panose="020B0609020204030204" pitchFamily="49" charset="0"/>
              </a:rPr>
              <a:t>uint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1BCAD"/>
                </a:solidFill>
                <a:latin typeface="Consolas" panose="020B0609020204030204" pitchFamily="49" charset="0"/>
              </a:rPr>
              <a:t>RWStructuredBuffer</a:t>
            </a:r>
            <a:r>
              <a:rPr lang="nl-NL" sz="1400">
                <a:solidFill>
                  <a:srgbClr val="CFCFCF"/>
                </a:solidFill>
                <a:latin typeface="Consolas" panose="020B0609020204030204" pitchFamily="49" charset="0"/>
              </a:rPr>
              <a:t>&lt;</a:t>
            </a:r>
            <a:r>
              <a:rPr lang="nl-NL" sz="1400">
                <a:solidFill>
                  <a:srgbClr val="C1BCAD"/>
                </a:solidFill>
                <a:latin typeface="Consolas" panose="020B0609020204030204" pitchFamily="49" charset="0"/>
              </a:rPr>
              <a:t>uint</a:t>
            </a:r>
            <a:r>
              <a:rPr lang="nl-NL" sz="1400">
                <a:solidFill>
                  <a:srgbClr val="CFCFCF"/>
                </a:solidFill>
                <a:latin typeface="Consolas" panose="020B0609020204030204" pitchFamily="49" charset="0"/>
              </a:rPr>
              <a:t>&gt;</a:t>
            </a: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u0</a:t>
            </a: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FCFCF"/>
                </a:solidFill>
                <a:latin typeface="Consolas" panose="020B0609020204030204" pitchFamily="49" charset="0"/>
              </a:rPr>
              <a:t>[</a:t>
            </a:r>
            <a:r>
              <a:rPr lang="nl-NL" sz="1400">
                <a:solidFill>
                  <a:srgbClr val="C1BCAD"/>
                </a:solidFill>
                <a:latin typeface="Consolas" panose="020B0609020204030204" pitchFamily="49" charset="0"/>
              </a:rPr>
              <a:t>numthreads</a:t>
            </a:r>
            <a:r>
              <a:rPr lang="nl-NL" sz="1400">
                <a:solidFill>
                  <a:srgbClr val="CFCFCF"/>
                </a:solidFill>
                <a:latin typeface="Consolas" panose="020B0609020204030204" pitchFamily="49" charset="0"/>
              </a:rPr>
              <a:t>(32,1,1)]</a:t>
            </a:r>
          </a:p>
          <a:p>
            <a:pPr marL="0" indent="0">
              <a:buNone/>
            </a:pPr>
            <a:r>
              <a:rPr lang="en-US" sz="1400">
                <a:solidFill>
                  <a:srgbClr val="C1BCAD"/>
                </a:solidFill>
                <a:latin typeface="Consolas" panose="020B0609020204030204" pitchFamily="49" charset="0"/>
              </a:rPr>
              <a:t>void</a:t>
            </a:r>
            <a:r>
              <a:rPr lang="en-US" sz="1400">
                <a:latin typeface="Consolas" panose="020B0609020204030204" pitchFamily="49" charset="0"/>
              </a:rPr>
              <a:t> </a:t>
            </a:r>
            <a:r>
              <a:rPr lang="en-US" sz="1400">
                <a:solidFill>
                  <a:srgbClr val="C9CE9F"/>
                </a:solidFill>
                <a:latin typeface="Consolas" panose="020B0609020204030204" pitchFamily="49" charset="0"/>
              </a:rPr>
              <a:t>main</a:t>
            </a:r>
            <a:r>
              <a:rPr lang="en-US" sz="1400">
                <a:solidFill>
                  <a:srgbClr val="CFCFCF"/>
                </a:solidFill>
                <a:latin typeface="Consolas" panose="020B0609020204030204" pitchFamily="49" charset="0"/>
              </a:rPr>
              <a:t>(</a:t>
            </a:r>
            <a:r>
              <a:rPr lang="en-US" sz="1400" err="1">
                <a:solidFill>
                  <a:srgbClr val="C1BCAD"/>
                </a:solidFill>
                <a:latin typeface="Consolas" panose="020B0609020204030204" pitchFamily="49" charset="0"/>
              </a:rPr>
              <a:t>uint</a:t>
            </a:r>
            <a:r>
              <a:rPr lang="en-US" sz="1400">
                <a:latin typeface="Consolas" panose="020B0609020204030204" pitchFamily="49" charset="0"/>
              </a:rPr>
              <a:t> </a:t>
            </a:r>
            <a:r>
              <a:rPr lang="en-US" sz="1400">
                <a:solidFill>
                  <a:srgbClr val="9FA29F"/>
                </a:solidFill>
                <a:latin typeface="Consolas" panose="020B0609020204030204" pitchFamily="49" charset="0"/>
              </a:rPr>
              <a:t>index</a:t>
            </a:r>
            <a:r>
              <a:rPr lang="en-US" sz="1400">
                <a:latin typeface="Consolas" panose="020B0609020204030204" pitchFamily="49" charset="0"/>
              </a:rPr>
              <a:t> </a:t>
            </a:r>
            <a:r>
              <a:rPr lang="en-US" sz="1400">
                <a:solidFill>
                  <a:srgbClr val="CFCFCF"/>
                </a:solidFill>
                <a:latin typeface="Consolas" panose="020B0609020204030204" pitchFamily="49" charset="0"/>
              </a:rPr>
              <a:t>:</a:t>
            </a:r>
            <a:r>
              <a:rPr lang="en-US" sz="1400">
                <a:latin typeface="Consolas" panose="020B0609020204030204" pitchFamily="49" charset="0"/>
              </a:rPr>
              <a:t> </a:t>
            </a:r>
            <a:r>
              <a:rPr lang="en-US" sz="1400" err="1">
                <a:solidFill>
                  <a:srgbClr val="9FA29F"/>
                </a:solidFill>
                <a:latin typeface="Consolas" panose="020B0609020204030204" pitchFamily="49" charset="0"/>
              </a:rPr>
              <a:t>SV_DispatchThreadID</a:t>
            </a:r>
            <a:r>
              <a:rPr lang="en-US"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solidFill>
                  <a:srgbClr val="CFCFCF"/>
                </a:solidFill>
                <a:latin typeface="Consolas" panose="020B0609020204030204" pitchFamily="49" charset="0"/>
              </a:rPr>
              <a:t>[</a:t>
            </a:r>
            <a:r>
              <a:rPr lang="nl-NL" sz="1400">
                <a:solidFill>
                  <a:srgbClr val="9FA29F"/>
                </a:solidFill>
                <a:latin typeface="Consolas" panose="020B0609020204030204" pitchFamily="49" charset="0"/>
              </a:rPr>
              <a:t>index</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endParaRPr lang="en-US" sz="1400">
              <a:solidFill>
                <a:srgbClr val="CFCFCF"/>
              </a:solidFill>
              <a:latin typeface="Consolas" panose="020B0609020204030204" pitchFamily="49" charset="0"/>
            </a:endParaRPr>
          </a:p>
        </p:txBody>
      </p:sp>
      <p:sp>
        <p:nvSpPr>
          <p:cNvPr id="17" name="Rectangle 16">
            <a:extLst>
              <a:ext uri="{FF2B5EF4-FFF2-40B4-BE49-F238E27FC236}">
                <a16:creationId xmlns:a16="http://schemas.microsoft.com/office/drawing/2014/main" id="{279DB542-8B86-6C42-2DC6-22D15BFA24E6}"/>
              </a:ext>
            </a:extLst>
          </p:cNvPr>
          <p:cNvSpPr/>
          <p:nvPr/>
        </p:nvSpPr>
        <p:spPr>
          <a:xfrm>
            <a:off x="872067" y="1862667"/>
            <a:ext cx="2823633"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18" name="Rectangle 17">
            <a:extLst>
              <a:ext uri="{FF2B5EF4-FFF2-40B4-BE49-F238E27FC236}">
                <a16:creationId xmlns:a16="http://schemas.microsoft.com/office/drawing/2014/main" id="{924D3ED8-C095-7C1C-3183-51BAF48E90C3}"/>
              </a:ext>
            </a:extLst>
          </p:cNvPr>
          <p:cNvSpPr/>
          <p:nvPr/>
        </p:nvSpPr>
        <p:spPr>
          <a:xfrm>
            <a:off x="917461" y="3433638"/>
            <a:ext cx="4646759"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grpSp>
        <p:nvGrpSpPr>
          <p:cNvPr id="22" name="Group 21">
            <a:extLst>
              <a:ext uri="{FF2B5EF4-FFF2-40B4-BE49-F238E27FC236}">
                <a16:creationId xmlns:a16="http://schemas.microsoft.com/office/drawing/2014/main" id="{5A91F6C9-5C18-F56C-0AD1-F40F9B51A36C}"/>
              </a:ext>
            </a:extLst>
          </p:cNvPr>
          <p:cNvGrpSpPr/>
          <p:nvPr/>
        </p:nvGrpSpPr>
        <p:grpSpPr>
          <a:xfrm>
            <a:off x="6323577" y="1798364"/>
            <a:ext cx="2359642" cy="1033714"/>
            <a:chOff x="6609456" y="1991785"/>
            <a:chExt cx="2359642" cy="1033714"/>
          </a:xfrm>
          <a:solidFill>
            <a:srgbClr val="3F423F"/>
          </a:solidFill>
        </p:grpSpPr>
        <p:sp>
          <p:nvSpPr>
            <p:cNvPr id="4" name="Rectangle: Rounded Corners 3">
              <a:extLst>
                <a:ext uri="{FF2B5EF4-FFF2-40B4-BE49-F238E27FC236}">
                  <a16:creationId xmlns:a16="http://schemas.microsoft.com/office/drawing/2014/main" id="{774875AF-2278-43C6-DF54-5B208D7DF484}"/>
                </a:ext>
              </a:extLst>
            </p:cNvPr>
            <p:cNvSpPr/>
            <p:nvPr/>
          </p:nvSpPr>
          <p:spPr>
            <a:xfrm>
              <a:off x="6609456" y="1991785"/>
              <a:ext cx="2359642" cy="1033714"/>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a:latin typeface="Consolas" panose="020B0609020204030204" pitchFamily="49" charset="0"/>
                </a:rPr>
                <a:t>Root Signature</a:t>
              </a:r>
              <a:endParaRPr lang="en-NL">
                <a:latin typeface="Consolas" panose="020B0609020204030204" pitchFamily="49" charset="0"/>
              </a:endParaRPr>
            </a:p>
          </p:txBody>
        </p:sp>
        <p:sp>
          <p:nvSpPr>
            <p:cNvPr id="5" name="Rectangle 4">
              <a:extLst>
                <a:ext uri="{FF2B5EF4-FFF2-40B4-BE49-F238E27FC236}">
                  <a16:creationId xmlns:a16="http://schemas.microsoft.com/office/drawing/2014/main" id="{3206A19D-F020-31FC-DA29-C55A64055C0E}"/>
                </a:ext>
              </a:extLst>
            </p:cNvPr>
            <p:cNvSpPr/>
            <p:nvPr/>
          </p:nvSpPr>
          <p:spPr>
            <a:xfrm>
              <a:off x="6900958" y="2445910"/>
              <a:ext cx="1776637" cy="417310"/>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Descriptor Table</a:t>
              </a:r>
              <a:endParaRPr lang="en-NL" sz="1400">
                <a:latin typeface="Consolas" panose="020B0609020204030204" pitchFamily="49" charset="0"/>
              </a:endParaRPr>
            </a:p>
          </p:txBody>
        </p:sp>
      </p:grpSp>
      <p:grpSp>
        <p:nvGrpSpPr>
          <p:cNvPr id="62" name="Group 61">
            <a:extLst>
              <a:ext uri="{FF2B5EF4-FFF2-40B4-BE49-F238E27FC236}">
                <a16:creationId xmlns:a16="http://schemas.microsoft.com/office/drawing/2014/main" id="{BF6E3A7A-B31E-510D-F4FD-6F18BFF80486}"/>
              </a:ext>
            </a:extLst>
          </p:cNvPr>
          <p:cNvGrpSpPr/>
          <p:nvPr/>
        </p:nvGrpSpPr>
        <p:grpSpPr>
          <a:xfrm>
            <a:off x="6261696" y="3192151"/>
            <a:ext cx="2483405" cy="1171194"/>
            <a:chOff x="6261696" y="3192151"/>
            <a:chExt cx="2483405" cy="1171194"/>
          </a:xfrm>
        </p:grpSpPr>
        <p:sp>
          <p:nvSpPr>
            <p:cNvPr id="8" name="Rectangle: Rounded Corners 7">
              <a:extLst>
                <a:ext uri="{FF2B5EF4-FFF2-40B4-BE49-F238E27FC236}">
                  <a16:creationId xmlns:a16="http://schemas.microsoft.com/office/drawing/2014/main" id="{C65E5590-A9A1-25B9-373D-4A4DB9E6CA86}"/>
                </a:ext>
              </a:extLst>
            </p:cNvPr>
            <p:cNvSpPr/>
            <p:nvPr/>
          </p:nvSpPr>
          <p:spPr>
            <a:xfrm>
              <a:off x="6261696" y="3192151"/>
              <a:ext cx="2483405" cy="1171194"/>
            </a:xfrm>
            <a:prstGeom prst="rect">
              <a:avLst/>
            </a:prstGeom>
            <a:solidFill>
              <a:srgbClr val="3F42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1600">
                  <a:latin typeface="Consolas" panose="020B0609020204030204" pitchFamily="49" charset="0"/>
                </a:rPr>
                <a:t>Descriptor Range</a:t>
              </a:r>
              <a:endParaRPr lang="en-NL" sz="1600">
                <a:latin typeface="Consolas" panose="020B0609020204030204" pitchFamily="49" charset="0"/>
              </a:endParaRPr>
            </a:p>
          </p:txBody>
        </p:sp>
        <p:sp>
          <p:nvSpPr>
            <p:cNvPr id="9" name="Rectangle 8">
              <a:extLst>
                <a:ext uri="{FF2B5EF4-FFF2-40B4-BE49-F238E27FC236}">
                  <a16:creationId xmlns:a16="http://schemas.microsoft.com/office/drawing/2014/main" id="{90FC8DF6-9CBE-FF06-DC7E-CFB381E4E397}"/>
                </a:ext>
              </a:extLst>
            </p:cNvPr>
            <p:cNvSpPr/>
            <p:nvPr/>
          </p:nvSpPr>
          <p:spPr>
            <a:xfrm>
              <a:off x="6520056" y="3587356"/>
              <a:ext cx="1966686" cy="302546"/>
            </a:xfrm>
            <a:prstGeom prst="rect">
              <a:avLst/>
            </a:prstGeom>
            <a:solidFill>
              <a:schemeClr val="accent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Constant Buffer 0 - 8</a:t>
              </a:r>
              <a:endParaRPr lang="en-NL" sz="1200">
                <a:latin typeface="Consolas" panose="020B0609020204030204" pitchFamily="49" charset="0"/>
              </a:endParaRPr>
            </a:p>
          </p:txBody>
        </p:sp>
        <p:sp>
          <p:nvSpPr>
            <p:cNvPr id="10" name="Rectangle 9">
              <a:extLst>
                <a:ext uri="{FF2B5EF4-FFF2-40B4-BE49-F238E27FC236}">
                  <a16:creationId xmlns:a16="http://schemas.microsoft.com/office/drawing/2014/main" id="{6F3C9FD1-6C13-2B48-250F-A418BD688E7C}"/>
                </a:ext>
              </a:extLst>
            </p:cNvPr>
            <p:cNvSpPr/>
            <p:nvPr/>
          </p:nvSpPr>
          <p:spPr>
            <a:xfrm>
              <a:off x="6520056" y="3889902"/>
              <a:ext cx="1966686" cy="302546"/>
            </a:xfrm>
            <a:prstGeom prst="rect">
              <a:avLst/>
            </a:prstGeom>
            <a:solidFill>
              <a:schemeClr val="accent6">
                <a:lumMod val="50000"/>
              </a:schemeClr>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Unordered Access 0</a:t>
              </a:r>
              <a:endParaRPr lang="en-NL" sz="1200">
                <a:latin typeface="Consolas" panose="020B0609020204030204" pitchFamily="49" charset="0"/>
              </a:endParaRPr>
            </a:p>
          </p:txBody>
        </p:sp>
      </p:grpSp>
      <p:cxnSp>
        <p:nvCxnSpPr>
          <p:cNvPr id="19" name="Connector: Elbow 18">
            <a:extLst>
              <a:ext uri="{FF2B5EF4-FFF2-40B4-BE49-F238E27FC236}">
                <a16:creationId xmlns:a16="http://schemas.microsoft.com/office/drawing/2014/main" id="{F6B3CD8C-B1CF-355C-30DD-EC90E25EF826}"/>
              </a:ext>
            </a:extLst>
          </p:cNvPr>
          <p:cNvCxnSpPr>
            <a:stCxn id="5" idx="2"/>
            <a:endCxn id="8" idx="0"/>
          </p:cNvCxnSpPr>
          <p:nvPr/>
        </p:nvCxnSpPr>
        <p:spPr>
          <a:xfrm rot="16200000" flipH="1">
            <a:off x="7242222" y="2930974"/>
            <a:ext cx="522352" cy="1"/>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sp>
        <p:nvSpPr>
          <p:cNvPr id="25" name="Rectangle: Rounded Corners 24">
            <a:extLst>
              <a:ext uri="{FF2B5EF4-FFF2-40B4-BE49-F238E27FC236}">
                <a16:creationId xmlns:a16="http://schemas.microsoft.com/office/drawing/2014/main" id="{797C92A2-2752-8160-D329-6FA77001EBC2}"/>
              </a:ext>
            </a:extLst>
          </p:cNvPr>
          <p:cNvSpPr/>
          <p:nvPr/>
        </p:nvSpPr>
        <p:spPr>
          <a:xfrm>
            <a:off x="8974721" y="1798364"/>
            <a:ext cx="2483405" cy="4228084"/>
          </a:xfrm>
          <a:prstGeom prst="rect">
            <a:avLst/>
          </a:prstGeom>
          <a:solidFill>
            <a:srgbClr val="3F42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1600">
                <a:latin typeface="Consolas" panose="020B0609020204030204" pitchFamily="49" charset="0"/>
              </a:rPr>
              <a:t>Descriptor Heap</a:t>
            </a:r>
            <a:endParaRPr lang="en-NL" sz="1600">
              <a:latin typeface="Consolas" panose="020B0609020204030204" pitchFamily="49" charset="0"/>
            </a:endParaRPr>
          </a:p>
        </p:txBody>
      </p:sp>
      <p:sp>
        <p:nvSpPr>
          <p:cNvPr id="27" name="Rectangle 26">
            <a:extLst>
              <a:ext uri="{FF2B5EF4-FFF2-40B4-BE49-F238E27FC236}">
                <a16:creationId xmlns:a16="http://schemas.microsoft.com/office/drawing/2014/main" id="{CA5082B6-C722-F3D1-FFD0-4091ECA4FD73}"/>
              </a:ext>
            </a:extLst>
          </p:cNvPr>
          <p:cNvSpPr/>
          <p:nvPr/>
        </p:nvSpPr>
        <p:spPr>
          <a:xfrm>
            <a:off x="9233080" y="2315221"/>
            <a:ext cx="1966686" cy="354576"/>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CBV register(b0)</a:t>
            </a:r>
            <a:endParaRPr lang="en-NL" sz="1200">
              <a:latin typeface="Consolas" panose="020B0609020204030204" pitchFamily="49" charset="0"/>
            </a:endParaRPr>
          </a:p>
        </p:txBody>
      </p:sp>
      <p:grpSp>
        <p:nvGrpSpPr>
          <p:cNvPr id="7" name="Group 6">
            <a:extLst>
              <a:ext uri="{FF2B5EF4-FFF2-40B4-BE49-F238E27FC236}">
                <a16:creationId xmlns:a16="http://schemas.microsoft.com/office/drawing/2014/main" id="{658EB28A-63BD-2186-0097-030156C1A805}"/>
              </a:ext>
            </a:extLst>
          </p:cNvPr>
          <p:cNvGrpSpPr/>
          <p:nvPr/>
        </p:nvGrpSpPr>
        <p:grpSpPr>
          <a:xfrm>
            <a:off x="9233080" y="2669797"/>
            <a:ext cx="1966686" cy="2488283"/>
            <a:chOff x="9233080" y="2669797"/>
            <a:chExt cx="1966686" cy="2488283"/>
          </a:xfrm>
        </p:grpSpPr>
        <p:sp>
          <p:nvSpPr>
            <p:cNvPr id="28" name="Rectangle 27">
              <a:extLst>
                <a:ext uri="{FF2B5EF4-FFF2-40B4-BE49-F238E27FC236}">
                  <a16:creationId xmlns:a16="http://schemas.microsoft.com/office/drawing/2014/main" id="{DBB73336-6C26-DA34-31B0-24412B7FC33F}"/>
                </a:ext>
              </a:extLst>
            </p:cNvPr>
            <p:cNvSpPr/>
            <p:nvPr/>
          </p:nvSpPr>
          <p:spPr>
            <a:xfrm>
              <a:off x="9233080" y="2669797"/>
              <a:ext cx="1966686" cy="354576"/>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CBV register(b1)</a:t>
              </a:r>
              <a:endParaRPr lang="en-NL" sz="1200">
                <a:latin typeface="Consolas" panose="020B0609020204030204" pitchFamily="49" charset="0"/>
              </a:endParaRPr>
            </a:p>
          </p:txBody>
        </p:sp>
        <p:sp>
          <p:nvSpPr>
            <p:cNvPr id="29" name="Rectangle 28">
              <a:extLst>
                <a:ext uri="{FF2B5EF4-FFF2-40B4-BE49-F238E27FC236}">
                  <a16:creationId xmlns:a16="http://schemas.microsoft.com/office/drawing/2014/main" id="{4E5C2152-EFE7-ECA7-F305-A3389217D88D}"/>
                </a:ext>
              </a:extLst>
            </p:cNvPr>
            <p:cNvSpPr/>
            <p:nvPr/>
          </p:nvSpPr>
          <p:spPr>
            <a:xfrm>
              <a:off x="9233080" y="3024373"/>
              <a:ext cx="1966686" cy="354576"/>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CBV register(b2)</a:t>
              </a:r>
              <a:endParaRPr lang="en-NL" sz="1200">
                <a:latin typeface="Consolas" panose="020B0609020204030204" pitchFamily="49" charset="0"/>
              </a:endParaRPr>
            </a:p>
          </p:txBody>
        </p:sp>
        <p:sp>
          <p:nvSpPr>
            <p:cNvPr id="30" name="Rectangle 29">
              <a:extLst>
                <a:ext uri="{FF2B5EF4-FFF2-40B4-BE49-F238E27FC236}">
                  <a16:creationId xmlns:a16="http://schemas.microsoft.com/office/drawing/2014/main" id="{CB8F6646-909F-8A2D-DAF9-D675B355607D}"/>
                </a:ext>
              </a:extLst>
            </p:cNvPr>
            <p:cNvSpPr/>
            <p:nvPr/>
          </p:nvSpPr>
          <p:spPr>
            <a:xfrm>
              <a:off x="9233080" y="3378949"/>
              <a:ext cx="1966686" cy="354576"/>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CBV register(b3)</a:t>
              </a:r>
              <a:endParaRPr lang="en-NL" sz="1200">
                <a:latin typeface="Consolas" panose="020B0609020204030204" pitchFamily="49" charset="0"/>
              </a:endParaRPr>
            </a:p>
          </p:txBody>
        </p:sp>
        <p:sp>
          <p:nvSpPr>
            <p:cNvPr id="36" name="Rectangle 35">
              <a:extLst>
                <a:ext uri="{FF2B5EF4-FFF2-40B4-BE49-F238E27FC236}">
                  <a16:creationId xmlns:a16="http://schemas.microsoft.com/office/drawing/2014/main" id="{9AA341A8-709B-9E32-1A1F-A784B1E86A19}"/>
                </a:ext>
              </a:extLst>
            </p:cNvPr>
            <p:cNvSpPr/>
            <p:nvPr/>
          </p:nvSpPr>
          <p:spPr>
            <a:xfrm>
              <a:off x="9233080" y="3739776"/>
              <a:ext cx="1966686" cy="354576"/>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CBV register(b4)</a:t>
              </a:r>
              <a:endParaRPr lang="en-NL" sz="1200">
                <a:latin typeface="Consolas" panose="020B0609020204030204" pitchFamily="49" charset="0"/>
              </a:endParaRPr>
            </a:p>
          </p:txBody>
        </p:sp>
        <p:sp>
          <p:nvSpPr>
            <p:cNvPr id="37" name="Rectangle 36">
              <a:extLst>
                <a:ext uri="{FF2B5EF4-FFF2-40B4-BE49-F238E27FC236}">
                  <a16:creationId xmlns:a16="http://schemas.microsoft.com/office/drawing/2014/main" id="{D87C6FD9-A169-458A-CF7E-EF8DB91F7DF8}"/>
                </a:ext>
              </a:extLst>
            </p:cNvPr>
            <p:cNvSpPr/>
            <p:nvPr/>
          </p:nvSpPr>
          <p:spPr>
            <a:xfrm>
              <a:off x="9233080" y="4094352"/>
              <a:ext cx="1966686" cy="354576"/>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CBV register(b5)</a:t>
              </a:r>
              <a:endParaRPr lang="en-NL" sz="1200">
                <a:latin typeface="Consolas" panose="020B0609020204030204" pitchFamily="49" charset="0"/>
              </a:endParaRPr>
            </a:p>
          </p:txBody>
        </p:sp>
        <p:sp>
          <p:nvSpPr>
            <p:cNvPr id="38" name="Rectangle 37">
              <a:extLst>
                <a:ext uri="{FF2B5EF4-FFF2-40B4-BE49-F238E27FC236}">
                  <a16:creationId xmlns:a16="http://schemas.microsoft.com/office/drawing/2014/main" id="{97BDE2BE-CB4D-8CB7-8A53-710272FF585C}"/>
                </a:ext>
              </a:extLst>
            </p:cNvPr>
            <p:cNvSpPr/>
            <p:nvPr/>
          </p:nvSpPr>
          <p:spPr>
            <a:xfrm>
              <a:off x="9233080" y="4448928"/>
              <a:ext cx="1966686" cy="354576"/>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CBV register(b6)</a:t>
              </a:r>
              <a:endParaRPr lang="en-NL" sz="1200">
                <a:latin typeface="Consolas" panose="020B0609020204030204" pitchFamily="49" charset="0"/>
              </a:endParaRPr>
            </a:p>
          </p:txBody>
        </p:sp>
        <p:sp>
          <p:nvSpPr>
            <p:cNvPr id="39" name="Rectangle 38">
              <a:extLst>
                <a:ext uri="{FF2B5EF4-FFF2-40B4-BE49-F238E27FC236}">
                  <a16:creationId xmlns:a16="http://schemas.microsoft.com/office/drawing/2014/main" id="{AC590475-627B-6CA3-6925-49F40509C7BA}"/>
                </a:ext>
              </a:extLst>
            </p:cNvPr>
            <p:cNvSpPr/>
            <p:nvPr/>
          </p:nvSpPr>
          <p:spPr>
            <a:xfrm>
              <a:off x="9233080" y="4803504"/>
              <a:ext cx="1966686" cy="354576"/>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CBV register(b7)</a:t>
              </a:r>
              <a:endParaRPr lang="en-NL" sz="1200">
                <a:latin typeface="Consolas" panose="020B0609020204030204" pitchFamily="49" charset="0"/>
              </a:endParaRPr>
            </a:p>
          </p:txBody>
        </p:sp>
      </p:grpSp>
      <p:sp>
        <p:nvSpPr>
          <p:cNvPr id="40" name="Rectangle 39">
            <a:extLst>
              <a:ext uri="{FF2B5EF4-FFF2-40B4-BE49-F238E27FC236}">
                <a16:creationId xmlns:a16="http://schemas.microsoft.com/office/drawing/2014/main" id="{8ECCD93F-C03F-CA8C-98D6-BAF61E790BE1}"/>
              </a:ext>
            </a:extLst>
          </p:cNvPr>
          <p:cNvSpPr/>
          <p:nvPr/>
        </p:nvSpPr>
        <p:spPr>
          <a:xfrm>
            <a:off x="9233080" y="5145743"/>
            <a:ext cx="1966686" cy="354576"/>
          </a:xfrm>
          <a:prstGeom prst="rect">
            <a:avLst/>
          </a:prstGeom>
          <a:solidFill>
            <a:schemeClr val="accent6">
              <a:lumMod val="50000"/>
            </a:schemeClr>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UAV register(u0)</a:t>
            </a:r>
            <a:endParaRPr lang="en-NL" sz="1200">
              <a:latin typeface="Consolas" panose="020B0609020204030204" pitchFamily="49" charset="0"/>
            </a:endParaRPr>
          </a:p>
        </p:txBody>
      </p:sp>
      <p:cxnSp>
        <p:nvCxnSpPr>
          <p:cNvPr id="50" name="Straight Arrow Connector 49">
            <a:extLst>
              <a:ext uri="{FF2B5EF4-FFF2-40B4-BE49-F238E27FC236}">
                <a16:creationId xmlns:a16="http://schemas.microsoft.com/office/drawing/2014/main" id="{2D3B6270-44BB-F0F1-C270-305508484B2B}"/>
              </a:ext>
            </a:extLst>
          </p:cNvPr>
          <p:cNvCxnSpPr>
            <a:cxnSpLocks/>
            <a:stCxn id="27" idx="1"/>
            <a:endCxn id="17" idx="3"/>
          </p:cNvCxnSpPr>
          <p:nvPr/>
        </p:nvCxnSpPr>
        <p:spPr>
          <a:xfrm flipH="1" flipV="1">
            <a:off x="3695700" y="1991784"/>
            <a:ext cx="5537380" cy="500725"/>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cxnSp>
        <p:nvCxnSpPr>
          <p:cNvPr id="54" name="Straight Arrow Connector 53">
            <a:extLst>
              <a:ext uri="{FF2B5EF4-FFF2-40B4-BE49-F238E27FC236}">
                <a16:creationId xmlns:a16="http://schemas.microsoft.com/office/drawing/2014/main" id="{4D5A04ED-39A5-9279-C2AD-58E4AC22DF27}"/>
              </a:ext>
            </a:extLst>
          </p:cNvPr>
          <p:cNvCxnSpPr>
            <a:cxnSpLocks/>
            <a:stCxn id="40" idx="1"/>
            <a:endCxn id="18" idx="3"/>
          </p:cNvCxnSpPr>
          <p:nvPr/>
        </p:nvCxnSpPr>
        <p:spPr>
          <a:xfrm flipH="1" flipV="1">
            <a:off x="5564220" y="3562755"/>
            <a:ext cx="3668860" cy="1760276"/>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12" name="Slide Number Placeholder 11">
            <a:extLst>
              <a:ext uri="{FF2B5EF4-FFF2-40B4-BE49-F238E27FC236}">
                <a16:creationId xmlns:a16="http://schemas.microsoft.com/office/drawing/2014/main" id="{06D15661-A08B-3E0F-C8BE-1B38EA19D137}"/>
              </a:ext>
            </a:extLst>
          </p:cNvPr>
          <p:cNvSpPr>
            <a:spLocks noGrp="1"/>
          </p:cNvSpPr>
          <p:nvPr>
            <p:ph type="sldNum" sz="quarter" idx="12"/>
          </p:nvPr>
        </p:nvSpPr>
        <p:spPr/>
        <p:txBody>
          <a:bodyPr/>
          <a:lstStyle/>
          <a:p>
            <a:fld id="{5C7B9823-D771-4D90-A2CD-7D2C676B1CFD}" type="slidenum">
              <a:rPr lang="nl-NL" smtClean="0"/>
              <a:t>12</a:t>
            </a:fld>
            <a:endParaRPr lang="nl-NL"/>
          </a:p>
        </p:txBody>
      </p:sp>
    </p:spTree>
    <p:extLst>
      <p:ext uri="{BB962C8B-B14F-4D97-AF65-F5344CB8AC3E}">
        <p14:creationId xmlns:p14="http://schemas.microsoft.com/office/powerpoint/2010/main" val="3937107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25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250"/>
                                        <p:tgtEl>
                                          <p:spTgt spid="19"/>
                                        </p:tgtEl>
                                      </p:cBhvr>
                                    </p:animEffect>
                                  </p:childTnLst>
                                </p:cTn>
                              </p:par>
                              <p:par>
                                <p:cTn id="13" presetID="10" presetClass="entr" presetSubtype="0" fill="hold" nodeType="withEffect">
                                  <p:stCondLst>
                                    <p:cond delay="0"/>
                                  </p:stCondLst>
                                  <p:childTnLst>
                                    <p:set>
                                      <p:cBhvr>
                                        <p:cTn id="14" dur="1" fill="hold">
                                          <p:stCondLst>
                                            <p:cond delay="0"/>
                                          </p:stCondLst>
                                        </p:cTn>
                                        <p:tgtEl>
                                          <p:spTgt spid="62"/>
                                        </p:tgtEl>
                                        <p:attrNameLst>
                                          <p:attrName>style.visibility</p:attrName>
                                        </p:attrNameLst>
                                      </p:cBhvr>
                                      <p:to>
                                        <p:strVal val="visible"/>
                                      </p:to>
                                    </p:set>
                                    <p:animEffect transition="in" filter="fade">
                                      <p:cBhvr>
                                        <p:cTn id="15" dur="250"/>
                                        <p:tgtEl>
                                          <p:spTgt spid="6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5"/>
                                        </p:tgtEl>
                                        <p:attrNameLst>
                                          <p:attrName>style.visibility</p:attrName>
                                        </p:attrNameLst>
                                      </p:cBhvr>
                                      <p:to>
                                        <p:strVal val="visible"/>
                                      </p:to>
                                    </p:set>
                                    <p:animEffect transition="in" filter="fade">
                                      <p:cBhvr>
                                        <p:cTn id="20" dur="250"/>
                                        <p:tgtEl>
                                          <p:spTgt spid="2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fade">
                                      <p:cBhvr>
                                        <p:cTn id="25" dur="250"/>
                                        <p:tgtEl>
                                          <p:spTgt spid="27"/>
                                        </p:tgtEl>
                                      </p:cBhvr>
                                    </p:animEffect>
                                  </p:childTnLst>
                                </p:cTn>
                              </p:par>
                              <p:par>
                                <p:cTn id="26" presetID="10" presetClass="entr" presetSubtype="0" fill="hold" nodeType="withEffect">
                                  <p:stCondLst>
                                    <p:cond delay="0"/>
                                  </p:stCondLst>
                                  <p:childTnLst>
                                    <p:set>
                                      <p:cBhvr>
                                        <p:cTn id="27" dur="1" fill="hold">
                                          <p:stCondLst>
                                            <p:cond delay="0"/>
                                          </p:stCondLst>
                                        </p:cTn>
                                        <p:tgtEl>
                                          <p:spTgt spid="50"/>
                                        </p:tgtEl>
                                        <p:attrNameLst>
                                          <p:attrName>style.visibility</p:attrName>
                                        </p:attrNameLst>
                                      </p:cBhvr>
                                      <p:to>
                                        <p:strVal val="visible"/>
                                      </p:to>
                                    </p:set>
                                    <p:animEffect transition="in" filter="fade">
                                      <p:cBhvr>
                                        <p:cTn id="28" dur="250"/>
                                        <p:tgtEl>
                                          <p:spTgt spid="50"/>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25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fade">
                                      <p:cBhvr>
                                        <p:cTn id="36" dur="250"/>
                                        <p:tgtEl>
                                          <p:spTgt spid="7"/>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40"/>
                                        </p:tgtEl>
                                        <p:attrNameLst>
                                          <p:attrName>style.visibility</p:attrName>
                                        </p:attrNameLst>
                                      </p:cBhvr>
                                      <p:to>
                                        <p:strVal val="visible"/>
                                      </p:to>
                                    </p:set>
                                    <p:animEffect transition="in" filter="fade">
                                      <p:cBhvr>
                                        <p:cTn id="41" dur="250"/>
                                        <p:tgtEl>
                                          <p:spTgt spid="40"/>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fade">
                                      <p:cBhvr>
                                        <p:cTn id="44" dur="250"/>
                                        <p:tgtEl>
                                          <p:spTgt spid="18"/>
                                        </p:tgtEl>
                                      </p:cBhvr>
                                    </p:animEffect>
                                  </p:childTnLst>
                                </p:cTn>
                              </p:par>
                              <p:par>
                                <p:cTn id="45" presetID="10" presetClass="entr" presetSubtype="0" fill="hold" nodeType="withEffect">
                                  <p:stCondLst>
                                    <p:cond delay="0"/>
                                  </p:stCondLst>
                                  <p:childTnLst>
                                    <p:set>
                                      <p:cBhvr>
                                        <p:cTn id="46" dur="1" fill="hold">
                                          <p:stCondLst>
                                            <p:cond delay="0"/>
                                          </p:stCondLst>
                                        </p:cTn>
                                        <p:tgtEl>
                                          <p:spTgt spid="54"/>
                                        </p:tgtEl>
                                        <p:attrNameLst>
                                          <p:attrName>style.visibility</p:attrName>
                                        </p:attrNameLst>
                                      </p:cBhvr>
                                      <p:to>
                                        <p:strVal val="visible"/>
                                      </p:to>
                                    </p:set>
                                    <p:animEffect transition="in" filter="fade">
                                      <p:cBhvr>
                                        <p:cTn id="47" dur="25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25" grpId="0" animBg="1"/>
      <p:bldP spid="27" grpId="0" animBg="1"/>
      <p:bldP spid="4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1795B-F337-2ED3-E19F-CB7D73F52FB9}"/>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Descriptor Table</a:t>
            </a:r>
            <a:endParaRPr lang="nl-NL">
              <a:solidFill>
                <a:schemeClr val="bg1"/>
              </a:solidFill>
              <a:latin typeface="Courier New" panose="02070309020205020404" pitchFamily="49" charset="0"/>
              <a:cs typeface="Courier New" panose="02070309020205020404" pitchFamily="49" charset="0"/>
            </a:endParaRPr>
          </a:p>
        </p:txBody>
      </p:sp>
      <p:sp>
        <p:nvSpPr>
          <p:cNvPr id="5" name="Content Placeholder 4">
            <a:extLst>
              <a:ext uri="{FF2B5EF4-FFF2-40B4-BE49-F238E27FC236}">
                <a16:creationId xmlns:a16="http://schemas.microsoft.com/office/drawing/2014/main" id="{D63980E3-34B9-834E-E4E2-98789BEECB8A}"/>
              </a:ext>
            </a:extLst>
          </p:cNvPr>
          <p:cNvSpPr>
            <a:spLocks noGrp="1"/>
          </p:cNvSpPr>
          <p:nvPr>
            <p:ph idx="1"/>
          </p:nvPr>
        </p:nvSpPr>
        <p:spPr>
          <a:solidFill>
            <a:srgbClr val="3F423F"/>
          </a:solidFill>
        </p:spPr>
        <p:txBody>
          <a:bodyPr>
            <a:normAutofit fontScale="47500" lnSpcReduction="20000"/>
          </a:bodyPr>
          <a:lstStyle/>
          <a:p>
            <a:pPr marL="0" indent="0">
              <a:buClr>
                <a:srgbClr val="9FA29F"/>
              </a:buClr>
              <a:buNone/>
            </a:pPr>
            <a:r>
              <a:rPr lang="nl-NL" dirty="0" err="1">
                <a:solidFill>
                  <a:srgbClr val="CFCFCF"/>
                </a:solidFill>
                <a:latin typeface="Consolas" panose="020B0609020204030204" pitchFamily="49" charset="0"/>
              </a:rPr>
              <a:t>s_version</a:t>
            </a:r>
            <a:r>
              <a:rPr lang="nl-NL" dirty="0">
                <a:solidFill>
                  <a:srgbClr val="CFCFCF"/>
                </a:solidFill>
                <a:latin typeface="Consolas" panose="020B0609020204030204" pitchFamily="49" charset="0"/>
              </a:rPr>
              <a:t>          UC_VERSION_GFX11 | UC_VERSION_W32_BIT</a:t>
            </a:r>
          </a:p>
          <a:p>
            <a:pPr marL="0" indent="0">
              <a:buClr>
                <a:srgbClr val="9FA29F"/>
              </a:buClr>
              <a:buNone/>
            </a:pPr>
            <a:r>
              <a:rPr lang="nl-NL" dirty="0">
                <a:solidFill>
                  <a:srgbClr val="CFCFCF"/>
                </a:solidFill>
                <a:latin typeface="Consolas" panose="020B0609020204030204" pitchFamily="49" charset="0"/>
              </a:rPr>
              <a:t>s_getpc_b64        s[4:5]</a:t>
            </a:r>
          </a:p>
          <a:p>
            <a:pPr marL="0" indent="0">
              <a:buClr>
                <a:srgbClr val="9FA29F"/>
              </a:buClr>
              <a:buNone/>
            </a:pPr>
            <a:r>
              <a:rPr lang="nl-NL" dirty="0" err="1">
                <a:solidFill>
                  <a:srgbClr val="CFCFCF"/>
                </a:solidFill>
                <a:latin typeface="Consolas" panose="020B0609020204030204" pitchFamily="49" charset="0"/>
              </a:rPr>
              <a:t>s_set_inst_prefetch_distance</a:t>
            </a:r>
            <a:r>
              <a:rPr lang="nl-NL" dirty="0">
                <a:solidFill>
                  <a:srgbClr val="CFCFCF"/>
                </a:solidFill>
                <a:latin typeface="Consolas" panose="020B0609020204030204" pitchFamily="49" charset="0"/>
              </a:rPr>
              <a:t>  0x0003</a:t>
            </a:r>
          </a:p>
          <a:p>
            <a:pPr marL="0" indent="0">
              <a:buClr>
                <a:srgbClr val="9FA29F"/>
              </a:buClr>
              <a:buNone/>
            </a:pPr>
            <a:r>
              <a:rPr lang="nl-NL" dirty="0">
                <a:solidFill>
                  <a:srgbClr val="CFCFCF"/>
                </a:solidFill>
                <a:latin typeface="Consolas" panose="020B0609020204030204" pitchFamily="49" charset="0"/>
              </a:rPr>
              <a:t>s_mov_b32          s3, s5</a:t>
            </a:r>
          </a:p>
          <a:p>
            <a:pPr marL="0" indent="0">
              <a:buClr>
                <a:srgbClr val="9FA29F"/>
              </a:buClr>
              <a:buNone/>
            </a:pPr>
            <a:r>
              <a:rPr lang="nl-NL" dirty="0">
                <a:solidFill>
                  <a:srgbClr val="CFCFCF"/>
                </a:solidFill>
                <a:latin typeface="Consolas" panose="020B0609020204030204" pitchFamily="49" charset="0"/>
              </a:rPr>
              <a:t>s_load_b128        s[4:7], s[2:3], </a:t>
            </a:r>
            <a:r>
              <a:rPr lang="nl-NL" dirty="0" err="1">
                <a:solidFill>
                  <a:srgbClr val="CFCFCF"/>
                </a:solidFill>
                <a:latin typeface="Consolas" panose="020B0609020204030204" pitchFamily="49" charset="0"/>
              </a:rPr>
              <a:t>null</a:t>
            </a:r>
            <a:endParaRPr lang="nl-NL" dirty="0">
              <a:solidFill>
                <a:srgbClr val="CFCFCF"/>
              </a:solidFill>
              <a:latin typeface="Consolas" panose="020B0609020204030204" pitchFamily="49" charset="0"/>
            </a:endParaRPr>
          </a:p>
          <a:p>
            <a:pPr marL="0" indent="0">
              <a:buClr>
                <a:srgbClr val="9FA29F"/>
              </a:buClr>
              <a:buNone/>
            </a:pPr>
            <a:r>
              <a:rPr lang="nl-NL" dirty="0">
                <a:solidFill>
                  <a:srgbClr val="CFCFCF"/>
                </a:solidFill>
                <a:latin typeface="Consolas" panose="020B0609020204030204" pitchFamily="49" charset="0"/>
              </a:rPr>
              <a:t>s_load_b128        s[0:3], s[2:3], 0x000100</a:t>
            </a:r>
          </a:p>
          <a:p>
            <a:pPr marL="0" indent="0">
              <a:buClr>
                <a:srgbClr val="9FA29F"/>
              </a:buClr>
              <a:buNone/>
            </a:pPr>
            <a:r>
              <a:rPr lang="nl-NL" dirty="0" err="1">
                <a:solidFill>
                  <a:srgbClr val="CFCFCF"/>
                </a:solidFill>
                <a:latin typeface="Consolas" panose="020B0609020204030204" pitchFamily="49" charset="0"/>
              </a:rPr>
              <a:t>s_waitcnt</a:t>
            </a:r>
            <a:r>
              <a:rPr lang="nl-NL" dirty="0">
                <a:solidFill>
                  <a:srgbClr val="CFCFCF"/>
                </a:solidFill>
                <a:latin typeface="Consolas" panose="020B0609020204030204" pitchFamily="49" charset="0"/>
              </a:rPr>
              <a:t>          </a:t>
            </a:r>
            <a:r>
              <a:rPr lang="nl-NL" dirty="0" err="1">
                <a:solidFill>
                  <a:srgbClr val="CFCFCF"/>
                </a:solidFill>
                <a:latin typeface="Consolas" panose="020B0609020204030204" pitchFamily="49" charset="0"/>
              </a:rPr>
              <a:t>lgkmcnt</a:t>
            </a:r>
            <a:r>
              <a:rPr lang="nl-NL" dirty="0">
                <a:solidFill>
                  <a:srgbClr val="CFCFCF"/>
                </a:solidFill>
                <a:latin typeface="Consolas" panose="020B0609020204030204" pitchFamily="49" charset="0"/>
              </a:rPr>
              <a:t>(0)</a:t>
            </a:r>
          </a:p>
          <a:p>
            <a:pPr marL="0" indent="0">
              <a:buClr>
                <a:srgbClr val="9FA29F"/>
              </a:buClr>
              <a:buNone/>
            </a:pPr>
            <a:r>
              <a:rPr lang="nl-NL" dirty="0">
                <a:solidFill>
                  <a:srgbClr val="CFCFCF"/>
                </a:solidFill>
                <a:latin typeface="Consolas" panose="020B0609020204030204" pitchFamily="49" charset="0"/>
              </a:rPr>
              <a:t>s_buffer_load_b32  s4, s[4:7], </a:t>
            </a:r>
            <a:r>
              <a:rPr lang="nl-NL" dirty="0" err="1">
                <a:solidFill>
                  <a:srgbClr val="CFCFCF"/>
                </a:solidFill>
                <a:latin typeface="Consolas" panose="020B0609020204030204" pitchFamily="49" charset="0"/>
              </a:rPr>
              <a:t>null</a:t>
            </a:r>
            <a:endParaRPr lang="nl-NL" dirty="0">
              <a:solidFill>
                <a:srgbClr val="CFCFCF"/>
              </a:solidFill>
              <a:latin typeface="Consolas" panose="020B0609020204030204" pitchFamily="49" charset="0"/>
            </a:endParaRPr>
          </a:p>
          <a:p>
            <a:pPr marL="0" indent="0">
              <a:buClr>
                <a:srgbClr val="9FA29F"/>
              </a:buClr>
              <a:buNone/>
            </a:pPr>
            <a:r>
              <a:rPr lang="nl-NL" dirty="0">
                <a:solidFill>
                  <a:srgbClr val="CFCFCF"/>
                </a:solidFill>
                <a:latin typeface="Consolas" panose="020B0609020204030204" pitchFamily="49" charset="0"/>
              </a:rPr>
              <a:t>v_and_b32          v0, </a:t>
            </a:r>
            <a:r>
              <a:rPr lang="nl-NL" dirty="0" err="1">
                <a:solidFill>
                  <a:srgbClr val="CFCFCF"/>
                </a:solidFill>
                <a:latin typeface="Consolas" panose="020B0609020204030204" pitchFamily="49" charset="0"/>
              </a:rPr>
              <a:t>lit</a:t>
            </a:r>
            <a:r>
              <a:rPr lang="nl-NL" dirty="0">
                <a:solidFill>
                  <a:srgbClr val="CFCFCF"/>
                </a:solidFill>
                <a:latin typeface="Consolas" panose="020B0609020204030204" pitchFamily="49" charset="0"/>
              </a:rPr>
              <a:t>(0x000003ff), v0</a:t>
            </a:r>
          </a:p>
          <a:p>
            <a:pPr marL="0" indent="0">
              <a:buClr>
                <a:srgbClr val="9FA29F"/>
              </a:buClr>
              <a:buNone/>
            </a:pPr>
            <a:r>
              <a:rPr lang="nl-NL" dirty="0">
                <a:solidFill>
                  <a:srgbClr val="CFCFCF"/>
                </a:solidFill>
                <a:latin typeface="Consolas" panose="020B0609020204030204" pitchFamily="49" charset="0"/>
              </a:rPr>
              <a:t>v_lshl_add_u32     v0, s16, 5, v0</a:t>
            </a:r>
          </a:p>
          <a:p>
            <a:pPr marL="0" indent="0">
              <a:buClr>
                <a:srgbClr val="9FA29F"/>
              </a:buClr>
              <a:buNone/>
            </a:pPr>
            <a:r>
              <a:rPr lang="nl-NL" dirty="0" err="1">
                <a:solidFill>
                  <a:srgbClr val="CFCFCF"/>
                </a:solidFill>
                <a:latin typeface="Consolas" panose="020B0609020204030204" pitchFamily="49" charset="0"/>
              </a:rPr>
              <a:t>s_waitcnt</a:t>
            </a:r>
            <a:r>
              <a:rPr lang="nl-NL" dirty="0">
                <a:solidFill>
                  <a:srgbClr val="CFCFCF"/>
                </a:solidFill>
                <a:latin typeface="Consolas" panose="020B0609020204030204" pitchFamily="49" charset="0"/>
              </a:rPr>
              <a:t>          </a:t>
            </a:r>
            <a:r>
              <a:rPr lang="nl-NL" dirty="0" err="1">
                <a:solidFill>
                  <a:srgbClr val="CFCFCF"/>
                </a:solidFill>
                <a:latin typeface="Consolas" panose="020B0609020204030204" pitchFamily="49" charset="0"/>
              </a:rPr>
              <a:t>lgkmcnt</a:t>
            </a:r>
            <a:r>
              <a:rPr lang="nl-NL" dirty="0">
                <a:solidFill>
                  <a:srgbClr val="CFCFCF"/>
                </a:solidFill>
                <a:latin typeface="Consolas" panose="020B0609020204030204" pitchFamily="49" charset="0"/>
              </a:rPr>
              <a:t>(0)</a:t>
            </a:r>
          </a:p>
          <a:p>
            <a:pPr marL="0" indent="0">
              <a:buClr>
                <a:srgbClr val="9FA29F"/>
              </a:buClr>
              <a:buNone/>
            </a:pPr>
            <a:r>
              <a:rPr lang="nl-NL" dirty="0">
                <a:solidFill>
                  <a:srgbClr val="CFCFCF"/>
                </a:solidFill>
                <a:latin typeface="Consolas" panose="020B0609020204030204" pitchFamily="49" charset="0"/>
              </a:rPr>
              <a:t>v_mov_b32          v1, s4</a:t>
            </a:r>
          </a:p>
          <a:p>
            <a:pPr marL="0" indent="0">
              <a:buClr>
                <a:srgbClr val="9FA29F"/>
              </a:buClr>
              <a:buNone/>
            </a:pPr>
            <a:r>
              <a:rPr lang="nl-NL" dirty="0">
                <a:solidFill>
                  <a:srgbClr val="CFCFCF"/>
                </a:solidFill>
                <a:latin typeface="Consolas" panose="020B0609020204030204" pitchFamily="49" charset="0"/>
              </a:rPr>
              <a:t>buffer_store_b32   v1, v0, s[0:3], 0 </a:t>
            </a:r>
            <a:r>
              <a:rPr lang="nl-NL" dirty="0" err="1">
                <a:solidFill>
                  <a:srgbClr val="CFCFCF"/>
                </a:solidFill>
                <a:latin typeface="Consolas" panose="020B0609020204030204" pitchFamily="49" charset="0"/>
              </a:rPr>
              <a:t>idxen</a:t>
            </a:r>
            <a:r>
              <a:rPr lang="nl-NL" dirty="0">
                <a:solidFill>
                  <a:srgbClr val="CFCFCF"/>
                </a:solidFill>
                <a:latin typeface="Consolas" panose="020B0609020204030204" pitchFamily="49" charset="0"/>
              </a:rPr>
              <a:t> </a:t>
            </a:r>
            <a:r>
              <a:rPr lang="nl-NL" dirty="0" err="1">
                <a:solidFill>
                  <a:srgbClr val="CFCFCF"/>
                </a:solidFill>
                <a:latin typeface="Consolas" panose="020B0609020204030204" pitchFamily="49" charset="0"/>
              </a:rPr>
              <a:t>glc</a:t>
            </a:r>
            <a:endParaRPr lang="nl-NL" dirty="0">
              <a:solidFill>
                <a:srgbClr val="CFCFCF"/>
              </a:solidFill>
              <a:latin typeface="Consolas" panose="020B0609020204030204" pitchFamily="49" charset="0"/>
            </a:endParaRPr>
          </a:p>
          <a:p>
            <a:pPr marL="0" indent="0">
              <a:buClr>
                <a:srgbClr val="9FA29F"/>
              </a:buClr>
              <a:buNone/>
            </a:pPr>
            <a:r>
              <a:rPr lang="nl-NL" dirty="0" err="1">
                <a:solidFill>
                  <a:srgbClr val="CFCFCF"/>
                </a:solidFill>
                <a:latin typeface="Consolas" panose="020B0609020204030204" pitchFamily="49" charset="0"/>
              </a:rPr>
              <a:t>s_nop</a:t>
            </a:r>
            <a:r>
              <a:rPr lang="nl-NL" dirty="0">
                <a:solidFill>
                  <a:srgbClr val="CFCFCF"/>
                </a:solidFill>
                <a:latin typeface="Consolas" panose="020B0609020204030204" pitchFamily="49" charset="0"/>
              </a:rPr>
              <a:t>              0x0000</a:t>
            </a:r>
          </a:p>
          <a:p>
            <a:pPr marL="0" indent="0">
              <a:buClr>
                <a:srgbClr val="9FA29F"/>
              </a:buClr>
              <a:buNone/>
            </a:pPr>
            <a:r>
              <a:rPr lang="nl-NL" dirty="0" err="1">
                <a:solidFill>
                  <a:srgbClr val="CFCFCF"/>
                </a:solidFill>
                <a:latin typeface="Consolas" panose="020B0609020204030204" pitchFamily="49" charset="0"/>
              </a:rPr>
              <a:t>s_sendmsg</a:t>
            </a:r>
            <a:r>
              <a:rPr lang="nl-NL" dirty="0">
                <a:solidFill>
                  <a:srgbClr val="CFCFCF"/>
                </a:solidFill>
                <a:latin typeface="Consolas" panose="020B0609020204030204" pitchFamily="49" charset="0"/>
              </a:rPr>
              <a:t>          </a:t>
            </a:r>
            <a:r>
              <a:rPr lang="nl-NL" dirty="0" err="1">
                <a:solidFill>
                  <a:srgbClr val="CFCFCF"/>
                </a:solidFill>
                <a:latin typeface="Consolas" panose="020B0609020204030204" pitchFamily="49" charset="0"/>
              </a:rPr>
              <a:t>sendmsg</a:t>
            </a:r>
            <a:r>
              <a:rPr lang="nl-NL" dirty="0">
                <a:solidFill>
                  <a:srgbClr val="CFCFCF"/>
                </a:solidFill>
                <a:latin typeface="Consolas" panose="020B0609020204030204" pitchFamily="49" charset="0"/>
              </a:rPr>
              <a:t>(MSG_DEALLOC_VGPRS)</a:t>
            </a:r>
          </a:p>
          <a:p>
            <a:pPr marL="0" indent="0">
              <a:buClr>
                <a:srgbClr val="9FA29F"/>
              </a:buClr>
              <a:buNone/>
            </a:pPr>
            <a:r>
              <a:rPr lang="nl-NL" dirty="0" err="1">
                <a:solidFill>
                  <a:srgbClr val="CFCFCF"/>
                </a:solidFill>
                <a:latin typeface="Consolas" panose="020B0609020204030204" pitchFamily="49" charset="0"/>
              </a:rPr>
              <a:t>s_endpgm</a:t>
            </a:r>
            <a:endParaRPr lang="nl-NL" dirty="0">
              <a:solidFill>
                <a:srgbClr val="CFCFCF"/>
              </a:solidFill>
              <a:latin typeface="Consolas" panose="020B0609020204030204" pitchFamily="49" charset="0"/>
            </a:endParaRPr>
          </a:p>
        </p:txBody>
      </p:sp>
      <p:sp>
        <p:nvSpPr>
          <p:cNvPr id="7" name="Slide Number Placeholder 6">
            <a:extLst>
              <a:ext uri="{FF2B5EF4-FFF2-40B4-BE49-F238E27FC236}">
                <a16:creationId xmlns:a16="http://schemas.microsoft.com/office/drawing/2014/main" id="{C0B59603-5449-261F-6D5A-D54344A01091}"/>
              </a:ext>
            </a:extLst>
          </p:cNvPr>
          <p:cNvSpPr>
            <a:spLocks noGrp="1"/>
          </p:cNvSpPr>
          <p:nvPr>
            <p:ph type="sldNum" sz="quarter" idx="12"/>
          </p:nvPr>
        </p:nvSpPr>
        <p:spPr/>
        <p:txBody>
          <a:bodyPr/>
          <a:lstStyle/>
          <a:p>
            <a:fld id="{5C7B9823-D771-4D90-A2CD-7D2C676B1CFD}" type="slidenum">
              <a:rPr lang="nl-NL" smtClean="0"/>
              <a:t>13</a:t>
            </a:fld>
            <a:endParaRPr lang="nl-NL"/>
          </a:p>
        </p:txBody>
      </p:sp>
    </p:spTree>
    <p:extLst>
      <p:ext uri="{BB962C8B-B14F-4D97-AF65-F5344CB8AC3E}">
        <p14:creationId xmlns:p14="http://schemas.microsoft.com/office/powerpoint/2010/main" val="960150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F89E2-143C-41B1-AF77-E24FD08780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CF1B7D-177E-0910-3EA5-8B6B8DA4E89F}"/>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Descriptor Table</a:t>
            </a:r>
            <a:endParaRPr lang="nl-NL">
              <a:solidFill>
                <a:schemeClr val="bg1"/>
              </a:solidFill>
              <a:latin typeface="Courier New" panose="02070309020205020404" pitchFamily="49" charset="0"/>
              <a:cs typeface="Courier New" panose="02070309020205020404" pitchFamily="49" charset="0"/>
            </a:endParaRPr>
          </a:p>
        </p:txBody>
      </p:sp>
      <p:sp>
        <p:nvSpPr>
          <p:cNvPr id="5" name="Content Placeholder 4">
            <a:extLst>
              <a:ext uri="{FF2B5EF4-FFF2-40B4-BE49-F238E27FC236}">
                <a16:creationId xmlns:a16="http://schemas.microsoft.com/office/drawing/2014/main" id="{08B6ADC9-FC1C-A177-69ED-2ED76B7260D5}"/>
              </a:ext>
            </a:extLst>
          </p:cNvPr>
          <p:cNvSpPr>
            <a:spLocks noGrp="1"/>
          </p:cNvSpPr>
          <p:nvPr>
            <p:ph idx="1"/>
          </p:nvPr>
        </p:nvSpPr>
        <p:spPr>
          <a:solidFill>
            <a:srgbClr val="3F423F"/>
          </a:solidFill>
        </p:spPr>
        <p:txBody>
          <a:bodyPr>
            <a:normAutofit fontScale="85000" lnSpcReduction="20000"/>
          </a:bodyPr>
          <a:lstStyle/>
          <a:p>
            <a:pPr marL="0" indent="0">
              <a:buClr>
                <a:srgbClr val="9FA29F"/>
              </a:buClr>
              <a:buNone/>
            </a:pPr>
            <a:r>
              <a:rPr lang="nl-NL">
                <a:solidFill>
                  <a:srgbClr val="CFCFCF"/>
                </a:solidFill>
                <a:latin typeface="Consolas" panose="020B0609020204030204" pitchFamily="49" charset="0"/>
              </a:rPr>
              <a:t>s_getpc_b64        s[4:5]</a:t>
            </a:r>
          </a:p>
          <a:p>
            <a:pPr marL="0" indent="0">
              <a:buClr>
                <a:srgbClr val="9FA29F"/>
              </a:buClr>
              <a:buNone/>
            </a:pPr>
            <a:r>
              <a:rPr lang="en-US">
                <a:solidFill>
                  <a:srgbClr val="CFCFCF"/>
                </a:solidFill>
                <a:latin typeface="Consolas" panose="020B0609020204030204" pitchFamily="49" charset="0"/>
              </a:rPr>
              <a:t>s_mov_b32          s3, s5</a:t>
            </a:r>
          </a:p>
          <a:p>
            <a:pPr marL="0" indent="0">
              <a:buClr>
                <a:srgbClr val="9FA29F"/>
              </a:buClr>
              <a:buNone/>
            </a:pPr>
            <a:r>
              <a:rPr lang="en-US">
                <a:solidFill>
                  <a:srgbClr val="CFCFCF"/>
                </a:solidFill>
                <a:latin typeface="Consolas" panose="020B0609020204030204" pitchFamily="49" charset="0"/>
              </a:rPr>
              <a:t>s_load_b128        s[4:7], s[2:3], null</a:t>
            </a:r>
          </a:p>
          <a:p>
            <a:pPr marL="0" indent="0">
              <a:buClr>
                <a:srgbClr val="9FA29F"/>
              </a:buClr>
              <a:buNone/>
            </a:pPr>
            <a:r>
              <a:rPr lang="en-US">
                <a:solidFill>
                  <a:srgbClr val="CFCFCF"/>
                </a:solidFill>
                <a:latin typeface="Consolas" panose="020B0609020204030204" pitchFamily="49" charset="0"/>
              </a:rPr>
              <a:t>s_load_b128        s[0:3], s[2:3], 0x000100</a:t>
            </a:r>
          </a:p>
          <a:p>
            <a:pPr marL="0" indent="0">
              <a:buClr>
                <a:srgbClr val="9FA29F"/>
              </a:buClr>
              <a:buNone/>
            </a:pPr>
            <a:r>
              <a:rPr lang="en-US" err="1">
                <a:solidFill>
                  <a:srgbClr val="CFCFCF"/>
                </a:solidFill>
                <a:latin typeface="Consolas" panose="020B0609020204030204" pitchFamily="49" charset="0"/>
              </a:rPr>
              <a:t>s_waitcnt</a:t>
            </a:r>
            <a:r>
              <a:rPr lang="en-US">
                <a:solidFill>
                  <a:srgbClr val="CFCFCF"/>
                </a:solidFill>
                <a:latin typeface="Consolas" panose="020B0609020204030204" pitchFamily="49" charset="0"/>
              </a:rPr>
              <a:t>          </a:t>
            </a:r>
            <a:r>
              <a:rPr lang="en-US" err="1">
                <a:solidFill>
                  <a:srgbClr val="CFCFCF"/>
                </a:solidFill>
                <a:latin typeface="Consolas" panose="020B0609020204030204" pitchFamily="49" charset="0"/>
              </a:rPr>
              <a:t>lgkmcnt</a:t>
            </a:r>
            <a:r>
              <a:rPr lang="en-US">
                <a:solidFill>
                  <a:srgbClr val="CFCFCF"/>
                </a:solidFill>
                <a:latin typeface="Consolas" panose="020B0609020204030204" pitchFamily="49" charset="0"/>
              </a:rPr>
              <a:t>(0)</a:t>
            </a:r>
          </a:p>
          <a:p>
            <a:pPr marL="0" indent="0">
              <a:buClr>
                <a:srgbClr val="9FA29F"/>
              </a:buClr>
              <a:buNone/>
            </a:pPr>
            <a:r>
              <a:rPr lang="en-US">
                <a:solidFill>
                  <a:srgbClr val="CFCFCF"/>
                </a:solidFill>
                <a:latin typeface="Consolas" panose="020B0609020204030204" pitchFamily="49" charset="0"/>
              </a:rPr>
              <a:t>s_buffer_load_b32  s4, s[4:7], null</a:t>
            </a:r>
          </a:p>
          <a:p>
            <a:pPr marL="0" indent="0">
              <a:buClr>
                <a:srgbClr val="9FA29F"/>
              </a:buClr>
              <a:buNone/>
            </a:pPr>
            <a:r>
              <a:rPr lang="en-US">
                <a:solidFill>
                  <a:srgbClr val="CFCFCF"/>
                </a:solidFill>
                <a:latin typeface="Consolas" panose="020B0609020204030204" pitchFamily="49" charset="0"/>
              </a:rPr>
              <a:t>v_and_b32          v0, lit(0x000003ff), v0</a:t>
            </a:r>
          </a:p>
          <a:p>
            <a:pPr marL="0" indent="0">
              <a:buClr>
                <a:srgbClr val="9FA29F"/>
              </a:buClr>
              <a:buNone/>
            </a:pPr>
            <a:r>
              <a:rPr lang="en-US">
                <a:solidFill>
                  <a:srgbClr val="CFCFCF"/>
                </a:solidFill>
                <a:latin typeface="Consolas" panose="020B0609020204030204" pitchFamily="49" charset="0"/>
              </a:rPr>
              <a:t>v_lshl_add_u32     v0, s16, 5, v0</a:t>
            </a:r>
          </a:p>
          <a:p>
            <a:pPr marL="0" indent="0">
              <a:buClr>
                <a:srgbClr val="9FA29F"/>
              </a:buClr>
              <a:buNone/>
            </a:pPr>
            <a:r>
              <a:rPr lang="en-US" err="1">
                <a:solidFill>
                  <a:srgbClr val="CFCFCF"/>
                </a:solidFill>
                <a:latin typeface="Consolas" panose="020B0609020204030204" pitchFamily="49" charset="0"/>
              </a:rPr>
              <a:t>s_waitcnt</a:t>
            </a:r>
            <a:r>
              <a:rPr lang="en-US">
                <a:solidFill>
                  <a:srgbClr val="CFCFCF"/>
                </a:solidFill>
                <a:latin typeface="Consolas" panose="020B0609020204030204" pitchFamily="49" charset="0"/>
              </a:rPr>
              <a:t>          </a:t>
            </a:r>
            <a:r>
              <a:rPr lang="en-US" err="1">
                <a:solidFill>
                  <a:srgbClr val="CFCFCF"/>
                </a:solidFill>
                <a:latin typeface="Consolas" panose="020B0609020204030204" pitchFamily="49" charset="0"/>
              </a:rPr>
              <a:t>lgkmcnt</a:t>
            </a:r>
            <a:r>
              <a:rPr lang="en-US">
                <a:solidFill>
                  <a:srgbClr val="CFCFCF"/>
                </a:solidFill>
                <a:latin typeface="Consolas" panose="020B0609020204030204" pitchFamily="49" charset="0"/>
              </a:rPr>
              <a:t>(0)</a:t>
            </a:r>
          </a:p>
          <a:p>
            <a:pPr marL="0" indent="0">
              <a:buClr>
                <a:srgbClr val="9FA29F"/>
              </a:buClr>
              <a:buNone/>
            </a:pPr>
            <a:r>
              <a:rPr lang="en-US">
                <a:solidFill>
                  <a:srgbClr val="CFCFCF"/>
                </a:solidFill>
                <a:latin typeface="Consolas" panose="020B0609020204030204" pitchFamily="49" charset="0"/>
              </a:rPr>
              <a:t>v_mov_b32          v1, s4</a:t>
            </a:r>
          </a:p>
          <a:p>
            <a:pPr marL="0" indent="0">
              <a:buClr>
                <a:srgbClr val="9FA29F"/>
              </a:buClr>
              <a:buNone/>
            </a:pPr>
            <a:r>
              <a:rPr lang="en-US">
                <a:solidFill>
                  <a:srgbClr val="CFCFCF"/>
                </a:solidFill>
                <a:latin typeface="Consolas" panose="020B0609020204030204" pitchFamily="49" charset="0"/>
              </a:rPr>
              <a:t>buffer_store_b32   v1, v0, s[0:3], 0 </a:t>
            </a:r>
            <a:r>
              <a:rPr lang="en-US" err="1">
                <a:solidFill>
                  <a:srgbClr val="CFCFCF"/>
                </a:solidFill>
                <a:latin typeface="Consolas" panose="020B0609020204030204" pitchFamily="49" charset="0"/>
              </a:rPr>
              <a:t>idxen</a:t>
            </a:r>
            <a:r>
              <a:rPr lang="en-US">
                <a:solidFill>
                  <a:srgbClr val="CFCFCF"/>
                </a:solidFill>
                <a:latin typeface="Consolas" panose="020B0609020204030204" pitchFamily="49" charset="0"/>
              </a:rPr>
              <a:t> </a:t>
            </a:r>
            <a:r>
              <a:rPr lang="en-US" err="1">
                <a:solidFill>
                  <a:srgbClr val="CFCFCF"/>
                </a:solidFill>
                <a:latin typeface="Consolas" panose="020B0609020204030204" pitchFamily="49" charset="0"/>
              </a:rPr>
              <a:t>glc</a:t>
            </a:r>
            <a:endParaRPr lang="nl-NL">
              <a:solidFill>
                <a:srgbClr val="CFCFCF"/>
              </a:solidFill>
              <a:latin typeface="Consolas" panose="020B0609020204030204" pitchFamily="49" charset="0"/>
            </a:endParaRPr>
          </a:p>
        </p:txBody>
      </p:sp>
      <p:sp>
        <p:nvSpPr>
          <p:cNvPr id="7" name="Slide Number Placeholder 6">
            <a:extLst>
              <a:ext uri="{FF2B5EF4-FFF2-40B4-BE49-F238E27FC236}">
                <a16:creationId xmlns:a16="http://schemas.microsoft.com/office/drawing/2014/main" id="{D867CF4C-E5DC-904C-1ABA-D453520E9386}"/>
              </a:ext>
            </a:extLst>
          </p:cNvPr>
          <p:cNvSpPr>
            <a:spLocks noGrp="1"/>
          </p:cNvSpPr>
          <p:nvPr>
            <p:ph type="sldNum" sz="quarter" idx="12"/>
          </p:nvPr>
        </p:nvSpPr>
        <p:spPr/>
        <p:txBody>
          <a:bodyPr/>
          <a:lstStyle/>
          <a:p>
            <a:fld id="{5C7B9823-D771-4D90-A2CD-7D2C676B1CFD}" type="slidenum">
              <a:rPr lang="nl-NL" smtClean="0"/>
              <a:t>14</a:t>
            </a:fld>
            <a:endParaRPr lang="nl-NL"/>
          </a:p>
        </p:txBody>
      </p:sp>
    </p:spTree>
    <p:extLst>
      <p:ext uri="{BB962C8B-B14F-4D97-AF65-F5344CB8AC3E}">
        <p14:creationId xmlns:p14="http://schemas.microsoft.com/office/powerpoint/2010/main" val="144436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8999D-F0CA-A9B1-4F60-40D6D7455E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0972FE-02AD-C54C-83C7-170602928BC9}"/>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Descriptor Table</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AD1B9351-66C0-4E59-E030-338A8A22A0A3}"/>
              </a:ext>
            </a:extLst>
          </p:cNvPr>
          <p:cNvSpPr>
            <a:spLocks noGrp="1"/>
          </p:cNvSpPr>
          <p:nvPr>
            <p:ph idx="1"/>
          </p:nvPr>
        </p:nvSpPr>
        <p:spPr>
          <a:xfrm>
            <a:off x="838200" y="1825625"/>
            <a:ext cx="5040000" cy="4320000"/>
          </a:xfrm>
          <a:solidFill>
            <a:srgbClr val="3F423F"/>
          </a:solidFill>
        </p:spPr>
        <p:txBody>
          <a:bodyPr>
            <a:normAutofit/>
          </a:bodyPr>
          <a:lstStyle/>
          <a:p>
            <a:pPr marL="0" indent="0">
              <a:buNone/>
            </a:pPr>
            <a:r>
              <a:rPr lang="nl-NL" sz="1400">
                <a:solidFill>
                  <a:srgbClr val="C1BCAD"/>
                </a:solidFill>
                <a:latin typeface="Consolas" panose="020B0609020204030204" pitchFamily="49" charset="0"/>
              </a:rPr>
              <a:t>cbuffer</a:t>
            </a:r>
            <a:r>
              <a:rPr lang="nl-NL" sz="1400">
                <a:latin typeface="Consolas" panose="020B0609020204030204" pitchFamily="49" charset="0"/>
              </a:rPr>
              <a:t> </a:t>
            </a:r>
            <a:r>
              <a:rPr lang="nl-NL" sz="1400">
                <a:solidFill>
                  <a:srgbClr val="C9CE9F"/>
                </a:solidFill>
                <a:latin typeface="Consolas" panose="020B0609020204030204" pitchFamily="49" charset="0"/>
              </a:rPr>
              <a:t>input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b0</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1BCAD"/>
                </a:solidFill>
                <a:latin typeface="Consolas" panose="020B0609020204030204" pitchFamily="49" charset="0"/>
              </a:rPr>
              <a:t>uint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1BCAD"/>
                </a:solidFill>
                <a:latin typeface="Consolas" panose="020B0609020204030204" pitchFamily="49" charset="0"/>
              </a:rPr>
              <a:t>RWStructuredBuffer</a:t>
            </a:r>
            <a:r>
              <a:rPr lang="nl-NL" sz="1400">
                <a:solidFill>
                  <a:srgbClr val="CFCFCF"/>
                </a:solidFill>
                <a:latin typeface="Consolas" panose="020B0609020204030204" pitchFamily="49" charset="0"/>
              </a:rPr>
              <a:t>&lt;</a:t>
            </a:r>
            <a:r>
              <a:rPr lang="nl-NL" sz="1400">
                <a:solidFill>
                  <a:srgbClr val="C1BCAD"/>
                </a:solidFill>
                <a:latin typeface="Consolas" panose="020B0609020204030204" pitchFamily="49" charset="0"/>
              </a:rPr>
              <a:t>uint</a:t>
            </a:r>
            <a:r>
              <a:rPr lang="nl-NL" sz="1400">
                <a:solidFill>
                  <a:srgbClr val="CFCFCF"/>
                </a:solidFill>
                <a:latin typeface="Consolas" panose="020B0609020204030204" pitchFamily="49" charset="0"/>
              </a:rPr>
              <a:t>&gt;</a:t>
            </a: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u0</a:t>
            </a: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FCFCF"/>
                </a:solidFill>
                <a:latin typeface="Consolas" panose="020B0609020204030204" pitchFamily="49" charset="0"/>
              </a:rPr>
              <a:t>[</a:t>
            </a:r>
            <a:r>
              <a:rPr lang="nl-NL" sz="1400">
                <a:solidFill>
                  <a:srgbClr val="C1BCAD"/>
                </a:solidFill>
                <a:latin typeface="Consolas" panose="020B0609020204030204" pitchFamily="49" charset="0"/>
              </a:rPr>
              <a:t>numthreads</a:t>
            </a:r>
            <a:r>
              <a:rPr lang="nl-NL" sz="1400">
                <a:solidFill>
                  <a:srgbClr val="CFCFCF"/>
                </a:solidFill>
                <a:latin typeface="Consolas" panose="020B0609020204030204" pitchFamily="49" charset="0"/>
              </a:rPr>
              <a:t>(32,1,1)]</a:t>
            </a:r>
          </a:p>
          <a:p>
            <a:pPr marL="0" indent="0">
              <a:buNone/>
            </a:pPr>
            <a:r>
              <a:rPr lang="en-US" sz="1400">
                <a:solidFill>
                  <a:srgbClr val="C1BCAD"/>
                </a:solidFill>
                <a:latin typeface="Consolas" panose="020B0609020204030204" pitchFamily="49" charset="0"/>
              </a:rPr>
              <a:t>void</a:t>
            </a:r>
            <a:r>
              <a:rPr lang="en-US" sz="1400">
                <a:latin typeface="Consolas" panose="020B0609020204030204" pitchFamily="49" charset="0"/>
              </a:rPr>
              <a:t> </a:t>
            </a:r>
            <a:r>
              <a:rPr lang="en-US" sz="1400">
                <a:solidFill>
                  <a:srgbClr val="C9CE9F"/>
                </a:solidFill>
                <a:latin typeface="Consolas" panose="020B0609020204030204" pitchFamily="49" charset="0"/>
              </a:rPr>
              <a:t>main</a:t>
            </a:r>
            <a:r>
              <a:rPr lang="en-US" sz="1400">
                <a:solidFill>
                  <a:srgbClr val="CFCFCF"/>
                </a:solidFill>
                <a:latin typeface="Consolas" panose="020B0609020204030204" pitchFamily="49" charset="0"/>
              </a:rPr>
              <a:t>(</a:t>
            </a:r>
            <a:r>
              <a:rPr lang="en-US" sz="1400" err="1">
                <a:solidFill>
                  <a:srgbClr val="C1BCAD"/>
                </a:solidFill>
                <a:latin typeface="Consolas" panose="020B0609020204030204" pitchFamily="49" charset="0"/>
              </a:rPr>
              <a:t>uint</a:t>
            </a:r>
            <a:r>
              <a:rPr lang="en-US" sz="1400">
                <a:latin typeface="Consolas" panose="020B0609020204030204" pitchFamily="49" charset="0"/>
              </a:rPr>
              <a:t> </a:t>
            </a:r>
            <a:r>
              <a:rPr lang="en-US" sz="1400">
                <a:solidFill>
                  <a:srgbClr val="9FA29F"/>
                </a:solidFill>
                <a:latin typeface="Consolas" panose="020B0609020204030204" pitchFamily="49" charset="0"/>
              </a:rPr>
              <a:t>index</a:t>
            </a:r>
            <a:r>
              <a:rPr lang="en-US" sz="1400">
                <a:latin typeface="Consolas" panose="020B0609020204030204" pitchFamily="49" charset="0"/>
              </a:rPr>
              <a:t> </a:t>
            </a:r>
            <a:r>
              <a:rPr lang="en-US" sz="1400">
                <a:solidFill>
                  <a:srgbClr val="CFCFCF"/>
                </a:solidFill>
                <a:latin typeface="Consolas" panose="020B0609020204030204" pitchFamily="49" charset="0"/>
              </a:rPr>
              <a:t>:</a:t>
            </a:r>
            <a:r>
              <a:rPr lang="en-US" sz="1400">
                <a:latin typeface="Consolas" panose="020B0609020204030204" pitchFamily="49" charset="0"/>
              </a:rPr>
              <a:t> </a:t>
            </a:r>
            <a:r>
              <a:rPr lang="en-US" sz="1400" err="1">
                <a:solidFill>
                  <a:srgbClr val="9FA29F"/>
                </a:solidFill>
                <a:latin typeface="Consolas" panose="020B0609020204030204" pitchFamily="49" charset="0"/>
              </a:rPr>
              <a:t>SV_DispatchThreadID</a:t>
            </a:r>
            <a:r>
              <a:rPr lang="en-US"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solidFill>
                  <a:srgbClr val="CFCFCF"/>
                </a:solidFill>
                <a:latin typeface="Consolas" panose="020B0609020204030204" pitchFamily="49" charset="0"/>
              </a:rPr>
              <a:t>[</a:t>
            </a:r>
            <a:r>
              <a:rPr lang="nl-NL" sz="1400">
                <a:solidFill>
                  <a:srgbClr val="9FA29F"/>
                </a:solidFill>
                <a:latin typeface="Consolas" panose="020B0609020204030204" pitchFamily="49" charset="0"/>
              </a:rPr>
              <a:t>index</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endParaRPr lang="en-US" sz="1400">
              <a:solidFill>
                <a:srgbClr val="CFCFCF"/>
              </a:solidFill>
              <a:latin typeface="Consolas" panose="020B0609020204030204" pitchFamily="49" charset="0"/>
            </a:endParaRPr>
          </a:p>
        </p:txBody>
      </p:sp>
      <p:sp>
        <p:nvSpPr>
          <p:cNvPr id="4" name="Content Placeholder 4">
            <a:extLst>
              <a:ext uri="{FF2B5EF4-FFF2-40B4-BE49-F238E27FC236}">
                <a16:creationId xmlns:a16="http://schemas.microsoft.com/office/drawing/2014/main" id="{C1D68531-D02D-3CE9-813C-D0B28E4C09E0}"/>
              </a:ext>
            </a:extLst>
          </p:cNvPr>
          <p:cNvSpPr txBox="1">
            <a:spLocks/>
          </p:cNvSpPr>
          <p:nvPr/>
        </p:nvSpPr>
        <p:spPr>
          <a:xfrm>
            <a:off x="6313802" y="1825625"/>
            <a:ext cx="5040000" cy="4320000"/>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nl-NL" sz="1400" dirty="0">
                <a:solidFill>
                  <a:srgbClr val="CFCFCF"/>
                </a:solidFill>
                <a:latin typeface="Consolas" panose="020B0609020204030204" pitchFamily="49" charset="0"/>
              </a:rPr>
              <a:t>s_getpc_b64        s[4:5]</a:t>
            </a:r>
          </a:p>
          <a:p>
            <a:pPr marL="0" indent="0">
              <a:buClr>
                <a:srgbClr val="9FA29F"/>
              </a:buClr>
              <a:buNone/>
            </a:pPr>
            <a:r>
              <a:rPr lang="en-US" sz="1400" dirty="0">
                <a:solidFill>
                  <a:srgbClr val="CFCFCF"/>
                </a:solidFill>
                <a:latin typeface="Consolas" panose="020B0609020204030204" pitchFamily="49" charset="0"/>
              </a:rPr>
              <a:t>s_mov_b32          s3, s5</a:t>
            </a:r>
          </a:p>
          <a:p>
            <a:pPr marL="0" indent="0">
              <a:buClr>
                <a:srgbClr val="9FA29F"/>
              </a:buClr>
              <a:buNone/>
            </a:pPr>
            <a:r>
              <a:rPr lang="en-US" sz="1400" dirty="0">
                <a:solidFill>
                  <a:srgbClr val="CFCFCF"/>
                </a:solidFill>
                <a:latin typeface="Consolas" panose="020B0609020204030204" pitchFamily="49" charset="0"/>
              </a:rPr>
              <a:t>s_load_b128        s[4:7], s[2:3], null</a:t>
            </a:r>
          </a:p>
          <a:p>
            <a:pPr marL="0" indent="0">
              <a:buClr>
                <a:srgbClr val="9FA29F"/>
              </a:buClr>
              <a:buNone/>
            </a:pPr>
            <a:r>
              <a:rPr lang="en-US" sz="1400" dirty="0">
                <a:solidFill>
                  <a:srgbClr val="CFCFCF"/>
                </a:solidFill>
                <a:latin typeface="Consolas" panose="020B0609020204030204" pitchFamily="49" charset="0"/>
              </a:rPr>
              <a:t>s_load_b128        s[0:3], s[2:3], 0x000100</a:t>
            </a:r>
          </a:p>
          <a:p>
            <a:pPr marL="0" indent="0">
              <a:buClr>
                <a:srgbClr val="9FA29F"/>
              </a:buClr>
              <a:buNone/>
            </a:pPr>
            <a:r>
              <a:rPr lang="en-US" sz="1400" dirty="0" err="1">
                <a:solidFill>
                  <a:srgbClr val="CFCFCF"/>
                </a:solidFill>
                <a:latin typeface="Consolas" panose="020B0609020204030204" pitchFamily="49" charset="0"/>
              </a:rPr>
              <a:t>s_waitcnt</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lgkmcnt</a:t>
            </a:r>
            <a:r>
              <a:rPr lang="en-US" sz="1400" dirty="0">
                <a:solidFill>
                  <a:srgbClr val="CFCFCF"/>
                </a:solidFill>
                <a:latin typeface="Consolas" panose="020B0609020204030204" pitchFamily="49" charset="0"/>
              </a:rPr>
              <a:t>(0)</a:t>
            </a:r>
          </a:p>
          <a:p>
            <a:pPr marL="0" indent="0">
              <a:buClr>
                <a:srgbClr val="9FA29F"/>
              </a:buClr>
              <a:buNone/>
            </a:pPr>
            <a:r>
              <a:rPr lang="en-US" sz="1400" dirty="0">
                <a:solidFill>
                  <a:srgbClr val="CFCFCF"/>
                </a:solidFill>
                <a:latin typeface="Consolas" panose="020B0609020204030204" pitchFamily="49" charset="0"/>
              </a:rPr>
              <a:t>s_buffer_load_b32  s4, s[4:7], null</a:t>
            </a:r>
          </a:p>
          <a:p>
            <a:pPr marL="0" indent="0">
              <a:buClr>
                <a:srgbClr val="9FA29F"/>
              </a:buClr>
              <a:buNone/>
            </a:pPr>
            <a:r>
              <a:rPr lang="en-US" sz="1400" dirty="0">
                <a:solidFill>
                  <a:srgbClr val="CFCFCF"/>
                </a:solidFill>
                <a:latin typeface="Consolas" panose="020B0609020204030204" pitchFamily="49" charset="0"/>
              </a:rPr>
              <a:t>v_and_b32          v0, lit(0x000003ff), v0</a:t>
            </a:r>
          </a:p>
          <a:p>
            <a:pPr marL="0" indent="0">
              <a:buClr>
                <a:srgbClr val="9FA29F"/>
              </a:buClr>
              <a:buNone/>
            </a:pPr>
            <a:r>
              <a:rPr lang="en-US" sz="1400" dirty="0">
                <a:solidFill>
                  <a:srgbClr val="CFCFCF"/>
                </a:solidFill>
                <a:latin typeface="Consolas" panose="020B0609020204030204" pitchFamily="49" charset="0"/>
              </a:rPr>
              <a:t>v_lshl_add_u32     v0, s16, 5, v0</a:t>
            </a:r>
          </a:p>
          <a:p>
            <a:pPr marL="0" indent="0">
              <a:buClr>
                <a:srgbClr val="9FA29F"/>
              </a:buClr>
              <a:buNone/>
            </a:pPr>
            <a:r>
              <a:rPr lang="en-US" sz="1400" dirty="0" err="1">
                <a:solidFill>
                  <a:srgbClr val="CFCFCF"/>
                </a:solidFill>
                <a:latin typeface="Consolas" panose="020B0609020204030204" pitchFamily="49" charset="0"/>
              </a:rPr>
              <a:t>s_waitcnt</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lgkmcnt</a:t>
            </a:r>
            <a:r>
              <a:rPr lang="en-US" sz="1400" dirty="0">
                <a:solidFill>
                  <a:srgbClr val="CFCFCF"/>
                </a:solidFill>
                <a:latin typeface="Consolas" panose="020B0609020204030204" pitchFamily="49" charset="0"/>
              </a:rPr>
              <a:t>(0)</a:t>
            </a:r>
          </a:p>
          <a:p>
            <a:pPr marL="0" indent="0">
              <a:buClr>
                <a:srgbClr val="9FA29F"/>
              </a:buClr>
              <a:buNone/>
            </a:pPr>
            <a:r>
              <a:rPr lang="en-US" sz="1400" dirty="0">
                <a:solidFill>
                  <a:srgbClr val="CFCFCF"/>
                </a:solidFill>
                <a:latin typeface="Consolas" panose="020B0609020204030204" pitchFamily="49" charset="0"/>
              </a:rPr>
              <a:t>v_mov_b32          v1, s4</a:t>
            </a:r>
          </a:p>
          <a:p>
            <a:pPr marL="0" indent="0">
              <a:buClr>
                <a:srgbClr val="9FA29F"/>
              </a:buClr>
              <a:buNone/>
            </a:pPr>
            <a:r>
              <a:rPr lang="en-US" sz="1400" dirty="0">
                <a:solidFill>
                  <a:srgbClr val="CFCFCF"/>
                </a:solidFill>
                <a:latin typeface="Consolas" panose="020B0609020204030204" pitchFamily="49" charset="0"/>
              </a:rPr>
              <a:t>buffer_store_b32   v1, v0, s[0:3], 0 </a:t>
            </a:r>
            <a:r>
              <a:rPr lang="en-US" sz="1400" dirty="0" err="1">
                <a:solidFill>
                  <a:srgbClr val="CFCFCF"/>
                </a:solidFill>
                <a:latin typeface="Consolas" panose="020B0609020204030204" pitchFamily="49" charset="0"/>
              </a:rPr>
              <a:t>idxen</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glc</a:t>
            </a:r>
            <a:endParaRPr lang="nl-NL" sz="1400" dirty="0">
              <a:solidFill>
                <a:srgbClr val="CFCFCF"/>
              </a:solidFill>
              <a:latin typeface="Consolas" panose="020B0609020204030204" pitchFamily="49" charset="0"/>
            </a:endParaRPr>
          </a:p>
        </p:txBody>
      </p:sp>
      <p:cxnSp>
        <p:nvCxnSpPr>
          <p:cNvPr id="8" name="Straight Arrow Connector 7">
            <a:extLst>
              <a:ext uri="{FF2B5EF4-FFF2-40B4-BE49-F238E27FC236}">
                <a16:creationId xmlns:a16="http://schemas.microsoft.com/office/drawing/2014/main" id="{167998A6-31A8-2711-EBCD-4F1184FF4393}"/>
              </a:ext>
            </a:extLst>
          </p:cNvPr>
          <p:cNvCxnSpPr>
            <a:cxnSpLocks/>
          </p:cNvCxnSpPr>
          <p:nvPr/>
        </p:nvCxnSpPr>
        <p:spPr>
          <a:xfrm flipH="1" flipV="1">
            <a:off x="3716867" y="1995488"/>
            <a:ext cx="2637366" cy="633412"/>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cxnSp>
        <p:nvCxnSpPr>
          <p:cNvPr id="10" name="Straight Arrow Connector 9">
            <a:extLst>
              <a:ext uri="{FF2B5EF4-FFF2-40B4-BE49-F238E27FC236}">
                <a16:creationId xmlns:a16="http://schemas.microsoft.com/office/drawing/2014/main" id="{111A481E-76EE-907C-4484-3AA50816BCDA}"/>
              </a:ext>
            </a:extLst>
          </p:cNvPr>
          <p:cNvCxnSpPr>
            <a:cxnSpLocks/>
          </p:cNvCxnSpPr>
          <p:nvPr/>
        </p:nvCxnSpPr>
        <p:spPr>
          <a:xfrm flipH="1">
            <a:off x="5583766" y="2933700"/>
            <a:ext cx="770467" cy="633412"/>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18" name="Rectangle 17">
            <a:extLst>
              <a:ext uri="{FF2B5EF4-FFF2-40B4-BE49-F238E27FC236}">
                <a16:creationId xmlns:a16="http://schemas.microsoft.com/office/drawing/2014/main" id="{C7DDCB6A-F135-3776-08AA-A22B9D12FD11}"/>
              </a:ext>
            </a:extLst>
          </p:cNvPr>
          <p:cNvSpPr/>
          <p:nvPr/>
        </p:nvSpPr>
        <p:spPr>
          <a:xfrm>
            <a:off x="872067" y="1862667"/>
            <a:ext cx="2823633"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20" name="Rectangle 19">
            <a:extLst>
              <a:ext uri="{FF2B5EF4-FFF2-40B4-BE49-F238E27FC236}">
                <a16:creationId xmlns:a16="http://schemas.microsoft.com/office/drawing/2014/main" id="{563BED3D-496D-48AF-2F9C-88622FD1E09D}"/>
              </a:ext>
            </a:extLst>
          </p:cNvPr>
          <p:cNvSpPr/>
          <p:nvPr/>
        </p:nvSpPr>
        <p:spPr>
          <a:xfrm>
            <a:off x="872066" y="3429000"/>
            <a:ext cx="4677834"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7" name="Slide Number Placeholder 6">
            <a:extLst>
              <a:ext uri="{FF2B5EF4-FFF2-40B4-BE49-F238E27FC236}">
                <a16:creationId xmlns:a16="http://schemas.microsoft.com/office/drawing/2014/main" id="{5CF02B0A-7CAE-3B6C-067F-AEAE175A5E90}"/>
              </a:ext>
            </a:extLst>
          </p:cNvPr>
          <p:cNvSpPr>
            <a:spLocks noGrp="1"/>
          </p:cNvSpPr>
          <p:nvPr>
            <p:ph type="sldNum" sz="quarter" idx="12"/>
          </p:nvPr>
        </p:nvSpPr>
        <p:spPr/>
        <p:txBody>
          <a:bodyPr/>
          <a:lstStyle/>
          <a:p>
            <a:fld id="{5C7B9823-D771-4D90-A2CD-7D2C676B1CFD}" type="slidenum">
              <a:rPr lang="nl-NL" smtClean="0"/>
              <a:t>15</a:t>
            </a:fld>
            <a:endParaRPr lang="nl-NL"/>
          </a:p>
        </p:txBody>
      </p:sp>
    </p:spTree>
    <p:custDataLst>
      <p:tags r:id="rId1"/>
    </p:custDataLst>
    <p:extLst>
      <p:ext uri="{BB962C8B-B14F-4D97-AF65-F5344CB8AC3E}">
        <p14:creationId xmlns:p14="http://schemas.microsoft.com/office/powerpoint/2010/main" val="1099656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p:cTn id="6" dur="indefinite"/>
                                        <p:tgtEl>
                                          <p:spTgt spid="4">
                                            <p:txEl>
                                              <p:pRg st="0" end="0"/>
                                            </p:txEl>
                                          </p:spTgt>
                                        </p:tgtEl>
                                        <p:attrNameLst>
                                          <p:attrName>style.opacity</p:attrName>
                                        </p:attrNameLst>
                                      </p:cBhvr>
                                      <p:to>
                                        <p:strVal val="0.1"/>
                                      </p:to>
                                    </p:set>
                                    <p:animEffect filter="image" prLst="opacity: 0.1">
                                      <p:cBhvr rctx="IE">
                                        <p:cTn id="7" dur="indefinite"/>
                                        <p:tgtEl>
                                          <p:spTgt spid="4">
                                            <p:txEl>
                                              <p:pRg st="0" end="0"/>
                                            </p:txEl>
                                          </p:spTgt>
                                        </p:tgtEl>
                                      </p:cBhvr>
                                    </p:animEffect>
                                  </p:childTnLst>
                                </p:cTn>
                              </p:par>
                              <p:par>
                                <p:cTn id="8" presetID="9" presetClass="emph" presetSubtype="0" nodeType="withEffect">
                                  <p:stCondLst>
                                    <p:cond delay="0"/>
                                  </p:stCondLst>
                                  <p:childTnLst>
                                    <p:set>
                                      <p:cBhvr>
                                        <p:cTn id="9" dur="indefinite"/>
                                        <p:tgtEl>
                                          <p:spTgt spid="4">
                                            <p:txEl>
                                              <p:pRg st="1" end="1"/>
                                            </p:txEl>
                                          </p:spTgt>
                                        </p:tgtEl>
                                        <p:attrNameLst>
                                          <p:attrName>style.opacity</p:attrName>
                                        </p:attrNameLst>
                                      </p:cBhvr>
                                      <p:to>
                                        <p:strVal val="0.1"/>
                                      </p:to>
                                    </p:set>
                                    <p:animEffect filter="image" prLst="opacity: 0.1">
                                      <p:cBhvr rctx="IE">
                                        <p:cTn id="10" dur="indefinite"/>
                                        <p:tgtEl>
                                          <p:spTgt spid="4">
                                            <p:txEl>
                                              <p:pRg st="1" end="1"/>
                                            </p:txEl>
                                          </p:spTgt>
                                        </p:tgtEl>
                                      </p:cBhvr>
                                    </p:animEffect>
                                  </p:childTnLst>
                                </p:cTn>
                              </p:par>
                              <p:par>
                                <p:cTn id="11" presetID="9" presetClass="emph" presetSubtype="0" nodeType="withEffect">
                                  <p:stCondLst>
                                    <p:cond delay="0"/>
                                  </p:stCondLst>
                                  <p:childTnLst>
                                    <p:set>
                                      <p:cBhvr>
                                        <p:cTn id="12" dur="indefinite"/>
                                        <p:tgtEl>
                                          <p:spTgt spid="4">
                                            <p:txEl>
                                              <p:pRg st="3" end="3"/>
                                            </p:txEl>
                                          </p:spTgt>
                                        </p:tgtEl>
                                        <p:attrNameLst>
                                          <p:attrName>style.opacity</p:attrName>
                                        </p:attrNameLst>
                                      </p:cBhvr>
                                      <p:to>
                                        <p:strVal val="0.1"/>
                                      </p:to>
                                    </p:set>
                                    <p:animEffect filter="image" prLst="opacity: 0.1">
                                      <p:cBhvr rctx="IE">
                                        <p:cTn id="13" dur="indefinite"/>
                                        <p:tgtEl>
                                          <p:spTgt spid="4">
                                            <p:txEl>
                                              <p:pRg st="3" end="3"/>
                                            </p:txEl>
                                          </p:spTgt>
                                        </p:tgtEl>
                                      </p:cBhvr>
                                    </p:animEffect>
                                  </p:childTnLst>
                                </p:cTn>
                              </p:par>
                              <p:par>
                                <p:cTn id="14" presetID="9" presetClass="emph" presetSubtype="0" nodeType="withEffect">
                                  <p:stCondLst>
                                    <p:cond delay="0"/>
                                  </p:stCondLst>
                                  <p:childTnLst>
                                    <p:set>
                                      <p:cBhvr>
                                        <p:cTn id="15" dur="indefinite"/>
                                        <p:tgtEl>
                                          <p:spTgt spid="4">
                                            <p:txEl>
                                              <p:pRg st="4" end="4"/>
                                            </p:txEl>
                                          </p:spTgt>
                                        </p:tgtEl>
                                        <p:attrNameLst>
                                          <p:attrName>style.opacity</p:attrName>
                                        </p:attrNameLst>
                                      </p:cBhvr>
                                      <p:to>
                                        <p:strVal val="0.1"/>
                                      </p:to>
                                    </p:set>
                                    <p:animEffect filter="image" prLst="opacity: 0.1">
                                      <p:cBhvr rctx="IE">
                                        <p:cTn id="16" dur="indefinite"/>
                                        <p:tgtEl>
                                          <p:spTgt spid="4">
                                            <p:txEl>
                                              <p:pRg st="4" end="4"/>
                                            </p:txEl>
                                          </p:spTgt>
                                        </p:tgtEl>
                                      </p:cBhvr>
                                    </p:animEffect>
                                  </p:childTnLst>
                                </p:cTn>
                              </p:par>
                              <p:par>
                                <p:cTn id="17" presetID="9" presetClass="emph" presetSubtype="0" nodeType="withEffect">
                                  <p:stCondLst>
                                    <p:cond delay="0"/>
                                  </p:stCondLst>
                                  <p:childTnLst>
                                    <p:set>
                                      <p:cBhvr>
                                        <p:cTn id="18" dur="indefinite"/>
                                        <p:tgtEl>
                                          <p:spTgt spid="4">
                                            <p:txEl>
                                              <p:pRg st="5" end="5"/>
                                            </p:txEl>
                                          </p:spTgt>
                                        </p:tgtEl>
                                        <p:attrNameLst>
                                          <p:attrName>style.opacity</p:attrName>
                                        </p:attrNameLst>
                                      </p:cBhvr>
                                      <p:to>
                                        <p:strVal val="0.1"/>
                                      </p:to>
                                    </p:set>
                                    <p:animEffect filter="image" prLst="opacity: 0.1">
                                      <p:cBhvr rctx="IE">
                                        <p:cTn id="19" dur="indefinite"/>
                                        <p:tgtEl>
                                          <p:spTgt spid="4">
                                            <p:txEl>
                                              <p:pRg st="5" end="5"/>
                                            </p:txEl>
                                          </p:spTgt>
                                        </p:tgtEl>
                                      </p:cBhvr>
                                    </p:animEffect>
                                  </p:childTnLst>
                                </p:cTn>
                              </p:par>
                              <p:par>
                                <p:cTn id="20" presetID="9" presetClass="emph" presetSubtype="0" nodeType="withEffect">
                                  <p:stCondLst>
                                    <p:cond delay="0"/>
                                  </p:stCondLst>
                                  <p:childTnLst>
                                    <p:set>
                                      <p:cBhvr>
                                        <p:cTn id="21" dur="indefinite"/>
                                        <p:tgtEl>
                                          <p:spTgt spid="4">
                                            <p:txEl>
                                              <p:pRg st="6" end="6"/>
                                            </p:txEl>
                                          </p:spTgt>
                                        </p:tgtEl>
                                        <p:attrNameLst>
                                          <p:attrName>style.opacity</p:attrName>
                                        </p:attrNameLst>
                                      </p:cBhvr>
                                      <p:to>
                                        <p:strVal val="0.1"/>
                                      </p:to>
                                    </p:set>
                                    <p:animEffect filter="image" prLst="opacity: 0.1">
                                      <p:cBhvr rctx="IE">
                                        <p:cTn id="22" dur="indefinite"/>
                                        <p:tgtEl>
                                          <p:spTgt spid="4">
                                            <p:txEl>
                                              <p:pRg st="6" end="6"/>
                                            </p:txEl>
                                          </p:spTgt>
                                        </p:tgtEl>
                                      </p:cBhvr>
                                    </p:animEffect>
                                  </p:childTnLst>
                                </p:cTn>
                              </p:par>
                              <p:par>
                                <p:cTn id="23" presetID="9" presetClass="emph" presetSubtype="0" nodeType="withEffect">
                                  <p:stCondLst>
                                    <p:cond delay="0"/>
                                  </p:stCondLst>
                                  <p:childTnLst>
                                    <p:set>
                                      <p:cBhvr>
                                        <p:cTn id="24" dur="indefinite"/>
                                        <p:tgtEl>
                                          <p:spTgt spid="4">
                                            <p:txEl>
                                              <p:pRg st="7" end="7"/>
                                            </p:txEl>
                                          </p:spTgt>
                                        </p:tgtEl>
                                        <p:attrNameLst>
                                          <p:attrName>style.opacity</p:attrName>
                                        </p:attrNameLst>
                                      </p:cBhvr>
                                      <p:to>
                                        <p:strVal val="0.1"/>
                                      </p:to>
                                    </p:set>
                                    <p:animEffect filter="image" prLst="opacity: 0.1">
                                      <p:cBhvr rctx="IE">
                                        <p:cTn id="25" dur="indefinite"/>
                                        <p:tgtEl>
                                          <p:spTgt spid="4">
                                            <p:txEl>
                                              <p:pRg st="7" end="7"/>
                                            </p:txEl>
                                          </p:spTgt>
                                        </p:tgtEl>
                                      </p:cBhvr>
                                    </p:animEffect>
                                  </p:childTnLst>
                                </p:cTn>
                              </p:par>
                              <p:par>
                                <p:cTn id="26" presetID="9" presetClass="emph" presetSubtype="0" nodeType="withEffect">
                                  <p:stCondLst>
                                    <p:cond delay="0"/>
                                  </p:stCondLst>
                                  <p:childTnLst>
                                    <p:set>
                                      <p:cBhvr>
                                        <p:cTn id="27" dur="indefinite"/>
                                        <p:tgtEl>
                                          <p:spTgt spid="4">
                                            <p:txEl>
                                              <p:pRg st="8" end="8"/>
                                            </p:txEl>
                                          </p:spTgt>
                                        </p:tgtEl>
                                        <p:attrNameLst>
                                          <p:attrName>style.opacity</p:attrName>
                                        </p:attrNameLst>
                                      </p:cBhvr>
                                      <p:to>
                                        <p:strVal val="0.1"/>
                                      </p:to>
                                    </p:set>
                                    <p:animEffect filter="image" prLst="opacity: 0.1">
                                      <p:cBhvr rctx="IE">
                                        <p:cTn id="28" dur="indefinite"/>
                                        <p:tgtEl>
                                          <p:spTgt spid="4">
                                            <p:txEl>
                                              <p:pRg st="8" end="8"/>
                                            </p:txEl>
                                          </p:spTgt>
                                        </p:tgtEl>
                                      </p:cBhvr>
                                    </p:animEffect>
                                  </p:childTnLst>
                                </p:cTn>
                              </p:par>
                              <p:par>
                                <p:cTn id="29" presetID="9" presetClass="emph" presetSubtype="0" nodeType="withEffect">
                                  <p:stCondLst>
                                    <p:cond delay="0"/>
                                  </p:stCondLst>
                                  <p:childTnLst>
                                    <p:set>
                                      <p:cBhvr>
                                        <p:cTn id="30" dur="indefinite"/>
                                        <p:tgtEl>
                                          <p:spTgt spid="4">
                                            <p:txEl>
                                              <p:pRg st="9" end="9"/>
                                            </p:txEl>
                                          </p:spTgt>
                                        </p:tgtEl>
                                        <p:attrNameLst>
                                          <p:attrName>style.opacity</p:attrName>
                                        </p:attrNameLst>
                                      </p:cBhvr>
                                      <p:to>
                                        <p:strVal val="0.1"/>
                                      </p:to>
                                    </p:set>
                                    <p:animEffect filter="image" prLst="opacity: 0.1">
                                      <p:cBhvr rctx="IE">
                                        <p:cTn id="31" dur="indefinite"/>
                                        <p:tgtEl>
                                          <p:spTgt spid="4">
                                            <p:txEl>
                                              <p:pRg st="9" end="9"/>
                                            </p:txEl>
                                          </p:spTgt>
                                        </p:tgtEl>
                                      </p:cBhvr>
                                    </p:animEffect>
                                  </p:childTnLst>
                                </p:cTn>
                              </p:par>
                              <p:par>
                                <p:cTn id="32" presetID="9" presetClass="emph" presetSubtype="0" nodeType="withEffect">
                                  <p:stCondLst>
                                    <p:cond delay="0"/>
                                  </p:stCondLst>
                                  <p:childTnLst>
                                    <p:set>
                                      <p:cBhvr>
                                        <p:cTn id="33" dur="indefinite"/>
                                        <p:tgtEl>
                                          <p:spTgt spid="4">
                                            <p:txEl>
                                              <p:pRg st="10" end="10"/>
                                            </p:txEl>
                                          </p:spTgt>
                                        </p:tgtEl>
                                        <p:attrNameLst>
                                          <p:attrName>style.opacity</p:attrName>
                                        </p:attrNameLst>
                                      </p:cBhvr>
                                      <p:to>
                                        <p:strVal val="0.1"/>
                                      </p:to>
                                    </p:set>
                                    <p:animEffect filter="image" prLst="opacity: 0.1">
                                      <p:cBhvr rctx="IE">
                                        <p:cTn id="34" dur="indefinite"/>
                                        <p:tgtEl>
                                          <p:spTgt spid="4">
                                            <p:txEl>
                                              <p:pRg st="10" end="1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mph" presetSubtype="0" nodeType="clickEffect">
                                  <p:stCondLst>
                                    <p:cond delay="0"/>
                                  </p:stCondLst>
                                  <p:childTnLst>
                                    <p:set>
                                      <p:cBhvr>
                                        <p:cTn id="38" dur="indefinite"/>
                                        <p:tgtEl>
                                          <p:spTgt spid="4">
                                            <p:txEl>
                                              <p:pRg st="0" end="0"/>
                                            </p:txEl>
                                          </p:spTgt>
                                        </p:tgtEl>
                                        <p:attrNameLst>
                                          <p:attrName>style.opacity</p:attrName>
                                        </p:attrNameLst>
                                      </p:cBhvr>
                                      <p:to>
                                        <p:strVal val="1"/>
                                      </p:to>
                                    </p:set>
                                    <p:animEffect filter="image" prLst="opacity: 1">
                                      <p:cBhvr rctx="IE">
                                        <p:cTn id="39" dur="indefinite"/>
                                        <p:tgtEl>
                                          <p:spTgt spid="4">
                                            <p:txEl>
                                              <p:pRg st="0" end="0"/>
                                            </p:txEl>
                                          </p:spTgt>
                                        </p:tgtEl>
                                      </p:cBhvr>
                                    </p:animEffect>
                                  </p:childTnLst>
                                </p:cTn>
                              </p:par>
                              <p:par>
                                <p:cTn id="40" presetID="9" presetClass="emph" presetSubtype="0" nodeType="withEffect">
                                  <p:stCondLst>
                                    <p:cond delay="0"/>
                                  </p:stCondLst>
                                  <p:childTnLst>
                                    <p:set>
                                      <p:cBhvr>
                                        <p:cTn id="41" dur="indefinite"/>
                                        <p:tgtEl>
                                          <p:spTgt spid="4">
                                            <p:txEl>
                                              <p:pRg st="2" end="2"/>
                                            </p:txEl>
                                          </p:spTgt>
                                        </p:tgtEl>
                                        <p:attrNameLst>
                                          <p:attrName>style.opacity</p:attrName>
                                        </p:attrNameLst>
                                      </p:cBhvr>
                                      <p:to>
                                        <p:strVal val="0.5"/>
                                      </p:to>
                                    </p:set>
                                    <p:animEffect filter="image" prLst="opacity: 0.5">
                                      <p:cBhvr rctx="IE">
                                        <p:cTn id="42" dur="indefinite"/>
                                        <p:tgtEl>
                                          <p:spTgt spid="4">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mph" presetSubtype="0" nodeType="clickEffect">
                                  <p:stCondLst>
                                    <p:cond delay="0"/>
                                  </p:stCondLst>
                                  <p:childTnLst>
                                    <p:set>
                                      <p:cBhvr>
                                        <p:cTn id="46" dur="indefinite"/>
                                        <p:tgtEl>
                                          <p:spTgt spid="4">
                                            <p:txEl>
                                              <p:pRg st="1" end="1"/>
                                            </p:txEl>
                                          </p:spTgt>
                                        </p:tgtEl>
                                        <p:attrNameLst>
                                          <p:attrName>style.opacity</p:attrName>
                                        </p:attrNameLst>
                                      </p:cBhvr>
                                      <p:to>
                                        <p:strVal val="1"/>
                                      </p:to>
                                    </p:set>
                                    <p:animEffect filter="image" prLst="opacity: 1">
                                      <p:cBhvr rctx="IE">
                                        <p:cTn id="47" dur="indefinite"/>
                                        <p:tgtEl>
                                          <p:spTgt spid="4">
                                            <p:txEl>
                                              <p:pRg st="1" end="1"/>
                                            </p:txEl>
                                          </p:spTgt>
                                        </p:tgtEl>
                                      </p:cBhvr>
                                    </p:animEffect>
                                  </p:childTnLst>
                                </p:cTn>
                              </p:par>
                              <p:par>
                                <p:cTn id="48" presetID="9" presetClass="emph" presetSubtype="0" nodeType="withEffect">
                                  <p:stCondLst>
                                    <p:cond delay="0"/>
                                  </p:stCondLst>
                                  <p:childTnLst>
                                    <p:set>
                                      <p:cBhvr>
                                        <p:cTn id="49" dur="indefinite"/>
                                        <p:tgtEl>
                                          <p:spTgt spid="4">
                                            <p:txEl>
                                              <p:pRg st="0" end="0"/>
                                            </p:txEl>
                                          </p:spTgt>
                                        </p:tgtEl>
                                        <p:attrNameLst>
                                          <p:attrName>style.opacity</p:attrName>
                                        </p:attrNameLst>
                                      </p:cBhvr>
                                      <p:to>
                                        <p:strVal val="0.1"/>
                                      </p:to>
                                    </p:set>
                                    <p:animEffect filter="image" prLst="opacity: 0.1">
                                      <p:cBhvr rctx="IE">
                                        <p:cTn id="50" dur="indefinite"/>
                                        <p:tgtEl>
                                          <p:spTgt spid="4">
                                            <p:txEl>
                                              <p:pRg st="0" end="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mph" presetSubtype="0" nodeType="clickEffect">
                                  <p:stCondLst>
                                    <p:cond delay="0"/>
                                  </p:stCondLst>
                                  <p:childTnLst>
                                    <p:set>
                                      <p:cBhvr>
                                        <p:cTn id="54" dur="indefinite"/>
                                        <p:tgtEl>
                                          <p:spTgt spid="4">
                                            <p:txEl>
                                              <p:pRg st="2" end="2"/>
                                            </p:txEl>
                                          </p:spTgt>
                                        </p:tgtEl>
                                        <p:attrNameLst>
                                          <p:attrName>style.opacity</p:attrName>
                                        </p:attrNameLst>
                                      </p:cBhvr>
                                      <p:to>
                                        <p:strVal val="1"/>
                                      </p:to>
                                    </p:set>
                                    <p:animEffect filter="image" prLst="opacity: 1">
                                      <p:cBhvr rctx="IE">
                                        <p:cTn id="55" dur="indefinite"/>
                                        <p:tgtEl>
                                          <p:spTgt spid="4">
                                            <p:txEl>
                                              <p:pRg st="2" end="2"/>
                                            </p:txEl>
                                          </p:spTgt>
                                        </p:tgtEl>
                                      </p:cBhvr>
                                    </p:animEffect>
                                  </p:childTnLst>
                                </p:cTn>
                              </p:par>
                              <p:par>
                                <p:cTn id="56" presetID="9" presetClass="emph" presetSubtype="0" nodeType="withEffect">
                                  <p:stCondLst>
                                    <p:cond delay="0"/>
                                  </p:stCondLst>
                                  <p:childTnLst>
                                    <p:set>
                                      <p:cBhvr>
                                        <p:cTn id="57" dur="indefinite"/>
                                        <p:tgtEl>
                                          <p:spTgt spid="4">
                                            <p:txEl>
                                              <p:pRg st="1" end="1"/>
                                            </p:txEl>
                                          </p:spTgt>
                                        </p:tgtEl>
                                        <p:attrNameLst>
                                          <p:attrName>style.opacity</p:attrName>
                                        </p:attrNameLst>
                                      </p:cBhvr>
                                      <p:to>
                                        <p:strVal val="0.1"/>
                                      </p:to>
                                    </p:set>
                                    <p:animEffect filter="image" prLst="opacity: 0.1">
                                      <p:cBhvr rctx="IE">
                                        <p:cTn id="58" dur="indefinite"/>
                                        <p:tgtEl>
                                          <p:spTgt spid="4">
                                            <p:txEl>
                                              <p:pRg st="1" end="1"/>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8"/>
                                        </p:tgtEl>
                                        <p:attrNameLst>
                                          <p:attrName>style.visibility</p:attrName>
                                        </p:attrNameLst>
                                      </p:cBhvr>
                                      <p:to>
                                        <p:strVal val="visible"/>
                                      </p:to>
                                    </p:set>
                                    <p:animEffect transition="in" filter="fade">
                                      <p:cBhvr>
                                        <p:cTn id="63" dur="250"/>
                                        <p:tgtEl>
                                          <p:spTgt spid="8"/>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8"/>
                                        </p:tgtEl>
                                        <p:attrNameLst>
                                          <p:attrName>style.visibility</p:attrName>
                                        </p:attrNameLst>
                                      </p:cBhvr>
                                      <p:to>
                                        <p:strVal val="visible"/>
                                      </p:to>
                                    </p:set>
                                    <p:animEffect transition="in" filter="fade">
                                      <p:cBhvr>
                                        <p:cTn id="66" dur="250"/>
                                        <p:tgtEl>
                                          <p:spTgt spid="18"/>
                                        </p:tgtEl>
                                      </p:cBhvr>
                                    </p:animEffect>
                                  </p:childTnLst>
                                </p:cTn>
                              </p:par>
                            </p:childTnLst>
                          </p:cTn>
                        </p:par>
                      </p:childTnLst>
                    </p:cTn>
                  </p:par>
                  <p:par>
                    <p:cTn id="67" fill="hold">
                      <p:stCondLst>
                        <p:cond delay="indefinite"/>
                      </p:stCondLst>
                      <p:childTnLst>
                        <p:par>
                          <p:cTn id="68" fill="hold">
                            <p:stCondLst>
                              <p:cond delay="0"/>
                            </p:stCondLst>
                            <p:childTnLst>
                              <p:par>
                                <p:cTn id="69" presetID="9" presetClass="emph" presetSubtype="0" nodeType="clickEffect">
                                  <p:stCondLst>
                                    <p:cond delay="0"/>
                                  </p:stCondLst>
                                  <p:childTnLst>
                                    <p:set>
                                      <p:cBhvr>
                                        <p:cTn id="70" dur="indefinite"/>
                                        <p:tgtEl>
                                          <p:spTgt spid="4">
                                            <p:txEl>
                                              <p:pRg st="3" end="3"/>
                                            </p:txEl>
                                          </p:spTgt>
                                        </p:tgtEl>
                                        <p:attrNameLst>
                                          <p:attrName>style.opacity</p:attrName>
                                        </p:attrNameLst>
                                      </p:cBhvr>
                                      <p:to>
                                        <p:strVal val="1"/>
                                      </p:to>
                                    </p:set>
                                    <p:animEffect filter="image" prLst="opacity: 1">
                                      <p:cBhvr rctx="IE">
                                        <p:cTn id="71" dur="indefinite"/>
                                        <p:tgtEl>
                                          <p:spTgt spid="4">
                                            <p:txEl>
                                              <p:pRg st="3" end="3"/>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nodeType="clickEffect">
                                  <p:stCondLst>
                                    <p:cond delay="0"/>
                                  </p:stCondLst>
                                  <p:childTnLst>
                                    <p:set>
                                      <p:cBhvr>
                                        <p:cTn id="75" dur="1" fill="hold">
                                          <p:stCondLst>
                                            <p:cond delay="0"/>
                                          </p:stCondLst>
                                        </p:cTn>
                                        <p:tgtEl>
                                          <p:spTgt spid="10"/>
                                        </p:tgtEl>
                                        <p:attrNameLst>
                                          <p:attrName>style.visibility</p:attrName>
                                        </p:attrNameLst>
                                      </p:cBhvr>
                                      <p:to>
                                        <p:strVal val="visible"/>
                                      </p:to>
                                    </p:set>
                                    <p:animEffect transition="in" filter="fade">
                                      <p:cBhvr>
                                        <p:cTn id="76" dur="250"/>
                                        <p:tgtEl>
                                          <p:spTgt spid="10"/>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20"/>
                                        </p:tgtEl>
                                        <p:attrNameLst>
                                          <p:attrName>style.visibility</p:attrName>
                                        </p:attrNameLst>
                                      </p:cBhvr>
                                      <p:to>
                                        <p:strVal val="visible"/>
                                      </p:to>
                                    </p:set>
                                    <p:animEffect transition="in" filter="fade">
                                      <p:cBhvr>
                                        <p:cTn id="79" dur="25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6FF7C7-1EF1-9C7C-7418-F59E5BCCD069}"/>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15D8A08D-6E65-4351-1912-FCCC2CC2A166}"/>
              </a:ext>
            </a:extLst>
          </p:cNvPr>
          <p:cNvSpPr>
            <a:spLocks/>
          </p:cNvSpPr>
          <p:nvPr/>
        </p:nvSpPr>
        <p:spPr>
          <a:xfrm>
            <a:off x="6313802" y="3273999"/>
            <a:ext cx="3099438" cy="2895219"/>
          </a:xfrm>
          <a:prstGeom prst="rect">
            <a:avLst/>
          </a:prstGeom>
          <a:solidFill>
            <a:srgbClr val="3F42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1600">
                <a:latin typeface="Consolas" panose="020B0609020204030204" pitchFamily="49" charset="0"/>
              </a:rPr>
              <a:t>Descriptor Heap</a:t>
            </a:r>
            <a:endParaRPr lang="en-NL" sz="1600">
              <a:latin typeface="Consolas" panose="020B0609020204030204" pitchFamily="49" charset="0"/>
            </a:endParaRPr>
          </a:p>
        </p:txBody>
      </p:sp>
      <p:sp>
        <p:nvSpPr>
          <p:cNvPr id="9" name="Rectangle 8">
            <a:extLst>
              <a:ext uri="{FF2B5EF4-FFF2-40B4-BE49-F238E27FC236}">
                <a16:creationId xmlns:a16="http://schemas.microsoft.com/office/drawing/2014/main" id="{EEABF662-84E1-B156-B8B7-26AD331D9E37}"/>
              </a:ext>
            </a:extLst>
          </p:cNvPr>
          <p:cNvSpPr/>
          <p:nvPr/>
        </p:nvSpPr>
        <p:spPr>
          <a:xfrm>
            <a:off x="7195904" y="3610852"/>
            <a:ext cx="1966686" cy="242799"/>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CBV register(b0)</a:t>
            </a:r>
            <a:endParaRPr lang="en-NL" sz="1200">
              <a:latin typeface="Consolas" panose="020B0609020204030204" pitchFamily="49" charset="0"/>
            </a:endParaRPr>
          </a:p>
        </p:txBody>
      </p:sp>
      <p:sp>
        <p:nvSpPr>
          <p:cNvPr id="11" name="Rectangle 10">
            <a:extLst>
              <a:ext uri="{FF2B5EF4-FFF2-40B4-BE49-F238E27FC236}">
                <a16:creationId xmlns:a16="http://schemas.microsoft.com/office/drawing/2014/main" id="{EC50A83D-9AF0-9CE2-53D2-3B7AB6FC37F4}"/>
              </a:ext>
            </a:extLst>
          </p:cNvPr>
          <p:cNvSpPr/>
          <p:nvPr/>
        </p:nvSpPr>
        <p:spPr>
          <a:xfrm>
            <a:off x="7195904" y="3853130"/>
            <a:ext cx="1966686" cy="242799"/>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CBV register(b1)</a:t>
            </a:r>
            <a:endParaRPr lang="en-NL" sz="1200">
              <a:latin typeface="Consolas" panose="020B0609020204030204" pitchFamily="49" charset="0"/>
            </a:endParaRPr>
          </a:p>
        </p:txBody>
      </p:sp>
      <p:sp>
        <p:nvSpPr>
          <p:cNvPr id="12" name="Rectangle 11">
            <a:extLst>
              <a:ext uri="{FF2B5EF4-FFF2-40B4-BE49-F238E27FC236}">
                <a16:creationId xmlns:a16="http://schemas.microsoft.com/office/drawing/2014/main" id="{66E32713-8B09-7C6D-767D-6CC34DA1E18F}"/>
              </a:ext>
            </a:extLst>
          </p:cNvPr>
          <p:cNvSpPr/>
          <p:nvPr/>
        </p:nvSpPr>
        <p:spPr>
          <a:xfrm>
            <a:off x="7195904" y="4095408"/>
            <a:ext cx="1966686" cy="242799"/>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CBV register(b2)</a:t>
            </a:r>
            <a:endParaRPr lang="en-NL" sz="1200">
              <a:latin typeface="Consolas" panose="020B0609020204030204" pitchFamily="49" charset="0"/>
            </a:endParaRPr>
          </a:p>
        </p:txBody>
      </p:sp>
      <p:sp>
        <p:nvSpPr>
          <p:cNvPr id="13" name="Rectangle 12">
            <a:extLst>
              <a:ext uri="{FF2B5EF4-FFF2-40B4-BE49-F238E27FC236}">
                <a16:creationId xmlns:a16="http://schemas.microsoft.com/office/drawing/2014/main" id="{7CD95AF4-52FD-C2CD-0E0E-B22739105A35}"/>
              </a:ext>
            </a:extLst>
          </p:cNvPr>
          <p:cNvSpPr/>
          <p:nvPr/>
        </p:nvSpPr>
        <p:spPr>
          <a:xfrm>
            <a:off x="7195904" y="4337686"/>
            <a:ext cx="1966686" cy="242799"/>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CBV register(b3)</a:t>
            </a:r>
            <a:endParaRPr lang="en-NL" sz="1200">
              <a:latin typeface="Consolas" panose="020B0609020204030204" pitchFamily="49" charset="0"/>
            </a:endParaRPr>
          </a:p>
        </p:txBody>
      </p:sp>
      <p:sp>
        <p:nvSpPr>
          <p:cNvPr id="14" name="Rectangle 13">
            <a:extLst>
              <a:ext uri="{FF2B5EF4-FFF2-40B4-BE49-F238E27FC236}">
                <a16:creationId xmlns:a16="http://schemas.microsoft.com/office/drawing/2014/main" id="{AC8EBD1B-95DB-B432-9F81-27562DBD3137}"/>
              </a:ext>
            </a:extLst>
          </p:cNvPr>
          <p:cNvSpPr/>
          <p:nvPr/>
        </p:nvSpPr>
        <p:spPr>
          <a:xfrm>
            <a:off x="7195904" y="4579964"/>
            <a:ext cx="1966686" cy="242799"/>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CBV register(b4)</a:t>
            </a:r>
            <a:endParaRPr lang="en-NL" sz="1200">
              <a:latin typeface="Consolas" panose="020B0609020204030204" pitchFamily="49" charset="0"/>
            </a:endParaRPr>
          </a:p>
        </p:txBody>
      </p:sp>
      <p:sp>
        <p:nvSpPr>
          <p:cNvPr id="15" name="Rectangle 14">
            <a:extLst>
              <a:ext uri="{FF2B5EF4-FFF2-40B4-BE49-F238E27FC236}">
                <a16:creationId xmlns:a16="http://schemas.microsoft.com/office/drawing/2014/main" id="{950554BA-58F9-B7F3-6A6C-E0D495E83B9B}"/>
              </a:ext>
            </a:extLst>
          </p:cNvPr>
          <p:cNvSpPr/>
          <p:nvPr/>
        </p:nvSpPr>
        <p:spPr>
          <a:xfrm>
            <a:off x="7195904" y="4822242"/>
            <a:ext cx="1966686" cy="242799"/>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CBV register(b5)</a:t>
            </a:r>
            <a:endParaRPr lang="en-NL" sz="1200">
              <a:latin typeface="Consolas" panose="020B0609020204030204" pitchFamily="49" charset="0"/>
            </a:endParaRPr>
          </a:p>
        </p:txBody>
      </p:sp>
      <p:sp>
        <p:nvSpPr>
          <p:cNvPr id="16" name="Rectangle 15">
            <a:extLst>
              <a:ext uri="{FF2B5EF4-FFF2-40B4-BE49-F238E27FC236}">
                <a16:creationId xmlns:a16="http://schemas.microsoft.com/office/drawing/2014/main" id="{D2722270-4DEC-9F0F-EB85-83479F09C78D}"/>
              </a:ext>
            </a:extLst>
          </p:cNvPr>
          <p:cNvSpPr/>
          <p:nvPr/>
        </p:nvSpPr>
        <p:spPr>
          <a:xfrm>
            <a:off x="7195904" y="5064520"/>
            <a:ext cx="1966686" cy="242799"/>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CBV register(b6)</a:t>
            </a:r>
            <a:endParaRPr lang="en-NL" sz="1200">
              <a:latin typeface="Consolas" panose="020B0609020204030204" pitchFamily="49" charset="0"/>
            </a:endParaRPr>
          </a:p>
        </p:txBody>
      </p:sp>
      <p:sp>
        <p:nvSpPr>
          <p:cNvPr id="17" name="Rectangle 16">
            <a:extLst>
              <a:ext uri="{FF2B5EF4-FFF2-40B4-BE49-F238E27FC236}">
                <a16:creationId xmlns:a16="http://schemas.microsoft.com/office/drawing/2014/main" id="{46EC5AB0-4C2A-1334-CC9B-2369401080CC}"/>
              </a:ext>
            </a:extLst>
          </p:cNvPr>
          <p:cNvSpPr/>
          <p:nvPr/>
        </p:nvSpPr>
        <p:spPr>
          <a:xfrm>
            <a:off x="7195904" y="5306798"/>
            <a:ext cx="1966686" cy="242799"/>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CBV register(b7)</a:t>
            </a:r>
            <a:endParaRPr lang="en-NL" sz="1200">
              <a:latin typeface="Consolas" panose="020B0609020204030204" pitchFamily="49" charset="0"/>
            </a:endParaRPr>
          </a:p>
        </p:txBody>
      </p:sp>
      <p:sp>
        <p:nvSpPr>
          <p:cNvPr id="19" name="Rectangle 18">
            <a:extLst>
              <a:ext uri="{FF2B5EF4-FFF2-40B4-BE49-F238E27FC236}">
                <a16:creationId xmlns:a16="http://schemas.microsoft.com/office/drawing/2014/main" id="{ADD32C6E-9D9D-14CC-70DF-5C77A8624EC0}"/>
              </a:ext>
            </a:extLst>
          </p:cNvPr>
          <p:cNvSpPr/>
          <p:nvPr/>
        </p:nvSpPr>
        <p:spPr>
          <a:xfrm>
            <a:off x="7195904" y="5549077"/>
            <a:ext cx="1966686" cy="242799"/>
          </a:xfrm>
          <a:prstGeom prst="rect">
            <a:avLst/>
          </a:prstGeom>
          <a:solidFill>
            <a:schemeClr val="accent6">
              <a:lumMod val="50000"/>
            </a:schemeClr>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UAV register(u0)</a:t>
            </a:r>
            <a:endParaRPr lang="en-NL" sz="1200">
              <a:latin typeface="Consolas" panose="020B0609020204030204" pitchFamily="49" charset="0"/>
            </a:endParaRPr>
          </a:p>
        </p:txBody>
      </p:sp>
      <p:sp>
        <p:nvSpPr>
          <p:cNvPr id="36" name="Rectangle 35">
            <a:extLst>
              <a:ext uri="{FF2B5EF4-FFF2-40B4-BE49-F238E27FC236}">
                <a16:creationId xmlns:a16="http://schemas.microsoft.com/office/drawing/2014/main" id="{641317DF-C3A2-846D-A3C0-6E3D41A885A7}"/>
              </a:ext>
            </a:extLst>
          </p:cNvPr>
          <p:cNvSpPr/>
          <p:nvPr/>
        </p:nvSpPr>
        <p:spPr>
          <a:xfrm>
            <a:off x="6598719" y="5549059"/>
            <a:ext cx="592321" cy="242799"/>
          </a:xfrm>
          <a:prstGeom prst="rect">
            <a:avLst/>
          </a:prstGeom>
          <a:solidFill>
            <a:schemeClr val="accent6">
              <a:lumMod val="50000"/>
            </a:schemeClr>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256B</a:t>
            </a:r>
            <a:endParaRPr lang="en-NL" sz="1200">
              <a:latin typeface="Consolas" panose="020B0609020204030204" pitchFamily="49" charset="0"/>
            </a:endParaRPr>
          </a:p>
        </p:txBody>
      </p:sp>
      <p:sp>
        <p:nvSpPr>
          <p:cNvPr id="42" name="Rectangle 41">
            <a:extLst>
              <a:ext uri="{FF2B5EF4-FFF2-40B4-BE49-F238E27FC236}">
                <a16:creationId xmlns:a16="http://schemas.microsoft.com/office/drawing/2014/main" id="{A555CDB9-3F51-56F4-1830-30E4D9D9B827}"/>
              </a:ext>
            </a:extLst>
          </p:cNvPr>
          <p:cNvSpPr/>
          <p:nvPr/>
        </p:nvSpPr>
        <p:spPr>
          <a:xfrm>
            <a:off x="6598719" y="3610852"/>
            <a:ext cx="592321" cy="242799"/>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0B</a:t>
            </a:r>
            <a:endParaRPr lang="en-NL" sz="1200">
              <a:latin typeface="Consolas" panose="020B0609020204030204" pitchFamily="49" charset="0"/>
            </a:endParaRPr>
          </a:p>
        </p:txBody>
      </p:sp>
      <p:sp>
        <p:nvSpPr>
          <p:cNvPr id="51" name="Rectangle 50">
            <a:extLst>
              <a:ext uri="{FF2B5EF4-FFF2-40B4-BE49-F238E27FC236}">
                <a16:creationId xmlns:a16="http://schemas.microsoft.com/office/drawing/2014/main" id="{688E765F-BD34-EA3E-6732-AFF126EDE3AF}"/>
              </a:ext>
            </a:extLst>
          </p:cNvPr>
          <p:cNvSpPr/>
          <p:nvPr/>
        </p:nvSpPr>
        <p:spPr>
          <a:xfrm>
            <a:off x="6598719" y="3853128"/>
            <a:ext cx="592321" cy="242799"/>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32B</a:t>
            </a:r>
            <a:endParaRPr lang="en-NL" sz="1200">
              <a:latin typeface="Consolas" panose="020B0609020204030204" pitchFamily="49" charset="0"/>
            </a:endParaRPr>
          </a:p>
        </p:txBody>
      </p:sp>
      <p:sp>
        <p:nvSpPr>
          <p:cNvPr id="52" name="Rectangle 51">
            <a:extLst>
              <a:ext uri="{FF2B5EF4-FFF2-40B4-BE49-F238E27FC236}">
                <a16:creationId xmlns:a16="http://schemas.microsoft.com/office/drawing/2014/main" id="{4CE9B819-670E-BEFA-36E8-1523BD1BE3B1}"/>
              </a:ext>
            </a:extLst>
          </p:cNvPr>
          <p:cNvSpPr/>
          <p:nvPr/>
        </p:nvSpPr>
        <p:spPr>
          <a:xfrm>
            <a:off x="6598719" y="4095404"/>
            <a:ext cx="592321" cy="242799"/>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64B</a:t>
            </a:r>
            <a:endParaRPr lang="en-NL" sz="1200">
              <a:latin typeface="Consolas" panose="020B0609020204030204" pitchFamily="49" charset="0"/>
            </a:endParaRPr>
          </a:p>
        </p:txBody>
      </p:sp>
      <p:sp>
        <p:nvSpPr>
          <p:cNvPr id="53" name="Rectangle 52">
            <a:extLst>
              <a:ext uri="{FF2B5EF4-FFF2-40B4-BE49-F238E27FC236}">
                <a16:creationId xmlns:a16="http://schemas.microsoft.com/office/drawing/2014/main" id="{49A2EB98-CFB3-5FAA-3A17-6DB1A2194226}"/>
              </a:ext>
            </a:extLst>
          </p:cNvPr>
          <p:cNvSpPr/>
          <p:nvPr/>
        </p:nvSpPr>
        <p:spPr>
          <a:xfrm>
            <a:off x="6598719" y="4337680"/>
            <a:ext cx="592321" cy="242799"/>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96B</a:t>
            </a:r>
            <a:endParaRPr lang="en-NL" sz="1200">
              <a:latin typeface="Consolas" panose="020B0609020204030204" pitchFamily="49" charset="0"/>
            </a:endParaRPr>
          </a:p>
        </p:txBody>
      </p:sp>
      <p:sp>
        <p:nvSpPr>
          <p:cNvPr id="54" name="Rectangle 53">
            <a:extLst>
              <a:ext uri="{FF2B5EF4-FFF2-40B4-BE49-F238E27FC236}">
                <a16:creationId xmlns:a16="http://schemas.microsoft.com/office/drawing/2014/main" id="{19053906-8E47-01D7-F209-EB86784091AD}"/>
              </a:ext>
            </a:extLst>
          </p:cNvPr>
          <p:cNvSpPr/>
          <p:nvPr/>
        </p:nvSpPr>
        <p:spPr>
          <a:xfrm>
            <a:off x="6598719" y="4579956"/>
            <a:ext cx="592321" cy="242799"/>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128B</a:t>
            </a:r>
            <a:endParaRPr lang="en-NL" sz="1200">
              <a:latin typeface="Consolas" panose="020B0609020204030204" pitchFamily="49" charset="0"/>
            </a:endParaRPr>
          </a:p>
        </p:txBody>
      </p:sp>
      <p:sp>
        <p:nvSpPr>
          <p:cNvPr id="55" name="Rectangle 54">
            <a:extLst>
              <a:ext uri="{FF2B5EF4-FFF2-40B4-BE49-F238E27FC236}">
                <a16:creationId xmlns:a16="http://schemas.microsoft.com/office/drawing/2014/main" id="{F00DC314-9DFD-771E-825D-65355D368183}"/>
              </a:ext>
            </a:extLst>
          </p:cNvPr>
          <p:cNvSpPr/>
          <p:nvPr/>
        </p:nvSpPr>
        <p:spPr>
          <a:xfrm>
            <a:off x="6598719" y="4822232"/>
            <a:ext cx="592321" cy="242799"/>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160B</a:t>
            </a:r>
            <a:endParaRPr lang="en-NL" sz="1200">
              <a:latin typeface="Consolas" panose="020B0609020204030204" pitchFamily="49" charset="0"/>
            </a:endParaRPr>
          </a:p>
        </p:txBody>
      </p:sp>
      <p:sp>
        <p:nvSpPr>
          <p:cNvPr id="56" name="Rectangle 55">
            <a:extLst>
              <a:ext uri="{FF2B5EF4-FFF2-40B4-BE49-F238E27FC236}">
                <a16:creationId xmlns:a16="http://schemas.microsoft.com/office/drawing/2014/main" id="{2AC74620-2117-66A2-E959-2E7246E13C1A}"/>
              </a:ext>
            </a:extLst>
          </p:cNvPr>
          <p:cNvSpPr/>
          <p:nvPr/>
        </p:nvSpPr>
        <p:spPr>
          <a:xfrm>
            <a:off x="6598719" y="5064508"/>
            <a:ext cx="592321" cy="242799"/>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192B</a:t>
            </a:r>
            <a:endParaRPr lang="en-NL" sz="1200">
              <a:latin typeface="Consolas" panose="020B0609020204030204" pitchFamily="49" charset="0"/>
            </a:endParaRPr>
          </a:p>
        </p:txBody>
      </p:sp>
      <p:sp>
        <p:nvSpPr>
          <p:cNvPr id="57" name="Rectangle 56">
            <a:extLst>
              <a:ext uri="{FF2B5EF4-FFF2-40B4-BE49-F238E27FC236}">
                <a16:creationId xmlns:a16="http://schemas.microsoft.com/office/drawing/2014/main" id="{7F6D2EC2-DFB2-329B-7A9F-18E9A56074C0}"/>
              </a:ext>
            </a:extLst>
          </p:cNvPr>
          <p:cNvSpPr/>
          <p:nvPr/>
        </p:nvSpPr>
        <p:spPr>
          <a:xfrm>
            <a:off x="6598719" y="5306784"/>
            <a:ext cx="592321" cy="242799"/>
          </a:xfrm>
          <a:prstGeom prst="rect">
            <a:avLst/>
          </a:prstGeom>
          <a:solidFill>
            <a:srgbClr val="E97132"/>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latin typeface="Consolas" panose="020B0609020204030204" pitchFamily="49" charset="0"/>
              </a:rPr>
              <a:t>224B</a:t>
            </a:r>
            <a:endParaRPr lang="en-NL" sz="1200">
              <a:latin typeface="Consolas" panose="020B0609020204030204" pitchFamily="49" charset="0"/>
            </a:endParaRPr>
          </a:p>
        </p:txBody>
      </p:sp>
      <p:sp>
        <p:nvSpPr>
          <p:cNvPr id="2" name="Title 1">
            <a:extLst>
              <a:ext uri="{FF2B5EF4-FFF2-40B4-BE49-F238E27FC236}">
                <a16:creationId xmlns:a16="http://schemas.microsoft.com/office/drawing/2014/main" id="{C96332A8-D4F5-B3BF-F1DC-1E7A5FFE29CC}"/>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Descriptor Table</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5EBEEFC1-A760-9144-2D49-4A9B226DB58D}"/>
              </a:ext>
            </a:extLst>
          </p:cNvPr>
          <p:cNvSpPr>
            <a:spLocks noGrp="1"/>
          </p:cNvSpPr>
          <p:nvPr>
            <p:ph idx="1"/>
          </p:nvPr>
        </p:nvSpPr>
        <p:spPr>
          <a:xfrm>
            <a:off x="838200" y="1825625"/>
            <a:ext cx="5040000" cy="4320000"/>
          </a:xfrm>
          <a:solidFill>
            <a:srgbClr val="3F423F"/>
          </a:solidFill>
        </p:spPr>
        <p:txBody>
          <a:bodyPr>
            <a:normAutofit/>
          </a:bodyPr>
          <a:lstStyle/>
          <a:p>
            <a:pPr marL="0" indent="0">
              <a:buNone/>
            </a:pPr>
            <a:r>
              <a:rPr lang="nl-NL" sz="1400">
                <a:solidFill>
                  <a:srgbClr val="C1BCAD"/>
                </a:solidFill>
                <a:latin typeface="Consolas" panose="020B0609020204030204" pitchFamily="49" charset="0"/>
              </a:rPr>
              <a:t>cbuffer</a:t>
            </a:r>
            <a:r>
              <a:rPr lang="nl-NL" sz="1400">
                <a:latin typeface="Consolas" panose="020B0609020204030204" pitchFamily="49" charset="0"/>
              </a:rPr>
              <a:t> </a:t>
            </a:r>
            <a:r>
              <a:rPr lang="nl-NL" sz="1400">
                <a:solidFill>
                  <a:srgbClr val="C9CE9F"/>
                </a:solidFill>
                <a:latin typeface="Consolas" panose="020B0609020204030204" pitchFamily="49" charset="0"/>
              </a:rPr>
              <a:t>input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b0</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1BCAD"/>
                </a:solidFill>
                <a:latin typeface="Consolas" panose="020B0609020204030204" pitchFamily="49" charset="0"/>
              </a:rPr>
              <a:t>uint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1BCAD"/>
                </a:solidFill>
                <a:latin typeface="Consolas" panose="020B0609020204030204" pitchFamily="49" charset="0"/>
              </a:rPr>
              <a:t>RWStructuredBuffer</a:t>
            </a:r>
            <a:r>
              <a:rPr lang="nl-NL" sz="1400">
                <a:solidFill>
                  <a:srgbClr val="CFCFCF"/>
                </a:solidFill>
                <a:latin typeface="Consolas" panose="020B0609020204030204" pitchFamily="49" charset="0"/>
              </a:rPr>
              <a:t>&lt;</a:t>
            </a:r>
            <a:r>
              <a:rPr lang="nl-NL" sz="1400">
                <a:solidFill>
                  <a:srgbClr val="C1BCAD"/>
                </a:solidFill>
                <a:latin typeface="Consolas" panose="020B0609020204030204" pitchFamily="49" charset="0"/>
              </a:rPr>
              <a:t>uint</a:t>
            </a:r>
            <a:r>
              <a:rPr lang="nl-NL" sz="1400">
                <a:solidFill>
                  <a:srgbClr val="CFCFCF"/>
                </a:solidFill>
                <a:latin typeface="Consolas" panose="020B0609020204030204" pitchFamily="49" charset="0"/>
              </a:rPr>
              <a:t>&gt;</a:t>
            </a: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u0</a:t>
            </a: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FCFCF"/>
                </a:solidFill>
                <a:latin typeface="Consolas" panose="020B0609020204030204" pitchFamily="49" charset="0"/>
              </a:rPr>
              <a:t>[</a:t>
            </a:r>
            <a:r>
              <a:rPr lang="nl-NL" sz="1400">
                <a:solidFill>
                  <a:srgbClr val="C1BCAD"/>
                </a:solidFill>
                <a:latin typeface="Consolas" panose="020B0609020204030204" pitchFamily="49" charset="0"/>
              </a:rPr>
              <a:t>numthreads</a:t>
            </a:r>
            <a:r>
              <a:rPr lang="nl-NL" sz="1400">
                <a:solidFill>
                  <a:srgbClr val="CFCFCF"/>
                </a:solidFill>
                <a:latin typeface="Consolas" panose="020B0609020204030204" pitchFamily="49" charset="0"/>
              </a:rPr>
              <a:t>(32,1,1)]</a:t>
            </a:r>
          </a:p>
          <a:p>
            <a:pPr marL="0" indent="0">
              <a:buNone/>
            </a:pPr>
            <a:r>
              <a:rPr lang="en-US" sz="1400">
                <a:solidFill>
                  <a:srgbClr val="C1BCAD"/>
                </a:solidFill>
                <a:latin typeface="Consolas" panose="020B0609020204030204" pitchFamily="49" charset="0"/>
              </a:rPr>
              <a:t>void</a:t>
            </a:r>
            <a:r>
              <a:rPr lang="en-US" sz="1400">
                <a:latin typeface="Consolas" panose="020B0609020204030204" pitchFamily="49" charset="0"/>
              </a:rPr>
              <a:t> </a:t>
            </a:r>
            <a:r>
              <a:rPr lang="en-US" sz="1400">
                <a:solidFill>
                  <a:srgbClr val="C9CE9F"/>
                </a:solidFill>
                <a:latin typeface="Consolas" panose="020B0609020204030204" pitchFamily="49" charset="0"/>
              </a:rPr>
              <a:t>main</a:t>
            </a:r>
            <a:r>
              <a:rPr lang="en-US" sz="1400">
                <a:solidFill>
                  <a:srgbClr val="CFCFCF"/>
                </a:solidFill>
                <a:latin typeface="Consolas" panose="020B0609020204030204" pitchFamily="49" charset="0"/>
              </a:rPr>
              <a:t>(</a:t>
            </a:r>
            <a:r>
              <a:rPr lang="en-US" sz="1400" err="1">
                <a:solidFill>
                  <a:srgbClr val="C1BCAD"/>
                </a:solidFill>
                <a:latin typeface="Consolas" panose="020B0609020204030204" pitchFamily="49" charset="0"/>
              </a:rPr>
              <a:t>uint</a:t>
            </a:r>
            <a:r>
              <a:rPr lang="en-US" sz="1400">
                <a:latin typeface="Consolas" panose="020B0609020204030204" pitchFamily="49" charset="0"/>
              </a:rPr>
              <a:t> </a:t>
            </a:r>
            <a:r>
              <a:rPr lang="en-US" sz="1400">
                <a:solidFill>
                  <a:srgbClr val="9FA29F"/>
                </a:solidFill>
                <a:latin typeface="Consolas" panose="020B0609020204030204" pitchFamily="49" charset="0"/>
              </a:rPr>
              <a:t>index</a:t>
            </a:r>
            <a:r>
              <a:rPr lang="en-US" sz="1400">
                <a:latin typeface="Consolas" panose="020B0609020204030204" pitchFamily="49" charset="0"/>
              </a:rPr>
              <a:t> </a:t>
            </a:r>
            <a:r>
              <a:rPr lang="en-US" sz="1400">
                <a:solidFill>
                  <a:srgbClr val="CFCFCF"/>
                </a:solidFill>
                <a:latin typeface="Consolas" panose="020B0609020204030204" pitchFamily="49" charset="0"/>
              </a:rPr>
              <a:t>:</a:t>
            </a:r>
            <a:r>
              <a:rPr lang="en-US" sz="1400">
                <a:latin typeface="Consolas" panose="020B0609020204030204" pitchFamily="49" charset="0"/>
              </a:rPr>
              <a:t> </a:t>
            </a:r>
            <a:r>
              <a:rPr lang="en-US" sz="1400" err="1">
                <a:solidFill>
                  <a:srgbClr val="9FA29F"/>
                </a:solidFill>
                <a:latin typeface="Consolas" panose="020B0609020204030204" pitchFamily="49" charset="0"/>
              </a:rPr>
              <a:t>SV_DispatchThreadID</a:t>
            </a:r>
            <a:r>
              <a:rPr lang="en-US"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solidFill>
                  <a:srgbClr val="CFCFCF"/>
                </a:solidFill>
                <a:latin typeface="Consolas" panose="020B0609020204030204" pitchFamily="49" charset="0"/>
              </a:rPr>
              <a:t>[</a:t>
            </a:r>
            <a:r>
              <a:rPr lang="nl-NL" sz="1400">
                <a:solidFill>
                  <a:srgbClr val="9FA29F"/>
                </a:solidFill>
                <a:latin typeface="Consolas" panose="020B0609020204030204" pitchFamily="49" charset="0"/>
              </a:rPr>
              <a:t>index</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endParaRPr lang="en-US" sz="1400">
              <a:solidFill>
                <a:srgbClr val="CFCFCF"/>
              </a:solidFill>
              <a:latin typeface="Consolas" panose="020B0609020204030204" pitchFamily="49" charset="0"/>
            </a:endParaRPr>
          </a:p>
        </p:txBody>
      </p:sp>
      <p:sp>
        <p:nvSpPr>
          <p:cNvPr id="4" name="Content Placeholder 4">
            <a:extLst>
              <a:ext uri="{FF2B5EF4-FFF2-40B4-BE49-F238E27FC236}">
                <a16:creationId xmlns:a16="http://schemas.microsoft.com/office/drawing/2014/main" id="{0F0FF615-EF3B-6396-DC18-D4A051F1E17D}"/>
              </a:ext>
            </a:extLst>
          </p:cNvPr>
          <p:cNvSpPr txBox="1">
            <a:spLocks noGrp="1" noRot="1" noMove="1" noResize="1" noEditPoints="1" noAdjustHandles="1" noChangeArrowheads="1" noChangeShapeType="1"/>
          </p:cNvSpPr>
          <p:nvPr/>
        </p:nvSpPr>
        <p:spPr>
          <a:xfrm>
            <a:off x="6313802" y="1825625"/>
            <a:ext cx="5040000" cy="1261242"/>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nl-NL" sz="1400">
                <a:solidFill>
                  <a:srgbClr val="CFCFCF"/>
                </a:solidFill>
                <a:latin typeface="Consolas" panose="020B0609020204030204" pitchFamily="49" charset="0"/>
              </a:rPr>
              <a:t>s_getpc_b64        s[4:5]</a:t>
            </a:r>
          </a:p>
          <a:p>
            <a:pPr marL="0" indent="0">
              <a:buClr>
                <a:srgbClr val="9FA29F"/>
              </a:buClr>
              <a:buNone/>
            </a:pPr>
            <a:r>
              <a:rPr lang="en-US" sz="1400">
                <a:solidFill>
                  <a:srgbClr val="CFCFCF"/>
                </a:solidFill>
                <a:latin typeface="Consolas" panose="020B0609020204030204" pitchFamily="49" charset="0"/>
              </a:rPr>
              <a:t>s_mov_b32          s3, s5</a:t>
            </a:r>
          </a:p>
          <a:p>
            <a:pPr marL="0" indent="0">
              <a:buClr>
                <a:srgbClr val="9FA29F"/>
              </a:buClr>
              <a:buNone/>
            </a:pPr>
            <a:r>
              <a:rPr lang="en-US" sz="1400">
                <a:solidFill>
                  <a:srgbClr val="CFCFCF"/>
                </a:solidFill>
                <a:latin typeface="Consolas" panose="020B0609020204030204" pitchFamily="49" charset="0"/>
              </a:rPr>
              <a:t>s_load_b128        s[4:7], s[2:3], null</a:t>
            </a:r>
          </a:p>
          <a:p>
            <a:pPr marL="0" indent="0">
              <a:buClr>
                <a:srgbClr val="9FA29F"/>
              </a:buClr>
              <a:buNone/>
            </a:pPr>
            <a:r>
              <a:rPr lang="en-US" sz="1400">
                <a:solidFill>
                  <a:srgbClr val="CFCFCF"/>
                </a:solidFill>
                <a:latin typeface="Consolas" panose="020B0609020204030204" pitchFamily="49" charset="0"/>
              </a:rPr>
              <a:t>s_load_b128        s[0:3], s[2:3], 0x000100</a:t>
            </a:r>
          </a:p>
        </p:txBody>
      </p:sp>
      <p:cxnSp>
        <p:nvCxnSpPr>
          <p:cNvPr id="8" name="Straight Arrow Connector 7">
            <a:extLst>
              <a:ext uri="{FF2B5EF4-FFF2-40B4-BE49-F238E27FC236}">
                <a16:creationId xmlns:a16="http://schemas.microsoft.com/office/drawing/2014/main" id="{42048D0E-54C1-3D59-C917-1A1522E31427}"/>
              </a:ext>
            </a:extLst>
          </p:cNvPr>
          <p:cNvCxnSpPr>
            <a:cxnSpLocks/>
          </p:cNvCxnSpPr>
          <p:nvPr/>
        </p:nvCxnSpPr>
        <p:spPr>
          <a:xfrm flipH="1" flipV="1">
            <a:off x="3716867" y="1995488"/>
            <a:ext cx="2637366" cy="633412"/>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cxnSp>
        <p:nvCxnSpPr>
          <p:cNvPr id="10" name="Straight Arrow Connector 9">
            <a:extLst>
              <a:ext uri="{FF2B5EF4-FFF2-40B4-BE49-F238E27FC236}">
                <a16:creationId xmlns:a16="http://schemas.microsoft.com/office/drawing/2014/main" id="{566BB7D9-C75B-E7FF-C246-64F4F8D26352}"/>
              </a:ext>
            </a:extLst>
          </p:cNvPr>
          <p:cNvCxnSpPr>
            <a:cxnSpLocks/>
          </p:cNvCxnSpPr>
          <p:nvPr/>
        </p:nvCxnSpPr>
        <p:spPr>
          <a:xfrm flipH="1">
            <a:off x="5583766" y="2933700"/>
            <a:ext cx="770467" cy="633412"/>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18" name="Rectangle 17">
            <a:extLst>
              <a:ext uri="{FF2B5EF4-FFF2-40B4-BE49-F238E27FC236}">
                <a16:creationId xmlns:a16="http://schemas.microsoft.com/office/drawing/2014/main" id="{3B8ECA25-C0CE-DA92-2E22-F5C114D06CA4}"/>
              </a:ext>
            </a:extLst>
          </p:cNvPr>
          <p:cNvSpPr/>
          <p:nvPr/>
        </p:nvSpPr>
        <p:spPr>
          <a:xfrm>
            <a:off x="872067" y="1862667"/>
            <a:ext cx="2823633"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20" name="Rectangle 19">
            <a:extLst>
              <a:ext uri="{FF2B5EF4-FFF2-40B4-BE49-F238E27FC236}">
                <a16:creationId xmlns:a16="http://schemas.microsoft.com/office/drawing/2014/main" id="{DE9A01C4-B6C0-6F0E-AD8F-8606C4DFC9B5}"/>
              </a:ext>
            </a:extLst>
          </p:cNvPr>
          <p:cNvSpPr/>
          <p:nvPr/>
        </p:nvSpPr>
        <p:spPr>
          <a:xfrm>
            <a:off x="872066" y="3429000"/>
            <a:ext cx="4677834"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23" name="Rectangle 22">
            <a:extLst>
              <a:ext uri="{FF2B5EF4-FFF2-40B4-BE49-F238E27FC236}">
                <a16:creationId xmlns:a16="http://schemas.microsoft.com/office/drawing/2014/main" id="{F99EAE71-8DE0-2C7C-8B1F-0B93608903EE}"/>
              </a:ext>
            </a:extLst>
          </p:cNvPr>
          <p:cNvSpPr/>
          <p:nvPr/>
        </p:nvSpPr>
        <p:spPr>
          <a:xfrm>
            <a:off x="9763432" y="2475235"/>
            <a:ext cx="650910"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24" name="Rectangle 23">
            <a:extLst>
              <a:ext uri="{FF2B5EF4-FFF2-40B4-BE49-F238E27FC236}">
                <a16:creationId xmlns:a16="http://schemas.microsoft.com/office/drawing/2014/main" id="{242FD74A-8395-F3EC-BE07-E992670D559E}"/>
              </a:ext>
            </a:extLst>
          </p:cNvPr>
          <p:cNvSpPr/>
          <p:nvPr/>
        </p:nvSpPr>
        <p:spPr>
          <a:xfrm>
            <a:off x="9763431" y="2793084"/>
            <a:ext cx="908659"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25" name="Straight Arrow Connector 24">
            <a:extLst>
              <a:ext uri="{FF2B5EF4-FFF2-40B4-BE49-F238E27FC236}">
                <a16:creationId xmlns:a16="http://schemas.microsoft.com/office/drawing/2014/main" id="{854C588F-8373-756A-C64F-E14E29BE00DA}"/>
              </a:ext>
            </a:extLst>
          </p:cNvPr>
          <p:cNvCxnSpPr>
            <a:cxnSpLocks/>
            <a:stCxn id="23" idx="1"/>
            <a:endCxn id="9" idx="0"/>
          </p:cNvCxnSpPr>
          <p:nvPr/>
        </p:nvCxnSpPr>
        <p:spPr>
          <a:xfrm flipH="1">
            <a:off x="8179247" y="2604352"/>
            <a:ext cx="1584185" cy="1006500"/>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cxnSp>
        <p:nvCxnSpPr>
          <p:cNvPr id="27" name="Straight Arrow Connector 26">
            <a:extLst>
              <a:ext uri="{FF2B5EF4-FFF2-40B4-BE49-F238E27FC236}">
                <a16:creationId xmlns:a16="http://schemas.microsoft.com/office/drawing/2014/main" id="{4CB4018A-7019-E583-435D-D9E9AFA1E7FA}"/>
              </a:ext>
            </a:extLst>
          </p:cNvPr>
          <p:cNvCxnSpPr>
            <a:cxnSpLocks/>
            <a:stCxn id="24" idx="1"/>
            <a:endCxn id="19" idx="3"/>
          </p:cNvCxnSpPr>
          <p:nvPr/>
        </p:nvCxnSpPr>
        <p:spPr>
          <a:xfrm flipH="1">
            <a:off x="9162590" y="2922201"/>
            <a:ext cx="600841" cy="2748276"/>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21" name="Slide Number Placeholder 20">
            <a:extLst>
              <a:ext uri="{FF2B5EF4-FFF2-40B4-BE49-F238E27FC236}">
                <a16:creationId xmlns:a16="http://schemas.microsoft.com/office/drawing/2014/main" id="{49F8EAE3-7C41-7227-CFA1-5C4865A8DF01}"/>
              </a:ext>
            </a:extLst>
          </p:cNvPr>
          <p:cNvSpPr>
            <a:spLocks noGrp="1"/>
          </p:cNvSpPr>
          <p:nvPr>
            <p:ph type="sldNum" sz="quarter" idx="12"/>
          </p:nvPr>
        </p:nvSpPr>
        <p:spPr/>
        <p:txBody>
          <a:bodyPr/>
          <a:lstStyle/>
          <a:p>
            <a:fld id="{5C7B9823-D771-4D90-A2CD-7D2C676B1CFD}" type="slidenum">
              <a:rPr lang="nl-NL" smtClean="0"/>
              <a:t>16</a:t>
            </a:fld>
            <a:endParaRPr lang="nl-NL"/>
          </a:p>
        </p:txBody>
      </p:sp>
    </p:spTree>
    <p:custDataLst>
      <p:tags r:id="rId1"/>
    </p:custDataLst>
    <p:extLst>
      <p:ext uri="{BB962C8B-B14F-4D97-AF65-F5344CB8AC3E}">
        <p14:creationId xmlns:p14="http://schemas.microsoft.com/office/powerpoint/2010/main" val="4052526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p:cTn id="6" dur="indefinite"/>
                                        <p:tgtEl>
                                          <p:spTgt spid="4">
                                            <p:txEl>
                                              <p:pRg st="0" end="0"/>
                                            </p:txEl>
                                          </p:spTgt>
                                        </p:tgtEl>
                                        <p:attrNameLst>
                                          <p:attrName>style.opacity</p:attrName>
                                        </p:attrNameLst>
                                      </p:cBhvr>
                                      <p:to>
                                        <p:strVal val="0.5"/>
                                      </p:to>
                                    </p:set>
                                    <p:animEffect filter="image" prLst="opacity: 0.5">
                                      <p:cBhvr rctx="IE">
                                        <p:cTn id="7" dur="indefinite"/>
                                        <p:tgtEl>
                                          <p:spTgt spid="4">
                                            <p:txEl>
                                              <p:pRg st="0" end="0"/>
                                            </p:txEl>
                                          </p:spTgt>
                                        </p:tgtEl>
                                      </p:cBhvr>
                                    </p:animEffect>
                                  </p:childTnLst>
                                </p:cTn>
                              </p:par>
                              <p:par>
                                <p:cTn id="8" presetID="9" presetClass="emph" presetSubtype="0" nodeType="withEffect">
                                  <p:stCondLst>
                                    <p:cond delay="0"/>
                                  </p:stCondLst>
                                  <p:childTnLst>
                                    <p:set>
                                      <p:cBhvr>
                                        <p:cTn id="9" dur="indefinite"/>
                                        <p:tgtEl>
                                          <p:spTgt spid="4">
                                            <p:txEl>
                                              <p:pRg st="1" end="1"/>
                                            </p:txEl>
                                          </p:spTgt>
                                        </p:tgtEl>
                                        <p:attrNameLst>
                                          <p:attrName>style.opacity</p:attrName>
                                        </p:attrNameLst>
                                      </p:cBhvr>
                                      <p:to>
                                        <p:strVal val="0.5"/>
                                      </p:to>
                                    </p:set>
                                    <p:animEffect filter="image" prLst="opacity: 0.5">
                                      <p:cBhvr rctx="IE">
                                        <p:cTn id="10" dur="indefinite"/>
                                        <p:tgtEl>
                                          <p:spTgt spid="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500"/>
                                        <p:tgtEl>
                                          <p:spTgt spid="13"/>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fade">
                                      <p:cBhvr>
                                        <p:cTn id="30" dur="500"/>
                                        <p:tgtEl>
                                          <p:spTgt spid="15"/>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500"/>
                                        <p:tgtEl>
                                          <p:spTgt spid="16"/>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fade">
                                      <p:cBhvr>
                                        <p:cTn id="36" dur="500"/>
                                        <p:tgtEl>
                                          <p:spTgt spid="17"/>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fade">
                                      <p:cBhvr>
                                        <p:cTn id="39" dur="500"/>
                                        <p:tgtEl>
                                          <p:spTgt spid="1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42"/>
                                        </p:tgtEl>
                                        <p:attrNameLst>
                                          <p:attrName>style.visibility</p:attrName>
                                        </p:attrNameLst>
                                      </p:cBhvr>
                                      <p:to>
                                        <p:strVal val="visible"/>
                                      </p:to>
                                    </p:set>
                                    <p:animEffect transition="in" filter="fade">
                                      <p:cBhvr>
                                        <p:cTn id="44" dur="250"/>
                                        <p:tgtEl>
                                          <p:spTgt spid="42"/>
                                        </p:tgtEl>
                                      </p:cBhvr>
                                    </p:animEffect>
                                  </p:childTnLst>
                                </p:cTn>
                              </p:par>
                              <p:par>
                                <p:cTn id="45" presetID="10" presetClass="entr" presetSubtype="0" fill="hold" nodeType="with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fade">
                                      <p:cBhvr>
                                        <p:cTn id="47" dur="250"/>
                                        <p:tgtEl>
                                          <p:spTgt spid="25"/>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23"/>
                                        </p:tgtEl>
                                        <p:attrNameLst>
                                          <p:attrName>style.visibility</p:attrName>
                                        </p:attrNameLst>
                                      </p:cBhvr>
                                      <p:to>
                                        <p:strVal val="visible"/>
                                      </p:to>
                                    </p:set>
                                    <p:animEffect transition="in" filter="fade">
                                      <p:cBhvr>
                                        <p:cTn id="50" dur="250"/>
                                        <p:tgtEl>
                                          <p:spTgt spid="23"/>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24"/>
                                        </p:tgtEl>
                                        <p:attrNameLst>
                                          <p:attrName>style.visibility</p:attrName>
                                        </p:attrNameLst>
                                      </p:cBhvr>
                                      <p:to>
                                        <p:strVal val="visible"/>
                                      </p:to>
                                    </p:set>
                                    <p:animEffect transition="in" filter="fade">
                                      <p:cBhvr>
                                        <p:cTn id="55" dur="500"/>
                                        <p:tgtEl>
                                          <p:spTgt spid="24"/>
                                        </p:tgtEl>
                                      </p:cBhvr>
                                    </p:animEffect>
                                  </p:childTnLst>
                                </p:cTn>
                              </p:par>
                              <p:par>
                                <p:cTn id="56" presetID="10" presetClass="entr" presetSubtype="0" fill="hold" nodeType="withEffect">
                                  <p:stCondLst>
                                    <p:cond delay="0"/>
                                  </p:stCondLst>
                                  <p:childTnLst>
                                    <p:set>
                                      <p:cBhvr>
                                        <p:cTn id="57" dur="1" fill="hold">
                                          <p:stCondLst>
                                            <p:cond delay="0"/>
                                          </p:stCondLst>
                                        </p:cTn>
                                        <p:tgtEl>
                                          <p:spTgt spid="27"/>
                                        </p:tgtEl>
                                        <p:attrNameLst>
                                          <p:attrName>style.visibility</p:attrName>
                                        </p:attrNameLst>
                                      </p:cBhvr>
                                      <p:to>
                                        <p:strVal val="visible"/>
                                      </p:to>
                                    </p:set>
                                    <p:animEffect transition="in" filter="fade">
                                      <p:cBhvr>
                                        <p:cTn id="58" dur="500"/>
                                        <p:tgtEl>
                                          <p:spTgt spid="27"/>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36"/>
                                        </p:tgtEl>
                                        <p:attrNameLst>
                                          <p:attrName>style.visibility</p:attrName>
                                        </p:attrNameLst>
                                      </p:cBhvr>
                                      <p:to>
                                        <p:strVal val="visible"/>
                                      </p:to>
                                    </p:set>
                                    <p:animEffect transition="in" filter="fade">
                                      <p:cBhvr>
                                        <p:cTn id="61" dur="500"/>
                                        <p:tgtEl>
                                          <p:spTgt spid="36"/>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51"/>
                                        </p:tgtEl>
                                        <p:attrNameLst>
                                          <p:attrName>style.visibility</p:attrName>
                                        </p:attrNameLst>
                                      </p:cBhvr>
                                      <p:to>
                                        <p:strVal val="visible"/>
                                      </p:to>
                                    </p:set>
                                    <p:animEffect transition="in" filter="fade">
                                      <p:cBhvr>
                                        <p:cTn id="66" dur="250"/>
                                        <p:tgtEl>
                                          <p:spTgt spid="51"/>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52"/>
                                        </p:tgtEl>
                                        <p:attrNameLst>
                                          <p:attrName>style.visibility</p:attrName>
                                        </p:attrNameLst>
                                      </p:cBhvr>
                                      <p:to>
                                        <p:strVal val="visible"/>
                                      </p:to>
                                    </p:set>
                                    <p:animEffect transition="in" filter="fade">
                                      <p:cBhvr>
                                        <p:cTn id="69" dur="250"/>
                                        <p:tgtEl>
                                          <p:spTgt spid="52"/>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53"/>
                                        </p:tgtEl>
                                        <p:attrNameLst>
                                          <p:attrName>style.visibility</p:attrName>
                                        </p:attrNameLst>
                                      </p:cBhvr>
                                      <p:to>
                                        <p:strVal val="visible"/>
                                      </p:to>
                                    </p:set>
                                    <p:animEffect transition="in" filter="fade">
                                      <p:cBhvr>
                                        <p:cTn id="72" dur="250"/>
                                        <p:tgtEl>
                                          <p:spTgt spid="53"/>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55"/>
                                        </p:tgtEl>
                                        <p:attrNameLst>
                                          <p:attrName>style.visibility</p:attrName>
                                        </p:attrNameLst>
                                      </p:cBhvr>
                                      <p:to>
                                        <p:strVal val="visible"/>
                                      </p:to>
                                    </p:set>
                                    <p:animEffect transition="in" filter="fade">
                                      <p:cBhvr>
                                        <p:cTn id="75" dur="250"/>
                                        <p:tgtEl>
                                          <p:spTgt spid="55"/>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54"/>
                                        </p:tgtEl>
                                        <p:attrNameLst>
                                          <p:attrName>style.visibility</p:attrName>
                                        </p:attrNameLst>
                                      </p:cBhvr>
                                      <p:to>
                                        <p:strVal val="visible"/>
                                      </p:to>
                                    </p:set>
                                    <p:animEffect transition="in" filter="fade">
                                      <p:cBhvr>
                                        <p:cTn id="78" dur="250"/>
                                        <p:tgtEl>
                                          <p:spTgt spid="54"/>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56"/>
                                        </p:tgtEl>
                                        <p:attrNameLst>
                                          <p:attrName>style.visibility</p:attrName>
                                        </p:attrNameLst>
                                      </p:cBhvr>
                                      <p:to>
                                        <p:strVal val="visible"/>
                                      </p:to>
                                    </p:set>
                                    <p:animEffect transition="in" filter="fade">
                                      <p:cBhvr>
                                        <p:cTn id="81" dur="250"/>
                                        <p:tgtEl>
                                          <p:spTgt spid="56"/>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57"/>
                                        </p:tgtEl>
                                        <p:attrNameLst>
                                          <p:attrName>style.visibility</p:attrName>
                                        </p:attrNameLst>
                                      </p:cBhvr>
                                      <p:to>
                                        <p:strVal val="visible"/>
                                      </p:to>
                                    </p:set>
                                    <p:animEffect transition="in" filter="fade">
                                      <p:cBhvr>
                                        <p:cTn id="84" dur="25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2" grpId="0" animBg="1"/>
      <p:bldP spid="13" grpId="0" animBg="1"/>
      <p:bldP spid="14" grpId="0" animBg="1"/>
      <p:bldP spid="15" grpId="0" animBg="1"/>
      <p:bldP spid="16" grpId="0" animBg="1"/>
      <p:bldP spid="17" grpId="0" animBg="1"/>
      <p:bldP spid="19" grpId="0" animBg="1"/>
      <p:bldP spid="36" grpId="0" animBg="1"/>
      <p:bldP spid="42" grpId="0" animBg="1"/>
      <p:bldP spid="51" grpId="0" animBg="1"/>
      <p:bldP spid="52" grpId="0" animBg="1"/>
      <p:bldP spid="53" grpId="0" animBg="1"/>
      <p:bldP spid="54" grpId="0" animBg="1"/>
      <p:bldP spid="55" grpId="0" animBg="1"/>
      <p:bldP spid="56" grpId="0" animBg="1"/>
      <p:bldP spid="57" grpId="0" animBg="1"/>
      <p:bldP spid="23" grpId="0" animBg="1"/>
      <p:bldP spid="2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86400A-A5FA-1C52-31F9-62BABE8425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E6D9EF-97EC-41FB-4E17-63DF562A14C9}"/>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Descriptor Table</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A614ED74-3190-8056-3A34-0BCB141BD777}"/>
              </a:ext>
            </a:extLst>
          </p:cNvPr>
          <p:cNvSpPr>
            <a:spLocks noGrp="1"/>
          </p:cNvSpPr>
          <p:nvPr>
            <p:ph idx="1"/>
          </p:nvPr>
        </p:nvSpPr>
        <p:spPr>
          <a:xfrm>
            <a:off x="838200" y="1825625"/>
            <a:ext cx="5040000" cy="4320000"/>
          </a:xfrm>
          <a:solidFill>
            <a:srgbClr val="3F423F"/>
          </a:solidFill>
        </p:spPr>
        <p:txBody>
          <a:bodyPr>
            <a:normAutofit/>
          </a:bodyPr>
          <a:lstStyle/>
          <a:p>
            <a:pPr marL="0" indent="0">
              <a:buNone/>
            </a:pPr>
            <a:r>
              <a:rPr lang="nl-NL" sz="1400" dirty="0" err="1">
                <a:solidFill>
                  <a:srgbClr val="C1BCAD"/>
                </a:solidFill>
                <a:latin typeface="Consolas" panose="020B0609020204030204" pitchFamily="49" charset="0"/>
              </a:rPr>
              <a:t>cbuffer</a:t>
            </a:r>
            <a:r>
              <a:rPr lang="nl-NL" sz="1400" dirty="0">
                <a:latin typeface="Consolas" panose="020B0609020204030204" pitchFamily="49" charset="0"/>
              </a:rPr>
              <a:t> </a:t>
            </a:r>
            <a:r>
              <a:rPr lang="nl-NL" sz="1400" dirty="0">
                <a:solidFill>
                  <a:srgbClr val="C9CE9F"/>
                </a:solidFill>
                <a:latin typeface="Consolas" panose="020B0609020204030204" pitchFamily="49" charset="0"/>
              </a:rPr>
              <a:t>input</a:t>
            </a:r>
            <a:r>
              <a:rPr lang="nl-NL" sz="1400" dirty="0">
                <a:latin typeface="Consolas" panose="020B0609020204030204" pitchFamily="49" charset="0"/>
              </a:rPr>
              <a: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rgbClr val="C1BCAD"/>
                </a:solidFill>
                <a:latin typeface="Consolas" panose="020B0609020204030204" pitchFamily="49" charset="0"/>
              </a:rPr>
              <a:t>register</a:t>
            </a:r>
            <a:r>
              <a:rPr lang="nl-NL" sz="1400" dirty="0">
                <a:solidFill>
                  <a:srgbClr val="CFCFCF"/>
                </a:solidFill>
                <a:latin typeface="Consolas" panose="020B0609020204030204" pitchFamily="49" charset="0"/>
              </a:rPr>
              <a:t>(</a:t>
            </a:r>
            <a:r>
              <a:rPr lang="nl-NL" sz="1400" dirty="0">
                <a:solidFill>
                  <a:schemeClr val="accent2"/>
                </a:solidFill>
                <a:latin typeface="Consolas" panose="020B0609020204030204" pitchFamily="49" charset="0"/>
              </a:rPr>
              <a:t>b0</a:t>
            </a:r>
            <a:r>
              <a:rPr lang="nl-NL"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p>
          <a:p>
            <a:pPr marL="0" indent="0">
              <a:buNone/>
            </a:pPr>
            <a:r>
              <a:rPr lang="nl-NL" sz="1400" dirty="0">
                <a:latin typeface="Consolas" panose="020B0609020204030204" pitchFamily="49" charset="0"/>
              </a:rPr>
              <a:t>    </a:t>
            </a:r>
            <a:r>
              <a:rPr lang="nl-NL" sz="1400" dirty="0" err="1">
                <a:solidFill>
                  <a:srgbClr val="C1BCAD"/>
                </a:solidFill>
                <a:latin typeface="Consolas" panose="020B0609020204030204" pitchFamily="49" charset="0"/>
              </a:rPr>
              <a:t>uint</a:t>
            </a:r>
            <a:r>
              <a:rPr lang="nl-NL" sz="1400" dirty="0">
                <a:latin typeface="Consolas" panose="020B0609020204030204" pitchFamily="49" charset="0"/>
              </a:rPr>
              <a:t> </a:t>
            </a:r>
            <a:r>
              <a:rPr lang="nl-NL" sz="1400" dirty="0" err="1">
                <a:solidFill>
                  <a:srgbClr val="9FA29F"/>
                </a:solidFill>
                <a:latin typeface="Consolas" panose="020B0609020204030204" pitchFamily="49" charset="0"/>
              </a:rPr>
              <a:t>value</a:t>
            </a:r>
            <a:r>
              <a:rPr lang="nl-NL"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p>
          <a:p>
            <a:pPr marL="0" indent="0">
              <a:buNone/>
            </a:pPr>
            <a:endParaRPr lang="nl-NL" sz="1400" dirty="0">
              <a:latin typeface="Consolas" panose="020B0609020204030204" pitchFamily="49" charset="0"/>
            </a:endParaRPr>
          </a:p>
          <a:p>
            <a:pPr marL="0" indent="0">
              <a:buNone/>
            </a:pPr>
            <a:r>
              <a:rPr lang="nl-NL" sz="1400" dirty="0" err="1">
                <a:solidFill>
                  <a:srgbClr val="C1BCAD"/>
                </a:solidFill>
                <a:latin typeface="Consolas" panose="020B0609020204030204" pitchFamily="49" charset="0"/>
              </a:rPr>
              <a:t>RWStructuredBuffer</a:t>
            </a:r>
            <a:r>
              <a:rPr lang="nl-NL" sz="1400" dirty="0">
                <a:solidFill>
                  <a:srgbClr val="CFCFCF"/>
                </a:solidFill>
                <a:latin typeface="Consolas" panose="020B0609020204030204" pitchFamily="49" charset="0"/>
              </a:rPr>
              <a:t>&lt;</a:t>
            </a:r>
            <a:r>
              <a:rPr lang="nl-NL" sz="1400" dirty="0" err="1">
                <a:solidFill>
                  <a:srgbClr val="C1BCAD"/>
                </a:solidFill>
                <a:latin typeface="Consolas" panose="020B0609020204030204" pitchFamily="49" charset="0"/>
              </a:rPr>
              <a:t>uint</a:t>
            </a:r>
            <a:r>
              <a:rPr lang="nl-NL" sz="1400" dirty="0">
                <a:solidFill>
                  <a:srgbClr val="CFCFCF"/>
                </a:solidFill>
                <a:latin typeface="Consolas" panose="020B0609020204030204" pitchFamily="49" charset="0"/>
              </a:rPr>
              <a:t>&gt;</a:t>
            </a:r>
            <a:r>
              <a:rPr lang="nl-NL" sz="1400" dirty="0">
                <a:latin typeface="Consolas" panose="020B0609020204030204" pitchFamily="49" charset="0"/>
              </a:rPr>
              <a:t> </a:t>
            </a:r>
            <a:r>
              <a:rPr lang="nl-NL" sz="1400" dirty="0">
                <a:solidFill>
                  <a:srgbClr val="C9CE9F"/>
                </a:solidFill>
                <a:latin typeface="Consolas" panose="020B0609020204030204" pitchFamily="49" charset="0"/>
              </a:rPr>
              <a:t>output</a:t>
            </a:r>
            <a:r>
              <a:rPr lang="nl-NL" sz="1400" dirty="0">
                <a:latin typeface="Consolas" panose="020B0609020204030204" pitchFamily="49" charset="0"/>
              </a:rPr>
              <a: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rgbClr val="C1BCAD"/>
                </a:solidFill>
                <a:latin typeface="Consolas" panose="020B0609020204030204" pitchFamily="49" charset="0"/>
              </a:rPr>
              <a:t>register</a:t>
            </a:r>
            <a:r>
              <a:rPr lang="nl-NL" sz="1400" dirty="0">
                <a:solidFill>
                  <a:srgbClr val="CFCFCF"/>
                </a:solidFill>
                <a:latin typeface="Consolas" panose="020B0609020204030204" pitchFamily="49" charset="0"/>
              </a:rPr>
              <a:t>(</a:t>
            </a:r>
            <a:r>
              <a:rPr lang="nl-NL" sz="1400" dirty="0">
                <a:solidFill>
                  <a:schemeClr val="accent2"/>
                </a:solidFill>
                <a:latin typeface="Consolas" panose="020B0609020204030204" pitchFamily="49" charset="0"/>
              </a:rPr>
              <a:t>u0</a:t>
            </a:r>
            <a:r>
              <a:rPr lang="nl-NL" sz="1400" dirty="0">
                <a:solidFill>
                  <a:srgbClr val="CFCFCF"/>
                </a:solidFill>
                <a:latin typeface="Consolas" panose="020B0609020204030204" pitchFamily="49" charset="0"/>
              </a:rPr>
              <a:t>);</a:t>
            </a:r>
          </a:p>
          <a:p>
            <a:pPr marL="0" indent="0">
              <a:buNone/>
            </a:pPr>
            <a:endParaRPr lang="nl-NL" sz="1400" dirty="0">
              <a:latin typeface="Consolas" panose="020B0609020204030204" pitchFamily="49" charset="0"/>
            </a:endParaRPr>
          </a:p>
          <a:p>
            <a:pPr marL="0" indent="0">
              <a:buNone/>
            </a:pPr>
            <a:r>
              <a:rPr lang="nl-NL" sz="1400" dirty="0">
                <a:solidFill>
                  <a:srgbClr val="CFCFCF"/>
                </a:solidFill>
                <a:latin typeface="Consolas" panose="020B0609020204030204" pitchFamily="49" charset="0"/>
              </a:rPr>
              <a:t>[</a:t>
            </a:r>
            <a:r>
              <a:rPr lang="nl-NL" sz="1400" dirty="0" err="1">
                <a:solidFill>
                  <a:srgbClr val="C1BCAD"/>
                </a:solidFill>
                <a:latin typeface="Consolas" panose="020B0609020204030204" pitchFamily="49" charset="0"/>
              </a:rPr>
              <a:t>numthreads</a:t>
            </a:r>
            <a:r>
              <a:rPr lang="nl-NL" sz="1400" dirty="0">
                <a:solidFill>
                  <a:srgbClr val="CFCFCF"/>
                </a:solidFill>
                <a:latin typeface="Consolas" panose="020B0609020204030204" pitchFamily="49" charset="0"/>
              </a:rPr>
              <a:t>(32,1,1)]</a:t>
            </a:r>
          </a:p>
          <a:p>
            <a:pPr marL="0" indent="0">
              <a:buNone/>
            </a:pPr>
            <a:r>
              <a:rPr lang="en-US" sz="1400" dirty="0">
                <a:solidFill>
                  <a:srgbClr val="C1BCAD"/>
                </a:solidFill>
                <a:latin typeface="Consolas" panose="020B0609020204030204" pitchFamily="49" charset="0"/>
              </a:rPr>
              <a:t>void</a:t>
            </a:r>
            <a:r>
              <a:rPr lang="en-US" sz="1400" dirty="0">
                <a:latin typeface="Consolas" panose="020B0609020204030204" pitchFamily="49" charset="0"/>
              </a:rPr>
              <a:t> </a:t>
            </a:r>
            <a:r>
              <a:rPr lang="en-US" sz="1400" dirty="0">
                <a:solidFill>
                  <a:srgbClr val="C9CE9F"/>
                </a:solidFill>
                <a:latin typeface="Consolas" panose="020B0609020204030204" pitchFamily="49" charset="0"/>
              </a:rPr>
              <a:t>main</a:t>
            </a:r>
            <a:r>
              <a:rPr lang="en-US" sz="1400" dirty="0">
                <a:solidFill>
                  <a:srgbClr val="CFCFCF"/>
                </a:solidFill>
                <a:latin typeface="Consolas" panose="020B0609020204030204" pitchFamily="49" charset="0"/>
              </a:rPr>
              <a:t>(</a:t>
            </a:r>
            <a:r>
              <a:rPr lang="en-US" sz="1400" dirty="0" err="1">
                <a:solidFill>
                  <a:srgbClr val="C1BCAD"/>
                </a:solidFill>
                <a:latin typeface="Consolas" panose="020B0609020204030204" pitchFamily="49" charset="0"/>
              </a:rPr>
              <a:t>uint</a:t>
            </a:r>
            <a:r>
              <a:rPr lang="en-US" sz="1400" dirty="0">
                <a:latin typeface="Consolas" panose="020B0609020204030204" pitchFamily="49" charset="0"/>
              </a:rPr>
              <a:t> </a:t>
            </a:r>
            <a:r>
              <a:rPr lang="en-US" sz="1400" dirty="0">
                <a:solidFill>
                  <a:srgbClr val="9FA29F"/>
                </a:solidFill>
                <a:latin typeface="Consolas" panose="020B0609020204030204" pitchFamily="49" charset="0"/>
              </a:rPr>
              <a:t>index</a:t>
            </a:r>
            <a:r>
              <a:rPr lang="en-US" sz="1400" dirty="0">
                <a:latin typeface="Consolas" panose="020B0609020204030204" pitchFamily="49" charset="0"/>
              </a:rPr>
              <a:t> </a:t>
            </a:r>
            <a:r>
              <a:rPr lang="en-US" sz="1400" dirty="0">
                <a:solidFill>
                  <a:srgbClr val="CFCFCF"/>
                </a:solidFill>
                <a:latin typeface="Consolas" panose="020B0609020204030204" pitchFamily="49" charset="0"/>
              </a:rPr>
              <a:t>:</a:t>
            </a:r>
            <a:r>
              <a:rPr lang="en-US" sz="1400" dirty="0">
                <a:latin typeface="Consolas" panose="020B0609020204030204" pitchFamily="49" charset="0"/>
              </a:rPr>
              <a:t> </a:t>
            </a:r>
            <a:r>
              <a:rPr lang="en-US" sz="1400" dirty="0" err="1">
                <a:solidFill>
                  <a:srgbClr val="9FA29F"/>
                </a:solidFill>
                <a:latin typeface="Consolas" panose="020B0609020204030204" pitchFamily="49" charset="0"/>
              </a:rPr>
              <a:t>SV_DispatchThreadID</a:t>
            </a:r>
            <a:r>
              <a:rPr lang="en-US"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p>
          <a:p>
            <a:pPr marL="0" indent="0">
              <a:buNone/>
            </a:pPr>
            <a:r>
              <a:rPr lang="nl-NL" sz="1400" dirty="0">
                <a:latin typeface="Consolas" panose="020B0609020204030204" pitchFamily="49" charset="0"/>
              </a:rPr>
              <a:t>    </a:t>
            </a:r>
            <a:r>
              <a:rPr lang="nl-NL" sz="1400" dirty="0">
                <a:solidFill>
                  <a:srgbClr val="C9CE9F"/>
                </a:solidFill>
                <a:latin typeface="Consolas" panose="020B0609020204030204" pitchFamily="49" charset="0"/>
              </a:rPr>
              <a:t>output</a:t>
            </a:r>
            <a:r>
              <a:rPr lang="nl-NL" sz="1400" dirty="0">
                <a:solidFill>
                  <a:srgbClr val="CFCFCF"/>
                </a:solidFill>
                <a:latin typeface="Consolas" panose="020B0609020204030204" pitchFamily="49" charset="0"/>
              </a:rPr>
              <a:t>[</a:t>
            </a:r>
            <a:r>
              <a:rPr lang="nl-NL" sz="1400" dirty="0">
                <a:solidFill>
                  <a:srgbClr val="9FA29F"/>
                </a:solidFill>
                <a:latin typeface="Consolas" panose="020B0609020204030204" pitchFamily="49" charset="0"/>
              </a:rPr>
              <a:t>index</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err="1">
                <a:solidFill>
                  <a:srgbClr val="9FA29F"/>
                </a:solidFill>
                <a:latin typeface="Consolas" panose="020B0609020204030204" pitchFamily="49" charset="0"/>
              </a:rPr>
              <a:t>value</a:t>
            </a:r>
            <a:r>
              <a:rPr lang="nl-NL"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endParaRPr lang="en-US" sz="1400" dirty="0">
              <a:solidFill>
                <a:srgbClr val="CFCFCF"/>
              </a:solidFill>
              <a:latin typeface="Consolas" panose="020B0609020204030204" pitchFamily="49" charset="0"/>
            </a:endParaRPr>
          </a:p>
        </p:txBody>
      </p:sp>
      <p:sp>
        <p:nvSpPr>
          <p:cNvPr id="4" name="Content Placeholder 4">
            <a:extLst>
              <a:ext uri="{FF2B5EF4-FFF2-40B4-BE49-F238E27FC236}">
                <a16:creationId xmlns:a16="http://schemas.microsoft.com/office/drawing/2014/main" id="{9E779F92-F46F-D411-C2DE-CBA2E1E0F6DE}"/>
              </a:ext>
            </a:extLst>
          </p:cNvPr>
          <p:cNvSpPr txBox="1">
            <a:spLocks/>
          </p:cNvSpPr>
          <p:nvPr/>
        </p:nvSpPr>
        <p:spPr>
          <a:xfrm>
            <a:off x="6313802" y="1825625"/>
            <a:ext cx="5040000" cy="4320000"/>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nl-NL" sz="1400">
                <a:solidFill>
                  <a:srgbClr val="CFCFCF"/>
                </a:solidFill>
                <a:latin typeface="Consolas" panose="020B0609020204030204" pitchFamily="49" charset="0"/>
              </a:rPr>
              <a:t>s_getpc_b64        s[4:5]</a:t>
            </a:r>
          </a:p>
          <a:p>
            <a:pPr marL="0" indent="0">
              <a:buClr>
                <a:srgbClr val="9FA29F"/>
              </a:buClr>
              <a:buNone/>
            </a:pPr>
            <a:r>
              <a:rPr lang="en-US" sz="1400">
                <a:solidFill>
                  <a:srgbClr val="CFCFCF"/>
                </a:solidFill>
                <a:latin typeface="Consolas" panose="020B0609020204030204" pitchFamily="49" charset="0"/>
              </a:rPr>
              <a:t>s_mov_b32          s3, s5</a:t>
            </a:r>
          </a:p>
          <a:p>
            <a:pPr marL="0" indent="0">
              <a:buClr>
                <a:srgbClr val="9FA29F"/>
              </a:buClr>
              <a:buNone/>
            </a:pPr>
            <a:r>
              <a:rPr lang="en-US" sz="1400">
                <a:solidFill>
                  <a:srgbClr val="CFCFCF"/>
                </a:solidFill>
                <a:latin typeface="Consolas" panose="020B0609020204030204" pitchFamily="49" charset="0"/>
              </a:rPr>
              <a:t>s_load_b128        s[4:7], s[2:3], null</a:t>
            </a:r>
          </a:p>
          <a:p>
            <a:pPr marL="0" indent="0">
              <a:buClr>
                <a:srgbClr val="9FA29F"/>
              </a:buClr>
              <a:buNone/>
            </a:pPr>
            <a:r>
              <a:rPr lang="en-US" sz="1400">
                <a:solidFill>
                  <a:srgbClr val="CFCFCF"/>
                </a:solidFill>
                <a:latin typeface="Consolas" panose="020B0609020204030204" pitchFamily="49" charset="0"/>
              </a:rPr>
              <a:t>s_load_b128        s[0:3], s[2:3], 0x000100</a:t>
            </a:r>
          </a:p>
          <a:p>
            <a:pPr marL="0" indent="0">
              <a:buClr>
                <a:srgbClr val="9FA29F"/>
              </a:buClr>
              <a:buNone/>
            </a:pPr>
            <a:r>
              <a:rPr lang="en-US" sz="1400" err="1">
                <a:solidFill>
                  <a:srgbClr val="CFCFCF"/>
                </a:solidFill>
                <a:latin typeface="Consolas" panose="020B0609020204030204" pitchFamily="49" charset="0"/>
              </a:rPr>
              <a:t>s_waitcnt</a:t>
            </a:r>
            <a:r>
              <a:rPr lang="en-US" sz="1400">
                <a:solidFill>
                  <a:srgbClr val="CFCFCF"/>
                </a:solidFill>
                <a:latin typeface="Consolas" panose="020B0609020204030204" pitchFamily="49" charset="0"/>
              </a:rPr>
              <a:t>          </a:t>
            </a:r>
            <a:r>
              <a:rPr lang="en-US" sz="1400" err="1">
                <a:solidFill>
                  <a:srgbClr val="CFCFCF"/>
                </a:solidFill>
                <a:latin typeface="Consolas" panose="020B0609020204030204" pitchFamily="49" charset="0"/>
              </a:rPr>
              <a:t>lgkmcnt</a:t>
            </a:r>
            <a:r>
              <a:rPr lang="en-US" sz="1400">
                <a:solidFill>
                  <a:srgbClr val="CFCFCF"/>
                </a:solidFill>
                <a:latin typeface="Consolas" panose="020B0609020204030204" pitchFamily="49" charset="0"/>
              </a:rPr>
              <a:t>(0)</a:t>
            </a:r>
          </a:p>
          <a:p>
            <a:pPr marL="0" indent="0">
              <a:buClr>
                <a:srgbClr val="9FA29F"/>
              </a:buClr>
              <a:buNone/>
            </a:pPr>
            <a:r>
              <a:rPr lang="en-US" sz="1400">
                <a:solidFill>
                  <a:srgbClr val="CFCFCF"/>
                </a:solidFill>
                <a:latin typeface="Consolas" panose="020B0609020204030204" pitchFamily="49" charset="0"/>
              </a:rPr>
              <a:t>s_buffer_load_b32  s4, s[4:7], null</a:t>
            </a:r>
          </a:p>
          <a:p>
            <a:pPr marL="0" indent="0">
              <a:buClr>
                <a:srgbClr val="9FA29F"/>
              </a:buClr>
              <a:buNone/>
            </a:pPr>
            <a:r>
              <a:rPr lang="en-US" sz="1400">
                <a:solidFill>
                  <a:srgbClr val="CFCFCF"/>
                </a:solidFill>
                <a:latin typeface="Consolas" panose="020B0609020204030204" pitchFamily="49" charset="0"/>
              </a:rPr>
              <a:t>v_and_b32          v0, lit(0x000003ff), v0</a:t>
            </a:r>
          </a:p>
          <a:p>
            <a:pPr marL="0" indent="0">
              <a:buClr>
                <a:srgbClr val="9FA29F"/>
              </a:buClr>
              <a:buNone/>
            </a:pPr>
            <a:r>
              <a:rPr lang="en-US" sz="1400">
                <a:solidFill>
                  <a:srgbClr val="CFCFCF"/>
                </a:solidFill>
                <a:latin typeface="Consolas" panose="020B0609020204030204" pitchFamily="49" charset="0"/>
              </a:rPr>
              <a:t>v_lshl_add_u32     v0, s16, 5, v0</a:t>
            </a:r>
          </a:p>
          <a:p>
            <a:pPr marL="0" indent="0">
              <a:buClr>
                <a:srgbClr val="9FA29F"/>
              </a:buClr>
              <a:buNone/>
            </a:pPr>
            <a:r>
              <a:rPr lang="en-US" sz="1400" err="1">
                <a:solidFill>
                  <a:srgbClr val="CFCFCF"/>
                </a:solidFill>
                <a:latin typeface="Consolas" panose="020B0609020204030204" pitchFamily="49" charset="0"/>
              </a:rPr>
              <a:t>s_waitcnt</a:t>
            </a:r>
            <a:r>
              <a:rPr lang="en-US" sz="1400">
                <a:solidFill>
                  <a:srgbClr val="CFCFCF"/>
                </a:solidFill>
                <a:latin typeface="Consolas" panose="020B0609020204030204" pitchFamily="49" charset="0"/>
              </a:rPr>
              <a:t>          </a:t>
            </a:r>
            <a:r>
              <a:rPr lang="en-US" sz="1400" err="1">
                <a:solidFill>
                  <a:srgbClr val="CFCFCF"/>
                </a:solidFill>
                <a:latin typeface="Consolas" panose="020B0609020204030204" pitchFamily="49" charset="0"/>
              </a:rPr>
              <a:t>lgkmcnt</a:t>
            </a:r>
            <a:r>
              <a:rPr lang="en-US" sz="1400">
                <a:solidFill>
                  <a:srgbClr val="CFCFCF"/>
                </a:solidFill>
                <a:latin typeface="Consolas" panose="020B0609020204030204" pitchFamily="49" charset="0"/>
              </a:rPr>
              <a:t>(0)</a:t>
            </a:r>
          </a:p>
          <a:p>
            <a:pPr marL="0" indent="0">
              <a:buClr>
                <a:srgbClr val="9FA29F"/>
              </a:buClr>
              <a:buNone/>
            </a:pPr>
            <a:r>
              <a:rPr lang="en-US" sz="1400">
                <a:solidFill>
                  <a:srgbClr val="CFCFCF"/>
                </a:solidFill>
                <a:latin typeface="Consolas" panose="020B0609020204030204" pitchFamily="49" charset="0"/>
              </a:rPr>
              <a:t>v_mov_b32          v1, s4</a:t>
            </a:r>
          </a:p>
          <a:p>
            <a:pPr marL="0" indent="0">
              <a:buClr>
                <a:srgbClr val="9FA29F"/>
              </a:buClr>
              <a:buNone/>
            </a:pPr>
            <a:r>
              <a:rPr lang="en-US" sz="1400">
                <a:solidFill>
                  <a:srgbClr val="CFCFCF"/>
                </a:solidFill>
                <a:latin typeface="Consolas" panose="020B0609020204030204" pitchFamily="49" charset="0"/>
              </a:rPr>
              <a:t>buffer_store_b32   v1, v0, s[0:3], 0 </a:t>
            </a:r>
            <a:r>
              <a:rPr lang="en-US" sz="1400" err="1">
                <a:solidFill>
                  <a:srgbClr val="CFCFCF"/>
                </a:solidFill>
                <a:latin typeface="Consolas" panose="020B0609020204030204" pitchFamily="49" charset="0"/>
              </a:rPr>
              <a:t>idxen</a:t>
            </a:r>
            <a:r>
              <a:rPr lang="en-US" sz="1400">
                <a:solidFill>
                  <a:srgbClr val="CFCFCF"/>
                </a:solidFill>
                <a:latin typeface="Consolas" panose="020B0609020204030204" pitchFamily="49" charset="0"/>
              </a:rPr>
              <a:t> </a:t>
            </a:r>
            <a:r>
              <a:rPr lang="en-US" sz="1400" err="1">
                <a:solidFill>
                  <a:srgbClr val="CFCFCF"/>
                </a:solidFill>
                <a:latin typeface="Consolas" panose="020B0609020204030204" pitchFamily="49" charset="0"/>
              </a:rPr>
              <a:t>glc</a:t>
            </a:r>
            <a:endParaRPr lang="nl-NL" sz="1400">
              <a:solidFill>
                <a:srgbClr val="CFCFCF"/>
              </a:solidFill>
              <a:latin typeface="Consolas" panose="020B0609020204030204" pitchFamily="49" charset="0"/>
            </a:endParaRPr>
          </a:p>
        </p:txBody>
      </p:sp>
      <p:sp>
        <p:nvSpPr>
          <p:cNvPr id="11" name="Slide Number Placeholder 10">
            <a:extLst>
              <a:ext uri="{FF2B5EF4-FFF2-40B4-BE49-F238E27FC236}">
                <a16:creationId xmlns:a16="http://schemas.microsoft.com/office/drawing/2014/main" id="{BE734632-F5F1-1AD0-50DE-EA9D17365890}"/>
              </a:ext>
            </a:extLst>
          </p:cNvPr>
          <p:cNvSpPr>
            <a:spLocks noGrp="1"/>
          </p:cNvSpPr>
          <p:nvPr>
            <p:ph type="sldNum" sz="quarter" idx="12"/>
          </p:nvPr>
        </p:nvSpPr>
        <p:spPr/>
        <p:txBody>
          <a:bodyPr/>
          <a:lstStyle/>
          <a:p>
            <a:fld id="{5C7B9823-D771-4D90-A2CD-7D2C676B1CFD}" type="slidenum">
              <a:rPr lang="nl-NL" smtClean="0"/>
              <a:t>17</a:t>
            </a:fld>
            <a:endParaRPr lang="nl-NL"/>
          </a:p>
        </p:txBody>
      </p:sp>
    </p:spTree>
    <p:custDataLst>
      <p:tags r:id="rId1"/>
    </p:custDataLst>
    <p:extLst>
      <p:ext uri="{BB962C8B-B14F-4D97-AF65-F5344CB8AC3E}">
        <p14:creationId xmlns:p14="http://schemas.microsoft.com/office/powerpoint/2010/main" val="3691572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p:cTn id="6" dur="indefinite"/>
                                        <p:tgtEl>
                                          <p:spTgt spid="4">
                                            <p:txEl>
                                              <p:pRg st="1" end="1"/>
                                            </p:txEl>
                                          </p:spTgt>
                                        </p:tgtEl>
                                        <p:attrNameLst>
                                          <p:attrName>style.opacity</p:attrName>
                                        </p:attrNameLst>
                                      </p:cBhvr>
                                      <p:to>
                                        <p:strVal val="0.1"/>
                                      </p:to>
                                    </p:set>
                                    <p:animEffect filter="image" prLst="opacity: 0.1">
                                      <p:cBhvr rctx="IE">
                                        <p:cTn id="7" dur="indefinite"/>
                                        <p:tgtEl>
                                          <p:spTgt spid="4">
                                            <p:txEl>
                                              <p:pRg st="1" end="1"/>
                                            </p:txEl>
                                          </p:spTgt>
                                        </p:tgtEl>
                                      </p:cBhvr>
                                    </p:animEffect>
                                  </p:childTnLst>
                                </p:cTn>
                              </p:par>
                              <p:par>
                                <p:cTn id="8" presetID="9" presetClass="emph" presetSubtype="0" nodeType="withEffect">
                                  <p:stCondLst>
                                    <p:cond delay="0"/>
                                  </p:stCondLst>
                                  <p:childTnLst>
                                    <p:set>
                                      <p:cBhvr>
                                        <p:cTn id="9" dur="indefinite"/>
                                        <p:tgtEl>
                                          <p:spTgt spid="4">
                                            <p:txEl>
                                              <p:pRg st="2" end="2"/>
                                            </p:txEl>
                                          </p:spTgt>
                                        </p:tgtEl>
                                        <p:attrNameLst>
                                          <p:attrName>style.opacity</p:attrName>
                                        </p:attrNameLst>
                                      </p:cBhvr>
                                      <p:to>
                                        <p:strVal val="0.1"/>
                                      </p:to>
                                    </p:set>
                                    <p:animEffect filter="image" prLst="opacity: 0.1">
                                      <p:cBhvr rctx="IE">
                                        <p:cTn id="10" dur="indefinite"/>
                                        <p:tgtEl>
                                          <p:spTgt spid="4">
                                            <p:txEl>
                                              <p:pRg st="2" end="2"/>
                                            </p:txEl>
                                          </p:spTgt>
                                        </p:tgtEl>
                                      </p:cBhvr>
                                    </p:animEffect>
                                  </p:childTnLst>
                                </p:cTn>
                              </p:par>
                              <p:par>
                                <p:cTn id="11" presetID="9" presetClass="emph" presetSubtype="0" nodeType="withEffect">
                                  <p:stCondLst>
                                    <p:cond delay="0"/>
                                  </p:stCondLst>
                                  <p:childTnLst>
                                    <p:set>
                                      <p:cBhvr>
                                        <p:cTn id="12" dur="indefinite"/>
                                        <p:tgtEl>
                                          <p:spTgt spid="4">
                                            <p:txEl>
                                              <p:pRg st="3" end="3"/>
                                            </p:txEl>
                                          </p:spTgt>
                                        </p:tgtEl>
                                        <p:attrNameLst>
                                          <p:attrName>style.opacity</p:attrName>
                                        </p:attrNameLst>
                                      </p:cBhvr>
                                      <p:to>
                                        <p:strVal val="0.1"/>
                                      </p:to>
                                    </p:set>
                                    <p:animEffect filter="image" prLst="opacity: 0.1">
                                      <p:cBhvr rctx="IE">
                                        <p:cTn id="13" dur="indefinite"/>
                                        <p:tgtEl>
                                          <p:spTgt spid="4">
                                            <p:txEl>
                                              <p:pRg st="3" end="3"/>
                                            </p:txEl>
                                          </p:spTgt>
                                        </p:tgtEl>
                                      </p:cBhvr>
                                    </p:animEffect>
                                  </p:childTnLst>
                                </p:cTn>
                              </p:par>
                              <p:par>
                                <p:cTn id="14" presetID="9" presetClass="emph" presetSubtype="0" nodeType="withEffect">
                                  <p:stCondLst>
                                    <p:cond delay="0"/>
                                  </p:stCondLst>
                                  <p:childTnLst>
                                    <p:set>
                                      <p:cBhvr>
                                        <p:cTn id="15" dur="indefinite"/>
                                        <p:tgtEl>
                                          <p:spTgt spid="4">
                                            <p:txEl>
                                              <p:pRg st="4" end="4"/>
                                            </p:txEl>
                                          </p:spTgt>
                                        </p:tgtEl>
                                        <p:attrNameLst>
                                          <p:attrName>style.opacity</p:attrName>
                                        </p:attrNameLst>
                                      </p:cBhvr>
                                      <p:to>
                                        <p:strVal val="0.1"/>
                                      </p:to>
                                    </p:set>
                                    <p:animEffect filter="image" prLst="opacity: 0.1">
                                      <p:cBhvr rctx="IE">
                                        <p:cTn id="16" dur="indefinite"/>
                                        <p:tgtEl>
                                          <p:spTgt spid="4">
                                            <p:txEl>
                                              <p:pRg st="4" end="4"/>
                                            </p:txEl>
                                          </p:spTgt>
                                        </p:tgtEl>
                                      </p:cBhvr>
                                    </p:animEffect>
                                  </p:childTnLst>
                                </p:cTn>
                              </p:par>
                              <p:par>
                                <p:cTn id="17" presetID="9" presetClass="emph" presetSubtype="0" nodeType="withEffect">
                                  <p:stCondLst>
                                    <p:cond delay="0"/>
                                  </p:stCondLst>
                                  <p:childTnLst>
                                    <p:set>
                                      <p:cBhvr>
                                        <p:cTn id="18" dur="indefinite"/>
                                        <p:tgtEl>
                                          <p:spTgt spid="4">
                                            <p:txEl>
                                              <p:pRg st="5" end="5"/>
                                            </p:txEl>
                                          </p:spTgt>
                                        </p:tgtEl>
                                        <p:attrNameLst>
                                          <p:attrName>style.opacity</p:attrName>
                                        </p:attrNameLst>
                                      </p:cBhvr>
                                      <p:to>
                                        <p:strVal val="0.1"/>
                                      </p:to>
                                    </p:set>
                                    <p:animEffect filter="image" prLst="opacity: 0.1">
                                      <p:cBhvr rctx="IE">
                                        <p:cTn id="19" dur="indefinite"/>
                                        <p:tgtEl>
                                          <p:spTgt spid="4">
                                            <p:txEl>
                                              <p:pRg st="5" end="5"/>
                                            </p:txEl>
                                          </p:spTgt>
                                        </p:tgtEl>
                                      </p:cBhvr>
                                    </p:animEffect>
                                  </p:childTnLst>
                                </p:cTn>
                              </p:par>
                              <p:par>
                                <p:cTn id="20" presetID="9" presetClass="emph" presetSubtype="0" nodeType="withEffect">
                                  <p:stCondLst>
                                    <p:cond delay="0"/>
                                  </p:stCondLst>
                                  <p:childTnLst>
                                    <p:set>
                                      <p:cBhvr>
                                        <p:cTn id="21" dur="indefinite"/>
                                        <p:tgtEl>
                                          <p:spTgt spid="4">
                                            <p:txEl>
                                              <p:pRg st="6" end="6"/>
                                            </p:txEl>
                                          </p:spTgt>
                                        </p:tgtEl>
                                        <p:attrNameLst>
                                          <p:attrName>style.opacity</p:attrName>
                                        </p:attrNameLst>
                                      </p:cBhvr>
                                      <p:to>
                                        <p:strVal val="0.1"/>
                                      </p:to>
                                    </p:set>
                                    <p:animEffect filter="image" prLst="opacity: 0.1">
                                      <p:cBhvr rctx="IE">
                                        <p:cTn id="22" dur="indefinite"/>
                                        <p:tgtEl>
                                          <p:spTgt spid="4">
                                            <p:txEl>
                                              <p:pRg st="6" end="6"/>
                                            </p:txEl>
                                          </p:spTgt>
                                        </p:tgtEl>
                                      </p:cBhvr>
                                    </p:animEffect>
                                  </p:childTnLst>
                                </p:cTn>
                              </p:par>
                              <p:par>
                                <p:cTn id="23" presetID="9" presetClass="emph" presetSubtype="0" nodeType="withEffect">
                                  <p:stCondLst>
                                    <p:cond delay="0"/>
                                  </p:stCondLst>
                                  <p:childTnLst>
                                    <p:set>
                                      <p:cBhvr>
                                        <p:cTn id="24" dur="indefinite"/>
                                        <p:tgtEl>
                                          <p:spTgt spid="4">
                                            <p:txEl>
                                              <p:pRg st="7" end="7"/>
                                            </p:txEl>
                                          </p:spTgt>
                                        </p:tgtEl>
                                        <p:attrNameLst>
                                          <p:attrName>style.opacity</p:attrName>
                                        </p:attrNameLst>
                                      </p:cBhvr>
                                      <p:to>
                                        <p:strVal val="0.1"/>
                                      </p:to>
                                    </p:set>
                                    <p:animEffect filter="image" prLst="opacity: 0.1">
                                      <p:cBhvr rctx="IE">
                                        <p:cTn id="25" dur="indefinite"/>
                                        <p:tgtEl>
                                          <p:spTgt spid="4">
                                            <p:txEl>
                                              <p:pRg st="7" end="7"/>
                                            </p:txEl>
                                          </p:spTgt>
                                        </p:tgtEl>
                                      </p:cBhvr>
                                    </p:animEffect>
                                  </p:childTnLst>
                                </p:cTn>
                              </p:par>
                              <p:par>
                                <p:cTn id="26" presetID="9" presetClass="emph" presetSubtype="0" nodeType="withEffect">
                                  <p:stCondLst>
                                    <p:cond delay="0"/>
                                  </p:stCondLst>
                                  <p:childTnLst>
                                    <p:set>
                                      <p:cBhvr>
                                        <p:cTn id="27" dur="indefinite"/>
                                        <p:tgtEl>
                                          <p:spTgt spid="4">
                                            <p:txEl>
                                              <p:pRg st="8" end="8"/>
                                            </p:txEl>
                                          </p:spTgt>
                                        </p:tgtEl>
                                        <p:attrNameLst>
                                          <p:attrName>style.opacity</p:attrName>
                                        </p:attrNameLst>
                                      </p:cBhvr>
                                      <p:to>
                                        <p:strVal val="0.1"/>
                                      </p:to>
                                    </p:set>
                                    <p:animEffect filter="image" prLst="opacity: 0.1">
                                      <p:cBhvr rctx="IE">
                                        <p:cTn id="28" dur="indefinite"/>
                                        <p:tgtEl>
                                          <p:spTgt spid="4">
                                            <p:txEl>
                                              <p:pRg st="8" end="8"/>
                                            </p:txEl>
                                          </p:spTgt>
                                        </p:tgtEl>
                                      </p:cBhvr>
                                    </p:animEffect>
                                  </p:childTnLst>
                                </p:cTn>
                              </p:par>
                              <p:par>
                                <p:cTn id="29" presetID="9" presetClass="emph" presetSubtype="0" nodeType="withEffect">
                                  <p:stCondLst>
                                    <p:cond delay="0"/>
                                  </p:stCondLst>
                                  <p:childTnLst>
                                    <p:set>
                                      <p:cBhvr>
                                        <p:cTn id="30" dur="indefinite"/>
                                        <p:tgtEl>
                                          <p:spTgt spid="4">
                                            <p:txEl>
                                              <p:pRg st="9" end="9"/>
                                            </p:txEl>
                                          </p:spTgt>
                                        </p:tgtEl>
                                        <p:attrNameLst>
                                          <p:attrName>style.opacity</p:attrName>
                                        </p:attrNameLst>
                                      </p:cBhvr>
                                      <p:to>
                                        <p:strVal val="0.1"/>
                                      </p:to>
                                    </p:set>
                                    <p:animEffect filter="image" prLst="opacity: 0.1">
                                      <p:cBhvr rctx="IE">
                                        <p:cTn id="31" dur="indefinite"/>
                                        <p:tgtEl>
                                          <p:spTgt spid="4">
                                            <p:txEl>
                                              <p:pRg st="9" end="9"/>
                                            </p:txEl>
                                          </p:spTgt>
                                        </p:tgtEl>
                                      </p:cBhvr>
                                    </p:animEffect>
                                  </p:childTnLst>
                                </p:cTn>
                              </p:par>
                              <p:par>
                                <p:cTn id="32" presetID="9" presetClass="emph" presetSubtype="0" nodeType="withEffect">
                                  <p:stCondLst>
                                    <p:cond delay="0"/>
                                  </p:stCondLst>
                                  <p:childTnLst>
                                    <p:set>
                                      <p:cBhvr>
                                        <p:cTn id="33" dur="indefinite"/>
                                        <p:tgtEl>
                                          <p:spTgt spid="4">
                                            <p:txEl>
                                              <p:pRg st="10" end="10"/>
                                            </p:txEl>
                                          </p:spTgt>
                                        </p:tgtEl>
                                        <p:attrNameLst>
                                          <p:attrName>style.opacity</p:attrName>
                                        </p:attrNameLst>
                                      </p:cBhvr>
                                      <p:to>
                                        <p:strVal val="0.1"/>
                                      </p:to>
                                    </p:set>
                                    <p:animEffect filter="image" prLst="opacity: 0.1">
                                      <p:cBhvr rctx="IE">
                                        <p:cTn id="34" dur="indefinite"/>
                                        <p:tgtEl>
                                          <p:spTgt spid="4">
                                            <p:txEl>
                                              <p:pRg st="10" end="10"/>
                                            </p:txEl>
                                          </p:spTgt>
                                        </p:tgtEl>
                                      </p:cBhvr>
                                    </p:animEffect>
                                  </p:childTnLst>
                                </p:cTn>
                              </p:par>
                              <p:par>
                                <p:cTn id="35" presetID="9" presetClass="emph" presetSubtype="0" grpId="0" nodeType="withEffect">
                                  <p:stCondLst>
                                    <p:cond delay="0"/>
                                  </p:stCondLst>
                                  <p:childTnLst>
                                    <p:set>
                                      <p:cBhvr>
                                        <p:cTn id="36" dur="indefinite"/>
                                        <p:tgtEl>
                                          <p:spTgt spid="4">
                                            <p:txEl>
                                              <p:pRg st="0" end="0"/>
                                            </p:txEl>
                                          </p:spTgt>
                                        </p:tgtEl>
                                        <p:attrNameLst>
                                          <p:attrName>style.opacity</p:attrName>
                                        </p:attrNameLst>
                                      </p:cBhvr>
                                      <p:to>
                                        <p:strVal val="0.1"/>
                                      </p:to>
                                    </p:set>
                                    <p:animEffect filter="image" prLst="opacity: 0.1">
                                      <p:cBhvr rctx="IE">
                                        <p:cTn id="37" dur="indefinite"/>
                                        <p:tgtEl>
                                          <p:spTgt spid="4">
                                            <p:txEl>
                                              <p:pRg st="0" end="0"/>
                                            </p:txEl>
                                          </p:spTgt>
                                        </p:tgtEl>
                                      </p:cBhvr>
                                    </p:animEffect>
                                  </p:childTnLst>
                                </p:cTn>
                              </p:par>
                              <p:par>
                                <p:cTn id="38" presetID="9" presetClass="emph" presetSubtype="0" grpId="0" nodeType="withEffect">
                                  <p:stCondLst>
                                    <p:cond delay="0"/>
                                  </p:stCondLst>
                                  <p:childTnLst>
                                    <p:set>
                                      <p:cBhvr>
                                        <p:cTn id="39" dur="indefinite"/>
                                        <p:tgtEl>
                                          <p:spTgt spid="4">
                                            <p:txEl>
                                              <p:pRg st="1" end="1"/>
                                            </p:txEl>
                                          </p:spTgt>
                                        </p:tgtEl>
                                        <p:attrNameLst>
                                          <p:attrName>style.opacity</p:attrName>
                                        </p:attrNameLst>
                                      </p:cBhvr>
                                      <p:to>
                                        <p:strVal val="1"/>
                                      </p:to>
                                    </p:set>
                                    <p:animEffect filter="image" prLst="opacity: 1">
                                      <p:cBhvr rctx="IE">
                                        <p:cTn id="40" dur="indefinite"/>
                                        <p:tgtEl>
                                          <p:spTgt spid="4">
                                            <p:txEl>
                                              <p:pRg st="1" end="1"/>
                                            </p:txEl>
                                          </p:spTgt>
                                        </p:tgtEl>
                                      </p:cBhvr>
                                    </p:animEffect>
                                  </p:childTnLst>
                                </p:cTn>
                              </p:par>
                              <p:par>
                                <p:cTn id="41" presetID="9" presetClass="emph" presetSubtype="0" grpId="1" nodeType="withEffect">
                                  <p:stCondLst>
                                    <p:cond delay="0"/>
                                  </p:stCondLst>
                                  <p:childTnLst>
                                    <p:set>
                                      <p:cBhvr>
                                        <p:cTn id="42" dur="indefinite"/>
                                        <p:tgtEl>
                                          <p:spTgt spid="4">
                                            <p:txEl>
                                              <p:pRg st="1" end="1"/>
                                            </p:txEl>
                                          </p:spTgt>
                                        </p:tgtEl>
                                        <p:attrNameLst>
                                          <p:attrName>style.opacity</p:attrName>
                                        </p:attrNameLst>
                                      </p:cBhvr>
                                      <p:to>
                                        <p:strVal val="0.1"/>
                                      </p:to>
                                    </p:set>
                                    <p:animEffect filter="image" prLst="opacity: 0.1">
                                      <p:cBhvr rctx="IE">
                                        <p:cTn id="43" dur="indefinite"/>
                                        <p:tgtEl>
                                          <p:spTgt spid="4">
                                            <p:txEl>
                                              <p:pRg st="1" end="1"/>
                                            </p:txEl>
                                          </p:spTgt>
                                        </p:tgtEl>
                                      </p:cBhvr>
                                    </p:animEffect>
                                  </p:childTnLst>
                                </p:cTn>
                              </p:par>
                              <p:par>
                                <p:cTn id="44" presetID="9" presetClass="emph" presetSubtype="0" grpId="1" nodeType="withEffect">
                                  <p:stCondLst>
                                    <p:cond delay="0"/>
                                  </p:stCondLst>
                                  <p:childTnLst>
                                    <p:set>
                                      <p:cBhvr>
                                        <p:cTn id="45" dur="indefinite"/>
                                        <p:tgtEl>
                                          <p:spTgt spid="4">
                                            <p:txEl>
                                              <p:pRg st="2" end="2"/>
                                            </p:txEl>
                                          </p:spTgt>
                                        </p:tgtEl>
                                        <p:attrNameLst>
                                          <p:attrName>style.opacity</p:attrName>
                                        </p:attrNameLst>
                                      </p:cBhvr>
                                      <p:to>
                                        <p:strVal val="1"/>
                                      </p:to>
                                    </p:set>
                                    <p:animEffect filter="image" prLst="opacity: 1">
                                      <p:cBhvr rctx="IE">
                                        <p:cTn id="46" dur="indefinite"/>
                                        <p:tgtEl>
                                          <p:spTgt spid="4">
                                            <p:txEl>
                                              <p:pRg st="2" end="2"/>
                                            </p:txEl>
                                          </p:spTgt>
                                        </p:tgtEl>
                                      </p:cBhvr>
                                    </p:animEffect>
                                  </p:childTnLst>
                                </p:cTn>
                              </p:par>
                              <p:par>
                                <p:cTn id="47" presetID="9" presetClass="emph" presetSubtype="0" grpId="1" nodeType="withEffect">
                                  <p:stCondLst>
                                    <p:cond delay="0"/>
                                  </p:stCondLst>
                                  <p:childTnLst>
                                    <p:set>
                                      <p:cBhvr>
                                        <p:cTn id="48" dur="indefinite"/>
                                        <p:tgtEl>
                                          <p:spTgt spid="4">
                                            <p:txEl>
                                              <p:pRg st="3" end="3"/>
                                            </p:txEl>
                                          </p:spTgt>
                                        </p:tgtEl>
                                        <p:attrNameLst>
                                          <p:attrName>style.opacity</p:attrName>
                                        </p:attrNameLst>
                                      </p:cBhvr>
                                      <p:to>
                                        <p:strVal val="1"/>
                                      </p:to>
                                    </p:set>
                                    <p:animEffect filter="image" prLst="opacity: 1">
                                      <p:cBhvr rctx="IE">
                                        <p:cTn id="49" dur="indefinite"/>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allAtOnce"/>
      <p:bldP spid="4" grpId="1" uiExpand="1" build="allAtOnce"/>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B48AC-97F1-FDF4-517A-C906712F90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DB497E-AA92-C1BC-D23C-BACAFBB698AA}"/>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Descriptor Table</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B608208E-F9E2-A8E8-0185-5D9603AF2D3F}"/>
              </a:ext>
            </a:extLst>
          </p:cNvPr>
          <p:cNvSpPr>
            <a:spLocks noGrp="1"/>
          </p:cNvSpPr>
          <p:nvPr>
            <p:ph idx="1"/>
          </p:nvPr>
        </p:nvSpPr>
        <p:spPr>
          <a:xfrm>
            <a:off x="838200" y="1825625"/>
            <a:ext cx="5040000" cy="4320000"/>
          </a:xfrm>
          <a:solidFill>
            <a:srgbClr val="3F423F"/>
          </a:solidFill>
        </p:spPr>
        <p:txBody>
          <a:bodyPr>
            <a:normAutofit/>
          </a:bodyPr>
          <a:lstStyle/>
          <a:p>
            <a:pPr marL="0" indent="0">
              <a:buNone/>
            </a:pPr>
            <a:r>
              <a:rPr lang="nl-NL" sz="1400" dirty="0" err="1">
                <a:solidFill>
                  <a:schemeClr val="accent2"/>
                </a:solidFill>
                <a:latin typeface="Consolas" panose="020B0609020204030204" pitchFamily="49" charset="0"/>
              </a:rPr>
              <a:t>cbuffer</a:t>
            </a:r>
            <a:r>
              <a:rPr lang="nl-NL" sz="1400" dirty="0">
                <a:solidFill>
                  <a:schemeClr val="accent2"/>
                </a:solidFill>
                <a:latin typeface="Consolas" panose="020B0609020204030204" pitchFamily="49" charset="0"/>
              </a:rPr>
              <a:t> input</a:t>
            </a:r>
            <a:r>
              <a:rPr lang="nl-NL" sz="1400" dirty="0">
                <a:latin typeface="Consolas" panose="020B0609020204030204" pitchFamily="49" charset="0"/>
              </a:rPr>
              <a: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rgbClr val="E97132"/>
                </a:solidFill>
                <a:latin typeface="Consolas" panose="020B0609020204030204" pitchFamily="49" charset="0"/>
              </a:rPr>
              <a:t>register(b0)</a:t>
            </a:r>
          </a:p>
          <a:p>
            <a:pPr marL="0" indent="0">
              <a:buNone/>
            </a:pPr>
            <a:r>
              <a:rPr lang="nl-NL" sz="1400" dirty="0">
                <a:solidFill>
                  <a:srgbClr val="CFCFCF"/>
                </a:solidFill>
                <a:latin typeface="Consolas" panose="020B0609020204030204" pitchFamily="49" charset="0"/>
              </a:rPr>
              <a:t>{</a:t>
            </a:r>
          </a:p>
          <a:p>
            <a:pPr marL="0" indent="0">
              <a:buNone/>
            </a:pPr>
            <a:r>
              <a:rPr lang="nl-NL" sz="1400" dirty="0">
                <a:latin typeface="Consolas" panose="020B0609020204030204" pitchFamily="49" charset="0"/>
              </a:rPr>
              <a:t>    </a:t>
            </a:r>
            <a:r>
              <a:rPr lang="nl-NL" sz="1400" dirty="0" err="1">
                <a:solidFill>
                  <a:srgbClr val="C1BCAD"/>
                </a:solidFill>
                <a:latin typeface="Consolas" panose="020B0609020204030204" pitchFamily="49" charset="0"/>
              </a:rPr>
              <a:t>uint</a:t>
            </a:r>
            <a:r>
              <a:rPr lang="nl-NL" sz="1400" dirty="0">
                <a:latin typeface="Consolas" panose="020B0609020204030204" pitchFamily="49" charset="0"/>
              </a:rPr>
              <a:t> </a:t>
            </a:r>
            <a:r>
              <a:rPr lang="nl-NL" sz="1400" dirty="0" err="1">
                <a:solidFill>
                  <a:srgbClr val="9FA29F"/>
                </a:solidFill>
                <a:latin typeface="Consolas" panose="020B0609020204030204" pitchFamily="49" charset="0"/>
              </a:rPr>
              <a:t>value</a:t>
            </a:r>
            <a:r>
              <a:rPr lang="nl-NL"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p>
          <a:p>
            <a:pPr marL="0" indent="0">
              <a:buNone/>
            </a:pPr>
            <a:endParaRPr lang="nl-NL" sz="1400" dirty="0">
              <a:latin typeface="Consolas" panose="020B0609020204030204" pitchFamily="49" charset="0"/>
            </a:endParaRPr>
          </a:p>
          <a:p>
            <a:pPr marL="0" indent="0">
              <a:buNone/>
            </a:pPr>
            <a:r>
              <a:rPr lang="nl-NL" sz="1400" dirty="0" err="1">
                <a:solidFill>
                  <a:schemeClr val="accent6">
                    <a:lumMod val="60000"/>
                    <a:lumOff val="40000"/>
                  </a:schemeClr>
                </a:solidFill>
                <a:latin typeface="Consolas" panose="020B0609020204030204" pitchFamily="49" charset="0"/>
              </a:rPr>
              <a:t>RWStructuredBuffer</a:t>
            </a:r>
            <a:r>
              <a:rPr lang="nl-NL" sz="1400" dirty="0">
                <a:solidFill>
                  <a:schemeClr val="accent6">
                    <a:lumMod val="60000"/>
                    <a:lumOff val="40000"/>
                  </a:schemeClr>
                </a:solidFill>
                <a:latin typeface="Consolas" panose="020B0609020204030204" pitchFamily="49" charset="0"/>
              </a:rPr>
              <a:t>&lt;</a:t>
            </a:r>
            <a:r>
              <a:rPr lang="nl-NL" sz="1400" dirty="0" err="1">
                <a:solidFill>
                  <a:schemeClr val="accent6">
                    <a:lumMod val="60000"/>
                    <a:lumOff val="40000"/>
                  </a:schemeClr>
                </a:solidFill>
                <a:latin typeface="Consolas" panose="020B0609020204030204" pitchFamily="49" charset="0"/>
              </a:rPr>
              <a:t>uint</a:t>
            </a:r>
            <a:r>
              <a:rPr lang="nl-NL" sz="1400" dirty="0">
                <a:solidFill>
                  <a:schemeClr val="accent6">
                    <a:lumMod val="60000"/>
                    <a:lumOff val="40000"/>
                  </a:schemeClr>
                </a:solidFill>
                <a:latin typeface="Consolas" panose="020B0609020204030204" pitchFamily="49" charset="0"/>
              </a:rPr>
              <a:t>&gt; output</a:t>
            </a:r>
            <a:r>
              <a:rPr lang="nl-NL" sz="1400" dirty="0">
                <a:latin typeface="Consolas" panose="020B0609020204030204" pitchFamily="49" charset="0"/>
              </a:rPr>
              <a: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chemeClr val="accent6">
                    <a:lumMod val="60000"/>
                    <a:lumOff val="40000"/>
                  </a:schemeClr>
                </a:solidFill>
                <a:latin typeface="Consolas" panose="020B0609020204030204" pitchFamily="49" charset="0"/>
              </a:rPr>
              <a:t>register(u0)</a:t>
            </a:r>
            <a:r>
              <a:rPr lang="nl-NL" sz="1400" dirty="0">
                <a:solidFill>
                  <a:srgbClr val="CFCFCF"/>
                </a:solidFill>
                <a:latin typeface="Consolas" panose="020B0609020204030204" pitchFamily="49" charset="0"/>
              </a:rPr>
              <a:t>;</a:t>
            </a:r>
            <a:endParaRPr lang="nl-NL" sz="1400" dirty="0">
              <a:solidFill>
                <a:schemeClr val="accent6">
                  <a:lumMod val="60000"/>
                  <a:lumOff val="40000"/>
                </a:schemeClr>
              </a:solidFill>
              <a:latin typeface="Consolas" panose="020B0609020204030204" pitchFamily="49" charset="0"/>
            </a:endParaRPr>
          </a:p>
          <a:p>
            <a:pPr marL="0" indent="0">
              <a:buNone/>
            </a:pPr>
            <a:endParaRPr lang="nl-NL" sz="1400" dirty="0">
              <a:latin typeface="Consolas" panose="020B0609020204030204" pitchFamily="49" charset="0"/>
            </a:endParaRPr>
          </a:p>
          <a:p>
            <a:pPr marL="0" indent="0">
              <a:buNone/>
            </a:pPr>
            <a:r>
              <a:rPr lang="nl-NL" sz="1400" dirty="0">
                <a:solidFill>
                  <a:srgbClr val="CFCFCF"/>
                </a:solidFill>
                <a:latin typeface="Consolas" panose="020B0609020204030204" pitchFamily="49" charset="0"/>
              </a:rPr>
              <a:t>[</a:t>
            </a:r>
            <a:r>
              <a:rPr lang="nl-NL" sz="1400" dirty="0" err="1">
                <a:solidFill>
                  <a:srgbClr val="C1BCAD"/>
                </a:solidFill>
                <a:latin typeface="Consolas" panose="020B0609020204030204" pitchFamily="49" charset="0"/>
              </a:rPr>
              <a:t>numthreads</a:t>
            </a:r>
            <a:r>
              <a:rPr lang="nl-NL" sz="1400" dirty="0">
                <a:solidFill>
                  <a:srgbClr val="CFCFCF"/>
                </a:solidFill>
                <a:latin typeface="Consolas" panose="020B0609020204030204" pitchFamily="49" charset="0"/>
              </a:rPr>
              <a:t>(32,1,1)]</a:t>
            </a:r>
          </a:p>
          <a:p>
            <a:pPr marL="0" indent="0">
              <a:buNone/>
            </a:pPr>
            <a:r>
              <a:rPr lang="en-US" sz="1400" dirty="0">
                <a:solidFill>
                  <a:srgbClr val="C1BCAD"/>
                </a:solidFill>
                <a:latin typeface="Consolas" panose="020B0609020204030204" pitchFamily="49" charset="0"/>
              </a:rPr>
              <a:t>void</a:t>
            </a:r>
            <a:r>
              <a:rPr lang="en-US" sz="1400" dirty="0">
                <a:latin typeface="Consolas" panose="020B0609020204030204" pitchFamily="49" charset="0"/>
              </a:rPr>
              <a:t> </a:t>
            </a:r>
            <a:r>
              <a:rPr lang="en-US" sz="1400" dirty="0">
                <a:solidFill>
                  <a:srgbClr val="C9CE9F"/>
                </a:solidFill>
                <a:latin typeface="Consolas" panose="020B0609020204030204" pitchFamily="49" charset="0"/>
              </a:rPr>
              <a:t>main</a:t>
            </a:r>
            <a:r>
              <a:rPr lang="en-US" sz="1400" dirty="0">
                <a:solidFill>
                  <a:srgbClr val="CFCFCF"/>
                </a:solidFill>
                <a:latin typeface="Consolas" panose="020B0609020204030204" pitchFamily="49" charset="0"/>
              </a:rPr>
              <a:t>(</a:t>
            </a:r>
            <a:r>
              <a:rPr lang="en-US" sz="1400" dirty="0" err="1">
                <a:solidFill>
                  <a:srgbClr val="C1BCAD"/>
                </a:solidFill>
                <a:latin typeface="Consolas" panose="020B0609020204030204" pitchFamily="49" charset="0"/>
              </a:rPr>
              <a:t>uint</a:t>
            </a:r>
            <a:r>
              <a:rPr lang="en-US" sz="1400" dirty="0">
                <a:latin typeface="Consolas" panose="020B0609020204030204" pitchFamily="49" charset="0"/>
              </a:rPr>
              <a:t> </a:t>
            </a:r>
            <a:r>
              <a:rPr lang="en-US" sz="1400" dirty="0">
                <a:solidFill>
                  <a:srgbClr val="9FA29F"/>
                </a:solidFill>
                <a:latin typeface="Consolas" panose="020B0609020204030204" pitchFamily="49" charset="0"/>
              </a:rPr>
              <a:t>index</a:t>
            </a:r>
            <a:r>
              <a:rPr lang="en-US" sz="1400" dirty="0">
                <a:latin typeface="Consolas" panose="020B0609020204030204" pitchFamily="49" charset="0"/>
              </a:rPr>
              <a:t> </a:t>
            </a:r>
            <a:r>
              <a:rPr lang="en-US" sz="1400" dirty="0">
                <a:solidFill>
                  <a:srgbClr val="CFCFCF"/>
                </a:solidFill>
                <a:latin typeface="Consolas" panose="020B0609020204030204" pitchFamily="49" charset="0"/>
              </a:rPr>
              <a:t>:</a:t>
            </a:r>
            <a:r>
              <a:rPr lang="en-US" sz="1400" dirty="0">
                <a:latin typeface="Consolas" panose="020B0609020204030204" pitchFamily="49" charset="0"/>
              </a:rPr>
              <a:t> </a:t>
            </a:r>
            <a:r>
              <a:rPr lang="en-US" sz="1400" dirty="0" err="1">
                <a:solidFill>
                  <a:srgbClr val="9FA29F"/>
                </a:solidFill>
                <a:latin typeface="Consolas" panose="020B0609020204030204" pitchFamily="49" charset="0"/>
              </a:rPr>
              <a:t>SV_DispatchThreadID</a:t>
            </a:r>
            <a:r>
              <a:rPr lang="en-US"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p>
          <a:p>
            <a:pPr marL="0" indent="0">
              <a:buNone/>
            </a:pPr>
            <a:r>
              <a:rPr lang="nl-NL" sz="1400" dirty="0">
                <a:latin typeface="Consolas" panose="020B0609020204030204" pitchFamily="49" charset="0"/>
              </a:rPr>
              <a:t>    </a:t>
            </a:r>
            <a:r>
              <a:rPr lang="nl-NL" sz="1400" dirty="0">
                <a:solidFill>
                  <a:srgbClr val="C9CE9F"/>
                </a:solidFill>
                <a:latin typeface="Consolas" panose="020B0609020204030204" pitchFamily="49" charset="0"/>
              </a:rPr>
              <a:t>output</a:t>
            </a:r>
            <a:r>
              <a:rPr lang="nl-NL" sz="1400" dirty="0">
                <a:solidFill>
                  <a:srgbClr val="CFCFCF"/>
                </a:solidFill>
                <a:latin typeface="Consolas" panose="020B0609020204030204" pitchFamily="49" charset="0"/>
              </a:rPr>
              <a:t>[</a:t>
            </a:r>
            <a:r>
              <a:rPr lang="nl-NL" sz="1400" dirty="0">
                <a:solidFill>
                  <a:srgbClr val="9FA29F"/>
                </a:solidFill>
                <a:latin typeface="Consolas" panose="020B0609020204030204" pitchFamily="49" charset="0"/>
              </a:rPr>
              <a:t>index</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err="1">
                <a:solidFill>
                  <a:srgbClr val="9FA29F"/>
                </a:solidFill>
                <a:latin typeface="Consolas" panose="020B0609020204030204" pitchFamily="49" charset="0"/>
              </a:rPr>
              <a:t>value</a:t>
            </a:r>
            <a:r>
              <a:rPr lang="nl-NL"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endParaRPr lang="en-US" sz="1400" dirty="0">
              <a:solidFill>
                <a:srgbClr val="CFCFCF"/>
              </a:solidFill>
              <a:latin typeface="Consolas" panose="020B0609020204030204" pitchFamily="49" charset="0"/>
            </a:endParaRPr>
          </a:p>
        </p:txBody>
      </p:sp>
      <p:sp>
        <p:nvSpPr>
          <p:cNvPr id="4" name="Content Placeholder 4">
            <a:extLst>
              <a:ext uri="{FF2B5EF4-FFF2-40B4-BE49-F238E27FC236}">
                <a16:creationId xmlns:a16="http://schemas.microsoft.com/office/drawing/2014/main" id="{02E0FA9E-0978-81CF-ABAC-108C8083D825}"/>
              </a:ext>
            </a:extLst>
          </p:cNvPr>
          <p:cNvSpPr txBox="1">
            <a:spLocks/>
          </p:cNvSpPr>
          <p:nvPr/>
        </p:nvSpPr>
        <p:spPr>
          <a:xfrm>
            <a:off x="6313802" y="1825625"/>
            <a:ext cx="5040000" cy="4320000"/>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nl-NL" sz="1400" dirty="0">
                <a:solidFill>
                  <a:srgbClr val="CFCFCF"/>
                </a:solidFill>
                <a:latin typeface="Consolas" panose="020B0609020204030204" pitchFamily="49" charset="0"/>
              </a:rPr>
              <a:t>s_getpc_b64        s[4:5]</a:t>
            </a:r>
          </a:p>
          <a:p>
            <a:pPr marL="0" indent="0">
              <a:buClr>
                <a:srgbClr val="9FA29F"/>
              </a:buClr>
              <a:buNone/>
            </a:pPr>
            <a:r>
              <a:rPr lang="en-US" sz="1400" dirty="0">
                <a:solidFill>
                  <a:srgbClr val="CFCFCF"/>
                </a:solidFill>
                <a:latin typeface="Consolas" panose="020B0609020204030204" pitchFamily="49" charset="0"/>
              </a:rPr>
              <a:t>s_mov_b32          s3, s5</a:t>
            </a:r>
          </a:p>
          <a:p>
            <a:pPr marL="0" indent="0">
              <a:buClr>
                <a:srgbClr val="9FA29F"/>
              </a:buClr>
              <a:buNone/>
            </a:pPr>
            <a:r>
              <a:rPr lang="en-US" sz="1400" dirty="0">
                <a:solidFill>
                  <a:srgbClr val="CFCFCF"/>
                </a:solidFill>
                <a:latin typeface="Consolas" panose="020B0609020204030204" pitchFamily="49" charset="0"/>
              </a:rPr>
              <a:t>s_load_b128        </a:t>
            </a:r>
            <a:r>
              <a:rPr lang="en-US" sz="1400" dirty="0">
                <a:solidFill>
                  <a:schemeClr val="accent2"/>
                </a:solidFill>
                <a:latin typeface="Consolas" panose="020B0609020204030204" pitchFamily="49" charset="0"/>
              </a:rPr>
              <a:t>s[4:7]</a:t>
            </a:r>
            <a:r>
              <a:rPr lang="en-US" sz="1400" dirty="0">
                <a:solidFill>
                  <a:srgbClr val="CFCFCF"/>
                </a:solidFill>
                <a:latin typeface="Consolas" panose="020B0609020204030204" pitchFamily="49" charset="0"/>
              </a:rPr>
              <a:t>, s[2:3], null</a:t>
            </a:r>
          </a:p>
          <a:p>
            <a:pPr marL="0" indent="0">
              <a:buClr>
                <a:srgbClr val="9FA29F"/>
              </a:buClr>
              <a:buNone/>
            </a:pPr>
            <a:r>
              <a:rPr lang="en-US" sz="1400" dirty="0">
                <a:solidFill>
                  <a:srgbClr val="CFCFCF"/>
                </a:solidFill>
                <a:latin typeface="Consolas" panose="020B0609020204030204" pitchFamily="49" charset="0"/>
              </a:rPr>
              <a:t>s_load_b128        </a:t>
            </a:r>
            <a:r>
              <a:rPr lang="en-US" sz="1400" dirty="0">
                <a:solidFill>
                  <a:schemeClr val="accent6">
                    <a:lumMod val="60000"/>
                    <a:lumOff val="40000"/>
                  </a:schemeClr>
                </a:solidFill>
                <a:latin typeface="Consolas" panose="020B0609020204030204" pitchFamily="49" charset="0"/>
              </a:rPr>
              <a:t>s[0:3]</a:t>
            </a:r>
            <a:r>
              <a:rPr lang="en-US" sz="1400" dirty="0">
                <a:solidFill>
                  <a:srgbClr val="CFCFCF"/>
                </a:solidFill>
                <a:latin typeface="Consolas" panose="020B0609020204030204" pitchFamily="49" charset="0"/>
              </a:rPr>
              <a:t>, s[2:3], 0x000100</a:t>
            </a:r>
          </a:p>
          <a:p>
            <a:pPr marL="0" indent="0">
              <a:buClr>
                <a:srgbClr val="9FA29F"/>
              </a:buClr>
              <a:buNone/>
            </a:pPr>
            <a:r>
              <a:rPr lang="en-US" sz="1400" dirty="0" err="1">
                <a:solidFill>
                  <a:srgbClr val="CFCFCF"/>
                </a:solidFill>
                <a:latin typeface="Consolas" panose="020B0609020204030204" pitchFamily="49" charset="0"/>
              </a:rPr>
              <a:t>s_waitcnt</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lgkmcnt</a:t>
            </a:r>
            <a:r>
              <a:rPr lang="en-US" sz="1400" dirty="0">
                <a:solidFill>
                  <a:srgbClr val="CFCFCF"/>
                </a:solidFill>
                <a:latin typeface="Consolas" panose="020B0609020204030204" pitchFamily="49" charset="0"/>
              </a:rPr>
              <a:t>(0)</a:t>
            </a:r>
          </a:p>
          <a:p>
            <a:pPr marL="0" indent="0">
              <a:buClr>
                <a:srgbClr val="9FA29F"/>
              </a:buClr>
              <a:buNone/>
            </a:pPr>
            <a:r>
              <a:rPr lang="en-US" sz="1400" dirty="0">
                <a:solidFill>
                  <a:srgbClr val="CFCFCF"/>
                </a:solidFill>
                <a:latin typeface="Consolas" panose="020B0609020204030204" pitchFamily="49" charset="0"/>
              </a:rPr>
              <a:t>s_buffer_load_b32  s4, </a:t>
            </a:r>
            <a:r>
              <a:rPr lang="en-US" sz="1400" dirty="0">
                <a:solidFill>
                  <a:schemeClr val="accent2"/>
                </a:solidFill>
                <a:latin typeface="Consolas" panose="020B0609020204030204" pitchFamily="49" charset="0"/>
              </a:rPr>
              <a:t>s[4:7]</a:t>
            </a:r>
            <a:r>
              <a:rPr lang="en-US" sz="1400" dirty="0">
                <a:solidFill>
                  <a:srgbClr val="CFCFCF"/>
                </a:solidFill>
                <a:latin typeface="Consolas" panose="020B0609020204030204" pitchFamily="49" charset="0"/>
              </a:rPr>
              <a:t>, null</a:t>
            </a:r>
          </a:p>
          <a:p>
            <a:pPr marL="0" indent="0">
              <a:buClr>
                <a:srgbClr val="9FA29F"/>
              </a:buClr>
              <a:buNone/>
            </a:pPr>
            <a:r>
              <a:rPr lang="en-US" sz="1400" dirty="0">
                <a:solidFill>
                  <a:srgbClr val="CFCFCF"/>
                </a:solidFill>
                <a:latin typeface="Consolas" panose="020B0609020204030204" pitchFamily="49" charset="0"/>
              </a:rPr>
              <a:t>v_and_b32          v0, lit(0x000003ff), v0</a:t>
            </a:r>
          </a:p>
          <a:p>
            <a:pPr marL="0" indent="0">
              <a:buClr>
                <a:srgbClr val="9FA29F"/>
              </a:buClr>
              <a:buNone/>
            </a:pPr>
            <a:r>
              <a:rPr lang="en-US" sz="1400" dirty="0">
                <a:solidFill>
                  <a:srgbClr val="CFCFCF"/>
                </a:solidFill>
                <a:latin typeface="Consolas" panose="020B0609020204030204" pitchFamily="49" charset="0"/>
              </a:rPr>
              <a:t>v_lshl_add_u32     v0, s16, 5, v0</a:t>
            </a:r>
          </a:p>
          <a:p>
            <a:pPr marL="0" indent="0">
              <a:buClr>
                <a:srgbClr val="9FA29F"/>
              </a:buClr>
              <a:buNone/>
            </a:pPr>
            <a:r>
              <a:rPr lang="en-US" sz="1400" dirty="0" err="1">
                <a:solidFill>
                  <a:srgbClr val="CFCFCF"/>
                </a:solidFill>
                <a:latin typeface="Consolas" panose="020B0609020204030204" pitchFamily="49" charset="0"/>
              </a:rPr>
              <a:t>s_waitcnt</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lgkmcnt</a:t>
            </a:r>
            <a:r>
              <a:rPr lang="en-US" sz="1400" dirty="0">
                <a:solidFill>
                  <a:srgbClr val="CFCFCF"/>
                </a:solidFill>
                <a:latin typeface="Consolas" panose="020B0609020204030204" pitchFamily="49" charset="0"/>
              </a:rPr>
              <a:t>(0)</a:t>
            </a:r>
          </a:p>
          <a:p>
            <a:pPr marL="0" indent="0">
              <a:buClr>
                <a:srgbClr val="9FA29F"/>
              </a:buClr>
              <a:buNone/>
            </a:pPr>
            <a:r>
              <a:rPr lang="en-US" sz="1400" dirty="0">
                <a:solidFill>
                  <a:srgbClr val="CFCFCF"/>
                </a:solidFill>
                <a:latin typeface="Consolas" panose="020B0609020204030204" pitchFamily="49" charset="0"/>
              </a:rPr>
              <a:t>v_mov_b32          v1, s4</a:t>
            </a:r>
          </a:p>
          <a:p>
            <a:pPr marL="0" indent="0">
              <a:buClr>
                <a:srgbClr val="9FA29F"/>
              </a:buClr>
              <a:buNone/>
            </a:pPr>
            <a:r>
              <a:rPr lang="en-US" sz="1400" dirty="0">
                <a:solidFill>
                  <a:srgbClr val="CFCFCF"/>
                </a:solidFill>
                <a:latin typeface="Consolas" panose="020B0609020204030204" pitchFamily="49" charset="0"/>
              </a:rPr>
              <a:t>buffer_store_b32   v1, v0, </a:t>
            </a:r>
            <a:r>
              <a:rPr lang="en-US" sz="1400" dirty="0">
                <a:solidFill>
                  <a:schemeClr val="accent6">
                    <a:lumMod val="60000"/>
                    <a:lumOff val="40000"/>
                  </a:schemeClr>
                </a:solidFill>
                <a:latin typeface="Consolas" panose="020B0609020204030204" pitchFamily="49" charset="0"/>
              </a:rPr>
              <a:t>s[0:3]</a:t>
            </a:r>
            <a:r>
              <a:rPr lang="en-US" sz="1400" dirty="0">
                <a:solidFill>
                  <a:srgbClr val="CFCFCF"/>
                </a:solidFill>
                <a:latin typeface="Consolas" panose="020B0609020204030204" pitchFamily="49" charset="0"/>
              </a:rPr>
              <a:t>, 0 </a:t>
            </a:r>
            <a:r>
              <a:rPr lang="en-US" sz="1400" dirty="0" err="1">
                <a:solidFill>
                  <a:srgbClr val="CFCFCF"/>
                </a:solidFill>
                <a:latin typeface="Consolas" panose="020B0609020204030204" pitchFamily="49" charset="0"/>
              </a:rPr>
              <a:t>idxen</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glc</a:t>
            </a:r>
            <a:endParaRPr lang="nl-NL" sz="1400" dirty="0">
              <a:solidFill>
                <a:srgbClr val="CFCFCF"/>
              </a:solidFill>
              <a:latin typeface="Consolas" panose="020B0609020204030204" pitchFamily="49" charset="0"/>
            </a:endParaRPr>
          </a:p>
        </p:txBody>
      </p:sp>
      <p:cxnSp>
        <p:nvCxnSpPr>
          <p:cNvPr id="5" name="Straight Arrow Connector 4">
            <a:extLst>
              <a:ext uri="{FF2B5EF4-FFF2-40B4-BE49-F238E27FC236}">
                <a16:creationId xmlns:a16="http://schemas.microsoft.com/office/drawing/2014/main" id="{7C9CE198-31CC-D64D-2D24-DF6F498ECC25}"/>
              </a:ext>
            </a:extLst>
          </p:cNvPr>
          <p:cNvCxnSpPr>
            <a:cxnSpLocks/>
            <a:endCxn id="6" idx="3"/>
          </p:cNvCxnSpPr>
          <p:nvPr/>
        </p:nvCxnSpPr>
        <p:spPr>
          <a:xfrm flipH="1" flipV="1">
            <a:off x="2393396" y="2604352"/>
            <a:ext cx="3960837" cy="962760"/>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6" name="Rectangle 5">
            <a:extLst>
              <a:ext uri="{FF2B5EF4-FFF2-40B4-BE49-F238E27FC236}">
                <a16:creationId xmlns:a16="http://schemas.microsoft.com/office/drawing/2014/main" id="{B6B6AFDA-3B59-AEF0-5619-D73BE549ABE6}"/>
              </a:ext>
            </a:extLst>
          </p:cNvPr>
          <p:cNvSpPr/>
          <p:nvPr/>
        </p:nvSpPr>
        <p:spPr>
          <a:xfrm>
            <a:off x="1784598" y="2475235"/>
            <a:ext cx="608798"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7" name="Rectangle 6">
            <a:extLst>
              <a:ext uri="{FF2B5EF4-FFF2-40B4-BE49-F238E27FC236}">
                <a16:creationId xmlns:a16="http://schemas.microsoft.com/office/drawing/2014/main" id="{EED8BFD6-4B52-AA44-30AE-D7A716C647D1}"/>
              </a:ext>
            </a:extLst>
          </p:cNvPr>
          <p:cNvSpPr/>
          <p:nvPr/>
        </p:nvSpPr>
        <p:spPr>
          <a:xfrm>
            <a:off x="2871850" y="5027988"/>
            <a:ext cx="629634"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8" name="Straight Arrow Connector 7">
            <a:extLst>
              <a:ext uri="{FF2B5EF4-FFF2-40B4-BE49-F238E27FC236}">
                <a16:creationId xmlns:a16="http://schemas.microsoft.com/office/drawing/2014/main" id="{40791D25-646B-3112-89EA-D24768174411}"/>
              </a:ext>
            </a:extLst>
          </p:cNvPr>
          <p:cNvCxnSpPr>
            <a:cxnSpLocks/>
            <a:endCxn id="7" idx="0"/>
          </p:cNvCxnSpPr>
          <p:nvPr/>
        </p:nvCxnSpPr>
        <p:spPr>
          <a:xfrm flipH="1">
            <a:off x="3186667" y="3567112"/>
            <a:ext cx="3167566" cy="1460876"/>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11" name="Slide Number Placeholder 10">
            <a:extLst>
              <a:ext uri="{FF2B5EF4-FFF2-40B4-BE49-F238E27FC236}">
                <a16:creationId xmlns:a16="http://schemas.microsoft.com/office/drawing/2014/main" id="{D80D1AC9-BCD0-D904-7471-B7A940C56901}"/>
              </a:ext>
            </a:extLst>
          </p:cNvPr>
          <p:cNvSpPr>
            <a:spLocks noGrp="1"/>
          </p:cNvSpPr>
          <p:nvPr>
            <p:ph type="sldNum" sz="quarter" idx="12"/>
          </p:nvPr>
        </p:nvSpPr>
        <p:spPr/>
        <p:txBody>
          <a:bodyPr/>
          <a:lstStyle/>
          <a:p>
            <a:fld id="{5C7B9823-D771-4D90-A2CD-7D2C676B1CFD}" type="slidenum">
              <a:rPr lang="nl-NL" smtClean="0"/>
              <a:t>18</a:t>
            </a:fld>
            <a:endParaRPr lang="nl-NL"/>
          </a:p>
        </p:txBody>
      </p:sp>
    </p:spTree>
    <p:custDataLst>
      <p:tags r:id="rId1"/>
    </p:custDataLst>
    <p:extLst>
      <p:ext uri="{BB962C8B-B14F-4D97-AF65-F5344CB8AC3E}">
        <p14:creationId xmlns:p14="http://schemas.microsoft.com/office/powerpoint/2010/main" val="276352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p:cTn id="6" dur="indefinite"/>
                                        <p:tgtEl>
                                          <p:spTgt spid="4">
                                            <p:txEl>
                                              <p:pRg st="1" end="1"/>
                                            </p:txEl>
                                          </p:spTgt>
                                        </p:tgtEl>
                                        <p:attrNameLst>
                                          <p:attrName>style.opacity</p:attrName>
                                        </p:attrNameLst>
                                      </p:cBhvr>
                                      <p:to>
                                        <p:strVal val="0.1"/>
                                      </p:to>
                                    </p:set>
                                    <p:animEffect filter="image" prLst="opacity: 0.1">
                                      <p:cBhvr rctx="IE">
                                        <p:cTn id="7" dur="indefinite"/>
                                        <p:tgtEl>
                                          <p:spTgt spid="4">
                                            <p:txEl>
                                              <p:pRg st="1" end="1"/>
                                            </p:txEl>
                                          </p:spTgt>
                                        </p:tgtEl>
                                      </p:cBhvr>
                                    </p:animEffect>
                                  </p:childTnLst>
                                </p:cTn>
                              </p:par>
                              <p:par>
                                <p:cTn id="8" presetID="9" presetClass="emph" presetSubtype="0" nodeType="withEffect">
                                  <p:stCondLst>
                                    <p:cond delay="0"/>
                                  </p:stCondLst>
                                  <p:childTnLst>
                                    <p:set>
                                      <p:cBhvr>
                                        <p:cTn id="9" dur="indefinite"/>
                                        <p:tgtEl>
                                          <p:spTgt spid="4">
                                            <p:txEl>
                                              <p:pRg st="2" end="2"/>
                                            </p:txEl>
                                          </p:spTgt>
                                        </p:tgtEl>
                                        <p:attrNameLst>
                                          <p:attrName>style.opacity</p:attrName>
                                        </p:attrNameLst>
                                      </p:cBhvr>
                                      <p:to>
                                        <p:strVal val="0.1"/>
                                      </p:to>
                                    </p:set>
                                    <p:animEffect filter="image" prLst="opacity: 0.1">
                                      <p:cBhvr rctx="IE">
                                        <p:cTn id="10" dur="indefinite"/>
                                        <p:tgtEl>
                                          <p:spTgt spid="4">
                                            <p:txEl>
                                              <p:pRg st="2" end="2"/>
                                            </p:txEl>
                                          </p:spTgt>
                                        </p:tgtEl>
                                      </p:cBhvr>
                                    </p:animEffect>
                                  </p:childTnLst>
                                </p:cTn>
                              </p:par>
                              <p:par>
                                <p:cTn id="11" presetID="9" presetClass="emph" presetSubtype="0" nodeType="withEffect">
                                  <p:stCondLst>
                                    <p:cond delay="0"/>
                                  </p:stCondLst>
                                  <p:childTnLst>
                                    <p:set>
                                      <p:cBhvr>
                                        <p:cTn id="12" dur="indefinite"/>
                                        <p:tgtEl>
                                          <p:spTgt spid="4">
                                            <p:txEl>
                                              <p:pRg st="3" end="3"/>
                                            </p:txEl>
                                          </p:spTgt>
                                        </p:tgtEl>
                                        <p:attrNameLst>
                                          <p:attrName>style.opacity</p:attrName>
                                        </p:attrNameLst>
                                      </p:cBhvr>
                                      <p:to>
                                        <p:strVal val="0.1"/>
                                      </p:to>
                                    </p:set>
                                    <p:animEffect filter="image" prLst="opacity: 0.1">
                                      <p:cBhvr rctx="IE">
                                        <p:cTn id="13" dur="indefinite"/>
                                        <p:tgtEl>
                                          <p:spTgt spid="4">
                                            <p:txEl>
                                              <p:pRg st="3" end="3"/>
                                            </p:txEl>
                                          </p:spTgt>
                                        </p:tgtEl>
                                      </p:cBhvr>
                                    </p:animEffect>
                                  </p:childTnLst>
                                </p:cTn>
                              </p:par>
                              <p:par>
                                <p:cTn id="14" presetID="9" presetClass="emph" presetSubtype="0" nodeType="withEffect">
                                  <p:stCondLst>
                                    <p:cond delay="0"/>
                                  </p:stCondLst>
                                  <p:childTnLst>
                                    <p:set>
                                      <p:cBhvr>
                                        <p:cTn id="15" dur="indefinite"/>
                                        <p:tgtEl>
                                          <p:spTgt spid="4">
                                            <p:txEl>
                                              <p:pRg st="4" end="4"/>
                                            </p:txEl>
                                          </p:spTgt>
                                        </p:tgtEl>
                                        <p:attrNameLst>
                                          <p:attrName>style.opacity</p:attrName>
                                        </p:attrNameLst>
                                      </p:cBhvr>
                                      <p:to>
                                        <p:strVal val="0.1"/>
                                      </p:to>
                                    </p:set>
                                    <p:animEffect filter="image" prLst="opacity: 0.1">
                                      <p:cBhvr rctx="IE">
                                        <p:cTn id="16" dur="indefinite"/>
                                        <p:tgtEl>
                                          <p:spTgt spid="4">
                                            <p:txEl>
                                              <p:pRg st="4" end="4"/>
                                            </p:txEl>
                                          </p:spTgt>
                                        </p:tgtEl>
                                      </p:cBhvr>
                                    </p:animEffect>
                                  </p:childTnLst>
                                </p:cTn>
                              </p:par>
                              <p:par>
                                <p:cTn id="17" presetID="9" presetClass="emph" presetSubtype="0" nodeType="withEffect">
                                  <p:stCondLst>
                                    <p:cond delay="0"/>
                                  </p:stCondLst>
                                  <p:childTnLst>
                                    <p:set>
                                      <p:cBhvr>
                                        <p:cTn id="18" dur="indefinite"/>
                                        <p:tgtEl>
                                          <p:spTgt spid="4">
                                            <p:txEl>
                                              <p:pRg st="5" end="5"/>
                                            </p:txEl>
                                          </p:spTgt>
                                        </p:tgtEl>
                                        <p:attrNameLst>
                                          <p:attrName>style.opacity</p:attrName>
                                        </p:attrNameLst>
                                      </p:cBhvr>
                                      <p:to>
                                        <p:strVal val="0.1"/>
                                      </p:to>
                                    </p:set>
                                    <p:animEffect filter="image" prLst="opacity: 0.1">
                                      <p:cBhvr rctx="IE">
                                        <p:cTn id="19" dur="indefinite"/>
                                        <p:tgtEl>
                                          <p:spTgt spid="4">
                                            <p:txEl>
                                              <p:pRg st="5" end="5"/>
                                            </p:txEl>
                                          </p:spTgt>
                                        </p:tgtEl>
                                      </p:cBhvr>
                                    </p:animEffect>
                                  </p:childTnLst>
                                </p:cTn>
                              </p:par>
                              <p:par>
                                <p:cTn id="20" presetID="9" presetClass="emph" presetSubtype="0" nodeType="withEffect">
                                  <p:stCondLst>
                                    <p:cond delay="0"/>
                                  </p:stCondLst>
                                  <p:childTnLst>
                                    <p:set>
                                      <p:cBhvr>
                                        <p:cTn id="21" dur="indefinite"/>
                                        <p:tgtEl>
                                          <p:spTgt spid="4">
                                            <p:txEl>
                                              <p:pRg st="6" end="6"/>
                                            </p:txEl>
                                          </p:spTgt>
                                        </p:tgtEl>
                                        <p:attrNameLst>
                                          <p:attrName>style.opacity</p:attrName>
                                        </p:attrNameLst>
                                      </p:cBhvr>
                                      <p:to>
                                        <p:strVal val="0.1"/>
                                      </p:to>
                                    </p:set>
                                    <p:animEffect filter="image" prLst="opacity: 0.1">
                                      <p:cBhvr rctx="IE">
                                        <p:cTn id="22" dur="indefinite"/>
                                        <p:tgtEl>
                                          <p:spTgt spid="4">
                                            <p:txEl>
                                              <p:pRg st="6" end="6"/>
                                            </p:txEl>
                                          </p:spTgt>
                                        </p:tgtEl>
                                      </p:cBhvr>
                                    </p:animEffect>
                                  </p:childTnLst>
                                </p:cTn>
                              </p:par>
                              <p:par>
                                <p:cTn id="23" presetID="9" presetClass="emph" presetSubtype="0" nodeType="withEffect">
                                  <p:stCondLst>
                                    <p:cond delay="0"/>
                                  </p:stCondLst>
                                  <p:childTnLst>
                                    <p:set>
                                      <p:cBhvr>
                                        <p:cTn id="24" dur="indefinite"/>
                                        <p:tgtEl>
                                          <p:spTgt spid="4">
                                            <p:txEl>
                                              <p:pRg st="7" end="7"/>
                                            </p:txEl>
                                          </p:spTgt>
                                        </p:tgtEl>
                                        <p:attrNameLst>
                                          <p:attrName>style.opacity</p:attrName>
                                        </p:attrNameLst>
                                      </p:cBhvr>
                                      <p:to>
                                        <p:strVal val="0.1"/>
                                      </p:to>
                                    </p:set>
                                    <p:animEffect filter="image" prLst="opacity: 0.1">
                                      <p:cBhvr rctx="IE">
                                        <p:cTn id="25" dur="indefinite"/>
                                        <p:tgtEl>
                                          <p:spTgt spid="4">
                                            <p:txEl>
                                              <p:pRg st="7" end="7"/>
                                            </p:txEl>
                                          </p:spTgt>
                                        </p:tgtEl>
                                      </p:cBhvr>
                                    </p:animEffect>
                                  </p:childTnLst>
                                </p:cTn>
                              </p:par>
                              <p:par>
                                <p:cTn id="26" presetID="9" presetClass="emph" presetSubtype="0" nodeType="withEffect">
                                  <p:stCondLst>
                                    <p:cond delay="0"/>
                                  </p:stCondLst>
                                  <p:childTnLst>
                                    <p:set>
                                      <p:cBhvr>
                                        <p:cTn id="27" dur="indefinite"/>
                                        <p:tgtEl>
                                          <p:spTgt spid="4">
                                            <p:txEl>
                                              <p:pRg st="8" end="8"/>
                                            </p:txEl>
                                          </p:spTgt>
                                        </p:tgtEl>
                                        <p:attrNameLst>
                                          <p:attrName>style.opacity</p:attrName>
                                        </p:attrNameLst>
                                      </p:cBhvr>
                                      <p:to>
                                        <p:strVal val="0.1"/>
                                      </p:to>
                                    </p:set>
                                    <p:animEffect filter="image" prLst="opacity: 0.1">
                                      <p:cBhvr rctx="IE">
                                        <p:cTn id="28" dur="indefinite"/>
                                        <p:tgtEl>
                                          <p:spTgt spid="4">
                                            <p:txEl>
                                              <p:pRg st="8" end="8"/>
                                            </p:txEl>
                                          </p:spTgt>
                                        </p:tgtEl>
                                      </p:cBhvr>
                                    </p:animEffect>
                                  </p:childTnLst>
                                </p:cTn>
                              </p:par>
                              <p:par>
                                <p:cTn id="29" presetID="9" presetClass="emph" presetSubtype="0" nodeType="withEffect">
                                  <p:stCondLst>
                                    <p:cond delay="0"/>
                                  </p:stCondLst>
                                  <p:childTnLst>
                                    <p:set>
                                      <p:cBhvr>
                                        <p:cTn id="30" dur="indefinite"/>
                                        <p:tgtEl>
                                          <p:spTgt spid="4">
                                            <p:txEl>
                                              <p:pRg st="9" end="9"/>
                                            </p:txEl>
                                          </p:spTgt>
                                        </p:tgtEl>
                                        <p:attrNameLst>
                                          <p:attrName>style.opacity</p:attrName>
                                        </p:attrNameLst>
                                      </p:cBhvr>
                                      <p:to>
                                        <p:strVal val="0.1"/>
                                      </p:to>
                                    </p:set>
                                    <p:animEffect filter="image" prLst="opacity: 0.1">
                                      <p:cBhvr rctx="IE">
                                        <p:cTn id="31" dur="indefinite"/>
                                        <p:tgtEl>
                                          <p:spTgt spid="4">
                                            <p:txEl>
                                              <p:pRg st="9" end="9"/>
                                            </p:txEl>
                                          </p:spTgt>
                                        </p:tgtEl>
                                      </p:cBhvr>
                                    </p:animEffect>
                                  </p:childTnLst>
                                </p:cTn>
                              </p:par>
                              <p:par>
                                <p:cTn id="32" presetID="9" presetClass="emph" presetSubtype="0" nodeType="withEffect">
                                  <p:stCondLst>
                                    <p:cond delay="0"/>
                                  </p:stCondLst>
                                  <p:childTnLst>
                                    <p:set>
                                      <p:cBhvr>
                                        <p:cTn id="33" dur="indefinite"/>
                                        <p:tgtEl>
                                          <p:spTgt spid="4">
                                            <p:txEl>
                                              <p:pRg st="10" end="10"/>
                                            </p:txEl>
                                          </p:spTgt>
                                        </p:tgtEl>
                                        <p:attrNameLst>
                                          <p:attrName>style.opacity</p:attrName>
                                        </p:attrNameLst>
                                      </p:cBhvr>
                                      <p:to>
                                        <p:strVal val="0.1"/>
                                      </p:to>
                                    </p:set>
                                    <p:animEffect filter="image" prLst="opacity: 0.1">
                                      <p:cBhvr rctx="IE">
                                        <p:cTn id="34" dur="indefinite"/>
                                        <p:tgtEl>
                                          <p:spTgt spid="4">
                                            <p:txEl>
                                              <p:pRg st="10" end="10"/>
                                            </p:txEl>
                                          </p:spTgt>
                                        </p:tgtEl>
                                      </p:cBhvr>
                                    </p:animEffect>
                                  </p:childTnLst>
                                </p:cTn>
                              </p:par>
                              <p:par>
                                <p:cTn id="35" presetID="9" presetClass="emph" presetSubtype="0" grpId="0" nodeType="withEffect">
                                  <p:stCondLst>
                                    <p:cond delay="0"/>
                                  </p:stCondLst>
                                  <p:childTnLst>
                                    <p:set>
                                      <p:cBhvr>
                                        <p:cTn id="36" dur="indefinite"/>
                                        <p:tgtEl>
                                          <p:spTgt spid="4">
                                            <p:txEl>
                                              <p:pRg st="0" end="0"/>
                                            </p:txEl>
                                          </p:spTgt>
                                        </p:tgtEl>
                                        <p:attrNameLst>
                                          <p:attrName>style.opacity</p:attrName>
                                        </p:attrNameLst>
                                      </p:cBhvr>
                                      <p:to>
                                        <p:strVal val="0.1"/>
                                      </p:to>
                                    </p:set>
                                    <p:animEffect filter="image" prLst="opacity: 0.1">
                                      <p:cBhvr rctx="IE">
                                        <p:cTn id="37" dur="indefinite"/>
                                        <p:tgtEl>
                                          <p:spTgt spid="4">
                                            <p:txEl>
                                              <p:pRg st="0" end="0"/>
                                            </p:txEl>
                                          </p:spTgt>
                                        </p:tgtEl>
                                      </p:cBhvr>
                                    </p:animEffect>
                                  </p:childTnLst>
                                </p:cTn>
                              </p:par>
                              <p:par>
                                <p:cTn id="38" presetID="9" presetClass="emph" presetSubtype="0" grpId="0" nodeType="withEffect">
                                  <p:stCondLst>
                                    <p:cond delay="0"/>
                                  </p:stCondLst>
                                  <p:childTnLst>
                                    <p:set>
                                      <p:cBhvr>
                                        <p:cTn id="39" dur="indefinite"/>
                                        <p:tgtEl>
                                          <p:spTgt spid="4">
                                            <p:txEl>
                                              <p:pRg st="1" end="1"/>
                                            </p:txEl>
                                          </p:spTgt>
                                        </p:tgtEl>
                                        <p:attrNameLst>
                                          <p:attrName>style.opacity</p:attrName>
                                        </p:attrNameLst>
                                      </p:cBhvr>
                                      <p:to>
                                        <p:strVal val="1"/>
                                      </p:to>
                                    </p:set>
                                    <p:animEffect filter="image" prLst="opacity: 1">
                                      <p:cBhvr rctx="IE">
                                        <p:cTn id="40" dur="indefinite"/>
                                        <p:tgtEl>
                                          <p:spTgt spid="4">
                                            <p:txEl>
                                              <p:pRg st="1" end="1"/>
                                            </p:txEl>
                                          </p:spTgt>
                                        </p:tgtEl>
                                      </p:cBhvr>
                                    </p:animEffect>
                                  </p:childTnLst>
                                </p:cTn>
                              </p:par>
                              <p:par>
                                <p:cTn id="41" presetID="9" presetClass="emph" presetSubtype="0" grpId="1" nodeType="withEffect">
                                  <p:stCondLst>
                                    <p:cond delay="0"/>
                                  </p:stCondLst>
                                  <p:childTnLst>
                                    <p:set>
                                      <p:cBhvr>
                                        <p:cTn id="42" dur="indefinite"/>
                                        <p:tgtEl>
                                          <p:spTgt spid="4">
                                            <p:txEl>
                                              <p:pRg st="1" end="1"/>
                                            </p:txEl>
                                          </p:spTgt>
                                        </p:tgtEl>
                                        <p:attrNameLst>
                                          <p:attrName>style.opacity</p:attrName>
                                        </p:attrNameLst>
                                      </p:cBhvr>
                                      <p:to>
                                        <p:strVal val="0.1"/>
                                      </p:to>
                                    </p:set>
                                    <p:animEffect filter="image" prLst="opacity: 0.1">
                                      <p:cBhvr rctx="IE">
                                        <p:cTn id="43" dur="indefinite"/>
                                        <p:tgtEl>
                                          <p:spTgt spid="4">
                                            <p:txEl>
                                              <p:pRg st="1" end="1"/>
                                            </p:txEl>
                                          </p:spTgt>
                                        </p:tgtEl>
                                      </p:cBhvr>
                                    </p:animEffect>
                                  </p:childTnLst>
                                </p:cTn>
                              </p:par>
                              <p:par>
                                <p:cTn id="44" presetID="9" presetClass="emph" presetSubtype="0" grpId="1" nodeType="withEffect">
                                  <p:stCondLst>
                                    <p:cond delay="0"/>
                                  </p:stCondLst>
                                  <p:childTnLst>
                                    <p:set>
                                      <p:cBhvr>
                                        <p:cTn id="45" dur="indefinite"/>
                                        <p:tgtEl>
                                          <p:spTgt spid="4">
                                            <p:txEl>
                                              <p:pRg st="2" end="2"/>
                                            </p:txEl>
                                          </p:spTgt>
                                        </p:tgtEl>
                                        <p:attrNameLst>
                                          <p:attrName>style.opacity</p:attrName>
                                        </p:attrNameLst>
                                      </p:cBhvr>
                                      <p:to>
                                        <p:strVal val="1"/>
                                      </p:to>
                                    </p:set>
                                    <p:animEffect filter="image" prLst="opacity: 1">
                                      <p:cBhvr rctx="IE">
                                        <p:cTn id="46" dur="indefinite"/>
                                        <p:tgtEl>
                                          <p:spTgt spid="4">
                                            <p:txEl>
                                              <p:pRg st="2" end="2"/>
                                            </p:txEl>
                                          </p:spTgt>
                                        </p:tgtEl>
                                      </p:cBhvr>
                                    </p:animEffect>
                                  </p:childTnLst>
                                </p:cTn>
                              </p:par>
                              <p:par>
                                <p:cTn id="47" presetID="9" presetClass="emph" presetSubtype="0" grpId="1" nodeType="withEffect">
                                  <p:stCondLst>
                                    <p:cond delay="0"/>
                                  </p:stCondLst>
                                  <p:childTnLst>
                                    <p:set>
                                      <p:cBhvr>
                                        <p:cTn id="48" dur="indefinite"/>
                                        <p:tgtEl>
                                          <p:spTgt spid="4">
                                            <p:txEl>
                                              <p:pRg st="3" end="3"/>
                                            </p:txEl>
                                          </p:spTgt>
                                        </p:tgtEl>
                                        <p:attrNameLst>
                                          <p:attrName>style.opacity</p:attrName>
                                        </p:attrNameLst>
                                      </p:cBhvr>
                                      <p:to>
                                        <p:strVal val="1"/>
                                      </p:to>
                                    </p:set>
                                    <p:animEffect filter="image" prLst="opacity: 1">
                                      <p:cBhvr rctx="IE">
                                        <p:cTn id="49" dur="indefinite"/>
                                        <p:tgtEl>
                                          <p:spTgt spid="4">
                                            <p:txEl>
                                              <p:pRg st="3" end="3"/>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9" presetClass="emph" presetSubtype="0" nodeType="clickEffect">
                                  <p:stCondLst>
                                    <p:cond delay="0"/>
                                  </p:stCondLst>
                                  <p:childTnLst>
                                    <p:set>
                                      <p:cBhvr>
                                        <p:cTn id="53" dur="indefinite"/>
                                        <p:tgtEl>
                                          <p:spTgt spid="4">
                                            <p:txEl>
                                              <p:pRg st="4" end="4"/>
                                            </p:txEl>
                                          </p:spTgt>
                                        </p:tgtEl>
                                        <p:attrNameLst>
                                          <p:attrName>style.opacity</p:attrName>
                                        </p:attrNameLst>
                                      </p:cBhvr>
                                      <p:to>
                                        <p:strVal val="1"/>
                                      </p:to>
                                    </p:set>
                                    <p:animEffect filter="image" prLst="opacity: 1">
                                      <p:cBhvr rctx="IE">
                                        <p:cTn id="54" dur="indefinite"/>
                                        <p:tgtEl>
                                          <p:spTgt spid="4">
                                            <p:txEl>
                                              <p:pRg st="4" end="4"/>
                                            </p:txEl>
                                          </p:spTgt>
                                        </p:tgtEl>
                                      </p:cBhvr>
                                    </p:animEffect>
                                  </p:childTnLst>
                                </p:cTn>
                              </p:par>
                              <p:par>
                                <p:cTn id="55" presetID="9" presetClass="emph" presetSubtype="0" nodeType="withEffect">
                                  <p:stCondLst>
                                    <p:cond delay="0"/>
                                  </p:stCondLst>
                                  <p:childTnLst>
                                    <p:set>
                                      <p:cBhvr>
                                        <p:cTn id="56" dur="indefinite"/>
                                        <p:tgtEl>
                                          <p:spTgt spid="4">
                                            <p:txEl>
                                              <p:pRg st="2" end="2"/>
                                            </p:txEl>
                                          </p:spTgt>
                                        </p:tgtEl>
                                        <p:attrNameLst>
                                          <p:attrName>style.opacity</p:attrName>
                                        </p:attrNameLst>
                                      </p:cBhvr>
                                      <p:to>
                                        <p:strVal val="0.1"/>
                                      </p:to>
                                    </p:set>
                                    <p:animEffect filter="image" prLst="opacity: 0.1">
                                      <p:cBhvr rctx="IE">
                                        <p:cTn id="57" dur="indefinite"/>
                                        <p:tgtEl>
                                          <p:spTgt spid="4">
                                            <p:txEl>
                                              <p:pRg st="2" end="2"/>
                                            </p:txEl>
                                          </p:spTgt>
                                        </p:tgtEl>
                                      </p:cBhvr>
                                    </p:animEffect>
                                  </p:childTnLst>
                                </p:cTn>
                              </p:par>
                              <p:par>
                                <p:cTn id="58" presetID="9" presetClass="emph" presetSubtype="0" nodeType="withEffect">
                                  <p:stCondLst>
                                    <p:cond delay="0"/>
                                  </p:stCondLst>
                                  <p:childTnLst>
                                    <p:set>
                                      <p:cBhvr>
                                        <p:cTn id="59" dur="indefinite"/>
                                        <p:tgtEl>
                                          <p:spTgt spid="4">
                                            <p:txEl>
                                              <p:pRg st="3" end="3"/>
                                            </p:txEl>
                                          </p:spTgt>
                                        </p:tgtEl>
                                        <p:attrNameLst>
                                          <p:attrName>style.opacity</p:attrName>
                                        </p:attrNameLst>
                                      </p:cBhvr>
                                      <p:to>
                                        <p:strVal val="0.1"/>
                                      </p:to>
                                    </p:set>
                                    <p:animEffect filter="image" prLst="opacity: 0.1">
                                      <p:cBhvr rctx="IE">
                                        <p:cTn id="60" dur="indefinite"/>
                                        <p:tgtEl>
                                          <p:spTgt spid="4">
                                            <p:txEl>
                                              <p:pRg st="3" end="3"/>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mph" presetSubtype="0" nodeType="clickEffect">
                                  <p:stCondLst>
                                    <p:cond delay="0"/>
                                  </p:stCondLst>
                                  <p:childTnLst>
                                    <p:set>
                                      <p:cBhvr>
                                        <p:cTn id="64" dur="indefinite"/>
                                        <p:tgtEl>
                                          <p:spTgt spid="4">
                                            <p:txEl>
                                              <p:pRg st="5" end="5"/>
                                            </p:txEl>
                                          </p:spTgt>
                                        </p:tgtEl>
                                        <p:attrNameLst>
                                          <p:attrName>style.opacity</p:attrName>
                                        </p:attrNameLst>
                                      </p:cBhvr>
                                      <p:to>
                                        <p:strVal val="1"/>
                                      </p:to>
                                    </p:set>
                                    <p:animEffect filter="image" prLst="opacity: 1">
                                      <p:cBhvr rctx="IE">
                                        <p:cTn id="65" dur="indefinite"/>
                                        <p:tgtEl>
                                          <p:spTgt spid="4">
                                            <p:txEl>
                                              <p:pRg st="5" end="5"/>
                                            </p:txEl>
                                          </p:spTgt>
                                        </p:tgtEl>
                                      </p:cBhvr>
                                    </p:animEffect>
                                  </p:childTnLst>
                                </p:cTn>
                              </p:par>
                              <p:par>
                                <p:cTn id="66" presetID="10" presetClass="entr" presetSubtype="0" fill="hold" nodeType="withEffect">
                                  <p:stCondLst>
                                    <p:cond delay="0"/>
                                  </p:stCondLst>
                                  <p:childTnLst>
                                    <p:set>
                                      <p:cBhvr>
                                        <p:cTn id="67" dur="1" fill="hold">
                                          <p:stCondLst>
                                            <p:cond delay="0"/>
                                          </p:stCondLst>
                                        </p:cTn>
                                        <p:tgtEl>
                                          <p:spTgt spid="5"/>
                                        </p:tgtEl>
                                        <p:attrNameLst>
                                          <p:attrName>style.visibility</p:attrName>
                                        </p:attrNameLst>
                                      </p:cBhvr>
                                      <p:to>
                                        <p:strVal val="visible"/>
                                      </p:to>
                                    </p:set>
                                    <p:animEffect transition="in" filter="fade">
                                      <p:cBhvr>
                                        <p:cTn id="68" dur="250"/>
                                        <p:tgtEl>
                                          <p:spTgt spid="5"/>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7"/>
                                        </p:tgtEl>
                                        <p:attrNameLst>
                                          <p:attrName>style.visibility</p:attrName>
                                        </p:attrNameLst>
                                      </p:cBhvr>
                                      <p:to>
                                        <p:strVal val="visible"/>
                                      </p:to>
                                    </p:set>
                                    <p:animEffect transition="in" filter="fade">
                                      <p:cBhvr>
                                        <p:cTn id="71" dur="250"/>
                                        <p:tgtEl>
                                          <p:spTgt spid="7"/>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6"/>
                                        </p:tgtEl>
                                        <p:attrNameLst>
                                          <p:attrName>style.visibility</p:attrName>
                                        </p:attrNameLst>
                                      </p:cBhvr>
                                      <p:to>
                                        <p:strVal val="visible"/>
                                      </p:to>
                                    </p:set>
                                    <p:animEffect transition="in" filter="fade">
                                      <p:cBhvr>
                                        <p:cTn id="74" dur="250"/>
                                        <p:tgtEl>
                                          <p:spTgt spid="6"/>
                                        </p:tgtEl>
                                      </p:cBhvr>
                                    </p:animEffect>
                                  </p:childTnLst>
                                </p:cTn>
                              </p:par>
                              <p:par>
                                <p:cTn id="75" presetID="10" presetClass="entr" presetSubtype="0" fill="hold" nodeType="with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fade">
                                      <p:cBhvr>
                                        <p:cTn id="77" dur="250"/>
                                        <p:tgtEl>
                                          <p:spTgt spid="8"/>
                                        </p:tgtEl>
                                      </p:cBhvr>
                                    </p:animEffect>
                                  </p:childTnLst>
                                </p:cTn>
                              </p:par>
                              <p:par>
                                <p:cTn id="78" presetID="9" presetClass="emph" presetSubtype="0" nodeType="withEffect">
                                  <p:stCondLst>
                                    <p:cond delay="0"/>
                                  </p:stCondLst>
                                  <p:childTnLst>
                                    <p:set>
                                      <p:cBhvr>
                                        <p:cTn id="79" dur="indefinite"/>
                                        <p:tgtEl>
                                          <p:spTgt spid="4">
                                            <p:txEl>
                                              <p:pRg st="4" end="4"/>
                                            </p:txEl>
                                          </p:spTgt>
                                        </p:tgtEl>
                                        <p:attrNameLst>
                                          <p:attrName>style.opacity</p:attrName>
                                        </p:attrNameLst>
                                      </p:cBhvr>
                                      <p:to>
                                        <p:strVal val="0.1"/>
                                      </p:to>
                                    </p:set>
                                    <p:animEffect filter="image" prLst="opacity: 0.1">
                                      <p:cBhvr rctx="IE">
                                        <p:cTn id="80" dur="indefinite"/>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allAtOnce"/>
      <p:bldP spid="4" grpId="1" uiExpand="1" build="allAtOnce"/>
      <p:bldP spid="6" grpId="0" animBg="1"/>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2C251-5128-4552-5CB0-C29C3F61DC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EF0A39-B3FC-30A2-5BDB-97088F97A4FE}"/>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Descriptor Table</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28B7CBE4-FE55-E9CF-EDD6-25CC8C165A89}"/>
              </a:ext>
            </a:extLst>
          </p:cNvPr>
          <p:cNvSpPr>
            <a:spLocks noGrp="1"/>
          </p:cNvSpPr>
          <p:nvPr>
            <p:ph idx="1"/>
          </p:nvPr>
        </p:nvSpPr>
        <p:spPr>
          <a:xfrm>
            <a:off x="838200" y="1825625"/>
            <a:ext cx="5040000" cy="4320000"/>
          </a:xfrm>
          <a:solidFill>
            <a:srgbClr val="3F423F"/>
          </a:solidFill>
        </p:spPr>
        <p:txBody>
          <a:bodyPr>
            <a:normAutofit/>
          </a:bodyPr>
          <a:lstStyle/>
          <a:p>
            <a:pPr marL="0" indent="0">
              <a:buNone/>
            </a:pPr>
            <a:r>
              <a:rPr lang="nl-NL" sz="1400" dirty="0" err="1">
                <a:solidFill>
                  <a:schemeClr val="accent2"/>
                </a:solidFill>
                <a:latin typeface="Consolas" panose="020B0609020204030204" pitchFamily="49" charset="0"/>
              </a:rPr>
              <a:t>cbuffer</a:t>
            </a:r>
            <a:r>
              <a:rPr lang="nl-NL" sz="1400" dirty="0">
                <a:solidFill>
                  <a:schemeClr val="accent2"/>
                </a:solidFill>
                <a:latin typeface="Consolas" panose="020B0609020204030204" pitchFamily="49" charset="0"/>
              </a:rPr>
              <a:t> input</a:t>
            </a:r>
            <a:r>
              <a:rPr lang="nl-NL" sz="1400" dirty="0">
                <a:latin typeface="Consolas" panose="020B0609020204030204" pitchFamily="49" charset="0"/>
              </a:rPr>
              <a: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rgbClr val="E97132"/>
                </a:solidFill>
                <a:latin typeface="Consolas" panose="020B0609020204030204" pitchFamily="49" charset="0"/>
              </a:rPr>
              <a:t>register(b0)</a:t>
            </a:r>
          </a:p>
          <a:p>
            <a:pPr marL="0" indent="0">
              <a:buNone/>
            </a:pPr>
            <a:r>
              <a:rPr lang="nl-NL" sz="1400" dirty="0">
                <a:solidFill>
                  <a:srgbClr val="CFCFCF"/>
                </a:solidFill>
                <a:latin typeface="Consolas" panose="020B0609020204030204" pitchFamily="49" charset="0"/>
              </a:rPr>
              <a:t>{</a:t>
            </a:r>
          </a:p>
          <a:p>
            <a:pPr marL="0" indent="0">
              <a:buNone/>
            </a:pPr>
            <a:r>
              <a:rPr lang="nl-NL" sz="1400" dirty="0">
                <a:latin typeface="Consolas" panose="020B0609020204030204" pitchFamily="49" charset="0"/>
              </a:rPr>
              <a:t>    </a:t>
            </a:r>
            <a:r>
              <a:rPr lang="nl-NL" sz="1400" dirty="0" err="1">
                <a:solidFill>
                  <a:srgbClr val="C1BCAD"/>
                </a:solidFill>
                <a:latin typeface="Consolas" panose="020B0609020204030204" pitchFamily="49" charset="0"/>
              </a:rPr>
              <a:t>uint</a:t>
            </a:r>
            <a:r>
              <a:rPr lang="nl-NL" sz="1400" dirty="0">
                <a:latin typeface="Consolas" panose="020B0609020204030204" pitchFamily="49" charset="0"/>
              </a:rPr>
              <a:t> </a:t>
            </a:r>
            <a:r>
              <a:rPr lang="nl-NL" sz="1400" dirty="0" err="1">
                <a:solidFill>
                  <a:srgbClr val="FFFF00"/>
                </a:solidFill>
                <a:latin typeface="Consolas" panose="020B0609020204030204" pitchFamily="49" charset="0"/>
              </a:rPr>
              <a:t>value</a:t>
            </a:r>
            <a:r>
              <a:rPr lang="nl-NL"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p>
          <a:p>
            <a:pPr marL="0" indent="0">
              <a:buNone/>
            </a:pPr>
            <a:endParaRPr lang="nl-NL" sz="1400" dirty="0">
              <a:latin typeface="Consolas" panose="020B0609020204030204" pitchFamily="49" charset="0"/>
            </a:endParaRPr>
          </a:p>
          <a:p>
            <a:pPr marL="0" indent="0">
              <a:buNone/>
            </a:pPr>
            <a:r>
              <a:rPr lang="nl-NL" sz="1400" dirty="0" err="1">
                <a:solidFill>
                  <a:schemeClr val="accent6">
                    <a:lumMod val="60000"/>
                    <a:lumOff val="40000"/>
                  </a:schemeClr>
                </a:solidFill>
                <a:latin typeface="Consolas" panose="020B0609020204030204" pitchFamily="49" charset="0"/>
              </a:rPr>
              <a:t>RWStructuredBuffer</a:t>
            </a:r>
            <a:r>
              <a:rPr lang="nl-NL" sz="1400" dirty="0">
                <a:solidFill>
                  <a:schemeClr val="accent6">
                    <a:lumMod val="60000"/>
                    <a:lumOff val="40000"/>
                  </a:schemeClr>
                </a:solidFill>
                <a:latin typeface="Consolas" panose="020B0609020204030204" pitchFamily="49" charset="0"/>
              </a:rPr>
              <a:t>&lt;</a:t>
            </a:r>
            <a:r>
              <a:rPr lang="nl-NL" sz="1400" dirty="0" err="1">
                <a:solidFill>
                  <a:schemeClr val="accent6">
                    <a:lumMod val="60000"/>
                    <a:lumOff val="40000"/>
                  </a:schemeClr>
                </a:solidFill>
                <a:latin typeface="Consolas" panose="020B0609020204030204" pitchFamily="49" charset="0"/>
              </a:rPr>
              <a:t>uint</a:t>
            </a:r>
            <a:r>
              <a:rPr lang="nl-NL" sz="1400" dirty="0">
                <a:solidFill>
                  <a:schemeClr val="accent6">
                    <a:lumMod val="60000"/>
                    <a:lumOff val="40000"/>
                  </a:schemeClr>
                </a:solidFill>
                <a:latin typeface="Consolas" panose="020B0609020204030204" pitchFamily="49" charset="0"/>
              </a:rPr>
              <a:t>&gt; output</a:t>
            </a:r>
            <a:r>
              <a:rPr lang="nl-NL" sz="1400" dirty="0">
                <a:latin typeface="Consolas" panose="020B0609020204030204" pitchFamily="49" charset="0"/>
              </a:rPr>
              <a: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chemeClr val="accent6">
                    <a:lumMod val="60000"/>
                    <a:lumOff val="40000"/>
                  </a:schemeClr>
                </a:solidFill>
                <a:latin typeface="Consolas" panose="020B0609020204030204" pitchFamily="49" charset="0"/>
              </a:rPr>
              <a:t>register(u0)</a:t>
            </a:r>
            <a:r>
              <a:rPr lang="nl-NL" sz="1400" dirty="0">
                <a:solidFill>
                  <a:srgbClr val="CFCFCF"/>
                </a:solidFill>
                <a:latin typeface="Consolas" panose="020B0609020204030204" pitchFamily="49" charset="0"/>
              </a:rPr>
              <a:t>;</a:t>
            </a:r>
            <a:endParaRPr lang="nl-NL" sz="1400" dirty="0">
              <a:solidFill>
                <a:schemeClr val="accent6">
                  <a:lumMod val="60000"/>
                  <a:lumOff val="40000"/>
                </a:schemeClr>
              </a:solidFill>
              <a:latin typeface="Consolas" panose="020B0609020204030204" pitchFamily="49" charset="0"/>
            </a:endParaRPr>
          </a:p>
          <a:p>
            <a:pPr marL="0" indent="0">
              <a:buNone/>
            </a:pPr>
            <a:endParaRPr lang="nl-NL" sz="1400" dirty="0">
              <a:latin typeface="Consolas" panose="020B0609020204030204" pitchFamily="49" charset="0"/>
            </a:endParaRPr>
          </a:p>
          <a:p>
            <a:pPr marL="0" indent="0">
              <a:buNone/>
            </a:pPr>
            <a:r>
              <a:rPr lang="nl-NL" sz="1400" dirty="0">
                <a:solidFill>
                  <a:srgbClr val="CFCFCF"/>
                </a:solidFill>
                <a:latin typeface="Consolas" panose="020B0609020204030204" pitchFamily="49" charset="0"/>
              </a:rPr>
              <a:t>[</a:t>
            </a:r>
            <a:r>
              <a:rPr lang="nl-NL" sz="1400" dirty="0" err="1">
                <a:solidFill>
                  <a:srgbClr val="C1BCAD"/>
                </a:solidFill>
                <a:latin typeface="Consolas" panose="020B0609020204030204" pitchFamily="49" charset="0"/>
              </a:rPr>
              <a:t>numthreads</a:t>
            </a:r>
            <a:r>
              <a:rPr lang="nl-NL" sz="1400" dirty="0">
                <a:solidFill>
                  <a:srgbClr val="CFCFCF"/>
                </a:solidFill>
                <a:latin typeface="Consolas" panose="020B0609020204030204" pitchFamily="49" charset="0"/>
              </a:rPr>
              <a:t>(32,1,1)]</a:t>
            </a:r>
          </a:p>
          <a:p>
            <a:pPr marL="0" indent="0">
              <a:buNone/>
            </a:pPr>
            <a:r>
              <a:rPr lang="en-US" sz="1400" dirty="0">
                <a:solidFill>
                  <a:srgbClr val="C1BCAD"/>
                </a:solidFill>
                <a:latin typeface="Consolas" panose="020B0609020204030204" pitchFamily="49" charset="0"/>
              </a:rPr>
              <a:t>void</a:t>
            </a:r>
            <a:r>
              <a:rPr lang="en-US" sz="1400" dirty="0">
                <a:latin typeface="Consolas" panose="020B0609020204030204" pitchFamily="49" charset="0"/>
              </a:rPr>
              <a:t> </a:t>
            </a:r>
            <a:r>
              <a:rPr lang="en-US" sz="1400" dirty="0">
                <a:solidFill>
                  <a:srgbClr val="C9CE9F"/>
                </a:solidFill>
                <a:latin typeface="Consolas" panose="020B0609020204030204" pitchFamily="49" charset="0"/>
              </a:rPr>
              <a:t>main</a:t>
            </a:r>
            <a:r>
              <a:rPr lang="en-US" sz="1400" dirty="0">
                <a:solidFill>
                  <a:srgbClr val="CFCFCF"/>
                </a:solidFill>
                <a:latin typeface="Consolas" panose="020B0609020204030204" pitchFamily="49" charset="0"/>
              </a:rPr>
              <a:t>(</a:t>
            </a:r>
            <a:r>
              <a:rPr lang="en-US" sz="1400" dirty="0" err="1">
                <a:solidFill>
                  <a:srgbClr val="C1BCAD"/>
                </a:solidFill>
                <a:latin typeface="Consolas" panose="020B0609020204030204" pitchFamily="49" charset="0"/>
              </a:rPr>
              <a:t>uint</a:t>
            </a:r>
            <a:r>
              <a:rPr lang="en-US" sz="1400" dirty="0">
                <a:latin typeface="Consolas" panose="020B0609020204030204" pitchFamily="49" charset="0"/>
              </a:rPr>
              <a:t> </a:t>
            </a:r>
            <a:r>
              <a:rPr lang="en-US" sz="1400" dirty="0">
                <a:solidFill>
                  <a:srgbClr val="9FA29F"/>
                </a:solidFill>
                <a:latin typeface="Consolas" panose="020B0609020204030204" pitchFamily="49" charset="0"/>
              </a:rPr>
              <a:t>index</a:t>
            </a:r>
            <a:r>
              <a:rPr lang="en-US" sz="1400" dirty="0">
                <a:latin typeface="Consolas" panose="020B0609020204030204" pitchFamily="49" charset="0"/>
              </a:rPr>
              <a:t> </a:t>
            </a:r>
            <a:r>
              <a:rPr lang="en-US" sz="1400" dirty="0">
                <a:solidFill>
                  <a:srgbClr val="CFCFCF"/>
                </a:solidFill>
                <a:latin typeface="Consolas" panose="020B0609020204030204" pitchFamily="49" charset="0"/>
              </a:rPr>
              <a:t>:</a:t>
            </a:r>
            <a:r>
              <a:rPr lang="en-US" sz="1400" dirty="0">
                <a:latin typeface="Consolas" panose="020B0609020204030204" pitchFamily="49" charset="0"/>
              </a:rPr>
              <a:t> </a:t>
            </a:r>
            <a:r>
              <a:rPr lang="en-US" sz="1400" dirty="0" err="1">
                <a:solidFill>
                  <a:srgbClr val="9FA29F"/>
                </a:solidFill>
                <a:latin typeface="Consolas" panose="020B0609020204030204" pitchFamily="49" charset="0"/>
              </a:rPr>
              <a:t>SV_DispatchThreadID</a:t>
            </a:r>
            <a:r>
              <a:rPr lang="en-US"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p>
          <a:p>
            <a:pPr marL="0" indent="0">
              <a:buNone/>
            </a:pPr>
            <a:r>
              <a:rPr lang="nl-NL" sz="1400" dirty="0">
                <a:latin typeface="Consolas" panose="020B0609020204030204" pitchFamily="49" charset="0"/>
              </a:rPr>
              <a:t>    </a:t>
            </a:r>
            <a:r>
              <a:rPr lang="nl-NL" sz="1400" dirty="0">
                <a:solidFill>
                  <a:srgbClr val="C9CE9F"/>
                </a:solidFill>
                <a:latin typeface="Consolas" panose="020B0609020204030204" pitchFamily="49" charset="0"/>
              </a:rPr>
              <a:t>output</a:t>
            </a:r>
            <a:r>
              <a:rPr lang="nl-NL" sz="1400" dirty="0">
                <a:solidFill>
                  <a:srgbClr val="CFCFCF"/>
                </a:solidFill>
                <a:latin typeface="Consolas" panose="020B0609020204030204" pitchFamily="49" charset="0"/>
              </a:rPr>
              <a:t>[</a:t>
            </a:r>
            <a:r>
              <a:rPr lang="nl-NL" sz="1400" dirty="0">
                <a:solidFill>
                  <a:srgbClr val="9FA29F"/>
                </a:solidFill>
                <a:latin typeface="Consolas" panose="020B0609020204030204" pitchFamily="49" charset="0"/>
              </a:rPr>
              <a:t>index</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err="1">
                <a:solidFill>
                  <a:srgbClr val="FFFF00"/>
                </a:solidFill>
                <a:latin typeface="Consolas" panose="020B0609020204030204" pitchFamily="49" charset="0"/>
              </a:rPr>
              <a:t>value</a:t>
            </a:r>
            <a:r>
              <a:rPr lang="nl-NL"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endParaRPr lang="en-US" sz="1400" dirty="0">
              <a:solidFill>
                <a:srgbClr val="CFCFCF"/>
              </a:solidFill>
              <a:latin typeface="Consolas" panose="020B0609020204030204" pitchFamily="49" charset="0"/>
            </a:endParaRPr>
          </a:p>
        </p:txBody>
      </p:sp>
      <p:sp>
        <p:nvSpPr>
          <p:cNvPr id="4" name="Content Placeholder 4">
            <a:extLst>
              <a:ext uri="{FF2B5EF4-FFF2-40B4-BE49-F238E27FC236}">
                <a16:creationId xmlns:a16="http://schemas.microsoft.com/office/drawing/2014/main" id="{D2AF0B5B-01C6-7756-8E1D-F8DA2B9A5CDF}"/>
              </a:ext>
            </a:extLst>
          </p:cNvPr>
          <p:cNvSpPr txBox="1">
            <a:spLocks/>
          </p:cNvSpPr>
          <p:nvPr/>
        </p:nvSpPr>
        <p:spPr>
          <a:xfrm>
            <a:off x="6313802" y="1825625"/>
            <a:ext cx="5040000" cy="4320000"/>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nl-NL" sz="1400" dirty="0">
                <a:solidFill>
                  <a:srgbClr val="CFCFCF"/>
                </a:solidFill>
                <a:latin typeface="Consolas" panose="020B0609020204030204" pitchFamily="49" charset="0"/>
              </a:rPr>
              <a:t>s_getpc_b64        s[4:5]</a:t>
            </a:r>
          </a:p>
          <a:p>
            <a:pPr marL="0" indent="0">
              <a:buClr>
                <a:srgbClr val="9FA29F"/>
              </a:buClr>
              <a:buNone/>
            </a:pPr>
            <a:r>
              <a:rPr lang="en-US" sz="1400" dirty="0">
                <a:solidFill>
                  <a:srgbClr val="CFCFCF"/>
                </a:solidFill>
                <a:latin typeface="Consolas" panose="020B0609020204030204" pitchFamily="49" charset="0"/>
              </a:rPr>
              <a:t>s_mov_b32          s3, s5</a:t>
            </a:r>
          </a:p>
          <a:p>
            <a:pPr marL="0" indent="0">
              <a:buClr>
                <a:srgbClr val="9FA29F"/>
              </a:buClr>
              <a:buNone/>
            </a:pPr>
            <a:r>
              <a:rPr lang="en-US" sz="1400" dirty="0">
                <a:solidFill>
                  <a:srgbClr val="CFCFCF"/>
                </a:solidFill>
                <a:latin typeface="Consolas" panose="020B0609020204030204" pitchFamily="49" charset="0"/>
              </a:rPr>
              <a:t>s_load_b128        </a:t>
            </a:r>
            <a:r>
              <a:rPr lang="en-US" sz="1400" dirty="0">
                <a:solidFill>
                  <a:schemeClr val="accent2"/>
                </a:solidFill>
                <a:latin typeface="Consolas" panose="020B0609020204030204" pitchFamily="49" charset="0"/>
              </a:rPr>
              <a:t>s[4:7]</a:t>
            </a:r>
            <a:r>
              <a:rPr lang="en-US" sz="1400" dirty="0">
                <a:solidFill>
                  <a:srgbClr val="CFCFCF"/>
                </a:solidFill>
                <a:latin typeface="Consolas" panose="020B0609020204030204" pitchFamily="49" charset="0"/>
              </a:rPr>
              <a:t>, s[2:3], null</a:t>
            </a:r>
          </a:p>
          <a:p>
            <a:pPr marL="0" indent="0">
              <a:buClr>
                <a:srgbClr val="9FA29F"/>
              </a:buClr>
              <a:buNone/>
            </a:pPr>
            <a:r>
              <a:rPr lang="en-US" sz="1400" dirty="0">
                <a:solidFill>
                  <a:srgbClr val="CFCFCF"/>
                </a:solidFill>
                <a:latin typeface="Consolas" panose="020B0609020204030204" pitchFamily="49" charset="0"/>
              </a:rPr>
              <a:t>s_load_b128        </a:t>
            </a:r>
            <a:r>
              <a:rPr lang="en-US" sz="1400" dirty="0">
                <a:solidFill>
                  <a:schemeClr val="accent6">
                    <a:lumMod val="60000"/>
                    <a:lumOff val="40000"/>
                  </a:schemeClr>
                </a:solidFill>
                <a:latin typeface="Consolas" panose="020B0609020204030204" pitchFamily="49" charset="0"/>
              </a:rPr>
              <a:t>s[0:3]</a:t>
            </a:r>
            <a:r>
              <a:rPr lang="en-US" sz="1400" dirty="0">
                <a:solidFill>
                  <a:srgbClr val="CFCFCF"/>
                </a:solidFill>
                <a:latin typeface="Consolas" panose="020B0609020204030204" pitchFamily="49" charset="0"/>
              </a:rPr>
              <a:t>, s[2:3], 0x000100</a:t>
            </a:r>
          </a:p>
          <a:p>
            <a:pPr marL="0" indent="0">
              <a:buClr>
                <a:srgbClr val="9FA29F"/>
              </a:buClr>
              <a:buNone/>
            </a:pPr>
            <a:r>
              <a:rPr lang="en-US" sz="1400" dirty="0" err="1">
                <a:solidFill>
                  <a:srgbClr val="CFCFCF"/>
                </a:solidFill>
                <a:latin typeface="Consolas" panose="020B0609020204030204" pitchFamily="49" charset="0"/>
              </a:rPr>
              <a:t>s_waitcnt</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lgkmcnt</a:t>
            </a:r>
            <a:r>
              <a:rPr lang="en-US" sz="1400" dirty="0">
                <a:solidFill>
                  <a:srgbClr val="CFCFCF"/>
                </a:solidFill>
                <a:latin typeface="Consolas" panose="020B0609020204030204" pitchFamily="49" charset="0"/>
              </a:rPr>
              <a:t>(0)</a:t>
            </a:r>
          </a:p>
          <a:p>
            <a:pPr marL="0" indent="0">
              <a:buClr>
                <a:srgbClr val="9FA29F"/>
              </a:buClr>
              <a:buNone/>
            </a:pPr>
            <a:r>
              <a:rPr lang="en-US" sz="1400" dirty="0">
                <a:solidFill>
                  <a:srgbClr val="CFCFCF"/>
                </a:solidFill>
                <a:latin typeface="Consolas" panose="020B0609020204030204" pitchFamily="49" charset="0"/>
              </a:rPr>
              <a:t>s_buffer_load_b32  </a:t>
            </a:r>
            <a:r>
              <a:rPr lang="en-US" sz="1400" dirty="0">
                <a:solidFill>
                  <a:srgbClr val="FFFF00"/>
                </a:solidFill>
                <a:latin typeface="Consolas" panose="020B0609020204030204" pitchFamily="49" charset="0"/>
              </a:rPr>
              <a:t>s4</a:t>
            </a:r>
            <a:r>
              <a:rPr lang="en-US" sz="1400" dirty="0">
                <a:solidFill>
                  <a:srgbClr val="CFCFCF"/>
                </a:solidFill>
                <a:latin typeface="Consolas" panose="020B0609020204030204" pitchFamily="49" charset="0"/>
              </a:rPr>
              <a:t>, </a:t>
            </a:r>
            <a:r>
              <a:rPr lang="en-US" sz="1400" dirty="0">
                <a:solidFill>
                  <a:schemeClr val="accent2"/>
                </a:solidFill>
                <a:latin typeface="Consolas" panose="020B0609020204030204" pitchFamily="49" charset="0"/>
              </a:rPr>
              <a:t>s[4:7]</a:t>
            </a:r>
            <a:r>
              <a:rPr lang="en-US" sz="1400" dirty="0">
                <a:solidFill>
                  <a:srgbClr val="CFCFCF"/>
                </a:solidFill>
                <a:latin typeface="Consolas" panose="020B0609020204030204" pitchFamily="49" charset="0"/>
              </a:rPr>
              <a:t>, null</a:t>
            </a:r>
          </a:p>
          <a:p>
            <a:pPr marL="0" indent="0">
              <a:buClr>
                <a:srgbClr val="9FA29F"/>
              </a:buClr>
              <a:buNone/>
            </a:pPr>
            <a:r>
              <a:rPr lang="en-US" sz="1400" dirty="0">
                <a:solidFill>
                  <a:srgbClr val="CFCFCF"/>
                </a:solidFill>
                <a:latin typeface="Consolas" panose="020B0609020204030204" pitchFamily="49" charset="0"/>
              </a:rPr>
              <a:t>v_and_b32          v0, lit(0x000003ff), v0</a:t>
            </a:r>
          </a:p>
          <a:p>
            <a:pPr marL="0" indent="0">
              <a:buClr>
                <a:srgbClr val="9FA29F"/>
              </a:buClr>
              <a:buNone/>
            </a:pPr>
            <a:r>
              <a:rPr lang="en-US" sz="1400" dirty="0">
                <a:solidFill>
                  <a:srgbClr val="CFCFCF"/>
                </a:solidFill>
                <a:latin typeface="Consolas" panose="020B0609020204030204" pitchFamily="49" charset="0"/>
              </a:rPr>
              <a:t>v_lshl_add_u32     v0, s16, 5, v0</a:t>
            </a:r>
          </a:p>
          <a:p>
            <a:pPr marL="0" indent="0">
              <a:buClr>
                <a:srgbClr val="9FA29F"/>
              </a:buClr>
              <a:buNone/>
            </a:pPr>
            <a:r>
              <a:rPr lang="en-US" sz="1400" dirty="0" err="1">
                <a:solidFill>
                  <a:srgbClr val="CFCFCF"/>
                </a:solidFill>
                <a:latin typeface="Consolas" panose="020B0609020204030204" pitchFamily="49" charset="0"/>
              </a:rPr>
              <a:t>s_waitcnt</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lgkmcnt</a:t>
            </a:r>
            <a:r>
              <a:rPr lang="en-US" sz="1400" dirty="0">
                <a:solidFill>
                  <a:srgbClr val="CFCFCF"/>
                </a:solidFill>
                <a:latin typeface="Consolas" panose="020B0609020204030204" pitchFamily="49" charset="0"/>
              </a:rPr>
              <a:t>(0)</a:t>
            </a:r>
          </a:p>
          <a:p>
            <a:pPr marL="0" indent="0">
              <a:buClr>
                <a:srgbClr val="9FA29F"/>
              </a:buClr>
              <a:buNone/>
            </a:pPr>
            <a:r>
              <a:rPr lang="en-US" sz="1400" dirty="0">
                <a:solidFill>
                  <a:srgbClr val="CFCFCF"/>
                </a:solidFill>
                <a:latin typeface="Consolas" panose="020B0609020204030204" pitchFamily="49" charset="0"/>
              </a:rPr>
              <a:t>v_mov_b32          </a:t>
            </a:r>
            <a:r>
              <a:rPr lang="en-US" sz="1400" dirty="0">
                <a:solidFill>
                  <a:srgbClr val="FFFF00"/>
                </a:solidFill>
                <a:latin typeface="Consolas" panose="020B0609020204030204" pitchFamily="49" charset="0"/>
              </a:rPr>
              <a:t>v1</a:t>
            </a:r>
            <a:r>
              <a:rPr lang="en-US" sz="1400" dirty="0">
                <a:solidFill>
                  <a:srgbClr val="CFCFCF"/>
                </a:solidFill>
                <a:latin typeface="Consolas" panose="020B0609020204030204" pitchFamily="49" charset="0"/>
              </a:rPr>
              <a:t>, </a:t>
            </a:r>
            <a:r>
              <a:rPr lang="en-US" sz="1400" dirty="0">
                <a:solidFill>
                  <a:srgbClr val="FFFF00"/>
                </a:solidFill>
                <a:latin typeface="Consolas" panose="020B0609020204030204" pitchFamily="49" charset="0"/>
              </a:rPr>
              <a:t>s4</a:t>
            </a:r>
          </a:p>
          <a:p>
            <a:pPr marL="0" indent="0">
              <a:buClr>
                <a:srgbClr val="9FA29F"/>
              </a:buClr>
              <a:buNone/>
            </a:pPr>
            <a:r>
              <a:rPr lang="en-US" sz="1400" dirty="0">
                <a:solidFill>
                  <a:srgbClr val="CFCFCF"/>
                </a:solidFill>
                <a:latin typeface="Consolas" panose="020B0609020204030204" pitchFamily="49" charset="0"/>
              </a:rPr>
              <a:t>buffer_store_b32   </a:t>
            </a:r>
            <a:r>
              <a:rPr lang="en-US" sz="1400" dirty="0">
                <a:solidFill>
                  <a:srgbClr val="FFFF00"/>
                </a:solidFill>
                <a:latin typeface="Consolas" panose="020B0609020204030204" pitchFamily="49" charset="0"/>
              </a:rPr>
              <a:t>v1</a:t>
            </a:r>
            <a:r>
              <a:rPr lang="en-US" sz="1400" dirty="0">
                <a:solidFill>
                  <a:srgbClr val="CFCFCF"/>
                </a:solidFill>
                <a:latin typeface="Consolas" panose="020B0609020204030204" pitchFamily="49" charset="0"/>
              </a:rPr>
              <a:t>, v0, </a:t>
            </a:r>
            <a:r>
              <a:rPr lang="en-US" sz="1400" dirty="0">
                <a:solidFill>
                  <a:schemeClr val="accent6">
                    <a:lumMod val="60000"/>
                    <a:lumOff val="40000"/>
                  </a:schemeClr>
                </a:solidFill>
                <a:latin typeface="Consolas" panose="020B0609020204030204" pitchFamily="49" charset="0"/>
              </a:rPr>
              <a:t>s[0:3]</a:t>
            </a:r>
            <a:r>
              <a:rPr lang="en-US" sz="1400" dirty="0">
                <a:solidFill>
                  <a:srgbClr val="CFCFCF"/>
                </a:solidFill>
                <a:latin typeface="Consolas" panose="020B0609020204030204" pitchFamily="49" charset="0"/>
              </a:rPr>
              <a:t>, 0 </a:t>
            </a:r>
            <a:r>
              <a:rPr lang="en-US" sz="1400" dirty="0" err="1">
                <a:solidFill>
                  <a:srgbClr val="CFCFCF"/>
                </a:solidFill>
                <a:latin typeface="Consolas" panose="020B0609020204030204" pitchFamily="49" charset="0"/>
              </a:rPr>
              <a:t>idxen</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glc</a:t>
            </a:r>
            <a:endParaRPr lang="nl-NL" sz="1400" dirty="0">
              <a:solidFill>
                <a:srgbClr val="CFCFCF"/>
              </a:solidFill>
              <a:latin typeface="Consolas" panose="020B0609020204030204" pitchFamily="49" charset="0"/>
            </a:endParaRPr>
          </a:p>
        </p:txBody>
      </p:sp>
      <p:cxnSp>
        <p:nvCxnSpPr>
          <p:cNvPr id="36" name="Straight Arrow Connector 35">
            <a:extLst>
              <a:ext uri="{FF2B5EF4-FFF2-40B4-BE49-F238E27FC236}">
                <a16:creationId xmlns:a16="http://schemas.microsoft.com/office/drawing/2014/main" id="{E0152A52-D8E5-7F94-6E7C-1845F44BE978}"/>
              </a:ext>
            </a:extLst>
          </p:cNvPr>
          <p:cNvCxnSpPr>
            <a:cxnSpLocks/>
            <a:stCxn id="4" idx="1"/>
          </p:cNvCxnSpPr>
          <p:nvPr/>
        </p:nvCxnSpPr>
        <p:spPr>
          <a:xfrm flipH="1">
            <a:off x="2283883" y="3985625"/>
            <a:ext cx="4029919" cy="1009708"/>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39" name="Rectangle 38">
            <a:extLst>
              <a:ext uri="{FF2B5EF4-FFF2-40B4-BE49-F238E27FC236}">
                <a16:creationId xmlns:a16="http://schemas.microsoft.com/office/drawing/2014/main" id="{650CEE36-20A1-3EAD-DFA8-92EF952FF675}"/>
              </a:ext>
            </a:extLst>
          </p:cNvPr>
          <p:cNvSpPr/>
          <p:nvPr/>
        </p:nvSpPr>
        <p:spPr>
          <a:xfrm>
            <a:off x="1998299" y="5027990"/>
            <a:ext cx="530798"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40" name="Straight Arrow Connector 39">
            <a:extLst>
              <a:ext uri="{FF2B5EF4-FFF2-40B4-BE49-F238E27FC236}">
                <a16:creationId xmlns:a16="http://schemas.microsoft.com/office/drawing/2014/main" id="{8799CDE3-AE70-B217-52D7-B4241918B25C}"/>
              </a:ext>
            </a:extLst>
          </p:cNvPr>
          <p:cNvCxnSpPr>
            <a:cxnSpLocks/>
          </p:cNvCxnSpPr>
          <p:nvPr/>
        </p:nvCxnSpPr>
        <p:spPr>
          <a:xfrm flipH="1">
            <a:off x="3572851" y="5147733"/>
            <a:ext cx="2781382" cy="0"/>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43" name="Rectangle 42">
            <a:extLst>
              <a:ext uri="{FF2B5EF4-FFF2-40B4-BE49-F238E27FC236}">
                <a16:creationId xmlns:a16="http://schemas.microsoft.com/office/drawing/2014/main" id="{AA519009-45B4-C580-E4C9-A2C76F070ED4}"/>
              </a:ext>
            </a:extLst>
          </p:cNvPr>
          <p:cNvSpPr/>
          <p:nvPr/>
        </p:nvSpPr>
        <p:spPr>
          <a:xfrm>
            <a:off x="1314234" y="5027989"/>
            <a:ext cx="2187250"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5" name="Straight Arrow Connector 4">
            <a:extLst>
              <a:ext uri="{FF2B5EF4-FFF2-40B4-BE49-F238E27FC236}">
                <a16:creationId xmlns:a16="http://schemas.microsoft.com/office/drawing/2014/main" id="{222D4076-1A59-B526-E95F-3ECD4CBB9DA0}"/>
              </a:ext>
            </a:extLst>
          </p:cNvPr>
          <p:cNvCxnSpPr>
            <a:cxnSpLocks/>
            <a:endCxn id="6" idx="3"/>
          </p:cNvCxnSpPr>
          <p:nvPr/>
        </p:nvCxnSpPr>
        <p:spPr>
          <a:xfrm flipH="1" flipV="1">
            <a:off x="2393396" y="2604352"/>
            <a:ext cx="3960837" cy="962760"/>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6" name="Rectangle 5">
            <a:extLst>
              <a:ext uri="{FF2B5EF4-FFF2-40B4-BE49-F238E27FC236}">
                <a16:creationId xmlns:a16="http://schemas.microsoft.com/office/drawing/2014/main" id="{6570EF57-D596-1761-37D4-C0EE7690EC16}"/>
              </a:ext>
            </a:extLst>
          </p:cNvPr>
          <p:cNvSpPr/>
          <p:nvPr/>
        </p:nvSpPr>
        <p:spPr>
          <a:xfrm>
            <a:off x="1784598" y="2475235"/>
            <a:ext cx="608798"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7" name="Rectangle 6">
            <a:extLst>
              <a:ext uri="{FF2B5EF4-FFF2-40B4-BE49-F238E27FC236}">
                <a16:creationId xmlns:a16="http://schemas.microsoft.com/office/drawing/2014/main" id="{3F1CF393-92EB-04DF-EEC6-EBF2529DE103}"/>
              </a:ext>
            </a:extLst>
          </p:cNvPr>
          <p:cNvSpPr/>
          <p:nvPr/>
        </p:nvSpPr>
        <p:spPr>
          <a:xfrm>
            <a:off x="2871850" y="5027988"/>
            <a:ext cx="629634"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8" name="Straight Arrow Connector 7">
            <a:extLst>
              <a:ext uri="{FF2B5EF4-FFF2-40B4-BE49-F238E27FC236}">
                <a16:creationId xmlns:a16="http://schemas.microsoft.com/office/drawing/2014/main" id="{71393D3B-B2FC-8D52-9B76-DCE027C835C1}"/>
              </a:ext>
            </a:extLst>
          </p:cNvPr>
          <p:cNvCxnSpPr>
            <a:cxnSpLocks/>
            <a:endCxn id="7" idx="0"/>
          </p:cNvCxnSpPr>
          <p:nvPr/>
        </p:nvCxnSpPr>
        <p:spPr>
          <a:xfrm flipH="1">
            <a:off x="3186667" y="3567112"/>
            <a:ext cx="3167566" cy="1460876"/>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11" name="Slide Number Placeholder 10">
            <a:extLst>
              <a:ext uri="{FF2B5EF4-FFF2-40B4-BE49-F238E27FC236}">
                <a16:creationId xmlns:a16="http://schemas.microsoft.com/office/drawing/2014/main" id="{06FD98FC-FDF3-71D6-9AC4-2C424B9CC9B9}"/>
              </a:ext>
            </a:extLst>
          </p:cNvPr>
          <p:cNvSpPr>
            <a:spLocks noGrp="1"/>
          </p:cNvSpPr>
          <p:nvPr>
            <p:ph type="sldNum" sz="quarter" idx="12"/>
          </p:nvPr>
        </p:nvSpPr>
        <p:spPr/>
        <p:txBody>
          <a:bodyPr/>
          <a:lstStyle/>
          <a:p>
            <a:fld id="{5C7B9823-D771-4D90-A2CD-7D2C676B1CFD}" type="slidenum">
              <a:rPr lang="nl-NL" smtClean="0"/>
              <a:t>19</a:t>
            </a:fld>
            <a:endParaRPr lang="nl-NL"/>
          </a:p>
        </p:txBody>
      </p:sp>
    </p:spTree>
    <p:custDataLst>
      <p:tags r:id="rId1"/>
    </p:custDataLst>
    <p:extLst>
      <p:ext uri="{BB962C8B-B14F-4D97-AF65-F5344CB8AC3E}">
        <p14:creationId xmlns:p14="http://schemas.microsoft.com/office/powerpoint/2010/main" val="3957452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p:cTn id="6" dur="indefinite"/>
                                        <p:tgtEl>
                                          <p:spTgt spid="4">
                                            <p:txEl>
                                              <p:pRg st="0" end="0"/>
                                            </p:txEl>
                                          </p:spTgt>
                                        </p:tgtEl>
                                        <p:attrNameLst>
                                          <p:attrName>style.opacity</p:attrName>
                                        </p:attrNameLst>
                                      </p:cBhvr>
                                      <p:to>
                                        <p:strVal val="0.1"/>
                                      </p:to>
                                    </p:set>
                                    <p:animEffect filter="image" prLst="opacity: 0.1">
                                      <p:cBhvr rctx="IE">
                                        <p:cTn id="7" dur="indefinite"/>
                                        <p:tgtEl>
                                          <p:spTgt spid="4">
                                            <p:txEl>
                                              <p:pRg st="0" end="0"/>
                                            </p:txEl>
                                          </p:spTgt>
                                        </p:tgtEl>
                                      </p:cBhvr>
                                    </p:animEffect>
                                  </p:childTnLst>
                                </p:cTn>
                              </p:par>
                              <p:par>
                                <p:cTn id="8" presetID="9" presetClass="emph" presetSubtype="0" nodeType="withEffect">
                                  <p:stCondLst>
                                    <p:cond delay="0"/>
                                  </p:stCondLst>
                                  <p:childTnLst>
                                    <p:set>
                                      <p:cBhvr>
                                        <p:cTn id="9" dur="indefinite"/>
                                        <p:tgtEl>
                                          <p:spTgt spid="4">
                                            <p:txEl>
                                              <p:pRg st="1" end="1"/>
                                            </p:txEl>
                                          </p:spTgt>
                                        </p:tgtEl>
                                        <p:attrNameLst>
                                          <p:attrName>style.opacity</p:attrName>
                                        </p:attrNameLst>
                                      </p:cBhvr>
                                      <p:to>
                                        <p:strVal val="0.1"/>
                                      </p:to>
                                    </p:set>
                                    <p:animEffect filter="image" prLst="opacity: 0.1">
                                      <p:cBhvr rctx="IE">
                                        <p:cTn id="10" dur="indefinite"/>
                                        <p:tgtEl>
                                          <p:spTgt spid="4">
                                            <p:txEl>
                                              <p:pRg st="1" end="1"/>
                                            </p:txEl>
                                          </p:spTgt>
                                        </p:tgtEl>
                                      </p:cBhvr>
                                    </p:animEffect>
                                  </p:childTnLst>
                                </p:cTn>
                              </p:par>
                              <p:par>
                                <p:cTn id="11" presetID="9" presetClass="emph" presetSubtype="0" nodeType="withEffect">
                                  <p:stCondLst>
                                    <p:cond delay="0"/>
                                  </p:stCondLst>
                                  <p:childTnLst>
                                    <p:set>
                                      <p:cBhvr>
                                        <p:cTn id="12" dur="indefinite"/>
                                        <p:tgtEl>
                                          <p:spTgt spid="4">
                                            <p:txEl>
                                              <p:pRg st="2" end="2"/>
                                            </p:txEl>
                                          </p:spTgt>
                                        </p:tgtEl>
                                        <p:attrNameLst>
                                          <p:attrName>style.opacity</p:attrName>
                                        </p:attrNameLst>
                                      </p:cBhvr>
                                      <p:to>
                                        <p:strVal val="0.1"/>
                                      </p:to>
                                    </p:set>
                                    <p:animEffect filter="image" prLst="opacity: 0.1">
                                      <p:cBhvr rctx="IE">
                                        <p:cTn id="13" dur="indefinite"/>
                                        <p:tgtEl>
                                          <p:spTgt spid="4">
                                            <p:txEl>
                                              <p:pRg st="2" end="2"/>
                                            </p:txEl>
                                          </p:spTgt>
                                        </p:tgtEl>
                                      </p:cBhvr>
                                    </p:animEffect>
                                  </p:childTnLst>
                                </p:cTn>
                              </p:par>
                              <p:par>
                                <p:cTn id="14" presetID="9" presetClass="emph" presetSubtype="0" nodeType="withEffect">
                                  <p:stCondLst>
                                    <p:cond delay="0"/>
                                  </p:stCondLst>
                                  <p:childTnLst>
                                    <p:set>
                                      <p:cBhvr>
                                        <p:cTn id="15" dur="indefinite"/>
                                        <p:tgtEl>
                                          <p:spTgt spid="4">
                                            <p:txEl>
                                              <p:pRg st="3" end="3"/>
                                            </p:txEl>
                                          </p:spTgt>
                                        </p:tgtEl>
                                        <p:attrNameLst>
                                          <p:attrName>style.opacity</p:attrName>
                                        </p:attrNameLst>
                                      </p:cBhvr>
                                      <p:to>
                                        <p:strVal val="0.1"/>
                                      </p:to>
                                    </p:set>
                                    <p:animEffect filter="image" prLst="opacity: 0.1">
                                      <p:cBhvr rctx="IE">
                                        <p:cTn id="16" dur="indefinite"/>
                                        <p:tgtEl>
                                          <p:spTgt spid="4">
                                            <p:txEl>
                                              <p:pRg st="3" end="3"/>
                                            </p:txEl>
                                          </p:spTgt>
                                        </p:tgtEl>
                                      </p:cBhvr>
                                    </p:animEffect>
                                  </p:childTnLst>
                                </p:cTn>
                              </p:par>
                              <p:par>
                                <p:cTn id="17" presetID="9" presetClass="emph" presetSubtype="0" nodeType="withEffect">
                                  <p:stCondLst>
                                    <p:cond delay="0"/>
                                  </p:stCondLst>
                                  <p:childTnLst>
                                    <p:set>
                                      <p:cBhvr>
                                        <p:cTn id="18" dur="indefinite"/>
                                        <p:tgtEl>
                                          <p:spTgt spid="4">
                                            <p:txEl>
                                              <p:pRg st="4" end="4"/>
                                            </p:txEl>
                                          </p:spTgt>
                                        </p:tgtEl>
                                        <p:attrNameLst>
                                          <p:attrName>style.opacity</p:attrName>
                                        </p:attrNameLst>
                                      </p:cBhvr>
                                      <p:to>
                                        <p:strVal val="0.1"/>
                                      </p:to>
                                    </p:set>
                                    <p:animEffect filter="image" prLst="opacity: 0.1">
                                      <p:cBhvr rctx="IE">
                                        <p:cTn id="19" dur="indefinite"/>
                                        <p:tgtEl>
                                          <p:spTgt spid="4">
                                            <p:txEl>
                                              <p:pRg st="4" end="4"/>
                                            </p:txEl>
                                          </p:spTgt>
                                        </p:tgtEl>
                                      </p:cBhvr>
                                    </p:animEffect>
                                  </p:childTnLst>
                                </p:cTn>
                              </p:par>
                              <p:par>
                                <p:cTn id="20" presetID="9" presetClass="emph" presetSubtype="0" nodeType="withEffect">
                                  <p:stCondLst>
                                    <p:cond delay="0"/>
                                  </p:stCondLst>
                                  <p:childTnLst>
                                    <p:set>
                                      <p:cBhvr>
                                        <p:cTn id="21" dur="indefinite"/>
                                        <p:tgtEl>
                                          <p:spTgt spid="4">
                                            <p:txEl>
                                              <p:pRg st="6" end="6"/>
                                            </p:txEl>
                                          </p:spTgt>
                                        </p:tgtEl>
                                        <p:attrNameLst>
                                          <p:attrName>style.opacity</p:attrName>
                                        </p:attrNameLst>
                                      </p:cBhvr>
                                      <p:to>
                                        <p:strVal val="0.1"/>
                                      </p:to>
                                    </p:set>
                                    <p:animEffect filter="image" prLst="opacity: 0.1">
                                      <p:cBhvr rctx="IE">
                                        <p:cTn id="22" dur="indefinite"/>
                                        <p:tgtEl>
                                          <p:spTgt spid="4">
                                            <p:txEl>
                                              <p:pRg st="6" end="6"/>
                                            </p:txEl>
                                          </p:spTgt>
                                        </p:tgtEl>
                                      </p:cBhvr>
                                    </p:animEffect>
                                  </p:childTnLst>
                                </p:cTn>
                              </p:par>
                              <p:par>
                                <p:cTn id="23" presetID="9" presetClass="emph" presetSubtype="0" nodeType="withEffect">
                                  <p:stCondLst>
                                    <p:cond delay="0"/>
                                  </p:stCondLst>
                                  <p:childTnLst>
                                    <p:set>
                                      <p:cBhvr>
                                        <p:cTn id="24" dur="indefinite"/>
                                        <p:tgtEl>
                                          <p:spTgt spid="4">
                                            <p:txEl>
                                              <p:pRg st="7" end="7"/>
                                            </p:txEl>
                                          </p:spTgt>
                                        </p:tgtEl>
                                        <p:attrNameLst>
                                          <p:attrName>style.opacity</p:attrName>
                                        </p:attrNameLst>
                                      </p:cBhvr>
                                      <p:to>
                                        <p:strVal val="0.1"/>
                                      </p:to>
                                    </p:set>
                                    <p:animEffect filter="image" prLst="opacity: 0.1">
                                      <p:cBhvr rctx="IE">
                                        <p:cTn id="25" dur="indefinite"/>
                                        <p:tgtEl>
                                          <p:spTgt spid="4">
                                            <p:txEl>
                                              <p:pRg st="7" end="7"/>
                                            </p:txEl>
                                          </p:spTgt>
                                        </p:tgtEl>
                                      </p:cBhvr>
                                    </p:animEffect>
                                  </p:childTnLst>
                                </p:cTn>
                              </p:par>
                              <p:par>
                                <p:cTn id="26" presetID="9" presetClass="emph" presetSubtype="0" nodeType="withEffect">
                                  <p:stCondLst>
                                    <p:cond delay="0"/>
                                  </p:stCondLst>
                                  <p:childTnLst>
                                    <p:set>
                                      <p:cBhvr>
                                        <p:cTn id="27" dur="indefinite"/>
                                        <p:tgtEl>
                                          <p:spTgt spid="4">
                                            <p:txEl>
                                              <p:pRg st="8" end="8"/>
                                            </p:txEl>
                                          </p:spTgt>
                                        </p:tgtEl>
                                        <p:attrNameLst>
                                          <p:attrName>style.opacity</p:attrName>
                                        </p:attrNameLst>
                                      </p:cBhvr>
                                      <p:to>
                                        <p:strVal val="0.1"/>
                                      </p:to>
                                    </p:set>
                                    <p:animEffect filter="image" prLst="opacity: 0.1">
                                      <p:cBhvr rctx="IE">
                                        <p:cTn id="28" dur="indefinite"/>
                                        <p:tgtEl>
                                          <p:spTgt spid="4">
                                            <p:txEl>
                                              <p:pRg st="8" end="8"/>
                                            </p:txEl>
                                          </p:spTgt>
                                        </p:tgtEl>
                                      </p:cBhvr>
                                    </p:animEffect>
                                  </p:childTnLst>
                                </p:cTn>
                              </p:par>
                              <p:par>
                                <p:cTn id="29" presetID="9" presetClass="emph" presetSubtype="0" nodeType="withEffect">
                                  <p:stCondLst>
                                    <p:cond delay="0"/>
                                  </p:stCondLst>
                                  <p:childTnLst>
                                    <p:set>
                                      <p:cBhvr>
                                        <p:cTn id="30" dur="indefinite"/>
                                        <p:tgtEl>
                                          <p:spTgt spid="4">
                                            <p:txEl>
                                              <p:pRg st="9" end="9"/>
                                            </p:txEl>
                                          </p:spTgt>
                                        </p:tgtEl>
                                        <p:attrNameLst>
                                          <p:attrName>style.opacity</p:attrName>
                                        </p:attrNameLst>
                                      </p:cBhvr>
                                      <p:to>
                                        <p:strVal val="0.1"/>
                                      </p:to>
                                    </p:set>
                                    <p:animEffect filter="image" prLst="opacity: 0.1">
                                      <p:cBhvr rctx="IE">
                                        <p:cTn id="31" dur="indefinite"/>
                                        <p:tgtEl>
                                          <p:spTgt spid="4">
                                            <p:txEl>
                                              <p:pRg st="9" end="9"/>
                                            </p:txEl>
                                          </p:spTgt>
                                        </p:tgtEl>
                                      </p:cBhvr>
                                    </p:animEffect>
                                  </p:childTnLst>
                                </p:cTn>
                              </p:par>
                              <p:par>
                                <p:cTn id="32" presetID="9" presetClass="emph" presetSubtype="0" nodeType="withEffect">
                                  <p:stCondLst>
                                    <p:cond delay="0"/>
                                  </p:stCondLst>
                                  <p:childTnLst>
                                    <p:set>
                                      <p:cBhvr>
                                        <p:cTn id="33" dur="indefinite"/>
                                        <p:tgtEl>
                                          <p:spTgt spid="4">
                                            <p:txEl>
                                              <p:pRg st="10" end="10"/>
                                            </p:txEl>
                                          </p:spTgt>
                                        </p:tgtEl>
                                        <p:attrNameLst>
                                          <p:attrName>style.opacity</p:attrName>
                                        </p:attrNameLst>
                                      </p:cBhvr>
                                      <p:to>
                                        <p:strVal val="0.1"/>
                                      </p:to>
                                    </p:set>
                                    <p:animEffect filter="image" prLst="opacity: 0.1">
                                      <p:cBhvr rctx="IE">
                                        <p:cTn id="34" dur="indefinite"/>
                                        <p:tgtEl>
                                          <p:spTgt spid="4">
                                            <p:txEl>
                                              <p:pRg st="10" end="1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mph" presetSubtype="0" nodeType="clickEffect">
                                  <p:stCondLst>
                                    <p:cond delay="0"/>
                                  </p:stCondLst>
                                  <p:childTnLst>
                                    <p:set>
                                      <p:cBhvr>
                                        <p:cTn id="38" dur="indefinite"/>
                                        <p:tgtEl>
                                          <p:spTgt spid="4">
                                            <p:txEl>
                                              <p:pRg st="6" end="6"/>
                                            </p:txEl>
                                          </p:spTgt>
                                        </p:tgtEl>
                                        <p:attrNameLst>
                                          <p:attrName>style.opacity</p:attrName>
                                        </p:attrNameLst>
                                      </p:cBhvr>
                                      <p:to>
                                        <p:strVal val="1"/>
                                      </p:to>
                                    </p:set>
                                    <p:animEffect filter="image" prLst="opacity: 1">
                                      <p:cBhvr rctx="IE">
                                        <p:cTn id="39" dur="indefinite"/>
                                        <p:tgtEl>
                                          <p:spTgt spid="4">
                                            <p:txEl>
                                              <p:pRg st="6" end="6"/>
                                            </p:txEl>
                                          </p:spTgt>
                                        </p:tgtEl>
                                      </p:cBhvr>
                                    </p:animEffect>
                                  </p:childTnLst>
                                </p:cTn>
                              </p:par>
                              <p:par>
                                <p:cTn id="40" presetID="9" presetClass="emph" presetSubtype="0" nodeType="withEffect">
                                  <p:stCondLst>
                                    <p:cond delay="0"/>
                                  </p:stCondLst>
                                  <p:childTnLst>
                                    <p:set>
                                      <p:cBhvr>
                                        <p:cTn id="41" dur="indefinite"/>
                                        <p:tgtEl>
                                          <p:spTgt spid="4">
                                            <p:txEl>
                                              <p:pRg st="7" end="7"/>
                                            </p:txEl>
                                          </p:spTgt>
                                        </p:tgtEl>
                                        <p:attrNameLst>
                                          <p:attrName>style.opacity</p:attrName>
                                        </p:attrNameLst>
                                      </p:cBhvr>
                                      <p:to>
                                        <p:strVal val="1"/>
                                      </p:to>
                                    </p:set>
                                    <p:animEffect filter="image" prLst="opacity: 1">
                                      <p:cBhvr rctx="IE">
                                        <p:cTn id="42" dur="indefinite"/>
                                        <p:tgtEl>
                                          <p:spTgt spid="4">
                                            <p:txEl>
                                              <p:pRg st="7" end="7"/>
                                            </p:txEl>
                                          </p:spTgt>
                                        </p:tgtEl>
                                      </p:cBhvr>
                                    </p:animEffect>
                                  </p:childTnLst>
                                </p:cTn>
                              </p:par>
                              <p:par>
                                <p:cTn id="43" presetID="9" presetClass="emph" presetSubtype="0" nodeType="withEffect">
                                  <p:stCondLst>
                                    <p:cond delay="0"/>
                                  </p:stCondLst>
                                  <p:childTnLst>
                                    <p:set>
                                      <p:cBhvr>
                                        <p:cTn id="44" dur="indefinite"/>
                                        <p:tgtEl>
                                          <p:spTgt spid="4">
                                            <p:txEl>
                                              <p:pRg st="5" end="5"/>
                                            </p:txEl>
                                          </p:spTgt>
                                        </p:tgtEl>
                                        <p:attrNameLst>
                                          <p:attrName>style.opacity</p:attrName>
                                        </p:attrNameLst>
                                      </p:cBhvr>
                                      <p:to>
                                        <p:strVal val="0.1"/>
                                      </p:to>
                                    </p:set>
                                    <p:animEffect filter="image" prLst="opacity: 0.1">
                                      <p:cBhvr rctx="IE">
                                        <p:cTn id="45" dur="indefinite"/>
                                        <p:tgtEl>
                                          <p:spTgt spid="4">
                                            <p:txEl>
                                              <p:pRg st="5" end="5"/>
                                            </p:txEl>
                                          </p:spTgt>
                                        </p:tgtEl>
                                      </p:cBhvr>
                                    </p:animEffect>
                                  </p:childTnLst>
                                </p:cTn>
                              </p:par>
                              <p:par>
                                <p:cTn id="46" presetID="10" presetClass="entr" presetSubtype="0" fill="hold" nodeType="withEffect">
                                  <p:stCondLst>
                                    <p:cond delay="0"/>
                                  </p:stCondLst>
                                  <p:childTnLst>
                                    <p:set>
                                      <p:cBhvr>
                                        <p:cTn id="47" dur="1" fill="hold">
                                          <p:stCondLst>
                                            <p:cond delay="0"/>
                                          </p:stCondLst>
                                        </p:cTn>
                                        <p:tgtEl>
                                          <p:spTgt spid="36"/>
                                        </p:tgtEl>
                                        <p:attrNameLst>
                                          <p:attrName>style.visibility</p:attrName>
                                        </p:attrNameLst>
                                      </p:cBhvr>
                                      <p:to>
                                        <p:strVal val="visible"/>
                                      </p:to>
                                    </p:set>
                                    <p:animEffect transition="in" filter="fade">
                                      <p:cBhvr>
                                        <p:cTn id="48" dur="250"/>
                                        <p:tgtEl>
                                          <p:spTgt spid="36"/>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9"/>
                                        </p:tgtEl>
                                        <p:attrNameLst>
                                          <p:attrName>style.visibility</p:attrName>
                                        </p:attrNameLst>
                                      </p:cBhvr>
                                      <p:to>
                                        <p:strVal val="visible"/>
                                      </p:to>
                                    </p:set>
                                    <p:animEffect transition="in" filter="fade">
                                      <p:cBhvr>
                                        <p:cTn id="51" dur="250"/>
                                        <p:tgtEl>
                                          <p:spTgt spid="39"/>
                                        </p:tgtEl>
                                      </p:cBhvr>
                                    </p:animEffect>
                                  </p:childTnLst>
                                </p:cTn>
                              </p:par>
                              <p:par>
                                <p:cTn id="52" presetID="10" presetClass="exit" presetSubtype="0" fill="hold" nodeType="withEffect">
                                  <p:stCondLst>
                                    <p:cond delay="0"/>
                                  </p:stCondLst>
                                  <p:childTnLst>
                                    <p:animEffect transition="out" filter="fade">
                                      <p:cBhvr>
                                        <p:cTn id="53" dur="250"/>
                                        <p:tgtEl>
                                          <p:spTgt spid="5"/>
                                        </p:tgtEl>
                                      </p:cBhvr>
                                    </p:animEffect>
                                    <p:set>
                                      <p:cBhvr>
                                        <p:cTn id="54" dur="1" fill="hold">
                                          <p:stCondLst>
                                            <p:cond delay="249"/>
                                          </p:stCondLst>
                                        </p:cTn>
                                        <p:tgtEl>
                                          <p:spTgt spid="5"/>
                                        </p:tgtEl>
                                        <p:attrNameLst>
                                          <p:attrName>style.visibility</p:attrName>
                                        </p:attrNameLst>
                                      </p:cBhvr>
                                      <p:to>
                                        <p:strVal val="hidden"/>
                                      </p:to>
                                    </p:set>
                                  </p:childTnLst>
                                </p:cTn>
                              </p:par>
                              <p:par>
                                <p:cTn id="55" presetID="10" presetClass="exit" presetSubtype="0" fill="hold" nodeType="withEffect">
                                  <p:stCondLst>
                                    <p:cond delay="0"/>
                                  </p:stCondLst>
                                  <p:childTnLst>
                                    <p:animEffect transition="out" filter="fade">
                                      <p:cBhvr>
                                        <p:cTn id="56" dur="250"/>
                                        <p:tgtEl>
                                          <p:spTgt spid="8"/>
                                        </p:tgtEl>
                                      </p:cBhvr>
                                    </p:animEffect>
                                    <p:set>
                                      <p:cBhvr>
                                        <p:cTn id="57" dur="1" fill="hold">
                                          <p:stCondLst>
                                            <p:cond delay="249"/>
                                          </p:stCondLst>
                                        </p:cTn>
                                        <p:tgtEl>
                                          <p:spTgt spid="8"/>
                                        </p:tgtEl>
                                        <p:attrNameLst>
                                          <p:attrName>style.visibility</p:attrName>
                                        </p:attrNameLst>
                                      </p:cBhvr>
                                      <p:to>
                                        <p:strVal val="hidden"/>
                                      </p:to>
                                    </p:set>
                                  </p:childTnLst>
                                </p:cTn>
                              </p:par>
                              <p:par>
                                <p:cTn id="58" presetID="10" presetClass="exit" presetSubtype="0" fill="hold" grpId="0" nodeType="withEffect">
                                  <p:stCondLst>
                                    <p:cond delay="0"/>
                                  </p:stCondLst>
                                  <p:childTnLst>
                                    <p:animEffect transition="out" filter="fade">
                                      <p:cBhvr>
                                        <p:cTn id="59" dur="250"/>
                                        <p:tgtEl>
                                          <p:spTgt spid="7"/>
                                        </p:tgtEl>
                                      </p:cBhvr>
                                    </p:animEffect>
                                    <p:set>
                                      <p:cBhvr>
                                        <p:cTn id="60" dur="1" fill="hold">
                                          <p:stCondLst>
                                            <p:cond delay="249"/>
                                          </p:stCondLst>
                                        </p:cTn>
                                        <p:tgtEl>
                                          <p:spTgt spid="7"/>
                                        </p:tgtEl>
                                        <p:attrNameLst>
                                          <p:attrName>style.visibility</p:attrName>
                                        </p:attrNameLst>
                                      </p:cBhvr>
                                      <p:to>
                                        <p:strVal val="hidden"/>
                                      </p:to>
                                    </p:set>
                                  </p:childTnLst>
                                </p:cTn>
                              </p:par>
                              <p:par>
                                <p:cTn id="61" presetID="10" presetClass="exit" presetSubtype="0" fill="hold" grpId="0" nodeType="withEffect">
                                  <p:stCondLst>
                                    <p:cond delay="0"/>
                                  </p:stCondLst>
                                  <p:childTnLst>
                                    <p:animEffect transition="out" filter="fade">
                                      <p:cBhvr>
                                        <p:cTn id="62" dur="250"/>
                                        <p:tgtEl>
                                          <p:spTgt spid="6"/>
                                        </p:tgtEl>
                                      </p:cBhvr>
                                    </p:animEffect>
                                    <p:set>
                                      <p:cBhvr>
                                        <p:cTn id="63" dur="1" fill="hold">
                                          <p:stCondLst>
                                            <p:cond delay="249"/>
                                          </p:stCondLst>
                                        </p:cTn>
                                        <p:tgtEl>
                                          <p:spTgt spid="6"/>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9" presetClass="emph" presetSubtype="0" nodeType="clickEffect">
                                  <p:stCondLst>
                                    <p:cond delay="0"/>
                                  </p:stCondLst>
                                  <p:childTnLst>
                                    <p:set>
                                      <p:cBhvr>
                                        <p:cTn id="67" dur="indefinite"/>
                                        <p:tgtEl>
                                          <p:spTgt spid="4">
                                            <p:txEl>
                                              <p:pRg st="8" end="8"/>
                                            </p:txEl>
                                          </p:spTgt>
                                        </p:tgtEl>
                                        <p:attrNameLst>
                                          <p:attrName>style.opacity</p:attrName>
                                        </p:attrNameLst>
                                      </p:cBhvr>
                                      <p:to>
                                        <p:strVal val="1"/>
                                      </p:to>
                                    </p:set>
                                    <p:animEffect filter="image" prLst="opacity: 1">
                                      <p:cBhvr rctx="IE">
                                        <p:cTn id="68" dur="indefinite"/>
                                        <p:tgtEl>
                                          <p:spTgt spid="4">
                                            <p:txEl>
                                              <p:pRg st="8" end="8"/>
                                            </p:txEl>
                                          </p:spTgt>
                                        </p:tgtEl>
                                      </p:cBhvr>
                                    </p:animEffect>
                                  </p:childTnLst>
                                </p:cTn>
                              </p:par>
                              <p:par>
                                <p:cTn id="69" presetID="9" presetClass="emph" presetSubtype="0" nodeType="withEffect">
                                  <p:stCondLst>
                                    <p:cond delay="0"/>
                                  </p:stCondLst>
                                  <p:childTnLst>
                                    <p:set>
                                      <p:cBhvr>
                                        <p:cTn id="70" dur="indefinite"/>
                                        <p:tgtEl>
                                          <p:spTgt spid="4">
                                            <p:txEl>
                                              <p:pRg st="6" end="6"/>
                                            </p:txEl>
                                          </p:spTgt>
                                        </p:tgtEl>
                                        <p:attrNameLst>
                                          <p:attrName>style.opacity</p:attrName>
                                        </p:attrNameLst>
                                      </p:cBhvr>
                                      <p:to>
                                        <p:strVal val="0.1"/>
                                      </p:to>
                                    </p:set>
                                    <p:animEffect filter="image" prLst="opacity: 0.1">
                                      <p:cBhvr rctx="IE">
                                        <p:cTn id="71" dur="indefinite"/>
                                        <p:tgtEl>
                                          <p:spTgt spid="4">
                                            <p:txEl>
                                              <p:pRg st="6" end="6"/>
                                            </p:txEl>
                                          </p:spTgt>
                                        </p:tgtEl>
                                      </p:cBhvr>
                                    </p:animEffect>
                                  </p:childTnLst>
                                </p:cTn>
                              </p:par>
                              <p:par>
                                <p:cTn id="72" presetID="9" presetClass="emph" presetSubtype="0" nodeType="withEffect">
                                  <p:stCondLst>
                                    <p:cond delay="0"/>
                                  </p:stCondLst>
                                  <p:childTnLst>
                                    <p:set>
                                      <p:cBhvr>
                                        <p:cTn id="73" dur="indefinite"/>
                                        <p:tgtEl>
                                          <p:spTgt spid="4">
                                            <p:txEl>
                                              <p:pRg st="7" end="7"/>
                                            </p:txEl>
                                          </p:spTgt>
                                        </p:tgtEl>
                                        <p:attrNameLst>
                                          <p:attrName>style.opacity</p:attrName>
                                        </p:attrNameLst>
                                      </p:cBhvr>
                                      <p:to>
                                        <p:strVal val="0.1"/>
                                      </p:to>
                                    </p:set>
                                    <p:animEffect filter="image" prLst="opacity: 0.1">
                                      <p:cBhvr rctx="IE">
                                        <p:cTn id="74" dur="indefinite"/>
                                        <p:tgtEl>
                                          <p:spTgt spid="4">
                                            <p:txEl>
                                              <p:pRg st="7" end="7"/>
                                            </p:txEl>
                                          </p:spTgt>
                                        </p:tgtEl>
                                      </p:cBhvr>
                                    </p:animEffect>
                                  </p:childTnLst>
                                </p:cTn>
                              </p:par>
                              <p:par>
                                <p:cTn id="75" presetID="10" presetClass="exit" presetSubtype="0" fill="hold" nodeType="withEffect">
                                  <p:stCondLst>
                                    <p:cond delay="0"/>
                                  </p:stCondLst>
                                  <p:childTnLst>
                                    <p:animEffect transition="out" filter="fade">
                                      <p:cBhvr>
                                        <p:cTn id="76" dur="250"/>
                                        <p:tgtEl>
                                          <p:spTgt spid="36"/>
                                        </p:tgtEl>
                                      </p:cBhvr>
                                    </p:animEffect>
                                    <p:set>
                                      <p:cBhvr>
                                        <p:cTn id="77" dur="1" fill="hold">
                                          <p:stCondLst>
                                            <p:cond delay="249"/>
                                          </p:stCondLst>
                                        </p:cTn>
                                        <p:tgtEl>
                                          <p:spTgt spid="36"/>
                                        </p:tgtEl>
                                        <p:attrNameLst>
                                          <p:attrName>style.visibility</p:attrName>
                                        </p:attrNameLst>
                                      </p:cBhvr>
                                      <p:to>
                                        <p:strVal val="hidden"/>
                                      </p:to>
                                    </p:set>
                                  </p:childTnLst>
                                </p:cTn>
                              </p:par>
                              <p:par>
                                <p:cTn id="78" presetID="10" presetClass="exit" presetSubtype="0" fill="hold" grpId="1" nodeType="withEffect">
                                  <p:stCondLst>
                                    <p:cond delay="0"/>
                                  </p:stCondLst>
                                  <p:childTnLst>
                                    <p:animEffect transition="out" filter="fade">
                                      <p:cBhvr>
                                        <p:cTn id="79" dur="250"/>
                                        <p:tgtEl>
                                          <p:spTgt spid="39"/>
                                        </p:tgtEl>
                                      </p:cBhvr>
                                    </p:animEffect>
                                    <p:set>
                                      <p:cBhvr>
                                        <p:cTn id="80" dur="1" fill="hold">
                                          <p:stCondLst>
                                            <p:cond delay="249"/>
                                          </p:stCondLst>
                                        </p:cTn>
                                        <p:tgtEl>
                                          <p:spTgt spid="39"/>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9" presetClass="emph" presetSubtype="0" nodeType="clickEffect">
                                  <p:stCondLst>
                                    <p:cond delay="0"/>
                                  </p:stCondLst>
                                  <p:childTnLst>
                                    <p:set>
                                      <p:cBhvr>
                                        <p:cTn id="84" dur="indefinite"/>
                                        <p:tgtEl>
                                          <p:spTgt spid="4">
                                            <p:txEl>
                                              <p:pRg st="9" end="9"/>
                                            </p:txEl>
                                          </p:spTgt>
                                        </p:tgtEl>
                                        <p:attrNameLst>
                                          <p:attrName>style.opacity</p:attrName>
                                        </p:attrNameLst>
                                      </p:cBhvr>
                                      <p:to>
                                        <p:strVal val="1"/>
                                      </p:to>
                                    </p:set>
                                    <p:animEffect filter="image" prLst="opacity: 1">
                                      <p:cBhvr rctx="IE">
                                        <p:cTn id="85" dur="indefinite"/>
                                        <p:tgtEl>
                                          <p:spTgt spid="4">
                                            <p:txEl>
                                              <p:pRg st="9" end="9"/>
                                            </p:txEl>
                                          </p:spTgt>
                                        </p:tgtEl>
                                      </p:cBhvr>
                                    </p:animEffect>
                                  </p:childTnLst>
                                </p:cTn>
                              </p:par>
                              <p:par>
                                <p:cTn id="86" presetID="9" presetClass="emph" presetSubtype="0" nodeType="withEffect">
                                  <p:stCondLst>
                                    <p:cond delay="0"/>
                                  </p:stCondLst>
                                  <p:childTnLst>
                                    <p:set>
                                      <p:cBhvr>
                                        <p:cTn id="87" dur="indefinite"/>
                                        <p:tgtEl>
                                          <p:spTgt spid="4">
                                            <p:txEl>
                                              <p:pRg st="8" end="8"/>
                                            </p:txEl>
                                          </p:spTgt>
                                        </p:tgtEl>
                                        <p:attrNameLst>
                                          <p:attrName>style.opacity</p:attrName>
                                        </p:attrNameLst>
                                      </p:cBhvr>
                                      <p:to>
                                        <p:strVal val="0.1"/>
                                      </p:to>
                                    </p:set>
                                    <p:animEffect filter="image" prLst="opacity: 0.1">
                                      <p:cBhvr rctx="IE">
                                        <p:cTn id="88" dur="indefinite"/>
                                        <p:tgtEl>
                                          <p:spTgt spid="4">
                                            <p:txEl>
                                              <p:pRg st="8" end="8"/>
                                            </p:txEl>
                                          </p:spTgt>
                                        </p:tgtEl>
                                      </p:cBhvr>
                                    </p:animEffect>
                                  </p:childTnLst>
                                </p:cTn>
                              </p:par>
                            </p:childTnLst>
                          </p:cTn>
                        </p:par>
                      </p:childTnLst>
                    </p:cTn>
                  </p:par>
                  <p:par>
                    <p:cTn id="89" fill="hold">
                      <p:stCondLst>
                        <p:cond delay="indefinite"/>
                      </p:stCondLst>
                      <p:childTnLst>
                        <p:par>
                          <p:cTn id="90" fill="hold">
                            <p:stCondLst>
                              <p:cond delay="0"/>
                            </p:stCondLst>
                            <p:childTnLst>
                              <p:par>
                                <p:cTn id="91" presetID="9" presetClass="emph" presetSubtype="0" nodeType="clickEffect">
                                  <p:stCondLst>
                                    <p:cond delay="0"/>
                                  </p:stCondLst>
                                  <p:childTnLst>
                                    <p:set>
                                      <p:cBhvr>
                                        <p:cTn id="92" dur="indefinite"/>
                                        <p:tgtEl>
                                          <p:spTgt spid="4">
                                            <p:txEl>
                                              <p:pRg st="10" end="10"/>
                                            </p:txEl>
                                          </p:spTgt>
                                        </p:tgtEl>
                                        <p:attrNameLst>
                                          <p:attrName>style.opacity</p:attrName>
                                        </p:attrNameLst>
                                      </p:cBhvr>
                                      <p:to>
                                        <p:strVal val="1"/>
                                      </p:to>
                                    </p:set>
                                    <p:animEffect filter="image" prLst="opacity: 1">
                                      <p:cBhvr rctx="IE">
                                        <p:cTn id="93" dur="indefinite"/>
                                        <p:tgtEl>
                                          <p:spTgt spid="4">
                                            <p:txEl>
                                              <p:pRg st="10" end="10"/>
                                            </p:txEl>
                                          </p:spTgt>
                                        </p:tgtEl>
                                      </p:cBhvr>
                                    </p:animEffect>
                                  </p:childTnLst>
                                </p:cTn>
                              </p:par>
                              <p:par>
                                <p:cTn id="94" presetID="9" presetClass="emph" presetSubtype="0" nodeType="withEffect">
                                  <p:stCondLst>
                                    <p:cond delay="0"/>
                                  </p:stCondLst>
                                  <p:childTnLst>
                                    <p:set>
                                      <p:cBhvr>
                                        <p:cTn id="95" dur="indefinite"/>
                                        <p:tgtEl>
                                          <p:spTgt spid="4">
                                            <p:txEl>
                                              <p:pRg st="9" end="9"/>
                                            </p:txEl>
                                          </p:spTgt>
                                        </p:tgtEl>
                                        <p:attrNameLst>
                                          <p:attrName>style.opacity</p:attrName>
                                        </p:attrNameLst>
                                      </p:cBhvr>
                                      <p:to>
                                        <p:strVal val="0.1"/>
                                      </p:to>
                                    </p:set>
                                    <p:animEffect filter="image" prLst="opacity: 0.1">
                                      <p:cBhvr rctx="IE">
                                        <p:cTn id="96" dur="indefinite"/>
                                        <p:tgtEl>
                                          <p:spTgt spid="4">
                                            <p:txEl>
                                              <p:pRg st="9" end="9"/>
                                            </p:txEl>
                                          </p:spTgt>
                                        </p:tgtEl>
                                      </p:cBhvr>
                                    </p:animEffect>
                                  </p:childTnLst>
                                </p:cTn>
                              </p:par>
                              <p:par>
                                <p:cTn id="97" presetID="10" presetClass="entr" presetSubtype="0" fill="hold" grpId="0" nodeType="withEffect">
                                  <p:stCondLst>
                                    <p:cond delay="0"/>
                                  </p:stCondLst>
                                  <p:childTnLst>
                                    <p:set>
                                      <p:cBhvr>
                                        <p:cTn id="98" dur="1" fill="hold">
                                          <p:stCondLst>
                                            <p:cond delay="0"/>
                                          </p:stCondLst>
                                        </p:cTn>
                                        <p:tgtEl>
                                          <p:spTgt spid="43"/>
                                        </p:tgtEl>
                                        <p:attrNameLst>
                                          <p:attrName>style.visibility</p:attrName>
                                        </p:attrNameLst>
                                      </p:cBhvr>
                                      <p:to>
                                        <p:strVal val="visible"/>
                                      </p:to>
                                    </p:set>
                                    <p:animEffect transition="in" filter="fade">
                                      <p:cBhvr>
                                        <p:cTn id="99" dur="250"/>
                                        <p:tgtEl>
                                          <p:spTgt spid="43"/>
                                        </p:tgtEl>
                                      </p:cBhvr>
                                    </p:animEffect>
                                  </p:childTnLst>
                                </p:cTn>
                              </p:par>
                              <p:par>
                                <p:cTn id="100" presetID="10" presetClass="entr" presetSubtype="0" fill="hold" nodeType="withEffect">
                                  <p:stCondLst>
                                    <p:cond delay="0"/>
                                  </p:stCondLst>
                                  <p:childTnLst>
                                    <p:set>
                                      <p:cBhvr>
                                        <p:cTn id="101" dur="1" fill="hold">
                                          <p:stCondLst>
                                            <p:cond delay="0"/>
                                          </p:stCondLst>
                                        </p:cTn>
                                        <p:tgtEl>
                                          <p:spTgt spid="40"/>
                                        </p:tgtEl>
                                        <p:attrNameLst>
                                          <p:attrName>style.visibility</p:attrName>
                                        </p:attrNameLst>
                                      </p:cBhvr>
                                      <p:to>
                                        <p:strVal val="visible"/>
                                      </p:to>
                                    </p:set>
                                    <p:animEffect transition="in" filter="fade">
                                      <p:cBhvr>
                                        <p:cTn id="102" dur="25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39" grpId="1" animBg="1"/>
      <p:bldP spid="43" grpId="0" animBg="1"/>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3E910-17FE-EC8A-77CB-57BE753D14CF}"/>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Intro</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36010A1B-6A20-BDC0-7F69-582C7C602242}"/>
              </a:ext>
            </a:extLst>
          </p:cNvPr>
          <p:cNvSpPr>
            <a:spLocks noGrp="1"/>
          </p:cNvSpPr>
          <p:nvPr>
            <p:ph idx="1"/>
          </p:nvPr>
        </p:nvSpPr>
        <p:spPr/>
        <p:txBody>
          <a:bodyPr/>
          <a:lstStyle/>
          <a:p>
            <a:r>
              <a:rPr lang="en-US">
                <a:solidFill>
                  <a:schemeClr val="bg1"/>
                </a:solidFill>
                <a:latin typeface="Courier New" panose="02070309020205020404" pitchFamily="49" charset="0"/>
                <a:cs typeface="Courier New" panose="02070309020205020404" pitchFamily="49" charset="0"/>
              </a:rPr>
              <a:t>What is a root signature?</a:t>
            </a:r>
          </a:p>
          <a:p>
            <a:r>
              <a:rPr lang="en-US">
                <a:solidFill>
                  <a:schemeClr val="bg1"/>
                </a:solidFill>
                <a:latin typeface="Courier New" panose="02070309020205020404" pitchFamily="49" charset="0"/>
                <a:cs typeface="Courier New" panose="02070309020205020404" pitchFamily="49" charset="0"/>
              </a:rPr>
              <a:t>Descriptor tables</a:t>
            </a:r>
          </a:p>
          <a:p>
            <a:r>
              <a:rPr lang="en-US">
                <a:solidFill>
                  <a:schemeClr val="bg1"/>
                </a:solidFill>
                <a:latin typeface="Courier New" panose="02070309020205020404" pitchFamily="49" charset="0"/>
                <a:cs typeface="Courier New" panose="02070309020205020404" pitchFamily="49" charset="0"/>
              </a:rPr>
              <a:t>Root descriptor</a:t>
            </a:r>
          </a:p>
          <a:p>
            <a:r>
              <a:rPr lang="en-US">
                <a:solidFill>
                  <a:schemeClr val="bg1"/>
                </a:solidFill>
                <a:latin typeface="Courier New" panose="02070309020205020404" pitchFamily="49" charset="0"/>
                <a:cs typeface="Courier New" panose="02070309020205020404" pitchFamily="49" charset="0"/>
              </a:rPr>
              <a:t>Root constants</a:t>
            </a:r>
          </a:p>
          <a:p>
            <a:r>
              <a:rPr lang="en-US">
                <a:solidFill>
                  <a:schemeClr val="bg1"/>
                </a:solidFill>
                <a:latin typeface="Courier New" panose="02070309020205020404" pitchFamily="49" charset="0"/>
                <a:cs typeface="Courier New" panose="02070309020205020404" pitchFamily="49" charset="0"/>
              </a:rPr>
              <a:t>Bindless</a:t>
            </a:r>
          </a:p>
        </p:txBody>
      </p:sp>
      <p:sp>
        <p:nvSpPr>
          <p:cNvPr id="7" name="Slide Number Placeholder 6">
            <a:extLst>
              <a:ext uri="{FF2B5EF4-FFF2-40B4-BE49-F238E27FC236}">
                <a16:creationId xmlns:a16="http://schemas.microsoft.com/office/drawing/2014/main" id="{EA69A0FA-1E39-F547-E929-5C0ACC91C7C8}"/>
              </a:ext>
            </a:extLst>
          </p:cNvPr>
          <p:cNvSpPr>
            <a:spLocks noGrp="1"/>
          </p:cNvSpPr>
          <p:nvPr>
            <p:ph type="sldNum" sz="quarter" idx="12"/>
          </p:nvPr>
        </p:nvSpPr>
        <p:spPr/>
        <p:txBody>
          <a:bodyPr/>
          <a:lstStyle/>
          <a:p>
            <a:fld id="{5C7B9823-D771-4D90-A2CD-7D2C676B1CFD}" type="slidenum">
              <a:rPr lang="nl-NL" smtClean="0"/>
              <a:t>2</a:t>
            </a:fld>
            <a:endParaRPr lang="nl-NL"/>
          </a:p>
        </p:txBody>
      </p:sp>
    </p:spTree>
    <p:extLst>
      <p:ext uri="{BB962C8B-B14F-4D97-AF65-F5344CB8AC3E}">
        <p14:creationId xmlns:p14="http://schemas.microsoft.com/office/powerpoint/2010/main" val="3575006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BFCED81D-2472-BF27-9812-A7A793D997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D92930-62BE-F563-76D6-B1B54F57659E}"/>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Descriptor Table</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DCB030C9-318E-9C7A-8E3C-C4A57316F92D}"/>
              </a:ext>
            </a:extLst>
          </p:cNvPr>
          <p:cNvSpPr>
            <a:spLocks noGrp="1"/>
          </p:cNvSpPr>
          <p:nvPr>
            <p:ph idx="1"/>
          </p:nvPr>
        </p:nvSpPr>
        <p:spPr>
          <a:xfrm>
            <a:off x="838200" y="1825625"/>
            <a:ext cx="5040000" cy="4320000"/>
          </a:xfrm>
          <a:solidFill>
            <a:srgbClr val="3F423F"/>
          </a:solidFill>
        </p:spPr>
        <p:txBody>
          <a:bodyPr>
            <a:normAutofit/>
          </a:bodyPr>
          <a:lstStyle/>
          <a:p>
            <a:pPr marL="0" indent="0">
              <a:buNone/>
            </a:pPr>
            <a:r>
              <a:rPr lang="nl-NL" sz="1400">
                <a:solidFill>
                  <a:srgbClr val="C1BCAD"/>
                </a:solidFill>
                <a:latin typeface="Consolas" panose="020B0609020204030204" pitchFamily="49" charset="0"/>
              </a:rPr>
              <a:t>cbuffer</a:t>
            </a:r>
            <a:r>
              <a:rPr lang="nl-NL" sz="1400">
                <a:latin typeface="Consolas" panose="020B0609020204030204" pitchFamily="49" charset="0"/>
              </a:rPr>
              <a:t> </a:t>
            </a:r>
            <a:r>
              <a:rPr lang="nl-NL" sz="1400">
                <a:solidFill>
                  <a:srgbClr val="C9CE9F"/>
                </a:solidFill>
                <a:latin typeface="Consolas" panose="020B0609020204030204" pitchFamily="49" charset="0"/>
              </a:rPr>
              <a:t>input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b0</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1BCAD"/>
                </a:solidFill>
                <a:latin typeface="Consolas" panose="020B0609020204030204" pitchFamily="49" charset="0"/>
              </a:rPr>
              <a:t>uint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1BCAD"/>
                </a:solidFill>
                <a:latin typeface="Consolas" panose="020B0609020204030204" pitchFamily="49" charset="0"/>
              </a:rPr>
              <a:t>RWStructuredBuffer</a:t>
            </a:r>
            <a:r>
              <a:rPr lang="nl-NL" sz="1400">
                <a:solidFill>
                  <a:srgbClr val="CFCFCF"/>
                </a:solidFill>
                <a:latin typeface="Consolas" panose="020B0609020204030204" pitchFamily="49" charset="0"/>
              </a:rPr>
              <a:t>&lt;</a:t>
            </a:r>
            <a:r>
              <a:rPr lang="nl-NL" sz="1400">
                <a:solidFill>
                  <a:srgbClr val="C1BCAD"/>
                </a:solidFill>
                <a:latin typeface="Consolas" panose="020B0609020204030204" pitchFamily="49" charset="0"/>
              </a:rPr>
              <a:t>uint</a:t>
            </a:r>
            <a:r>
              <a:rPr lang="nl-NL" sz="1400">
                <a:solidFill>
                  <a:srgbClr val="CFCFCF"/>
                </a:solidFill>
                <a:latin typeface="Consolas" panose="020B0609020204030204" pitchFamily="49" charset="0"/>
              </a:rPr>
              <a:t>&gt;</a:t>
            </a: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u0</a:t>
            </a: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FCFCF"/>
                </a:solidFill>
                <a:latin typeface="Consolas" panose="020B0609020204030204" pitchFamily="49" charset="0"/>
              </a:rPr>
              <a:t>[</a:t>
            </a:r>
            <a:r>
              <a:rPr lang="nl-NL" sz="1400">
                <a:solidFill>
                  <a:srgbClr val="C1BCAD"/>
                </a:solidFill>
                <a:latin typeface="Consolas" panose="020B0609020204030204" pitchFamily="49" charset="0"/>
              </a:rPr>
              <a:t>numthreads</a:t>
            </a:r>
            <a:r>
              <a:rPr lang="nl-NL" sz="1400">
                <a:solidFill>
                  <a:srgbClr val="CFCFCF"/>
                </a:solidFill>
                <a:latin typeface="Consolas" panose="020B0609020204030204" pitchFamily="49" charset="0"/>
              </a:rPr>
              <a:t>(32,1,1)]</a:t>
            </a:r>
          </a:p>
          <a:p>
            <a:pPr marL="0" indent="0">
              <a:buNone/>
            </a:pPr>
            <a:r>
              <a:rPr lang="en-US" sz="1400">
                <a:solidFill>
                  <a:srgbClr val="C1BCAD"/>
                </a:solidFill>
                <a:latin typeface="Consolas" panose="020B0609020204030204" pitchFamily="49" charset="0"/>
              </a:rPr>
              <a:t>void</a:t>
            </a:r>
            <a:r>
              <a:rPr lang="en-US" sz="1400">
                <a:latin typeface="Consolas" panose="020B0609020204030204" pitchFamily="49" charset="0"/>
              </a:rPr>
              <a:t> </a:t>
            </a:r>
            <a:r>
              <a:rPr lang="en-US" sz="1400">
                <a:solidFill>
                  <a:srgbClr val="C9CE9F"/>
                </a:solidFill>
                <a:latin typeface="Consolas" panose="020B0609020204030204" pitchFamily="49" charset="0"/>
              </a:rPr>
              <a:t>main</a:t>
            </a:r>
            <a:r>
              <a:rPr lang="en-US" sz="1400">
                <a:solidFill>
                  <a:srgbClr val="CFCFCF"/>
                </a:solidFill>
                <a:latin typeface="Consolas" panose="020B0609020204030204" pitchFamily="49" charset="0"/>
              </a:rPr>
              <a:t>(</a:t>
            </a:r>
            <a:r>
              <a:rPr lang="en-US" sz="1400" err="1">
                <a:solidFill>
                  <a:srgbClr val="C1BCAD"/>
                </a:solidFill>
                <a:latin typeface="Consolas" panose="020B0609020204030204" pitchFamily="49" charset="0"/>
              </a:rPr>
              <a:t>uint</a:t>
            </a:r>
            <a:r>
              <a:rPr lang="en-US" sz="1400">
                <a:latin typeface="Consolas" panose="020B0609020204030204" pitchFamily="49" charset="0"/>
              </a:rPr>
              <a:t> </a:t>
            </a:r>
            <a:r>
              <a:rPr lang="en-US" sz="1400">
                <a:solidFill>
                  <a:srgbClr val="9FA29F"/>
                </a:solidFill>
                <a:latin typeface="Consolas" panose="020B0609020204030204" pitchFamily="49" charset="0"/>
              </a:rPr>
              <a:t>index</a:t>
            </a:r>
            <a:r>
              <a:rPr lang="en-US" sz="1400">
                <a:latin typeface="Consolas" panose="020B0609020204030204" pitchFamily="49" charset="0"/>
              </a:rPr>
              <a:t> </a:t>
            </a:r>
            <a:r>
              <a:rPr lang="en-US" sz="1400">
                <a:solidFill>
                  <a:srgbClr val="CFCFCF"/>
                </a:solidFill>
                <a:latin typeface="Consolas" panose="020B0609020204030204" pitchFamily="49" charset="0"/>
              </a:rPr>
              <a:t>:</a:t>
            </a:r>
            <a:r>
              <a:rPr lang="en-US" sz="1400">
                <a:latin typeface="Consolas" panose="020B0609020204030204" pitchFamily="49" charset="0"/>
              </a:rPr>
              <a:t> </a:t>
            </a:r>
            <a:r>
              <a:rPr lang="en-US" sz="1400" err="1">
                <a:solidFill>
                  <a:srgbClr val="9FA29F"/>
                </a:solidFill>
                <a:latin typeface="Consolas" panose="020B0609020204030204" pitchFamily="49" charset="0"/>
              </a:rPr>
              <a:t>SV_DispatchThreadID</a:t>
            </a:r>
            <a:r>
              <a:rPr lang="en-US"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solidFill>
                  <a:srgbClr val="CFCFCF"/>
                </a:solidFill>
                <a:latin typeface="Consolas" panose="020B0609020204030204" pitchFamily="49" charset="0"/>
              </a:rPr>
              <a:t>[</a:t>
            </a:r>
            <a:r>
              <a:rPr lang="nl-NL" sz="1400">
                <a:solidFill>
                  <a:srgbClr val="9FA29F"/>
                </a:solidFill>
                <a:latin typeface="Consolas" panose="020B0609020204030204" pitchFamily="49" charset="0"/>
              </a:rPr>
              <a:t>index</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endParaRPr lang="en-US" sz="1400">
              <a:solidFill>
                <a:srgbClr val="CFCFCF"/>
              </a:solidFill>
              <a:latin typeface="Consolas" panose="020B0609020204030204" pitchFamily="49" charset="0"/>
            </a:endParaRPr>
          </a:p>
        </p:txBody>
      </p:sp>
      <p:sp>
        <p:nvSpPr>
          <p:cNvPr id="4" name="Content Placeholder 4">
            <a:extLst>
              <a:ext uri="{FF2B5EF4-FFF2-40B4-BE49-F238E27FC236}">
                <a16:creationId xmlns:a16="http://schemas.microsoft.com/office/drawing/2014/main" id="{824BB47C-ACBF-422E-5E60-2D3FC4FDC4BE}"/>
              </a:ext>
            </a:extLst>
          </p:cNvPr>
          <p:cNvSpPr txBox="1">
            <a:spLocks/>
          </p:cNvSpPr>
          <p:nvPr/>
        </p:nvSpPr>
        <p:spPr>
          <a:xfrm>
            <a:off x="6313802" y="1825625"/>
            <a:ext cx="5040000" cy="4320000"/>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nl-NL" sz="1400">
                <a:solidFill>
                  <a:srgbClr val="CFCFCF"/>
                </a:solidFill>
                <a:latin typeface="Consolas" panose="020B0609020204030204" pitchFamily="49" charset="0"/>
              </a:rPr>
              <a:t>s_getpc_b64        s[4:5]</a:t>
            </a:r>
          </a:p>
          <a:p>
            <a:pPr marL="0" indent="0">
              <a:buClr>
                <a:srgbClr val="9FA29F"/>
              </a:buClr>
              <a:buNone/>
            </a:pPr>
            <a:r>
              <a:rPr lang="en-US" sz="1400">
                <a:solidFill>
                  <a:srgbClr val="CFCFCF"/>
                </a:solidFill>
                <a:latin typeface="Consolas" panose="020B0609020204030204" pitchFamily="49" charset="0"/>
              </a:rPr>
              <a:t>s_mov_b32          s3, s5</a:t>
            </a:r>
          </a:p>
          <a:p>
            <a:pPr marL="0" indent="0">
              <a:buClr>
                <a:srgbClr val="9FA29F"/>
              </a:buClr>
              <a:buNone/>
            </a:pPr>
            <a:r>
              <a:rPr lang="en-US" sz="1400">
                <a:solidFill>
                  <a:srgbClr val="CFCFCF"/>
                </a:solidFill>
                <a:latin typeface="Consolas" panose="020B0609020204030204" pitchFamily="49" charset="0"/>
              </a:rPr>
              <a:t>s_load_b128        s[4:7], s[2:3], null</a:t>
            </a:r>
          </a:p>
          <a:p>
            <a:pPr marL="0" indent="0">
              <a:buClr>
                <a:srgbClr val="9FA29F"/>
              </a:buClr>
              <a:buNone/>
            </a:pPr>
            <a:r>
              <a:rPr lang="en-US" sz="1400">
                <a:solidFill>
                  <a:srgbClr val="CFCFCF"/>
                </a:solidFill>
                <a:latin typeface="Consolas" panose="020B0609020204030204" pitchFamily="49" charset="0"/>
              </a:rPr>
              <a:t>s_load_b128        s[0:3], s[2:3], 0x000100</a:t>
            </a:r>
          </a:p>
          <a:p>
            <a:pPr marL="0" indent="0">
              <a:buClr>
                <a:srgbClr val="9FA29F"/>
              </a:buClr>
              <a:buNone/>
            </a:pPr>
            <a:r>
              <a:rPr lang="en-US" sz="1400" err="1">
                <a:solidFill>
                  <a:srgbClr val="CFCFCF"/>
                </a:solidFill>
                <a:latin typeface="Consolas" panose="020B0609020204030204" pitchFamily="49" charset="0"/>
              </a:rPr>
              <a:t>s_waitcnt</a:t>
            </a:r>
            <a:r>
              <a:rPr lang="en-US" sz="1400">
                <a:solidFill>
                  <a:srgbClr val="CFCFCF"/>
                </a:solidFill>
                <a:latin typeface="Consolas" panose="020B0609020204030204" pitchFamily="49" charset="0"/>
              </a:rPr>
              <a:t>          </a:t>
            </a:r>
            <a:r>
              <a:rPr lang="en-US" sz="1400" err="1">
                <a:solidFill>
                  <a:srgbClr val="CFCFCF"/>
                </a:solidFill>
                <a:latin typeface="Consolas" panose="020B0609020204030204" pitchFamily="49" charset="0"/>
              </a:rPr>
              <a:t>lgkmcnt</a:t>
            </a:r>
            <a:r>
              <a:rPr lang="en-US" sz="1400">
                <a:solidFill>
                  <a:srgbClr val="CFCFCF"/>
                </a:solidFill>
                <a:latin typeface="Consolas" panose="020B0609020204030204" pitchFamily="49" charset="0"/>
              </a:rPr>
              <a:t>(0)</a:t>
            </a:r>
          </a:p>
          <a:p>
            <a:pPr marL="0" indent="0">
              <a:buClr>
                <a:srgbClr val="9FA29F"/>
              </a:buClr>
              <a:buNone/>
            </a:pPr>
            <a:r>
              <a:rPr lang="en-US" sz="1400">
                <a:solidFill>
                  <a:srgbClr val="CFCFCF"/>
                </a:solidFill>
                <a:latin typeface="Consolas" panose="020B0609020204030204" pitchFamily="49" charset="0"/>
              </a:rPr>
              <a:t>s_buffer_load_b32  s4, s[4:7], null</a:t>
            </a:r>
          </a:p>
          <a:p>
            <a:pPr marL="0" indent="0">
              <a:buClr>
                <a:srgbClr val="9FA29F"/>
              </a:buClr>
              <a:buNone/>
            </a:pPr>
            <a:r>
              <a:rPr lang="en-US" sz="1400">
                <a:solidFill>
                  <a:srgbClr val="CFCFCF"/>
                </a:solidFill>
                <a:latin typeface="Consolas" panose="020B0609020204030204" pitchFamily="49" charset="0"/>
              </a:rPr>
              <a:t>v_and_b32          v0, lit(0x000003ff), v0</a:t>
            </a:r>
          </a:p>
          <a:p>
            <a:pPr marL="0" indent="0">
              <a:buClr>
                <a:srgbClr val="9FA29F"/>
              </a:buClr>
              <a:buNone/>
            </a:pPr>
            <a:r>
              <a:rPr lang="en-US" sz="1400">
                <a:solidFill>
                  <a:srgbClr val="CFCFCF"/>
                </a:solidFill>
                <a:latin typeface="Consolas" panose="020B0609020204030204" pitchFamily="49" charset="0"/>
              </a:rPr>
              <a:t>v_lshl_add_u32     v0, s16, 5, v0</a:t>
            </a:r>
          </a:p>
          <a:p>
            <a:pPr marL="0" indent="0">
              <a:buClr>
                <a:srgbClr val="9FA29F"/>
              </a:buClr>
              <a:buNone/>
            </a:pPr>
            <a:r>
              <a:rPr lang="en-US" sz="1400" err="1">
                <a:solidFill>
                  <a:srgbClr val="CFCFCF"/>
                </a:solidFill>
                <a:latin typeface="Consolas" panose="020B0609020204030204" pitchFamily="49" charset="0"/>
              </a:rPr>
              <a:t>s_waitcnt</a:t>
            </a:r>
            <a:r>
              <a:rPr lang="en-US" sz="1400">
                <a:solidFill>
                  <a:srgbClr val="CFCFCF"/>
                </a:solidFill>
                <a:latin typeface="Consolas" panose="020B0609020204030204" pitchFamily="49" charset="0"/>
              </a:rPr>
              <a:t>          </a:t>
            </a:r>
            <a:r>
              <a:rPr lang="en-US" sz="1400" err="1">
                <a:solidFill>
                  <a:srgbClr val="CFCFCF"/>
                </a:solidFill>
                <a:latin typeface="Consolas" panose="020B0609020204030204" pitchFamily="49" charset="0"/>
              </a:rPr>
              <a:t>lgkmcnt</a:t>
            </a:r>
            <a:r>
              <a:rPr lang="en-US" sz="1400">
                <a:solidFill>
                  <a:srgbClr val="CFCFCF"/>
                </a:solidFill>
                <a:latin typeface="Consolas" panose="020B0609020204030204" pitchFamily="49" charset="0"/>
              </a:rPr>
              <a:t>(0)</a:t>
            </a:r>
          </a:p>
          <a:p>
            <a:pPr marL="0" indent="0">
              <a:buClr>
                <a:srgbClr val="9FA29F"/>
              </a:buClr>
              <a:buNone/>
            </a:pPr>
            <a:r>
              <a:rPr lang="en-US" sz="1400">
                <a:solidFill>
                  <a:srgbClr val="CFCFCF"/>
                </a:solidFill>
                <a:latin typeface="Consolas" panose="020B0609020204030204" pitchFamily="49" charset="0"/>
              </a:rPr>
              <a:t>v_mov_b32          v1, s4</a:t>
            </a:r>
          </a:p>
          <a:p>
            <a:pPr marL="0" indent="0">
              <a:buClr>
                <a:srgbClr val="9FA29F"/>
              </a:buClr>
              <a:buNone/>
            </a:pPr>
            <a:r>
              <a:rPr lang="en-US" sz="1400">
                <a:solidFill>
                  <a:srgbClr val="CFCFCF"/>
                </a:solidFill>
                <a:latin typeface="Consolas" panose="020B0609020204030204" pitchFamily="49" charset="0"/>
              </a:rPr>
              <a:t>buffer_store_b32   v1, v0, s[0:3], 0 </a:t>
            </a:r>
            <a:r>
              <a:rPr lang="en-US" sz="1400" err="1">
                <a:solidFill>
                  <a:srgbClr val="CFCFCF"/>
                </a:solidFill>
                <a:latin typeface="Consolas" panose="020B0609020204030204" pitchFamily="49" charset="0"/>
              </a:rPr>
              <a:t>idxen</a:t>
            </a:r>
            <a:r>
              <a:rPr lang="en-US" sz="1400">
                <a:solidFill>
                  <a:srgbClr val="CFCFCF"/>
                </a:solidFill>
                <a:latin typeface="Consolas" panose="020B0609020204030204" pitchFamily="49" charset="0"/>
              </a:rPr>
              <a:t> </a:t>
            </a:r>
            <a:r>
              <a:rPr lang="en-US" sz="1400" err="1">
                <a:solidFill>
                  <a:srgbClr val="CFCFCF"/>
                </a:solidFill>
                <a:latin typeface="Consolas" panose="020B0609020204030204" pitchFamily="49" charset="0"/>
              </a:rPr>
              <a:t>glc</a:t>
            </a:r>
            <a:endParaRPr lang="nl-NL" sz="1400">
              <a:solidFill>
                <a:srgbClr val="CFCFCF"/>
              </a:solidFill>
              <a:latin typeface="Consolas" panose="020B0609020204030204" pitchFamily="49" charset="0"/>
            </a:endParaRPr>
          </a:p>
        </p:txBody>
      </p:sp>
      <p:cxnSp>
        <p:nvCxnSpPr>
          <p:cNvPr id="36" name="Straight Arrow Connector 35">
            <a:extLst>
              <a:ext uri="{FF2B5EF4-FFF2-40B4-BE49-F238E27FC236}">
                <a16:creationId xmlns:a16="http://schemas.microsoft.com/office/drawing/2014/main" id="{6758090B-1046-56EC-6ED5-44DC6D147582}"/>
              </a:ext>
            </a:extLst>
          </p:cNvPr>
          <p:cNvCxnSpPr>
            <a:cxnSpLocks/>
            <a:stCxn id="4" idx="1"/>
          </p:cNvCxnSpPr>
          <p:nvPr/>
        </p:nvCxnSpPr>
        <p:spPr>
          <a:xfrm flipH="1">
            <a:off x="2283883" y="3985625"/>
            <a:ext cx="4029919" cy="1009708"/>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39" name="Rectangle 38">
            <a:extLst>
              <a:ext uri="{FF2B5EF4-FFF2-40B4-BE49-F238E27FC236}">
                <a16:creationId xmlns:a16="http://schemas.microsoft.com/office/drawing/2014/main" id="{2267FB8F-7590-9770-BB93-BD3673EB7FA0}"/>
              </a:ext>
            </a:extLst>
          </p:cNvPr>
          <p:cNvSpPr/>
          <p:nvPr/>
        </p:nvSpPr>
        <p:spPr>
          <a:xfrm>
            <a:off x="1998299" y="5027990"/>
            <a:ext cx="530798"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40" name="Straight Arrow Connector 39">
            <a:extLst>
              <a:ext uri="{FF2B5EF4-FFF2-40B4-BE49-F238E27FC236}">
                <a16:creationId xmlns:a16="http://schemas.microsoft.com/office/drawing/2014/main" id="{D97AA096-A8D2-3100-C638-192513CDD402}"/>
              </a:ext>
            </a:extLst>
          </p:cNvPr>
          <p:cNvCxnSpPr>
            <a:cxnSpLocks/>
          </p:cNvCxnSpPr>
          <p:nvPr/>
        </p:nvCxnSpPr>
        <p:spPr>
          <a:xfrm flipH="1">
            <a:off x="3572851" y="5147733"/>
            <a:ext cx="2781382" cy="0"/>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43" name="Rectangle 42">
            <a:extLst>
              <a:ext uri="{FF2B5EF4-FFF2-40B4-BE49-F238E27FC236}">
                <a16:creationId xmlns:a16="http://schemas.microsoft.com/office/drawing/2014/main" id="{964A14CE-D1F4-1F70-DBF2-D7D7522C2175}"/>
              </a:ext>
            </a:extLst>
          </p:cNvPr>
          <p:cNvSpPr/>
          <p:nvPr/>
        </p:nvSpPr>
        <p:spPr>
          <a:xfrm>
            <a:off x="1314234" y="5027989"/>
            <a:ext cx="2187250"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5" name="Straight Arrow Connector 4">
            <a:extLst>
              <a:ext uri="{FF2B5EF4-FFF2-40B4-BE49-F238E27FC236}">
                <a16:creationId xmlns:a16="http://schemas.microsoft.com/office/drawing/2014/main" id="{9082CD75-D019-ED5B-D723-90A5F56450CA}"/>
              </a:ext>
            </a:extLst>
          </p:cNvPr>
          <p:cNvCxnSpPr>
            <a:cxnSpLocks/>
            <a:endCxn id="6" idx="3"/>
          </p:cNvCxnSpPr>
          <p:nvPr/>
        </p:nvCxnSpPr>
        <p:spPr>
          <a:xfrm flipH="1" flipV="1">
            <a:off x="2393396" y="2604352"/>
            <a:ext cx="3960837" cy="962760"/>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6" name="Rectangle 5">
            <a:extLst>
              <a:ext uri="{FF2B5EF4-FFF2-40B4-BE49-F238E27FC236}">
                <a16:creationId xmlns:a16="http://schemas.microsoft.com/office/drawing/2014/main" id="{1000BAA6-6F68-42E7-64B4-E5A69D2B7478}"/>
              </a:ext>
            </a:extLst>
          </p:cNvPr>
          <p:cNvSpPr/>
          <p:nvPr/>
        </p:nvSpPr>
        <p:spPr>
          <a:xfrm>
            <a:off x="1784598" y="2475235"/>
            <a:ext cx="608798"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7" name="Rectangle 6">
            <a:extLst>
              <a:ext uri="{FF2B5EF4-FFF2-40B4-BE49-F238E27FC236}">
                <a16:creationId xmlns:a16="http://schemas.microsoft.com/office/drawing/2014/main" id="{D7C3A380-62BB-FD00-AA9D-C527398DEB9D}"/>
              </a:ext>
            </a:extLst>
          </p:cNvPr>
          <p:cNvSpPr/>
          <p:nvPr/>
        </p:nvSpPr>
        <p:spPr>
          <a:xfrm>
            <a:off x="2871850" y="5027988"/>
            <a:ext cx="629634"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8" name="Straight Arrow Connector 7">
            <a:extLst>
              <a:ext uri="{FF2B5EF4-FFF2-40B4-BE49-F238E27FC236}">
                <a16:creationId xmlns:a16="http://schemas.microsoft.com/office/drawing/2014/main" id="{B8A1D0B1-DB03-94A8-D36F-9DB7DB6527AA}"/>
              </a:ext>
            </a:extLst>
          </p:cNvPr>
          <p:cNvCxnSpPr>
            <a:cxnSpLocks/>
            <a:endCxn id="7" idx="0"/>
          </p:cNvCxnSpPr>
          <p:nvPr/>
        </p:nvCxnSpPr>
        <p:spPr>
          <a:xfrm flipH="1">
            <a:off x="3186667" y="3567112"/>
            <a:ext cx="3167566" cy="1460876"/>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11" name="Slide Number Placeholder 10">
            <a:extLst>
              <a:ext uri="{FF2B5EF4-FFF2-40B4-BE49-F238E27FC236}">
                <a16:creationId xmlns:a16="http://schemas.microsoft.com/office/drawing/2014/main" id="{D5F2E977-7231-FCAB-3EFB-78578172F7DC}"/>
              </a:ext>
            </a:extLst>
          </p:cNvPr>
          <p:cNvSpPr>
            <a:spLocks noGrp="1"/>
          </p:cNvSpPr>
          <p:nvPr>
            <p:ph type="sldNum" sz="quarter" idx="12"/>
          </p:nvPr>
        </p:nvSpPr>
        <p:spPr/>
        <p:txBody>
          <a:bodyPr/>
          <a:lstStyle/>
          <a:p>
            <a:fld id="{5C7B9823-D771-4D90-A2CD-7D2C676B1CFD}" type="slidenum">
              <a:rPr lang="nl-NL" smtClean="0"/>
              <a:t>20</a:t>
            </a:fld>
            <a:endParaRPr lang="nl-NL"/>
          </a:p>
        </p:txBody>
      </p:sp>
    </p:spTree>
    <p:custDataLst>
      <p:tags r:id="rId1"/>
    </p:custDataLst>
    <p:extLst>
      <p:ext uri="{BB962C8B-B14F-4D97-AF65-F5344CB8AC3E}">
        <p14:creationId xmlns:p14="http://schemas.microsoft.com/office/powerpoint/2010/main" val="3247751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p:cTn id="6" dur="indefinite"/>
                                        <p:tgtEl>
                                          <p:spTgt spid="4">
                                            <p:txEl>
                                              <p:pRg st="1" end="1"/>
                                            </p:txEl>
                                          </p:spTgt>
                                        </p:tgtEl>
                                        <p:attrNameLst>
                                          <p:attrName>style.opacity</p:attrName>
                                        </p:attrNameLst>
                                      </p:cBhvr>
                                      <p:to>
                                        <p:strVal val="0.1"/>
                                      </p:to>
                                    </p:set>
                                    <p:animEffect filter="image" prLst="opacity: 0.1">
                                      <p:cBhvr rctx="IE">
                                        <p:cTn id="7" dur="indefinite"/>
                                        <p:tgtEl>
                                          <p:spTgt spid="4">
                                            <p:txEl>
                                              <p:pRg st="1" end="1"/>
                                            </p:txEl>
                                          </p:spTgt>
                                        </p:tgtEl>
                                      </p:cBhvr>
                                    </p:animEffect>
                                  </p:childTnLst>
                                </p:cTn>
                              </p:par>
                              <p:par>
                                <p:cTn id="8" presetID="9" presetClass="emph" presetSubtype="0" nodeType="withEffect">
                                  <p:stCondLst>
                                    <p:cond delay="0"/>
                                  </p:stCondLst>
                                  <p:childTnLst>
                                    <p:set>
                                      <p:cBhvr>
                                        <p:cTn id="9" dur="indefinite"/>
                                        <p:tgtEl>
                                          <p:spTgt spid="4">
                                            <p:txEl>
                                              <p:pRg st="2" end="2"/>
                                            </p:txEl>
                                          </p:spTgt>
                                        </p:tgtEl>
                                        <p:attrNameLst>
                                          <p:attrName>style.opacity</p:attrName>
                                        </p:attrNameLst>
                                      </p:cBhvr>
                                      <p:to>
                                        <p:strVal val="0.1"/>
                                      </p:to>
                                    </p:set>
                                    <p:animEffect filter="image" prLst="opacity: 0.1">
                                      <p:cBhvr rctx="IE">
                                        <p:cTn id="10" dur="indefinite"/>
                                        <p:tgtEl>
                                          <p:spTgt spid="4">
                                            <p:txEl>
                                              <p:pRg st="2" end="2"/>
                                            </p:txEl>
                                          </p:spTgt>
                                        </p:tgtEl>
                                      </p:cBhvr>
                                    </p:animEffect>
                                  </p:childTnLst>
                                </p:cTn>
                              </p:par>
                              <p:par>
                                <p:cTn id="11" presetID="9" presetClass="emph" presetSubtype="0" nodeType="withEffect">
                                  <p:stCondLst>
                                    <p:cond delay="0"/>
                                  </p:stCondLst>
                                  <p:childTnLst>
                                    <p:set>
                                      <p:cBhvr>
                                        <p:cTn id="12" dur="indefinite"/>
                                        <p:tgtEl>
                                          <p:spTgt spid="4">
                                            <p:txEl>
                                              <p:pRg st="3" end="3"/>
                                            </p:txEl>
                                          </p:spTgt>
                                        </p:tgtEl>
                                        <p:attrNameLst>
                                          <p:attrName>style.opacity</p:attrName>
                                        </p:attrNameLst>
                                      </p:cBhvr>
                                      <p:to>
                                        <p:strVal val="0.1"/>
                                      </p:to>
                                    </p:set>
                                    <p:animEffect filter="image" prLst="opacity: 0.1">
                                      <p:cBhvr rctx="IE">
                                        <p:cTn id="13" dur="indefinite"/>
                                        <p:tgtEl>
                                          <p:spTgt spid="4">
                                            <p:txEl>
                                              <p:pRg st="3" end="3"/>
                                            </p:txEl>
                                          </p:spTgt>
                                        </p:tgtEl>
                                      </p:cBhvr>
                                    </p:animEffect>
                                  </p:childTnLst>
                                </p:cTn>
                              </p:par>
                              <p:par>
                                <p:cTn id="14" presetID="9" presetClass="emph" presetSubtype="0" nodeType="withEffect">
                                  <p:stCondLst>
                                    <p:cond delay="0"/>
                                  </p:stCondLst>
                                  <p:childTnLst>
                                    <p:set>
                                      <p:cBhvr>
                                        <p:cTn id="15" dur="indefinite"/>
                                        <p:tgtEl>
                                          <p:spTgt spid="4">
                                            <p:txEl>
                                              <p:pRg st="4" end="4"/>
                                            </p:txEl>
                                          </p:spTgt>
                                        </p:tgtEl>
                                        <p:attrNameLst>
                                          <p:attrName>style.opacity</p:attrName>
                                        </p:attrNameLst>
                                      </p:cBhvr>
                                      <p:to>
                                        <p:strVal val="0.1"/>
                                      </p:to>
                                    </p:set>
                                    <p:animEffect filter="image" prLst="opacity: 0.1">
                                      <p:cBhvr rctx="IE">
                                        <p:cTn id="16" dur="indefinite"/>
                                        <p:tgtEl>
                                          <p:spTgt spid="4">
                                            <p:txEl>
                                              <p:pRg st="4" end="4"/>
                                            </p:txEl>
                                          </p:spTgt>
                                        </p:tgtEl>
                                      </p:cBhvr>
                                    </p:animEffect>
                                  </p:childTnLst>
                                </p:cTn>
                              </p:par>
                              <p:par>
                                <p:cTn id="17" presetID="9" presetClass="emph" presetSubtype="0" nodeType="withEffect">
                                  <p:stCondLst>
                                    <p:cond delay="0"/>
                                  </p:stCondLst>
                                  <p:childTnLst>
                                    <p:set>
                                      <p:cBhvr>
                                        <p:cTn id="18" dur="indefinite"/>
                                        <p:tgtEl>
                                          <p:spTgt spid="4">
                                            <p:txEl>
                                              <p:pRg st="5" end="5"/>
                                            </p:txEl>
                                          </p:spTgt>
                                        </p:tgtEl>
                                        <p:attrNameLst>
                                          <p:attrName>style.opacity</p:attrName>
                                        </p:attrNameLst>
                                      </p:cBhvr>
                                      <p:to>
                                        <p:strVal val="0.1"/>
                                      </p:to>
                                    </p:set>
                                    <p:animEffect filter="image" prLst="opacity: 0.1">
                                      <p:cBhvr rctx="IE">
                                        <p:cTn id="19" dur="indefinite"/>
                                        <p:tgtEl>
                                          <p:spTgt spid="4">
                                            <p:txEl>
                                              <p:pRg st="5" end="5"/>
                                            </p:txEl>
                                          </p:spTgt>
                                        </p:tgtEl>
                                      </p:cBhvr>
                                    </p:animEffect>
                                  </p:childTnLst>
                                </p:cTn>
                              </p:par>
                              <p:par>
                                <p:cTn id="20" presetID="9" presetClass="emph" presetSubtype="0" nodeType="withEffect">
                                  <p:stCondLst>
                                    <p:cond delay="0"/>
                                  </p:stCondLst>
                                  <p:childTnLst>
                                    <p:set>
                                      <p:cBhvr>
                                        <p:cTn id="21" dur="indefinite"/>
                                        <p:tgtEl>
                                          <p:spTgt spid="4">
                                            <p:txEl>
                                              <p:pRg st="6" end="6"/>
                                            </p:txEl>
                                          </p:spTgt>
                                        </p:tgtEl>
                                        <p:attrNameLst>
                                          <p:attrName>style.opacity</p:attrName>
                                        </p:attrNameLst>
                                      </p:cBhvr>
                                      <p:to>
                                        <p:strVal val="0.1"/>
                                      </p:to>
                                    </p:set>
                                    <p:animEffect filter="image" prLst="opacity: 0.1">
                                      <p:cBhvr rctx="IE">
                                        <p:cTn id="22" dur="indefinite"/>
                                        <p:tgtEl>
                                          <p:spTgt spid="4">
                                            <p:txEl>
                                              <p:pRg st="6" end="6"/>
                                            </p:txEl>
                                          </p:spTgt>
                                        </p:tgtEl>
                                      </p:cBhvr>
                                    </p:animEffect>
                                  </p:childTnLst>
                                </p:cTn>
                              </p:par>
                              <p:par>
                                <p:cTn id="23" presetID="9" presetClass="emph" presetSubtype="0" nodeType="withEffect">
                                  <p:stCondLst>
                                    <p:cond delay="0"/>
                                  </p:stCondLst>
                                  <p:childTnLst>
                                    <p:set>
                                      <p:cBhvr>
                                        <p:cTn id="24" dur="indefinite"/>
                                        <p:tgtEl>
                                          <p:spTgt spid="4">
                                            <p:txEl>
                                              <p:pRg st="7" end="7"/>
                                            </p:txEl>
                                          </p:spTgt>
                                        </p:tgtEl>
                                        <p:attrNameLst>
                                          <p:attrName>style.opacity</p:attrName>
                                        </p:attrNameLst>
                                      </p:cBhvr>
                                      <p:to>
                                        <p:strVal val="0.1"/>
                                      </p:to>
                                    </p:set>
                                    <p:animEffect filter="image" prLst="opacity: 0.1">
                                      <p:cBhvr rctx="IE">
                                        <p:cTn id="25" dur="indefinite"/>
                                        <p:tgtEl>
                                          <p:spTgt spid="4">
                                            <p:txEl>
                                              <p:pRg st="7" end="7"/>
                                            </p:txEl>
                                          </p:spTgt>
                                        </p:tgtEl>
                                      </p:cBhvr>
                                    </p:animEffect>
                                  </p:childTnLst>
                                </p:cTn>
                              </p:par>
                              <p:par>
                                <p:cTn id="26" presetID="9" presetClass="emph" presetSubtype="0" nodeType="withEffect">
                                  <p:stCondLst>
                                    <p:cond delay="0"/>
                                  </p:stCondLst>
                                  <p:childTnLst>
                                    <p:set>
                                      <p:cBhvr>
                                        <p:cTn id="27" dur="indefinite"/>
                                        <p:tgtEl>
                                          <p:spTgt spid="4">
                                            <p:txEl>
                                              <p:pRg st="8" end="8"/>
                                            </p:txEl>
                                          </p:spTgt>
                                        </p:tgtEl>
                                        <p:attrNameLst>
                                          <p:attrName>style.opacity</p:attrName>
                                        </p:attrNameLst>
                                      </p:cBhvr>
                                      <p:to>
                                        <p:strVal val="0.1"/>
                                      </p:to>
                                    </p:set>
                                    <p:animEffect filter="image" prLst="opacity: 0.1">
                                      <p:cBhvr rctx="IE">
                                        <p:cTn id="28" dur="indefinite"/>
                                        <p:tgtEl>
                                          <p:spTgt spid="4">
                                            <p:txEl>
                                              <p:pRg st="8" end="8"/>
                                            </p:txEl>
                                          </p:spTgt>
                                        </p:tgtEl>
                                      </p:cBhvr>
                                    </p:animEffect>
                                  </p:childTnLst>
                                </p:cTn>
                              </p:par>
                              <p:par>
                                <p:cTn id="29" presetID="9" presetClass="emph" presetSubtype="0" nodeType="withEffect">
                                  <p:stCondLst>
                                    <p:cond delay="0"/>
                                  </p:stCondLst>
                                  <p:childTnLst>
                                    <p:set>
                                      <p:cBhvr>
                                        <p:cTn id="30" dur="indefinite"/>
                                        <p:tgtEl>
                                          <p:spTgt spid="4">
                                            <p:txEl>
                                              <p:pRg st="9" end="9"/>
                                            </p:txEl>
                                          </p:spTgt>
                                        </p:tgtEl>
                                        <p:attrNameLst>
                                          <p:attrName>style.opacity</p:attrName>
                                        </p:attrNameLst>
                                      </p:cBhvr>
                                      <p:to>
                                        <p:strVal val="0.1"/>
                                      </p:to>
                                    </p:set>
                                    <p:animEffect filter="image" prLst="opacity: 0.1">
                                      <p:cBhvr rctx="IE">
                                        <p:cTn id="31" dur="indefinite"/>
                                        <p:tgtEl>
                                          <p:spTgt spid="4">
                                            <p:txEl>
                                              <p:pRg st="9" end="9"/>
                                            </p:txEl>
                                          </p:spTgt>
                                        </p:tgtEl>
                                      </p:cBhvr>
                                    </p:animEffect>
                                  </p:childTnLst>
                                </p:cTn>
                              </p:par>
                              <p:par>
                                <p:cTn id="32" presetID="9" presetClass="emph" presetSubtype="0" nodeType="withEffect">
                                  <p:stCondLst>
                                    <p:cond delay="0"/>
                                  </p:stCondLst>
                                  <p:childTnLst>
                                    <p:set>
                                      <p:cBhvr>
                                        <p:cTn id="33" dur="indefinite"/>
                                        <p:tgtEl>
                                          <p:spTgt spid="4">
                                            <p:txEl>
                                              <p:pRg st="10" end="10"/>
                                            </p:txEl>
                                          </p:spTgt>
                                        </p:tgtEl>
                                        <p:attrNameLst>
                                          <p:attrName>style.opacity</p:attrName>
                                        </p:attrNameLst>
                                      </p:cBhvr>
                                      <p:to>
                                        <p:strVal val="0.1"/>
                                      </p:to>
                                    </p:set>
                                    <p:animEffect filter="image" prLst="opacity: 0.1">
                                      <p:cBhvr rctx="IE">
                                        <p:cTn id="34" dur="indefinite"/>
                                        <p:tgtEl>
                                          <p:spTgt spid="4">
                                            <p:txEl>
                                              <p:pRg st="10" end="10"/>
                                            </p:txEl>
                                          </p:spTgt>
                                        </p:tgtEl>
                                      </p:cBhvr>
                                    </p:animEffect>
                                  </p:childTnLst>
                                </p:cTn>
                              </p:par>
                              <p:par>
                                <p:cTn id="35" presetID="9" presetClass="emph" presetSubtype="0" grpId="0" nodeType="withEffect">
                                  <p:stCondLst>
                                    <p:cond delay="0"/>
                                  </p:stCondLst>
                                  <p:childTnLst>
                                    <p:set>
                                      <p:cBhvr>
                                        <p:cTn id="36" dur="indefinite"/>
                                        <p:tgtEl>
                                          <p:spTgt spid="4">
                                            <p:txEl>
                                              <p:pRg st="0" end="0"/>
                                            </p:txEl>
                                          </p:spTgt>
                                        </p:tgtEl>
                                        <p:attrNameLst>
                                          <p:attrName>style.opacity</p:attrName>
                                        </p:attrNameLst>
                                      </p:cBhvr>
                                      <p:to>
                                        <p:strVal val="0.1"/>
                                      </p:to>
                                    </p:set>
                                    <p:animEffect filter="image" prLst="opacity: 0.1">
                                      <p:cBhvr rctx="IE">
                                        <p:cTn id="37" dur="indefinite"/>
                                        <p:tgtEl>
                                          <p:spTgt spid="4">
                                            <p:txEl>
                                              <p:pRg st="0" end="0"/>
                                            </p:txEl>
                                          </p:spTgt>
                                        </p:tgtEl>
                                      </p:cBhvr>
                                    </p:animEffect>
                                  </p:childTnLst>
                                </p:cTn>
                              </p:par>
                              <p:par>
                                <p:cTn id="38" presetID="9" presetClass="emph" presetSubtype="0" grpId="0" nodeType="withEffect">
                                  <p:stCondLst>
                                    <p:cond delay="0"/>
                                  </p:stCondLst>
                                  <p:childTnLst>
                                    <p:set>
                                      <p:cBhvr>
                                        <p:cTn id="39" dur="indefinite"/>
                                        <p:tgtEl>
                                          <p:spTgt spid="4">
                                            <p:txEl>
                                              <p:pRg st="1" end="1"/>
                                            </p:txEl>
                                          </p:spTgt>
                                        </p:tgtEl>
                                        <p:attrNameLst>
                                          <p:attrName>style.opacity</p:attrName>
                                        </p:attrNameLst>
                                      </p:cBhvr>
                                      <p:to>
                                        <p:strVal val="1"/>
                                      </p:to>
                                    </p:set>
                                    <p:animEffect filter="image" prLst="opacity: 1">
                                      <p:cBhvr rctx="IE">
                                        <p:cTn id="40" dur="indefinite"/>
                                        <p:tgtEl>
                                          <p:spTgt spid="4">
                                            <p:txEl>
                                              <p:pRg st="1" end="1"/>
                                            </p:txEl>
                                          </p:spTgt>
                                        </p:tgtEl>
                                      </p:cBhvr>
                                    </p:animEffect>
                                  </p:childTnLst>
                                </p:cTn>
                              </p:par>
                              <p:par>
                                <p:cTn id="41" presetID="9" presetClass="emph" presetSubtype="0" grpId="1" nodeType="withEffect">
                                  <p:stCondLst>
                                    <p:cond delay="0"/>
                                  </p:stCondLst>
                                  <p:childTnLst>
                                    <p:set>
                                      <p:cBhvr>
                                        <p:cTn id="42" dur="indefinite"/>
                                        <p:tgtEl>
                                          <p:spTgt spid="4">
                                            <p:txEl>
                                              <p:pRg st="1" end="1"/>
                                            </p:txEl>
                                          </p:spTgt>
                                        </p:tgtEl>
                                        <p:attrNameLst>
                                          <p:attrName>style.opacity</p:attrName>
                                        </p:attrNameLst>
                                      </p:cBhvr>
                                      <p:to>
                                        <p:strVal val="0.1"/>
                                      </p:to>
                                    </p:set>
                                    <p:animEffect filter="image" prLst="opacity: 0.1">
                                      <p:cBhvr rctx="IE">
                                        <p:cTn id="43" dur="indefinite"/>
                                        <p:tgtEl>
                                          <p:spTgt spid="4">
                                            <p:txEl>
                                              <p:pRg st="1" end="1"/>
                                            </p:txEl>
                                          </p:spTgt>
                                        </p:tgtEl>
                                      </p:cBhvr>
                                    </p:animEffect>
                                  </p:childTnLst>
                                </p:cTn>
                              </p:par>
                              <p:par>
                                <p:cTn id="44" presetID="9" presetClass="emph" presetSubtype="0" grpId="1" nodeType="withEffect">
                                  <p:stCondLst>
                                    <p:cond delay="0"/>
                                  </p:stCondLst>
                                  <p:childTnLst>
                                    <p:set>
                                      <p:cBhvr>
                                        <p:cTn id="45" dur="indefinite"/>
                                        <p:tgtEl>
                                          <p:spTgt spid="4">
                                            <p:txEl>
                                              <p:pRg st="2" end="2"/>
                                            </p:txEl>
                                          </p:spTgt>
                                        </p:tgtEl>
                                        <p:attrNameLst>
                                          <p:attrName>style.opacity</p:attrName>
                                        </p:attrNameLst>
                                      </p:cBhvr>
                                      <p:to>
                                        <p:strVal val="1"/>
                                      </p:to>
                                    </p:set>
                                    <p:animEffect filter="image" prLst="opacity: 1">
                                      <p:cBhvr rctx="IE">
                                        <p:cTn id="46" dur="indefinite"/>
                                        <p:tgtEl>
                                          <p:spTgt spid="4">
                                            <p:txEl>
                                              <p:pRg st="2" end="2"/>
                                            </p:txEl>
                                          </p:spTgt>
                                        </p:tgtEl>
                                      </p:cBhvr>
                                    </p:animEffect>
                                  </p:childTnLst>
                                </p:cTn>
                              </p:par>
                              <p:par>
                                <p:cTn id="47" presetID="9" presetClass="emph" presetSubtype="0" grpId="1" nodeType="withEffect">
                                  <p:stCondLst>
                                    <p:cond delay="0"/>
                                  </p:stCondLst>
                                  <p:childTnLst>
                                    <p:set>
                                      <p:cBhvr>
                                        <p:cTn id="48" dur="indefinite"/>
                                        <p:tgtEl>
                                          <p:spTgt spid="4">
                                            <p:txEl>
                                              <p:pRg st="3" end="3"/>
                                            </p:txEl>
                                          </p:spTgt>
                                        </p:tgtEl>
                                        <p:attrNameLst>
                                          <p:attrName>style.opacity</p:attrName>
                                        </p:attrNameLst>
                                      </p:cBhvr>
                                      <p:to>
                                        <p:strVal val="1"/>
                                      </p:to>
                                    </p:set>
                                    <p:animEffect filter="image" prLst="opacity: 1">
                                      <p:cBhvr rctx="IE">
                                        <p:cTn id="49" dur="indefinite"/>
                                        <p:tgtEl>
                                          <p:spTgt spid="4">
                                            <p:txEl>
                                              <p:pRg st="3" end="3"/>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9" presetClass="emph" presetSubtype="0" nodeType="clickEffect">
                                  <p:stCondLst>
                                    <p:cond delay="0"/>
                                  </p:stCondLst>
                                  <p:childTnLst>
                                    <p:set>
                                      <p:cBhvr>
                                        <p:cTn id="53" dur="indefinite"/>
                                        <p:tgtEl>
                                          <p:spTgt spid="4">
                                            <p:txEl>
                                              <p:pRg st="4" end="4"/>
                                            </p:txEl>
                                          </p:spTgt>
                                        </p:tgtEl>
                                        <p:attrNameLst>
                                          <p:attrName>style.opacity</p:attrName>
                                        </p:attrNameLst>
                                      </p:cBhvr>
                                      <p:to>
                                        <p:strVal val="1"/>
                                      </p:to>
                                    </p:set>
                                    <p:animEffect filter="image" prLst="opacity: 1">
                                      <p:cBhvr rctx="IE">
                                        <p:cTn id="54" dur="indefinite"/>
                                        <p:tgtEl>
                                          <p:spTgt spid="4">
                                            <p:txEl>
                                              <p:pRg st="4" end="4"/>
                                            </p:txEl>
                                          </p:spTgt>
                                        </p:tgtEl>
                                      </p:cBhvr>
                                    </p:animEffect>
                                  </p:childTnLst>
                                </p:cTn>
                              </p:par>
                              <p:par>
                                <p:cTn id="55" presetID="9" presetClass="emph" presetSubtype="0" nodeType="withEffect">
                                  <p:stCondLst>
                                    <p:cond delay="0"/>
                                  </p:stCondLst>
                                  <p:childTnLst>
                                    <p:set>
                                      <p:cBhvr>
                                        <p:cTn id="56" dur="indefinite"/>
                                        <p:tgtEl>
                                          <p:spTgt spid="4">
                                            <p:txEl>
                                              <p:pRg st="2" end="2"/>
                                            </p:txEl>
                                          </p:spTgt>
                                        </p:tgtEl>
                                        <p:attrNameLst>
                                          <p:attrName>style.opacity</p:attrName>
                                        </p:attrNameLst>
                                      </p:cBhvr>
                                      <p:to>
                                        <p:strVal val="0.1"/>
                                      </p:to>
                                    </p:set>
                                    <p:animEffect filter="image" prLst="opacity: 0.1">
                                      <p:cBhvr rctx="IE">
                                        <p:cTn id="57" dur="indefinite"/>
                                        <p:tgtEl>
                                          <p:spTgt spid="4">
                                            <p:txEl>
                                              <p:pRg st="2" end="2"/>
                                            </p:txEl>
                                          </p:spTgt>
                                        </p:tgtEl>
                                      </p:cBhvr>
                                    </p:animEffect>
                                  </p:childTnLst>
                                </p:cTn>
                              </p:par>
                              <p:par>
                                <p:cTn id="58" presetID="9" presetClass="emph" presetSubtype="0" nodeType="withEffect">
                                  <p:stCondLst>
                                    <p:cond delay="0"/>
                                  </p:stCondLst>
                                  <p:childTnLst>
                                    <p:set>
                                      <p:cBhvr>
                                        <p:cTn id="59" dur="indefinite"/>
                                        <p:tgtEl>
                                          <p:spTgt spid="4">
                                            <p:txEl>
                                              <p:pRg st="3" end="3"/>
                                            </p:txEl>
                                          </p:spTgt>
                                        </p:tgtEl>
                                        <p:attrNameLst>
                                          <p:attrName>style.opacity</p:attrName>
                                        </p:attrNameLst>
                                      </p:cBhvr>
                                      <p:to>
                                        <p:strVal val="0.1"/>
                                      </p:to>
                                    </p:set>
                                    <p:animEffect filter="image" prLst="opacity: 0.1">
                                      <p:cBhvr rctx="IE">
                                        <p:cTn id="60" dur="indefinite"/>
                                        <p:tgtEl>
                                          <p:spTgt spid="4">
                                            <p:txEl>
                                              <p:pRg st="3" end="3"/>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mph" presetSubtype="0" nodeType="clickEffect">
                                  <p:stCondLst>
                                    <p:cond delay="0"/>
                                  </p:stCondLst>
                                  <p:childTnLst>
                                    <p:set>
                                      <p:cBhvr>
                                        <p:cTn id="64" dur="indefinite"/>
                                        <p:tgtEl>
                                          <p:spTgt spid="4">
                                            <p:txEl>
                                              <p:pRg st="5" end="5"/>
                                            </p:txEl>
                                          </p:spTgt>
                                        </p:tgtEl>
                                        <p:attrNameLst>
                                          <p:attrName>style.opacity</p:attrName>
                                        </p:attrNameLst>
                                      </p:cBhvr>
                                      <p:to>
                                        <p:strVal val="1"/>
                                      </p:to>
                                    </p:set>
                                    <p:animEffect filter="image" prLst="opacity: 1">
                                      <p:cBhvr rctx="IE">
                                        <p:cTn id="65" dur="indefinite"/>
                                        <p:tgtEl>
                                          <p:spTgt spid="4">
                                            <p:txEl>
                                              <p:pRg st="5" end="5"/>
                                            </p:txEl>
                                          </p:spTgt>
                                        </p:tgtEl>
                                      </p:cBhvr>
                                    </p:animEffect>
                                  </p:childTnLst>
                                </p:cTn>
                              </p:par>
                              <p:par>
                                <p:cTn id="66" presetID="10" presetClass="entr" presetSubtype="0" fill="hold" nodeType="withEffect">
                                  <p:stCondLst>
                                    <p:cond delay="0"/>
                                  </p:stCondLst>
                                  <p:childTnLst>
                                    <p:set>
                                      <p:cBhvr>
                                        <p:cTn id="67" dur="1" fill="hold">
                                          <p:stCondLst>
                                            <p:cond delay="0"/>
                                          </p:stCondLst>
                                        </p:cTn>
                                        <p:tgtEl>
                                          <p:spTgt spid="5"/>
                                        </p:tgtEl>
                                        <p:attrNameLst>
                                          <p:attrName>style.visibility</p:attrName>
                                        </p:attrNameLst>
                                      </p:cBhvr>
                                      <p:to>
                                        <p:strVal val="visible"/>
                                      </p:to>
                                    </p:set>
                                    <p:animEffect transition="in" filter="fade">
                                      <p:cBhvr>
                                        <p:cTn id="68" dur="250"/>
                                        <p:tgtEl>
                                          <p:spTgt spid="5"/>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7"/>
                                        </p:tgtEl>
                                        <p:attrNameLst>
                                          <p:attrName>style.visibility</p:attrName>
                                        </p:attrNameLst>
                                      </p:cBhvr>
                                      <p:to>
                                        <p:strVal val="visible"/>
                                      </p:to>
                                    </p:set>
                                    <p:animEffect transition="in" filter="fade">
                                      <p:cBhvr>
                                        <p:cTn id="71" dur="250"/>
                                        <p:tgtEl>
                                          <p:spTgt spid="7"/>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6"/>
                                        </p:tgtEl>
                                        <p:attrNameLst>
                                          <p:attrName>style.visibility</p:attrName>
                                        </p:attrNameLst>
                                      </p:cBhvr>
                                      <p:to>
                                        <p:strVal val="visible"/>
                                      </p:to>
                                    </p:set>
                                    <p:animEffect transition="in" filter="fade">
                                      <p:cBhvr>
                                        <p:cTn id="74" dur="250"/>
                                        <p:tgtEl>
                                          <p:spTgt spid="6"/>
                                        </p:tgtEl>
                                      </p:cBhvr>
                                    </p:animEffect>
                                  </p:childTnLst>
                                </p:cTn>
                              </p:par>
                              <p:par>
                                <p:cTn id="75" presetID="10" presetClass="entr" presetSubtype="0" fill="hold" nodeType="with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fade">
                                      <p:cBhvr>
                                        <p:cTn id="77" dur="250"/>
                                        <p:tgtEl>
                                          <p:spTgt spid="8"/>
                                        </p:tgtEl>
                                      </p:cBhvr>
                                    </p:animEffect>
                                  </p:childTnLst>
                                </p:cTn>
                              </p:par>
                              <p:par>
                                <p:cTn id="78" presetID="9" presetClass="emph" presetSubtype="0" nodeType="withEffect">
                                  <p:stCondLst>
                                    <p:cond delay="0"/>
                                  </p:stCondLst>
                                  <p:childTnLst>
                                    <p:set>
                                      <p:cBhvr>
                                        <p:cTn id="79" dur="indefinite"/>
                                        <p:tgtEl>
                                          <p:spTgt spid="4">
                                            <p:txEl>
                                              <p:pRg st="4" end="4"/>
                                            </p:txEl>
                                          </p:spTgt>
                                        </p:tgtEl>
                                        <p:attrNameLst>
                                          <p:attrName>style.opacity</p:attrName>
                                        </p:attrNameLst>
                                      </p:cBhvr>
                                      <p:to>
                                        <p:strVal val="0.1"/>
                                      </p:to>
                                    </p:set>
                                    <p:animEffect filter="image" prLst="opacity: 0.1">
                                      <p:cBhvr rctx="IE">
                                        <p:cTn id="80" dur="indefinite"/>
                                        <p:tgtEl>
                                          <p:spTgt spid="4">
                                            <p:txEl>
                                              <p:pRg st="4" end="4"/>
                                            </p:txEl>
                                          </p:spTgt>
                                        </p:tgtEl>
                                      </p:cBhvr>
                                    </p:animEffect>
                                  </p:childTnLst>
                                </p:cTn>
                              </p:par>
                            </p:childTnLst>
                          </p:cTn>
                        </p:par>
                      </p:childTnLst>
                    </p:cTn>
                  </p:par>
                  <p:par>
                    <p:cTn id="81" fill="hold">
                      <p:stCondLst>
                        <p:cond delay="indefinite"/>
                      </p:stCondLst>
                      <p:childTnLst>
                        <p:par>
                          <p:cTn id="82" fill="hold">
                            <p:stCondLst>
                              <p:cond delay="0"/>
                            </p:stCondLst>
                            <p:childTnLst>
                              <p:par>
                                <p:cTn id="83" presetID="9" presetClass="emph" presetSubtype="0" nodeType="clickEffect">
                                  <p:stCondLst>
                                    <p:cond delay="0"/>
                                  </p:stCondLst>
                                  <p:childTnLst>
                                    <p:set>
                                      <p:cBhvr>
                                        <p:cTn id="84" dur="indefinite"/>
                                        <p:tgtEl>
                                          <p:spTgt spid="4">
                                            <p:txEl>
                                              <p:pRg st="6" end="6"/>
                                            </p:txEl>
                                          </p:spTgt>
                                        </p:tgtEl>
                                        <p:attrNameLst>
                                          <p:attrName>style.opacity</p:attrName>
                                        </p:attrNameLst>
                                      </p:cBhvr>
                                      <p:to>
                                        <p:strVal val="1"/>
                                      </p:to>
                                    </p:set>
                                    <p:animEffect filter="image" prLst="opacity: 1">
                                      <p:cBhvr rctx="IE">
                                        <p:cTn id="85" dur="indefinite"/>
                                        <p:tgtEl>
                                          <p:spTgt spid="4">
                                            <p:txEl>
                                              <p:pRg st="6" end="6"/>
                                            </p:txEl>
                                          </p:spTgt>
                                        </p:tgtEl>
                                      </p:cBhvr>
                                    </p:animEffect>
                                  </p:childTnLst>
                                </p:cTn>
                              </p:par>
                              <p:par>
                                <p:cTn id="86" presetID="9" presetClass="emph" presetSubtype="0" nodeType="withEffect">
                                  <p:stCondLst>
                                    <p:cond delay="0"/>
                                  </p:stCondLst>
                                  <p:childTnLst>
                                    <p:set>
                                      <p:cBhvr>
                                        <p:cTn id="87" dur="indefinite"/>
                                        <p:tgtEl>
                                          <p:spTgt spid="4">
                                            <p:txEl>
                                              <p:pRg st="7" end="7"/>
                                            </p:txEl>
                                          </p:spTgt>
                                        </p:tgtEl>
                                        <p:attrNameLst>
                                          <p:attrName>style.opacity</p:attrName>
                                        </p:attrNameLst>
                                      </p:cBhvr>
                                      <p:to>
                                        <p:strVal val="1"/>
                                      </p:to>
                                    </p:set>
                                    <p:animEffect filter="image" prLst="opacity: 1">
                                      <p:cBhvr rctx="IE">
                                        <p:cTn id="88" dur="indefinite"/>
                                        <p:tgtEl>
                                          <p:spTgt spid="4">
                                            <p:txEl>
                                              <p:pRg st="7" end="7"/>
                                            </p:txEl>
                                          </p:spTgt>
                                        </p:tgtEl>
                                      </p:cBhvr>
                                    </p:animEffect>
                                  </p:childTnLst>
                                </p:cTn>
                              </p:par>
                              <p:par>
                                <p:cTn id="89" presetID="9" presetClass="emph" presetSubtype="0" nodeType="withEffect">
                                  <p:stCondLst>
                                    <p:cond delay="0"/>
                                  </p:stCondLst>
                                  <p:childTnLst>
                                    <p:set>
                                      <p:cBhvr>
                                        <p:cTn id="90" dur="indefinite"/>
                                        <p:tgtEl>
                                          <p:spTgt spid="4">
                                            <p:txEl>
                                              <p:pRg st="5" end="5"/>
                                            </p:txEl>
                                          </p:spTgt>
                                        </p:tgtEl>
                                        <p:attrNameLst>
                                          <p:attrName>style.opacity</p:attrName>
                                        </p:attrNameLst>
                                      </p:cBhvr>
                                      <p:to>
                                        <p:strVal val="0.1"/>
                                      </p:to>
                                    </p:set>
                                    <p:animEffect filter="image" prLst="opacity: 0.1">
                                      <p:cBhvr rctx="IE">
                                        <p:cTn id="91" dur="indefinite"/>
                                        <p:tgtEl>
                                          <p:spTgt spid="4">
                                            <p:txEl>
                                              <p:pRg st="5" end="5"/>
                                            </p:txEl>
                                          </p:spTgt>
                                        </p:tgtEl>
                                      </p:cBhvr>
                                    </p:animEffect>
                                  </p:childTnLst>
                                </p:cTn>
                              </p:par>
                              <p:par>
                                <p:cTn id="92" presetID="10" presetClass="entr" presetSubtype="0" fill="hold" nodeType="withEffect">
                                  <p:stCondLst>
                                    <p:cond delay="0"/>
                                  </p:stCondLst>
                                  <p:childTnLst>
                                    <p:set>
                                      <p:cBhvr>
                                        <p:cTn id="93" dur="1" fill="hold">
                                          <p:stCondLst>
                                            <p:cond delay="0"/>
                                          </p:stCondLst>
                                        </p:cTn>
                                        <p:tgtEl>
                                          <p:spTgt spid="36"/>
                                        </p:tgtEl>
                                        <p:attrNameLst>
                                          <p:attrName>style.visibility</p:attrName>
                                        </p:attrNameLst>
                                      </p:cBhvr>
                                      <p:to>
                                        <p:strVal val="visible"/>
                                      </p:to>
                                    </p:set>
                                    <p:animEffect transition="in" filter="fade">
                                      <p:cBhvr>
                                        <p:cTn id="94" dur="250"/>
                                        <p:tgtEl>
                                          <p:spTgt spid="36"/>
                                        </p:tgtEl>
                                      </p:cBhvr>
                                    </p:animEffect>
                                  </p:childTnLst>
                                </p:cTn>
                              </p:par>
                              <p:par>
                                <p:cTn id="95" presetID="10" presetClass="entr" presetSubtype="0" fill="hold" grpId="0" nodeType="withEffect">
                                  <p:stCondLst>
                                    <p:cond delay="0"/>
                                  </p:stCondLst>
                                  <p:childTnLst>
                                    <p:set>
                                      <p:cBhvr>
                                        <p:cTn id="96" dur="1" fill="hold">
                                          <p:stCondLst>
                                            <p:cond delay="0"/>
                                          </p:stCondLst>
                                        </p:cTn>
                                        <p:tgtEl>
                                          <p:spTgt spid="39"/>
                                        </p:tgtEl>
                                        <p:attrNameLst>
                                          <p:attrName>style.visibility</p:attrName>
                                        </p:attrNameLst>
                                      </p:cBhvr>
                                      <p:to>
                                        <p:strVal val="visible"/>
                                      </p:to>
                                    </p:set>
                                    <p:animEffect transition="in" filter="fade">
                                      <p:cBhvr>
                                        <p:cTn id="97" dur="250"/>
                                        <p:tgtEl>
                                          <p:spTgt spid="39"/>
                                        </p:tgtEl>
                                      </p:cBhvr>
                                    </p:animEffect>
                                  </p:childTnLst>
                                </p:cTn>
                              </p:par>
                              <p:par>
                                <p:cTn id="98" presetID="10" presetClass="exit" presetSubtype="0" fill="hold" nodeType="withEffect">
                                  <p:stCondLst>
                                    <p:cond delay="0"/>
                                  </p:stCondLst>
                                  <p:childTnLst>
                                    <p:animEffect transition="out" filter="fade">
                                      <p:cBhvr>
                                        <p:cTn id="99" dur="250"/>
                                        <p:tgtEl>
                                          <p:spTgt spid="5"/>
                                        </p:tgtEl>
                                      </p:cBhvr>
                                    </p:animEffect>
                                    <p:set>
                                      <p:cBhvr>
                                        <p:cTn id="100" dur="1" fill="hold">
                                          <p:stCondLst>
                                            <p:cond delay="249"/>
                                          </p:stCondLst>
                                        </p:cTn>
                                        <p:tgtEl>
                                          <p:spTgt spid="5"/>
                                        </p:tgtEl>
                                        <p:attrNameLst>
                                          <p:attrName>style.visibility</p:attrName>
                                        </p:attrNameLst>
                                      </p:cBhvr>
                                      <p:to>
                                        <p:strVal val="hidden"/>
                                      </p:to>
                                    </p:set>
                                  </p:childTnLst>
                                </p:cTn>
                              </p:par>
                              <p:par>
                                <p:cTn id="101" presetID="10" presetClass="exit" presetSubtype="0" fill="hold" nodeType="withEffect">
                                  <p:stCondLst>
                                    <p:cond delay="0"/>
                                  </p:stCondLst>
                                  <p:childTnLst>
                                    <p:animEffect transition="out" filter="fade">
                                      <p:cBhvr>
                                        <p:cTn id="102" dur="250"/>
                                        <p:tgtEl>
                                          <p:spTgt spid="8"/>
                                        </p:tgtEl>
                                      </p:cBhvr>
                                    </p:animEffect>
                                    <p:set>
                                      <p:cBhvr>
                                        <p:cTn id="103" dur="1" fill="hold">
                                          <p:stCondLst>
                                            <p:cond delay="249"/>
                                          </p:stCondLst>
                                        </p:cTn>
                                        <p:tgtEl>
                                          <p:spTgt spid="8"/>
                                        </p:tgtEl>
                                        <p:attrNameLst>
                                          <p:attrName>style.visibility</p:attrName>
                                        </p:attrNameLst>
                                      </p:cBhvr>
                                      <p:to>
                                        <p:strVal val="hidden"/>
                                      </p:to>
                                    </p:set>
                                  </p:childTnLst>
                                </p:cTn>
                              </p:par>
                              <p:par>
                                <p:cTn id="104" presetID="10" presetClass="exit" presetSubtype="0" fill="hold" grpId="1" nodeType="withEffect">
                                  <p:stCondLst>
                                    <p:cond delay="0"/>
                                  </p:stCondLst>
                                  <p:childTnLst>
                                    <p:animEffect transition="out" filter="fade">
                                      <p:cBhvr>
                                        <p:cTn id="105" dur="250"/>
                                        <p:tgtEl>
                                          <p:spTgt spid="7"/>
                                        </p:tgtEl>
                                      </p:cBhvr>
                                    </p:animEffect>
                                    <p:set>
                                      <p:cBhvr>
                                        <p:cTn id="106" dur="1" fill="hold">
                                          <p:stCondLst>
                                            <p:cond delay="249"/>
                                          </p:stCondLst>
                                        </p:cTn>
                                        <p:tgtEl>
                                          <p:spTgt spid="7"/>
                                        </p:tgtEl>
                                        <p:attrNameLst>
                                          <p:attrName>style.visibility</p:attrName>
                                        </p:attrNameLst>
                                      </p:cBhvr>
                                      <p:to>
                                        <p:strVal val="hidden"/>
                                      </p:to>
                                    </p:set>
                                  </p:childTnLst>
                                </p:cTn>
                              </p:par>
                              <p:par>
                                <p:cTn id="107" presetID="10" presetClass="exit" presetSubtype="0" fill="hold" grpId="1" nodeType="withEffect">
                                  <p:stCondLst>
                                    <p:cond delay="0"/>
                                  </p:stCondLst>
                                  <p:childTnLst>
                                    <p:animEffect transition="out" filter="fade">
                                      <p:cBhvr>
                                        <p:cTn id="108" dur="250"/>
                                        <p:tgtEl>
                                          <p:spTgt spid="6"/>
                                        </p:tgtEl>
                                      </p:cBhvr>
                                    </p:animEffect>
                                    <p:set>
                                      <p:cBhvr>
                                        <p:cTn id="109" dur="1" fill="hold">
                                          <p:stCondLst>
                                            <p:cond delay="249"/>
                                          </p:stCondLst>
                                        </p:cTn>
                                        <p:tgtEl>
                                          <p:spTgt spid="6"/>
                                        </p:tgtEl>
                                        <p:attrNameLst>
                                          <p:attrName>style.visibility</p:attrName>
                                        </p:attrNameLst>
                                      </p:cBhvr>
                                      <p:to>
                                        <p:strVal val="hidden"/>
                                      </p:to>
                                    </p:set>
                                  </p:childTnLst>
                                </p:cTn>
                              </p:par>
                            </p:childTnLst>
                          </p:cTn>
                        </p:par>
                      </p:childTnLst>
                    </p:cTn>
                  </p:par>
                  <p:par>
                    <p:cTn id="110" fill="hold">
                      <p:stCondLst>
                        <p:cond delay="indefinite"/>
                      </p:stCondLst>
                      <p:childTnLst>
                        <p:par>
                          <p:cTn id="111" fill="hold">
                            <p:stCondLst>
                              <p:cond delay="0"/>
                            </p:stCondLst>
                            <p:childTnLst>
                              <p:par>
                                <p:cTn id="112" presetID="9" presetClass="emph" presetSubtype="0" nodeType="clickEffect">
                                  <p:stCondLst>
                                    <p:cond delay="0"/>
                                  </p:stCondLst>
                                  <p:childTnLst>
                                    <p:set>
                                      <p:cBhvr>
                                        <p:cTn id="113" dur="indefinite"/>
                                        <p:tgtEl>
                                          <p:spTgt spid="4">
                                            <p:txEl>
                                              <p:pRg st="8" end="8"/>
                                            </p:txEl>
                                          </p:spTgt>
                                        </p:tgtEl>
                                        <p:attrNameLst>
                                          <p:attrName>style.opacity</p:attrName>
                                        </p:attrNameLst>
                                      </p:cBhvr>
                                      <p:to>
                                        <p:strVal val="1"/>
                                      </p:to>
                                    </p:set>
                                    <p:animEffect filter="image" prLst="opacity: 1">
                                      <p:cBhvr rctx="IE">
                                        <p:cTn id="114" dur="indefinite"/>
                                        <p:tgtEl>
                                          <p:spTgt spid="4">
                                            <p:txEl>
                                              <p:pRg st="8" end="8"/>
                                            </p:txEl>
                                          </p:spTgt>
                                        </p:tgtEl>
                                      </p:cBhvr>
                                    </p:animEffect>
                                  </p:childTnLst>
                                </p:cTn>
                              </p:par>
                              <p:par>
                                <p:cTn id="115" presetID="9" presetClass="emph" presetSubtype="0" nodeType="withEffect">
                                  <p:stCondLst>
                                    <p:cond delay="0"/>
                                  </p:stCondLst>
                                  <p:childTnLst>
                                    <p:set>
                                      <p:cBhvr>
                                        <p:cTn id="116" dur="indefinite"/>
                                        <p:tgtEl>
                                          <p:spTgt spid="4">
                                            <p:txEl>
                                              <p:pRg st="6" end="6"/>
                                            </p:txEl>
                                          </p:spTgt>
                                        </p:tgtEl>
                                        <p:attrNameLst>
                                          <p:attrName>style.opacity</p:attrName>
                                        </p:attrNameLst>
                                      </p:cBhvr>
                                      <p:to>
                                        <p:strVal val="0.1"/>
                                      </p:to>
                                    </p:set>
                                    <p:animEffect filter="image" prLst="opacity: 0.1">
                                      <p:cBhvr rctx="IE">
                                        <p:cTn id="117" dur="indefinite"/>
                                        <p:tgtEl>
                                          <p:spTgt spid="4">
                                            <p:txEl>
                                              <p:pRg st="6" end="6"/>
                                            </p:txEl>
                                          </p:spTgt>
                                        </p:tgtEl>
                                      </p:cBhvr>
                                    </p:animEffect>
                                  </p:childTnLst>
                                </p:cTn>
                              </p:par>
                              <p:par>
                                <p:cTn id="118" presetID="9" presetClass="emph" presetSubtype="0" nodeType="withEffect">
                                  <p:stCondLst>
                                    <p:cond delay="0"/>
                                  </p:stCondLst>
                                  <p:childTnLst>
                                    <p:set>
                                      <p:cBhvr>
                                        <p:cTn id="119" dur="indefinite"/>
                                        <p:tgtEl>
                                          <p:spTgt spid="4">
                                            <p:txEl>
                                              <p:pRg st="7" end="7"/>
                                            </p:txEl>
                                          </p:spTgt>
                                        </p:tgtEl>
                                        <p:attrNameLst>
                                          <p:attrName>style.opacity</p:attrName>
                                        </p:attrNameLst>
                                      </p:cBhvr>
                                      <p:to>
                                        <p:strVal val="0.1"/>
                                      </p:to>
                                    </p:set>
                                    <p:animEffect filter="image" prLst="opacity: 0.1">
                                      <p:cBhvr rctx="IE">
                                        <p:cTn id="120" dur="indefinite"/>
                                        <p:tgtEl>
                                          <p:spTgt spid="4">
                                            <p:txEl>
                                              <p:pRg st="7" end="7"/>
                                            </p:txEl>
                                          </p:spTgt>
                                        </p:tgtEl>
                                      </p:cBhvr>
                                    </p:animEffect>
                                  </p:childTnLst>
                                </p:cTn>
                              </p:par>
                              <p:par>
                                <p:cTn id="121" presetID="10" presetClass="exit" presetSubtype="0" fill="hold" nodeType="withEffect">
                                  <p:stCondLst>
                                    <p:cond delay="0"/>
                                  </p:stCondLst>
                                  <p:childTnLst>
                                    <p:animEffect transition="out" filter="fade">
                                      <p:cBhvr>
                                        <p:cTn id="122" dur="250"/>
                                        <p:tgtEl>
                                          <p:spTgt spid="36"/>
                                        </p:tgtEl>
                                      </p:cBhvr>
                                    </p:animEffect>
                                    <p:set>
                                      <p:cBhvr>
                                        <p:cTn id="123" dur="1" fill="hold">
                                          <p:stCondLst>
                                            <p:cond delay="249"/>
                                          </p:stCondLst>
                                        </p:cTn>
                                        <p:tgtEl>
                                          <p:spTgt spid="36"/>
                                        </p:tgtEl>
                                        <p:attrNameLst>
                                          <p:attrName>style.visibility</p:attrName>
                                        </p:attrNameLst>
                                      </p:cBhvr>
                                      <p:to>
                                        <p:strVal val="hidden"/>
                                      </p:to>
                                    </p:set>
                                  </p:childTnLst>
                                </p:cTn>
                              </p:par>
                              <p:par>
                                <p:cTn id="124" presetID="10" presetClass="exit" presetSubtype="0" fill="hold" grpId="1" nodeType="withEffect">
                                  <p:stCondLst>
                                    <p:cond delay="0"/>
                                  </p:stCondLst>
                                  <p:childTnLst>
                                    <p:animEffect transition="out" filter="fade">
                                      <p:cBhvr>
                                        <p:cTn id="125" dur="250"/>
                                        <p:tgtEl>
                                          <p:spTgt spid="39"/>
                                        </p:tgtEl>
                                      </p:cBhvr>
                                    </p:animEffect>
                                    <p:set>
                                      <p:cBhvr>
                                        <p:cTn id="126" dur="1" fill="hold">
                                          <p:stCondLst>
                                            <p:cond delay="249"/>
                                          </p:stCondLst>
                                        </p:cTn>
                                        <p:tgtEl>
                                          <p:spTgt spid="39"/>
                                        </p:tgtEl>
                                        <p:attrNameLst>
                                          <p:attrName>style.visibility</p:attrName>
                                        </p:attrNameLst>
                                      </p:cBhvr>
                                      <p:to>
                                        <p:strVal val="hidden"/>
                                      </p:to>
                                    </p:set>
                                  </p:childTnLst>
                                </p:cTn>
                              </p:par>
                            </p:childTnLst>
                          </p:cTn>
                        </p:par>
                      </p:childTnLst>
                    </p:cTn>
                  </p:par>
                  <p:par>
                    <p:cTn id="127" fill="hold">
                      <p:stCondLst>
                        <p:cond delay="indefinite"/>
                      </p:stCondLst>
                      <p:childTnLst>
                        <p:par>
                          <p:cTn id="128" fill="hold">
                            <p:stCondLst>
                              <p:cond delay="0"/>
                            </p:stCondLst>
                            <p:childTnLst>
                              <p:par>
                                <p:cTn id="129" presetID="9" presetClass="emph" presetSubtype="0" nodeType="clickEffect">
                                  <p:stCondLst>
                                    <p:cond delay="0"/>
                                  </p:stCondLst>
                                  <p:childTnLst>
                                    <p:set>
                                      <p:cBhvr>
                                        <p:cTn id="130" dur="indefinite"/>
                                        <p:tgtEl>
                                          <p:spTgt spid="4">
                                            <p:txEl>
                                              <p:pRg st="9" end="9"/>
                                            </p:txEl>
                                          </p:spTgt>
                                        </p:tgtEl>
                                        <p:attrNameLst>
                                          <p:attrName>style.opacity</p:attrName>
                                        </p:attrNameLst>
                                      </p:cBhvr>
                                      <p:to>
                                        <p:strVal val="1"/>
                                      </p:to>
                                    </p:set>
                                    <p:animEffect filter="image" prLst="opacity: 1">
                                      <p:cBhvr rctx="IE">
                                        <p:cTn id="131" dur="indefinite"/>
                                        <p:tgtEl>
                                          <p:spTgt spid="4">
                                            <p:txEl>
                                              <p:pRg st="9" end="9"/>
                                            </p:txEl>
                                          </p:spTgt>
                                        </p:tgtEl>
                                      </p:cBhvr>
                                    </p:animEffect>
                                  </p:childTnLst>
                                </p:cTn>
                              </p:par>
                              <p:par>
                                <p:cTn id="132" presetID="9" presetClass="emph" presetSubtype="0" nodeType="withEffect">
                                  <p:stCondLst>
                                    <p:cond delay="0"/>
                                  </p:stCondLst>
                                  <p:childTnLst>
                                    <p:set>
                                      <p:cBhvr>
                                        <p:cTn id="133" dur="indefinite"/>
                                        <p:tgtEl>
                                          <p:spTgt spid="4">
                                            <p:txEl>
                                              <p:pRg st="8" end="8"/>
                                            </p:txEl>
                                          </p:spTgt>
                                        </p:tgtEl>
                                        <p:attrNameLst>
                                          <p:attrName>style.opacity</p:attrName>
                                        </p:attrNameLst>
                                      </p:cBhvr>
                                      <p:to>
                                        <p:strVal val="0.1"/>
                                      </p:to>
                                    </p:set>
                                    <p:animEffect filter="image" prLst="opacity: 0.1">
                                      <p:cBhvr rctx="IE">
                                        <p:cTn id="134" dur="indefinite"/>
                                        <p:tgtEl>
                                          <p:spTgt spid="4">
                                            <p:txEl>
                                              <p:pRg st="8" end="8"/>
                                            </p:txEl>
                                          </p:spTgt>
                                        </p:tgtEl>
                                      </p:cBhvr>
                                    </p:animEffect>
                                  </p:childTnLst>
                                </p:cTn>
                              </p:par>
                            </p:childTnLst>
                          </p:cTn>
                        </p:par>
                      </p:childTnLst>
                    </p:cTn>
                  </p:par>
                  <p:par>
                    <p:cTn id="135" fill="hold">
                      <p:stCondLst>
                        <p:cond delay="indefinite"/>
                      </p:stCondLst>
                      <p:childTnLst>
                        <p:par>
                          <p:cTn id="136" fill="hold">
                            <p:stCondLst>
                              <p:cond delay="0"/>
                            </p:stCondLst>
                            <p:childTnLst>
                              <p:par>
                                <p:cTn id="137" presetID="9" presetClass="emph" presetSubtype="0" nodeType="clickEffect">
                                  <p:stCondLst>
                                    <p:cond delay="0"/>
                                  </p:stCondLst>
                                  <p:childTnLst>
                                    <p:set>
                                      <p:cBhvr>
                                        <p:cTn id="138" dur="indefinite"/>
                                        <p:tgtEl>
                                          <p:spTgt spid="4">
                                            <p:txEl>
                                              <p:pRg st="10" end="10"/>
                                            </p:txEl>
                                          </p:spTgt>
                                        </p:tgtEl>
                                        <p:attrNameLst>
                                          <p:attrName>style.opacity</p:attrName>
                                        </p:attrNameLst>
                                      </p:cBhvr>
                                      <p:to>
                                        <p:strVal val="1"/>
                                      </p:to>
                                    </p:set>
                                    <p:animEffect filter="image" prLst="opacity: 1">
                                      <p:cBhvr rctx="IE">
                                        <p:cTn id="139" dur="indefinite"/>
                                        <p:tgtEl>
                                          <p:spTgt spid="4">
                                            <p:txEl>
                                              <p:pRg st="10" end="10"/>
                                            </p:txEl>
                                          </p:spTgt>
                                        </p:tgtEl>
                                      </p:cBhvr>
                                    </p:animEffect>
                                  </p:childTnLst>
                                </p:cTn>
                              </p:par>
                              <p:par>
                                <p:cTn id="140" presetID="9" presetClass="emph" presetSubtype="0" nodeType="withEffect">
                                  <p:stCondLst>
                                    <p:cond delay="0"/>
                                  </p:stCondLst>
                                  <p:childTnLst>
                                    <p:set>
                                      <p:cBhvr>
                                        <p:cTn id="141" dur="indefinite"/>
                                        <p:tgtEl>
                                          <p:spTgt spid="4">
                                            <p:txEl>
                                              <p:pRg st="9" end="9"/>
                                            </p:txEl>
                                          </p:spTgt>
                                        </p:tgtEl>
                                        <p:attrNameLst>
                                          <p:attrName>style.opacity</p:attrName>
                                        </p:attrNameLst>
                                      </p:cBhvr>
                                      <p:to>
                                        <p:strVal val="0.1"/>
                                      </p:to>
                                    </p:set>
                                    <p:animEffect filter="image" prLst="opacity: 0.1">
                                      <p:cBhvr rctx="IE">
                                        <p:cTn id="142" dur="indefinite"/>
                                        <p:tgtEl>
                                          <p:spTgt spid="4">
                                            <p:txEl>
                                              <p:pRg st="9" end="9"/>
                                            </p:txEl>
                                          </p:spTgt>
                                        </p:tgtEl>
                                      </p:cBhvr>
                                    </p:animEffect>
                                  </p:childTnLst>
                                </p:cTn>
                              </p:par>
                              <p:par>
                                <p:cTn id="143" presetID="10" presetClass="entr" presetSubtype="0" fill="hold" grpId="0" nodeType="withEffect">
                                  <p:stCondLst>
                                    <p:cond delay="0"/>
                                  </p:stCondLst>
                                  <p:childTnLst>
                                    <p:set>
                                      <p:cBhvr>
                                        <p:cTn id="144" dur="1" fill="hold">
                                          <p:stCondLst>
                                            <p:cond delay="0"/>
                                          </p:stCondLst>
                                        </p:cTn>
                                        <p:tgtEl>
                                          <p:spTgt spid="43"/>
                                        </p:tgtEl>
                                        <p:attrNameLst>
                                          <p:attrName>style.visibility</p:attrName>
                                        </p:attrNameLst>
                                      </p:cBhvr>
                                      <p:to>
                                        <p:strVal val="visible"/>
                                      </p:to>
                                    </p:set>
                                    <p:animEffect transition="in" filter="fade">
                                      <p:cBhvr>
                                        <p:cTn id="145" dur="250"/>
                                        <p:tgtEl>
                                          <p:spTgt spid="43"/>
                                        </p:tgtEl>
                                      </p:cBhvr>
                                    </p:animEffect>
                                  </p:childTnLst>
                                </p:cTn>
                              </p:par>
                              <p:par>
                                <p:cTn id="146" presetID="10" presetClass="entr" presetSubtype="0" fill="hold" nodeType="withEffect">
                                  <p:stCondLst>
                                    <p:cond delay="0"/>
                                  </p:stCondLst>
                                  <p:childTnLst>
                                    <p:set>
                                      <p:cBhvr>
                                        <p:cTn id="147" dur="1" fill="hold">
                                          <p:stCondLst>
                                            <p:cond delay="0"/>
                                          </p:stCondLst>
                                        </p:cTn>
                                        <p:tgtEl>
                                          <p:spTgt spid="40"/>
                                        </p:tgtEl>
                                        <p:attrNameLst>
                                          <p:attrName>style.visibility</p:attrName>
                                        </p:attrNameLst>
                                      </p:cBhvr>
                                      <p:to>
                                        <p:strVal val="visible"/>
                                      </p:to>
                                    </p:set>
                                    <p:animEffect transition="in" filter="fade">
                                      <p:cBhvr>
                                        <p:cTn id="148" dur="25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allAtOnce"/>
      <p:bldP spid="4" grpId="1" uiExpand="1" build="allAtOnce"/>
      <p:bldP spid="39" grpId="0" animBg="1"/>
      <p:bldP spid="39" grpId="1" animBg="1"/>
      <p:bldP spid="43" grpId="0" animBg="1"/>
      <p:bldP spid="6" grpId="0" animBg="1"/>
      <p:bldP spid="6" grpId="1" animBg="1"/>
      <p:bldP spid="7" grpId="0" animBg="1"/>
      <p:bldP spid="7"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74B62-88A3-5DEC-EC1F-B579331D7F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B0C84E-DF70-285C-2E2F-904FCD3A182D}"/>
              </a:ext>
            </a:extLst>
          </p:cNvPr>
          <p:cNvSpPr>
            <a:spLocks noGrp="1"/>
          </p:cNvSpPr>
          <p:nvPr>
            <p:ph type="title"/>
          </p:nvPr>
        </p:nvSpPr>
        <p:spPr>
          <a:xfrm>
            <a:off x="838200" y="365125"/>
            <a:ext cx="10515600" cy="1325563"/>
          </a:xfrm>
        </p:spPr>
        <p:txBody>
          <a:bodyPr/>
          <a:lstStyle/>
          <a:p>
            <a:r>
              <a:rPr lang="en-US">
                <a:solidFill>
                  <a:schemeClr val="bg1"/>
                </a:solidFill>
                <a:latin typeface="Courier New" panose="02070309020205020404" pitchFamily="49" charset="0"/>
                <a:cs typeface="Courier New" panose="02070309020205020404" pitchFamily="49" charset="0"/>
              </a:rPr>
              <a:t>Descriptor Table</a:t>
            </a:r>
            <a:endParaRPr lang="nl-NL"/>
          </a:p>
        </p:txBody>
      </p:sp>
      <p:sp>
        <p:nvSpPr>
          <p:cNvPr id="9" name="Content Placeholder 8">
            <a:extLst>
              <a:ext uri="{FF2B5EF4-FFF2-40B4-BE49-F238E27FC236}">
                <a16:creationId xmlns:a16="http://schemas.microsoft.com/office/drawing/2014/main" id="{96603B40-1C08-B256-EF79-C17E3309E2CC}"/>
              </a:ext>
            </a:extLst>
          </p:cNvPr>
          <p:cNvSpPr>
            <a:spLocks noGrp="1"/>
          </p:cNvSpPr>
          <p:nvPr>
            <p:ph idx="1"/>
          </p:nvPr>
        </p:nvSpPr>
        <p:spPr/>
        <p:txBody>
          <a:bodyPr>
            <a:normAutofit/>
          </a:bodyPr>
          <a:lstStyle/>
          <a:p>
            <a:r>
              <a:rPr lang="en-US" dirty="0">
                <a:solidFill>
                  <a:schemeClr val="bg1"/>
                </a:solidFill>
                <a:latin typeface="Courier New" panose="02070309020205020404" pitchFamily="49" charset="0"/>
                <a:cs typeface="Courier New" panose="02070309020205020404" pitchFamily="49" charset="0"/>
              </a:rPr>
              <a:t>A level of indirection</a:t>
            </a:r>
          </a:p>
          <a:p>
            <a:pPr lvl="1"/>
            <a:r>
              <a:rPr lang="en-US" dirty="0">
                <a:solidFill>
                  <a:schemeClr val="bg1"/>
                </a:solidFill>
                <a:latin typeface="Courier New" panose="02070309020205020404" pitchFamily="49" charset="0"/>
                <a:cs typeface="Courier New" panose="02070309020205020404" pitchFamily="49" charset="0"/>
              </a:rPr>
              <a:t>Read the descriptor from the descriptor heap</a:t>
            </a:r>
          </a:p>
          <a:p>
            <a:pPr lvl="1"/>
            <a:r>
              <a:rPr lang="en-US" dirty="0">
                <a:solidFill>
                  <a:schemeClr val="bg1"/>
                </a:solidFill>
                <a:latin typeface="Courier New" panose="02070309020205020404" pitchFamily="49" charset="0"/>
                <a:cs typeface="Courier New" panose="02070309020205020404" pitchFamily="49" charset="0"/>
              </a:rPr>
              <a:t>Use the actual descriptor</a:t>
            </a:r>
          </a:p>
        </p:txBody>
      </p:sp>
      <p:sp>
        <p:nvSpPr>
          <p:cNvPr id="6" name="Slide Number Placeholder 5">
            <a:extLst>
              <a:ext uri="{FF2B5EF4-FFF2-40B4-BE49-F238E27FC236}">
                <a16:creationId xmlns:a16="http://schemas.microsoft.com/office/drawing/2014/main" id="{5C0B3E2C-682B-E7E9-2521-B5BBDF7A39FF}"/>
              </a:ext>
            </a:extLst>
          </p:cNvPr>
          <p:cNvSpPr>
            <a:spLocks noGrp="1"/>
          </p:cNvSpPr>
          <p:nvPr>
            <p:ph type="sldNum" sz="quarter" idx="12"/>
          </p:nvPr>
        </p:nvSpPr>
        <p:spPr/>
        <p:txBody>
          <a:bodyPr/>
          <a:lstStyle/>
          <a:p>
            <a:fld id="{5C7B9823-D771-4D90-A2CD-7D2C676B1CFD}" type="slidenum">
              <a:rPr lang="nl-NL" smtClean="0"/>
              <a:t>21</a:t>
            </a:fld>
            <a:endParaRPr lang="nl-NL"/>
          </a:p>
        </p:txBody>
      </p:sp>
    </p:spTree>
    <p:extLst>
      <p:ext uri="{BB962C8B-B14F-4D97-AF65-F5344CB8AC3E}">
        <p14:creationId xmlns:p14="http://schemas.microsoft.com/office/powerpoint/2010/main" val="3020579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grpId="0" nodeType="withEffect">
                                  <p:stCondLst>
                                    <p:cond delay="50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par>
                                <p:cTn id="9" presetID="1" presetClass="entr" presetSubtype="0" fill="hold" grpId="0" nodeType="withEffect">
                                  <p:stCondLst>
                                    <p:cond delay="100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BC0538-9A20-A81A-5AC9-03996C40B0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56BF40-2398-26D9-B04C-BDAE025F8439}"/>
              </a:ext>
            </a:extLst>
          </p:cNvPr>
          <p:cNvSpPr>
            <a:spLocks noGrp="1"/>
          </p:cNvSpPr>
          <p:nvPr>
            <p:ph type="title"/>
          </p:nvPr>
        </p:nvSpPr>
        <p:spPr>
          <a:xfrm>
            <a:off x="838200" y="365125"/>
            <a:ext cx="10515600" cy="1325563"/>
          </a:xfrm>
        </p:spPr>
        <p:txBody>
          <a:bodyPr/>
          <a:lstStyle/>
          <a:p>
            <a:r>
              <a:rPr lang="en-US">
                <a:solidFill>
                  <a:schemeClr val="bg1"/>
                </a:solidFill>
                <a:latin typeface="Courier New" panose="02070309020205020404" pitchFamily="49" charset="0"/>
                <a:cs typeface="Courier New" panose="02070309020205020404" pitchFamily="49" charset="0"/>
              </a:rPr>
              <a:t>Root Descriptor</a:t>
            </a:r>
            <a:endParaRPr lang="nl-NL"/>
          </a:p>
        </p:txBody>
      </p:sp>
      <p:sp>
        <p:nvSpPr>
          <p:cNvPr id="9" name="Content Placeholder 8">
            <a:extLst>
              <a:ext uri="{FF2B5EF4-FFF2-40B4-BE49-F238E27FC236}">
                <a16:creationId xmlns:a16="http://schemas.microsoft.com/office/drawing/2014/main" id="{D93F6F61-574A-36F0-CFDB-4AEA3EDC31D4}"/>
              </a:ext>
            </a:extLst>
          </p:cNvPr>
          <p:cNvSpPr>
            <a:spLocks noGrp="1"/>
          </p:cNvSpPr>
          <p:nvPr>
            <p:ph idx="1"/>
          </p:nvPr>
        </p:nvSpPr>
        <p:spPr/>
        <p:txBody>
          <a:bodyPr>
            <a:normAutofit/>
          </a:bodyPr>
          <a:lstStyle/>
          <a:p>
            <a:r>
              <a:rPr lang="en-US" dirty="0">
                <a:solidFill>
                  <a:schemeClr val="bg1"/>
                </a:solidFill>
                <a:latin typeface="Courier New" panose="02070309020205020404" pitchFamily="49" charset="0"/>
                <a:cs typeface="Courier New" panose="02070309020205020404" pitchFamily="49" charset="0"/>
              </a:rPr>
              <a:t>Descriptor embedded into the root signature</a:t>
            </a:r>
          </a:p>
          <a:p>
            <a:r>
              <a:rPr lang="en-US" dirty="0">
                <a:solidFill>
                  <a:schemeClr val="bg1"/>
                </a:solidFill>
                <a:latin typeface="Courier New" panose="02070309020205020404" pitchFamily="49" charset="0"/>
                <a:cs typeface="Courier New" panose="02070309020205020404" pitchFamily="49" charset="0"/>
              </a:rPr>
              <a:t>Kind of, bound using a </a:t>
            </a:r>
            <a:r>
              <a:rPr lang="en-US" dirty="0" err="1">
                <a:solidFill>
                  <a:schemeClr val="bg1"/>
                </a:solidFill>
                <a:latin typeface="Courier New" panose="02070309020205020404" pitchFamily="49" charset="0"/>
                <a:cs typeface="Courier New" panose="02070309020205020404" pitchFamily="49" charset="0"/>
              </a:rPr>
              <a:t>gpu</a:t>
            </a:r>
            <a:r>
              <a:rPr lang="en-US" dirty="0">
                <a:solidFill>
                  <a:schemeClr val="bg1"/>
                </a:solidFill>
                <a:latin typeface="Courier New" panose="02070309020205020404" pitchFamily="49" charset="0"/>
                <a:cs typeface="Courier New" panose="02070309020205020404" pitchFamily="49" charset="0"/>
              </a:rPr>
              <a:t> virtual address</a:t>
            </a:r>
          </a:p>
          <a:p>
            <a:r>
              <a:rPr lang="en-US" dirty="0">
                <a:solidFill>
                  <a:schemeClr val="bg1"/>
                </a:solidFill>
                <a:latin typeface="Courier New" panose="02070309020205020404" pitchFamily="49" charset="0"/>
                <a:cs typeface="Courier New" panose="02070309020205020404" pitchFamily="49" charset="0"/>
              </a:rPr>
              <a:t>Limited to buffers</a:t>
            </a:r>
          </a:p>
          <a:p>
            <a:pPr lvl="1"/>
            <a:r>
              <a:rPr lang="en-US" dirty="0">
                <a:solidFill>
                  <a:schemeClr val="bg1"/>
                </a:solidFill>
                <a:latin typeface="Courier New" panose="02070309020205020404" pitchFamily="49" charset="0"/>
                <a:cs typeface="Courier New" panose="02070309020205020404" pitchFamily="49" charset="0"/>
              </a:rPr>
              <a:t>Constant buffers</a:t>
            </a:r>
          </a:p>
          <a:p>
            <a:pPr lvl="1"/>
            <a:r>
              <a:rPr lang="en-US" dirty="0">
                <a:solidFill>
                  <a:schemeClr val="bg1"/>
                </a:solidFill>
                <a:latin typeface="Courier New" panose="02070309020205020404" pitchFamily="49" charset="0"/>
                <a:cs typeface="Courier New" panose="02070309020205020404" pitchFamily="49" charset="0"/>
              </a:rPr>
              <a:t>Raw or structured </a:t>
            </a:r>
            <a:r>
              <a:rPr lang="en-US" dirty="0" err="1">
                <a:solidFill>
                  <a:schemeClr val="bg1"/>
                </a:solidFill>
                <a:latin typeface="Courier New" panose="02070309020205020404" pitchFamily="49" charset="0"/>
                <a:cs typeface="Courier New" panose="02070309020205020404" pitchFamily="49" charset="0"/>
              </a:rPr>
              <a:t>uav</a:t>
            </a:r>
            <a:r>
              <a:rPr lang="en-US" dirty="0">
                <a:solidFill>
                  <a:schemeClr val="bg1"/>
                </a:solidFill>
                <a:latin typeface="Courier New" panose="02070309020205020404" pitchFamily="49" charset="0"/>
                <a:cs typeface="Courier New" panose="02070309020205020404" pitchFamily="49" charset="0"/>
              </a:rPr>
              <a:t> / </a:t>
            </a:r>
            <a:r>
              <a:rPr lang="en-US" dirty="0" err="1">
                <a:solidFill>
                  <a:schemeClr val="bg1"/>
                </a:solidFill>
                <a:latin typeface="Courier New" panose="02070309020205020404" pitchFamily="49" charset="0"/>
                <a:cs typeface="Courier New" panose="02070309020205020404" pitchFamily="49" charset="0"/>
              </a:rPr>
              <a:t>srv</a:t>
            </a:r>
            <a:endParaRPr lang="en-US" dirty="0">
              <a:solidFill>
                <a:schemeClr val="bg1"/>
              </a:solidFill>
              <a:latin typeface="Courier New" panose="02070309020205020404" pitchFamily="49" charset="0"/>
              <a:cs typeface="Courier New" panose="02070309020205020404" pitchFamily="49" charset="0"/>
            </a:endParaRPr>
          </a:p>
          <a:p>
            <a:r>
              <a:rPr lang="en-US" dirty="0">
                <a:solidFill>
                  <a:schemeClr val="bg1"/>
                </a:solidFill>
                <a:latin typeface="Courier New" panose="02070309020205020404" pitchFamily="49" charset="0"/>
                <a:cs typeface="Courier New" panose="02070309020205020404" pitchFamily="49" charset="0"/>
              </a:rPr>
              <a:t>Defines one resource</a:t>
            </a:r>
          </a:p>
          <a:p>
            <a:r>
              <a:rPr lang="en-US" dirty="0">
                <a:solidFill>
                  <a:schemeClr val="bg1"/>
                </a:solidFill>
                <a:latin typeface="Courier New" panose="02070309020205020404" pitchFamily="49" charset="0"/>
                <a:cs typeface="Courier New" panose="02070309020205020404" pitchFamily="49" charset="0"/>
              </a:rPr>
              <a:t>No out bounds checking!</a:t>
            </a:r>
          </a:p>
          <a:p>
            <a:pPr lvl="1"/>
            <a:r>
              <a:rPr lang="en-US" dirty="0">
                <a:solidFill>
                  <a:schemeClr val="bg1"/>
                </a:solidFill>
                <a:latin typeface="Courier New" panose="02070309020205020404" pitchFamily="49" charset="0"/>
                <a:cs typeface="Courier New" panose="02070309020205020404" pitchFamily="49" charset="0"/>
              </a:rPr>
              <a:t>We only have an address, no size</a:t>
            </a:r>
          </a:p>
        </p:txBody>
      </p:sp>
      <p:sp>
        <p:nvSpPr>
          <p:cNvPr id="6" name="Slide Number Placeholder 5">
            <a:extLst>
              <a:ext uri="{FF2B5EF4-FFF2-40B4-BE49-F238E27FC236}">
                <a16:creationId xmlns:a16="http://schemas.microsoft.com/office/drawing/2014/main" id="{7E58E910-3123-AB50-3641-1F848775DBC2}"/>
              </a:ext>
            </a:extLst>
          </p:cNvPr>
          <p:cNvSpPr>
            <a:spLocks noGrp="1"/>
          </p:cNvSpPr>
          <p:nvPr>
            <p:ph type="sldNum" sz="quarter" idx="12"/>
          </p:nvPr>
        </p:nvSpPr>
        <p:spPr/>
        <p:txBody>
          <a:bodyPr/>
          <a:lstStyle/>
          <a:p>
            <a:fld id="{5C7B9823-D771-4D90-A2CD-7D2C676B1CFD}" type="slidenum">
              <a:rPr lang="nl-NL" smtClean="0"/>
              <a:t>22</a:t>
            </a:fld>
            <a:endParaRPr lang="nl-NL"/>
          </a:p>
        </p:txBody>
      </p:sp>
    </p:spTree>
    <p:extLst>
      <p:ext uri="{BB962C8B-B14F-4D97-AF65-F5344CB8AC3E}">
        <p14:creationId xmlns:p14="http://schemas.microsoft.com/office/powerpoint/2010/main" val="288780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58184-11E3-B083-B647-04608D2ABE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341D63-1431-641C-ABD9-4BACEE125D9F}"/>
              </a:ext>
            </a:extLst>
          </p:cNvPr>
          <p:cNvSpPr>
            <a:spLocks noGrp="1"/>
          </p:cNvSpPr>
          <p:nvPr>
            <p:ph type="title"/>
          </p:nvPr>
        </p:nvSpPr>
        <p:spPr>
          <a:xfrm>
            <a:off x="838200" y="365125"/>
            <a:ext cx="10515600" cy="1325563"/>
          </a:xfrm>
        </p:spPr>
        <p:txBody>
          <a:bodyPr/>
          <a:lstStyle/>
          <a:p>
            <a:r>
              <a:rPr lang="en-US">
                <a:solidFill>
                  <a:schemeClr val="bg1"/>
                </a:solidFill>
                <a:latin typeface="Courier New" panose="02070309020205020404" pitchFamily="49" charset="0"/>
                <a:cs typeface="Courier New" panose="02070309020205020404" pitchFamily="49" charset="0"/>
              </a:rPr>
              <a:t>Root Descriptor</a:t>
            </a:r>
            <a:endParaRPr lang="nl-NL"/>
          </a:p>
        </p:txBody>
      </p:sp>
      <p:sp>
        <p:nvSpPr>
          <p:cNvPr id="11" name="Content Placeholder 2">
            <a:extLst>
              <a:ext uri="{FF2B5EF4-FFF2-40B4-BE49-F238E27FC236}">
                <a16:creationId xmlns:a16="http://schemas.microsoft.com/office/drawing/2014/main" id="{A26A7BEC-701B-8AC6-78EF-D28F632D4025}"/>
              </a:ext>
            </a:extLst>
          </p:cNvPr>
          <p:cNvSpPr>
            <a:spLocks noGrp="1"/>
          </p:cNvSpPr>
          <p:nvPr>
            <p:ph idx="1"/>
          </p:nvPr>
        </p:nvSpPr>
        <p:spPr>
          <a:xfrm>
            <a:off x="838200" y="1825625"/>
            <a:ext cx="5040000" cy="4320000"/>
          </a:xfrm>
          <a:solidFill>
            <a:srgbClr val="3F423F"/>
          </a:solidFill>
        </p:spPr>
        <p:txBody>
          <a:bodyPr>
            <a:normAutofit/>
          </a:bodyPr>
          <a:lstStyle/>
          <a:p>
            <a:pPr marL="0" indent="0">
              <a:buNone/>
            </a:pPr>
            <a:r>
              <a:rPr lang="nl-NL" sz="1400">
                <a:solidFill>
                  <a:srgbClr val="C1BCAD"/>
                </a:solidFill>
                <a:latin typeface="Consolas" panose="020B0609020204030204" pitchFamily="49" charset="0"/>
              </a:rPr>
              <a:t>cbuffer</a:t>
            </a:r>
            <a:r>
              <a:rPr lang="nl-NL" sz="1400">
                <a:latin typeface="Consolas" panose="020B0609020204030204" pitchFamily="49" charset="0"/>
              </a:rPr>
              <a:t> </a:t>
            </a:r>
            <a:r>
              <a:rPr lang="nl-NL" sz="1400">
                <a:solidFill>
                  <a:srgbClr val="C9CE9F"/>
                </a:solidFill>
                <a:latin typeface="Consolas" panose="020B0609020204030204" pitchFamily="49" charset="0"/>
              </a:rPr>
              <a:t>input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b0</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1BCAD"/>
                </a:solidFill>
                <a:latin typeface="Consolas" panose="020B0609020204030204" pitchFamily="49" charset="0"/>
              </a:rPr>
              <a:t>uint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1BCAD"/>
                </a:solidFill>
                <a:latin typeface="Consolas" panose="020B0609020204030204" pitchFamily="49" charset="0"/>
              </a:rPr>
              <a:t>RWStructuredBuffer</a:t>
            </a:r>
            <a:r>
              <a:rPr lang="nl-NL" sz="1400">
                <a:solidFill>
                  <a:srgbClr val="CFCFCF"/>
                </a:solidFill>
                <a:latin typeface="Consolas" panose="020B0609020204030204" pitchFamily="49" charset="0"/>
              </a:rPr>
              <a:t>&lt;</a:t>
            </a:r>
            <a:r>
              <a:rPr lang="nl-NL" sz="1400">
                <a:solidFill>
                  <a:srgbClr val="C1BCAD"/>
                </a:solidFill>
                <a:latin typeface="Consolas" panose="020B0609020204030204" pitchFamily="49" charset="0"/>
              </a:rPr>
              <a:t>uint</a:t>
            </a:r>
            <a:r>
              <a:rPr lang="nl-NL" sz="1400">
                <a:solidFill>
                  <a:srgbClr val="CFCFCF"/>
                </a:solidFill>
                <a:latin typeface="Consolas" panose="020B0609020204030204" pitchFamily="49" charset="0"/>
              </a:rPr>
              <a:t>&gt;</a:t>
            </a: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u0</a:t>
            </a: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FCFCF"/>
                </a:solidFill>
                <a:latin typeface="Consolas" panose="020B0609020204030204" pitchFamily="49" charset="0"/>
              </a:rPr>
              <a:t>[</a:t>
            </a:r>
            <a:r>
              <a:rPr lang="nl-NL" sz="1400">
                <a:solidFill>
                  <a:srgbClr val="C1BCAD"/>
                </a:solidFill>
                <a:latin typeface="Consolas" panose="020B0609020204030204" pitchFamily="49" charset="0"/>
              </a:rPr>
              <a:t>numthreads</a:t>
            </a:r>
            <a:r>
              <a:rPr lang="nl-NL" sz="1400">
                <a:solidFill>
                  <a:srgbClr val="CFCFCF"/>
                </a:solidFill>
                <a:latin typeface="Consolas" panose="020B0609020204030204" pitchFamily="49" charset="0"/>
              </a:rPr>
              <a:t>(32,1,1)]</a:t>
            </a:r>
          </a:p>
          <a:p>
            <a:pPr marL="0" indent="0">
              <a:buNone/>
            </a:pPr>
            <a:r>
              <a:rPr lang="en-US" sz="1400">
                <a:solidFill>
                  <a:srgbClr val="C1BCAD"/>
                </a:solidFill>
                <a:latin typeface="Consolas" panose="020B0609020204030204" pitchFamily="49" charset="0"/>
              </a:rPr>
              <a:t>void</a:t>
            </a:r>
            <a:r>
              <a:rPr lang="en-US" sz="1400">
                <a:latin typeface="Consolas" panose="020B0609020204030204" pitchFamily="49" charset="0"/>
              </a:rPr>
              <a:t> </a:t>
            </a:r>
            <a:r>
              <a:rPr lang="en-US" sz="1400">
                <a:solidFill>
                  <a:srgbClr val="C9CE9F"/>
                </a:solidFill>
                <a:latin typeface="Consolas" panose="020B0609020204030204" pitchFamily="49" charset="0"/>
              </a:rPr>
              <a:t>main</a:t>
            </a:r>
            <a:r>
              <a:rPr lang="en-US" sz="1400">
                <a:solidFill>
                  <a:srgbClr val="CFCFCF"/>
                </a:solidFill>
                <a:latin typeface="Consolas" panose="020B0609020204030204" pitchFamily="49" charset="0"/>
              </a:rPr>
              <a:t>(</a:t>
            </a:r>
            <a:r>
              <a:rPr lang="en-US" sz="1400" err="1">
                <a:solidFill>
                  <a:srgbClr val="C1BCAD"/>
                </a:solidFill>
                <a:latin typeface="Consolas" panose="020B0609020204030204" pitchFamily="49" charset="0"/>
              </a:rPr>
              <a:t>uint</a:t>
            </a:r>
            <a:r>
              <a:rPr lang="en-US" sz="1400">
                <a:latin typeface="Consolas" panose="020B0609020204030204" pitchFamily="49" charset="0"/>
              </a:rPr>
              <a:t> </a:t>
            </a:r>
            <a:r>
              <a:rPr lang="en-US" sz="1400">
                <a:solidFill>
                  <a:srgbClr val="9FA29F"/>
                </a:solidFill>
                <a:latin typeface="Consolas" panose="020B0609020204030204" pitchFamily="49" charset="0"/>
              </a:rPr>
              <a:t>index</a:t>
            </a:r>
            <a:r>
              <a:rPr lang="en-US" sz="1400">
                <a:latin typeface="Consolas" panose="020B0609020204030204" pitchFamily="49" charset="0"/>
              </a:rPr>
              <a:t> </a:t>
            </a:r>
            <a:r>
              <a:rPr lang="en-US" sz="1400">
                <a:solidFill>
                  <a:srgbClr val="CFCFCF"/>
                </a:solidFill>
                <a:latin typeface="Consolas" panose="020B0609020204030204" pitchFamily="49" charset="0"/>
              </a:rPr>
              <a:t>:</a:t>
            </a:r>
            <a:r>
              <a:rPr lang="en-US" sz="1400">
                <a:latin typeface="Consolas" panose="020B0609020204030204" pitchFamily="49" charset="0"/>
              </a:rPr>
              <a:t> </a:t>
            </a:r>
            <a:r>
              <a:rPr lang="en-US" sz="1400" err="1">
                <a:solidFill>
                  <a:srgbClr val="9FA29F"/>
                </a:solidFill>
                <a:latin typeface="Consolas" panose="020B0609020204030204" pitchFamily="49" charset="0"/>
              </a:rPr>
              <a:t>SV_DispatchThreadID</a:t>
            </a:r>
            <a:r>
              <a:rPr lang="en-US"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solidFill>
                  <a:srgbClr val="CFCFCF"/>
                </a:solidFill>
                <a:latin typeface="Consolas" panose="020B0609020204030204" pitchFamily="49" charset="0"/>
              </a:rPr>
              <a:t>[</a:t>
            </a:r>
            <a:r>
              <a:rPr lang="nl-NL" sz="1400">
                <a:solidFill>
                  <a:srgbClr val="9FA29F"/>
                </a:solidFill>
                <a:latin typeface="Consolas" panose="020B0609020204030204" pitchFamily="49" charset="0"/>
              </a:rPr>
              <a:t>index</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endParaRPr lang="en-US" sz="1400">
              <a:solidFill>
                <a:srgbClr val="CFCFCF"/>
              </a:solidFill>
              <a:latin typeface="Consolas" panose="020B0609020204030204" pitchFamily="49" charset="0"/>
            </a:endParaRPr>
          </a:p>
        </p:txBody>
      </p:sp>
      <p:sp>
        <p:nvSpPr>
          <p:cNvPr id="17" name="Rectangle 16">
            <a:extLst>
              <a:ext uri="{FF2B5EF4-FFF2-40B4-BE49-F238E27FC236}">
                <a16:creationId xmlns:a16="http://schemas.microsoft.com/office/drawing/2014/main" id="{A6CB12B0-7BC1-EB48-B442-45351A414C71}"/>
              </a:ext>
            </a:extLst>
          </p:cNvPr>
          <p:cNvSpPr/>
          <p:nvPr/>
        </p:nvSpPr>
        <p:spPr>
          <a:xfrm>
            <a:off x="872067" y="1862667"/>
            <a:ext cx="2823633"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18" name="Rectangle 17">
            <a:extLst>
              <a:ext uri="{FF2B5EF4-FFF2-40B4-BE49-F238E27FC236}">
                <a16:creationId xmlns:a16="http://schemas.microsoft.com/office/drawing/2014/main" id="{64E5B9AA-503E-1AA7-F91E-F421BD2BF5B9}"/>
              </a:ext>
            </a:extLst>
          </p:cNvPr>
          <p:cNvSpPr/>
          <p:nvPr/>
        </p:nvSpPr>
        <p:spPr>
          <a:xfrm>
            <a:off x="917461" y="3433638"/>
            <a:ext cx="4646759"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4" name="Rectangle: Rounded Corners 3">
            <a:extLst>
              <a:ext uri="{FF2B5EF4-FFF2-40B4-BE49-F238E27FC236}">
                <a16:creationId xmlns:a16="http://schemas.microsoft.com/office/drawing/2014/main" id="{473EB5A2-F8A8-06C1-F328-30D62ED65B5D}"/>
              </a:ext>
            </a:extLst>
          </p:cNvPr>
          <p:cNvSpPr/>
          <p:nvPr/>
        </p:nvSpPr>
        <p:spPr>
          <a:xfrm>
            <a:off x="6313802" y="1825625"/>
            <a:ext cx="5039998" cy="1439213"/>
          </a:xfrm>
          <a:prstGeom prst="rect">
            <a:avLst/>
          </a:prstGeom>
          <a:solidFill>
            <a:srgbClr val="3F42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a:latin typeface="Consolas" panose="020B0609020204030204" pitchFamily="49" charset="0"/>
              </a:rPr>
              <a:t>Root Signature</a:t>
            </a:r>
            <a:endParaRPr lang="en-NL">
              <a:latin typeface="Consolas" panose="020B0609020204030204" pitchFamily="49" charset="0"/>
            </a:endParaRPr>
          </a:p>
        </p:txBody>
      </p:sp>
      <p:sp>
        <p:nvSpPr>
          <p:cNvPr id="5" name="Rectangle 4">
            <a:extLst>
              <a:ext uri="{FF2B5EF4-FFF2-40B4-BE49-F238E27FC236}">
                <a16:creationId xmlns:a16="http://schemas.microsoft.com/office/drawing/2014/main" id="{BD78DF2D-EFFF-EA5E-3D5A-F8710FEC90E9}"/>
              </a:ext>
            </a:extLst>
          </p:cNvPr>
          <p:cNvSpPr/>
          <p:nvPr/>
        </p:nvSpPr>
        <p:spPr>
          <a:xfrm>
            <a:off x="6834795" y="2279750"/>
            <a:ext cx="4145617" cy="417310"/>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latin typeface="Consolas" panose="020B0609020204030204" pitchFamily="49" charset="0"/>
              </a:rPr>
              <a:t>Constant Buffer Root Descriptor</a:t>
            </a:r>
            <a:endParaRPr lang="en-NL" sz="1400" dirty="0">
              <a:latin typeface="Consolas" panose="020B0609020204030204" pitchFamily="49" charset="0"/>
            </a:endParaRPr>
          </a:p>
        </p:txBody>
      </p:sp>
      <p:sp>
        <p:nvSpPr>
          <p:cNvPr id="7" name="Rectangle 6">
            <a:extLst>
              <a:ext uri="{FF2B5EF4-FFF2-40B4-BE49-F238E27FC236}">
                <a16:creationId xmlns:a16="http://schemas.microsoft.com/office/drawing/2014/main" id="{AA3E3580-B2C5-FD49-42A5-A9AD5CDE2B4C}"/>
              </a:ext>
            </a:extLst>
          </p:cNvPr>
          <p:cNvSpPr/>
          <p:nvPr/>
        </p:nvSpPr>
        <p:spPr>
          <a:xfrm>
            <a:off x="6834795" y="2697053"/>
            <a:ext cx="4145616" cy="417310"/>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Unordered Access Root Descriptor</a:t>
            </a:r>
            <a:endParaRPr lang="en-NL" sz="1400">
              <a:latin typeface="Consolas" panose="020B0609020204030204" pitchFamily="49" charset="0"/>
            </a:endParaRPr>
          </a:p>
        </p:txBody>
      </p:sp>
      <p:cxnSp>
        <p:nvCxnSpPr>
          <p:cNvPr id="12" name="Straight Arrow Connector 11">
            <a:extLst>
              <a:ext uri="{FF2B5EF4-FFF2-40B4-BE49-F238E27FC236}">
                <a16:creationId xmlns:a16="http://schemas.microsoft.com/office/drawing/2014/main" id="{9FD7AA2A-2F92-646A-EE10-E2F35D562323}"/>
              </a:ext>
            </a:extLst>
          </p:cNvPr>
          <p:cNvCxnSpPr>
            <a:cxnSpLocks/>
            <a:stCxn id="5" idx="1"/>
            <a:endCxn id="17" idx="3"/>
          </p:cNvCxnSpPr>
          <p:nvPr/>
        </p:nvCxnSpPr>
        <p:spPr>
          <a:xfrm flipH="1" flipV="1">
            <a:off x="3695700" y="1991784"/>
            <a:ext cx="3139095" cy="496621"/>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cxnSp>
        <p:nvCxnSpPr>
          <p:cNvPr id="15" name="Straight Arrow Connector 14">
            <a:extLst>
              <a:ext uri="{FF2B5EF4-FFF2-40B4-BE49-F238E27FC236}">
                <a16:creationId xmlns:a16="http://schemas.microsoft.com/office/drawing/2014/main" id="{908FDB89-B699-A5AF-4033-D588D317F9AB}"/>
              </a:ext>
            </a:extLst>
          </p:cNvPr>
          <p:cNvCxnSpPr>
            <a:cxnSpLocks/>
            <a:stCxn id="7" idx="1"/>
            <a:endCxn id="18" idx="3"/>
          </p:cNvCxnSpPr>
          <p:nvPr/>
        </p:nvCxnSpPr>
        <p:spPr>
          <a:xfrm flipH="1">
            <a:off x="5564220" y="2905708"/>
            <a:ext cx="1270575" cy="657047"/>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8" name="Slide Number Placeholder 7">
            <a:extLst>
              <a:ext uri="{FF2B5EF4-FFF2-40B4-BE49-F238E27FC236}">
                <a16:creationId xmlns:a16="http://schemas.microsoft.com/office/drawing/2014/main" id="{E4699EF4-FD14-B120-0E59-71A229BFF39D}"/>
              </a:ext>
            </a:extLst>
          </p:cNvPr>
          <p:cNvSpPr>
            <a:spLocks noGrp="1"/>
          </p:cNvSpPr>
          <p:nvPr>
            <p:ph type="sldNum" sz="quarter" idx="12"/>
          </p:nvPr>
        </p:nvSpPr>
        <p:spPr/>
        <p:txBody>
          <a:bodyPr/>
          <a:lstStyle/>
          <a:p>
            <a:fld id="{5C7B9823-D771-4D90-A2CD-7D2C676B1CFD}" type="slidenum">
              <a:rPr lang="nl-NL" smtClean="0"/>
              <a:t>23</a:t>
            </a:fld>
            <a:endParaRPr lang="nl-NL"/>
          </a:p>
        </p:txBody>
      </p:sp>
      <p:sp>
        <p:nvSpPr>
          <p:cNvPr id="6" name="Rectangle 5">
            <a:extLst>
              <a:ext uri="{FF2B5EF4-FFF2-40B4-BE49-F238E27FC236}">
                <a16:creationId xmlns:a16="http://schemas.microsoft.com/office/drawing/2014/main" id="{79CFE686-140B-8E8A-47CD-7C1F36EE1BE6}"/>
              </a:ext>
            </a:extLst>
          </p:cNvPr>
          <p:cNvSpPr/>
          <p:nvPr/>
        </p:nvSpPr>
        <p:spPr>
          <a:xfrm>
            <a:off x="838200" y="1862667"/>
            <a:ext cx="2823633"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Tree>
    <p:extLst>
      <p:ext uri="{BB962C8B-B14F-4D97-AF65-F5344CB8AC3E}">
        <p14:creationId xmlns:p14="http://schemas.microsoft.com/office/powerpoint/2010/main" val="2634275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5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250"/>
                                        <p:tgtEl>
                                          <p:spTgt spid="1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250"/>
                                        <p:tgtEl>
                                          <p:spTgt spid="1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25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fade">
                                      <p:cBhvr>
                                        <p:cTn id="25" dur="250"/>
                                        <p:tgtEl>
                                          <p:spTgt spid="1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fade">
                                      <p:cBhvr>
                                        <p:cTn id="28" dur="250"/>
                                        <p:tgtEl>
                                          <p:spTgt spid="1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2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5" grpId="0" animBg="1"/>
      <p:bldP spid="7" grpId="0" animBg="1"/>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FC8BA-D4EB-ACA2-0449-07D7873758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7F4974-1F84-B471-524D-613792742875}"/>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Root Descriptor</a:t>
            </a:r>
            <a:endParaRPr lang="nl-NL">
              <a:solidFill>
                <a:schemeClr val="bg1"/>
              </a:solidFill>
              <a:latin typeface="Courier New" panose="02070309020205020404" pitchFamily="49" charset="0"/>
              <a:cs typeface="Courier New" panose="02070309020205020404" pitchFamily="49" charset="0"/>
            </a:endParaRPr>
          </a:p>
        </p:txBody>
      </p:sp>
      <p:sp>
        <p:nvSpPr>
          <p:cNvPr id="5" name="Content Placeholder 4">
            <a:extLst>
              <a:ext uri="{FF2B5EF4-FFF2-40B4-BE49-F238E27FC236}">
                <a16:creationId xmlns:a16="http://schemas.microsoft.com/office/drawing/2014/main" id="{99F412D3-E5EA-6461-F4B7-6DCA7C09C23A}"/>
              </a:ext>
            </a:extLst>
          </p:cNvPr>
          <p:cNvSpPr>
            <a:spLocks noGrp="1"/>
          </p:cNvSpPr>
          <p:nvPr>
            <p:ph idx="1"/>
          </p:nvPr>
        </p:nvSpPr>
        <p:spPr>
          <a:solidFill>
            <a:srgbClr val="3F423F"/>
          </a:solidFill>
        </p:spPr>
        <p:txBody>
          <a:bodyPr>
            <a:normAutofit fontScale="55000" lnSpcReduction="20000"/>
          </a:bodyPr>
          <a:lstStyle/>
          <a:p>
            <a:pPr marL="0" indent="0">
              <a:buClr>
                <a:srgbClr val="9FA29F"/>
              </a:buClr>
              <a:buNone/>
            </a:pPr>
            <a:r>
              <a:rPr lang="en-US">
                <a:solidFill>
                  <a:srgbClr val="CFCFCF"/>
                </a:solidFill>
                <a:latin typeface="Consolas" panose="020B0609020204030204" pitchFamily="49" charset="0"/>
              </a:rPr>
              <a:t>s_pack_ll_b32_b16  s0, s3, 16</a:t>
            </a:r>
          </a:p>
          <a:p>
            <a:pPr marL="0" indent="0">
              <a:buClr>
                <a:srgbClr val="9FA29F"/>
              </a:buClr>
              <a:buNone/>
            </a:pPr>
            <a:r>
              <a:rPr lang="en-US">
                <a:solidFill>
                  <a:srgbClr val="CFCFCF"/>
                </a:solidFill>
                <a:latin typeface="Consolas" panose="020B0609020204030204" pitchFamily="49" charset="0"/>
              </a:rPr>
              <a:t>s_mov_b32     s3, lit(0x2003dfac)</a:t>
            </a:r>
          </a:p>
          <a:p>
            <a:pPr marL="0" indent="0">
              <a:buClr>
                <a:srgbClr val="9FA29F"/>
              </a:buClr>
              <a:buNone/>
            </a:pPr>
            <a:r>
              <a:rPr lang="en-US">
                <a:solidFill>
                  <a:srgbClr val="CFCFCF"/>
                </a:solidFill>
                <a:latin typeface="Consolas" panose="020B0609020204030204" pitchFamily="49" charset="0"/>
              </a:rPr>
              <a:t>s_mov_b32     s1, s0</a:t>
            </a:r>
          </a:p>
          <a:p>
            <a:pPr marL="0" indent="0">
              <a:buClr>
                <a:srgbClr val="9FA29F"/>
              </a:buClr>
              <a:buNone/>
            </a:pPr>
            <a:r>
              <a:rPr lang="en-US">
                <a:solidFill>
                  <a:srgbClr val="CFCFCF"/>
                </a:solidFill>
                <a:latin typeface="Consolas" panose="020B0609020204030204" pitchFamily="49" charset="0"/>
              </a:rPr>
              <a:t>s_mov_b32     s0, s2</a:t>
            </a:r>
          </a:p>
          <a:p>
            <a:pPr marL="0" indent="0">
              <a:buClr>
                <a:srgbClr val="9FA29F"/>
              </a:buClr>
              <a:buNone/>
            </a:pPr>
            <a:r>
              <a:rPr lang="en-US">
                <a:solidFill>
                  <a:srgbClr val="CFCFCF"/>
                </a:solidFill>
                <a:latin typeface="Consolas" panose="020B0609020204030204" pitchFamily="49" charset="0"/>
              </a:rPr>
              <a:t>s_movk_i32    s2, 0x1000</a:t>
            </a:r>
          </a:p>
          <a:p>
            <a:pPr marL="0" indent="0">
              <a:buClr>
                <a:srgbClr val="9FA29F"/>
              </a:buClr>
              <a:buNone/>
            </a:pPr>
            <a:r>
              <a:rPr lang="en-US">
                <a:solidFill>
                  <a:srgbClr val="CFCFCF"/>
                </a:solidFill>
                <a:latin typeface="Consolas" panose="020B0609020204030204" pitchFamily="49" charset="0"/>
              </a:rPr>
              <a:t>v_and_b32     v0, lit(0x000003ff), v0</a:t>
            </a:r>
          </a:p>
          <a:p>
            <a:pPr marL="0" indent="0">
              <a:buClr>
                <a:srgbClr val="9FA29F"/>
              </a:buClr>
              <a:buNone/>
            </a:pPr>
            <a:r>
              <a:rPr lang="en-US">
                <a:solidFill>
                  <a:srgbClr val="CFCFCF"/>
                </a:solidFill>
                <a:latin typeface="Consolas" panose="020B0609020204030204" pitchFamily="49" charset="0"/>
              </a:rPr>
              <a:t>s_buffer_load_b32  s0, s[0:3], null</a:t>
            </a:r>
          </a:p>
          <a:p>
            <a:pPr marL="0" indent="0">
              <a:buClr>
                <a:srgbClr val="9FA29F"/>
              </a:buClr>
              <a:buNone/>
            </a:pPr>
            <a:r>
              <a:rPr lang="en-US">
                <a:solidFill>
                  <a:srgbClr val="CFCFCF"/>
                </a:solidFill>
                <a:latin typeface="Consolas" panose="020B0609020204030204" pitchFamily="49" charset="0"/>
              </a:rPr>
              <a:t>s_pack_ll_b32_b16  s1, s5, 4</a:t>
            </a:r>
          </a:p>
          <a:p>
            <a:pPr marL="0" indent="0">
              <a:buClr>
                <a:srgbClr val="9FA29F"/>
              </a:buClr>
              <a:buNone/>
            </a:pPr>
            <a:r>
              <a:rPr lang="en-US">
                <a:solidFill>
                  <a:srgbClr val="CFCFCF"/>
                </a:solidFill>
                <a:latin typeface="Consolas" panose="020B0609020204030204" pitchFamily="49" charset="0"/>
              </a:rPr>
              <a:t>s_movk_i32    s2, 0xffff</a:t>
            </a:r>
          </a:p>
          <a:p>
            <a:pPr marL="0" indent="0">
              <a:buClr>
                <a:srgbClr val="9FA29F"/>
              </a:buClr>
              <a:buNone/>
            </a:pPr>
            <a:r>
              <a:rPr lang="en-US">
                <a:solidFill>
                  <a:srgbClr val="CFCFCF"/>
                </a:solidFill>
                <a:latin typeface="Consolas" panose="020B0609020204030204" pitchFamily="49" charset="0"/>
              </a:rPr>
              <a:t>s_mov_b32     s3, lit(0x20014fac)</a:t>
            </a:r>
          </a:p>
          <a:p>
            <a:pPr marL="0" indent="0">
              <a:buClr>
                <a:srgbClr val="9FA29F"/>
              </a:buClr>
              <a:buNone/>
            </a:pPr>
            <a:r>
              <a:rPr lang="en-US">
                <a:solidFill>
                  <a:srgbClr val="CFCFCF"/>
                </a:solidFill>
                <a:latin typeface="Consolas" panose="020B0609020204030204" pitchFamily="49" charset="0"/>
              </a:rPr>
              <a:t>v_lshl_add_u32  v0, s16, 5, v0</a:t>
            </a:r>
          </a:p>
          <a:p>
            <a:pPr marL="0" indent="0">
              <a:buClr>
                <a:srgbClr val="9FA29F"/>
              </a:buClr>
              <a:buNone/>
            </a:pPr>
            <a:r>
              <a:rPr lang="en-US" err="1">
                <a:solidFill>
                  <a:srgbClr val="CFCFCF"/>
                </a:solidFill>
                <a:latin typeface="Consolas" panose="020B0609020204030204" pitchFamily="49" charset="0"/>
              </a:rPr>
              <a:t>s_waitcnt</a:t>
            </a:r>
            <a:r>
              <a:rPr lang="en-US">
                <a:solidFill>
                  <a:srgbClr val="CFCFCF"/>
                </a:solidFill>
                <a:latin typeface="Consolas" panose="020B0609020204030204" pitchFamily="49" charset="0"/>
              </a:rPr>
              <a:t>     </a:t>
            </a:r>
            <a:r>
              <a:rPr lang="en-US" err="1">
                <a:solidFill>
                  <a:srgbClr val="CFCFCF"/>
                </a:solidFill>
                <a:latin typeface="Consolas" panose="020B0609020204030204" pitchFamily="49" charset="0"/>
              </a:rPr>
              <a:t>lgkmcnt</a:t>
            </a:r>
            <a:r>
              <a:rPr lang="en-US">
                <a:solidFill>
                  <a:srgbClr val="CFCFCF"/>
                </a:solidFill>
                <a:latin typeface="Consolas" panose="020B0609020204030204" pitchFamily="49" charset="0"/>
              </a:rPr>
              <a:t>(0)</a:t>
            </a:r>
          </a:p>
          <a:p>
            <a:pPr marL="0" indent="0">
              <a:buClr>
                <a:srgbClr val="9FA29F"/>
              </a:buClr>
              <a:buNone/>
            </a:pPr>
            <a:r>
              <a:rPr lang="en-US">
                <a:solidFill>
                  <a:srgbClr val="CFCFCF"/>
                </a:solidFill>
                <a:latin typeface="Consolas" panose="020B0609020204030204" pitchFamily="49" charset="0"/>
              </a:rPr>
              <a:t>v_mov_b32     v1, s0</a:t>
            </a:r>
          </a:p>
          <a:p>
            <a:pPr marL="0" indent="0">
              <a:buClr>
                <a:srgbClr val="9FA29F"/>
              </a:buClr>
              <a:buNone/>
            </a:pPr>
            <a:r>
              <a:rPr lang="en-US">
                <a:solidFill>
                  <a:srgbClr val="CFCFCF"/>
                </a:solidFill>
                <a:latin typeface="Consolas" panose="020B0609020204030204" pitchFamily="49" charset="0"/>
              </a:rPr>
              <a:t>s_mov_b32     s0, s4</a:t>
            </a:r>
          </a:p>
          <a:p>
            <a:pPr marL="0" indent="0">
              <a:buClr>
                <a:srgbClr val="9FA29F"/>
              </a:buClr>
              <a:buNone/>
            </a:pPr>
            <a:r>
              <a:rPr lang="en-US">
                <a:solidFill>
                  <a:srgbClr val="CFCFCF"/>
                </a:solidFill>
                <a:latin typeface="Consolas" panose="020B0609020204030204" pitchFamily="49" charset="0"/>
              </a:rPr>
              <a:t>buffer_store_b32  v1, v0, s[0:3], 0 </a:t>
            </a:r>
            <a:r>
              <a:rPr lang="en-US" err="1">
                <a:solidFill>
                  <a:srgbClr val="CFCFCF"/>
                </a:solidFill>
                <a:latin typeface="Consolas" panose="020B0609020204030204" pitchFamily="49" charset="0"/>
              </a:rPr>
              <a:t>idxen</a:t>
            </a:r>
            <a:r>
              <a:rPr lang="en-US">
                <a:solidFill>
                  <a:srgbClr val="CFCFCF"/>
                </a:solidFill>
                <a:latin typeface="Consolas" panose="020B0609020204030204" pitchFamily="49" charset="0"/>
              </a:rPr>
              <a:t> </a:t>
            </a:r>
            <a:r>
              <a:rPr lang="en-US" err="1">
                <a:solidFill>
                  <a:srgbClr val="CFCFCF"/>
                </a:solidFill>
                <a:latin typeface="Consolas" panose="020B0609020204030204" pitchFamily="49" charset="0"/>
              </a:rPr>
              <a:t>glc</a:t>
            </a:r>
            <a:endParaRPr lang="nl-NL">
              <a:solidFill>
                <a:srgbClr val="CFCFCF"/>
              </a:solidFill>
              <a:latin typeface="Consolas" panose="020B0609020204030204" pitchFamily="49" charset="0"/>
            </a:endParaRPr>
          </a:p>
        </p:txBody>
      </p:sp>
      <p:sp>
        <p:nvSpPr>
          <p:cNvPr id="7" name="Slide Number Placeholder 6">
            <a:extLst>
              <a:ext uri="{FF2B5EF4-FFF2-40B4-BE49-F238E27FC236}">
                <a16:creationId xmlns:a16="http://schemas.microsoft.com/office/drawing/2014/main" id="{22312502-8706-E54A-6C11-A1ED99E057BD}"/>
              </a:ext>
            </a:extLst>
          </p:cNvPr>
          <p:cNvSpPr>
            <a:spLocks noGrp="1"/>
          </p:cNvSpPr>
          <p:nvPr>
            <p:ph type="sldNum" sz="quarter" idx="12"/>
          </p:nvPr>
        </p:nvSpPr>
        <p:spPr/>
        <p:txBody>
          <a:bodyPr/>
          <a:lstStyle/>
          <a:p>
            <a:fld id="{5C7B9823-D771-4D90-A2CD-7D2C676B1CFD}" type="slidenum">
              <a:rPr lang="nl-NL" smtClean="0"/>
              <a:t>24</a:t>
            </a:fld>
            <a:endParaRPr lang="nl-NL"/>
          </a:p>
        </p:txBody>
      </p:sp>
    </p:spTree>
    <p:extLst>
      <p:ext uri="{BB962C8B-B14F-4D97-AF65-F5344CB8AC3E}">
        <p14:creationId xmlns:p14="http://schemas.microsoft.com/office/powerpoint/2010/main" val="27748133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F144F-DDA7-2533-4869-EEE74350FB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1F6CA7-80E4-0CFD-CD32-4F4689E73686}"/>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Root Descriptor</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32C5D586-B8F3-873A-B721-BEC30BBF414D}"/>
              </a:ext>
            </a:extLst>
          </p:cNvPr>
          <p:cNvSpPr>
            <a:spLocks noGrp="1"/>
          </p:cNvSpPr>
          <p:nvPr>
            <p:ph idx="1"/>
          </p:nvPr>
        </p:nvSpPr>
        <p:spPr>
          <a:xfrm>
            <a:off x="838200" y="1825625"/>
            <a:ext cx="5040000" cy="4320000"/>
          </a:xfrm>
          <a:solidFill>
            <a:srgbClr val="3F423F"/>
          </a:solidFill>
        </p:spPr>
        <p:txBody>
          <a:bodyPr>
            <a:normAutofit/>
          </a:bodyPr>
          <a:lstStyle/>
          <a:p>
            <a:pPr marL="0" indent="0">
              <a:buNone/>
            </a:pPr>
            <a:r>
              <a:rPr lang="nl-NL" sz="1400">
                <a:solidFill>
                  <a:srgbClr val="C1BCAD"/>
                </a:solidFill>
                <a:latin typeface="Consolas" panose="020B0609020204030204" pitchFamily="49" charset="0"/>
              </a:rPr>
              <a:t>cbuffer</a:t>
            </a:r>
            <a:r>
              <a:rPr lang="nl-NL" sz="1400">
                <a:latin typeface="Consolas" panose="020B0609020204030204" pitchFamily="49" charset="0"/>
              </a:rPr>
              <a:t> </a:t>
            </a:r>
            <a:r>
              <a:rPr lang="nl-NL" sz="1400">
                <a:solidFill>
                  <a:srgbClr val="C9CE9F"/>
                </a:solidFill>
                <a:latin typeface="Consolas" panose="020B0609020204030204" pitchFamily="49" charset="0"/>
              </a:rPr>
              <a:t>input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b0</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1BCAD"/>
                </a:solidFill>
                <a:latin typeface="Consolas" panose="020B0609020204030204" pitchFamily="49" charset="0"/>
              </a:rPr>
              <a:t>uint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1BCAD"/>
                </a:solidFill>
                <a:latin typeface="Consolas" panose="020B0609020204030204" pitchFamily="49" charset="0"/>
              </a:rPr>
              <a:t>RWStructuredBuffer</a:t>
            </a:r>
            <a:r>
              <a:rPr lang="nl-NL" sz="1400">
                <a:solidFill>
                  <a:srgbClr val="CFCFCF"/>
                </a:solidFill>
                <a:latin typeface="Consolas" panose="020B0609020204030204" pitchFamily="49" charset="0"/>
              </a:rPr>
              <a:t>&lt;</a:t>
            </a:r>
            <a:r>
              <a:rPr lang="nl-NL" sz="1400">
                <a:solidFill>
                  <a:srgbClr val="C1BCAD"/>
                </a:solidFill>
                <a:latin typeface="Consolas" panose="020B0609020204030204" pitchFamily="49" charset="0"/>
              </a:rPr>
              <a:t>uint</a:t>
            </a:r>
            <a:r>
              <a:rPr lang="nl-NL" sz="1400">
                <a:solidFill>
                  <a:srgbClr val="CFCFCF"/>
                </a:solidFill>
                <a:latin typeface="Consolas" panose="020B0609020204030204" pitchFamily="49" charset="0"/>
              </a:rPr>
              <a:t>&gt;</a:t>
            </a: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u0</a:t>
            </a: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FCFCF"/>
                </a:solidFill>
                <a:latin typeface="Consolas" panose="020B0609020204030204" pitchFamily="49" charset="0"/>
              </a:rPr>
              <a:t>[</a:t>
            </a:r>
            <a:r>
              <a:rPr lang="nl-NL" sz="1400">
                <a:solidFill>
                  <a:srgbClr val="C1BCAD"/>
                </a:solidFill>
                <a:latin typeface="Consolas" panose="020B0609020204030204" pitchFamily="49" charset="0"/>
              </a:rPr>
              <a:t>numthreads</a:t>
            </a:r>
            <a:r>
              <a:rPr lang="nl-NL" sz="1400">
                <a:solidFill>
                  <a:srgbClr val="CFCFCF"/>
                </a:solidFill>
                <a:latin typeface="Consolas" panose="020B0609020204030204" pitchFamily="49" charset="0"/>
              </a:rPr>
              <a:t>(32,1,1)]</a:t>
            </a:r>
          </a:p>
          <a:p>
            <a:pPr marL="0" indent="0">
              <a:buNone/>
            </a:pPr>
            <a:r>
              <a:rPr lang="en-US" sz="1400">
                <a:solidFill>
                  <a:srgbClr val="C1BCAD"/>
                </a:solidFill>
                <a:latin typeface="Consolas" panose="020B0609020204030204" pitchFamily="49" charset="0"/>
              </a:rPr>
              <a:t>void</a:t>
            </a:r>
            <a:r>
              <a:rPr lang="en-US" sz="1400">
                <a:latin typeface="Consolas" panose="020B0609020204030204" pitchFamily="49" charset="0"/>
              </a:rPr>
              <a:t> </a:t>
            </a:r>
            <a:r>
              <a:rPr lang="en-US" sz="1400">
                <a:solidFill>
                  <a:srgbClr val="C9CE9F"/>
                </a:solidFill>
                <a:latin typeface="Consolas" panose="020B0609020204030204" pitchFamily="49" charset="0"/>
              </a:rPr>
              <a:t>main</a:t>
            </a:r>
            <a:r>
              <a:rPr lang="en-US" sz="1400">
                <a:solidFill>
                  <a:srgbClr val="CFCFCF"/>
                </a:solidFill>
                <a:latin typeface="Consolas" panose="020B0609020204030204" pitchFamily="49" charset="0"/>
              </a:rPr>
              <a:t>(</a:t>
            </a:r>
            <a:r>
              <a:rPr lang="en-US" sz="1400" err="1">
                <a:solidFill>
                  <a:srgbClr val="C1BCAD"/>
                </a:solidFill>
                <a:latin typeface="Consolas" panose="020B0609020204030204" pitchFamily="49" charset="0"/>
              </a:rPr>
              <a:t>uint</a:t>
            </a:r>
            <a:r>
              <a:rPr lang="en-US" sz="1400">
                <a:latin typeface="Consolas" panose="020B0609020204030204" pitchFamily="49" charset="0"/>
              </a:rPr>
              <a:t> </a:t>
            </a:r>
            <a:r>
              <a:rPr lang="en-US" sz="1400">
                <a:solidFill>
                  <a:srgbClr val="9FA29F"/>
                </a:solidFill>
                <a:latin typeface="Consolas" panose="020B0609020204030204" pitchFamily="49" charset="0"/>
              </a:rPr>
              <a:t>index</a:t>
            </a:r>
            <a:r>
              <a:rPr lang="en-US" sz="1400">
                <a:latin typeface="Consolas" panose="020B0609020204030204" pitchFamily="49" charset="0"/>
              </a:rPr>
              <a:t> </a:t>
            </a:r>
            <a:r>
              <a:rPr lang="en-US" sz="1400">
                <a:solidFill>
                  <a:srgbClr val="CFCFCF"/>
                </a:solidFill>
                <a:latin typeface="Consolas" panose="020B0609020204030204" pitchFamily="49" charset="0"/>
              </a:rPr>
              <a:t>:</a:t>
            </a:r>
            <a:r>
              <a:rPr lang="en-US" sz="1400">
                <a:latin typeface="Consolas" panose="020B0609020204030204" pitchFamily="49" charset="0"/>
              </a:rPr>
              <a:t> </a:t>
            </a:r>
            <a:r>
              <a:rPr lang="en-US" sz="1400" err="1">
                <a:solidFill>
                  <a:srgbClr val="9FA29F"/>
                </a:solidFill>
                <a:latin typeface="Consolas" panose="020B0609020204030204" pitchFamily="49" charset="0"/>
              </a:rPr>
              <a:t>SV_DispatchThreadID</a:t>
            </a:r>
            <a:r>
              <a:rPr lang="en-US"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solidFill>
                  <a:srgbClr val="CFCFCF"/>
                </a:solidFill>
                <a:latin typeface="Consolas" panose="020B0609020204030204" pitchFamily="49" charset="0"/>
              </a:rPr>
              <a:t>[</a:t>
            </a:r>
            <a:r>
              <a:rPr lang="nl-NL" sz="1400">
                <a:solidFill>
                  <a:srgbClr val="9FA29F"/>
                </a:solidFill>
                <a:latin typeface="Consolas" panose="020B0609020204030204" pitchFamily="49" charset="0"/>
              </a:rPr>
              <a:t>index</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endParaRPr lang="en-US" sz="1400">
              <a:solidFill>
                <a:srgbClr val="CFCFCF"/>
              </a:solidFill>
              <a:latin typeface="Consolas" panose="020B0609020204030204" pitchFamily="49" charset="0"/>
            </a:endParaRPr>
          </a:p>
        </p:txBody>
      </p:sp>
      <p:sp>
        <p:nvSpPr>
          <p:cNvPr id="4" name="Content Placeholder 4">
            <a:extLst>
              <a:ext uri="{FF2B5EF4-FFF2-40B4-BE49-F238E27FC236}">
                <a16:creationId xmlns:a16="http://schemas.microsoft.com/office/drawing/2014/main" id="{1CB5761C-43DD-A9A4-530D-E6C7B359E619}"/>
              </a:ext>
            </a:extLst>
          </p:cNvPr>
          <p:cNvSpPr txBox="1">
            <a:spLocks/>
          </p:cNvSpPr>
          <p:nvPr/>
        </p:nvSpPr>
        <p:spPr>
          <a:xfrm>
            <a:off x="6313802" y="1825625"/>
            <a:ext cx="5040000" cy="4320000"/>
          </a:xfrm>
          <a:prstGeom prst="rect">
            <a:avLst/>
          </a:prstGeom>
          <a:solidFill>
            <a:srgbClr val="3F423F"/>
          </a:solidFill>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en-US" sz="1400" dirty="0">
                <a:solidFill>
                  <a:srgbClr val="CFCFCF"/>
                </a:solidFill>
                <a:latin typeface="Consolas" panose="020B0609020204030204" pitchFamily="49" charset="0"/>
              </a:rPr>
              <a:t>s_pack_ll_b32_b16  s0, s3, 16</a:t>
            </a:r>
          </a:p>
          <a:p>
            <a:pPr marL="0" indent="0">
              <a:buClr>
                <a:srgbClr val="9FA29F"/>
              </a:buClr>
              <a:buNone/>
            </a:pPr>
            <a:r>
              <a:rPr lang="en-US" sz="1400" dirty="0">
                <a:solidFill>
                  <a:srgbClr val="CFCFCF"/>
                </a:solidFill>
                <a:latin typeface="Consolas" panose="020B0609020204030204" pitchFamily="49" charset="0"/>
              </a:rPr>
              <a:t>s_mov_b32     s3, lit(0x2003dfac)</a:t>
            </a:r>
          </a:p>
          <a:p>
            <a:pPr marL="0" indent="0">
              <a:buClr>
                <a:srgbClr val="9FA29F"/>
              </a:buClr>
              <a:buNone/>
            </a:pPr>
            <a:r>
              <a:rPr lang="en-US" sz="1400" dirty="0">
                <a:solidFill>
                  <a:srgbClr val="CFCFCF"/>
                </a:solidFill>
                <a:latin typeface="Consolas" panose="020B0609020204030204" pitchFamily="49" charset="0"/>
              </a:rPr>
              <a:t>s_mov_b32     s1, s0</a:t>
            </a:r>
          </a:p>
          <a:p>
            <a:pPr marL="0" indent="0">
              <a:buClr>
                <a:srgbClr val="9FA29F"/>
              </a:buClr>
              <a:buNone/>
            </a:pPr>
            <a:r>
              <a:rPr lang="en-US" sz="1400" dirty="0">
                <a:solidFill>
                  <a:srgbClr val="CFCFCF"/>
                </a:solidFill>
                <a:latin typeface="Consolas" panose="020B0609020204030204" pitchFamily="49" charset="0"/>
              </a:rPr>
              <a:t>s_mov_b32     s0, s2</a:t>
            </a:r>
          </a:p>
          <a:p>
            <a:pPr marL="0" indent="0">
              <a:buClr>
                <a:srgbClr val="9FA29F"/>
              </a:buClr>
              <a:buNone/>
            </a:pPr>
            <a:r>
              <a:rPr lang="en-US" sz="1400" dirty="0">
                <a:solidFill>
                  <a:srgbClr val="CFCFCF"/>
                </a:solidFill>
                <a:latin typeface="Consolas" panose="020B0609020204030204" pitchFamily="49" charset="0"/>
              </a:rPr>
              <a:t>s_movk_i32    s2, 0x1000</a:t>
            </a:r>
          </a:p>
          <a:p>
            <a:pPr marL="0" indent="0">
              <a:buClr>
                <a:srgbClr val="9FA29F"/>
              </a:buClr>
              <a:buNone/>
            </a:pPr>
            <a:r>
              <a:rPr lang="en-US" sz="1400" dirty="0">
                <a:solidFill>
                  <a:srgbClr val="CFCFCF"/>
                </a:solidFill>
                <a:latin typeface="Consolas" panose="020B0609020204030204" pitchFamily="49" charset="0"/>
              </a:rPr>
              <a:t>v_and_b32     v0, lit(0x000003ff), v0</a:t>
            </a:r>
          </a:p>
          <a:p>
            <a:pPr marL="0" indent="0">
              <a:buClr>
                <a:srgbClr val="9FA29F"/>
              </a:buClr>
              <a:buNone/>
            </a:pPr>
            <a:r>
              <a:rPr lang="en-US" sz="1400" dirty="0">
                <a:solidFill>
                  <a:srgbClr val="CFCFCF"/>
                </a:solidFill>
                <a:latin typeface="Consolas" panose="020B0609020204030204" pitchFamily="49" charset="0"/>
              </a:rPr>
              <a:t>s_buffer_load_b32  s0, s[0:3], null</a:t>
            </a:r>
          </a:p>
          <a:p>
            <a:pPr marL="0" indent="0">
              <a:buClr>
                <a:srgbClr val="9FA29F"/>
              </a:buClr>
              <a:buNone/>
            </a:pPr>
            <a:r>
              <a:rPr lang="en-US" sz="1400" dirty="0">
                <a:solidFill>
                  <a:srgbClr val="CFCFCF"/>
                </a:solidFill>
                <a:latin typeface="Consolas" panose="020B0609020204030204" pitchFamily="49" charset="0"/>
              </a:rPr>
              <a:t>s_pack_ll_b32_b16  s1, s5, 4</a:t>
            </a:r>
          </a:p>
          <a:p>
            <a:pPr marL="0" indent="0">
              <a:buClr>
                <a:srgbClr val="9FA29F"/>
              </a:buClr>
              <a:buNone/>
            </a:pPr>
            <a:r>
              <a:rPr lang="en-US" sz="1400" dirty="0">
                <a:solidFill>
                  <a:srgbClr val="CFCFCF"/>
                </a:solidFill>
                <a:latin typeface="Consolas" panose="020B0609020204030204" pitchFamily="49" charset="0"/>
              </a:rPr>
              <a:t>s_movk_i32    s2, 0xffff</a:t>
            </a:r>
          </a:p>
          <a:p>
            <a:pPr marL="0" indent="0">
              <a:buClr>
                <a:srgbClr val="9FA29F"/>
              </a:buClr>
              <a:buNone/>
            </a:pPr>
            <a:r>
              <a:rPr lang="en-US" sz="1400" dirty="0">
                <a:solidFill>
                  <a:srgbClr val="CFCFCF"/>
                </a:solidFill>
                <a:latin typeface="Consolas" panose="020B0609020204030204" pitchFamily="49" charset="0"/>
              </a:rPr>
              <a:t>s_mov_b32     s3, lit(0x20014fac)</a:t>
            </a:r>
          </a:p>
          <a:p>
            <a:pPr marL="0" indent="0">
              <a:buClr>
                <a:srgbClr val="9FA29F"/>
              </a:buClr>
              <a:buNone/>
            </a:pPr>
            <a:r>
              <a:rPr lang="en-US" sz="1400" dirty="0">
                <a:solidFill>
                  <a:srgbClr val="CFCFCF"/>
                </a:solidFill>
                <a:latin typeface="Consolas" panose="020B0609020204030204" pitchFamily="49" charset="0"/>
              </a:rPr>
              <a:t>v_lshl_add_u32  v0, s16, 5, v0</a:t>
            </a:r>
          </a:p>
          <a:p>
            <a:pPr marL="0" indent="0">
              <a:buClr>
                <a:srgbClr val="9FA29F"/>
              </a:buClr>
              <a:buNone/>
            </a:pPr>
            <a:r>
              <a:rPr lang="en-US" sz="1400" dirty="0" err="1">
                <a:solidFill>
                  <a:srgbClr val="CFCFCF"/>
                </a:solidFill>
                <a:latin typeface="Consolas" panose="020B0609020204030204" pitchFamily="49" charset="0"/>
              </a:rPr>
              <a:t>s_waitcnt</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lgkmcnt</a:t>
            </a:r>
            <a:r>
              <a:rPr lang="en-US" sz="1400" dirty="0">
                <a:solidFill>
                  <a:srgbClr val="CFCFCF"/>
                </a:solidFill>
                <a:latin typeface="Consolas" panose="020B0609020204030204" pitchFamily="49" charset="0"/>
              </a:rPr>
              <a:t>(0)</a:t>
            </a:r>
          </a:p>
          <a:p>
            <a:pPr marL="0" indent="0">
              <a:buClr>
                <a:srgbClr val="9FA29F"/>
              </a:buClr>
              <a:buNone/>
            </a:pPr>
            <a:r>
              <a:rPr lang="en-US" sz="1400" dirty="0">
                <a:solidFill>
                  <a:srgbClr val="CFCFCF"/>
                </a:solidFill>
                <a:latin typeface="Consolas" panose="020B0609020204030204" pitchFamily="49" charset="0"/>
              </a:rPr>
              <a:t>v_mov_b32     v1, s0</a:t>
            </a:r>
          </a:p>
          <a:p>
            <a:pPr marL="0" indent="0">
              <a:buClr>
                <a:srgbClr val="9FA29F"/>
              </a:buClr>
              <a:buNone/>
            </a:pPr>
            <a:r>
              <a:rPr lang="en-US" sz="1400" dirty="0">
                <a:solidFill>
                  <a:srgbClr val="CFCFCF"/>
                </a:solidFill>
                <a:latin typeface="Consolas" panose="020B0609020204030204" pitchFamily="49" charset="0"/>
              </a:rPr>
              <a:t>s_mov_b32     s0, s4</a:t>
            </a:r>
          </a:p>
          <a:p>
            <a:pPr marL="0" indent="0">
              <a:buClr>
                <a:srgbClr val="9FA29F"/>
              </a:buClr>
              <a:buNone/>
            </a:pPr>
            <a:r>
              <a:rPr lang="en-US" sz="1400" dirty="0">
                <a:solidFill>
                  <a:srgbClr val="CFCFCF"/>
                </a:solidFill>
                <a:latin typeface="Consolas" panose="020B0609020204030204" pitchFamily="49" charset="0"/>
              </a:rPr>
              <a:t>buffer_store_b32  v1, v0, s[0:3], 0 </a:t>
            </a:r>
            <a:r>
              <a:rPr lang="en-US" sz="1400" dirty="0" err="1">
                <a:solidFill>
                  <a:srgbClr val="CFCFCF"/>
                </a:solidFill>
                <a:latin typeface="Consolas" panose="020B0609020204030204" pitchFamily="49" charset="0"/>
              </a:rPr>
              <a:t>idxen</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glc</a:t>
            </a:r>
            <a:endParaRPr lang="nl-NL" sz="1400" dirty="0">
              <a:solidFill>
                <a:srgbClr val="CFCFCF"/>
              </a:solidFill>
              <a:latin typeface="Consolas" panose="020B0609020204030204" pitchFamily="49" charset="0"/>
            </a:endParaRPr>
          </a:p>
        </p:txBody>
      </p:sp>
      <p:sp>
        <p:nvSpPr>
          <p:cNvPr id="8" name="Slide Number Placeholder 7">
            <a:extLst>
              <a:ext uri="{FF2B5EF4-FFF2-40B4-BE49-F238E27FC236}">
                <a16:creationId xmlns:a16="http://schemas.microsoft.com/office/drawing/2014/main" id="{BBF443F7-4714-33B7-5369-1DCA55EDB008}"/>
              </a:ext>
            </a:extLst>
          </p:cNvPr>
          <p:cNvSpPr>
            <a:spLocks noGrp="1"/>
          </p:cNvSpPr>
          <p:nvPr>
            <p:ph type="sldNum" sz="quarter" idx="12"/>
          </p:nvPr>
        </p:nvSpPr>
        <p:spPr/>
        <p:txBody>
          <a:bodyPr/>
          <a:lstStyle/>
          <a:p>
            <a:fld id="{5C7B9823-D771-4D90-A2CD-7D2C676B1CFD}" type="slidenum">
              <a:rPr lang="nl-NL" smtClean="0"/>
              <a:t>25</a:t>
            </a:fld>
            <a:endParaRPr lang="nl-NL"/>
          </a:p>
        </p:txBody>
      </p:sp>
    </p:spTree>
    <p:extLst>
      <p:ext uri="{BB962C8B-B14F-4D97-AF65-F5344CB8AC3E}">
        <p14:creationId xmlns:p14="http://schemas.microsoft.com/office/powerpoint/2010/main" val="3522877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p:cTn id="6" dur="indefinite"/>
                                        <p:tgtEl>
                                          <p:spTgt spid="4">
                                            <p:txEl>
                                              <p:pRg st="5" end="5"/>
                                            </p:txEl>
                                          </p:spTgt>
                                        </p:tgtEl>
                                        <p:attrNameLst>
                                          <p:attrName>style.opacity</p:attrName>
                                        </p:attrNameLst>
                                      </p:cBhvr>
                                      <p:to>
                                        <p:strVal val="0.1"/>
                                      </p:to>
                                    </p:set>
                                    <p:animEffect filter="image" prLst="opacity: 0.1">
                                      <p:cBhvr rctx="IE">
                                        <p:cTn id="7" dur="indefinite"/>
                                        <p:tgtEl>
                                          <p:spTgt spid="4">
                                            <p:txEl>
                                              <p:pRg st="5" end="5"/>
                                            </p:txEl>
                                          </p:spTgt>
                                        </p:tgtEl>
                                      </p:cBhvr>
                                    </p:animEffect>
                                  </p:childTnLst>
                                </p:cTn>
                              </p:par>
                              <p:par>
                                <p:cTn id="8" presetID="9" presetClass="emph" presetSubtype="0" nodeType="withEffect">
                                  <p:stCondLst>
                                    <p:cond delay="0"/>
                                  </p:stCondLst>
                                  <p:childTnLst>
                                    <p:set>
                                      <p:cBhvr>
                                        <p:cTn id="9" dur="indefinite"/>
                                        <p:tgtEl>
                                          <p:spTgt spid="4">
                                            <p:txEl>
                                              <p:pRg st="7" end="7"/>
                                            </p:txEl>
                                          </p:spTgt>
                                        </p:tgtEl>
                                        <p:attrNameLst>
                                          <p:attrName>style.opacity</p:attrName>
                                        </p:attrNameLst>
                                      </p:cBhvr>
                                      <p:to>
                                        <p:strVal val="0.1"/>
                                      </p:to>
                                    </p:set>
                                    <p:animEffect filter="image" prLst="opacity: 0.1">
                                      <p:cBhvr rctx="IE">
                                        <p:cTn id="10" dur="indefinite"/>
                                        <p:tgtEl>
                                          <p:spTgt spid="4">
                                            <p:txEl>
                                              <p:pRg st="7" end="7"/>
                                            </p:txEl>
                                          </p:spTgt>
                                        </p:tgtEl>
                                      </p:cBhvr>
                                    </p:animEffect>
                                  </p:childTnLst>
                                </p:cTn>
                              </p:par>
                              <p:par>
                                <p:cTn id="11" presetID="9" presetClass="emph" presetSubtype="0" nodeType="withEffect">
                                  <p:stCondLst>
                                    <p:cond delay="0"/>
                                  </p:stCondLst>
                                  <p:childTnLst>
                                    <p:set>
                                      <p:cBhvr>
                                        <p:cTn id="12" dur="indefinite"/>
                                        <p:tgtEl>
                                          <p:spTgt spid="4">
                                            <p:txEl>
                                              <p:pRg st="8" end="8"/>
                                            </p:txEl>
                                          </p:spTgt>
                                        </p:tgtEl>
                                        <p:attrNameLst>
                                          <p:attrName>style.opacity</p:attrName>
                                        </p:attrNameLst>
                                      </p:cBhvr>
                                      <p:to>
                                        <p:strVal val="0.1"/>
                                      </p:to>
                                    </p:set>
                                    <p:animEffect filter="image" prLst="opacity: 0.1">
                                      <p:cBhvr rctx="IE">
                                        <p:cTn id="13" dur="indefinite"/>
                                        <p:tgtEl>
                                          <p:spTgt spid="4">
                                            <p:txEl>
                                              <p:pRg st="8" end="8"/>
                                            </p:txEl>
                                          </p:spTgt>
                                        </p:tgtEl>
                                      </p:cBhvr>
                                    </p:animEffect>
                                  </p:childTnLst>
                                </p:cTn>
                              </p:par>
                              <p:par>
                                <p:cTn id="14" presetID="9" presetClass="emph" presetSubtype="0" nodeType="withEffect">
                                  <p:stCondLst>
                                    <p:cond delay="0"/>
                                  </p:stCondLst>
                                  <p:childTnLst>
                                    <p:set>
                                      <p:cBhvr>
                                        <p:cTn id="15" dur="indefinite"/>
                                        <p:tgtEl>
                                          <p:spTgt spid="4">
                                            <p:txEl>
                                              <p:pRg st="9" end="9"/>
                                            </p:txEl>
                                          </p:spTgt>
                                        </p:tgtEl>
                                        <p:attrNameLst>
                                          <p:attrName>style.opacity</p:attrName>
                                        </p:attrNameLst>
                                      </p:cBhvr>
                                      <p:to>
                                        <p:strVal val="0.1"/>
                                      </p:to>
                                    </p:set>
                                    <p:animEffect filter="image" prLst="opacity: 0.1">
                                      <p:cBhvr rctx="IE">
                                        <p:cTn id="16" dur="indefinite"/>
                                        <p:tgtEl>
                                          <p:spTgt spid="4">
                                            <p:txEl>
                                              <p:pRg st="9" end="9"/>
                                            </p:txEl>
                                          </p:spTgt>
                                        </p:tgtEl>
                                      </p:cBhvr>
                                    </p:animEffect>
                                  </p:childTnLst>
                                </p:cTn>
                              </p:par>
                              <p:par>
                                <p:cTn id="17" presetID="9" presetClass="emph" presetSubtype="0" nodeType="withEffect">
                                  <p:stCondLst>
                                    <p:cond delay="0"/>
                                  </p:stCondLst>
                                  <p:childTnLst>
                                    <p:set>
                                      <p:cBhvr>
                                        <p:cTn id="18" dur="indefinite"/>
                                        <p:tgtEl>
                                          <p:spTgt spid="4">
                                            <p:txEl>
                                              <p:pRg st="10" end="10"/>
                                            </p:txEl>
                                          </p:spTgt>
                                        </p:tgtEl>
                                        <p:attrNameLst>
                                          <p:attrName>style.opacity</p:attrName>
                                        </p:attrNameLst>
                                      </p:cBhvr>
                                      <p:to>
                                        <p:strVal val="0.1"/>
                                      </p:to>
                                    </p:set>
                                    <p:animEffect filter="image" prLst="opacity: 0.1">
                                      <p:cBhvr rctx="IE">
                                        <p:cTn id="19" dur="indefinite"/>
                                        <p:tgtEl>
                                          <p:spTgt spid="4">
                                            <p:txEl>
                                              <p:pRg st="10" end="10"/>
                                            </p:txEl>
                                          </p:spTgt>
                                        </p:tgtEl>
                                      </p:cBhvr>
                                    </p:animEffect>
                                  </p:childTnLst>
                                </p:cTn>
                              </p:par>
                              <p:par>
                                <p:cTn id="20" presetID="9" presetClass="emph" presetSubtype="0" nodeType="withEffect">
                                  <p:stCondLst>
                                    <p:cond delay="0"/>
                                  </p:stCondLst>
                                  <p:childTnLst>
                                    <p:set>
                                      <p:cBhvr>
                                        <p:cTn id="21" dur="indefinite"/>
                                        <p:tgtEl>
                                          <p:spTgt spid="4">
                                            <p:txEl>
                                              <p:pRg st="11" end="11"/>
                                            </p:txEl>
                                          </p:spTgt>
                                        </p:tgtEl>
                                        <p:attrNameLst>
                                          <p:attrName>style.opacity</p:attrName>
                                        </p:attrNameLst>
                                      </p:cBhvr>
                                      <p:to>
                                        <p:strVal val="0.1"/>
                                      </p:to>
                                    </p:set>
                                    <p:animEffect filter="image" prLst="opacity: 0.1">
                                      <p:cBhvr rctx="IE">
                                        <p:cTn id="22" dur="indefinite"/>
                                        <p:tgtEl>
                                          <p:spTgt spid="4">
                                            <p:txEl>
                                              <p:pRg st="11" end="11"/>
                                            </p:txEl>
                                          </p:spTgt>
                                        </p:tgtEl>
                                      </p:cBhvr>
                                    </p:animEffect>
                                  </p:childTnLst>
                                </p:cTn>
                              </p:par>
                              <p:par>
                                <p:cTn id="23" presetID="9" presetClass="emph" presetSubtype="0" nodeType="withEffect">
                                  <p:stCondLst>
                                    <p:cond delay="0"/>
                                  </p:stCondLst>
                                  <p:childTnLst>
                                    <p:set>
                                      <p:cBhvr>
                                        <p:cTn id="24" dur="indefinite"/>
                                        <p:tgtEl>
                                          <p:spTgt spid="4">
                                            <p:txEl>
                                              <p:pRg st="12" end="12"/>
                                            </p:txEl>
                                          </p:spTgt>
                                        </p:tgtEl>
                                        <p:attrNameLst>
                                          <p:attrName>style.opacity</p:attrName>
                                        </p:attrNameLst>
                                      </p:cBhvr>
                                      <p:to>
                                        <p:strVal val="0.1"/>
                                      </p:to>
                                    </p:set>
                                    <p:animEffect filter="image" prLst="opacity: 0.1">
                                      <p:cBhvr rctx="IE">
                                        <p:cTn id="25" dur="indefinite"/>
                                        <p:tgtEl>
                                          <p:spTgt spid="4">
                                            <p:txEl>
                                              <p:pRg st="12" end="12"/>
                                            </p:txEl>
                                          </p:spTgt>
                                        </p:tgtEl>
                                      </p:cBhvr>
                                    </p:animEffect>
                                  </p:childTnLst>
                                </p:cTn>
                              </p:par>
                              <p:par>
                                <p:cTn id="26" presetID="9" presetClass="emph" presetSubtype="0" nodeType="withEffect">
                                  <p:stCondLst>
                                    <p:cond delay="0"/>
                                  </p:stCondLst>
                                  <p:childTnLst>
                                    <p:set>
                                      <p:cBhvr>
                                        <p:cTn id="27" dur="indefinite"/>
                                        <p:tgtEl>
                                          <p:spTgt spid="4">
                                            <p:txEl>
                                              <p:pRg st="13" end="13"/>
                                            </p:txEl>
                                          </p:spTgt>
                                        </p:tgtEl>
                                        <p:attrNameLst>
                                          <p:attrName>style.opacity</p:attrName>
                                        </p:attrNameLst>
                                      </p:cBhvr>
                                      <p:to>
                                        <p:strVal val="0.1"/>
                                      </p:to>
                                    </p:set>
                                    <p:animEffect filter="image" prLst="opacity: 0.1">
                                      <p:cBhvr rctx="IE">
                                        <p:cTn id="28" dur="indefinite"/>
                                        <p:tgtEl>
                                          <p:spTgt spid="4">
                                            <p:txEl>
                                              <p:pRg st="13" end="13"/>
                                            </p:txEl>
                                          </p:spTgt>
                                        </p:tgtEl>
                                      </p:cBhvr>
                                    </p:animEffect>
                                  </p:childTnLst>
                                </p:cTn>
                              </p:par>
                              <p:par>
                                <p:cTn id="29" presetID="9" presetClass="emph" presetSubtype="0" nodeType="withEffect">
                                  <p:stCondLst>
                                    <p:cond delay="0"/>
                                  </p:stCondLst>
                                  <p:childTnLst>
                                    <p:set>
                                      <p:cBhvr>
                                        <p:cTn id="30" dur="indefinite"/>
                                        <p:tgtEl>
                                          <p:spTgt spid="4">
                                            <p:txEl>
                                              <p:pRg st="14" end="14"/>
                                            </p:txEl>
                                          </p:spTgt>
                                        </p:tgtEl>
                                        <p:attrNameLst>
                                          <p:attrName>style.opacity</p:attrName>
                                        </p:attrNameLst>
                                      </p:cBhvr>
                                      <p:to>
                                        <p:strVal val="0.1"/>
                                      </p:to>
                                    </p:set>
                                    <p:animEffect filter="image" prLst="opacity: 0.1">
                                      <p:cBhvr rctx="IE">
                                        <p:cTn id="31" dur="indefinite"/>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2BE4B-5AC3-8514-FB46-5B5213CE8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59A4BF-9DEC-B5D6-B269-877011FBD52F}"/>
              </a:ext>
            </a:extLst>
          </p:cNvPr>
          <p:cNvSpPr>
            <a:spLocks noGrp="1"/>
          </p:cNvSpPr>
          <p:nvPr>
            <p:ph type="title"/>
          </p:nvPr>
        </p:nvSpPr>
        <p:spPr/>
        <p:txBody>
          <a:bodyPr/>
          <a:lstStyle/>
          <a:p>
            <a:r>
              <a:rPr lang="en-US" dirty="0">
                <a:solidFill>
                  <a:schemeClr val="bg1"/>
                </a:solidFill>
                <a:latin typeface="Courier New" panose="02070309020205020404" pitchFamily="49" charset="0"/>
                <a:cs typeface="Courier New" panose="02070309020205020404" pitchFamily="49" charset="0"/>
              </a:rPr>
              <a:t>Root Descriptor</a:t>
            </a:r>
            <a:endParaRPr lang="nl-NL" dirty="0">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67ED9663-850F-1CE2-5CC8-4ED1C68787FF}"/>
              </a:ext>
            </a:extLst>
          </p:cNvPr>
          <p:cNvSpPr>
            <a:spLocks noGrp="1"/>
          </p:cNvSpPr>
          <p:nvPr>
            <p:ph idx="1"/>
          </p:nvPr>
        </p:nvSpPr>
        <p:spPr>
          <a:xfrm>
            <a:off x="838200" y="1825625"/>
            <a:ext cx="5040000" cy="4320000"/>
          </a:xfrm>
          <a:solidFill>
            <a:srgbClr val="3F423F"/>
          </a:solidFill>
        </p:spPr>
        <p:txBody>
          <a:bodyPr>
            <a:normAutofit/>
          </a:bodyPr>
          <a:lstStyle/>
          <a:p>
            <a:pPr marL="0" indent="0">
              <a:buNone/>
            </a:pPr>
            <a:r>
              <a:rPr lang="nl-NL" sz="1400">
                <a:solidFill>
                  <a:srgbClr val="C1BCAD"/>
                </a:solidFill>
                <a:latin typeface="Consolas" panose="020B0609020204030204" pitchFamily="49" charset="0"/>
              </a:rPr>
              <a:t>cbuffer</a:t>
            </a:r>
            <a:r>
              <a:rPr lang="nl-NL" sz="1400">
                <a:latin typeface="Consolas" panose="020B0609020204030204" pitchFamily="49" charset="0"/>
              </a:rPr>
              <a:t> </a:t>
            </a:r>
            <a:r>
              <a:rPr lang="nl-NL" sz="1400">
                <a:solidFill>
                  <a:srgbClr val="C9CE9F"/>
                </a:solidFill>
                <a:latin typeface="Consolas" panose="020B0609020204030204" pitchFamily="49" charset="0"/>
              </a:rPr>
              <a:t>input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b0</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1BCAD"/>
                </a:solidFill>
                <a:latin typeface="Consolas" panose="020B0609020204030204" pitchFamily="49" charset="0"/>
              </a:rPr>
              <a:t>uint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1BCAD"/>
                </a:solidFill>
                <a:latin typeface="Consolas" panose="020B0609020204030204" pitchFamily="49" charset="0"/>
              </a:rPr>
              <a:t>RWStructuredBuffer</a:t>
            </a:r>
            <a:r>
              <a:rPr lang="nl-NL" sz="1400">
                <a:solidFill>
                  <a:srgbClr val="CFCFCF"/>
                </a:solidFill>
                <a:latin typeface="Consolas" panose="020B0609020204030204" pitchFamily="49" charset="0"/>
              </a:rPr>
              <a:t>&lt;</a:t>
            </a:r>
            <a:r>
              <a:rPr lang="nl-NL" sz="1400">
                <a:solidFill>
                  <a:srgbClr val="C1BCAD"/>
                </a:solidFill>
                <a:latin typeface="Consolas" panose="020B0609020204030204" pitchFamily="49" charset="0"/>
              </a:rPr>
              <a:t>uint</a:t>
            </a:r>
            <a:r>
              <a:rPr lang="nl-NL" sz="1400">
                <a:solidFill>
                  <a:srgbClr val="CFCFCF"/>
                </a:solidFill>
                <a:latin typeface="Consolas" panose="020B0609020204030204" pitchFamily="49" charset="0"/>
              </a:rPr>
              <a:t>&gt;</a:t>
            </a: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u0</a:t>
            </a: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FCFCF"/>
                </a:solidFill>
                <a:latin typeface="Consolas" panose="020B0609020204030204" pitchFamily="49" charset="0"/>
              </a:rPr>
              <a:t>[</a:t>
            </a:r>
            <a:r>
              <a:rPr lang="nl-NL" sz="1400">
                <a:solidFill>
                  <a:srgbClr val="C1BCAD"/>
                </a:solidFill>
                <a:latin typeface="Consolas" panose="020B0609020204030204" pitchFamily="49" charset="0"/>
              </a:rPr>
              <a:t>numthreads</a:t>
            </a:r>
            <a:r>
              <a:rPr lang="nl-NL" sz="1400">
                <a:solidFill>
                  <a:srgbClr val="CFCFCF"/>
                </a:solidFill>
                <a:latin typeface="Consolas" panose="020B0609020204030204" pitchFamily="49" charset="0"/>
              </a:rPr>
              <a:t>(32,1,1)]</a:t>
            </a:r>
          </a:p>
          <a:p>
            <a:pPr marL="0" indent="0">
              <a:buNone/>
            </a:pPr>
            <a:r>
              <a:rPr lang="en-US" sz="1400">
                <a:solidFill>
                  <a:srgbClr val="C1BCAD"/>
                </a:solidFill>
                <a:latin typeface="Consolas" panose="020B0609020204030204" pitchFamily="49" charset="0"/>
              </a:rPr>
              <a:t>void</a:t>
            </a:r>
            <a:r>
              <a:rPr lang="en-US" sz="1400">
                <a:latin typeface="Consolas" panose="020B0609020204030204" pitchFamily="49" charset="0"/>
              </a:rPr>
              <a:t> </a:t>
            </a:r>
            <a:r>
              <a:rPr lang="en-US" sz="1400">
                <a:solidFill>
                  <a:srgbClr val="C9CE9F"/>
                </a:solidFill>
                <a:latin typeface="Consolas" panose="020B0609020204030204" pitchFamily="49" charset="0"/>
              </a:rPr>
              <a:t>main</a:t>
            </a:r>
            <a:r>
              <a:rPr lang="en-US" sz="1400">
                <a:solidFill>
                  <a:srgbClr val="CFCFCF"/>
                </a:solidFill>
                <a:latin typeface="Consolas" panose="020B0609020204030204" pitchFamily="49" charset="0"/>
              </a:rPr>
              <a:t>(</a:t>
            </a:r>
            <a:r>
              <a:rPr lang="en-US" sz="1400" err="1">
                <a:solidFill>
                  <a:srgbClr val="C1BCAD"/>
                </a:solidFill>
                <a:latin typeface="Consolas" panose="020B0609020204030204" pitchFamily="49" charset="0"/>
              </a:rPr>
              <a:t>uint</a:t>
            </a:r>
            <a:r>
              <a:rPr lang="en-US" sz="1400">
                <a:latin typeface="Consolas" panose="020B0609020204030204" pitchFamily="49" charset="0"/>
              </a:rPr>
              <a:t> </a:t>
            </a:r>
            <a:r>
              <a:rPr lang="en-US" sz="1400">
                <a:solidFill>
                  <a:srgbClr val="9FA29F"/>
                </a:solidFill>
                <a:latin typeface="Consolas" panose="020B0609020204030204" pitchFamily="49" charset="0"/>
              </a:rPr>
              <a:t>index</a:t>
            </a:r>
            <a:r>
              <a:rPr lang="en-US" sz="1400">
                <a:latin typeface="Consolas" panose="020B0609020204030204" pitchFamily="49" charset="0"/>
              </a:rPr>
              <a:t> </a:t>
            </a:r>
            <a:r>
              <a:rPr lang="en-US" sz="1400">
                <a:solidFill>
                  <a:srgbClr val="CFCFCF"/>
                </a:solidFill>
                <a:latin typeface="Consolas" panose="020B0609020204030204" pitchFamily="49" charset="0"/>
              </a:rPr>
              <a:t>:</a:t>
            </a:r>
            <a:r>
              <a:rPr lang="en-US" sz="1400">
                <a:latin typeface="Consolas" panose="020B0609020204030204" pitchFamily="49" charset="0"/>
              </a:rPr>
              <a:t> </a:t>
            </a:r>
            <a:r>
              <a:rPr lang="en-US" sz="1400" err="1">
                <a:solidFill>
                  <a:srgbClr val="9FA29F"/>
                </a:solidFill>
                <a:latin typeface="Consolas" panose="020B0609020204030204" pitchFamily="49" charset="0"/>
              </a:rPr>
              <a:t>SV_DispatchThreadID</a:t>
            </a:r>
            <a:r>
              <a:rPr lang="en-US"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solidFill>
                  <a:srgbClr val="CFCFCF"/>
                </a:solidFill>
                <a:latin typeface="Consolas" panose="020B0609020204030204" pitchFamily="49" charset="0"/>
              </a:rPr>
              <a:t>[</a:t>
            </a:r>
            <a:r>
              <a:rPr lang="nl-NL" sz="1400">
                <a:solidFill>
                  <a:srgbClr val="9FA29F"/>
                </a:solidFill>
                <a:latin typeface="Consolas" panose="020B0609020204030204" pitchFamily="49" charset="0"/>
              </a:rPr>
              <a:t>index</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endParaRPr lang="en-US" sz="1400">
              <a:solidFill>
                <a:srgbClr val="CFCFCF"/>
              </a:solidFill>
              <a:latin typeface="Consolas" panose="020B0609020204030204" pitchFamily="49" charset="0"/>
            </a:endParaRPr>
          </a:p>
        </p:txBody>
      </p:sp>
      <p:sp>
        <p:nvSpPr>
          <p:cNvPr id="4" name="Content Placeholder 4">
            <a:extLst>
              <a:ext uri="{FF2B5EF4-FFF2-40B4-BE49-F238E27FC236}">
                <a16:creationId xmlns:a16="http://schemas.microsoft.com/office/drawing/2014/main" id="{D3946CD5-69D7-716F-17F9-ABF3C9BFC94B}"/>
              </a:ext>
            </a:extLst>
          </p:cNvPr>
          <p:cNvSpPr txBox="1">
            <a:spLocks/>
          </p:cNvSpPr>
          <p:nvPr/>
        </p:nvSpPr>
        <p:spPr>
          <a:xfrm>
            <a:off x="6313802" y="1825625"/>
            <a:ext cx="5040000" cy="1689100"/>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80000"/>
              </a:lnSpc>
              <a:buClr>
                <a:srgbClr val="9FA29F"/>
              </a:buClr>
              <a:buNone/>
            </a:pPr>
            <a:r>
              <a:rPr lang="en-US" sz="1300" dirty="0">
                <a:solidFill>
                  <a:srgbClr val="CFCFCF"/>
                </a:solidFill>
                <a:latin typeface="Consolas" panose="020B0609020204030204" pitchFamily="49" charset="0"/>
              </a:rPr>
              <a:t>s_pack_ll_b32_b16  s0, s3, 16</a:t>
            </a:r>
          </a:p>
          <a:p>
            <a:pPr marL="0" indent="0">
              <a:lnSpc>
                <a:spcPct val="80000"/>
              </a:lnSpc>
              <a:buClr>
                <a:srgbClr val="9FA29F"/>
              </a:buClr>
              <a:buNone/>
            </a:pPr>
            <a:r>
              <a:rPr lang="en-US" sz="1300" dirty="0">
                <a:solidFill>
                  <a:srgbClr val="CFCFCF"/>
                </a:solidFill>
                <a:latin typeface="Consolas" panose="020B0609020204030204" pitchFamily="49" charset="0"/>
              </a:rPr>
              <a:t>s_mov_b32     s3, lit(0x2003dfac)</a:t>
            </a:r>
          </a:p>
          <a:p>
            <a:pPr marL="0" indent="0">
              <a:lnSpc>
                <a:spcPct val="80000"/>
              </a:lnSpc>
              <a:buClr>
                <a:srgbClr val="9FA29F"/>
              </a:buClr>
              <a:buNone/>
            </a:pPr>
            <a:r>
              <a:rPr lang="en-US" sz="1300" dirty="0">
                <a:solidFill>
                  <a:srgbClr val="CFCFCF"/>
                </a:solidFill>
                <a:latin typeface="Consolas" panose="020B0609020204030204" pitchFamily="49" charset="0"/>
              </a:rPr>
              <a:t>s_mov_b32     s1, s0</a:t>
            </a:r>
          </a:p>
          <a:p>
            <a:pPr marL="0" indent="0">
              <a:lnSpc>
                <a:spcPct val="80000"/>
              </a:lnSpc>
              <a:buClr>
                <a:srgbClr val="9FA29F"/>
              </a:buClr>
              <a:buNone/>
            </a:pPr>
            <a:r>
              <a:rPr lang="en-US" sz="1300" dirty="0">
                <a:solidFill>
                  <a:srgbClr val="CFCFCF"/>
                </a:solidFill>
                <a:latin typeface="Consolas" panose="020B0609020204030204" pitchFamily="49" charset="0"/>
              </a:rPr>
              <a:t>s_mov_b32     s0, s2</a:t>
            </a:r>
          </a:p>
          <a:p>
            <a:pPr marL="0" indent="0">
              <a:lnSpc>
                <a:spcPct val="80000"/>
              </a:lnSpc>
              <a:buClr>
                <a:srgbClr val="9FA29F"/>
              </a:buClr>
              <a:buNone/>
            </a:pPr>
            <a:r>
              <a:rPr lang="en-US" sz="1300" dirty="0">
                <a:solidFill>
                  <a:srgbClr val="CFCFCF"/>
                </a:solidFill>
                <a:latin typeface="Consolas" panose="020B0609020204030204" pitchFamily="49" charset="0"/>
              </a:rPr>
              <a:t>s_movk_i32    s2, 0x1000</a:t>
            </a:r>
          </a:p>
          <a:p>
            <a:pPr marL="0" indent="0">
              <a:lnSpc>
                <a:spcPct val="80000"/>
              </a:lnSpc>
              <a:buClr>
                <a:srgbClr val="9FA29F"/>
              </a:buClr>
              <a:buNone/>
            </a:pPr>
            <a:r>
              <a:rPr lang="en-US" sz="1200" dirty="0">
                <a:solidFill>
                  <a:srgbClr val="CFCFCF"/>
                </a:solidFill>
                <a:latin typeface="Consolas" panose="020B0609020204030204" pitchFamily="49" charset="0"/>
              </a:rPr>
              <a:t>s_buffer_load_b32  s0, s[0:3], null</a:t>
            </a:r>
          </a:p>
        </p:txBody>
      </p:sp>
      <p:sp>
        <p:nvSpPr>
          <p:cNvPr id="8" name="Slide Number Placeholder 7">
            <a:extLst>
              <a:ext uri="{FF2B5EF4-FFF2-40B4-BE49-F238E27FC236}">
                <a16:creationId xmlns:a16="http://schemas.microsoft.com/office/drawing/2014/main" id="{624DE822-D3D7-3FF4-312A-18C53AAF5E9A}"/>
              </a:ext>
            </a:extLst>
          </p:cNvPr>
          <p:cNvSpPr>
            <a:spLocks noGrp="1"/>
          </p:cNvSpPr>
          <p:nvPr>
            <p:ph type="sldNum" sz="quarter" idx="12"/>
          </p:nvPr>
        </p:nvSpPr>
        <p:spPr/>
        <p:txBody>
          <a:bodyPr/>
          <a:lstStyle/>
          <a:p>
            <a:fld id="{5C7B9823-D771-4D90-A2CD-7D2C676B1CFD}" type="slidenum">
              <a:rPr lang="nl-NL" smtClean="0"/>
              <a:t>26</a:t>
            </a:fld>
            <a:endParaRPr lang="nl-NL"/>
          </a:p>
        </p:txBody>
      </p:sp>
      <p:sp>
        <p:nvSpPr>
          <p:cNvPr id="28" name="Rectangle 27">
            <a:extLst>
              <a:ext uri="{FF2B5EF4-FFF2-40B4-BE49-F238E27FC236}">
                <a16:creationId xmlns:a16="http://schemas.microsoft.com/office/drawing/2014/main" id="{59BD23C5-562F-9377-3D00-546580BA812E}"/>
              </a:ext>
            </a:extLst>
          </p:cNvPr>
          <p:cNvSpPr/>
          <p:nvPr/>
        </p:nvSpPr>
        <p:spPr>
          <a:xfrm>
            <a:off x="8337798" y="3228975"/>
            <a:ext cx="529977" cy="242668"/>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pic>
        <p:nvPicPr>
          <p:cNvPr id="26" name="Picture 25" descr="A screenshot of a computer program&#10;&#10;AI-generated content may be incorrect.">
            <a:extLst>
              <a:ext uri="{FF2B5EF4-FFF2-40B4-BE49-F238E27FC236}">
                <a16:creationId xmlns:a16="http://schemas.microsoft.com/office/drawing/2014/main" id="{E7282482-8821-61E7-1878-09EEF4B2D1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49481" y="1825625"/>
            <a:ext cx="7093038" cy="4320000"/>
          </a:xfrm>
          <a:prstGeom prst="rect">
            <a:avLst/>
          </a:prstGeom>
        </p:spPr>
      </p:pic>
      <p:sp>
        <p:nvSpPr>
          <p:cNvPr id="29" name="Rectangle 28">
            <a:extLst>
              <a:ext uri="{FF2B5EF4-FFF2-40B4-BE49-F238E27FC236}">
                <a16:creationId xmlns:a16="http://schemas.microsoft.com/office/drawing/2014/main" id="{AECBBD68-8D4C-DB3C-36C0-E1E04AF04F33}"/>
              </a:ext>
            </a:extLst>
          </p:cNvPr>
          <p:cNvSpPr/>
          <p:nvPr/>
        </p:nvSpPr>
        <p:spPr>
          <a:xfrm>
            <a:off x="2549481" y="2075185"/>
            <a:ext cx="3689394" cy="429890"/>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Tree>
    <p:extLst>
      <p:ext uri="{BB962C8B-B14F-4D97-AF65-F5344CB8AC3E}">
        <p14:creationId xmlns:p14="http://schemas.microsoft.com/office/powerpoint/2010/main" val="88553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25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fade">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fade">
                                      <p:cBhvr>
                                        <p:cTn id="1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A8DB5-1ABB-1AE4-152C-623E04136A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CFBD4F-6F77-6D55-398E-7C8CE1B9D1D1}"/>
              </a:ext>
            </a:extLst>
          </p:cNvPr>
          <p:cNvSpPr>
            <a:spLocks noGrp="1"/>
          </p:cNvSpPr>
          <p:nvPr>
            <p:ph type="title"/>
          </p:nvPr>
        </p:nvSpPr>
        <p:spPr/>
        <p:txBody>
          <a:bodyPr/>
          <a:lstStyle/>
          <a:p>
            <a:r>
              <a:rPr lang="en-US" dirty="0">
                <a:solidFill>
                  <a:schemeClr val="bg1"/>
                </a:solidFill>
                <a:latin typeface="Courier New" panose="02070309020205020404" pitchFamily="49" charset="0"/>
                <a:cs typeface="Courier New" panose="02070309020205020404" pitchFamily="49" charset="0"/>
              </a:rPr>
              <a:t>Root Descriptor</a:t>
            </a:r>
            <a:endParaRPr lang="nl-NL" dirty="0">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D2F0FB6D-D771-4116-585B-11D6CF98B6B9}"/>
              </a:ext>
            </a:extLst>
          </p:cNvPr>
          <p:cNvSpPr>
            <a:spLocks noGrp="1"/>
          </p:cNvSpPr>
          <p:nvPr>
            <p:ph idx="1"/>
          </p:nvPr>
        </p:nvSpPr>
        <p:spPr>
          <a:xfrm>
            <a:off x="838200" y="1825625"/>
            <a:ext cx="5040000" cy="4320000"/>
          </a:xfrm>
          <a:solidFill>
            <a:srgbClr val="3F423F"/>
          </a:solidFill>
        </p:spPr>
        <p:txBody>
          <a:bodyPr>
            <a:normAutofit/>
          </a:bodyPr>
          <a:lstStyle/>
          <a:p>
            <a:pPr marL="0" indent="0">
              <a:buNone/>
            </a:pPr>
            <a:r>
              <a:rPr lang="nl-NL" sz="1400">
                <a:solidFill>
                  <a:srgbClr val="C1BCAD"/>
                </a:solidFill>
                <a:latin typeface="Consolas" panose="020B0609020204030204" pitchFamily="49" charset="0"/>
              </a:rPr>
              <a:t>cbuffer</a:t>
            </a:r>
            <a:r>
              <a:rPr lang="nl-NL" sz="1400">
                <a:latin typeface="Consolas" panose="020B0609020204030204" pitchFamily="49" charset="0"/>
              </a:rPr>
              <a:t> </a:t>
            </a:r>
            <a:r>
              <a:rPr lang="nl-NL" sz="1400">
                <a:solidFill>
                  <a:srgbClr val="C9CE9F"/>
                </a:solidFill>
                <a:latin typeface="Consolas" panose="020B0609020204030204" pitchFamily="49" charset="0"/>
              </a:rPr>
              <a:t>input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b0</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1BCAD"/>
                </a:solidFill>
                <a:latin typeface="Consolas" panose="020B0609020204030204" pitchFamily="49" charset="0"/>
              </a:rPr>
              <a:t>uint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1BCAD"/>
                </a:solidFill>
                <a:latin typeface="Consolas" panose="020B0609020204030204" pitchFamily="49" charset="0"/>
              </a:rPr>
              <a:t>RWStructuredBuffer</a:t>
            </a:r>
            <a:r>
              <a:rPr lang="nl-NL" sz="1400">
                <a:solidFill>
                  <a:srgbClr val="CFCFCF"/>
                </a:solidFill>
                <a:latin typeface="Consolas" panose="020B0609020204030204" pitchFamily="49" charset="0"/>
              </a:rPr>
              <a:t>&lt;</a:t>
            </a:r>
            <a:r>
              <a:rPr lang="nl-NL" sz="1400">
                <a:solidFill>
                  <a:srgbClr val="C1BCAD"/>
                </a:solidFill>
                <a:latin typeface="Consolas" panose="020B0609020204030204" pitchFamily="49" charset="0"/>
              </a:rPr>
              <a:t>uint</a:t>
            </a:r>
            <a:r>
              <a:rPr lang="nl-NL" sz="1400">
                <a:solidFill>
                  <a:srgbClr val="CFCFCF"/>
                </a:solidFill>
                <a:latin typeface="Consolas" panose="020B0609020204030204" pitchFamily="49" charset="0"/>
              </a:rPr>
              <a:t>&gt;</a:t>
            </a: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u0</a:t>
            </a: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FCFCF"/>
                </a:solidFill>
                <a:latin typeface="Consolas" panose="020B0609020204030204" pitchFamily="49" charset="0"/>
              </a:rPr>
              <a:t>[</a:t>
            </a:r>
            <a:r>
              <a:rPr lang="nl-NL" sz="1400">
                <a:solidFill>
                  <a:srgbClr val="C1BCAD"/>
                </a:solidFill>
                <a:latin typeface="Consolas" panose="020B0609020204030204" pitchFamily="49" charset="0"/>
              </a:rPr>
              <a:t>numthreads</a:t>
            </a:r>
            <a:r>
              <a:rPr lang="nl-NL" sz="1400">
                <a:solidFill>
                  <a:srgbClr val="CFCFCF"/>
                </a:solidFill>
                <a:latin typeface="Consolas" panose="020B0609020204030204" pitchFamily="49" charset="0"/>
              </a:rPr>
              <a:t>(32,1,1)]</a:t>
            </a:r>
          </a:p>
          <a:p>
            <a:pPr marL="0" indent="0">
              <a:buNone/>
            </a:pPr>
            <a:r>
              <a:rPr lang="en-US" sz="1400">
                <a:solidFill>
                  <a:srgbClr val="C1BCAD"/>
                </a:solidFill>
                <a:latin typeface="Consolas" panose="020B0609020204030204" pitchFamily="49" charset="0"/>
              </a:rPr>
              <a:t>void</a:t>
            </a:r>
            <a:r>
              <a:rPr lang="en-US" sz="1400">
                <a:latin typeface="Consolas" panose="020B0609020204030204" pitchFamily="49" charset="0"/>
              </a:rPr>
              <a:t> </a:t>
            </a:r>
            <a:r>
              <a:rPr lang="en-US" sz="1400">
                <a:solidFill>
                  <a:srgbClr val="C9CE9F"/>
                </a:solidFill>
                <a:latin typeface="Consolas" panose="020B0609020204030204" pitchFamily="49" charset="0"/>
              </a:rPr>
              <a:t>main</a:t>
            </a:r>
            <a:r>
              <a:rPr lang="en-US" sz="1400">
                <a:solidFill>
                  <a:srgbClr val="CFCFCF"/>
                </a:solidFill>
                <a:latin typeface="Consolas" panose="020B0609020204030204" pitchFamily="49" charset="0"/>
              </a:rPr>
              <a:t>(</a:t>
            </a:r>
            <a:r>
              <a:rPr lang="en-US" sz="1400" err="1">
                <a:solidFill>
                  <a:srgbClr val="C1BCAD"/>
                </a:solidFill>
                <a:latin typeface="Consolas" panose="020B0609020204030204" pitchFamily="49" charset="0"/>
              </a:rPr>
              <a:t>uint</a:t>
            </a:r>
            <a:r>
              <a:rPr lang="en-US" sz="1400">
                <a:latin typeface="Consolas" panose="020B0609020204030204" pitchFamily="49" charset="0"/>
              </a:rPr>
              <a:t> </a:t>
            </a:r>
            <a:r>
              <a:rPr lang="en-US" sz="1400">
                <a:solidFill>
                  <a:srgbClr val="9FA29F"/>
                </a:solidFill>
                <a:latin typeface="Consolas" panose="020B0609020204030204" pitchFamily="49" charset="0"/>
              </a:rPr>
              <a:t>index</a:t>
            </a:r>
            <a:r>
              <a:rPr lang="en-US" sz="1400">
                <a:latin typeface="Consolas" panose="020B0609020204030204" pitchFamily="49" charset="0"/>
              </a:rPr>
              <a:t> </a:t>
            </a:r>
            <a:r>
              <a:rPr lang="en-US" sz="1400">
                <a:solidFill>
                  <a:srgbClr val="CFCFCF"/>
                </a:solidFill>
                <a:latin typeface="Consolas" panose="020B0609020204030204" pitchFamily="49" charset="0"/>
              </a:rPr>
              <a:t>:</a:t>
            </a:r>
            <a:r>
              <a:rPr lang="en-US" sz="1400">
                <a:latin typeface="Consolas" panose="020B0609020204030204" pitchFamily="49" charset="0"/>
              </a:rPr>
              <a:t> </a:t>
            </a:r>
            <a:r>
              <a:rPr lang="en-US" sz="1400" err="1">
                <a:solidFill>
                  <a:srgbClr val="9FA29F"/>
                </a:solidFill>
                <a:latin typeface="Consolas" panose="020B0609020204030204" pitchFamily="49" charset="0"/>
              </a:rPr>
              <a:t>SV_DispatchThreadID</a:t>
            </a:r>
            <a:r>
              <a:rPr lang="en-US"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solidFill>
                  <a:srgbClr val="CFCFCF"/>
                </a:solidFill>
                <a:latin typeface="Consolas" panose="020B0609020204030204" pitchFamily="49" charset="0"/>
              </a:rPr>
              <a:t>[</a:t>
            </a:r>
            <a:r>
              <a:rPr lang="nl-NL" sz="1400">
                <a:solidFill>
                  <a:srgbClr val="9FA29F"/>
                </a:solidFill>
                <a:latin typeface="Consolas" panose="020B0609020204030204" pitchFamily="49" charset="0"/>
              </a:rPr>
              <a:t>index</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endParaRPr lang="en-US" sz="1400">
              <a:solidFill>
                <a:srgbClr val="CFCFCF"/>
              </a:solidFill>
              <a:latin typeface="Consolas" panose="020B0609020204030204" pitchFamily="49" charset="0"/>
            </a:endParaRPr>
          </a:p>
        </p:txBody>
      </p:sp>
      <p:sp>
        <p:nvSpPr>
          <p:cNvPr id="4" name="Content Placeholder 4">
            <a:extLst>
              <a:ext uri="{FF2B5EF4-FFF2-40B4-BE49-F238E27FC236}">
                <a16:creationId xmlns:a16="http://schemas.microsoft.com/office/drawing/2014/main" id="{5BBA026D-82EA-1E1A-D048-DF3D67B50658}"/>
              </a:ext>
            </a:extLst>
          </p:cNvPr>
          <p:cNvSpPr txBox="1">
            <a:spLocks/>
          </p:cNvSpPr>
          <p:nvPr/>
        </p:nvSpPr>
        <p:spPr>
          <a:xfrm>
            <a:off x="6313802" y="1825625"/>
            <a:ext cx="5040000" cy="1689100"/>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80000"/>
              </a:lnSpc>
              <a:buClr>
                <a:srgbClr val="9FA29F"/>
              </a:buClr>
              <a:buNone/>
            </a:pPr>
            <a:r>
              <a:rPr lang="en-US" sz="1300" dirty="0">
                <a:solidFill>
                  <a:srgbClr val="CFCFCF"/>
                </a:solidFill>
                <a:latin typeface="Consolas" panose="020B0609020204030204" pitchFamily="49" charset="0"/>
              </a:rPr>
              <a:t>s_pack_ll_b32_b16  s0, s3, 16</a:t>
            </a:r>
          </a:p>
          <a:p>
            <a:pPr marL="0" indent="0">
              <a:lnSpc>
                <a:spcPct val="80000"/>
              </a:lnSpc>
              <a:buClr>
                <a:srgbClr val="9FA29F"/>
              </a:buClr>
              <a:buNone/>
            </a:pPr>
            <a:r>
              <a:rPr lang="en-US" sz="1300" dirty="0">
                <a:solidFill>
                  <a:srgbClr val="CFCFCF"/>
                </a:solidFill>
                <a:latin typeface="Consolas" panose="020B0609020204030204" pitchFamily="49" charset="0"/>
              </a:rPr>
              <a:t>s_mov_b32     s3, lit(0x2003dfac)</a:t>
            </a:r>
          </a:p>
          <a:p>
            <a:pPr marL="0" indent="0">
              <a:lnSpc>
                <a:spcPct val="80000"/>
              </a:lnSpc>
              <a:buClr>
                <a:srgbClr val="9FA29F"/>
              </a:buClr>
              <a:buNone/>
            </a:pPr>
            <a:r>
              <a:rPr lang="en-US" sz="1300" dirty="0">
                <a:solidFill>
                  <a:srgbClr val="CFCFCF"/>
                </a:solidFill>
                <a:latin typeface="Consolas" panose="020B0609020204030204" pitchFamily="49" charset="0"/>
              </a:rPr>
              <a:t>s_mov_b32     s1, s0</a:t>
            </a:r>
          </a:p>
          <a:p>
            <a:pPr marL="0" indent="0">
              <a:lnSpc>
                <a:spcPct val="80000"/>
              </a:lnSpc>
              <a:buClr>
                <a:srgbClr val="9FA29F"/>
              </a:buClr>
              <a:buNone/>
            </a:pPr>
            <a:r>
              <a:rPr lang="en-US" sz="1300" dirty="0">
                <a:solidFill>
                  <a:srgbClr val="CFCFCF"/>
                </a:solidFill>
                <a:latin typeface="Consolas" panose="020B0609020204030204" pitchFamily="49" charset="0"/>
              </a:rPr>
              <a:t>s_mov_b32     s0, s2</a:t>
            </a:r>
          </a:p>
          <a:p>
            <a:pPr marL="0" indent="0">
              <a:lnSpc>
                <a:spcPct val="80000"/>
              </a:lnSpc>
              <a:buClr>
                <a:srgbClr val="9FA29F"/>
              </a:buClr>
              <a:buNone/>
            </a:pPr>
            <a:r>
              <a:rPr lang="en-US" sz="1300" dirty="0">
                <a:solidFill>
                  <a:srgbClr val="CFCFCF"/>
                </a:solidFill>
                <a:latin typeface="Consolas" panose="020B0609020204030204" pitchFamily="49" charset="0"/>
              </a:rPr>
              <a:t>s_movk_i32    s2, 0x1000</a:t>
            </a:r>
          </a:p>
          <a:p>
            <a:pPr marL="0" indent="0">
              <a:lnSpc>
                <a:spcPct val="80000"/>
              </a:lnSpc>
              <a:buClr>
                <a:srgbClr val="9FA29F"/>
              </a:buClr>
              <a:buNone/>
            </a:pPr>
            <a:r>
              <a:rPr lang="en-US" sz="1200" dirty="0">
                <a:solidFill>
                  <a:srgbClr val="CFCFCF"/>
                </a:solidFill>
                <a:latin typeface="Consolas" panose="020B0609020204030204" pitchFamily="49" charset="0"/>
              </a:rPr>
              <a:t>s_buffer_load_b32  s0, s[0:3], null</a:t>
            </a:r>
          </a:p>
        </p:txBody>
      </p:sp>
      <p:sp>
        <p:nvSpPr>
          <p:cNvPr id="8" name="Slide Number Placeholder 7">
            <a:extLst>
              <a:ext uri="{FF2B5EF4-FFF2-40B4-BE49-F238E27FC236}">
                <a16:creationId xmlns:a16="http://schemas.microsoft.com/office/drawing/2014/main" id="{336E6CBA-C099-436C-3D96-02B3DDE38904}"/>
              </a:ext>
            </a:extLst>
          </p:cNvPr>
          <p:cNvSpPr>
            <a:spLocks noGrp="1"/>
          </p:cNvSpPr>
          <p:nvPr>
            <p:ph type="sldNum" sz="quarter" idx="12"/>
          </p:nvPr>
        </p:nvSpPr>
        <p:spPr/>
        <p:txBody>
          <a:bodyPr/>
          <a:lstStyle/>
          <a:p>
            <a:fld id="{5C7B9823-D771-4D90-A2CD-7D2C676B1CFD}" type="slidenum">
              <a:rPr lang="nl-NL" smtClean="0"/>
              <a:t>27</a:t>
            </a:fld>
            <a:endParaRPr lang="nl-NL"/>
          </a:p>
        </p:txBody>
      </p:sp>
      <p:pic>
        <p:nvPicPr>
          <p:cNvPr id="26" name="Picture 25" descr="A screenshot of a computer program&#10;&#10;AI-generated content may be incorrect.">
            <a:extLst>
              <a:ext uri="{FF2B5EF4-FFF2-40B4-BE49-F238E27FC236}">
                <a16:creationId xmlns:a16="http://schemas.microsoft.com/office/drawing/2014/main" id="{51B0A4BD-4A64-2EAB-6D1D-53E425686DD1}"/>
              </a:ext>
            </a:extLst>
          </p:cNvPr>
          <p:cNvPicPr>
            <a:picLocks noChangeAspect="1"/>
          </p:cNvPicPr>
          <p:nvPr/>
        </p:nvPicPr>
        <p:blipFill>
          <a:blip r:embed="rId3">
            <a:extLst>
              <a:ext uri="{28A0092B-C50C-407E-A947-70E740481C1C}">
                <a14:useLocalDpi xmlns:a14="http://schemas.microsoft.com/office/drawing/2010/main" val="0"/>
              </a:ext>
            </a:extLst>
          </a:blip>
          <a:srcRect r="28944" b="42223"/>
          <a:stretch>
            <a:fillRect/>
          </a:stretch>
        </p:blipFill>
        <p:spPr>
          <a:xfrm>
            <a:off x="6313802" y="3649662"/>
            <a:ext cx="5039998" cy="2495963"/>
          </a:xfrm>
          <a:prstGeom prst="rect">
            <a:avLst/>
          </a:prstGeom>
        </p:spPr>
      </p:pic>
      <p:sp>
        <p:nvSpPr>
          <p:cNvPr id="5" name="Rectangle 4">
            <a:extLst>
              <a:ext uri="{FF2B5EF4-FFF2-40B4-BE49-F238E27FC236}">
                <a16:creationId xmlns:a16="http://schemas.microsoft.com/office/drawing/2014/main" id="{9F70E644-4EDF-60D0-5F58-129B7E3F8DD7}"/>
              </a:ext>
            </a:extLst>
          </p:cNvPr>
          <p:cNvSpPr/>
          <p:nvPr/>
        </p:nvSpPr>
        <p:spPr>
          <a:xfrm>
            <a:off x="6313802" y="4303756"/>
            <a:ext cx="2851365" cy="458744"/>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9" name="Rectangle 8">
            <a:extLst>
              <a:ext uri="{FF2B5EF4-FFF2-40B4-BE49-F238E27FC236}">
                <a16:creationId xmlns:a16="http://schemas.microsoft.com/office/drawing/2014/main" id="{B6EA1D39-3748-E72D-6B35-79CD24C5B492}"/>
              </a:ext>
            </a:extLst>
          </p:cNvPr>
          <p:cNvSpPr/>
          <p:nvPr/>
        </p:nvSpPr>
        <p:spPr>
          <a:xfrm>
            <a:off x="8795701" y="1787525"/>
            <a:ext cx="331366" cy="276675"/>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11" name="Straight Arrow Connector 10">
            <a:extLst>
              <a:ext uri="{FF2B5EF4-FFF2-40B4-BE49-F238E27FC236}">
                <a16:creationId xmlns:a16="http://schemas.microsoft.com/office/drawing/2014/main" id="{418D5473-7635-3EE3-32B2-6720FD63FAB4}"/>
              </a:ext>
            </a:extLst>
          </p:cNvPr>
          <p:cNvCxnSpPr>
            <a:stCxn id="5" idx="0"/>
          </p:cNvCxnSpPr>
          <p:nvPr/>
        </p:nvCxnSpPr>
        <p:spPr>
          <a:xfrm flipV="1">
            <a:off x="7739485" y="2064200"/>
            <a:ext cx="1221899" cy="2239556"/>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373965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p:cTn id="6" dur="indefinite"/>
                                        <p:tgtEl>
                                          <p:spTgt spid="4">
                                            <p:txEl>
                                              <p:pRg st="0" end="0"/>
                                            </p:txEl>
                                          </p:spTgt>
                                        </p:tgtEl>
                                        <p:attrNameLst>
                                          <p:attrName>style.opacity</p:attrName>
                                        </p:attrNameLst>
                                      </p:cBhvr>
                                      <p:to>
                                        <p:strVal val="0.1"/>
                                      </p:to>
                                    </p:set>
                                    <p:animEffect filter="image" prLst="opacity: 0.1">
                                      <p:cBhvr rctx="IE">
                                        <p:cTn id="7" dur="indefinite"/>
                                        <p:tgtEl>
                                          <p:spTgt spid="4">
                                            <p:txEl>
                                              <p:pRg st="0" end="0"/>
                                            </p:txEl>
                                          </p:spTgt>
                                        </p:tgtEl>
                                      </p:cBhvr>
                                    </p:animEffect>
                                  </p:childTnLst>
                                </p:cTn>
                              </p:par>
                              <p:par>
                                <p:cTn id="8" presetID="9" presetClass="emph" presetSubtype="0" nodeType="withEffect">
                                  <p:stCondLst>
                                    <p:cond delay="0"/>
                                  </p:stCondLst>
                                  <p:childTnLst>
                                    <p:set>
                                      <p:cBhvr>
                                        <p:cTn id="9" dur="indefinite"/>
                                        <p:tgtEl>
                                          <p:spTgt spid="4">
                                            <p:txEl>
                                              <p:pRg st="1" end="1"/>
                                            </p:txEl>
                                          </p:spTgt>
                                        </p:tgtEl>
                                        <p:attrNameLst>
                                          <p:attrName>style.opacity</p:attrName>
                                        </p:attrNameLst>
                                      </p:cBhvr>
                                      <p:to>
                                        <p:strVal val="0.1"/>
                                      </p:to>
                                    </p:set>
                                    <p:animEffect filter="image" prLst="opacity: 0.1">
                                      <p:cBhvr rctx="IE">
                                        <p:cTn id="10" dur="indefinite"/>
                                        <p:tgtEl>
                                          <p:spTgt spid="4">
                                            <p:txEl>
                                              <p:pRg st="1" end="1"/>
                                            </p:txEl>
                                          </p:spTgt>
                                        </p:tgtEl>
                                      </p:cBhvr>
                                    </p:animEffect>
                                  </p:childTnLst>
                                </p:cTn>
                              </p:par>
                              <p:par>
                                <p:cTn id="11" presetID="9" presetClass="emph" presetSubtype="0" nodeType="withEffect">
                                  <p:stCondLst>
                                    <p:cond delay="0"/>
                                  </p:stCondLst>
                                  <p:childTnLst>
                                    <p:set>
                                      <p:cBhvr>
                                        <p:cTn id="12" dur="indefinite"/>
                                        <p:tgtEl>
                                          <p:spTgt spid="4">
                                            <p:txEl>
                                              <p:pRg st="2" end="2"/>
                                            </p:txEl>
                                          </p:spTgt>
                                        </p:tgtEl>
                                        <p:attrNameLst>
                                          <p:attrName>style.opacity</p:attrName>
                                        </p:attrNameLst>
                                      </p:cBhvr>
                                      <p:to>
                                        <p:strVal val="0.1"/>
                                      </p:to>
                                    </p:set>
                                    <p:animEffect filter="image" prLst="opacity: 0.1">
                                      <p:cBhvr rctx="IE">
                                        <p:cTn id="13" dur="indefinite"/>
                                        <p:tgtEl>
                                          <p:spTgt spid="4">
                                            <p:txEl>
                                              <p:pRg st="2" end="2"/>
                                            </p:txEl>
                                          </p:spTgt>
                                        </p:tgtEl>
                                      </p:cBhvr>
                                    </p:animEffect>
                                  </p:childTnLst>
                                </p:cTn>
                              </p:par>
                              <p:par>
                                <p:cTn id="14" presetID="9" presetClass="emph" presetSubtype="0" nodeType="withEffect">
                                  <p:stCondLst>
                                    <p:cond delay="0"/>
                                  </p:stCondLst>
                                  <p:childTnLst>
                                    <p:set>
                                      <p:cBhvr>
                                        <p:cTn id="15" dur="indefinite"/>
                                        <p:tgtEl>
                                          <p:spTgt spid="4">
                                            <p:txEl>
                                              <p:pRg st="4" end="4"/>
                                            </p:txEl>
                                          </p:spTgt>
                                        </p:tgtEl>
                                        <p:attrNameLst>
                                          <p:attrName>style.opacity</p:attrName>
                                        </p:attrNameLst>
                                      </p:cBhvr>
                                      <p:to>
                                        <p:strVal val="0.1"/>
                                      </p:to>
                                    </p:set>
                                    <p:animEffect filter="image" prLst="opacity: 0.1">
                                      <p:cBhvr rctx="IE">
                                        <p:cTn id="16" dur="indefinite"/>
                                        <p:tgtEl>
                                          <p:spTgt spid="4">
                                            <p:txEl>
                                              <p:pRg st="4" end="4"/>
                                            </p:txEl>
                                          </p:spTgt>
                                        </p:tgtEl>
                                      </p:cBhvr>
                                    </p:animEffect>
                                  </p:childTnLst>
                                </p:cTn>
                              </p:par>
                              <p:par>
                                <p:cTn id="17" presetID="9" presetClass="emph" presetSubtype="0" nodeType="withEffect">
                                  <p:stCondLst>
                                    <p:cond delay="0"/>
                                  </p:stCondLst>
                                  <p:childTnLst>
                                    <p:set>
                                      <p:cBhvr>
                                        <p:cTn id="18" dur="indefinite"/>
                                        <p:tgtEl>
                                          <p:spTgt spid="4">
                                            <p:txEl>
                                              <p:pRg st="5" end="5"/>
                                            </p:txEl>
                                          </p:spTgt>
                                        </p:tgtEl>
                                        <p:attrNameLst>
                                          <p:attrName>style.opacity</p:attrName>
                                        </p:attrNameLst>
                                      </p:cBhvr>
                                      <p:to>
                                        <p:strVal val="0.1"/>
                                      </p:to>
                                    </p:set>
                                    <p:animEffect filter="image" prLst="opacity: 0.1">
                                      <p:cBhvr rctx="IE">
                                        <p:cTn id="19" dur="indefinite"/>
                                        <p:tgtEl>
                                          <p:spTgt spid="4">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mph" presetSubtype="0" nodeType="clickEffect">
                                  <p:stCondLst>
                                    <p:cond delay="0"/>
                                  </p:stCondLst>
                                  <p:childTnLst>
                                    <p:set>
                                      <p:cBhvr>
                                        <p:cTn id="23" dur="indefinite"/>
                                        <p:tgtEl>
                                          <p:spTgt spid="4">
                                            <p:txEl>
                                              <p:pRg st="0" end="0"/>
                                            </p:txEl>
                                          </p:spTgt>
                                        </p:tgtEl>
                                        <p:attrNameLst>
                                          <p:attrName>style.opacity</p:attrName>
                                        </p:attrNameLst>
                                      </p:cBhvr>
                                      <p:to>
                                        <p:strVal val="1"/>
                                      </p:to>
                                    </p:set>
                                    <p:animEffect filter="image" prLst="opacity: 1">
                                      <p:cBhvr rctx="IE">
                                        <p:cTn id="24" dur="indefinite"/>
                                        <p:tgtEl>
                                          <p:spTgt spid="4">
                                            <p:txEl>
                                              <p:pRg st="0" end="0"/>
                                            </p:txEl>
                                          </p:spTgt>
                                        </p:tgtEl>
                                      </p:cBhvr>
                                    </p:animEffect>
                                  </p:childTnLst>
                                </p:cTn>
                              </p:par>
                              <p:par>
                                <p:cTn id="25" presetID="9" presetClass="emph" presetSubtype="0" nodeType="withEffect">
                                  <p:stCondLst>
                                    <p:cond delay="0"/>
                                  </p:stCondLst>
                                  <p:childTnLst>
                                    <p:set>
                                      <p:cBhvr>
                                        <p:cTn id="26" dur="indefinite"/>
                                        <p:tgtEl>
                                          <p:spTgt spid="4">
                                            <p:txEl>
                                              <p:pRg st="3" end="3"/>
                                            </p:txEl>
                                          </p:spTgt>
                                        </p:tgtEl>
                                        <p:attrNameLst>
                                          <p:attrName>style.opacity</p:attrName>
                                        </p:attrNameLst>
                                      </p:cBhvr>
                                      <p:to>
                                        <p:strVal val="0.1"/>
                                      </p:to>
                                    </p:set>
                                    <p:animEffect filter="image" prLst="opacity: 0.1">
                                      <p:cBhvr rctx="IE">
                                        <p:cTn id="27" dur="indefinite"/>
                                        <p:tgtEl>
                                          <p:spTgt spid="4">
                                            <p:txEl>
                                              <p:pRg st="3" end="3"/>
                                            </p:txEl>
                                          </p:spTgt>
                                        </p:tgtEl>
                                      </p:cBhvr>
                                    </p:animEffect>
                                  </p:childTnLst>
                                </p:cTn>
                              </p:par>
                              <p:par>
                                <p:cTn id="28" presetID="9" presetClass="emph" presetSubtype="0" nodeType="withEffect">
                                  <p:stCondLst>
                                    <p:cond delay="0"/>
                                  </p:stCondLst>
                                  <p:childTnLst>
                                    <p:set>
                                      <p:cBhvr>
                                        <p:cTn id="29" dur="indefinite"/>
                                        <p:tgtEl>
                                          <p:spTgt spid="4">
                                            <p:txEl>
                                              <p:pRg st="2" end="2"/>
                                            </p:txEl>
                                          </p:spTgt>
                                        </p:tgtEl>
                                        <p:attrNameLst>
                                          <p:attrName>style.opacity</p:attrName>
                                        </p:attrNameLst>
                                      </p:cBhvr>
                                      <p:to>
                                        <p:strVal val="1"/>
                                      </p:to>
                                    </p:set>
                                    <p:animEffect filter="image" prLst="opacity: 1">
                                      <p:cBhvr rctx="IE">
                                        <p:cTn id="30" dur="indefinite"/>
                                        <p:tgtEl>
                                          <p:spTgt spid="4">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500"/>
                                        <p:tgtEl>
                                          <p:spTgt spid="5"/>
                                        </p:tgtEl>
                                      </p:cBhvr>
                                    </p:animEffect>
                                  </p:childTnLst>
                                </p:cTn>
                              </p:par>
                              <p:par>
                                <p:cTn id="36" presetID="10" presetClass="entr" presetSubtype="0" fill="hold" nodeType="with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fade">
                                      <p:cBhvr>
                                        <p:cTn id="38" dur="500"/>
                                        <p:tgtEl>
                                          <p:spTgt spid="11"/>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grpId="1" nodeType="clickEffect">
                                  <p:stCondLst>
                                    <p:cond delay="0"/>
                                  </p:stCondLst>
                                  <p:childTnLst>
                                    <p:animEffect transition="out" filter="fade">
                                      <p:cBhvr>
                                        <p:cTn id="45" dur="500"/>
                                        <p:tgtEl>
                                          <p:spTgt spid="5"/>
                                        </p:tgtEl>
                                      </p:cBhvr>
                                    </p:animEffect>
                                    <p:set>
                                      <p:cBhvr>
                                        <p:cTn id="46" dur="1" fill="hold">
                                          <p:stCondLst>
                                            <p:cond delay="499"/>
                                          </p:stCondLst>
                                        </p:cTn>
                                        <p:tgtEl>
                                          <p:spTgt spid="5"/>
                                        </p:tgtEl>
                                        <p:attrNameLst>
                                          <p:attrName>style.visibility</p:attrName>
                                        </p:attrNameLst>
                                      </p:cBhvr>
                                      <p:to>
                                        <p:strVal val="hidden"/>
                                      </p:to>
                                    </p:set>
                                  </p:childTnLst>
                                </p:cTn>
                              </p:par>
                              <p:par>
                                <p:cTn id="47" presetID="10" presetClass="exit" presetSubtype="0" fill="hold" nodeType="withEffect">
                                  <p:stCondLst>
                                    <p:cond delay="0"/>
                                  </p:stCondLst>
                                  <p:childTnLst>
                                    <p:animEffect transition="out" filter="fade">
                                      <p:cBhvr>
                                        <p:cTn id="48" dur="500"/>
                                        <p:tgtEl>
                                          <p:spTgt spid="11"/>
                                        </p:tgtEl>
                                      </p:cBhvr>
                                    </p:animEffect>
                                    <p:set>
                                      <p:cBhvr>
                                        <p:cTn id="49" dur="1" fill="hold">
                                          <p:stCondLst>
                                            <p:cond delay="499"/>
                                          </p:stCondLst>
                                        </p:cTn>
                                        <p:tgtEl>
                                          <p:spTgt spid="11"/>
                                        </p:tgtEl>
                                        <p:attrNameLst>
                                          <p:attrName>style.visibility</p:attrName>
                                        </p:attrNameLst>
                                      </p:cBhvr>
                                      <p:to>
                                        <p:strVal val="hidden"/>
                                      </p:to>
                                    </p:set>
                                  </p:childTnLst>
                                </p:cTn>
                              </p:par>
                              <p:par>
                                <p:cTn id="50" presetID="10" presetClass="exit" presetSubtype="0" fill="hold" grpId="1" nodeType="withEffect">
                                  <p:stCondLst>
                                    <p:cond delay="0"/>
                                  </p:stCondLst>
                                  <p:childTnLst>
                                    <p:animEffect transition="out" filter="fade">
                                      <p:cBhvr>
                                        <p:cTn id="51" dur="500"/>
                                        <p:tgtEl>
                                          <p:spTgt spid="9"/>
                                        </p:tgtEl>
                                      </p:cBhvr>
                                    </p:animEffect>
                                    <p:set>
                                      <p:cBhvr>
                                        <p:cTn id="52" dur="1" fill="hold">
                                          <p:stCondLst>
                                            <p:cond delay="499"/>
                                          </p:stCondLst>
                                        </p:cTn>
                                        <p:tgtEl>
                                          <p:spTgt spid="9"/>
                                        </p:tgtEl>
                                        <p:attrNameLst>
                                          <p:attrName>style.visibility</p:attrName>
                                        </p:attrNameLst>
                                      </p:cBhvr>
                                      <p:to>
                                        <p:strVal val="hidden"/>
                                      </p:to>
                                    </p:set>
                                  </p:childTnLst>
                                </p:cTn>
                              </p:par>
                              <p:par>
                                <p:cTn id="53" presetID="9" presetClass="emph" presetSubtype="0" nodeType="withEffect">
                                  <p:stCondLst>
                                    <p:cond delay="0"/>
                                  </p:stCondLst>
                                  <p:childTnLst>
                                    <p:set>
                                      <p:cBhvr>
                                        <p:cTn id="54" dur="indefinite"/>
                                        <p:tgtEl>
                                          <p:spTgt spid="4">
                                            <p:txEl>
                                              <p:pRg st="1" end="1"/>
                                            </p:txEl>
                                          </p:spTgt>
                                        </p:tgtEl>
                                        <p:attrNameLst>
                                          <p:attrName>style.opacity</p:attrName>
                                        </p:attrNameLst>
                                      </p:cBhvr>
                                      <p:to>
                                        <p:strVal val="1"/>
                                      </p:to>
                                    </p:set>
                                    <p:animEffect filter="image" prLst="opacity: 1">
                                      <p:cBhvr rctx="IE">
                                        <p:cTn id="55" dur="indefinite"/>
                                        <p:tgtEl>
                                          <p:spTgt spid="4">
                                            <p:txEl>
                                              <p:pRg st="1" end="1"/>
                                            </p:txEl>
                                          </p:spTgt>
                                        </p:tgtEl>
                                      </p:cBhvr>
                                    </p:animEffect>
                                  </p:childTnLst>
                                </p:cTn>
                              </p:par>
                              <p:par>
                                <p:cTn id="56" presetID="9" presetClass="emph" presetSubtype="0" nodeType="withEffect">
                                  <p:stCondLst>
                                    <p:cond delay="0"/>
                                  </p:stCondLst>
                                  <p:childTnLst>
                                    <p:set>
                                      <p:cBhvr>
                                        <p:cTn id="57" dur="indefinite"/>
                                        <p:tgtEl>
                                          <p:spTgt spid="4">
                                            <p:txEl>
                                              <p:pRg st="3" end="3"/>
                                            </p:txEl>
                                          </p:spTgt>
                                        </p:tgtEl>
                                        <p:attrNameLst>
                                          <p:attrName>style.opacity</p:attrName>
                                        </p:attrNameLst>
                                      </p:cBhvr>
                                      <p:to>
                                        <p:strVal val="1"/>
                                      </p:to>
                                    </p:set>
                                    <p:animEffect filter="image" prLst="opacity: 1">
                                      <p:cBhvr rctx="IE">
                                        <p:cTn id="58" dur="indefinite"/>
                                        <p:tgtEl>
                                          <p:spTgt spid="4">
                                            <p:txEl>
                                              <p:pRg st="3" end="3"/>
                                            </p:txEl>
                                          </p:spTgt>
                                        </p:tgtEl>
                                      </p:cBhvr>
                                    </p:animEffect>
                                  </p:childTnLst>
                                </p:cTn>
                              </p:par>
                              <p:par>
                                <p:cTn id="59" presetID="9" presetClass="emph" presetSubtype="0" nodeType="withEffect">
                                  <p:stCondLst>
                                    <p:cond delay="0"/>
                                  </p:stCondLst>
                                  <p:childTnLst>
                                    <p:set>
                                      <p:cBhvr>
                                        <p:cTn id="60" dur="indefinite"/>
                                        <p:tgtEl>
                                          <p:spTgt spid="4">
                                            <p:txEl>
                                              <p:pRg st="4" end="4"/>
                                            </p:txEl>
                                          </p:spTgt>
                                        </p:tgtEl>
                                        <p:attrNameLst>
                                          <p:attrName>style.opacity</p:attrName>
                                        </p:attrNameLst>
                                      </p:cBhvr>
                                      <p:to>
                                        <p:strVal val="1"/>
                                      </p:to>
                                    </p:set>
                                    <p:animEffect filter="image" prLst="opacity: 1">
                                      <p:cBhvr rctx="IE">
                                        <p:cTn id="61" dur="indefinite"/>
                                        <p:tgtEl>
                                          <p:spTgt spid="4">
                                            <p:txEl>
                                              <p:pRg st="4" end="4"/>
                                            </p:txEl>
                                          </p:spTgt>
                                        </p:tgtEl>
                                      </p:cBhvr>
                                    </p:animEffect>
                                  </p:childTnLst>
                                </p:cTn>
                              </p:par>
                              <p:par>
                                <p:cTn id="62" presetID="9" presetClass="emph" presetSubtype="0" nodeType="withEffect">
                                  <p:stCondLst>
                                    <p:cond delay="0"/>
                                  </p:stCondLst>
                                  <p:childTnLst>
                                    <p:set>
                                      <p:cBhvr>
                                        <p:cTn id="63" dur="indefinite"/>
                                        <p:tgtEl>
                                          <p:spTgt spid="4">
                                            <p:txEl>
                                              <p:pRg st="5" end="5"/>
                                            </p:txEl>
                                          </p:spTgt>
                                        </p:tgtEl>
                                        <p:attrNameLst>
                                          <p:attrName>style.opacity</p:attrName>
                                        </p:attrNameLst>
                                      </p:cBhvr>
                                      <p:to>
                                        <p:strVal val="1"/>
                                      </p:to>
                                    </p:set>
                                    <p:animEffect filter="image" prLst="opacity: 1">
                                      <p:cBhvr rctx="IE">
                                        <p:cTn id="64" dur="indefinite"/>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9" grpId="0" animBg="1"/>
      <p:bldP spid="9" grpId="1"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7371C-F66E-37BC-28D4-0DB51D06B2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803620-0A51-DDAF-C105-489D70036FAD}"/>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Root Descriptor</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489CF66A-6229-AF69-E67E-C813E9CEAE16}"/>
              </a:ext>
            </a:extLst>
          </p:cNvPr>
          <p:cNvSpPr>
            <a:spLocks noGrp="1"/>
          </p:cNvSpPr>
          <p:nvPr>
            <p:ph idx="1"/>
          </p:nvPr>
        </p:nvSpPr>
        <p:spPr>
          <a:xfrm>
            <a:off x="838200" y="1825625"/>
            <a:ext cx="5040000" cy="4320000"/>
          </a:xfrm>
          <a:solidFill>
            <a:srgbClr val="3F423F"/>
          </a:solidFill>
        </p:spPr>
        <p:txBody>
          <a:bodyPr>
            <a:normAutofit/>
          </a:bodyPr>
          <a:lstStyle/>
          <a:p>
            <a:pPr marL="0" indent="0">
              <a:buNone/>
            </a:pPr>
            <a:r>
              <a:rPr lang="nl-NL" sz="1400" dirty="0" err="1">
                <a:solidFill>
                  <a:schemeClr val="accent2"/>
                </a:solidFill>
                <a:latin typeface="Consolas" panose="020B0609020204030204" pitchFamily="49" charset="0"/>
              </a:rPr>
              <a:t>cbuffer</a:t>
            </a:r>
            <a:r>
              <a:rPr lang="nl-NL" sz="1400" dirty="0">
                <a:solidFill>
                  <a:schemeClr val="accent2"/>
                </a:solidFill>
                <a:latin typeface="Consolas" panose="020B0609020204030204" pitchFamily="49" charset="0"/>
              </a:rPr>
              <a:t> input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rgbClr val="E97132"/>
                </a:solidFill>
                <a:latin typeface="Consolas" panose="020B0609020204030204" pitchFamily="49" charset="0"/>
              </a:rPr>
              <a:t>register(b0)</a:t>
            </a:r>
          </a:p>
          <a:p>
            <a:pPr marL="0" indent="0">
              <a:buNone/>
            </a:pPr>
            <a:r>
              <a:rPr lang="nl-NL" sz="1400" dirty="0">
                <a:solidFill>
                  <a:srgbClr val="CFCFCF"/>
                </a:solidFill>
                <a:latin typeface="Consolas" panose="020B0609020204030204" pitchFamily="49" charset="0"/>
              </a:rPr>
              <a:t>{</a:t>
            </a:r>
          </a:p>
          <a:p>
            <a:pPr marL="0" indent="0">
              <a:buNone/>
            </a:pPr>
            <a:r>
              <a:rPr lang="nl-NL" sz="1400" dirty="0">
                <a:latin typeface="Consolas" panose="020B0609020204030204" pitchFamily="49" charset="0"/>
              </a:rPr>
              <a:t>    </a:t>
            </a:r>
            <a:r>
              <a:rPr lang="nl-NL" sz="1400" dirty="0" err="1">
                <a:solidFill>
                  <a:srgbClr val="C1BCAD"/>
                </a:solidFill>
                <a:latin typeface="Consolas" panose="020B0609020204030204" pitchFamily="49" charset="0"/>
              </a:rPr>
              <a:t>uint</a:t>
            </a:r>
            <a:r>
              <a:rPr lang="nl-NL" sz="1400" dirty="0">
                <a:latin typeface="Consolas" panose="020B0609020204030204" pitchFamily="49" charset="0"/>
              </a:rPr>
              <a:t> </a:t>
            </a:r>
            <a:r>
              <a:rPr lang="nl-NL" sz="1400" dirty="0" err="1">
                <a:solidFill>
                  <a:srgbClr val="FFFF00"/>
                </a:solidFill>
                <a:latin typeface="Consolas" panose="020B0609020204030204" pitchFamily="49" charset="0"/>
              </a:rPr>
              <a:t>value</a:t>
            </a:r>
            <a:r>
              <a:rPr lang="nl-NL"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p>
          <a:p>
            <a:pPr marL="0" indent="0">
              <a:buNone/>
            </a:pPr>
            <a:endParaRPr lang="nl-NL" sz="1400" dirty="0">
              <a:latin typeface="Consolas" panose="020B0609020204030204" pitchFamily="49" charset="0"/>
            </a:endParaRPr>
          </a:p>
          <a:p>
            <a:pPr marL="0" indent="0">
              <a:buNone/>
            </a:pPr>
            <a:r>
              <a:rPr lang="nl-NL" sz="1400" dirty="0" err="1">
                <a:solidFill>
                  <a:schemeClr val="accent6">
                    <a:lumMod val="60000"/>
                    <a:lumOff val="40000"/>
                  </a:schemeClr>
                </a:solidFill>
                <a:latin typeface="Consolas" panose="020B0609020204030204" pitchFamily="49" charset="0"/>
              </a:rPr>
              <a:t>RWStructuredBuffer</a:t>
            </a:r>
            <a:r>
              <a:rPr lang="nl-NL" sz="1400" dirty="0">
                <a:solidFill>
                  <a:schemeClr val="accent6">
                    <a:lumMod val="60000"/>
                    <a:lumOff val="40000"/>
                  </a:schemeClr>
                </a:solidFill>
                <a:latin typeface="Consolas" panose="020B0609020204030204" pitchFamily="49" charset="0"/>
              </a:rPr>
              <a:t>&lt;</a:t>
            </a:r>
            <a:r>
              <a:rPr lang="nl-NL" sz="1400" dirty="0" err="1">
                <a:solidFill>
                  <a:schemeClr val="accent6">
                    <a:lumMod val="60000"/>
                    <a:lumOff val="40000"/>
                  </a:schemeClr>
                </a:solidFill>
                <a:latin typeface="Consolas" panose="020B0609020204030204" pitchFamily="49" charset="0"/>
              </a:rPr>
              <a:t>uint</a:t>
            </a:r>
            <a:r>
              <a:rPr lang="nl-NL" sz="1400" dirty="0">
                <a:solidFill>
                  <a:schemeClr val="accent6">
                    <a:lumMod val="60000"/>
                    <a:lumOff val="40000"/>
                  </a:schemeClr>
                </a:solidFill>
                <a:latin typeface="Consolas" panose="020B0609020204030204" pitchFamily="49" charset="0"/>
              </a:rPr>
              <a:t>&gt; output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chemeClr val="accent6">
                    <a:lumMod val="60000"/>
                    <a:lumOff val="40000"/>
                  </a:schemeClr>
                </a:solidFill>
                <a:latin typeface="Consolas" panose="020B0609020204030204" pitchFamily="49" charset="0"/>
              </a:rPr>
              <a:t>register(u0)</a:t>
            </a:r>
            <a:r>
              <a:rPr lang="nl-NL" sz="1400" dirty="0">
                <a:solidFill>
                  <a:srgbClr val="CFCFCF"/>
                </a:solidFill>
                <a:latin typeface="Consolas" panose="020B0609020204030204" pitchFamily="49" charset="0"/>
              </a:rPr>
              <a:t>;</a:t>
            </a:r>
          </a:p>
          <a:p>
            <a:pPr marL="0" indent="0">
              <a:buNone/>
            </a:pPr>
            <a:endParaRPr lang="nl-NL" sz="1400" dirty="0">
              <a:latin typeface="Consolas" panose="020B0609020204030204" pitchFamily="49" charset="0"/>
            </a:endParaRPr>
          </a:p>
          <a:p>
            <a:pPr marL="0" indent="0">
              <a:buNone/>
            </a:pPr>
            <a:r>
              <a:rPr lang="nl-NL" sz="1400" dirty="0">
                <a:solidFill>
                  <a:srgbClr val="CFCFCF"/>
                </a:solidFill>
                <a:latin typeface="Consolas" panose="020B0609020204030204" pitchFamily="49" charset="0"/>
              </a:rPr>
              <a:t>[</a:t>
            </a:r>
            <a:r>
              <a:rPr lang="nl-NL" sz="1400" dirty="0" err="1">
                <a:solidFill>
                  <a:srgbClr val="C1BCAD"/>
                </a:solidFill>
                <a:latin typeface="Consolas" panose="020B0609020204030204" pitchFamily="49" charset="0"/>
              </a:rPr>
              <a:t>numthreads</a:t>
            </a:r>
            <a:r>
              <a:rPr lang="nl-NL" sz="1400" dirty="0">
                <a:solidFill>
                  <a:srgbClr val="CFCFCF"/>
                </a:solidFill>
                <a:latin typeface="Consolas" panose="020B0609020204030204" pitchFamily="49" charset="0"/>
              </a:rPr>
              <a:t>(32,1,1)]</a:t>
            </a:r>
          </a:p>
          <a:p>
            <a:pPr marL="0" indent="0">
              <a:buNone/>
            </a:pPr>
            <a:r>
              <a:rPr lang="en-US" sz="1400" dirty="0">
                <a:solidFill>
                  <a:srgbClr val="C1BCAD"/>
                </a:solidFill>
                <a:latin typeface="Consolas" panose="020B0609020204030204" pitchFamily="49" charset="0"/>
              </a:rPr>
              <a:t>void</a:t>
            </a:r>
            <a:r>
              <a:rPr lang="en-US" sz="1400" dirty="0">
                <a:latin typeface="Consolas" panose="020B0609020204030204" pitchFamily="49" charset="0"/>
              </a:rPr>
              <a:t> </a:t>
            </a:r>
            <a:r>
              <a:rPr lang="en-US" sz="1400" dirty="0">
                <a:solidFill>
                  <a:srgbClr val="C9CE9F"/>
                </a:solidFill>
                <a:latin typeface="Consolas" panose="020B0609020204030204" pitchFamily="49" charset="0"/>
              </a:rPr>
              <a:t>main</a:t>
            </a:r>
            <a:r>
              <a:rPr lang="en-US" sz="1400" dirty="0">
                <a:solidFill>
                  <a:srgbClr val="CFCFCF"/>
                </a:solidFill>
                <a:latin typeface="Consolas" panose="020B0609020204030204" pitchFamily="49" charset="0"/>
              </a:rPr>
              <a:t>(</a:t>
            </a:r>
            <a:r>
              <a:rPr lang="en-US" sz="1400" dirty="0" err="1">
                <a:solidFill>
                  <a:srgbClr val="C1BCAD"/>
                </a:solidFill>
                <a:latin typeface="Consolas" panose="020B0609020204030204" pitchFamily="49" charset="0"/>
              </a:rPr>
              <a:t>uint</a:t>
            </a:r>
            <a:r>
              <a:rPr lang="en-US" sz="1400" dirty="0">
                <a:latin typeface="Consolas" panose="020B0609020204030204" pitchFamily="49" charset="0"/>
              </a:rPr>
              <a:t> </a:t>
            </a:r>
            <a:r>
              <a:rPr lang="en-US" sz="1400" dirty="0">
                <a:solidFill>
                  <a:srgbClr val="9FA29F"/>
                </a:solidFill>
                <a:latin typeface="Consolas" panose="020B0609020204030204" pitchFamily="49" charset="0"/>
              </a:rPr>
              <a:t>index</a:t>
            </a:r>
            <a:r>
              <a:rPr lang="en-US" sz="1400" dirty="0">
                <a:latin typeface="Consolas" panose="020B0609020204030204" pitchFamily="49" charset="0"/>
              </a:rPr>
              <a:t> </a:t>
            </a:r>
            <a:r>
              <a:rPr lang="en-US" sz="1400" dirty="0">
                <a:solidFill>
                  <a:srgbClr val="CFCFCF"/>
                </a:solidFill>
                <a:latin typeface="Consolas" panose="020B0609020204030204" pitchFamily="49" charset="0"/>
              </a:rPr>
              <a:t>:</a:t>
            </a:r>
            <a:r>
              <a:rPr lang="en-US" sz="1400" dirty="0">
                <a:latin typeface="Consolas" panose="020B0609020204030204" pitchFamily="49" charset="0"/>
              </a:rPr>
              <a:t> </a:t>
            </a:r>
            <a:r>
              <a:rPr lang="en-US" sz="1400" dirty="0" err="1">
                <a:solidFill>
                  <a:srgbClr val="9FA29F"/>
                </a:solidFill>
                <a:latin typeface="Consolas" panose="020B0609020204030204" pitchFamily="49" charset="0"/>
              </a:rPr>
              <a:t>SV_DispatchThreadID</a:t>
            </a:r>
            <a:r>
              <a:rPr lang="en-US"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p>
          <a:p>
            <a:pPr marL="0" indent="0">
              <a:buNone/>
            </a:pPr>
            <a:r>
              <a:rPr lang="nl-NL" sz="1400" dirty="0">
                <a:latin typeface="Consolas" panose="020B0609020204030204" pitchFamily="49" charset="0"/>
              </a:rPr>
              <a:t>    </a:t>
            </a:r>
            <a:r>
              <a:rPr lang="nl-NL" sz="1400" dirty="0">
                <a:solidFill>
                  <a:srgbClr val="C9CE9F"/>
                </a:solidFill>
                <a:latin typeface="Consolas" panose="020B0609020204030204" pitchFamily="49" charset="0"/>
              </a:rPr>
              <a:t>output</a:t>
            </a:r>
            <a:r>
              <a:rPr lang="nl-NL" sz="1400" dirty="0">
                <a:solidFill>
                  <a:srgbClr val="CFCFCF"/>
                </a:solidFill>
                <a:latin typeface="Consolas" panose="020B0609020204030204" pitchFamily="49" charset="0"/>
              </a:rPr>
              <a:t>[</a:t>
            </a:r>
            <a:r>
              <a:rPr lang="nl-NL" sz="1400" dirty="0">
                <a:solidFill>
                  <a:srgbClr val="9FA29F"/>
                </a:solidFill>
                <a:latin typeface="Consolas" panose="020B0609020204030204" pitchFamily="49" charset="0"/>
              </a:rPr>
              <a:t>index</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err="1">
                <a:solidFill>
                  <a:srgbClr val="FFFF00"/>
                </a:solidFill>
                <a:latin typeface="Consolas" panose="020B0609020204030204" pitchFamily="49" charset="0"/>
              </a:rPr>
              <a:t>value</a:t>
            </a:r>
            <a:r>
              <a:rPr lang="nl-NL"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endParaRPr lang="en-US" sz="1400" dirty="0">
              <a:solidFill>
                <a:srgbClr val="CFCFCF"/>
              </a:solidFill>
              <a:latin typeface="Consolas" panose="020B0609020204030204" pitchFamily="49" charset="0"/>
            </a:endParaRPr>
          </a:p>
        </p:txBody>
      </p:sp>
      <p:sp>
        <p:nvSpPr>
          <p:cNvPr id="4" name="Content Placeholder 4">
            <a:extLst>
              <a:ext uri="{FF2B5EF4-FFF2-40B4-BE49-F238E27FC236}">
                <a16:creationId xmlns:a16="http://schemas.microsoft.com/office/drawing/2014/main" id="{AF7A6D07-E63D-A117-D7E7-999FBAAEA6EA}"/>
              </a:ext>
            </a:extLst>
          </p:cNvPr>
          <p:cNvSpPr txBox="1">
            <a:spLocks/>
          </p:cNvSpPr>
          <p:nvPr/>
        </p:nvSpPr>
        <p:spPr>
          <a:xfrm>
            <a:off x="6313802" y="1825625"/>
            <a:ext cx="5040000" cy="4320000"/>
          </a:xfrm>
          <a:prstGeom prst="rect">
            <a:avLst/>
          </a:prstGeom>
          <a:solidFill>
            <a:srgbClr val="3F423F"/>
          </a:solidFill>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en-US" sz="1400" dirty="0">
                <a:solidFill>
                  <a:srgbClr val="CFCFCF"/>
                </a:solidFill>
                <a:latin typeface="Consolas" panose="020B0609020204030204" pitchFamily="49" charset="0"/>
              </a:rPr>
              <a:t>s_pack_ll_b32_b16  s0, s3, 16</a:t>
            </a:r>
          </a:p>
          <a:p>
            <a:pPr marL="0" indent="0">
              <a:buClr>
                <a:srgbClr val="9FA29F"/>
              </a:buClr>
              <a:buNone/>
            </a:pPr>
            <a:r>
              <a:rPr lang="en-US" sz="1400" dirty="0">
                <a:solidFill>
                  <a:srgbClr val="CFCFCF"/>
                </a:solidFill>
                <a:latin typeface="Consolas" panose="020B0609020204030204" pitchFamily="49" charset="0"/>
              </a:rPr>
              <a:t>s_mov_b32     s3, lit(0x2003dfac)</a:t>
            </a:r>
          </a:p>
          <a:p>
            <a:pPr marL="0" indent="0">
              <a:buClr>
                <a:srgbClr val="9FA29F"/>
              </a:buClr>
              <a:buNone/>
            </a:pPr>
            <a:r>
              <a:rPr lang="en-US" sz="1400" dirty="0">
                <a:solidFill>
                  <a:srgbClr val="CFCFCF"/>
                </a:solidFill>
                <a:latin typeface="Consolas" panose="020B0609020204030204" pitchFamily="49" charset="0"/>
              </a:rPr>
              <a:t>s_mov_b32     s1, s0</a:t>
            </a:r>
          </a:p>
          <a:p>
            <a:pPr marL="0" indent="0">
              <a:buClr>
                <a:srgbClr val="9FA29F"/>
              </a:buClr>
              <a:buNone/>
            </a:pPr>
            <a:r>
              <a:rPr lang="en-US" sz="1400" dirty="0">
                <a:solidFill>
                  <a:srgbClr val="CFCFCF"/>
                </a:solidFill>
                <a:latin typeface="Consolas" panose="020B0609020204030204" pitchFamily="49" charset="0"/>
              </a:rPr>
              <a:t>s_mov_b32     s0, s2</a:t>
            </a:r>
          </a:p>
          <a:p>
            <a:pPr marL="0" indent="0">
              <a:buClr>
                <a:srgbClr val="9FA29F"/>
              </a:buClr>
              <a:buNone/>
            </a:pPr>
            <a:r>
              <a:rPr lang="en-US" sz="1400" dirty="0">
                <a:solidFill>
                  <a:srgbClr val="CFCFCF"/>
                </a:solidFill>
                <a:latin typeface="Consolas" panose="020B0609020204030204" pitchFamily="49" charset="0"/>
              </a:rPr>
              <a:t>s_movk_i32    s2, 0x1000</a:t>
            </a:r>
          </a:p>
          <a:p>
            <a:pPr marL="0" indent="0">
              <a:buClr>
                <a:srgbClr val="9FA29F"/>
              </a:buClr>
              <a:buNone/>
            </a:pPr>
            <a:r>
              <a:rPr lang="en-US" sz="1400" dirty="0">
                <a:solidFill>
                  <a:srgbClr val="CFCFCF"/>
                </a:solidFill>
                <a:latin typeface="Consolas" panose="020B0609020204030204" pitchFamily="49" charset="0"/>
              </a:rPr>
              <a:t>v_and_b32     v0, lit(0x000003ff), v0</a:t>
            </a:r>
          </a:p>
          <a:p>
            <a:pPr marL="0" indent="0">
              <a:buClr>
                <a:srgbClr val="9FA29F"/>
              </a:buClr>
              <a:buNone/>
            </a:pPr>
            <a:r>
              <a:rPr lang="en-US" sz="1400" dirty="0">
                <a:solidFill>
                  <a:srgbClr val="CFCFCF"/>
                </a:solidFill>
                <a:latin typeface="Consolas" panose="020B0609020204030204" pitchFamily="49" charset="0"/>
              </a:rPr>
              <a:t>s_buffer_load_b32  </a:t>
            </a:r>
            <a:r>
              <a:rPr lang="en-US" sz="1400" dirty="0">
                <a:solidFill>
                  <a:srgbClr val="FFFF00"/>
                </a:solidFill>
                <a:latin typeface="Consolas" panose="020B0609020204030204" pitchFamily="49" charset="0"/>
              </a:rPr>
              <a:t>s0</a:t>
            </a:r>
            <a:r>
              <a:rPr lang="en-US" sz="1400" dirty="0">
                <a:solidFill>
                  <a:srgbClr val="CFCFCF"/>
                </a:solidFill>
                <a:latin typeface="Consolas" panose="020B0609020204030204" pitchFamily="49" charset="0"/>
              </a:rPr>
              <a:t>, </a:t>
            </a:r>
            <a:r>
              <a:rPr lang="en-US" sz="1400" dirty="0">
                <a:solidFill>
                  <a:schemeClr val="accent2"/>
                </a:solidFill>
                <a:latin typeface="Consolas" panose="020B0609020204030204" pitchFamily="49" charset="0"/>
              </a:rPr>
              <a:t>s[0:3]</a:t>
            </a:r>
            <a:r>
              <a:rPr lang="en-US" sz="1400" dirty="0">
                <a:solidFill>
                  <a:srgbClr val="CFCFCF"/>
                </a:solidFill>
                <a:latin typeface="Consolas" panose="020B0609020204030204" pitchFamily="49" charset="0"/>
              </a:rPr>
              <a:t>, null</a:t>
            </a:r>
          </a:p>
          <a:p>
            <a:pPr marL="0" indent="0">
              <a:buClr>
                <a:srgbClr val="9FA29F"/>
              </a:buClr>
              <a:buNone/>
            </a:pPr>
            <a:r>
              <a:rPr lang="en-US" sz="1400" dirty="0">
                <a:solidFill>
                  <a:srgbClr val="CFCFCF"/>
                </a:solidFill>
                <a:latin typeface="Consolas" panose="020B0609020204030204" pitchFamily="49" charset="0"/>
              </a:rPr>
              <a:t>s_pack_ll_b32_b16  s1, s5, 4</a:t>
            </a:r>
          </a:p>
          <a:p>
            <a:pPr marL="0" indent="0">
              <a:buClr>
                <a:srgbClr val="9FA29F"/>
              </a:buClr>
              <a:buNone/>
            </a:pPr>
            <a:r>
              <a:rPr lang="en-US" sz="1400" dirty="0">
                <a:solidFill>
                  <a:srgbClr val="CFCFCF"/>
                </a:solidFill>
                <a:latin typeface="Consolas" panose="020B0609020204030204" pitchFamily="49" charset="0"/>
              </a:rPr>
              <a:t>s_movk_i32    s2, 0xffff</a:t>
            </a:r>
          </a:p>
          <a:p>
            <a:pPr marL="0" indent="0">
              <a:buClr>
                <a:srgbClr val="9FA29F"/>
              </a:buClr>
              <a:buNone/>
            </a:pPr>
            <a:r>
              <a:rPr lang="en-US" sz="1400" dirty="0">
                <a:solidFill>
                  <a:srgbClr val="CFCFCF"/>
                </a:solidFill>
                <a:latin typeface="Consolas" panose="020B0609020204030204" pitchFamily="49" charset="0"/>
              </a:rPr>
              <a:t>s_mov_b32     s3, lit(0x20014fac)</a:t>
            </a:r>
          </a:p>
          <a:p>
            <a:pPr marL="0" indent="0">
              <a:buClr>
                <a:srgbClr val="9FA29F"/>
              </a:buClr>
              <a:buNone/>
            </a:pPr>
            <a:r>
              <a:rPr lang="en-US" sz="1400" dirty="0">
                <a:solidFill>
                  <a:srgbClr val="CFCFCF"/>
                </a:solidFill>
                <a:latin typeface="Consolas" panose="020B0609020204030204" pitchFamily="49" charset="0"/>
              </a:rPr>
              <a:t>v_lshl_add_u32  v0, s16, 5, v0</a:t>
            </a:r>
          </a:p>
          <a:p>
            <a:pPr marL="0" indent="0">
              <a:buClr>
                <a:srgbClr val="9FA29F"/>
              </a:buClr>
              <a:buNone/>
            </a:pPr>
            <a:r>
              <a:rPr lang="en-US" sz="1400" dirty="0" err="1">
                <a:solidFill>
                  <a:srgbClr val="CFCFCF"/>
                </a:solidFill>
                <a:latin typeface="Consolas" panose="020B0609020204030204" pitchFamily="49" charset="0"/>
              </a:rPr>
              <a:t>s_waitcnt</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lgkmcnt</a:t>
            </a:r>
            <a:r>
              <a:rPr lang="en-US" sz="1400" dirty="0">
                <a:solidFill>
                  <a:srgbClr val="CFCFCF"/>
                </a:solidFill>
                <a:latin typeface="Consolas" panose="020B0609020204030204" pitchFamily="49" charset="0"/>
              </a:rPr>
              <a:t>(0)</a:t>
            </a:r>
          </a:p>
          <a:p>
            <a:pPr marL="0" indent="0">
              <a:buClr>
                <a:srgbClr val="9FA29F"/>
              </a:buClr>
              <a:buNone/>
            </a:pPr>
            <a:r>
              <a:rPr lang="en-US" sz="1400" dirty="0">
                <a:solidFill>
                  <a:srgbClr val="CFCFCF"/>
                </a:solidFill>
                <a:latin typeface="Consolas" panose="020B0609020204030204" pitchFamily="49" charset="0"/>
              </a:rPr>
              <a:t>v_mov_b32     </a:t>
            </a:r>
            <a:r>
              <a:rPr lang="en-US" sz="1400" dirty="0">
                <a:solidFill>
                  <a:srgbClr val="FFFF00"/>
                </a:solidFill>
                <a:latin typeface="Consolas" panose="020B0609020204030204" pitchFamily="49" charset="0"/>
              </a:rPr>
              <a:t>v1</a:t>
            </a:r>
            <a:r>
              <a:rPr lang="en-US" sz="1400" dirty="0">
                <a:solidFill>
                  <a:srgbClr val="CFCFCF"/>
                </a:solidFill>
                <a:latin typeface="Consolas" panose="020B0609020204030204" pitchFamily="49" charset="0"/>
              </a:rPr>
              <a:t>, </a:t>
            </a:r>
            <a:r>
              <a:rPr lang="en-US" sz="1400" dirty="0">
                <a:solidFill>
                  <a:srgbClr val="FFFF00"/>
                </a:solidFill>
                <a:latin typeface="Consolas" panose="020B0609020204030204" pitchFamily="49" charset="0"/>
              </a:rPr>
              <a:t>s0</a:t>
            </a:r>
          </a:p>
          <a:p>
            <a:pPr marL="0" indent="0">
              <a:buClr>
                <a:srgbClr val="9FA29F"/>
              </a:buClr>
              <a:buNone/>
            </a:pPr>
            <a:r>
              <a:rPr lang="en-US" sz="1400" dirty="0">
                <a:solidFill>
                  <a:srgbClr val="CFCFCF"/>
                </a:solidFill>
                <a:latin typeface="Consolas" panose="020B0609020204030204" pitchFamily="49" charset="0"/>
              </a:rPr>
              <a:t>s_mov_b32     s0, s4</a:t>
            </a:r>
          </a:p>
          <a:p>
            <a:pPr marL="0" indent="0">
              <a:buClr>
                <a:srgbClr val="9FA29F"/>
              </a:buClr>
              <a:buNone/>
            </a:pPr>
            <a:r>
              <a:rPr lang="en-US" sz="1400" dirty="0">
                <a:solidFill>
                  <a:srgbClr val="CFCFCF"/>
                </a:solidFill>
                <a:latin typeface="Consolas" panose="020B0609020204030204" pitchFamily="49" charset="0"/>
              </a:rPr>
              <a:t>buffer_store_b32  </a:t>
            </a:r>
            <a:r>
              <a:rPr lang="en-US" sz="1400" dirty="0">
                <a:solidFill>
                  <a:srgbClr val="FFFF00"/>
                </a:solidFill>
                <a:latin typeface="Consolas" panose="020B0609020204030204" pitchFamily="49" charset="0"/>
              </a:rPr>
              <a:t>v1</a:t>
            </a:r>
            <a:r>
              <a:rPr lang="en-US" sz="1400" dirty="0">
                <a:solidFill>
                  <a:srgbClr val="CFCFCF"/>
                </a:solidFill>
                <a:latin typeface="Consolas" panose="020B0609020204030204" pitchFamily="49" charset="0"/>
              </a:rPr>
              <a:t>, v0, </a:t>
            </a:r>
            <a:r>
              <a:rPr lang="en-US" sz="1400" dirty="0">
                <a:solidFill>
                  <a:schemeClr val="accent6">
                    <a:lumMod val="60000"/>
                    <a:lumOff val="40000"/>
                  </a:schemeClr>
                </a:solidFill>
                <a:latin typeface="Consolas" panose="020B0609020204030204" pitchFamily="49" charset="0"/>
              </a:rPr>
              <a:t>s[0:3]</a:t>
            </a:r>
            <a:r>
              <a:rPr lang="en-US" sz="1400" dirty="0">
                <a:solidFill>
                  <a:srgbClr val="CFCFCF"/>
                </a:solidFill>
                <a:latin typeface="Consolas" panose="020B0609020204030204" pitchFamily="49" charset="0"/>
              </a:rPr>
              <a:t>, 0 </a:t>
            </a:r>
            <a:r>
              <a:rPr lang="en-US" sz="1400" dirty="0" err="1">
                <a:solidFill>
                  <a:srgbClr val="CFCFCF"/>
                </a:solidFill>
                <a:latin typeface="Consolas" panose="020B0609020204030204" pitchFamily="49" charset="0"/>
              </a:rPr>
              <a:t>idxen</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glc</a:t>
            </a:r>
            <a:endParaRPr lang="nl-NL" sz="1400" dirty="0">
              <a:solidFill>
                <a:srgbClr val="CFCFCF"/>
              </a:solidFill>
              <a:latin typeface="Consolas" panose="020B0609020204030204" pitchFamily="49" charset="0"/>
            </a:endParaRPr>
          </a:p>
        </p:txBody>
      </p:sp>
      <p:cxnSp>
        <p:nvCxnSpPr>
          <p:cNvPr id="10" name="Straight Arrow Connector 9">
            <a:extLst>
              <a:ext uri="{FF2B5EF4-FFF2-40B4-BE49-F238E27FC236}">
                <a16:creationId xmlns:a16="http://schemas.microsoft.com/office/drawing/2014/main" id="{A0CDA936-ADBF-40B6-0B81-2CE8FEAF336B}"/>
              </a:ext>
            </a:extLst>
          </p:cNvPr>
          <p:cNvCxnSpPr>
            <a:cxnSpLocks/>
          </p:cNvCxnSpPr>
          <p:nvPr/>
        </p:nvCxnSpPr>
        <p:spPr>
          <a:xfrm flipH="1" flipV="1">
            <a:off x="5583766" y="3567112"/>
            <a:ext cx="770467" cy="781152"/>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20" name="Rectangle 19">
            <a:extLst>
              <a:ext uri="{FF2B5EF4-FFF2-40B4-BE49-F238E27FC236}">
                <a16:creationId xmlns:a16="http://schemas.microsoft.com/office/drawing/2014/main" id="{C2BD71AA-F9B6-6CA1-83FA-59CFDDD0B803}"/>
              </a:ext>
            </a:extLst>
          </p:cNvPr>
          <p:cNvSpPr/>
          <p:nvPr/>
        </p:nvSpPr>
        <p:spPr>
          <a:xfrm>
            <a:off x="872066" y="3429000"/>
            <a:ext cx="4677834"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25" name="Straight Arrow Connector 24">
            <a:extLst>
              <a:ext uri="{FF2B5EF4-FFF2-40B4-BE49-F238E27FC236}">
                <a16:creationId xmlns:a16="http://schemas.microsoft.com/office/drawing/2014/main" id="{0B2089EE-576E-71C0-9EA2-A26ED41E0B0E}"/>
              </a:ext>
            </a:extLst>
          </p:cNvPr>
          <p:cNvCxnSpPr>
            <a:cxnSpLocks/>
            <a:endCxn id="5" idx="3"/>
          </p:cNvCxnSpPr>
          <p:nvPr/>
        </p:nvCxnSpPr>
        <p:spPr>
          <a:xfrm flipH="1" flipV="1">
            <a:off x="2393396" y="2604352"/>
            <a:ext cx="3960837" cy="1033793"/>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cxnSp>
        <p:nvCxnSpPr>
          <p:cNvPr id="40" name="Straight Arrow Connector 39">
            <a:extLst>
              <a:ext uri="{FF2B5EF4-FFF2-40B4-BE49-F238E27FC236}">
                <a16:creationId xmlns:a16="http://schemas.microsoft.com/office/drawing/2014/main" id="{9DAC60DE-CC2E-8065-5C26-2697C278ECF0}"/>
              </a:ext>
            </a:extLst>
          </p:cNvPr>
          <p:cNvCxnSpPr>
            <a:cxnSpLocks/>
          </p:cNvCxnSpPr>
          <p:nvPr/>
        </p:nvCxnSpPr>
        <p:spPr>
          <a:xfrm flipH="1" flipV="1">
            <a:off x="3572851" y="5147733"/>
            <a:ext cx="2781382" cy="795867"/>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43" name="Rectangle 42">
            <a:extLst>
              <a:ext uri="{FF2B5EF4-FFF2-40B4-BE49-F238E27FC236}">
                <a16:creationId xmlns:a16="http://schemas.microsoft.com/office/drawing/2014/main" id="{557AC1B1-10E9-5802-4FC7-B07FAEA788BD}"/>
              </a:ext>
            </a:extLst>
          </p:cNvPr>
          <p:cNvSpPr/>
          <p:nvPr/>
        </p:nvSpPr>
        <p:spPr>
          <a:xfrm>
            <a:off x="1314234" y="5027989"/>
            <a:ext cx="2187250"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5" name="Rectangle 4">
            <a:extLst>
              <a:ext uri="{FF2B5EF4-FFF2-40B4-BE49-F238E27FC236}">
                <a16:creationId xmlns:a16="http://schemas.microsoft.com/office/drawing/2014/main" id="{635E2FF6-1C94-38B1-C9F7-DC99D52D46DF}"/>
              </a:ext>
            </a:extLst>
          </p:cNvPr>
          <p:cNvSpPr/>
          <p:nvPr/>
        </p:nvSpPr>
        <p:spPr>
          <a:xfrm>
            <a:off x="1784598" y="2475235"/>
            <a:ext cx="608798"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7" name="Rectangle 6">
            <a:extLst>
              <a:ext uri="{FF2B5EF4-FFF2-40B4-BE49-F238E27FC236}">
                <a16:creationId xmlns:a16="http://schemas.microsoft.com/office/drawing/2014/main" id="{474EC9F7-BFEC-1FDD-9B75-B7249EBCACC5}"/>
              </a:ext>
            </a:extLst>
          </p:cNvPr>
          <p:cNvSpPr/>
          <p:nvPr/>
        </p:nvSpPr>
        <p:spPr>
          <a:xfrm>
            <a:off x="2871850" y="5027988"/>
            <a:ext cx="629634"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11" name="Straight Arrow Connector 10">
            <a:extLst>
              <a:ext uri="{FF2B5EF4-FFF2-40B4-BE49-F238E27FC236}">
                <a16:creationId xmlns:a16="http://schemas.microsoft.com/office/drawing/2014/main" id="{E99768AC-6330-AB3D-8322-5E4102DAA1F9}"/>
              </a:ext>
            </a:extLst>
          </p:cNvPr>
          <p:cNvCxnSpPr>
            <a:cxnSpLocks/>
            <a:endCxn id="7" idx="3"/>
          </p:cNvCxnSpPr>
          <p:nvPr/>
        </p:nvCxnSpPr>
        <p:spPr>
          <a:xfrm flipH="1">
            <a:off x="3501484" y="3638145"/>
            <a:ext cx="2852749" cy="1518960"/>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13" name="Slide Number Placeholder 12">
            <a:extLst>
              <a:ext uri="{FF2B5EF4-FFF2-40B4-BE49-F238E27FC236}">
                <a16:creationId xmlns:a16="http://schemas.microsoft.com/office/drawing/2014/main" id="{8466E8E5-28FA-C8F4-F6AC-603CB6F1D423}"/>
              </a:ext>
            </a:extLst>
          </p:cNvPr>
          <p:cNvSpPr>
            <a:spLocks noGrp="1"/>
          </p:cNvSpPr>
          <p:nvPr>
            <p:ph type="sldNum" sz="quarter" idx="12"/>
          </p:nvPr>
        </p:nvSpPr>
        <p:spPr/>
        <p:txBody>
          <a:bodyPr/>
          <a:lstStyle/>
          <a:p>
            <a:fld id="{5C7B9823-D771-4D90-A2CD-7D2C676B1CFD}" type="slidenum">
              <a:rPr lang="nl-NL" smtClean="0"/>
              <a:t>28</a:t>
            </a:fld>
            <a:endParaRPr lang="nl-NL"/>
          </a:p>
        </p:txBody>
      </p:sp>
    </p:spTree>
    <p:extLst>
      <p:ext uri="{BB962C8B-B14F-4D97-AF65-F5344CB8AC3E}">
        <p14:creationId xmlns:p14="http://schemas.microsoft.com/office/powerpoint/2010/main" val="3115673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p:cTn id="6" dur="indefinite"/>
                                        <p:tgtEl>
                                          <p:spTgt spid="4">
                                            <p:txEl>
                                              <p:pRg st="5" end="5"/>
                                            </p:txEl>
                                          </p:spTgt>
                                        </p:tgtEl>
                                        <p:attrNameLst>
                                          <p:attrName>style.opacity</p:attrName>
                                        </p:attrNameLst>
                                      </p:cBhvr>
                                      <p:to>
                                        <p:strVal val="0.1"/>
                                      </p:to>
                                    </p:set>
                                    <p:animEffect filter="image" prLst="opacity: 0.1">
                                      <p:cBhvr rctx="IE">
                                        <p:cTn id="7" dur="indefinite"/>
                                        <p:tgtEl>
                                          <p:spTgt spid="4">
                                            <p:txEl>
                                              <p:pRg st="5" end="5"/>
                                            </p:txEl>
                                          </p:spTgt>
                                        </p:tgtEl>
                                      </p:cBhvr>
                                    </p:animEffect>
                                  </p:childTnLst>
                                </p:cTn>
                              </p:par>
                              <p:par>
                                <p:cTn id="8" presetID="9" presetClass="emph" presetSubtype="0" nodeType="withEffect">
                                  <p:stCondLst>
                                    <p:cond delay="0"/>
                                  </p:stCondLst>
                                  <p:childTnLst>
                                    <p:set>
                                      <p:cBhvr>
                                        <p:cTn id="9" dur="indefinite"/>
                                        <p:tgtEl>
                                          <p:spTgt spid="4">
                                            <p:txEl>
                                              <p:pRg st="6" end="6"/>
                                            </p:txEl>
                                          </p:spTgt>
                                        </p:tgtEl>
                                        <p:attrNameLst>
                                          <p:attrName>style.opacity</p:attrName>
                                        </p:attrNameLst>
                                      </p:cBhvr>
                                      <p:to>
                                        <p:strVal val="0.1"/>
                                      </p:to>
                                    </p:set>
                                    <p:animEffect filter="image" prLst="opacity: 0.1">
                                      <p:cBhvr rctx="IE">
                                        <p:cTn id="10" dur="indefinite"/>
                                        <p:tgtEl>
                                          <p:spTgt spid="4">
                                            <p:txEl>
                                              <p:pRg st="6" end="6"/>
                                            </p:txEl>
                                          </p:spTgt>
                                        </p:tgtEl>
                                      </p:cBhvr>
                                    </p:animEffect>
                                  </p:childTnLst>
                                </p:cTn>
                              </p:par>
                              <p:par>
                                <p:cTn id="11" presetID="9" presetClass="emph" presetSubtype="0" nodeType="withEffect">
                                  <p:stCondLst>
                                    <p:cond delay="0"/>
                                  </p:stCondLst>
                                  <p:childTnLst>
                                    <p:set>
                                      <p:cBhvr>
                                        <p:cTn id="12" dur="indefinite"/>
                                        <p:tgtEl>
                                          <p:spTgt spid="4">
                                            <p:txEl>
                                              <p:pRg st="7" end="7"/>
                                            </p:txEl>
                                          </p:spTgt>
                                        </p:tgtEl>
                                        <p:attrNameLst>
                                          <p:attrName>style.opacity</p:attrName>
                                        </p:attrNameLst>
                                      </p:cBhvr>
                                      <p:to>
                                        <p:strVal val="0.1"/>
                                      </p:to>
                                    </p:set>
                                    <p:animEffect filter="image" prLst="opacity: 0.1">
                                      <p:cBhvr rctx="IE">
                                        <p:cTn id="13" dur="indefinite"/>
                                        <p:tgtEl>
                                          <p:spTgt spid="4">
                                            <p:txEl>
                                              <p:pRg st="7" end="7"/>
                                            </p:txEl>
                                          </p:spTgt>
                                        </p:tgtEl>
                                      </p:cBhvr>
                                    </p:animEffect>
                                  </p:childTnLst>
                                </p:cTn>
                              </p:par>
                              <p:par>
                                <p:cTn id="14" presetID="9" presetClass="emph" presetSubtype="0" nodeType="withEffect">
                                  <p:stCondLst>
                                    <p:cond delay="0"/>
                                  </p:stCondLst>
                                  <p:childTnLst>
                                    <p:set>
                                      <p:cBhvr>
                                        <p:cTn id="15" dur="indefinite"/>
                                        <p:tgtEl>
                                          <p:spTgt spid="4">
                                            <p:txEl>
                                              <p:pRg st="8" end="8"/>
                                            </p:txEl>
                                          </p:spTgt>
                                        </p:tgtEl>
                                        <p:attrNameLst>
                                          <p:attrName>style.opacity</p:attrName>
                                        </p:attrNameLst>
                                      </p:cBhvr>
                                      <p:to>
                                        <p:strVal val="0.1"/>
                                      </p:to>
                                    </p:set>
                                    <p:animEffect filter="image" prLst="opacity: 0.1">
                                      <p:cBhvr rctx="IE">
                                        <p:cTn id="16" dur="indefinite"/>
                                        <p:tgtEl>
                                          <p:spTgt spid="4">
                                            <p:txEl>
                                              <p:pRg st="8" end="8"/>
                                            </p:txEl>
                                          </p:spTgt>
                                        </p:tgtEl>
                                      </p:cBhvr>
                                    </p:animEffect>
                                  </p:childTnLst>
                                </p:cTn>
                              </p:par>
                              <p:par>
                                <p:cTn id="17" presetID="9" presetClass="emph" presetSubtype="0" nodeType="withEffect">
                                  <p:stCondLst>
                                    <p:cond delay="0"/>
                                  </p:stCondLst>
                                  <p:childTnLst>
                                    <p:set>
                                      <p:cBhvr>
                                        <p:cTn id="18" dur="indefinite"/>
                                        <p:tgtEl>
                                          <p:spTgt spid="4">
                                            <p:txEl>
                                              <p:pRg st="9" end="9"/>
                                            </p:txEl>
                                          </p:spTgt>
                                        </p:tgtEl>
                                        <p:attrNameLst>
                                          <p:attrName>style.opacity</p:attrName>
                                        </p:attrNameLst>
                                      </p:cBhvr>
                                      <p:to>
                                        <p:strVal val="0.1"/>
                                      </p:to>
                                    </p:set>
                                    <p:animEffect filter="image" prLst="opacity: 0.1">
                                      <p:cBhvr rctx="IE">
                                        <p:cTn id="19" dur="indefinite"/>
                                        <p:tgtEl>
                                          <p:spTgt spid="4">
                                            <p:txEl>
                                              <p:pRg st="9" end="9"/>
                                            </p:txEl>
                                          </p:spTgt>
                                        </p:tgtEl>
                                      </p:cBhvr>
                                    </p:animEffect>
                                  </p:childTnLst>
                                </p:cTn>
                              </p:par>
                              <p:par>
                                <p:cTn id="20" presetID="9" presetClass="emph" presetSubtype="0" nodeType="withEffect">
                                  <p:stCondLst>
                                    <p:cond delay="0"/>
                                  </p:stCondLst>
                                  <p:childTnLst>
                                    <p:set>
                                      <p:cBhvr>
                                        <p:cTn id="21" dur="indefinite"/>
                                        <p:tgtEl>
                                          <p:spTgt spid="4">
                                            <p:txEl>
                                              <p:pRg st="10" end="10"/>
                                            </p:txEl>
                                          </p:spTgt>
                                        </p:tgtEl>
                                        <p:attrNameLst>
                                          <p:attrName>style.opacity</p:attrName>
                                        </p:attrNameLst>
                                      </p:cBhvr>
                                      <p:to>
                                        <p:strVal val="0.1"/>
                                      </p:to>
                                    </p:set>
                                    <p:animEffect filter="image" prLst="opacity: 0.1">
                                      <p:cBhvr rctx="IE">
                                        <p:cTn id="22" dur="indefinite"/>
                                        <p:tgtEl>
                                          <p:spTgt spid="4">
                                            <p:txEl>
                                              <p:pRg st="10" end="10"/>
                                            </p:txEl>
                                          </p:spTgt>
                                        </p:tgtEl>
                                      </p:cBhvr>
                                    </p:animEffect>
                                  </p:childTnLst>
                                </p:cTn>
                              </p:par>
                              <p:par>
                                <p:cTn id="23" presetID="9" presetClass="emph" presetSubtype="0" nodeType="withEffect">
                                  <p:stCondLst>
                                    <p:cond delay="0"/>
                                  </p:stCondLst>
                                  <p:childTnLst>
                                    <p:set>
                                      <p:cBhvr>
                                        <p:cTn id="24" dur="indefinite"/>
                                        <p:tgtEl>
                                          <p:spTgt spid="4">
                                            <p:txEl>
                                              <p:pRg st="11" end="11"/>
                                            </p:txEl>
                                          </p:spTgt>
                                        </p:tgtEl>
                                        <p:attrNameLst>
                                          <p:attrName>style.opacity</p:attrName>
                                        </p:attrNameLst>
                                      </p:cBhvr>
                                      <p:to>
                                        <p:strVal val="0.1"/>
                                      </p:to>
                                    </p:set>
                                    <p:animEffect filter="image" prLst="opacity: 0.1">
                                      <p:cBhvr rctx="IE">
                                        <p:cTn id="25" dur="indefinite"/>
                                        <p:tgtEl>
                                          <p:spTgt spid="4">
                                            <p:txEl>
                                              <p:pRg st="11" end="11"/>
                                            </p:txEl>
                                          </p:spTgt>
                                        </p:tgtEl>
                                      </p:cBhvr>
                                    </p:animEffect>
                                  </p:childTnLst>
                                </p:cTn>
                              </p:par>
                              <p:par>
                                <p:cTn id="26" presetID="9" presetClass="emph" presetSubtype="0" nodeType="withEffect">
                                  <p:stCondLst>
                                    <p:cond delay="0"/>
                                  </p:stCondLst>
                                  <p:childTnLst>
                                    <p:set>
                                      <p:cBhvr>
                                        <p:cTn id="27" dur="indefinite"/>
                                        <p:tgtEl>
                                          <p:spTgt spid="4">
                                            <p:txEl>
                                              <p:pRg st="12" end="12"/>
                                            </p:txEl>
                                          </p:spTgt>
                                        </p:tgtEl>
                                        <p:attrNameLst>
                                          <p:attrName>style.opacity</p:attrName>
                                        </p:attrNameLst>
                                      </p:cBhvr>
                                      <p:to>
                                        <p:strVal val="0.1"/>
                                      </p:to>
                                    </p:set>
                                    <p:animEffect filter="image" prLst="opacity: 0.1">
                                      <p:cBhvr rctx="IE">
                                        <p:cTn id="28" dur="indefinite"/>
                                        <p:tgtEl>
                                          <p:spTgt spid="4">
                                            <p:txEl>
                                              <p:pRg st="12" end="12"/>
                                            </p:txEl>
                                          </p:spTgt>
                                        </p:tgtEl>
                                      </p:cBhvr>
                                    </p:animEffect>
                                  </p:childTnLst>
                                </p:cTn>
                              </p:par>
                              <p:par>
                                <p:cTn id="29" presetID="9" presetClass="emph" presetSubtype="0" nodeType="withEffect">
                                  <p:stCondLst>
                                    <p:cond delay="0"/>
                                  </p:stCondLst>
                                  <p:childTnLst>
                                    <p:set>
                                      <p:cBhvr>
                                        <p:cTn id="30" dur="indefinite"/>
                                        <p:tgtEl>
                                          <p:spTgt spid="4">
                                            <p:txEl>
                                              <p:pRg st="13" end="13"/>
                                            </p:txEl>
                                          </p:spTgt>
                                        </p:tgtEl>
                                        <p:attrNameLst>
                                          <p:attrName>style.opacity</p:attrName>
                                        </p:attrNameLst>
                                      </p:cBhvr>
                                      <p:to>
                                        <p:strVal val="0.1"/>
                                      </p:to>
                                    </p:set>
                                    <p:animEffect filter="image" prLst="opacity: 0.1">
                                      <p:cBhvr rctx="IE">
                                        <p:cTn id="31" dur="indefinite"/>
                                        <p:tgtEl>
                                          <p:spTgt spid="4">
                                            <p:txEl>
                                              <p:pRg st="13" end="13"/>
                                            </p:txEl>
                                          </p:spTgt>
                                        </p:tgtEl>
                                      </p:cBhvr>
                                    </p:animEffect>
                                  </p:childTnLst>
                                </p:cTn>
                              </p:par>
                              <p:par>
                                <p:cTn id="32" presetID="9" presetClass="emph" presetSubtype="0" nodeType="withEffect">
                                  <p:stCondLst>
                                    <p:cond delay="0"/>
                                  </p:stCondLst>
                                  <p:childTnLst>
                                    <p:set>
                                      <p:cBhvr>
                                        <p:cTn id="33" dur="indefinite"/>
                                        <p:tgtEl>
                                          <p:spTgt spid="4">
                                            <p:txEl>
                                              <p:pRg st="14" end="14"/>
                                            </p:txEl>
                                          </p:spTgt>
                                        </p:tgtEl>
                                        <p:attrNameLst>
                                          <p:attrName>style.opacity</p:attrName>
                                        </p:attrNameLst>
                                      </p:cBhvr>
                                      <p:to>
                                        <p:strVal val="0.1"/>
                                      </p:to>
                                    </p:set>
                                    <p:animEffect filter="image" prLst="opacity: 0.1">
                                      <p:cBhvr rctx="IE">
                                        <p:cTn id="34" dur="indefinite"/>
                                        <p:tgtEl>
                                          <p:spTgt spid="4">
                                            <p:txEl>
                                              <p:pRg st="14" end="14"/>
                                            </p:txEl>
                                          </p:spTgt>
                                        </p:tgtEl>
                                      </p:cBhvr>
                                    </p:animEffect>
                                  </p:childTnLst>
                                </p:cTn>
                              </p:par>
                              <p:par>
                                <p:cTn id="35" presetID="9" presetClass="emph" presetSubtype="0" nodeType="withEffect">
                                  <p:stCondLst>
                                    <p:cond delay="0"/>
                                  </p:stCondLst>
                                  <p:childTnLst>
                                    <p:set>
                                      <p:cBhvr>
                                        <p:cTn id="36" dur="indefinite"/>
                                        <p:tgtEl>
                                          <p:spTgt spid="4">
                                            <p:txEl>
                                              <p:pRg st="0" end="0"/>
                                            </p:txEl>
                                          </p:spTgt>
                                        </p:tgtEl>
                                        <p:attrNameLst>
                                          <p:attrName>style.opacity</p:attrName>
                                        </p:attrNameLst>
                                      </p:cBhvr>
                                      <p:to>
                                        <p:strVal val="0.1"/>
                                      </p:to>
                                    </p:set>
                                    <p:animEffect filter="image" prLst="opacity: 0.1">
                                      <p:cBhvr rctx="IE">
                                        <p:cTn id="37" dur="indefinite"/>
                                        <p:tgtEl>
                                          <p:spTgt spid="4">
                                            <p:txEl>
                                              <p:pRg st="0" end="0"/>
                                            </p:txEl>
                                          </p:spTgt>
                                        </p:tgtEl>
                                      </p:cBhvr>
                                    </p:animEffect>
                                  </p:childTnLst>
                                </p:cTn>
                              </p:par>
                              <p:par>
                                <p:cTn id="38" presetID="9" presetClass="emph" presetSubtype="0" nodeType="withEffect">
                                  <p:stCondLst>
                                    <p:cond delay="0"/>
                                  </p:stCondLst>
                                  <p:childTnLst>
                                    <p:set>
                                      <p:cBhvr>
                                        <p:cTn id="39" dur="indefinite"/>
                                        <p:tgtEl>
                                          <p:spTgt spid="4">
                                            <p:txEl>
                                              <p:pRg st="1" end="1"/>
                                            </p:txEl>
                                          </p:spTgt>
                                        </p:tgtEl>
                                        <p:attrNameLst>
                                          <p:attrName>style.opacity</p:attrName>
                                        </p:attrNameLst>
                                      </p:cBhvr>
                                      <p:to>
                                        <p:strVal val="0.1"/>
                                      </p:to>
                                    </p:set>
                                    <p:animEffect filter="image" prLst="opacity: 0.1">
                                      <p:cBhvr rctx="IE">
                                        <p:cTn id="40" dur="indefinite"/>
                                        <p:tgtEl>
                                          <p:spTgt spid="4">
                                            <p:txEl>
                                              <p:pRg st="1" end="1"/>
                                            </p:txEl>
                                          </p:spTgt>
                                        </p:tgtEl>
                                      </p:cBhvr>
                                    </p:animEffect>
                                  </p:childTnLst>
                                </p:cTn>
                              </p:par>
                              <p:par>
                                <p:cTn id="41" presetID="9" presetClass="emph" presetSubtype="0" nodeType="withEffect">
                                  <p:stCondLst>
                                    <p:cond delay="0"/>
                                  </p:stCondLst>
                                  <p:childTnLst>
                                    <p:set>
                                      <p:cBhvr>
                                        <p:cTn id="42" dur="indefinite"/>
                                        <p:tgtEl>
                                          <p:spTgt spid="4">
                                            <p:txEl>
                                              <p:pRg st="2" end="2"/>
                                            </p:txEl>
                                          </p:spTgt>
                                        </p:tgtEl>
                                        <p:attrNameLst>
                                          <p:attrName>style.opacity</p:attrName>
                                        </p:attrNameLst>
                                      </p:cBhvr>
                                      <p:to>
                                        <p:strVal val="0.1"/>
                                      </p:to>
                                    </p:set>
                                    <p:animEffect filter="image" prLst="opacity: 0.1">
                                      <p:cBhvr rctx="IE">
                                        <p:cTn id="43" dur="indefinite"/>
                                        <p:tgtEl>
                                          <p:spTgt spid="4">
                                            <p:txEl>
                                              <p:pRg st="2" end="2"/>
                                            </p:txEl>
                                          </p:spTgt>
                                        </p:tgtEl>
                                      </p:cBhvr>
                                    </p:animEffect>
                                  </p:childTnLst>
                                </p:cTn>
                              </p:par>
                              <p:par>
                                <p:cTn id="44" presetID="9" presetClass="emph" presetSubtype="0" nodeType="withEffect">
                                  <p:stCondLst>
                                    <p:cond delay="0"/>
                                  </p:stCondLst>
                                  <p:childTnLst>
                                    <p:set>
                                      <p:cBhvr>
                                        <p:cTn id="45" dur="indefinite"/>
                                        <p:tgtEl>
                                          <p:spTgt spid="4">
                                            <p:txEl>
                                              <p:pRg st="3" end="3"/>
                                            </p:txEl>
                                          </p:spTgt>
                                        </p:tgtEl>
                                        <p:attrNameLst>
                                          <p:attrName>style.opacity</p:attrName>
                                        </p:attrNameLst>
                                      </p:cBhvr>
                                      <p:to>
                                        <p:strVal val="0.1"/>
                                      </p:to>
                                    </p:set>
                                    <p:animEffect filter="image" prLst="opacity: 0.1">
                                      <p:cBhvr rctx="IE">
                                        <p:cTn id="46" dur="indefinite"/>
                                        <p:tgtEl>
                                          <p:spTgt spid="4">
                                            <p:txEl>
                                              <p:pRg st="3" end="3"/>
                                            </p:txEl>
                                          </p:spTgt>
                                        </p:tgtEl>
                                      </p:cBhvr>
                                    </p:animEffect>
                                  </p:childTnLst>
                                </p:cTn>
                              </p:par>
                              <p:par>
                                <p:cTn id="47" presetID="9" presetClass="emph" presetSubtype="0" nodeType="withEffect">
                                  <p:stCondLst>
                                    <p:cond delay="0"/>
                                  </p:stCondLst>
                                  <p:childTnLst>
                                    <p:set>
                                      <p:cBhvr>
                                        <p:cTn id="48" dur="indefinite"/>
                                        <p:tgtEl>
                                          <p:spTgt spid="4">
                                            <p:txEl>
                                              <p:pRg st="4" end="4"/>
                                            </p:txEl>
                                          </p:spTgt>
                                        </p:tgtEl>
                                        <p:attrNameLst>
                                          <p:attrName>style.opacity</p:attrName>
                                        </p:attrNameLst>
                                      </p:cBhvr>
                                      <p:to>
                                        <p:strVal val="0.1"/>
                                      </p:to>
                                    </p:set>
                                    <p:animEffect filter="image" prLst="opacity: 0.1">
                                      <p:cBhvr rctx="IE">
                                        <p:cTn id="49" dur="indefinite"/>
                                        <p:tgtEl>
                                          <p:spTgt spid="4">
                                            <p:txEl>
                                              <p:pRg st="4" end="4"/>
                                            </p:txEl>
                                          </p:spTgt>
                                        </p:tgtEl>
                                      </p:cBhvr>
                                    </p:animEffect>
                                  </p:childTnLst>
                                </p:cTn>
                              </p:par>
                              <p:par>
                                <p:cTn id="50" presetID="9" presetClass="emph" presetSubtype="0" nodeType="withEffect">
                                  <p:stCondLst>
                                    <p:cond delay="0"/>
                                  </p:stCondLst>
                                  <p:childTnLst>
                                    <p:set>
                                      <p:cBhvr>
                                        <p:cTn id="51" dur="indefinite"/>
                                        <p:tgtEl>
                                          <p:spTgt spid="4">
                                            <p:txEl>
                                              <p:pRg st="6" end="6"/>
                                            </p:txEl>
                                          </p:spTgt>
                                        </p:tgtEl>
                                        <p:attrNameLst>
                                          <p:attrName>style.opacity</p:attrName>
                                        </p:attrNameLst>
                                      </p:cBhvr>
                                      <p:to>
                                        <p:strVal val="1"/>
                                      </p:to>
                                    </p:set>
                                    <p:animEffect filter="image" prLst="opacity: 1">
                                      <p:cBhvr rctx="IE">
                                        <p:cTn id="52" dur="indefinite"/>
                                        <p:tgtEl>
                                          <p:spTgt spid="4">
                                            <p:txEl>
                                              <p:pRg st="6" end="6"/>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fade">
                                      <p:cBhvr>
                                        <p:cTn id="57" dur="250"/>
                                        <p:tgtEl>
                                          <p:spTgt spid="25"/>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5"/>
                                        </p:tgtEl>
                                        <p:attrNameLst>
                                          <p:attrName>style.visibility</p:attrName>
                                        </p:attrNameLst>
                                      </p:cBhvr>
                                      <p:to>
                                        <p:strVal val="visible"/>
                                      </p:to>
                                    </p:set>
                                    <p:animEffect transition="in" filter="fade">
                                      <p:cBhvr>
                                        <p:cTn id="60" dur="250"/>
                                        <p:tgtEl>
                                          <p:spTgt spid="5"/>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fade">
                                      <p:cBhvr>
                                        <p:cTn id="63" dur="250"/>
                                        <p:tgtEl>
                                          <p:spTgt spid="7"/>
                                        </p:tgtEl>
                                      </p:cBhvr>
                                    </p:animEffect>
                                  </p:childTnLst>
                                </p:cTn>
                              </p:par>
                              <p:par>
                                <p:cTn id="64" presetID="10" presetClass="entr" presetSubtype="0" fill="hold" nodeType="withEffect">
                                  <p:stCondLst>
                                    <p:cond delay="0"/>
                                  </p:stCondLst>
                                  <p:childTnLst>
                                    <p:set>
                                      <p:cBhvr>
                                        <p:cTn id="65" dur="1" fill="hold">
                                          <p:stCondLst>
                                            <p:cond delay="0"/>
                                          </p:stCondLst>
                                        </p:cTn>
                                        <p:tgtEl>
                                          <p:spTgt spid="11"/>
                                        </p:tgtEl>
                                        <p:attrNameLst>
                                          <p:attrName>style.visibility</p:attrName>
                                        </p:attrNameLst>
                                      </p:cBhvr>
                                      <p:to>
                                        <p:strVal val="visible"/>
                                      </p:to>
                                    </p:set>
                                    <p:animEffect transition="in" filter="fade">
                                      <p:cBhvr>
                                        <p:cTn id="66" dur="250"/>
                                        <p:tgtEl>
                                          <p:spTgt spid="11"/>
                                        </p:tgtEl>
                                      </p:cBhvr>
                                    </p:animEffect>
                                  </p:childTnLst>
                                </p:cTn>
                              </p:par>
                            </p:childTnLst>
                          </p:cTn>
                        </p:par>
                      </p:childTnLst>
                    </p:cTn>
                  </p:par>
                  <p:par>
                    <p:cTn id="67" fill="hold">
                      <p:stCondLst>
                        <p:cond delay="indefinite"/>
                      </p:stCondLst>
                      <p:childTnLst>
                        <p:par>
                          <p:cTn id="68" fill="hold">
                            <p:stCondLst>
                              <p:cond delay="0"/>
                            </p:stCondLst>
                            <p:childTnLst>
                              <p:par>
                                <p:cTn id="69" presetID="9" presetClass="emph" presetSubtype="0" nodeType="clickEffect">
                                  <p:stCondLst>
                                    <p:cond delay="0"/>
                                  </p:stCondLst>
                                  <p:childTnLst>
                                    <p:set>
                                      <p:cBhvr>
                                        <p:cTn id="70" dur="indefinite"/>
                                        <p:tgtEl>
                                          <p:spTgt spid="4">
                                            <p:txEl>
                                              <p:pRg st="7" end="7"/>
                                            </p:txEl>
                                          </p:spTgt>
                                        </p:tgtEl>
                                        <p:attrNameLst>
                                          <p:attrName>style.opacity</p:attrName>
                                        </p:attrNameLst>
                                      </p:cBhvr>
                                      <p:to>
                                        <p:strVal val="1"/>
                                      </p:to>
                                    </p:set>
                                    <p:animEffect filter="image" prLst="opacity: 1">
                                      <p:cBhvr rctx="IE">
                                        <p:cTn id="71" dur="indefinite"/>
                                        <p:tgtEl>
                                          <p:spTgt spid="4">
                                            <p:txEl>
                                              <p:pRg st="7" end="7"/>
                                            </p:txEl>
                                          </p:spTgt>
                                        </p:tgtEl>
                                      </p:cBhvr>
                                    </p:animEffect>
                                  </p:childTnLst>
                                </p:cTn>
                              </p:par>
                              <p:par>
                                <p:cTn id="72" presetID="9" presetClass="emph" presetSubtype="0" nodeType="withEffect">
                                  <p:stCondLst>
                                    <p:cond delay="0"/>
                                  </p:stCondLst>
                                  <p:childTnLst>
                                    <p:set>
                                      <p:cBhvr>
                                        <p:cTn id="73" dur="indefinite"/>
                                        <p:tgtEl>
                                          <p:spTgt spid="4">
                                            <p:txEl>
                                              <p:pRg st="8" end="8"/>
                                            </p:txEl>
                                          </p:spTgt>
                                        </p:tgtEl>
                                        <p:attrNameLst>
                                          <p:attrName>style.opacity</p:attrName>
                                        </p:attrNameLst>
                                      </p:cBhvr>
                                      <p:to>
                                        <p:strVal val="1"/>
                                      </p:to>
                                    </p:set>
                                    <p:animEffect filter="image" prLst="opacity: 1">
                                      <p:cBhvr rctx="IE">
                                        <p:cTn id="74" dur="indefinite"/>
                                        <p:tgtEl>
                                          <p:spTgt spid="4">
                                            <p:txEl>
                                              <p:pRg st="8" end="8"/>
                                            </p:txEl>
                                          </p:spTgt>
                                        </p:tgtEl>
                                      </p:cBhvr>
                                    </p:animEffect>
                                  </p:childTnLst>
                                </p:cTn>
                              </p:par>
                              <p:par>
                                <p:cTn id="75" presetID="9" presetClass="emph" presetSubtype="0" nodeType="withEffect">
                                  <p:stCondLst>
                                    <p:cond delay="0"/>
                                  </p:stCondLst>
                                  <p:childTnLst>
                                    <p:set>
                                      <p:cBhvr>
                                        <p:cTn id="76" dur="indefinite"/>
                                        <p:tgtEl>
                                          <p:spTgt spid="4">
                                            <p:txEl>
                                              <p:pRg st="9" end="9"/>
                                            </p:txEl>
                                          </p:spTgt>
                                        </p:tgtEl>
                                        <p:attrNameLst>
                                          <p:attrName>style.opacity</p:attrName>
                                        </p:attrNameLst>
                                      </p:cBhvr>
                                      <p:to>
                                        <p:strVal val="1"/>
                                      </p:to>
                                    </p:set>
                                    <p:animEffect filter="image" prLst="opacity: 1">
                                      <p:cBhvr rctx="IE">
                                        <p:cTn id="77" dur="indefinite"/>
                                        <p:tgtEl>
                                          <p:spTgt spid="4">
                                            <p:txEl>
                                              <p:pRg st="9" end="9"/>
                                            </p:txEl>
                                          </p:spTgt>
                                        </p:tgtEl>
                                      </p:cBhvr>
                                    </p:animEffect>
                                  </p:childTnLst>
                                </p:cTn>
                              </p:par>
                              <p:par>
                                <p:cTn id="78" presetID="9" presetClass="emph" presetSubtype="0" nodeType="withEffect">
                                  <p:stCondLst>
                                    <p:cond delay="0"/>
                                  </p:stCondLst>
                                  <p:childTnLst>
                                    <p:set>
                                      <p:cBhvr>
                                        <p:cTn id="79" dur="indefinite"/>
                                        <p:tgtEl>
                                          <p:spTgt spid="4">
                                            <p:txEl>
                                              <p:pRg st="13" end="13"/>
                                            </p:txEl>
                                          </p:spTgt>
                                        </p:tgtEl>
                                        <p:attrNameLst>
                                          <p:attrName>style.opacity</p:attrName>
                                        </p:attrNameLst>
                                      </p:cBhvr>
                                      <p:to>
                                        <p:strVal val="1"/>
                                      </p:to>
                                    </p:set>
                                    <p:animEffect filter="image" prLst="opacity: 1">
                                      <p:cBhvr rctx="IE">
                                        <p:cTn id="80" dur="indefinite"/>
                                        <p:tgtEl>
                                          <p:spTgt spid="4">
                                            <p:txEl>
                                              <p:pRg st="13" end="13"/>
                                            </p:txEl>
                                          </p:spTgt>
                                        </p:tgtEl>
                                      </p:cBhvr>
                                    </p:animEffect>
                                  </p:childTnLst>
                                </p:cTn>
                              </p:par>
                              <p:par>
                                <p:cTn id="81" presetID="9" presetClass="emph" presetSubtype="0" nodeType="withEffect">
                                  <p:stCondLst>
                                    <p:cond delay="0"/>
                                  </p:stCondLst>
                                  <p:childTnLst>
                                    <p:set>
                                      <p:cBhvr>
                                        <p:cTn id="82" dur="indefinite"/>
                                        <p:tgtEl>
                                          <p:spTgt spid="4">
                                            <p:txEl>
                                              <p:pRg st="6" end="6"/>
                                            </p:txEl>
                                          </p:spTgt>
                                        </p:tgtEl>
                                        <p:attrNameLst>
                                          <p:attrName>style.opacity</p:attrName>
                                        </p:attrNameLst>
                                      </p:cBhvr>
                                      <p:to>
                                        <p:strVal val="0.1"/>
                                      </p:to>
                                    </p:set>
                                    <p:animEffect filter="image" prLst="opacity: 0.1">
                                      <p:cBhvr rctx="IE">
                                        <p:cTn id="83" dur="indefinite"/>
                                        <p:tgtEl>
                                          <p:spTgt spid="4">
                                            <p:txEl>
                                              <p:pRg st="6" end="6"/>
                                            </p:txEl>
                                          </p:spTgt>
                                        </p:tgtEl>
                                      </p:cBhvr>
                                    </p:animEffect>
                                  </p:childTnLst>
                                </p:cTn>
                              </p:par>
                              <p:par>
                                <p:cTn id="84" presetID="10" presetClass="exit" presetSubtype="0" fill="hold" nodeType="withEffect">
                                  <p:stCondLst>
                                    <p:cond delay="0"/>
                                  </p:stCondLst>
                                  <p:childTnLst>
                                    <p:animEffect transition="out" filter="fade">
                                      <p:cBhvr>
                                        <p:cTn id="85" dur="250"/>
                                        <p:tgtEl>
                                          <p:spTgt spid="25"/>
                                        </p:tgtEl>
                                      </p:cBhvr>
                                    </p:animEffect>
                                    <p:set>
                                      <p:cBhvr>
                                        <p:cTn id="86" dur="1" fill="hold">
                                          <p:stCondLst>
                                            <p:cond delay="249"/>
                                          </p:stCondLst>
                                        </p:cTn>
                                        <p:tgtEl>
                                          <p:spTgt spid="25"/>
                                        </p:tgtEl>
                                        <p:attrNameLst>
                                          <p:attrName>style.visibility</p:attrName>
                                        </p:attrNameLst>
                                      </p:cBhvr>
                                      <p:to>
                                        <p:strVal val="hidden"/>
                                      </p:to>
                                    </p:set>
                                  </p:childTnLst>
                                </p:cTn>
                              </p:par>
                              <p:par>
                                <p:cTn id="87" presetID="10" presetClass="entr" presetSubtype="0" fill="hold" nodeType="withEffect">
                                  <p:stCondLst>
                                    <p:cond delay="0"/>
                                  </p:stCondLst>
                                  <p:childTnLst>
                                    <p:set>
                                      <p:cBhvr>
                                        <p:cTn id="88" dur="1" fill="hold">
                                          <p:stCondLst>
                                            <p:cond delay="0"/>
                                          </p:stCondLst>
                                        </p:cTn>
                                        <p:tgtEl>
                                          <p:spTgt spid="10"/>
                                        </p:tgtEl>
                                        <p:attrNameLst>
                                          <p:attrName>style.visibility</p:attrName>
                                        </p:attrNameLst>
                                      </p:cBhvr>
                                      <p:to>
                                        <p:strVal val="visible"/>
                                      </p:to>
                                    </p:set>
                                    <p:animEffect transition="in" filter="fade">
                                      <p:cBhvr>
                                        <p:cTn id="89" dur="250"/>
                                        <p:tgtEl>
                                          <p:spTgt spid="10"/>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20"/>
                                        </p:tgtEl>
                                        <p:attrNameLst>
                                          <p:attrName>style.visibility</p:attrName>
                                        </p:attrNameLst>
                                      </p:cBhvr>
                                      <p:to>
                                        <p:strVal val="visible"/>
                                      </p:to>
                                    </p:set>
                                    <p:animEffect transition="in" filter="fade">
                                      <p:cBhvr>
                                        <p:cTn id="92" dur="250"/>
                                        <p:tgtEl>
                                          <p:spTgt spid="20"/>
                                        </p:tgtEl>
                                      </p:cBhvr>
                                    </p:animEffect>
                                  </p:childTnLst>
                                </p:cTn>
                              </p:par>
                              <p:par>
                                <p:cTn id="93" presetID="10" presetClass="exit" presetSubtype="0" fill="hold" grpId="1" nodeType="withEffect">
                                  <p:stCondLst>
                                    <p:cond delay="0"/>
                                  </p:stCondLst>
                                  <p:childTnLst>
                                    <p:animEffect transition="out" filter="fade">
                                      <p:cBhvr>
                                        <p:cTn id="94" dur="250"/>
                                        <p:tgtEl>
                                          <p:spTgt spid="5"/>
                                        </p:tgtEl>
                                      </p:cBhvr>
                                    </p:animEffect>
                                    <p:set>
                                      <p:cBhvr>
                                        <p:cTn id="95" dur="1" fill="hold">
                                          <p:stCondLst>
                                            <p:cond delay="249"/>
                                          </p:stCondLst>
                                        </p:cTn>
                                        <p:tgtEl>
                                          <p:spTgt spid="5"/>
                                        </p:tgtEl>
                                        <p:attrNameLst>
                                          <p:attrName>style.visibility</p:attrName>
                                        </p:attrNameLst>
                                      </p:cBhvr>
                                      <p:to>
                                        <p:strVal val="hidden"/>
                                      </p:to>
                                    </p:set>
                                  </p:childTnLst>
                                </p:cTn>
                              </p:par>
                              <p:par>
                                <p:cTn id="96" presetID="10" presetClass="exit" presetSubtype="0" fill="hold" grpId="1" nodeType="withEffect">
                                  <p:stCondLst>
                                    <p:cond delay="0"/>
                                  </p:stCondLst>
                                  <p:childTnLst>
                                    <p:animEffect transition="out" filter="fade">
                                      <p:cBhvr>
                                        <p:cTn id="97" dur="250"/>
                                        <p:tgtEl>
                                          <p:spTgt spid="7"/>
                                        </p:tgtEl>
                                      </p:cBhvr>
                                    </p:animEffect>
                                    <p:set>
                                      <p:cBhvr>
                                        <p:cTn id="98" dur="1" fill="hold">
                                          <p:stCondLst>
                                            <p:cond delay="249"/>
                                          </p:stCondLst>
                                        </p:cTn>
                                        <p:tgtEl>
                                          <p:spTgt spid="7"/>
                                        </p:tgtEl>
                                        <p:attrNameLst>
                                          <p:attrName>style.visibility</p:attrName>
                                        </p:attrNameLst>
                                      </p:cBhvr>
                                      <p:to>
                                        <p:strVal val="hidden"/>
                                      </p:to>
                                    </p:set>
                                  </p:childTnLst>
                                </p:cTn>
                              </p:par>
                              <p:par>
                                <p:cTn id="99" presetID="10" presetClass="exit" presetSubtype="0" fill="hold" nodeType="withEffect">
                                  <p:stCondLst>
                                    <p:cond delay="0"/>
                                  </p:stCondLst>
                                  <p:childTnLst>
                                    <p:animEffect transition="out" filter="fade">
                                      <p:cBhvr>
                                        <p:cTn id="100" dur="250"/>
                                        <p:tgtEl>
                                          <p:spTgt spid="11"/>
                                        </p:tgtEl>
                                      </p:cBhvr>
                                    </p:animEffect>
                                    <p:set>
                                      <p:cBhvr>
                                        <p:cTn id="101" dur="1" fill="hold">
                                          <p:stCondLst>
                                            <p:cond delay="249"/>
                                          </p:stCondLst>
                                        </p:cTn>
                                        <p:tgtEl>
                                          <p:spTgt spid="11"/>
                                        </p:tgtEl>
                                        <p:attrNameLst>
                                          <p:attrName>style.visibility</p:attrName>
                                        </p:attrNameLst>
                                      </p:cBhvr>
                                      <p:to>
                                        <p:strVal val="hidden"/>
                                      </p:to>
                                    </p:set>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nodeType="clickEffect">
                                  <p:stCondLst>
                                    <p:cond delay="0"/>
                                  </p:stCondLst>
                                  <p:childTnLst>
                                    <p:set>
                                      <p:cBhvr>
                                        <p:cTn id="105" dur="1" fill="hold">
                                          <p:stCondLst>
                                            <p:cond delay="0"/>
                                          </p:stCondLst>
                                        </p:cTn>
                                        <p:tgtEl>
                                          <p:spTgt spid="40"/>
                                        </p:tgtEl>
                                        <p:attrNameLst>
                                          <p:attrName>style.visibility</p:attrName>
                                        </p:attrNameLst>
                                      </p:cBhvr>
                                      <p:to>
                                        <p:strVal val="visible"/>
                                      </p:to>
                                    </p:set>
                                    <p:animEffect transition="in" filter="fade">
                                      <p:cBhvr>
                                        <p:cTn id="106" dur="250"/>
                                        <p:tgtEl>
                                          <p:spTgt spid="40"/>
                                        </p:tgtEl>
                                      </p:cBhvr>
                                    </p:animEffect>
                                  </p:childTnLst>
                                </p:cTn>
                              </p:par>
                              <p:par>
                                <p:cTn id="107" presetID="10" presetClass="entr" presetSubtype="0" fill="hold" grpId="0" nodeType="withEffect">
                                  <p:stCondLst>
                                    <p:cond delay="0"/>
                                  </p:stCondLst>
                                  <p:childTnLst>
                                    <p:set>
                                      <p:cBhvr>
                                        <p:cTn id="108" dur="1" fill="hold">
                                          <p:stCondLst>
                                            <p:cond delay="0"/>
                                          </p:stCondLst>
                                        </p:cTn>
                                        <p:tgtEl>
                                          <p:spTgt spid="43"/>
                                        </p:tgtEl>
                                        <p:attrNameLst>
                                          <p:attrName>style.visibility</p:attrName>
                                        </p:attrNameLst>
                                      </p:cBhvr>
                                      <p:to>
                                        <p:strVal val="visible"/>
                                      </p:to>
                                    </p:set>
                                    <p:animEffect transition="in" filter="fade">
                                      <p:cBhvr>
                                        <p:cTn id="109" dur="250"/>
                                        <p:tgtEl>
                                          <p:spTgt spid="43"/>
                                        </p:tgtEl>
                                      </p:cBhvr>
                                    </p:animEffect>
                                  </p:childTnLst>
                                </p:cTn>
                              </p:par>
                              <p:par>
                                <p:cTn id="110" presetID="9" presetClass="emph" presetSubtype="0" nodeType="withEffect">
                                  <p:stCondLst>
                                    <p:cond delay="0"/>
                                  </p:stCondLst>
                                  <p:childTnLst>
                                    <p:set>
                                      <p:cBhvr>
                                        <p:cTn id="111" dur="indefinite"/>
                                        <p:tgtEl>
                                          <p:spTgt spid="4">
                                            <p:txEl>
                                              <p:pRg st="14" end="14"/>
                                            </p:txEl>
                                          </p:spTgt>
                                        </p:tgtEl>
                                        <p:attrNameLst>
                                          <p:attrName>style.opacity</p:attrName>
                                        </p:attrNameLst>
                                      </p:cBhvr>
                                      <p:to>
                                        <p:strVal val="1"/>
                                      </p:to>
                                    </p:set>
                                    <p:animEffect filter="image" prLst="opacity: 1">
                                      <p:cBhvr rctx="IE">
                                        <p:cTn id="112" dur="indefinite"/>
                                        <p:tgtEl>
                                          <p:spTgt spid="4">
                                            <p:txEl>
                                              <p:pRg st="14" end="14"/>
                                            </p:txEl>
                                          </p:spTgt>
                                        </p:tgtEl>
                                      </p:cBhvr>
                                    </p:animEffect>
                                  </p:childTnLst>
                                </p:cTn>
                              </p:par>
                              <p:par>
                                <p:cTn id="113" presetID="9" presetClass="emph" presetSubtype="0" nodeType="withEffect">
                                  <p:stCondLst>
                                    <p:cond delay="0"/>
                                  </p:stCondLst>
                                  <p:childTnLst>
                                    <p:set>
                                      <p:cBhvr>
                                        <p:cTn id="114" dur="indefinite"/>
                                        <p:tgtEl>
                                          <p:spTgt spid="4">
                                            <p:txEl>
                                              <p:pRg st="7" end="7"/>
                                            </p:txEl>
                                          </p:spTgt>
                                        </p:tgtEl>
                                        <p:attrNameLst>
                                          <p:attrName>style.opacity</p:attrName>
                                        </p:attrNameLst>
                                      </p:cBhvr>
                                      <p:to>
                                        <p:strVal val="0.1"/>
                                      </p:to>
                                    </p:set>
                                    <p:animEffect filter="image" prLst="opacity: 0.1">
                                      <p:cBhvr rctx="IE">
                                        <p:cTn id="115" dur="indefinite"/>
                                        <p:tgtEl>
                                          <p:spTgt spid="4">
                                            <p:txEl>
                                              <p:pRg st="7" end="7"/>
                                            </p:txEl>
                                          </p:spTgt>
                                        </p:tgtEl>
                                      </p:cBhvr>
                                    </p:animEffect>
                                  </p:childTnLst>
                                </p:cTn>
                              </p:par>
                              <p:par>
                                <p:cTn id="116" presetID="9" presetClass="emph" presetSubtype="0" nodeType="withEffect">
                                  <p:stCondLst>
                                    <p:cond delay="0"/>
                                  </p:stCondLst>
                                  <p:childTnLst>
                                    <p:set>
                                      <p:cBhvr>
                                        <p:cTn id="117" dur="indefinite"/>
                                        <p:tgtEl>
                                          <p:spTgt spid="4">
                                            <p:txEl>
                                              <p:pRg st="8" end="8"/>
                                            </p:txEl>
                                          </p:spTgt>
                                        </p:tgtEl>
                                        <p:attrNameLst>
                                          <p:attrName>style.opacity</p:attrName>
                                        </p:attrNameLst>
                                      </p:cBhvr>
                                      <p:to>
                                        <p:strVal val="0.1"/>
                                      </p:to>
                                    </p:set>
                                    <p:animEffect filter="image" prLst="opacity: 0.1">
                                      <p:cBhvr rctx="IE">
                                        <p:cTn id="118" dur="indefinite"/>
                                        <p:tgtEl>
                                          <p:spTgt spid="4">
                                            <p:txEl>
                                              <p:pRg st="8" end="8"/>
                                            </p:txEl>
                                          </p:spTgt>
                                        </p:tgtEl>
                                      </p:cBhvr>
                                    </p:animEffect>
                                  </p:childTnLst>
                                </p:cTn>
                              </p:par>
                              <p:par>
                                <p:cTn id="119" presetID="9" presetClass="emph" presetSubtype="0" nodeType="withEffect">
                                  <p:stCondLst>
                                    <p:cond delay="0"/>
                                  </p:stCondLst>
                                  <p:childTnLst>
                                    <p:set>
                                      <p:cBhvr>
                                        <p:cTn id="120" dur="indefinite"/>
                                        <p:tgtEl>
                                          <p:spTgt spid="4">
                                            <p:txEl>
                                              <p:pRg st="9" end="9"/>
                                            </p:txEl>
                                          </p:spTgt>
                                        </p:tgtEl>
                                        <p:attrNameLst>
                                          <p:attrName>style.opacity</p:attrName>
                                        </p:attrNameLst>
                                      </p:cBhvr>
                                      <p:to>
                                        <p:strVal val="0.1"/>
                                      </p:to>
                                    </p:set>
                                    <p:animEffect filter="image" prLst="opacity: 0.1">
                                      <p:cBhvr rctx="IE">
                                        <p:cTn id="121" dur="indefinite"/>
                                        <p:tgtEl>
                                          <p:spTgt spid="4">
                                            <p:txEl>
                                              <p:pRg st="9" end="9"/>
                                            </p:txEl>
                                          </p:spTgt>
                                        </p:tgtEl>
                                      </p:cBhvr>
                                    </p:animEffect>
                                  </p:childTnLst>
                                </p:cTn>
                              </p:par>
                              <p:par>
                                <p:cTn id="122" presetID="9" presetClass="emph" presetSubtype="0" nodeType="withEffect">
                                  <p:stCondLst>
                                    <p:cond delay="0"/>
                                  </p:stCondLst>
                                  <p:childTnLst>
                                    <p:set>
                                      <p:cBhvr>
                                        <p:cTn id="123" dur="indefinite"/>
                                        <p:tgtEl>
                                          <p:spTgt spid="4">
                                            <p:txEl>
                                              <p:pRg st="13" end="13"/>
                                            </p:txEl>
                                          </p:spTgt>
                                        </p:tgtEl>
                                        <p:attrNameLst>
                                          <p:attrName>style.opacity</p:attrName>
                                        </p:attrNameLst>
                                      </p:cBhvr>
                                      <p:to>
                                        <p:strVal val="0.1"/>
                                      </p:to>
                                    </p:set>
                                    <p:animEffect filter="image" prLst="opacity: 0.1">
                                      <p:cBhvr rctx="IE">
                                        <p:cTn id="124" dur="indefinite"/>
                                        <p:tgtEl>
                                          <p:spTgt spid="4">
                                            <p:txEl>
                                              <p:pRg st="13" end="13"/>
                                            </p:txEl>
                                          </p:spTgt>
                                        </p:tgtEl>
                                      </p:cBhvr>
                                    </p:animEffect>
                                  </p:childTnLst>
                                </p:cTn>
                              </p:par>
                              <p:par>
                                <p:cTn id="125" presetID="10" presetClass="exit" presetSubtype="0" fill="hold" nodeType="withEffect">
                                  <p:stCondLst>
                                    <p:cond delay="0"/>
                                  </p:stCondLst>
                                  <p:childTnLst>
                                    <p:animEffect transition="out" filter="fade">
                                      <p:cBhvr>
                                        <p:cTn id="126" dur="250"/>
                                        <p:tgtEl>
                                          <p:spTgt spid="10"/>
                                        </p:tgtEl>
                                      </p:cBhvr>
                                    </p:animEffect>
                                    <p:set>
                                      <p:cBhvr>
                                        <p:cTn id="127" dur="1" fill="hold">
                                          <p:stCondLst>
                                            <p:cond delay="249"/>
                                          </p:stCondLst>
                                        </p:cTn>
                                        <p:tgtEl>
                                          <p:spTgt spid="10"/>
                                        </p:tgtEl>
                                        <p:attrNameLst>
                                          <p:attrName>style.visibility</p:attrName>
                                        </p:attrNameLst>
                                      </p:cBhvr>
                                      <p:to>
                                        <p:strVal val="hidden"/>
                                      </p:to>
                                    </p:set>
                                  </p:childTnLst>
                                </p:cTn>
                              </p:par>
                              <p:par>
                                <p:cTn id="128" presetID="10" presetClass="exit" presetSubtype="0" fill="hold" grpId="1" nodeType="withEffect">
                                  <p:stCondLst>
                                    <p:cond delay="0"/>
                                  </p:stCondLst>
                                  <p:childTnLst>
                                    <p:animEffect transition="out" filter="fade">
                                      <p:cBhvr>
                                        <p:cTn id="129" dur="250"/>
                                        <p:tgtEl>
                                          <p:spTgt spid="20"/>
                                        </p:tgtEl>
                                      </p:cBhvr>
                                    </p:animEffect>
                                    <p:set>
                                      <p:cBhvr>
                                        <p:cTn id="130" dur="1" fill="hold">
                                          <p:stCondLst>
                                            <p:cond delay="249"/>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0" grpId="1" animBg="1"/>
      <p:bldP spid="43" grpId="0" animBg="1"/>
      <p:bldP spid="5" grpId="0" animBg="1"/>
      <p:bldP spid="5" grpId="1" animBg="1"/>
      <p:bldP spid="7" grpId="0" animBg="1"/>
      <p:bldP spid="7" grpId="1"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42B403-BA83-5590-24C9-44926326C7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CA2B59-5AF7-BCB7-759F-73EA4A52F843}"/>
              </a:ext>
            </a:extLst>
          </p:cNvPr>
          <p:cNvSpPr>
            <a:spLocks noGrp="1"/>
          </p:cNvSpPr>
          <p:nvPr>
            <p:ph type="title"/>
          </p:nvPr>
        </p:nvSpPr>
        <p:spPr>
          <a:xfrm>
            <a:off x="838200" y="365125"/>
            <a:ext cx="10515600" cy="1325563"/>
          </a:xfrm>
        </p:spPr>
        <p:txBody>
          <a:bodyPr/>
          <a:lstStyle/>
          <a:p>
            <a:r>
              <a:rPr lang="en-US">
                <a:solidFill>
                  <a:schemeClr val="bg1"/>
                </a:solidFill>
                <a:latin typeface="Courier New" panose="02070309020205020404" pitchFamily="49" charset="0"/>
                <a:cs typeface="Courier New" panose="02070309020205020404" pitchFamily="49" charset="0"/>
              </a:rPr>
              <a:t>Root Descriptor</a:t>
            </a:r>
            <a:endParaRPr lang="nl-NL"/>
          </a:p>
        </p:txBody>
      </p:sp>
      <p:sp>
        <p:nvSpPr>
          <p:cNvPr id="9" name="Content Placeholder 8">
            <a:extLst>
              <a:ext uri="{FF2B5EF4-FFF2-40B4-BE49-F238E27FC236}">
                <a16:creationId xmlns:a16="http://schemas.microsoft.com/office/drawing/2014/main" id="{876D5085-F11F-686A-56A3-0476C6AE7DCB}"/>
              </a:ext>
            </a:extLst>
          </p:cNvPr>
          <p:cNvSpPr>
            <a:spLocks noGrp="1"/>
          </p:cNvSpPr>
          <p:nvPr>
            <p:ph idx="1"/>
          </p:nvPr>
        </p:nvSpPr>
        <p:spPr/>
        <p:txBody>
          <a:bodyPr>
            <a:normAutofit/>
          </a:bodyPr>
          <a:lstStyle/>
          <a:p>
            <a:r>
              <a:rPr lang="en-US" dirty="0">
                <a:solidFill>
                  <a:schemeClr val="bg1"/>
                </a:solidFill>
                <a:latin typeface="Courier New" panose="02070309020205020404" pitchFamily="49" charset="0"/>
                <a:cs typeface="Courier New" panose="02070309020205020404" pitchFamily="49" charset="0"/>
              </a:rPr>
              <a:t>No level of indirection</a:t>
            </a:r>
          </a:p>
          <a:p>
            <a:pPr lvl="1"/>
            <a:r>
              <a:rPr lang="en-US" dirty="0">
                <a:solidFill>
                  <a:schemeClr val="bg1"/>
                </a:solidFill>
                <a:latin typeface="Courier New" panose="02070309020205020404" pitchFamily="49" charset="0"/>
                <a:cs typeface="Courier New" panose="02070309020205020404" pitchFamily="49" charset="0"/>
              </a:rPr>
              <a:t>Only one wait for memory instead of two</a:t>
            </a:r>
          </a:p>
          <a:p>
            <a:r>
              <a:rPr lang="en-US" dirty="0">
                <a:solidFill>
                  <a:schemeClr val="bg1"/>
                </a:solidFill>
                <a:latin typeface="Courier New" panose="02070309020205020404" pitchFamily="49" charset="0"/>
                <a:cs typeface="Courier New" panose="02070309020205020404" pitchFamily="49" charset="0"/>
              </a:rPr>
              <a:t>Descriptor composed using ALU</a:t>
            </a:r>
          </a:p>
          <a:p>
            <a:r>
              <a:rPr lang="en-US" dirty="0">
                <a:solidFill>
                  <a:schemeClr val="bg1"/>
                </a:solidFill>
                <a:latin typeface="Courier New" panose="02070309020205020404" pitchFamily="49" charset="0"/>
                <a:cs typeface="Courier New" panose="02070309020205020404" pitchFamily="49" charset="0"/>
              </a:rPr>
              <a:t>Only the memory addressed passed to the shader</a:t>
            </a:r>
          </a:p>
          <a:p>
            <a:r>
              <a:rPr lang="en-US" dirty="0">
                <a:solidFill>
                  <a:schemeClr val="bg1"/>
                </a:solidFill>
                <a:latin typeface="Courier New" panose="02070309020205020404" pitchFamily="49" charset="0"/>
                <a:cs typeface="Courier New" panose="02070309020205020404" pitchFamily="49" charset="0"/>
              </a:rPr>
              <a:t>Limit to how much can go into registers</a:t>
            </a:r>
          </a:p>
          <a:p>
            <a:r>
              <a:rPr lang="en-US" dirty="0">
                <a:solidFill>
                  <a:schemeClr val="bg1"/>
                </a:solidFill>
                <a:latin typeface="Courier New" panose="02070309020205020404" pitchFamily="49" charset="0"/>
                <a:cs typeface="Courier New" panose="02070309020205020404" pitchFamily="49" charset="0"/>
              </a:rPr>
              <a:t>Static samplers can behave in the same way</a:t>
            </a:r>
          </a:p>
        </p:txBody>
      </p:sp>
      <p:sp>
        <p:nvSpPr>
          <p:cNvPr id="6" name="Slide Number Placeholder 5">
            <a:extLst>
              <a:ext uri="{FF2B5EF4-FFF2-40B4-BE49-F238E27FC236}">
                <a16:creationId xmlns:a16="http://schemas.microsoft.com/office/drawing/2014/main" id="{2B3DD44A-7A5A-52F6-526B-223EEDABAC73}"/>
              </a:ext>
            </a:extLst>
          </p:cNvPr>
          <p:cNvSpPr>
            <a:spLocks noGrp="1"/>
          </p:cNvSpPr>
          <p:nvPr>
            <p:ph type="sldNum" sz="quarter" idx="12"/>
          </p:nvPr>
        </p:nvSpPr>
        <p:spPr/>
        <p:txBody>
          <a:bodyPr/>
          <a:lstStyle/>
          <a:p>
            <a:fld id="{5C7B9823-D771-4D90-A2CD-7D2C676B1CFD}" type="slidenum">
              <a:rPr lang="nl-NL" smtClean="0"/>
              <a:t>29</a:t>
            </a:fld>
            <a:endParaRPr lang="nl-NL"/>
          </a:p>
        </p:txBody>
      </p:sp>
    </p:spTree>
    <p:extLst>
      <p:ext uri="{BB962C8B-B14F-4D97-AF65-F5344CB8AC3E}">
        <p14:creationId xmlns:p14="http://schemas.microsoft.com/office/powerpoint/2010/main" val="1120696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EE4C4E-3A75-5D5B-0D51-D226DACA20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1C3A80-F09C-E5BF-F793-F4A34F6554CF}"/>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Disclaimer</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C2355786-3227-0AAC-445C-44CA2A053A55}"/>
              </a:ext>
            </a:extLst>
          </p:cNvPr>
          <p:cNvSpPr>
            <a:spLocks noGrp="1"/>
          </p:cNvSpPr>
          <p:nvPr>
            <p:ph idx="1"/>
          </p:nvPr>
        </p:nvSpPr>
        <p:spPr/>
        <p:txBody>
          <a:bodyPr/>
          <a:lstStyle/>
          <a:p>
            <a:r>
              <a:rPr lang="en-US" dirty="0">
                <a:solidFill>
                  <a:schemeClr val="bg1"/>
                </a:solidFill>
                <a:latin typeface="Courier New" panose="02070309020205020404" pitchFamily="49" charset="0"/>
                <a:cs typeface="Courier New" panose="02070309020205020404" pitchFamily="49" charset="0"/>
              </a:rPr>
              <a:t>DirectX12</a:t>
            </a:r>
          </a:p>
          <a:p>
            <a:r>
              <a:rPr lang="en-US" dirty="0">
                <a:solidFill>
                  <a:schemeClr val="bg1"/>
                </a:solidFill>
                <a:latin typeface="Courier New" panose="02070309020205020404" pitchFamily="49" charset="0"/>
                <a:cs typeface="Courier New" panose="02070309020205020404" pitchFamily="49" charset="0"/>
              </a:rPr>
              <a:t>AMD Shader ISA</a:t>
            </a:r>
          </a:p>
          <a:p>
            <a:pPr lvl="1"/>
            <a:r>
              <a:rPr lang="en-US" dirty="0">
                <a:solidFill>
                  <a:schemeClr val="bg1"/>
                </a:solidFill>
                <a:latin typeface="Courier New" panose="02070309020205020404" pitchFamily="49" charset="0"/>
                <a:cs typeface="Courier New" panose="02070309020205020404" pitchFamily="49" charset="0"/>
              </a:rPr>
              <a:t>RX 7900 XTX</a:t>
            </a:r>
          </a:p>
          <a:p>
            <a:pPr lvl="1"/>
            <a:r>
              <a:rPr lang="en-US" dirty="0">
                <a:solidFill>
                  <a:schemeClr val="bg1"/>
                </a:solidFill>
                <a:latin typeface="Courier New" panose="02070309020205020404" pitchFamily="49" charset="0"/>
                <a:cs typeface="Courier New" panose="02070309020205020404" pitchFamily="49" charset="0"/>
              </a:rPr>
              <a:t>I’m not an AMD representative</a:t>
            </a:r>
          </a:p>
          <a:p>
            <a:r>
              <a:rPr lang="en-US" dirty="0">
                <a:solidFill>
                  <a:schemeClr val="bg1"/>
                </a:solidFill>
                <a:latin typeface="Courier New" panose="02070309020205020404" pitchFamily="49" charset="0"/>
                <a:cs typeface="Courier New" panose="02070309020205020404" pitchFamily="49" charset="0"/>
              </a:rPr>
              <a:t>Things may vary on other vendors</a:t>
            </a:r>
          </a:p>
        </p:txBody>
      </p:sp>
      <p:sp>
        <p:nvSpPr>
          <p:cNvPr id="7" name="Slide Number Placeholder 6">
            <a:extLst>
              <a:ext uri="{FF2B5EF4-FFF2-40B4-BE49-F238E27FC236}">
                <a16:creationId xmlns:a16="http://schemas.microsoft.com/office/drawing/2014/main" id="{5B83B024-E399-DCA3-FB4C-6775EB0BD99F}"/>
              </a:ext>
            </a:extLst>
          </p:cNvPr>
          <p:cNvSpPr>
            <a:spLocks noGrp="1"/>
          </p:cNvSpPr>
          <p:nvPr>
            <p:ph type="sldNum" sz="quarter" idx="12"/>
          </p:nvPr>
        </p:nvSpPr>
        <p:spPr/>
        <p:txBody>
          <a:bodyPr/>
          <a:lstStyle/>
          <a:p>
            <a:fld id="{5C7B9823-D771-4D90-A2CD-7D2C676B1CFD}" type="slidenum">
              <a:rPr lang="nl-NL" smtClean="0"/>
              <a:t>3</a:t>
            </a:fld>
            <a:endParaRPr lang="nl-NL"/>
          </a:p>
        </p:txBody>
      </p:sp>
    </p:spTree>
    <p:extLst>
      <p:ext uri="{BB962C8B-B14F-4D97-AF65-F5344CB8AC3E}">
        <p14:creationId xmlns:p14="http://schemas.microsoft.com/office/powerpoint/2010/main" val="3001524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517A4-47B9-0E00-A0AF-E21316986B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F496E5-F6DF-22F3-E949-6AE32B458247}"/>
              </a:ext>
            </a:extLst>
          </p:cNvPr>
          <p:cNvSpPr>
            <a:spLocks noGrp="1"/>
          </p:cNvSpPr>
          <p:nvPr>
            <p:ph type="title"/>
          </p:nvPr>
        </p:nvSpPr>
        <p:spPr>
          <a:xfrm>
            <a:off x="838200" y="365125"/>
            <a:ext cx="10515600" cy="1325563"/>
          </a:xfrm>
        </p:spPr>
        <p:txBody>
          <a:bodyPr/>
          <a:lstStyle/>
          <a:p>
            <a:r>
              <a:rPr lang="en-US" dirty="0">
                <a:solidFill>
                  <a:schemeClr val="bg1"/>
                </a:solidFill>
                <a:latin typeface="Courier New" panose="02070309020205020404" pitchFamily="49" charset="0"/>
                <a:cs typeface="Courier New" panose="02070309020205020404" pitchFamily="49" charset="0"/>
              </a:rPr>
              <a:t>Root Constant</a:t>
            </a:r>
            <a:endParaRPr lang="nl-NL" dirty="0"/>
          </a:p>
        </p:txBody>
      </p:sp>
      <p:sp>
        <p:nvSpPr>
          <p:cNvPr id="9" name="Content Placeholder 8">
            <a:extLst>
              <a:ext uri="{FF2B5EF4-FFF2-40B4-BE49-F238E27FC236}">
                <a16:creationId xmlns:a16="http://schemas.microsoft.com/office/drawing/2014/main" id="{4F604EB5-C52F-5ADD-5A5B-152FFF2DF7A2}"/>
              </a:ext>
            </a:extLst>
          </p:cNvPr>
          <p:cNvSpPr>
            <a:spLocks noGrp="1"/>
          </p:cNvSpPr>
          <p:nvPr>
            <p:ph idx="1"/>
          </p:nvPr>
        </p:nvSpPr>
        <p:spPr/>
        <p:txBody>
          <a:bodyPr>
            <a:normAutofit/>
          </a:bodyPr>
          <a:lstStyle/>
          <a:p>
            <a:r>
              <a:rPr lang="en-US" dirty="0">
                <a:solidFill>
                  <a:schemeClr val="bg1"/>
                </a:solidFill>
                <a:latin typeface="Courier New" panose="02070309020205020404" pitchFamily="49" charset="0"/>
                <a:cs typeface="Courier New" panose="02070309020205020404" pitchFamily="49" charset="0"/>
              </a:rPr>
              <a:t>32 bit value embedded into the root signature</a:t>
            </a:r>
          </a:p>
          <a:p>
            <a:r>
              <a:rPr lang="en-US" dirty="0">
                <a:solidFill>
                  <a:schemeClr val="bg1"/>
                </a:solidFill>
                <a:latin typeface="Courier New" panose="02070309020205020404" pitchFamily="49" charset="0"/>
                <a:cs typeface="Courier New" panose="02070309020205020404" pitchFamily="49" charset="0"/>
              </a:rPr>
              <a:t>Appears as a constant buffer to the shader</a:t>
            </a:r>
          </a:p>
          <a:p>
            <a:pPr lvl="1"/>
            <a:r>
              <a:rPr lang="en-US" dirty="0">
                <a:solidFill>
                  <a:schemeClr val="bg1"/>
                </a:solidFill>
                <a:latin typeface="Courier New" panose="02070309020205020404" pitchFamily="49" charset="0"/>
                <a:cs typeface="Courier New" panose="02070309020205020404" pitchFamily="49" charset="0"/>
              </a:rPr>
              <a:t>Constant buffer padding still applies!</a:t>
            </a:r>
          </a:p>
          <a:p>
            <a:r>
              <a:rPr lang="en-US" dirty="0">
                <a:solidFill>
                  <a:schemeClr val="bg1"/>
                </a:solidFill>
                <a:latin typeface="Courier New" panose="02070309020205020404" pitchFamily="49" charset="0"/>
                <a:cs typeface="Courier New" panose="02070309020205020404" pitchFamily="49" charset="0"/>
              </a:rPr>
              <a:t>No bounds checking either</a:t>
            </a:r>
          </a:p>
          <a:p>
            <a:endParaRPr lang="en-US" dirty="0">
              <a:solidFill>
                <a:schemeClr val="bg1"/>
              </a:solidFill>
              <a:latin typeface="Courier New" panose="02070309020205020404" pitchFamily="49" charset="0"/>
              <a:cs typeface="Courier New" panose="02070309020205020404" pitchFamily="49" charset="0"/>
            </a:endParaRPr>
          </a:p>
        </p:txBody>
      </p:sp>
      <p:sp>
        <p:nvSpPr>
          <p:cNvPr id="6" name="Slide Number Placeholder 5">
            <a:extLst>
              <a:ext uri="{FF2B5EF4-FFF2-40B4-BE49-F238E27FC236}">
                <a16:creationId xmlns:a16="http://schemas.microsoft.com/office/drawing/2014/main" id="{8886A91A-56D8-380B-CF0C-7FE41C0CA672}"/>
              </a:ext>
            </a:extLst>
          </p:cNvPr>
          <p:cNvSpPr>
            <a:spLocks noGrp="1"/>
          </p:cNvSpPr>
          <p:nvPr>
            <p:ph type="sldNum" sz="quarter" idx="12"/>
          </p:nvPr>
        </p:nvSpPr>
        <p:spPr/>
        <p:txBody>
          <a:bodyPr/>
          <a:lstStyle/>
          <a:p>
            <a:fld id="{5C7B9823-D771-4D90-A2CD-7D2C676B1CFD}" type="slidenum">
              <a:rPr lang="nl-NL" smtClean="0"/>
              <a:t>30</a:t>
            </a:fld>
            <a:endParaRPr lang="nl-NL"/>
          </a:p>
        </p:txBody>
      </p:sp>
    </p:spTree>
    <p:extLst>
      <p:ext uri="{BB962C8B-B14F-4D97-AF65-F5344CB8AC3E}">
        <p14:creationId xmlns:p14="http://schemas.microsoft.com/office/powerpoint/2010/main" val="3418356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par>
                                <p:cTn id="11" presetID="1" presetClass="entr" presetSubtype="0" fill="hold" nodeType="withEffect">
                                  <p:stCondLst>
                                    <p:cond delay="1000"/>
                                  </p:stCondLst>
                                  <p:childTnLst>
                                    <p:set>
                                      <p:cBhvr>
                                        <p:cTn id="12"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E493D-5E0D-8987-5084-DE2139957F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E62AA0-727A-C032-0F15-1A864F15787F}"/>
              </a:ext>
            </a:extLst>
          </p:cNvPr>
          <p:cNvSpPr>
            <a:spLocks noGrp="1"/>
          </p:cNvSpPr>
          <p:nvPr>
            <p:ph type="title"/>
          </p:nvPr>
        </p:nvSpPr>
        <p:spPr>
          <a:xfrm>
            <a:off x="838200" y="365125"/>
            <a:ext cx="10515600" cy="1325563"/>
          </a:xfrm>
        </p:spPr>
        <p:txBody>
          <a:bodyPr/>
          <a:lstStyle/>
          <a:p>
            <a:r>
              <a:rPr lang="en-US" dirty="0">
                <a:solidFill>
                  <a:schemeClr val="bg1"/>
                </a:solidFill>
                <a:latin typeface="Courier New" panose="02070309020205020404" pitchFamily="49" charset="0"/>
                <a:cs typeface="Courier New" panose="02070309020205020404" pitchFamily="49" charset="0"/>
              </a:rPr>
              <a:t>Root Constant</a:t>
            </a:r>
            <a:endParaRPr lang="nl-NL" dirty="0"/>
          </a:p>
        </p:txBody>
      </p:sp>
      <p:sp>
        <p:nvSpPr>
          <p:cNvPr id="11" name="Content Placeholder 2">
            <a:extLst>
              <a:ext uri="{FF2B5EF4-FFF2-40B4-BE49-F238E27FC236}">
                <a16:creationId xmlns:a16="http://schemas.microsoft.com/office/drawing/2014/main" id="{5BA04F0B-2BA2-8D45-ADE4-E54A0E385DD3}"/>
              </a:ext>
            </a:extLst>
          </p:cNvPr>
          <p:cNvSpPr>
            <a:spLocks noGrp="1"/>
          </p:cNvSpPr>
          <p:nvPr>
            <p:ph idx="1"/>
          </p:nvPr>
        </p:nvSpPr>
        <p:spPr>
          <a:xfrm>
            <a:off x="838200" y="1825625"/>
            <a:ext cx="5040000" cy="4320000"/>
          </a:xfrm>
          <a:solidFill>
            <a:srgbClr val="3F423F"/>
          </a:solidFill>
        </p:spPr>
        <p:txBody>
          <a:bodyPr>
            <a:normAutofit/>
          </a:bodyPr>
          <a:lstStyle/>
          <a:p>
            <a:pPr marL="0" indent="0">
              <a:buNone/>
            </a:pPr>
            <a:r>
              <a:rPr lang="nl-NL" sz="1400">
                <a:solidFill>
                  <a:srgbClr val="C1BCAD"/>
                </a:solidFill>
                <a:latin typeface="Consolas" panose="020B0609020204030204" pitchFamily="49" charset="0"/>
              </a:rPr>
              <a:t>cbuffer</a:t>
            </a:r>
            <a:r>
              <a:rPr lang="nl-NL" sz="1400">
                <a:latin typeface="Consolas" panose="020B0609020204030204" pitchFamily="49" charset="0"/>
              </a:rPr>
              <a:t> </a:t>
            </a:r>
            <a:r>
              <a:rPr lang="nl-NL" sz="1400">
                <a:solidFill>
                  <a:srgbClr val="C9CE9F"/>
                </a:solidFill>
                <a:latin typeface="Consolas" panose="020B0609020204030204" pitchFamily="49" charset="0"/>
              </a:rPr>
              <a:t>input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b0</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1BCAD"/>
                </a:solidFill>
                <a:latin typeface="Consolas" panose="020B0609020204030204" pitchFamily="49" charset="0"/>
              </a:rPr>
              <a:t>uint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1BCAD"/>
                </a:solidFill>
                <a:latin typeface="Consolas" panose="020B0609020204030204" pitchFamily="49" charset="0"/>
              </a:rPr>
              <a:t>RWStructuredBuffer</a:t>
            </a:r>
            <a:r>
              <a:rPr lang="nl-NL" sz="1400">
                <a:solidFill>
                  <a:srgbClr val="CFCFCF"/>
                </a:solidFill>
                <a:latin typeface="Consolas" panose="020B0609020204030204" pitchFamily="49" charset="0"/>
              </a:rPr>
              <a:t>&lt;</a:t>
            </a:r>
            <a:r>
              <a:rPr lang="nl-NL" sz="1400">
                <a:solidFill>
                  <a:srgbClr val="C1BCAD"/>
                </a:solidFill>
                <a:latin typeface="Consolas" panose="020B0609020204030204" pitchFamily="49" charset="0"/>
              </a:rPr>
              <a:t>uint</a:t>
            </a:r>
            <a:r>
              <a:rPr lang="nl-NL" sz="1400">
                <a:solidFill>
                  <a:srgbClr val="CFCFCF"/>
                </a:solidFill>
                <a:latin typeface="Consolas" panose="020B0609020204030204" pitchFamily="49" charset="0"/>
              </a:rPr>
              <a:t>&gt;</a:t>
            </a: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u0</a:t>
            </a: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FCFCF"/>
                </a:solidFill>
                <a:latin typeface="Consolas" panose="020B0609020204030204" pitchFamily="49" charset="0"/>
              </a:rPr>
              <a:t>[</a:t>
            </a:r>
            <a:r>
              <a:rPr lang="nl-NL" sz="1400">
                <a:solidFill>
                  <a:srgbClr val="C1BCAD"/>
                </a:solidFill>
                <a:latin typeface="Consolas" panose="020B0609020204030204" pitchFamily="49" charset="0"/>
              </a:rPr>
              <a:t>numthreads</a:t>
            </a:r>
            <a:r>
              <a:rPr lang="nl-NL" sz="1400">
                <a:solidFill>
                  <a:srgbClr val="CFCFCF"/>
                </a:solidFill>
                <a:latin typeface="Consolas" panose="020B0609020204030204" pitchFamily="49" charset="0"/>
              </a:rPr>
              <a:t>(32,1,1)]</a:t>
            </a:r>
          </a:p>
          <a:p>
            <a:pPr marL="0" indent="0">
              <a:buNone/>
            </a:pPr>
            <a:r>
              <a:rPr lang="en-US" sz="1400">
                <a:solidFill>
                  <a:srgbClr val="C1BCAD"/>
                </a:solidFill>
                <a:latin typeface="Consolas" panose="020B0609020204030204" pitchFamily="49" charset="0"/>
              </a:rPr>
              <a:t>void</a:t>
            </a:r>
            <a:r>
              <a:rPr lang="en-US" sz="1400">
                <a:latin typeface="Consolas" panose="020B0609020204030204" pitchFamily="49" charset="0"/>
              </a:rPr>
              <a:t> </a:t>
            </a:r>
            <a:r>
              <a:rPr lang="en-US" sz="1400">
                <a:solidFill>
                  <a:srgbClr val="C9CE9F"/>
                </a:solidFill>
                <a:latin typeface="Consolas" panose="020B0609020204030204" pitchFamily="49" charset="0"/>
              </a:rPr>
              <a:t>main</a:t>
            </a:r>
            <a:r>
              <a:rPr lang="en-US" sz="1400">
                <a:solidFill>
                  <a:srgbClr val="CFCFCF"/>
                </a:solidFill>
                <a:latin typeface="Consolas" panose="020B0609020204030204" pitchFamily="49" charset="0"/>
              </a:rPr>
              <a:t>(</a:t>
            </a:r>
            <a:r>
              <a:rPr lang="en-US" sz="1400" err="1">
                <a:solidFill>
                  <a:srgbClr val="C1BCAD"/>
                </a:solidFill>
                <a:latin typeface="Consolas" panose="020B0609020204030204" pitchFamily="49" charset="0"/>
              </a:rPr>
              <a:t>uint</a:t>
            </a:r>
            <a:r>
              <a:rPr lang="en-US" sz="1400">
                <a:latin typeface="Consolas" panose="020B0609020204030204" pitchFamily="49" charset="0"/>
              </a:rPr>
              <a:t> </a:t>
            </a:r>
            <a:r>
              <a:rPr lang="en-US" sz="1400">
                <a:solidFill>
                  <a:srgbClr val="9FA29F"/>
                </a:solidFill>
                <a:latin typeface="Consolas" panose="020B0609020204030204" pitchFamily="49" charset="0"/>
              </a:rPr>
              <a:t>index</a:t>
            </a:r>
            <a:r>
              <a:rPr lang="en-US" sz="1400">
                <a:latin typeface="Consolas" panose="020B0609020204030204" pitchFamily="49" charset="0"/>
              </a:rPr>
              <a:t> </a:t>
            </a:r>
            <a:r>
              <a:rPr lang="en-US" sz="1400">
                <a:solidFill>
                  <a:srgbClr val="CFCFCF"/>
                </a:solidFill>
                <a:latin typeface="Consolas" panose="020B0609020204030204" pitchFamily="49" charset="0"/>
              </a:rPr>
              <a:t>:</a:t>
            </a:r>
            <a:r>
              <a:rPr lang="en-US" sz="1400">
                <a:latin typeface="Consolas" panose="020B0609020204030204" pitchFamily="49" charset="0"/>
              </a:rPr>
              <a:t> </a:t>
            </a:r>
            <a:r>
              <a:rPr lang="en-US" sz="1400" err="1">
                <a:solidFill>
                  <a:srgbClr val="9FA29F"/>
                </a:solidFill>
                <a:latin typeface="Consolas" panose="020B0609020204030204" pitchFamily="49" charset="0"/>
              </a:rPr>
              <a:t>SV_DispatchThreadID</a:t>
            </a:r>
            <a:r>
              <a:rPr lang="en-US"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solidFill>
                  <a:srgbClr val="CFCFCF"/>
                </a:solidFill>
                <a:latin typeface="Consolas" panose="020B0609020204030204" pitchFamily="49" charset="0"/>
              </a:rPr>
              <a:t>[</a:t>
            </a:r>
            <a:r>
              <a:rPr lang="nl-NL" sz="1400">
                <a:solidFill>
                  <a:srgbClr val="9FA29F"/>
                </a:solidFill>
                <a:latin typeface="Consolas" panose="020B0609020204030204" pitchFamily="49" charset="0"/>
              </a:rPr>
              <a:t>index</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endParaRPr lang="en-US" sz="1400">
              <a:solidFill>
                <a:srgbClr val="CFCFCF"/>
              </a:solidFill>
              <a:latin typeface="Consolas" panose="020B0609020204030204" pitchFamily="49" charset="0"/>
            </a:endParaRPr>
          </a:p>
        </p:txBody>
      </p:sp>
      <p:sp>
        <p:nvSpPr>
          <p:cNvPr id="17" name="Rectangle 16">
            <a:extLst>
              <a:ext uri="{FF2B5EF4-FFF2-40B4-BE49-F238E27FC236}">
                <a16:creationId xmlns:a16="http://schemas.microsoft.com/office/drawing/2014/main" id="{6052333F-09CE-6086-5DE5-6D445096EDEA}"/>
              </a:ext>
            </a:extLst>
          </p:cNvPr>
          <p:cNvSpPr/>
          <p:nvPr/>
        </p:nvSpPr>
        <p:spPr>
          <a:xfrm>
            <a:off x="1261175" y="2473032"/>
            <a:ext cx="1195060"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18" name="Rectangle 17">
            <a:extLst>
              <a:ext uri="{FF2B5EF4-FFF2-40B4-BE49-F238E27FC236}">
                <a16:creationId xmlns:a16="http://schemas.microsoft.com/office/drawing/2014/main" id="{D38CF363-169F-911D-488B-6428116B7C17}"/>
              </a:ext>
            </a:extLst>
          </p:cNvPr>
          <p:cNvSpPr/>
          <p:nvPr/>
        </p:nvSpPr>
        <p:spPr>
          <a:xfrm>
            <a:off x="917461" y="3433638"/>
            <a:ext cx="4646759"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21" name="Rectangle: Rounded Corners 3">
            <a:extLst>
              <a:ext uri="{FF2B5EF4-FFF2-40B4-BE49-F238E27FC236}">
                <a16:creationId xmlns:a16="http://schemas.microsoft.com/office/drawing/2014/main" id="{7ECD4DA2-D212-51C5-4D0D-C43BDD6F0215}"/>
              </a:ext>
            </a:extLst>
          </p:cNvPr>
          <p:cNvSpPr/>
          <p:nvPr/>
        </p:nvSpPr>
        <p:spPr>
          <a:xfrm>
            <a:off x="6313802" y="1825625"/>
            <a:ext cx="5039998" cy="1439213"/>
          </a:xfrm>
          <a:prstGeom prst="rect">
            <a:avLst/>
          </a:prstGeom>
          <a:solidFill>
            <a:srgbClr val="3F42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a:latin typeface="Consolas" panose="020B0609020204030204" pitchFamily="49" charset="0"/>
              </a:rPr>
              <a:t>Root Signature</a:t>
            </a:r>
            <a:endParaRPr lang="en-NL">
              <a:latin typeface="Consolas" panose="020B0609020204030204" pitchFamily="49" charset="0"/>
            </a:endParaRPr>
          </a:p>
        </p:txBody>
      </p:sp>
      <p:sp>
        <p:nvSpPr>
          <p:cNvPr id="22" name="Rectangle 21">
            <a:extLst>
              <a:ext uri="{FF2B5EF4-FFF2-40B4-BE49-F238E27FC236}">
                <a16:creationId xmlns:a16="http://schemas.microsoft.com/office/drawing/2014/main" id="{BD7B8A6F-AF34-7ACF-F40E-3D666839055E}"/>
              </a:ext>
            </a:extLst>
          </p:cNvPr>
          <p:cNvSpPr/>
          <p:nvPr/>
        </p:nvSpPr>
        <p:spPr>
          <a:xfrm>
            <a:off x="6834795" y="2279750"/>
            <a:ext cx="4145617" cy="417310"/>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Root Constant</a:t>
            </a:r>
            <a:endParaRPr lang="en-NL" sz="1400">
              <a:latin typeface="Consolas" panose="020B0609020204030204" pitchFamily="49" charset="0"/>
            </a:endParaRPr>
          </a:p>
        </p:txBody>
      </p:sp>
      <p:sp>
        <p:nvSpPr>
          <p:cNvPr id="23" name="Rectangle 22">
            <a:extLst>
              <a:ext uri="{FF2B5EF4-FFF2-40B4-BE49-F238E27FC236}">
                <a16:creationId xmlns:a16="http://schemas.microsoft.com/office/drawing/2014/main" id="{7E7D6335-7B9A-E62D-A439-488988F3709A}"/>
              </a:ext>
            </a:extLst>
          </p:cNvPr>
          <p:cNvSpPr/>
          <p:nvPr/>
        </p:nvSpPr>
        <p:spPr>
          <a:xfrm>
            <a:off x="6834795" y="2697053"/>
            <a:ext cx="4145616" cy="417310"/>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Unordered Access Root Descriptor</a:t>
            </a:r>
            <a:endParaRPr lang="en-NL" sz="1400">
              <a:latin typeface="Consolas" panose="020B0609020204030204" pitchFamily="49" charset="0"/>
            </a:endParaRPr>
          </a:p>
        </p:txBody>
      </p:sp>
      <p:cxnSp>
        <p:nvCxnSpPr>
          <p:cNvPr id="24" name="Straight Arrow Connector 23">
            <a:extLst>
              <a:ext uri="{FF2B5EF4-FFF2-40B4-BE49-F238E27FC236}">
                <a16:creationId xmlns:a16="http://schemas.microsoft.com/office/drawing/2014/main" id="{1D469194-F2EA-8DB1-1020-D1E24B3144A8}"/>
              </a:ext>
            </a:extLst>
          </p:cNvPr>
          <p:cNvCxnSpPr>
            <a:cxnSpLocks/>
            <a:stCxn id="22" idx="1"/>
            <a:endCxn id="30" idx="3"/>
          </p:cNvCxnSpPr>
          <p:nvPr/>
        </p:nvCxnSpPr>
        <p:spPr>
          <a:xfrm flipH="1" flipV="1">
            <a:off x="3716868" y="1987802"/>
            <a:ext cx="3117927" cy="500603"/>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cxnSp>
        <p:nvCxnSpPr>
          <p:cNvPr id="27" name="Straight Arrow Connector 26">
            <a:extLst>
              <a:ext uri="{FF2B5EF4-FFF2-40B4-BE49-F238E27FC236}">
                <a16:creationId xmlns:a16="http://schemas.microsoft.com/office/drawing/2014/main" id="{CB0DA4E3-BCCB-1382-7963-5D16E76740E6}"/>
              </a:ext>
            </a:extLst>
          </p:cNvPr>
          <p:cNvCxnSpPr>
            <a:cxnSpLocks/>
            <a:stCxn id="22" idx="1"/>
            <a:endCxn id="17" idx="3"/>
          </p:cNvCxnSpPr>
          <p:nvPr/>
        </p:nvCxnSpPr>
        <p:spPr>
          <a:xfrm flipH="1">
            <a:off x="2456235" y="2488405"/>
            <a:ext cx="4378560" cy="113744"/>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30" name="Rectangle 29">
            <a:extLst>
              <a:ext uri="{FF2B5EF4-FFF2-40B4-BE49-F238E27FC236}">
                <a16:creationId xmlns:a16="http://schemas.microsoft.com/office/drawing/2014/main" id="{CD1344AC-46D8-358E-3340-6CB89E0DFA54}"/>
              </a:ext>
            </a:extLst>
          </p:cNvPr>
          <p:cNvSpPr/>
          <p:nvPr/>
        </p:nvSpPr>
        <p:spPr>
          <a:xfrm>
            <a:off x="917462" y="1858685"/>
            <a:ext cx="2799406"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32" name="Straight Arrow Connector 31">
            <a:extLst>
              <a:ext uri="{FF2B5EF4-FFF2-40B4-BE49-F238E27FC236}">
                <a16:creationId xmlns:a16="http://schemas.microsoft.com/office/drawing/2014/main" id="{8844FE7D-4001-6B79-3DC8-474111F76563}"/>
              </a:ext>
            </a:extLst>
          </p:cNvPr>
          <p:cNvCxnSpPr>
            <a:cxnSpLocks/>
            <a:stCxn id="23" idx="1"/>
            <a:endCxn id="18" idx="3"/>
          </p:cNvCxnSpPr>
          <p:nvPr/>
        </p:nvCxnSpPr>
        <p:spPr>
          <a:xfrm flipH="1">
            <a:off x="5564220" y="2905708"/>
            <a:ext cx="1270575" cy="657047"/>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5" name="Slide Number Placeholder 4">
            <a:extLst>
              <a:ext uri="{FF2B5EF4-FFF2-40B4-BE49-F238E27FC236}">
                <a16:creationId xmlns:a16="http://schemas.microsoft.com/office/drawing/2014/main" id="{877307A8-5EE1-5F86-55D7-FCDA3EB81A72}"/>
              </a:ext>
            </a:extLst>
          </p:cNvPr>
          <p:cNvSpPr>
            <a:spLocks noGrp="1"/>
          </p:cNvSpPr>
          <p:nvPr>
            <p:ph type="sldNum" sz="quarter" idx="12"/>
          </p:nvPr>
        </p:nvSpPr>
        <p:spPr/>
        <p:txBody>
          <a:bodyPr/>
          <a:lstStyle/>
          <a:p>
            <a:fld id="{5C7B9823-D771-4D90-A2CD-7D2C676B1CFD}" type="slidenum">
              <a:rPr lang="nl-NL" smtClean="0"/>
              <a:t>31</a:t>
            </a:fld>
            <a:endParaRPr lang="nl-NL"/>
          </a:p>
        </p:txBody>
      </p:sp>
    </p:spTree>
    <p:extLst>
      <p:ext uri="{BB962C8B-B14F-4D97-AF65-F5344CB8AC3E}">
        <p14:creationId xmlns:p14="http://schemas.microsoft.com/office/powerpoint/2010/main" val="3616908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25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500"/>
                                        <p:tgtEl>
                                          <p:spTgt spid="27"/>
                                        </p:tgtEl>
                                      </p:cBhvr>
                                    </p:animEffect>
                                  </p:childTnLst>
                                </p:cTn>
                              </p:par>
                              <p:par>
                                <p:cTn id="13" presetID="10" presetClass="entr" presetSubtype="0" fill="hold" nodeType="with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fade">
                                      <p:cBhvr>
                                        <p:cTn id="15" dur="500"/>
                                        <p:tgtEl>
                                          <p:spTgt spid="24"/>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0"/>
                                        </p:tgtEl>
                                        <p:attrNameLst>
                                          <p:attrName>style.visibility</p:attrName>
                                        </p:attrNameLst>
                                      </p:cBhvr>
                                      <p:to>
                                        <p:strVal val="visible"/>
                                      </p:to>
                                    </p:set>
                                    <p:animEffect transition="in" filter="fade">
                                      <p:cBhvr>
                                        <p:cTn id="18" dur="500"/>
                                        <p:tgtEl>
                                          <p:spTgt spid="30"/>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500"/>
                                        <p:tgtEl>
                                          <p:spTgt spid="17"/>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3"/>
                                        </p:tgtEl>
                                        <p:attrNameLst>
                                          <p:attrName>style.visibility</p:attrName>
                                        </p:attrNameLst>
                                      </p:cBhvr>
                                      <p:to>
                                        <p:strVal val="visible"/>
                                      </p:to>
                                    </p:set>
                                    <p:animEffect transition="in" filter="fade">
                                      <p:cBhvr>
                                        <p:cTn id="26" dur="250"/>
                                        <p:tgtEl>
                                          <p:spTgt spid="23"/>
                                        </p:tgtEl>
                                      </p:cBhvr>
                                    </p:animEffect>
                                  </p:childTnLst>
                                </p:cTn>
                              </p:par>
                              <p:par>
                                <p:cTn id="27" presetID="10" presetClass="entr" presetSubtype="0" fill="hold" nodeType="withEffect">
                                  <p:stCondLst>
                                    <p:cond delay="0"/>
                                  </p:stCondLst>
                                  <p:childTnLst>
                                    <p:set>
                                      <p:cBhvr>
                                        <p:cTn id="28" dur="1" fill="hold">
                                          <p:stCondLst>
                                            <p:cond delay="0"/>
                                          </p:stCondLst>
                                        </p:cTn>
                                        <p:tgtEl>
                                          <p:spTgt spid="32"/>
                                        </p:tgtEl>
                                        <p:attrNameLst>
                                          <p:attrName>style.visibility</p:attrName>
                                        </p:attrNameLst>
                                      </p:cBhvr>
                                      <p:to>
                                        <p:strVal val="visible"/>
                                      </p:to>
                                    </p:set>
                                    <p:animEffect transition="in" filter="fade">
                                      <p:cBhvr>
                                        <p:cTn id="29" dur="250"/>
                                        <p:tgtEl>
                                          <p:spTgt spid="32"/>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25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22" grpId="0" animBg="1"/>
      <p:bldP spid="23" grpId="0" animBg="1"/>
      <p:bldP spid="3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69D7F-1AB9-9447-9641-273FB5C1D4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F8D0ED-CF21-EE4C-2449-76A0AEA9A5E1}"/>
              </a:ext>
            </a:extLst>
          </p:cNvPr>
          <p:cNvSpPr>
            <a:spLocks noGrp="1"/>
          </p:cNvSpPr>
          <p:nvPr>
            <p:ph type="title"/>
          </p:nvPr>
        </p:nvSpPr>
        <p:spPr/>
        <p:txBody>
          <a:bodyPr/>
          <a:lstStyle/>
          <a:p>
            <a:r>
              <a:rPr lang="en-US" dirty="0">
                <a:solidFill>
                  <a:schemeClr val="bg1"/>
                </a:solidFill>
                <a:latin typeface="Courier New" panose="02070309020205020404" pitchFamily="49" charset="0"/>
                <a:cs typeface="Courier New" panose="02070309020205020404" pitchFamily="49" charset="0"/>
              </a:rPr>
              <a:t>Root Constant</a:t>
            </a:r>
            <a:endParaRPr lang="nl-NL" dirty="0">
              <a:solidFill>
                <a:schemeClr val="bg1"/>
              </a:solidFill>
              <a:latin typeface="Courier New" panose="02070309020205020404" pitchFamily="49" charset="0"/>
              <a:cs typeface="Courier New" panose="02070309020205020404" pitchFamily="49" charset="0"/>
            </a:endParaRPr>
          </a:p>
        </p:txBody>
      </p:sp>
      <p:sp>
        <p:nvSpPr>
          <p:cNvPr id="5" name="Content Placeholder 4">
            <a:extLst>
              <a:ext uri="{FF2B5EF4-FFF2-40B4-BE49-F238E27FC236}">
                <a16:creationId xmlns:a16="http://schemas.microsoft.com/office/drawing/2014/main" id="{D4415EFD-F3FC-BF32-0C2A-9B0027E46391}"/>
              </a:ext>
            </a:extLst>
          </p:cNvPr>
          <p:cNvSpPr>
            <a:spLocks noGrp="1"/>
          </p:cNvSpPr>
          <p:nvPr>
            <p:ph idx="1"/>
          </p:nvPr>
        </p:nvSpPr>
        <p:spPr>
          <a:solidFill>
            <a:srgbClr val="3F423F"/>
          </a:solidFill>
        </p:spPr>
        <p:txBody>
          <a:bodyPr>
            <a:normAutofit lnSpcReduction="10000"/>
          </a:bodyPr>
          <a:lstStyle/>
          <a:p>
            <a:pPr marL="0" indent="0">
              <a:buClr>
                <a:srgbClr val="9FA29F"/>
              </a:buClr>
              <a:buNone/>
            </a:pPr>
            <a:r>
              <a:rPr lang="en-US">
                <a:solidFill>
                  <a:srgbClr val="CFCFCF"/>
                </a:solidFill>
                <a:latin typeface="Consolas" panose="020B0609020204030204" pitchFamily="49" charset="0"/>
              </a:rPr>
              <a:t>v_dual_mov_b32  v1, s2</a:t>
            </a:r>
          </a:p>
          <a:p>
            <a:pPr marL="0" indent="0">
              <a:buClr>
                <a:srgbClr val="9FA29F"/>
              </a:buClr>
              <a:buNone/>
            </a:pPr>
            <a:r>
              <a:rPr lang="en-US">
                <a:solidFill>
                  <a:srgbClr val="CFCFCF"/>
                </a:solidFill>
                <a:latin typeface="Consolas" panose="020B0609020204030204" pitchFamily="49" charset="0"/>
              </a:rPr>
              <a:t>v_dual_and_b32  v0, lit(0x000003ff), v0</a:t>
            </a:r>
          </a:p>
          <a:p>
            <a:pPr marL="0" indent="0">
              <a:buClr>
                <a:srgbClr val="9FA29F"/>
              </a:buClr>
              <a:buNone/>
            </a:pPr>
            <a:r>
              <a:rPr lang="en-US">
                <a:solidFill>
                  <a:srgbClr val="CFCFCF"/>
                </a:solidFill>
                <a:latin typeface="Consolas" panose="020B0609020204030204" pitchFamily="49" charset="0"/>
              </a:rPr>
              <a:t>v_lshl_add_u32  v0, s16, 5, v0</a:t>
            </a:r>
          </a:p>
          <a:p>
            <a:pPr marL="0" indent="0">
              <a:buClr>
                <a:srgbClr val="9FA29F"/>
              </a:buClr>
              <a:buNone/>
            </a:pPr>
            <a:r>
              <a:rPr lang="en-US">
                <a:solidFill>
                  <a:srgbClr val="CFCFCF"/>
                </a:solidFill>
                <a:latin typeface="Consolas" panose="020B0609020204030204" pitchFamily="49" charset="0"/>
              </a:rPr>
              <a:t>s_pack_ll_b32_b16  s0, s4, 4</a:t>
            </a:r>
          </a:p>
          <a:p>
            <a:pPr marL="0" indent="0">
              <a:buClr>
                <a:srgbClr val="9FA29F"/>
              </a:buClr>
              <a:buNone/>
            </a:pPr>
            <a:r>
              <a:rPr lang="en-US">
                <a:solidFill>
                  <a:srgbClr val="CFCFCF"/>
                </a:solidFill>
                <a:latin typeface="Consolas" panose="020B0609020204030204" pitchFamily="49" charset="0"/>
              </a:rPr>
              <a:t>s_mov_b32     s1, s0</a:t>
            </a:r>
          </a:p>
          <a:p>
            <a:pPr marL="0" indent="0">
              <a:buClr>
                <a:srgbClr val="9FA29F"/>
              </a:buClr>
              <a:buNone/>
            </a:pPr>
            <a:r>
              <a:rPr lang="en-US">
                <a:solidFill>
                  <a:srgbClr val="CFCFCF"/>
                </a:solidFill>
                <a:latin typeface="Consolas" panose="020B0609020204030204" pitchFamily="49" charset="0"/>
              </a:rPr>
              <a:t>s_movk_i32    s2, 0xffff</a:t>
            </a:r>
          </a:p>
          <a:p>
            <a:pPr marL="0" indent="0">
              <a:buClr>
                <a:srgbClr val="9FA29F"/>
              </a:buClr>
              <a:buNone/>
            </a:pPr>
            <a:r>
              <a:rPr lang="en-US">
                <a:solidFill>
                  <a:srgbClr val="CFCFCF"/>
                </a:solidFill>
                <a:latin typeface="Consolas" panose="020B0609020204030204" pitchFamily="49" charset="0"/>
              </a:rPr>
              <a:t>s_mov_b32     s0, s3</a:t>
            </a:r>
          </a:p>
          <a:p>
            <a:pPr marL="0" indent="0">
              <a:buClr>
                <a:srgbClr val="9FA29F"/>
              </a:buClr>
              <a:buNone/>
            </a:pPr>
            <a:r>
              <a:rPr lang="en-US">
                <a:solidFill>
                  <a:srgbClr val="CFCFCF"/>
                </a:solidFill>
                <a:latin typeface="Consolas" panose="020B0609020204030204" pitchFamily="49" charset="0"/>
              </a:rPr>
              <a:t>s_mov_b32     s3, lit(0x20014fac)</a:t>
            </a:r>
          </a:p>
          <a:p>
            <a:pPr marL="0" indent="0">
              <a:buClr>
                <a:srgbClr val="9FA29F"/>
              </a:buClr>
              <a:buNone/>
            </a:pPr>
            <a:r>
              <a:rPr lang="en-US">
                <a:solidFill>
                  <a:srgbClr val="CFCFCF"/>
                </a:solidFill>
                <a:latin typeface="Consolas" panose="020B0609020204030204" pitchFamily="49" charset="0"/>
              </a:rPr>
              <a:t>buffer_store_b32  v1, v0, s[0:3], 0 </a:t>
            </a:r>
            <a:r>
              <a:rPr lang="en-US" err="1">
                <a:solidFill>
                  <a:srgbClr val="CFCFCF"/>
                </a:solidFill>
                <a:latin typeface="Consolas" panose="020B0609020204030204" pitchFamily="49" charset="0"/>
              </a:rPr>
              <a:t>idxen</a:t>
            </a:r>
            <a:r>
              <a:rPr lang="en-US">
                <a:solidFill>
                  <a:srgbClr val="CFCFCF"/>
                </a:solidFill>
                <a:latin typeface="Consolas" panose="020B0609020204030204" pitchFamily="49" charset="0"/>
              </a:rPr>
              <a:t> </a:t>
            </a:r>
            <a:r>
              <a:rPr lang="en-US" err="1">
                <a:solidFill>
                  <a:srgbClr val="CFCFCF"/>
                </a:solidFill>
                <a:latin typeface="Consolas" panose="020B0609020204030204" pitchFamily="49" charset="0"/>
              </a:rPr>
              <a:t>glc</a:t>
            </a:r>
            <a:endParaRPr lang="nl-NL">
              <a:solidFill>
                <a:srgbClr val="CFCFCF"/>
              </a:solidFill>
              <a:latin typeface="Consolas" panose="020B0609020204030204" pitchFamily="49" charset="0"/>
            </a:endParaRPr>
          </a:p>
        </p:txBody>
      </p:sp>
      <p:sp>
        <p:nvSpPr>
          <p:cNvPr id="7" name="Slide Number Placeholder 6">
            <a:extLst>
              <a:ext uri="{FF2B5EF4-FFF2-40B4-BE49-F238E27FC236}">
                <a16:creationId xmlns:a16="http://schemas.microsoft.com/office/drawing/2014/main" id="{03926A96-99CF-DDF0-7595-5181D2AE5FC0}"/>
              </a:ext>
            </a:extLst>
          </p:cNvPr>
          <p:cNvSpPr>
            <a:spLocks noGrp="1"/>
          </p:cNvSpPr>
          <p:nvPr>
            <p:ph type="sldNum" sz="quarter" idx="12"/>
          </p:nvPr>
        </p:nvSpPr>
        <p:spPr/>
        <p:txBody>
          <a:bodyPr/>
          <a:lstStyle/>
          <a:p>
            <a:fld id="{5C7B9823-D771-4D90-A2CD-7D2C676B1CFD}" type="slidenum">
              <a:rPr lang="nl-NL" smtClean="0"/>
              <a:t>32</a:t>
            </a:fld>
            <a:endParaRPr lang="nl-NL"/>
          </a:p>
        </p:txBody>
      </p:sp>
    </p:spTree>
    <p:extLst>
      <p:ext uri="{BB962C8B-B14F-4D97-AF65-F5344CB8AC3E}">
        <p14:creationId xmlns:p14="http://schemas.microsoft.com/office/powerpoint/2010/main" val="8763073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21890-7A49-F59E-876A-4160D11267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579528-8745-2501-1DA5-7389BFFE1783}"/>
              </a:ext>
            </a:extLst>
          </p:cNvPr>
          <p:cNvSpPr>
            <a:spLocks noGrp="1"/>
          </p:cNvSpPr>
          <p:nvPr>
            <p:ph type="title"/>
          </p:nvPr>
        </p:nvSpPr>
        <p:spPr/>
        <p:txBody>
          <a:bodyPr/>
          <a:lstStyle/>
          <a:p>
            <a:r>
              <a:rPr lang="en-US" dirty="0">
                <a:solidFill>
                  <a:schemeClr val="bg1"/>
                </a:solidFill>
                <a:latin typeface="Courier New" panose="02070309020205020404" pitchFamily="49" charset="0"/>
                <a:cs typeface="Courier New" panose="02070309020205020404" pitchFamily="49" charset="0"/>
              </a:rPr>
              <a:t>Root Constant</a:t>
            </a:r>
            <a:endParaRPr lang="nl-NL" dirty="0">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29F87B07-F158-2EF6-0C28-3D2CBD6392F9}"/>
              </a:ext>
            </a:extLst>
          </p:cNvPr>
          <p:cNvSpPr>
            <a:spLocks noGrp="1"/>
          </p:cNvSpPr>
          <p:nvPr>
            <p:ph idx="1"/>
          </p:nvPr>
        </p:nvSpPr>
        <p:spPr>
          <a:xfrm>
            <a:off x="838200" y="1825625"/>
            <a:ext cx="5040000" cy="4320000"/>
          </a:xfrm>
          <a:solidFill>
            <a:srgbClr val="3F423F"/>
          </a:solidFill>
        </p:spPr>
        <p:txBody>
          <a:bodyPr>
            <a:normAutofit/>
          </a:bodyPr>
          <a:lstStyle/>
          <a:p>
            <a:pPr marL="0" indent="0">
              <a:buNone/>
            </a:pPr>
            <a:r>
              <a:rPr lang="nl-NL" sz="1400">
                <a:solidFill>
                  <a:srgbClr val="C1BCAD"/>
                </a:solidFill>
                <a:latin typeface="Consolas" panose="020B0609020204030204" pitchFamily="49" charset="0"/>
              </a:rPr>
              <a:t>cbuffer</a:t>
            </a:r>
            <a:r>
              <a:rPr lang="nl-NL" sz="1400">
                <a:latin typeface="Consolas" panose="020B0609020204030204" pitchFamily="49" charset="0"/>
              </a:rPr>
              <a:t> </a:t>
            </a:r>
            <a:r>
              <a:rPr lang="nl-NL" sz="1400">
                <a:solidFill>
                  <a:srgbClr val="C9CE9F"/>
                </a:solidFill>
                <a:latin typeface="Consolas" panose="020B0609020204030204" pitchFamily="49" charset="0"/>
              </a:rPr>
              <a:t>input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b0</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1BCAD"/>
                </a:solidFill>
                <a:latin typeface="Consolas" panose="020B0609020204030204" pitchFamily="49" charset="0"/>
              </a:rPr>
              <a:t>uint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1BCAD"/>
                </a:solidFill>
                <a:latin typeface="Consolas" panose="020B0609020204030204" pitchFamily="49" charset="0"/>
              </a:rPr>
              <a:t>RWStructuredBuffer</a:t>
            </a:r>
            <a:r>
              <a:rPr lang="nl-NL" sz="1400">
                <a:solidFill>
                  <a:srgbClr val="CFCFCF"/>
                </a:solidFill>
                <a:latin typeface="Consolas" panose="020B0609020204030204" pitchFamily="49" charset="0"/>
              </a:rPr>
              <a:t>&lt;</a:t>
            </a:r>
            <a:r>
              <a:rPr lang="nl-NL" sz="1400">
                <a:solidFill>
                  <a:srgbClr val="C1BCAD"/>
                </a:solidFill>
                <a:latin typeface="Consolas" panose="020B0609020204030204" pitchFamily="49" charset="0"/>
              </a:rPr>
              <a:t>uint</a:t>
            </a:r>
            <a:r>
              <a:rPr lang="nl-NL" sz="1400">
                <a:solidFill>
                  <a:srgbClr val="CFCFCF"/>
                </a:solidFill>
                <a:latin typeface="Consolas" panose="020B0609020204030204" pitchFamily="49" charset="0"/>
              </a:rPr>
              <a:t>&gt;</a:t>
            </a: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u0</a:t>
            </a: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FCFCF"/>
                </a:solidFill>
                <a:latin typeface="Consolas" panose="020B0609020204030204" pitchFamily="49" charset="0"/>
              </a:rPr>
              <a:t>[</a:t>
            </a:r>
            <a:r>
              <a:rPr lang="nl-NL" sz="1400">
                <a:solidFill>
                  <a:srgbClr val="C1BCAD"/>
                </a:solidFill>
                <a:latin typeface="Consolas" panose="020B0609020204030204" pitchFamily="49" charset="0"/>
              </a:rPr>
              <a:t>numthreads</a:t>
            </a:r>
            <a:r>
              <a:rPr lang="nl-NL" sz="1400">
                <a:solidFill>
                  <a:srgbClr val="CFCFCF"/>
                </a:solidFill>
                <a:latin typeface="Consolas" panose="020B0609020204030204" pitchFamily="49" charset="0"/>
              </a:rPr>
              <a:t>(32,1,1)]</a:t>
            </a:r>
          </a:p>
          <a:p>
            <a:pPr marL="0" indent="0">
              <a:buNone/>
            </a:pPr>
            <a:r>
              <a:rPr lang="en-US" sz="1400">
                <a:solidFill>
                  <a:srgbClr val="C1BCAD"/>
                </a:solidFill>
                <a:latin typeface="Consolas" panose="020B0609020204030204" pitchFamily="49" charset="0"/>
              </a:rPr>
              <a:t>void</a:t>
            </a:r>
            <a:r>
              <a:rPr lang="en-US" sz="1400">
                <a:latin typeface="Consolas" panose="020B0609020204030204" pitchFamily="49" charset="0"/>
              </a:rPr>
              <a:t> </a:t>
            </a:r>
            <a:r>
              <a:rPr lang="en-US" sz="1400">
                <a:solidFill>
                  <a:srgbClr val="C9CE9F"/>
                </a:solidFill>
                <a:latin typeface="Consolas" panose="020B0609020204030204" pitchFamily="49" charset="0"/>
              </a:rPr>
              <a:t>main</a:t>
            </a:r>
            <a:r>
              <a:rPr lang="en-US" sz="1400">
                <a:solidFill>
                  <a:srgbClr val="CFCFCF"/>
                </a:solidFill>
                <a:latin typeface="Consolas" panose="020B0609020204030204" pitchFamily="49" charset="0"/>
              </a:rPr>
              <a:t>(</a:t>
            </a:r>
            <a:r>
              <a:rPr lang="en-US" sz="1400" err="1">
                <a:solidFill>
                  <a:srgbClr val="C1BCAD"/>
                </a:solidFill>
                <a:latin typeface="Consolas" panose="020B0609020204030204" pitchFamily="49" charset="0"/>
              </a:rPr>
              <a:t>uint</a:t>
            </a:r>
            <a:r>
              <a:rPr lang="en-US" sz="1400">
                <a:latin typeface="Consolas" panose="020B0609020204030204" pitchFamily="49" charset="0"/>
              </a:rPr>
              <a:t> </a:t>
            </a:r>
            <a:r>
              <a:rPr lang="en-US" sz="1400">
                <a:solidFill>
                  <a:srgbClr val="9FA29F"/>
                </a:solidFill>
                <a:latin typeface="Consolas" panose="020B0609020204030204" pitchFamily="49" charset="0"/>
              </a:rPr>
              <a:t>index</a:t>
            </a:r>
            <a:r>
              <a:rPr lang="en-US" sz="1400">
                <a:latin typeface="Consolas" panose="020B0609020204030204" pitchFamily="49" charset="0"/>
              </a:rPr>
              <a:t> </a:t>
            </a:r>
            <a:r>
              <a:rPr lang="en-US" sz="1400">
                <a:solidFill>
                  <a:srgbClr val="CFCFCF"/>
                </a:solidFill>
                <a:latin typeface="Consolas" panose="020B0609020204030204" pitchFamily="49" charset="0"/>
              </a:rPr>
              <a:t>:</a:t>
            </a:r>
            <a:r>
              <a:rPr lang="en-US" sz="1400">
                <a:latin typeface="Consolas" panose="020B0609020204030204" pitchFamily="49" charset="0"/>
              </a:rPr>
              <a:t> </a:t>
            </a:r>
            <a:r>
              <a:rPr lang="en-US" sz="1400" err="1">
                <a:solidFill>
                  <a:srgbClr val="9FA29F"/>
                </a:solidFill>
                <a:latin typeface="Consolas" panose="020B0609020204030204" pitchFamily="49" charset="0"/>
              </a:rPr>
              <a:t>SV_DispatchThreadID</a:t>
            </a:r>
            <a:r>
              <a:rPr lang="en-US"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solidFill>
                  <a:srgbClr val="CFCFCF"/>
                </a:solidFill>
                <a:latin typeface="Consolas" panose="020B0609020204030204" pitchFamily="49" charset="0"/>
              </a:rPr>
              <a:t>[</a:t>
            </a:r>
            <a:r>
              <a:rPr lang="nl-NL" sz="1400">
                <a:solidFill>
                  <a:srgbClr val="9FA29F"/>
                </a:solidFill>
                <a:latin typeface="Consolas" panose="020B0609020204030204" pitchFamily="49" charset="0"/>
              </a:rPr>
              <a:t>index</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endParaRPr lang="en-US" sz="1400">
              <a:solidFill>
                <a:srgbClr val="CFCFCF"/>
              </a:solidFill>
              <a:latin typeface="Consolas" panose="020B0609020204030204" pitchFamily="49" charset="0"/>
            </a:endParaRPr>
          </a:p>
        </p:txBody>
      </p:sp>
      <p:sp>
        <p:nvSpPr>
          <p:cNvPr id="4" name="Content Placeholder 4">
            <a:extLst>
              <a:ext uri="{FF2B5EF4-FFF2-40B4-BE49-F238E27FC236}">
                <a16:creationId xmlns:a16="http://schemas.microsoft.com/office/drawing/2014/main" id="{B8BAB283-7829-883D-95B4-65E72D1CA8C6}"/>
              </a:ext>
            </a:extLst>
          </p:cNvPr>
          <p:cNvSpPr txBox="1">
            <a:spLocks/>
          </p:cNvSpPr>
          <p:nvPr/>
        </p:nvSpPr>
        <p:spPr>
          <a:xfrm>
            <a:off x="6313802" y="1825625"/>
            <a:ext cx="5040000" cy="4320000"/>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en-US" sz="1400" dirty="0">
                <a:solidFill>
                  <a:srgbClr val="CFCFCF"/>
                </a:solidFill>
                <a:latin typeface="Consolas" panose="020B0609020204030204" pitchFamily="49" charset="0"/>
              </a:rPr>
              <a:t>v_dual_mov_b32  v1, s2</a:t>
            </a:r>
          </a:p>
          <a:p>
            <a:pPr marL="0" indent="0">
              <a:buClr>
                <a:srgbClr val="9FA29F"/>
              </a:buClr>
              <a:buNone/>
            </a:pPr>
            <a:r>
              <a:rPr lang="en-US" sz="1400" dirty="0">
                <a:solidFill>
                  <a:srgbClr val="CFCFCF"/>
                </a:solidFill>
                <a:latin typeface="Consolas" panose="020B0609020204030204" pitchFamily="49" charset="0"/>
              </a:rPr>
              <a:t>v_dual_and_b32  v0, lit(0x000003ff), v0</a:t>
            </a:r>
          </a:p>
          <a:p>
            <a:pPr marL="0" indent="0">
              <a:buClr>
                <a:srgbClr val="9FA29F"/>
              </a:buClr>
              <a:buNone/>
            </a:pPr>
            <a:r>
              <a:rPr lang="en-US" sz="1400" dirty="0">
                <a:solidFill>
                  <a:srgbClr val="CFCFCF"/>
                </a:solidFill>
                <a:latin typeface="Consolas" panose="020B0609020204030204" pitchFamily="49" charset="0"/>
              </a:rPr>
              <a:t>v_lshl_add_u32  v0, s16, 5, v0</a:t>
            </a:r>
          </a:p>
          <a:p>
            <a:pPr marL="0" indent="0">
              <a:buClr>
                <a:srgbClr val="9FA29F"/>
              </a:buClr>
              <a:buNone/>
            </a:pPr>
            <a:r>
              <a:rPr lang="en-US" sz="1400" dirty="0">
                <a:solidFill>
                  <a:srgbClr val="CFCFCF"/>
                </a:solidFill>
                <a:latin typeface="Consolas" panose="020B0609020204030204" pitchFamily="49" charset="0"/>
              </a:rPr>
              <a:t>s_pack_ll_b32_b16  s0, s4, 4</a:t>
            </a:r>
          </a:p>
          <a:p>
            <a:pPr marL="0" indent="0">
              <a:buClr>
                <a:srgbClr val="9FA29F"/>
              </a:buClr>
              <a:buNone/>
            </a:pPr>
            <a:r>
              <a:rPr lang="en-US" sz="1400" dirty="0">
                <a:solidFill>
                  <a:srgbClr val="CFCFCF"/>
                </a:solidFill>
                <a:latin typeface="Consolas" panose="020B0609020204030204" pitchFamily="49" charset="0"/>
              </a:rPr>
              <a:t>s_mov_b32     s1, s0</a:t>
            </a:r>
          </a:p>
          <a:p>
            <a:pPr marL="0" indent="0">
              <a:buClr>
                <a:srgbClr val="9FA29F"/>
              </a:buClr>
              <a:buNone/>
            </a:pPr>
            <a:r>
              <a:rPr lang="en-US" sz="1400" dirty="0">
                <a:solidFill>
                  <a:srgbClr val="CFCFCF"/>
                </a:solidFill>
                <a:latin typeface="Consolas" panose="020B0609020204030204" pitchFamily="49" charset="0"/>
              </a:rPr>
              <a:t>s_movk_i32    s2, 0xffff</a:t>
            </a:r>
          </a:p>
          <a:p>
            <a:pPr marL="0" indent="0">
              <a:buClr>
                <a:srgbClr val="9FA29F"/>
              </a:buClr>
              <a:buNone/>
            </a:pPr>
            <a:r>
              <a:rPr lang="en-US" sz="1400" dirty="0">
                <a:solidFill>
                  <a:srgbClr val="CFCFCF"/>
                </a:solidFill>
                <a:latin typeface="Consolas" panose="020B0609020204030204" pitchFamily="49" charset="0"/>
              </a:rPr>
              <a:t>s_mov_b32     s0, s3</a:t>
            </a:r>
          </a:p>
          <a:p>
            <a:pPr marL="0" indent="0">
              <a:buClr>
                <a:srgbClr val="9FA29F"/>
              </a:buClr>
              <a:buNone/>
            </a:pPr>
            <a:r>
              <a:rPr lang="en-US" sz="1400" dirty="0">
                <a:solidFill>
                  <a:srgbClr val="CFCFCF"/>
                </a:solidFill>
                <a:latin typeface="Consolas" panose="020B0609020204030204" pitchFamily="49" charset="0"/>
              </a:rPr>
              <a:t>s_mov_b32     s3, lit(0x20014fac)</a:t>
            </a:r>
          </a:p>
          <a:p>
            <a:pPr marL="0" indent="0">
              <a:buClr>
                <a:srgbClr val="9FA29F"/>
              </a:buClr>
              <a:buNone/>
            </a:pPr>
            <a:r>
              <a:rPr lang="en-US" sz="1400" dirty="0">
                <a:solidFill>
                  <a:srgbClr val="CFCFCF"/>
                </a:solidFill>
                <a:latin typeface="Consolas" panose="020B0609020204030204" pitchFamily="49" charset="0"/>
              </a:rPr>
              <a:t>buffer_store_b32  v1, v0, s[0:3], 0 </a:t>
            </a:r>
            <a:r>
              <a:rPr lang="en-US" sz="1400" dirty="0" err="1">
                <a:solidFill>
                  <a:srgbClr val="CFCFCF"/>
                </a:solidFill>
                <a:latin typeface="Consolas" panose="020B0609020204030204" pitchFamily="49" charset="0"/>
              </a:rPr>
              <a:t>idxen</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glc</a:t>
            </a:r>
            <a:endParaRPr lang="nl-NL" sz="1400" dirty="0">
              <a:solidFill>
                <a:srgbClr val="CFCFCF"/>
              </a:solidFill>
              <a:latin typeface="Consolas" panose="020B0609020204030204" pitchFamily="49" charset="0"/>
            </a:endParaRPr>
          </a:p>
        </p:txBody>
      </p:sp>
      <p:sp>
        <p:nvSpPr>
          <p:cNvPr id="10" name="Slide Number Placeholder 9">
            <a:extLst>
              <a:ext uri="{FF2B5EF4-FFF2-40B4-BE49-F238E27FC236}">
                <a16:creationId xmlns:a16="http://schemas.microsoft.com/office/drawing/2014/main" id="{5DCEE1F7-9142-1437-43A3-6E9FACCAA49A}"/>
              </a:ext>
            </a:extLst>
          </p:cNvPr>
          <p:cNvSpPr>
            <a:spLocks noGrp="1"/>
          </p:cNvSpPr>
          <p:nvPr>
            <p:ph type="sldNum" sz="quarter" idx="12"/>
          </p:nvPr>
        </p:nvSpPr>
        <p:spPr/>
        <p:txBody>
          <a:bodyPr/>
          <a:lstStyle/>
          <a:p>
            <a:fld id="{5C7B9823-D771-4D90-A2CD-7D2C676B1CFD}" type="slidenum">
              <a:rPr lang="nl-NL" smtClean="0"/>
              <a:t>33</a:t>
            </a:fld>
            <a:endParaRPr lang="nl-NL"/>
          </a:p>
        </p:txBody>
      </p:sp>
    </p:spTree>
    <p:extLst>
      <p:ext uri="{BB962C8B-B14F-4D97-AF65-F5344CB8AC3E}">
        <p14:creationId xmlns:p14="http://schemas.microsoft.com/office/powerpoint/2010/main" val="2711752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p:cTn id="6" dur="indefinite"/>
                                        <p:tgtEl>
                                          <p:spTgt spid="4">
                                            <p:txEl>
                                              <p:pRg st="0" end="0"/>
                                            </p:txEl>
                                          </p:spTgt>
                                        </p:tgtEl>
                                        <p:attrNameLst>
                                          <p:attrName>style.opacity</p:attrName>
                                        </p:attrNameLst>
                                      </p:cBhvr>
                                      <p:to>
                                        <p:strVal val="0.1"/>
                                      </p:to>
                                    </p:set>
                                    <p:animEffect filter="image" prLst="opacity: 0.1">
                                      <p:cBhvr rctx="IE">
                                        <p:cTn id="7" dur="indefinite"/>
                                        <p:tgtEl>
                                          <p:spTgt spid="4">
                                            <p:txEl>
                                              <p:pRg st="0" end="0"/>
                                            </p:txEl>
                                          </p:spTgt>
                                        </p:tgtEl>
                                      </p:cBhvr>
                                    </p:animEffect>
                                  </p:childTnLst>
                                </p:cTn>
                              </p:par>
                              <p:par>
                                <p:cTn id="8" presetID="9" presetClass="emph" presetSubtype="0" nodeType="withEffect">
                                  <p:stCondLst>
                                    <p:cond delay="0"/>
                                  </p:stCondLst>
                                  <p:childTnLst>
                                    <p:set>
                                      <p:cBhvr>
                                        <p:cTn id="9" dur="indefinite"/>
                                        <p:tgtEl>
                                          <p:spTgt spid="4">
                                            <p:txEl>
                                              <p:pRg st="1" end="1"/>
                                            </p:txEl>
                                          </p:spTgt>
                                        </p:tgtEl>
                                        <p:attrNameLst>
                                          <p:attrName>style.opacity</p:attrName>
                                        </p:attrNameLst>
                                      </p:cBhvr>
                                      <p:to>
                                        <p:strVal val="0.1"/>
                                      </p:to>
                                    </p:set>
                                    <p:animEffect filter="image" prLst="opacity: 0.1">
                                      <p:cBhvr rctx="IE">
                                        <p:cTn id="10" dur="indefinite"/>
                                        <p:tgtEl>
                                          <p:spTgt spid="4">
                                            <p:txEl>
                                              <p:pRg st="1" end="1"/>
                                            </p:txEl>
                                          </p:spTgt>
                                        </p:tgtEl>
                                      </p:cBhvr>
                                    </p:animEffect>
                                  </p:childTnLst>
                                </p:cTn>
                              </p:par>
                              <p:par>
                                <p:cTn id="11" presetID="9" presetClass="emph" presetSubtype="0" nodeType="withEffect">
                                  <p:stCondLst>
                                    <p:cond delay="0"/>
                                  </p:stCondLst>
                                  <p:childTnLst>
                                    <p:set>
                                      <p:cBhvr>
                                        <p:cTn id="12" dur="indefinite"/>
                                        <p:tgtEl>
                                          <p:spTgt spid="4">
                                            <p:txEl>
                                              <p:pRg st="2" end="2"/>
                                            </p:txEl>
                                          </p:spTgt>
                                        </p:tgtEl>
                                        <p:attrNameLst>
                                          <p:attrName>style.opacity</p:attrName>
                                        </p:attrNameLst>
                                      </p:cBhvr>
                                      <p:to>
                                        <p:strVal val="0.1"/>
                                      </p:to>
                                    </p:set>
                                    <p:animEffect filter="image" prLst="opacity: 0.1">
                                      <p:cBhvr rctx="IE">
                                        <p:cTn id="13" dur="indefinite"/>
                                        <p:tgtEl>
                                          <p:spTgt spid="4">
                                            <p:txEl>
                                              <p:pRg st="2" end="2"/>
                                            </p:txEl>
                                          </p:spTgt>
                                        </p:tgtEl>
                                      </p:cBhvr>
                                    </p:animEffect>
                                  </p:childTnLst>
                                </p:cTn>
                              </p:par>
                              <p:par>
                                <p:cTn id="14" presetID="9" presetClass="emph" presetSubtype="0" nodeType="withEffect">
                                  <p:stCondLst>
                                    <p:cond delay="0"/>
                                  </p:stCondLst>
                                  <p:childTnLst>
                                    <p:set>
                                      <p:cBhvr>
                                        <p:cTn id="15" dur="indefinite"/>
                                        <p:tgtEl>
                                          <p:spTgt spid="4">
                                            <p:txEl>
                                              <p:pRg st="3" end="3"/>
                                            </p:txEl>
                                          </p:spTgt>
                                        </p:tgtEl>
                                        <p:attrNameLst>
                                          <p:attrName>style.opacity</p:attrName>
                                        </p:attrNameLst>
                                      </p:cBhvr>
                                      <p:to>
                                        <p:strVal val="0.1"/>
                                      </p:to>
                                    </p:set>
                                    <p:animEffect filter="image" prLst="opacity: 0.1">
                                      <p:cBhvr rctx="IE">
                                        <p:cTn id="16" dur="indefinite"/>
                                        <p:tgtEl>
                                          <p:spTgt spid="4">
                                            <p:txEl>
                                              <p:pRg st="3" end="3"/>
                                            </p:txEl>
                                          </p:spTgt>
                                        </p:tgtEl>
                                      </p:cBhvr>
                                    </p:animEffect>
                                  </p:childTnLst>
                                </p:cTn>
                              </p:par>
                              <p:par>
                                <p:cTn id="17" presetID="9" presetClass="emph" presetSubtype="0" nodeType="withEffect">
                                  <p:stCondLst>
                                    <p:cond delay="0"/>
                                  </p:stCondLst>
                                  <p:childTnLst>
                                    <p:set>
                                      <p:cBhvr>
                                        <p:cTn id="18" dur="indefinite"/>
                                        <p:tgtEl>
                                          <p:spTgt spid="4">
                                            <p:txEl>
                                              <p:pRg st="4" end="4"/>
                                            </p:txEl>
                                          </p:spTgt>
                                        </p:tgtEl>
                                        <p:attrNameLst>
                                          <p:attrName>style.opacity</p:attrName>
                                        </p:attrNameLst>
                                      </p:cBhvr>
                                      <p:to>
                                        <p:strVal val="0.1"/>
                                      </p:to>
                                    </p:set>
                                    <p:animEffect filter="image" prLst="opacity: 0.1">
                                      <p:cBhvr rctx="IE">
                                        <p:cTn id="19" dur="indefinite"/>
                                        <p:tgtEl>
                                          <p:spTgt spid="4">
                                            <p:txEl>
                                              <p:pRg st="4" end="4"/>
                                            </p:txEl>
                                          </p:spTgt>
                                        </p:tgtEl>
                                      </p:cBhvr>
                                    </p:animEffect>
                                  </p:childTnLst>
                                </p:cTn>
                              </p:par>
                              <p:par>
                                <p:cTn id="20" presetID="9" presetClass="emph" presetSubtype="0" nodeType="withEffect">
                                  <p:stCondLst>
                                    <p:cond delay="0"/>
                                  </p:stCondLst>
                                  <p:childTnLst>
                                    <p:set>
                                      <p:cBhvr>
                                        <p:cTn id="21" dur="indefinite"/>
                                        <p:tgtEl>
                                          <p:spTgt spid="4">
                                            <p:txEl>
                                              <p:pRg st="5" end="5"/>
                                            </p:txEl>
                                          </p:spTgt>
                                        </p:tgtEl>
                                        <p:attrNameLst>
                                          <p:attrName>style.opacity</p:attrName>
                                        </p:attrNameLst>
                                      </p:cBhvr>
                                      <p:to>
                                        <p:strVal val="0.1"/>
                                      </p:to>
                                    </p:set>
                                    <p:animEffect filter="image" prLst="opacity: 0.1">
                                      <p:cBhvr rctx="IE">
                                        <p:cTn id="22" dur="indefinite"/>
                                        <p:tgtEl>
                                          <p:spTgt spid="4">
                                            <p:txEl>
                                              <p:pRg st="5" end="5"/>
                                            </p:txEl>
                                          </p:spTgt>
                                        </p:tgtEl>
                                      </p:cBhvr>
                                    </p:animEffect>
                                  </p:childTnLst>
                                </p:cTn>
                              </p:par>
                              <p:par>
                                <p:cTn id="23" presetID="9" presetClass="emph" presetSubtype="0" nodeType="withEffect">
                                  <p:stCondLst>
                                    <p:cond delay="0"/>
                                  </p:stCondLst>
                                  <p:childTnLst>
                                    <p:set>
                                      <p:cBhvr>
                                        <p:cTn id="24" dur="indefinite"/>
                                        <p:tgtEl>
                                          <p:spTgt spid="4">
                                            <p:txEl>
                                              <p:pRg st="6" end="6"/>
                                            </p:txEl>
                                          </p:spTgt>
                                        </p:tgtEl>
                                        <p:attrNameLst>
                                          <p:attrName>style.opacity</p:attrName>
                                        </p:attrNameLst>
                                      </p:cBhvr>
                                      <p:to>
                                        <p:strVal val="0.1"/>
                                      </p:to>
                                    </p:set>
                                    <p:animEffect filter="image" prLst="opacity: 0.1">
                                      <p:cBhvr rctx="IE">
                                        <p:cTn id="25" dur="indefinite"/>
                                        <p:tgtEl>
                                          <p:spTgt spid="4">
                                            <p:txEl>
                                              <p:pRg st="6" end="6"/>
                                            </p:txEl>
                                          </p:spTgt>
                                        </p:tgtEl>
                                      </p:cBhvr>
                                    </p:animEffect>
                                  </p:childTnLst>
                                </p:cTn>
                              </p:par>
                              <p:par>
                                <p:cTn id="26" presetID="9" presetClass="emph" presetSubtype="0" nodeType="withEffect">
                                  <p:stCondLst>
                                    <p:cond delay="0"/>
                                  </p:stCondLst>
                                  <p:childTnLst>
                                    <p:set>
                                      <p:cBhvr>
                                        <p:cTn id="27" dur="indefinite"/>
                                        <p:tgtEl>
                                          <p:spTgt spid="4">
                                            <p:txEl>
                                              <p:pRg st="7" end="7"/>
                                            </p:txEl>
                                          </p:spTgt>
                                        </p:tgtEl>
                                        <p:attrNameLst>
                                          <p:attrName>style.opacity</p:attrName>
                                        </p:attrNameLst>
                                      </p:cBhvr>
                                      <p:to>
                                        <p:strVal val="0.1"/>
                                      </p:to>
                                    </p:set>
                                    <p:animEffect filter="image" prLst="opacity: 0.1">
                                      <p:cBhvr rctx="IE">
                                        <p:cTn id="28" dur="indefinite"/>
                                        <p:tgtEl>
                                          <p:spTgt spid="4">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mph" presetSubtype="0" nodeType="clickEffect">
                                  <p:stCondLst>
                                    <p:cond delay="0"/>
                                  </p:stCondLst>
                                  <p:childTnLst>
                                    <p:set>
                                      <p:cBhvr>
                                        <p:cTn id="32" dur="indefinite"/>
                                        <p:tgtEl>
                                          <p:spTgt spid="4">
                                            <p:txEl>
                                              <p:pRg st="3" end="3"/>
                                            </p:txEl>
                                          </p:spTgt>
                                        </p:tgtEl>
                                        <p:attrNameLst>
                                          <p:attrName>style.opacity</p:attrName>
                                        </p:attrNameLst>
                                      </p:cBhvr>
                                      <p:to>
                                        <p:strVal val="1"/>
                                      </p:to>
                                    </p:set>
                                    <p:animEffect filter="image" prLst="opacity: 1">
                                      <p:cBhvr rctx="IE">
                                        <p:cTn id="33" dur="indefinite"/>
                                        <p:tgtEl>
                                          <p:spTgt spid="4">
                                            <p:txEl>
                                              <p:pRg st="3" end="3"/>
                                            </p:txEl>
                                          </p:spTgt>
                                        </p:tgtEl>
                                      </p:cBhvr>
                                    </p:animEffect>
                                  </p:childTnLst>
                                </p:cTn>
                              </p:par>
                              <p:par>
                                <p:cTn id="34" presetID="9" presetClass="emph" presetSubtype="0" nodeType="withEffect">
                                  <p:stCondLst>
                                    <p:cond delay="0"/>
                                  </p:stCondLst>
                                  <p:childTnLst>
                                    <p:set>
                                      <p:cBhvr>
                                        <p:cTn id="35" dur="indefinite"/>
                                        <p:tgtEl>
                                          <p:spTgt spid="4">
                                            <p:txEl>
                                              <p:pRg st="4" end="4"/>
                                            </p:txEl>
                                          </p:spTgt>
                                        </p:tgtEl>
                                        <p:attrNameLst>
                                          <p:attrName>style.opacity</p:attrName>
                                        </p:attrNameLst>
                                      </p:cBhvr>
                                      <p:to>
                                        <p:strVal val="1"/>
                                      </p:to>
                                    </p:set>
                                    <p:animEffect filter="image" prLst="opacity: 1">
                                      <p:cBhvr rctx="IE">
                                        <p:cTn id="36" dur="indefinite"/>
                                        <p:tgtEl>
                                          <p:spTgt spid="4">
                                            <p:txEl>
                                              <p:pRg st="4" end="4"/>
                                            </p:txEl>
                                          </p:spTgt>
                                        </p:tgtEl>
                                      </p:cBhvr>
                                    </p:animEffect>
                                  </p:childTnLst>
                                </p:cTn>
                              </p:par>
                              <p:par>
                                <p:cTn id="37" presetID="9" presetClass="emph" presetSubtype="0" nodeType="withEffect">
                                  <p:stCondLst>
                                    <p:cond delay="0"/>
                                  </p:stCondLst>
                                  <p:childTnLst>
                                    <p:set>
                                      <p:cBhvr>
                                        <p:cTn id="38" dur="indefinite"/>
                                        <p:tgtEl>
                                          <p:spTgt spid="4">
                                            <p:txEl>
                                              <p:pRg st="5" end="5"/>
                                            </p:txEl>
                                          </p:spTgt>
                                        </p:tgtEl>
                                        <p:attrNameLst>
                                          <p:attrName>style.opacity</p:attrName>
                                        </p:attrNameLst>
                                      </p:cBhvr>
                                      <p:to>
                                        <p:strVal val="1"/>
                                      </p:to>
                                    </p:set>
                                    <p:animEffect filter="image" prLst="opacity: 1">
                                      <p:cBhvr rctx="IE">
                                        <p:cTn id="39" dur="indefinite"/>
                                        <p:tgtEl>
                                          <p:spTgt spid="4">
                                            <p:txEl>
                                              <p:pRg st="5" end="5"/>
                                            </p:txEl>
                                          </p:spTgt>
                                        </p:tgtEl>
                                      </p:cBhvr>
                                    </p:animEffect>
                                  </p:childTnLst>
                                </p:cTn>
                              </p:par>
                              <p:par>
                                <p:cTn id="40" presetID="9" presetClass="emph" presetSubtype="0" nodeType="withEffect">
                                  <p:stCondLst>
                                    <p:cond delay="0"/>
                                  </p:stCondLst>
                                  <p:childTnLst>
                                    <p:set>
                                      <p:cBhvr>
                                        <p:cTn id="41" dur="indefinite"/>
                                        <p:tgtEl>
                                          <p:spTgt spid="4">
                                            <p:txEl>
                                              <p:pRg st="6" end="6"/>
                                            </p:txEl>
                                          </p:spTgt>
                                        </p:tgtEl>
                                        <p:attrNameLst>
                                          <p:attrName>style.opacity</p:attrName>
                                        </p:attrNameLst>
                                      </p:cBhvr>
                                      <p:to>
                                        <p:strVal val="1"/>
                                      </p:to>
                                    </p:set>
                                    <p:animEffect filter="image" prLst="opacity: 1">
                                      <p:cBhvr rctx="IE">
                                        <p:cTn id="42" dur="indefinite"/>
                                        <p:tgtEl>
                                          <p:spTgt spid="4">
                                            <p:txEl>
                                              <p:pRg st="6" end="6"/>
                                            </p:txEl>
                                          </p:spTgt>
                                        </p:tgtEl>
                                      </p:cBhvr>
                                    </p:animEffect>
                                  </p:childTnLst>
                                </p:cTn>
                              </p:par>
                              <p:par>
                                <p:cTn id="43" presetID="9" presetClass="emph" presetSubtype="0" nodeType="withEffect">
                                  <p:stCondLst>
                                    <p:cond delay="0"/>
                                  </p:stCondLst>
                                  <p:childTnLst>
                                    <p:set>
                                      <p:cBhvr>
                                        <p:cTn id="44" dur="indefinite"/>
                                        <p:tgtEl>
                                          <p:spTgt spid="4">
                                            <p:txEl>
                                              <p:pRg st="7" end="7"/>
                                            </p:txEl>
                                          </p:spTgt>
                                        </p:tgtEl>
                                        <p:attrNameLst>
                                          <p:attrName>style.opacity</p:attrName>
                                        </p:attrNameLst>
                                      </p:cBhvr>
                                      <p:to>
                                        <p:strVal val="1"/>
                                      </p:to>
                                    </p:set>
                                    <p:animEffect filter="image" prLst="opacity: 1">
                                      <p:cBhvr rctx="IE">
                                        <p:cTn id="45" dur="indefinite"/>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29BAE-B4B8-4465-8903-B334363E38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61EB83-31E7-FD40-14E2-FD257E259029}"/>
              </a:ext>
            </a:extLst>
          </p:cNvPr>
          <p:cNvSpPr>
            <a:spLocks noGrp="1"/>
          </p:cNvSpPr>
          <p:nvPr>
            <p:ph type="title"/>
          </p:nvPr>
        </p:nvSpPr>
        <p:spPr/>
        <p:txBody>
          <a:bodyPr/>
          <a:lstStyle/>
          <a:p>
            <a:r>
              <a:rPr lang="en-US" dirty="0">
                <a:solidFill>
                  <a:schemeClr val="bg1"/>
                </a:solidFill>
                <a:latin typeface="Courier New" panose="02070309020205020404" pitchFamily="49" charset="0"/>
                <a:cs typeface="Courier New" panose="02070309020205020404" pitchFamily="49" charset="0"/>
              </a:rPr>
              <a:t>Root Constant</a:t>
            </a:r>
            <a:endParaRPr lang="nl-NL" dirty="0">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C1D3A544-CB2C-CDCC-E28D-0216E50E3338}"/>
              </a:ext>
            </a:extLst>
          </p:cNvPr>
          <p:cNvSpPr>
            <a:spLocks noGrp="1"/>
          </p:cNvSpPr>
          <p:nvPr>
            <p:ph idx="1"/>
          </p:nvPr>
        </p:nvSpPr>
        <p:spPr>
          <a:xfrm>
            <a:off x="838200" y="1825625"/>
            <a:ext cx="5040000" cy="4320000"/>
          </a:xfrm>
          <a:solidFill>
            <a:srgbClr val="3F423F"/>
          </a:solidFill>
        </p:spPr>
        <p:txBody>
          <a:bodyPr>
            <a:normAutofit/>
          </a:bodyPr>
          <a:lstStyle/>
          <a:p>
            <a:pPr marL="0" indent="0">
              <a:buNone/>
            </a:pPr>
            <a:r>
              <a:rPr lang="nl-NL" sz="1400" dirty="0" err="1">
                <a:solidFill>
                  <a:srgbClr val="C1BCAD"/>
                </a:solidFill>
                <a:latin typeface="Consolas" panose="020B0609020204030204" pitchFamily="49" charset="0"/>
              </a:rPr>
              <a:t>cbuffer</a:t>
            </a:r>
            <a:r>
              <a:rPr lang="nl-NL" sz="1400" dirty="0">
                <a:latin typeface="Consolas" panose="020B0609020204030204" pitchFamily="49" charset="0"/>
              </a:rPr>
              <a:t> </a:t>
            </a:r>
            <a:r>
              <a:rPr lang="nl-NL" sz="1400" dirty="0">
                <a:solidFill>
                  <a:srgbClr val="C9CE9F"/>
                </a:solidFill>
                <a:latin typeface="Consolas" panose="020B0609020204030204" pitchFamily="49" charset="0"/>
              </a:rPr>
              <a:t>input</a:t>
            </a:r>
            <a:r>
              <a:rPr lang="nl-NL" sz="1400" dirty="0">
                <a:latin typeface="Consolas" panose="020B0609020204030204" pitchFamily="49" charset="0"/>
              </a:rPr>
              <a: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rgbClr val="C1BCAD"/>
                </a:solidFill>
                <a:latin typeface="Consolas" panose="020B0609020204030204" pitchFamily="49" charset="0"/>
              </a:rPr>
              <a:t>register</a:t>
            </a:r>
            <a:r>
              <a:rPr lang="nl-NL" sz="1400" dirty="0">
                <a:solidFill>
                  <a:srgbClr val="CFCFCF"/>
                </a:solidFill>
                <a:latin typeface="Consolas" panose="020B0609020204030204" pitchFamily="49" charset="0"/>
              </a:rPr>
              <a:t>(</a:t>
            </a:r>
            <a:r>
              <a:rPr lang="nl-NL" sz="1400" dirty="0">
                <a:solidFill>
                  <a:schemeClr val="accent2"/>
                </a:solidFill>
                <a:latin typeface="Consolas" panose="020B0609020204030204" pitchFamily="49" charset="0"/>
              </a:rPr>
              <a:t>b0</a:t>
            </a:r>
            <a:r>
              <a:rPr lang="nl-NL"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p>
          <a:p>
            <a:pPr marL="0" indent="0">
              <a:buNone/>
            </a:pPr>
            <a:r>
              <a:rPr lang="nl-NL" sz="1400" dirty="0">
                <a:latin typeface="Consolas" panose="020B0609020204030204" pitchFamily="49" charset="0"/>
              </a:rPr>
              <a:t>    </a:t>
            </a:r>
            <a:r>
              <a:rPr lang="nl-NL" sz="1400" dirty="0" err="1">
                <a:solidFill>
                  <a:srgbClr val="C1BCAD"/>
                </a:solidFill>
                <a:latin typeface="Consolas" panose="020B0609020204030204" pitchFamily="49" charset="0"/>
              </a:rPr>
              <a:t>uint</a:t>
            </a:r>
            <a:r>
              <a:rPr lang="nl-NL" sz="1400" dirty="0">
                <a:latin typeface="Consolas" panose="020B0609020204030204" pitchFamily="49" charset="0"/>
              </a:rPr>
              <a:t> </a:t>
            </a:r>
            <a:r>
              <a:rPr lang="nl-NL" sz="1400" dirty="0" err="1">
                <a:solidFill>
                  <a:srgbClr val="9FA29F"/>
                </a:solidFill>
                <a:latin typeface="Consolas" panose="020B0609020204030204" pitchFamily="49" charset="0"/>
              </a:rPr>
              <a:t>value</a:t>
            </a:r>
            <a:r>
              <a:rPr lang="nl-NL"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p>
          <a:p>
            <a:pPr marL="0" indent="0">
              <a:buNone/>
            </a:pPr>
            <a:endParaRPr lang="nl-NL" sz="1400" dirty="0">
              <a:latin typeface="Consolas" panose="020B0609020204030204" pitchFamily="49" charset="0"/>
            </a:endParaRPr>
          </a:p>
          <a:p>
            <a:pPr marL="0" indent="0">
              <a:buNone/>
            </a:pPr>
            <a:r>
              <a:rPr lang="nl-NL" sz="1400" dirty="0" err="1">
                <a:solidFill>
                  <a:schemeClr val="accent6">
                    <a:lumMod val="60000"/>
                    <a:lumOff val="40000"/>
                  </a:schemeClr>
                </a:solidFill>
                <a:latin typeface="Consolas" panose="020B0609020204030204" pitchFamily="49" charset="0"/>
              </a:rPr>
              <a:t>RWStructuredBuffer</a:t>
            </a:r>
            <a:r>
              <a:rPr lang="nl-NL" sz="1400" dirty="0">
                <a:solidFill>
                  <a:schemeClr val="accent6">
                    <a:lumMod val="60000"/>
                    <a:lumOff val="40000"/>
                  </a:schemeClr>
                </a:solidFill>
                <a:latin typeface="Consolas" panose="020B0609020204030204" pitchFamily="49" charset="0"/>
              </a:rPr>
              <a:t>&lt;</a:t>
            </a:r>
            <a:r>
              <a:rPr lang="nl-NL" sz="1400" dirty="0" err="1">
                <a:solidFill>
                  <a:schemeClr val="accent6">
                    <a:lumMod val="60000"/>
                    <a:lumOff val="40000"/>
                  </a:schemeClr>
                </a:solidFill>
                <a:latin typeface="Consolas" panose="020B0609020204030204" pitchFamily="49" charset="0"/>
              </a:rPr>
              <a:t>uint</a:t>
            </a:r>
            <a:r>
              <a:rPr lang="nl-NL" sz="1400" dirty="0">
                <a:solidFill>
                  <a:schemeClr val="accent6">
                    <a:lumMod val="60000"/>
                    <a:lumOff val="40000"/>
                  </a:schemeClr>
                </a:solidFill>
                <a:latin typeface="Consolas" panose="020B0609020204030204" pitchFamily="49" charset="0"/>
              </a:rPr>
              <a:t>&gt; output</a:t>
            </a:r>
            <a:r>
              <a:rPr lang="nl-NL" sz="1400" dirty="0">
                <a:latin typeface="Consolas" panose="020B0609020204030204" pitchFamily="49" charset="0"/>
              </a:rPr>
              <a: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chemeClr val="accent6">
                    <a:lumMod val="60000"/>
                    <a:lumOff val="40000"/>
                  </a:schemeClr>
                </a:solidFill>
                <a:latin typeface="Consolas" panose="020B0609020204030204" pitchFamily="49" charset="0"/>
              </a:rPr>
              <a:t>register(u0)</a:t>
            </a:r>
            <a:r>
              <a:rPr lang="nl-NL" sz="1400" dirty="0">
                <a:solidFill>
                  <a:srgbClr val="CFCFCF"/>
                </a:solidFill>
                <a:latin typeface="Consolas" panose="020B0609020204030204" pitchFamily="49" charset="0"/>
              </a:rPr>
              <a:t>;</a:t>
            </a:r>
          </a:p>
          <a:p>
            <a:pPr marL="0" indent="0">
              <a:buNone/>
            </a:pPr>
            <a:endParaRPr lang="nl-NL" sz="1400" dirty="0">
              <a:latin typeface="Consolas" panose="020B0609020204030204" pitchFamily="49" charset="0"/>
            </a:endParaRPr>
          </a:p>
          <a:p>
            <a:pPr marL="0" indent="0">
              <a:buNone/>
            </a:pPr>
            <a:r>
              <a:rPr lang="nl-NL" sz="1400" dirty="0">
                <a:solidFill>
                  <a:srgbClr val="CFCFCF"/>
                </a:solidFill>
                <a:latin typeface="Consolas" panose="020B0609020204030204" pitchFamily="49" charset="0"/>
              </a:rPr>
              <a:t>[</a:t>
            </a:r>
            <a:r>
              <a:rPr lang="nl-NL" sz="1400" dirty="0" err="1">
                <a:solidFill>
                  <a:srgbClr val="C1BCAD"/>
                </a:solidFill>
                <a:latin typeface="Consolas" panose="020B0609020204030204" pitchFamily="49" charset="0"/>
              </a:rPr>
              <a:t>numthreads</a:t>
            </a:r>
            <a:r>
              <a:rPr lang="nl-NL" sz="1400" dirty="0">
                <a:solidFill>
                  <a:srgbClr val="CFCFCF"/>
                </a:solidFill>
                <a:latin typeface="Consolas" panose="020B0609020204030204" pitchFamily="49" charset="0"/>
              </a:rPr>
              <a:t>(32,1,1)]</a:t>
            </a:r>
          </a:p>
          <a:p>
            <a:pPr marL="0" indent="0">
              <a:buNone/>
            </a:pPr>
            <a:r>
              <a:rPr lang="en-US" sz="1400" dirty="0">
                <a:solidFill>
                  <a:srgbClr val="C1BCAD"/>
                </a:solidFill>
                <a:latin typeface="Consolas" panose="020B0609020204030204" pitchFamily="49" charset="0"/>
              </a:rPr>
              <a:t>void</a:t>
            </a:r>
            <a:r>
              <a:rPr lang="en-US" sz="1400" dirty="0">
                <a:latin typeface="Consolas" panose="020B0609020204030204" pitchFamily="49" charset="0"/>
              </a:rPr>
              <a:t> </a:t>
            </a:r>
            <a:r>
              <a:rPr lang="en-US" sz="1400" dirty="0">
                <a:solidFill>
                  <a:srgbClr val="C9CE9F"/>
                </a:solidFill>
                <a:latin typeface="Consolas" panose="020B0609020204030204" pitchFamily="49" charset="0"/>
              </a:rPr>
              <a:t>main</a:t>
            </a:r>
            <a:r>
              <a:rPr lang="en-US" sz="1400" dirty="0">
                <a:solidFill>
                  <a:srgbClr val="CFCFCF"/>
                </a:solidFill>
                <a:latin typeface="Consolas" panose="020B0609020204030204" pitchFamily="49" charset="0"/>
              </a:rPr>
              <a:t>(</a:t>
            </a:r>
            <a:r>
              <a:rPr lang="en-US" sz="1400" dirty="0" err="1">
                <a:solidFill>
                  <a:srgbClr val="C1BCAD"/>
                </a:solidFill>
                <a:latin typeface="Consolas" panose="020B0609020204030204" pitchFamily="49" charset="0"/>
              </a:rPr>
              <a:t>uint</a:t>
            </a:r>
            <a:r>
              <a:rPr lang="en-US" sz="1400" dirty="0">
                <a:latin typeface="Consolas" panose="020B0609020204030204" pitchFamily="49" charset="0"/>
              </a:rPr>
              <a:t> </a:t>
            </a:r>
            <a:r>
              <a:rPr lang="en-US" sz="1400" dirty="0">
                <a:solidFill>
                  <a:srgbClr val="9FA29F"/>
                </a:solidFill>
                <a:latin typeface="Consolas" panose="020B0609020204030204" pitchFamily="49" charset="0"/>
              </a:rPr>
              <a:t>index</a:t>
            </a:r>
            <a:r>
              <a:rPr lang="en-US" sz="1400" dirty="0">
                <a:latin typeface="Consolas" panose="020B0609020204030204" pitchFamily="49" charset="0"/>
              </a:rPr>
              <a:t> </a:t>
            </a:r>
            <a:r>
              <a:rPr lang="en-US" sz="1400" dirty="0">
                <a:solidFill>
                  <a:srgbClr val="CFCFCF"/>
                </a:solidFill>
                <a:latin typeface="Consolas" panose="020B0609020204030204" pitchFamily="49" charset="0"/>
              </a:rPr>
              <a:t>:</a:t>
            </a:r>
            <a:r>
              <a:rPr lang="en-US" sz="1400" dirty="0">
                <a:latin typeface="Consolas" panose="020B0609020204030204" pitchFamily="49" charset="0"/>
              </a:rPr>
              <a:t> </a:t>
            </a:r>
            <a:r>
              <a:rPr lang="en-US" sz="1400" dirty="0" err="1">
                <a:solidFill>
                  <a:srgbClr val="9FA29F"/>
                </a:solidFill>
                <a:latin typeface="Consolas" panose="020B0609020204030204" pitchFamily="49" charset="0"/>
              </a:rPr>
              <a:t>SV_DispatchThreadID</a:t>
            </a:r>
            <a:r>
              <a:rPr lang="en-US"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p>
          <a:p>
            <a:pPr marL="0" indent="0">
              <a:buNone/>
            </a:pPr>
            <a:r>
              <a:rPr lang="nl-NL" sz="1400" dirty="0">
                <a:latin typeface="Consolas" panose="020B0609020204030204" pitchFamily="49" charset="0"/>
              </a:rPr>
              <a:t>    </a:t>
            </a:r>
            <a:r>
              <a:rPr lang="nl-NL" sz="1400" dirty="0">
                <a:solidFill>
                  <a:srgbClr val="C9CE9F"/>
                </a:solidFill>
                <a:latin typeface="Consolas" panose="020B0609020204030204" pitchFamily="49" charset="0"/>
              </a:rPr>
              <a:t>output</a:t>
            </a:r>
            <a:r>
              <a:rPr lang="nl-NL" sz="1400" dirty="0">
                <a:solidFill>
                  <a:srgbClr val="CFCFCF"/>
                </a:solidFill>
                <a:latin typeface="Consolas" panose="020B0609020204030204" pitchFamily="49" charset="0"/>
              </a:rPr>
              <a:t>[</a:t>
            </a:r>
            <a:r>
              <a:rPr lang="nl-NL" sz="1400" dirty="0">
                <a:solidFill>
                  <a:srgbClr val="9FA29F"/>
                </a:solidFill>
                <a:latin typeface="Consolas" panose="020B0609020204030204" pitchFamily="49" charset="0"/>
              </a:rPr>
              <a:t>index</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err="1">
                <a:solidFill>
                  <a:srgbClr val="9FA29F"/>
                </a:solidFill>
                <a:latin typeface="Consolas" panose="020B0609020204030204" pitchFamily="49" charset="0"/>
              </a:rPr>
              <a:t>value</a:t>
            </a:r>
            <a:r>
              <a:rPr lang="nl-NL"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endParaRPr lang="en-US" sz="1400" dirty="0">
              <a:solidFill>
                <a:srgbClr val="CFCFCF"/>
              </a:solidFill>
              <a:latin typeface="Consolas" panose="020B0609020204030204" pitchFamily="49" charset="0"/>
            </a:endParaRPr>
          </a:p>
        </p:txBody>
      </p:sp>
      <p:sp>
        <p:nvSpPr>
          <p:cNvPr id="4" name="Content Placeholder 4">
            <a:extLst>
              <a:ext uri="{FF2B5EF4-FFF2-40B4-BE49-F238E27FC236}">
                <a16:creationId xmlns:a16="http://schemas.microsoft.com/office/drawing/2014/main" id="{DD9512CC-8026-B061-6238-A513D4618A8F}"/>
              </a:ext>
            </a:extLst>
          </p:cNvPr>
          <p:cNvSpPr txBox="1">
            <a:spLocks/>
          </p:cNvSpPr>
          <p:nvPr/>
        </p:nvSpPr>
        <p:spPr>
          <a:xfrm>
            <a:off x="6313802" y="1825625"/>
            <a:ext cx="5040000" cy="4320000"/>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en-US" sz="1400" dirty="0">
                <a:solidFill>
                  <a:srgbClr val="CFCFCF"/>
                </a:solidFill>
                <a:latin typeface="Consolas" panose="020B0609020204030204" pitchFamily="49" charset="0"/>
              </a:rPr>
              <a:t>v_dual_mov_b32  v1, s2</a:t>
            </a:r>
          </a:p>
          <a:p>
            <a:pPr marL="0" indent="0">
              <a:buClr>
                <a:srgbClr val="9FA29F"/>
              </a:buClr>
              <a:buNone/>
            </a:pPr>
            <a:r>
              <a:rPr lang="en-US" sz="1400" dirty="0">
                <a:solidFill>
                  <a:srgbClr val="CFCFCF"/>
                </a:solidFill>
                <a:latin typeface="Consolas" panose="020B0609020204030204" pitchFamily="49" charset="0"/>
              </a:rPr>
              <a:t>v_dual_and_b32  v0, lit(0x000003ff), v0</a:t>
            </a:r>
          </a:p>
          <a:p>
            <a:pPr marL="0" indent="0">
              <a:buClr>
                <a:srgbClr val="9FA29F"/>
              </a:buClr>
              <a:buNone/>
            </a:pPr>
            <a:r>
              <a:rPr lang="en-US" sz="1400" dirty="0">
                <a:solidFill>
                  <a:srgbClr val="CFCFCF"/>
                </a:solidFill>
                <a:latin typeface="Consolas" panose="020B0609020204030204" pitchFamily="49" charset="0"/>
              </a:rPr>
              <a:t>v_lshl_add_u32  v0, s16, 5, v0</a:t>
            </a:r>
          </a:p>
          <a:p>
            <a:pPr marL="0" indent="0">
              <a:buClr>
                <a:srgbClr val="9FA29F"/>
              </a:buClr>
              <a:buNone/>
            </a:pPr>
            <a:r>
              <a:rPr lang="en-US" sz="1400" dirty="0">
                <a:solidFill>
                  <a:srgbClr val="CFCFCF"/>
                </a:solidFill>
                <a:latin typeface="Consolas" panose="020B0609020204030204" pitchFamily="49" charset="0"/>
              </a:rPr>
              <a:t>s_pack_ll_b32_b16  s0, s4, 4</a:t>
            </a:r>
          </a:p>
          <a:p>
            <a:pPr marL="0" indent="0">
              <a:buClr>
                <a:srgbClr val="9FA29F"/>
              </a:buClr>
              <a:buNone/>
            </a:pPr>
            <a:r>
              <a:rPr lang="en-US" sz="1400" dirty="0">
                <a:solidFill>
                  <a:srgbClr val="CFCFCF"/>
                </a:solidFill>
                <a:latin typeface="Consolas" panose="020B0609020204030204" pitchFamily="49" charset="0"/>
              </a:rPr>
              <a:t>s_mov_b32     s1, s0</a:t>
            </a:r>
          </a:p>
          <a:p>
            <a:pPr marL="0" indent="0">
              <a:buClr>
                <a:srgbClr val="9FA29F"/>
              </a:buClr>
              <a:buNone/>
            </a:pPr>
            <a:r>
              <a:rPr lang="en-US" sz="1400" dirty="0">
                <a:solidFill>
                  <a:srgbClr val="CFCFCF"/>
                </a:solidFill>
                <a:latin typeface="Consolas" panose="020B0609020204030204" pitchFamily="49" charset="0"/>
              </a:rPr>
              <a:t>s_movk_i32    s2, 0xffff</a:t>
            </a:r>
          </a:p>
          <a:p>
            <a:pPr marL="0" indent="0">
              <a:buClr>
                <a:srgbClr val="9FA29F"/>
              </a:buClr>
              <a:buNone/>
            </a:pPr>
            <a:r>
              <a:rPr lang="en-US" sz="1400" dirty="0">
                <a:solidFill>
                  <a:srgbClr val="CFCFCF"/>
                </a:solidFill>
                <a:latin typeface="Consolas" panose="020B0609020204030204" pitchFamily="49" charset="0"/>
              </a:rPr>
              <a:t>s_mov_b32     s0, s3</a:t>
            </a:r>
          </a:p>
          <a:p>
            <a:pPr marL="0" indent="0">
              <a:buClr>
                <a:srgbClr val="9FA29F"/>
              </a:buClr>
              <a:buNone/>
            </a:pPr>
            <a:r>
              <a:rPr lang="en-US" sz="1400" dirty="0">
                <a:solidFill>
                  <a:srgbClr val="CFCFCF"/>
                </a:solidFill>
                <a:latin typeface="Consolas" panose="020B0609020204030204" pitchFamily="49" charset="0"/>
              </a:rPr>
              <a:t>s_mov_b32     s3, lit(0x20014fac)</a:t>
            </a:r>
          </a:p>
          <a:p>
            <a:pPr marL="0" indent="0">
              <a:buClr>
                <a:srgbClr val="9FA29F"/>
              </a:buClr>
              <a:buNone/>
            </a:pPr>
            <a:r>
              <a:rPr lang="en-US" sz="1400" dirty="0">
                <a:solidFill>
                  <a:srgbClr val="CFCFCF"/>
                </a:solidFill>
                <a:latin typeface="Consolas" panose="020B0609020204030204" pitchFamily="49" charset="0"/>
              </a:rPr>
              <a:t>buffer_store_b32  v1, v0, </a:t>
            </a:r>
            <a:r>
              <a:rPr lang="en-US" sz="1400" dirty="0">
                <a:solidFill>
                  <a:schemeClr val="accent6">
                    <a:lumMod val="60000"/>
                    <a:lumOff val="40000"/>
                  </a:schemeClr>
                </a:solidFill>
                <a:latin typeface="Consolas" panose="020B0609020204030204" pitchFamily="49" charset="0"/>
              </a:rPr>
              <a:t>s[0:3]</a:t>
            </a:r>
            <a:r>
              <a:rPr lang="en-US" sz="1400" dirty="0">
                <a:solidFill>
                  <a:srgbClr val="CFCFCF"/>
                </a:solidFill>
                <a:latin typeface="Consolas" panose="020B0609020204030204" pitchFamily="49" charset="0"/>
              </a:rPr>
              <a:t>, 0 </a:t>
            </a:r>
            <a:r>
              <a:rPr lang="en-US" sz="1400" dirty="0" err="1">
                <a:solidFill>
                  <a:srgbClr val="CFCFCF"/>
                </a:solidFill>
                <a:latin typeface="Consolas" panose="020B0609020204030204" pitchFamily="49" charset="0"/>
              </a:rPr>
              <a:t>idxen</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glc</a:t>
            </a:r>
            <a:endParaRPr lang="nl-NL" sz="1400" dirty="0">
              <a:solidFill>
                <a:srgbClr val="CFCFCF"/>
              </a:solidFill>
              <a:latin typeface="Consolas" panose="020B0609020204030204" pitchFamily="49" charset="0"/>
            </a:endParaRPr>
          </a:p>
        </p:txBody>
      </p:sp>
      <p:sp>
        <p:nvSpPr>
          <p:cNvPr id="10" name="Slide Number Placeholder 9">
            <a:extLst>
              <a:ext uri="{FF2B5EF4-FFF2-40B4-BE49-F238E27FC236}">
                <a16:creationId xmlns:a16="http://schemas.microsoft.com/office/drawing/2014/main" id="{1950A09D-F29B-4C71-2282-F17C225D4950}"/>
              </a:ext>
            </a:extLst>
          </p:cNvPr>
          <p:cNvSpPr>
            <a:spLocks noGrp="1"/>
          </p:cNvSpPr>
          <p:nvPr>
            <p:ph type="sldNum" sz="quarter" idx="12"/>
          </p:nvPr>
        </p:nvSpPr>
        <p:spPr/>
        <p:txBody>
          <a:bodyPr/>
          <a:lstStyle/>
          <a:p>
            <a:fld id="{5C7B9823-D771-4D90-A2CD-7D2C676B1CFD}" type="slidenum">
              <a:rPr lang="nl-NL" smtClean="0"/>
              <a:t>34</a:t>
            </a:fld>
            <a:endParaRPr lang="nl-NL"/>
          </a:p>
        </p:txBody>
      </p:sp>
      <p:cxnSp>
        <p:nvCxnSpPr>
          <p:cNvPr id="5" name="Straight Arrow Connector 4">
            <a:extLst>
              <a:ext uri="{FF2B5EF4-FFF2-40B4-BE49-F238E27FC236}">
                <a16:creationId xmlns:a16="http://schemas.microsoft.com/office/drawing/2014/main" id="{C8116E72-394A-D2B6-BBE1-C438B26A5E7E}"/>
              </a:ext>
            </a:extLst>
          </p:cNvPr>
          <p:cNvCxnSpPr>
            <a:cxnSpLocks/>
            <a:stCxn id="8" idx="1"/>
            <a:endCxn id="7" idx="3"/>
          </p:cNvCxnSpPr>
          <p:nvPr/>
        </p:nvCxnSpPr>
        <p:spPr>
          <a:xfrm flipH="1">
            <a:off x="3501484" y="4499445"/>
            <a:ext cx="4647492" cy="657660"/>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7" name="Rectangle 6">
            <a:extLst>
              <a:ext uri="{FF2B5EF4-FFF2-40B4-BE49-F238E27FC236}">
                <a16:creationId xmlns:a16="http://schemas.microsoft.com/office/drawing/2014/main" id="{8FA57AD2-16D0-A824-E591-993A43D1B56F}"/>
              </a:ext>
            </a:extLst>
          </p:cNvPr>
          <p:cNvSpPr/>
          <p:nvPr/>
        </p:nvSpPr>
        <p:spPr>
          <a:xfrm>
            <a:off x="2871850" y="5027988"/>
            <a:ext cx="629634"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8" name="Rectangle 7">
            <a:extLst>
              <a:ext uri="{FF2B5EF4-FFF2-40B4-BE49-F238E27FC236}">
                <a16:creationId xmlns:a16="http://schemas.microsoft.com/office/drawing/2014/main" id="{8F2E3D15-35E5-891D-7BDE-0EAF10225BB1}"/>
              </a:ext>
            </a:extLst>
          </p:cNvPr>
          <p:cNvSpPr/>
          <p:nvPr/>
        </p:nvSpPr>
        <p:spPr>
          <a:xfrm>
            <a:off x="8148976" y="4370328"/>
            <a:ext cx="268274"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Tree>
    <p:extLst>
      <p:ext uri="{BB962C8B-B14F-4D97-AF65-F5344CB8AC3E}">
        <p14:creationId xmlns:p14="http://schemas.microsoft.com/office/powerpoint/2010/main" val="3804607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p:cTn id="6" dur="indefinite"/>
                                        <p:tgtEl>
                                          <p:spTgt spid="4">
                                            <p:txEl>
                                              <p:pRg st="0" end="0"/>
                                            </p:txEl>
                                          </p:spTgt>
                                        </p:tgtEl>
                                        <p:attrNameLst>
                                          <p:attrName>style.opacity</p:attrName>
                                        </p:attrNameLst>
                                      </p:cBhvr>
                                      <p:to>
                                        <p:strVal val="0.1"/>
                                      </p:to>
                                    </p:set>
                                    <p:animEffect filter="image" prLst="opacity: 0.1">
                                      <p:cBhvr rctx="IE">
                                        <p:cTn id="7" dur="indefinite"/>
                                        <p:tgtEl>
                                          <p:spTgt spid="4">
                                            <p:txEl>
                                              <p:pRg st="0" end="0"/>
                                            </p:txEl>
                                          </p:spTgt>
                                        </p:tgtEl>
                                      </p:cBhvr>
                                    </p:animEffect>
                                  </p:childTnLst>
                                </p:cTn>
                              </p:par>
                              <p:par>
                                <p:cTn id="8" presetID="9" presetClass="emph" presetSubtype="0" nodeType="withEffect">
                                  <p:stCondLst>
                                    <p:cond delay="0"/>
                                  </p:stCondLst>
                                  <p:childTnLst>
                                    <p:set>
                                      <p:cBhvr>
                                        <p:cTn id="9" dur="indefinite"/>
                                        <p:tgtEl>
                                          <p:spTgt spid="4">
                                            <p:txEl>
                                              <p:pRg st="1" end="1"/>
                                            </p:txEl>
                                          </p:spTgt>
                                        </p:tgtEl>
                                        <p:attrNameLst>
                                          <p:attrName>style.opacity</p:attrName>
                                        </p:attrNameLst>
                                      </p:cBhvr>
                                      <p:to>
                                        <p:strVal val="0.1"/>
                                      </p:to>
                                    </p:set>
                                    <p:animEffect filter="image" prLst="opacity: 0.1">
                                      <p:cBhvr rctx="IE">
                                        <p:cTn id="10" dur="indefinite"/>
                                        <p:tgtEl>
                                          <p:spTgt spid="4">
                                            <p:txEl>
                                              <p:pRg st="1" end="1"/>
                                            </p:txEl>
                                          </p:spTgt>
                                        </p:tgtEl>
                                      </p:cBhvr>
                                    </p:animEffect>
                                  </p:childTnLst>
                                </p:cTn>
                              </p:par>
                              <p:par>
                                <p:cTn id="11" presetID="9" presetClass="emph" presetSubtype="0" nodeType="withEffect">
                                  <p:stCondLst>
                                    <p:cond delay="0"/>
                                  </p:stCondLst>
                                  <p:childTnLst>
                                    <p:set>
                                      <p:cBhvr>
                                        <p:cTn id="12" dur="indefinite"/>
                                        <p:tgtEl>
                                          <p:spTgt spid="4">
                                            <p:txEl>
                                              <p:pRg st="2" end="2"/>
                                            </p:txEl>
                                          </p:spTgt>
                                        </p:tgtEl>
                                        <p:attrNameLst>
                                          <p:attrName>style.opacity</p:attrName>
                                        </p:attrNameLst>
                                      </p:cBhvr>
                                      <p:to>
                                        <p:strVal val="0.1"/>
                                      </p:to>
                                    </p:set>
                                    <p:animEffect filter="image" prLst="opacity: 0.1">
                                      <p:cBhvr rctx="IE">
                                        <p:cTn id="13" dur="indefinite"/>
                                        <p:tgtEl>
                                          <p:spTgt spid="4">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250"/>
                                        <p:tgtEl>
                                          <p:spTgt spid="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250"/>
                                        <p:tgtEl>
                                          <p:spTgt spid="7"/>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250"/>
                                        <p:tgtEl>
                                          <p:spTgt spid="8"/>
                                        </p:tgtEl>
                                      </p:cBhvr>
                                    </p:animEffect>
                                  </p:childTnLst>
                                </p:cTn>
                              </p:par>
                              <p:par>
                                <p:cTn id="25" presetID="9" presetClass="emph" presetSubtype="0" nodeType="withEffect">
                                  <p:stCondLst>
                                    <p:cond delay="0"/>
                                  </p:stCondLst>
                                  <p:childTnLst>
                                    <p:set>
                                      <p:cBhvr>
                                        <p:cTn id="26" dur="indefinite"/>
                                        <p:tgtEl>
                                          <p:spTgt spid="4">
                                            <p:txEl>
                                              <p:pRg st="3" end="3"/>
                                            </p:txEl>
                                          </p:spTgt>
                                        </p:tgtEl>
                                        <p:attrNameLst>
                                          <p:attrName>style.opacity</p:attrName>
                                        </p:attrNameLst>
                                      </p:cBhvr>
                                      <p:to>
                                        <p:strVal val="0.1"/>
                                      </p:to>
                                    </p:set>
                                    <p:animEffect filter="image" prLst="opacity: 0.1">
                                      <p:cBhvr rctx="IE">
                                        <p:cTn id="27" dur="indefinite"/>
                                        <p:tgtEl>
                                          <p:spTgt spid="4">
                                            <p:txEl>
                                              <p:pRg st="3" end="3"/>
                                            </p:txEl>
                                          </p:spTgt>
                                        </p:tgtEl>
                                      </p:cBhvr>
                                    </p:animEffect>
                                  </p:childTnLst>
                                </p:cTn>
                              </p:par>
                              <p:par>
                                <p:cTn id="28" presetID="9" presetClass="emph" presetSubtype="0" nodeType="withEffect">
                                  <p:stCondLst>
                                    <p:cond delay="0"/>
                                  </p:stCondLst>
                                  <p:childTnLst>
                                    <p:set>
                                      <p:cBhvr>
                                        <p:cTn id="29" dur="indefinite"/>
                                        <p:tgtEl>
                                          <p:spTgt spid="4">
                                            <p:txEl>
                                              <p:pRg st="4" end="4"/>
                                            </p:txEl>
                                          </p:spTgt>
                                        </p:tgtEl>
                                        <p:attrNameLst>
                                          <p:attrName>style.opacity</p:attrName>
                                        </p:attrNameLst>
                                      </p:cBhvr>
                                      <p:to>
                                        <p:strVal val="0.1"/>
                                      </p:to>
                                    </p:set>
                                    <p:animEffect filter="image" prLst="opacity: 0.1">
                                      <p:cBhvr rctx="IE">
                                        <p:cTn id="30" dur="indefinite"/>
                                        <p:tgtEl>
                                          <p:spTgt spid="4">
                                            <p:txEl>
                                              <p:pRg st="4" end="4"/>
                                            </p:txEl>
                                          </p:spTgt>
                                        </p:tgtEl>
                                      </p:cBhvr>
                                    </p:animEffect>
                                  </p:childTnLst>
                                </p:cTn>
                              </p:par>
                              <p:par>
                                <p:cTn id="31" presetID="9" presetClass="emph" presetSubtype="0" nodeType="withEffect">
                                  <p:stCondLst>
                                    <p:cond delay="0"/>
                                  </p:stCondLst>
                                  <p:childTnLst>
                                    <p:set>
                                      <p:cBhvr>
                                        <p:cTn id="32" dur="indefinite"/>
                                        <p:tgtEl>
                                          <p:spTgt spid="4">
                                            <p:txEl>
                                              <p:pRg st="5" end="5"/>
                                            </p:txEl>
                                          </p:spTgt>
                                        </p:tgtEl>
                                        <p:attrNameLst>
                                          <p:attrName>style.opacity</p:attrName>
                                        </p:attrNameLst>
                                      </p:cBhvr>
                                      <p:to>
                                        <p:strVal val="0.1"/>
                                      </p:to>
                                    </p:set>
                                    <p:animEffect filter="image" prLst="opacity: 0.1">
                                      <p:cBhvr rctx="IE">
                                        <p:cTn id="33" dur="indefinite"/>
                                        <p:tgtEl>
                                          <p:spTgt spid="4">
                                            <p:txEl>
                                              <p:pRg st="5" end="5"/>
                                            </p:txEl>
                                          </p:spTgt>
                                        </p:tgtEl>
                                      </p:cBhvr>
                                    </p:animEffect>
                                  </p:childTnLst>
                                </p:cTn>
                              </p:par>
                              <p:par>
                                <p:cTn id="34" presetID="9" presetClass="emph" presetSubtype="0" nodeType="withEffect">
                                  <p:stCondLst>
                                    <p:cond delay="0"/>
                                  </p:stCondLst>
                                  <p:childTnLst>
                                    <p:set>
                                      <p:cBhvr>
                                        <p:cTn id="35" dur="indefinite"/>
                                        <p:tgtEl>
                                          <p:spTgt spid="4">
                                            <p:txEl>
                                              <p:pRg st="6" end="6"/>
                                            </p:txEl>
                                          </p:spTgt>
                                        </p:tgtEl>
                                        <p:attrNameLst>
                                          <p:attrName>style.opacity</p:attrName>
                                        </p:attrNameLst>
                                      </p:cBhvr>
                                      <p:to>
                                        <p:strVal val="0.1"/>
                                      </p:to>
                                    </p:set>
                                    <p:animEffect filter="image" prLst="opacity: 0.1">
                                      <p:cBhvr rctx="IE">
                                        <p:cTn id="36" dur="indefinite"/>
                                        <p:tgtEl>
                                          <p:spTgt spid="4">
                                            <p:txEl>
                                              <p:pRg st="6" end="6"/>
                                            </p:txEl>
                                          </p:spTgt>
                                        </p:tgtEl>
                                      </p:cBhvr>
                                    </p:animEffect>
                                  </p:childTnLst>
                                </p:cTn>
                              </p:par>
                              <p:par>
                                <p:cTn id="37" presetID="9" presetClass="emph" presetSubtype="0" nodeType="withEffect">
                                  <p:stCondLst>
                                    <p:cond delay="0"/>
                                  </p:stCondLst>
                                  <p:childTnLst>
                                    <p:set>
                                      <p:cBhvr>
                                        <p:cTn id="38" dur="indefinite"/>
                                        <p:tgtEl>
                                          <p:spTgt spid="4">
                                            <p:txEl>
                                              <p:pRg st="7" end="7"/>
                                            </p:txEl>
                                          </p:spTgt>
                                        </p:tgtEl>
                                        <p:attrNameLst>
                                          <p:attrName>style.opacity</p:attrName>
                                        </p:attrNameLst>
                                      </p:cBhvr>
                                      <p:to>
                                        <p:strVal val="0.1"/>
                                      </p:to>
                                    </p:set>
                                    <p:animEffect filter="image" prLst="opacity: 0.1">
                                      <p:cBhvr rctx="IE">
                                        <p:cTn id="39" dur="indefinite"/>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DED87-CACB-9CC6-AEC7-A5ACFA9950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9018C7-93A6-FD7A-B8AB-5D83F59ED340}"/>
              </a:ext>
            </a:extLst>
          </p:cNvPr>
          <p:cNvSpPr>
            <a:spLocks noGrp="1"/>
          </p:cNvSpPr>
          <p:nvPr>
            <p:ph type="title"/>
          </p:nvPr>
        </p:nvSpPr>
        <p:spPr/>
        <p:txBody>
          <a:bodyPr/>
          <a:lstStyle/>
          <a:p>
            <a:r>
              <a:rPr lang="en-US" dirty="0">
                <a:solidFill>
                  <a:schemeClr val="bg1"/>
                </a:solidFill>
                <a:latin typeface="Courier New" panose="02070309020205020404" pitchFamily="49" charset="0"/>
                <a:cs typeface="Courier New" panose="02070309020205020404" pitchFamily="49" charset="0"/>
              </a:rPr>
              <a:t>Root Constant</a:t>
            </a:r>
            <a:endParaRPr lang="nl-NL" dirty="0">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AA35D350-B188-7A86-A039-02021D056DE1}"/>
              </a:ext>
            </a:extLst>
          </p:cNvPr>
          <p:cNvSpPr>
            <a:spLocks noGrp="1"/>
          </p:cNvSpPr>
          <p:nvPr>
            <p:ph idx="1"/>
          </p:nvPr>
        </p:nvSpPr>
        <p:spPr>
          <a:xfrm>
            <a:off x="838200" y="1825625"/>
            <a:ext cx="5040000" cy="4320000"/>
          </a:xfrm>
          <a:solidFill>
            <a:srgbClr val="3F423F"/>
          </a:solidFill>
        </p:spPr>
        <p:txBody>
          <a:bodyPr>
            <a:normAutofit/>
          </a:bodyPr>
          <a:lstStyle/>
          <a:p>
            <a:pPr marL="0" indent="0">
              <a:buNone/>
            </a:pPr>
            <a:r>
              <a:rPr lang="nl-NL" sz="1400" dirty="0" err="1">
                <a:solidFill>
                  <a:srgbClr val="C1BCAD"/>
                </a:solidFill>
                <a:latin typeface="Consolas" panose="020B0609020204030204" pitchFamily="49" charset="0"/>
              </a:rPr>
              <a:t>cbuffer</a:t>
            </a:r>
            <a:r>
              <a:rPr lang="nl-NL" sz="1400" dirty="0">
                <a:latin typeface="Consolas" panose="020B0609020204030204" pitchFamily="49" charset="0"/>
              </a:rPr>
              <a:t> </a:t>
            </a:r>
            <a:r>
              <a:rPr lang="nl-NL" sz="1400" dirty="0">
                <a:solidFill>
                  <a:srgbClr val="C9CE9F"/>
                </a:solidFill>
                <a:latin typeface="Consolas" panose="020B0609020204030204" pitchFamily="49" charset="0"/>
              </a:rPr>
              <a:t>input</a:t>
            </a:r>
            <a:r>
              <a:rPr lang="nl-NL" sz="1400" dirty="0">
                <a:latin typeface="Consolas" panose="020B0609020204030204" pitchFamily="49" charset="0"/>
              </a:rPr>
              <a: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rgbClr val="C1BCAD"/>
                </a:solidFill>
                <a:latin typeface="Consolas" panose="020B0609020204030204" pitchFamily="49" charset="0"/>
              </a:rPr>
              <a:t>register</a:t>
            </a:r>
            <a:r>
              <a:rPr lang="nl-NL" sz="1400" dirty="0">
                <a:solidFill>
                  <a:srgbClr val="CFCFCF"/>
                </a:solidFill>
                <a:latin typeface="Consolas" panose="020B0609020204030204" pitchFamily="49" charset="0"/>
              </a:rPr>
              <a:t>(</a:t>
            </a:r>
            <a:r>
              <a:rPr lang="nl-NL" sz="1400" dirty="0">
                <a:solidFill>
                  <a:schemeClr val="accent2"/>
                </a:solidFill>
                <a:latin typeface="Consolas" panose="020B0609020204030204" pitchFamily="49" charset="0"/>
              </a:rPr>
              <a:t>b0</a:t>
            </a:r>
            <a:r>
              <a:rPr lang="nl-NL"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p>
          <a:p>
            <a:pPr marL="0" indent="0">
              <a:buNone/>
            </a:pPr>
            <a:r>
              <a:rPr lang="nl-NL" sz="1400" dirty="0">
                <a:latin typeface="Consolas" panose="020B0609020204030204" pitchFamily="49" charset="0"/>
              </a:rPr>
              <a:t>    </a:t>
            </a:r>
            <a:r>
              <a:rPr lang="nl-NL" sz="1400" dirty="0" err="1">
                <a:solidFill>
                  <a:srgbClr val="C1BCAD"/>
                </a:solidFill>
                <a:latin typeface="Consolas" panose="020B0609020204030204" pitchFamily="49" charset="0"/>
              </a:rPr>
              <a:t>uint</a:t>
            </a:r>
            <a:r>
              <a:rPr lang="nl-NL" sz="1400" dirty="0">
                <a:latin typeface="Consolas" panose="020B0609020204030204" pitchFamily="49" charset="0"/>
              </a:rPr>
              <a:t> </a:t>
            </a:r>
            <a:r>
              <a:rPr lang="nl-NL" sz="1400" dirty="0" err="1">
                <a:solidFill>
                  <a:srgbClr val="FFFF00"/>
                </a:solidFill>
                <a:latin typeface="Consolas" panose="020B0609020204030204" pitchFamily="49" charset="0"/>
              </a:rPr>
              <a:t>value</a:t>
            </a:r>
            <a:r>
              <a:rPr lang="nl-NL"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p>
          <a:p>
            <a:pPr marL="0" indent="0">
              <a:buNone/>
            </a:pPr>
            <a:endParaRPr lang="nl-NL" sz="1400" dirty="0">
              <a:latin typeface="Consolas" panose="020B0609020204030204" pitchFamily="49" charset="0"/>
            </a:endParaRPr>
          </a:p>
          <a:p>
            <a:pPr marL="0" indent="0">
              <a:buNone/>
            </a:pPr>
            <a:r>
              <a:rPr lang="nl-NL" sz="1400" dirty="0" err="1">
                <a:solidFill>
                  <a:schemeClr val="accent6">
                    <a:lumMod val="60000"/>
                    <a:lumOff val="40000"/>
                  </a:schemeClr>
                </a:solidFill>
                <a:latin typeface="Consolas" panose="020B0609020204030204" pitchFamily="49" charset="0"/>
              </a:rPr>
              <a:t>RWStructuredBuffer</a:t>
            </a:r>
            <a:r>
              <a:rPr lang="nl-NL" sz="1400" dirty="0">
                <a:solidFill>
                  <a:schemeClr val="accent6">
                    <a:lumMod val="60000"/>
                    <a:lumOff val="40000"/>
                  </a:schemeClr>
                </a:solidFill>
                <a:latin typeface="Consolas" panose="020B0609020204030204" pitchFamily="49" charset="0"/>
              </a:rPr>
              <a:t>&lt;</a:t>
            </a:r>
            <a:r>
              <a:rPr lang="nl-NL" sz="1400" dirty="0" err="1">
                <a:solidFill>
                  <a:schemeClr val="accent6">
                    <a:lumMod val="60000"/>
                    <a:lumOff val="40000"/>
                  </a:schemeClr>
                </a:solidFill>
                <a:latin typeface="Consolas" panose="020B0609020204030204" pitchFamily="49" charset="0"/>
              </a:rPr>
              <a:t>uint</a:t>
            </a:r>
            <a:r>
              <a:rPr lang="nl-NL" sz="1400" dirty="0">
                <a:solidFill>
                  <a:schemeClr val="accent6">
                    <a:lumMod val="60000"/>
                    <a:lumOff val="40000"/>
                  </a:schemeClr>
                </a:solidFill>
                <a:latin typeface="Consolas" panose="020B0609020204030204" pitchFamily="49" charset="0"/>
              </a:rPr>
              <a:t>&gt; output</a:t>
            </a:r>
            <a:r>
              <a:rPr lang="nl-NL" sz="1400" dirty="0">
                <a:latin typeface="Consolas" panose="020B0609020204030204" pitchFamily="49" charset="0"/>
              </a:rPr>
              <a: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rgbClr val="C1BCAD"/>
                </a:solidFill>
                <a:latin typeface="Consolas" panose="020B0609020204030204" pitchFamily="49" charset="0"/>
              </a:rPr>
              <a:t>register</a:t>
            </a:r>
            <a:r>
              <a:rPr lang="nl-NL" sz="1400" dirty="0">
                <a:solidFill>
                  <a:srgbClr val="CFCFCF"/>
                </a:solidFill>
                <a:latin typeface="Consolas" panose="020B0609020204030204" pitchFamily="49" charset="0"/>
              </a:rPr>
              <a:t>(</a:t>
            </a:r>
            <a:r>
              <a:rPr lang="nl-NL" sz="1400" dirty="0">
                <a:solidFill>
                  <a:schemeClr val="accent2"/>
                </a:solidFill>
                <a:latin typeface="Consolas" panose="020B0609020204030204" pitchFamily="49" charset="0"/>
              </a:rPr>
              <a:t>u0</a:t>
            </a:r>
            <a:r>
              <a:rPr lang="nl-NL" sz="1400" dirty="0">
                <a:solidFill>
                  <a:srgbClr val="CFCFCF"/>
                </a:solidFill>
                <a:latin typeface="Consolas" panose="020B0609020204030204" pitchFamily="49" charset="0"/>
              </a:rPr>
              <a:t>);</a:t>
            </a:r>
          </a:p>
          <a:p>
            <a:pPr marL="0" indent="0">
              <a:buNone/>
            </a:pPr>
            <a:endParaRPr lang="nl-NL" sz="1400" dirty="0">
              <a:latin typeface="Consolas" panose="020B0609020204030204" pitchFamily="49" charset="0"/>
            </a:endParaRPr>
          </a:p>
          <a:p>
            <a:pPr marL="0" indent="0">
              <a:buNone/>
            </a:pPr>
            <a:r>
              <a:rPr lang="nl-NL" sz="1400" dirty="0">
                <a:solidFill>
                  <a:srgbClr val="CFCFCF"/>
                </a:solidFill>
                <a:latin typeface="Consolas" panose="020B0609020204030204" pitchFamily="49" charset="0"/>
              </a:rPr>
              <a:t>[</a:t>
            </a:r>
            <a:r>
              <a:rPr lang="nl-NL" sz="1400" dirty="0" err="1">
                <a:solidFill>
                  <a:srgbClr val="C1BCAD"/>
                </a:solidFill>
                <a:latin typeface="Consolas" panose="020B0609020204030204" pitchFamily="49" charset="0"/>
              </a:rPr>
              <a:t>numthreads</a:t>
            </a:r>
            <a:r>
              <a:rPr lang="nl-NL" sz="1400" dirty="0">
                <a:solidFill>
                  <a:srgbClr val="CFCFCF"/>
                </a:solidFill>
                <a:latin typeface="Consolas" panose="020B0609020204030204" pitchFamily="49" charset="0"/>
              </a:rPr>
              <a:t>(32,1,1)]</a:t>
            </a:r>
          </a:p>
          <a:p>
            <a:pPr marL="0" indent="0">
              <a:buNone/>
            </a:pPr>
            <a:r>
              <a:rPr lang="en-US" sz="1400" dirty="0">
                <a:solidFill>
                  <a:srgbClr val="C1BCAD"/>
                </a:solidFill>
                <a:latin typeface="Consolas" panose="020B0609020204030204" pitchFamily="49" charset="0"/>
              </a:rPr>
              <a:t>void</a:t>
            </a:r>
            <a:r>
              <a:rPr lang="en-US" sz="1400" dirty="0">
                <a:latin typeface="Consolas" panose="020B0609020204030204" pitchFamily="49" charset="0"/>
              </a:rPr>
              <a:t> </a:t>
            </a:r>
            <a:r>
              <a:rPr lang="en-US" sz="1400" dirty="0">
                <a:solidFill>
                  <a:srgbClr val="C9CE9F"/>
                </a:solidFill>
                <a:latin typeface="Consolas" panose="020B0609020204030204" pitchFamily="49" charset="0"/>
              </a:rPr>
              <a:t>main</a:t>
            </a:r>
            <a:r>
              <a:rPr lang="en-US" sz="1400" dirty="0">
                <a:solidFill>
                  <a:srgbClr val="CFCFCF"/>
                </a:solidFill>
                <a:latin typeface="Consolas" panose="020B0609020204030204" pitchFamily="49" charset="0"/>
              </a:rPr>
              <a:t>(</a:t>
            </a:r>
            <a:r>
              <a:rPr lang="en-US" sz="1400" dirty="0" err="1">
                <a:solidFill>
                  <a:srgbClr val="C1BCAD"/>
                </a:solidFill>
                <a:latin typeface="Consolas" panose="020B0609020204030204" pitchFamily="49" charset="0"/>
              </a:rPr>
              <a:t>uint</a:t>
            </a:r>
            <a:r>
              <a:rPr lang="en-US" sz="1400" dirty="0">
                <a:latin typeface="Consolas" panose="020B0609020204030204" pitchFamily="49" charset="0"/>
              </a:rPr>
              <a:t> </a:t>
            </a:r>
            <a:r>
              <a:rPr lang="en-US" sz="1400" dirty="0">
                <a:solidFill>
                  <a:srgbClr val="9FA29F"/>
                </a:solidFill>
                <a:latin typeface="Consolas" panose="020B0609020204030204" pitchFamily="49" charset="0"/>
              </a:rPr>
              <a:t>index</a:t>
            </a:r>
            <a:r>
              <a:rPr lang="en-US" sz="1400" dirty="0">
                <a:latin typeface="Consolas" panose="020B0609020204030204" pitchFamily="49" charset="0"/>
              </a:rPr>
              <a:t> </a:t>
            </a:r>
            <a:r>
              <a:rPr lang="en-US" sz="1400" dirty="0">
                <a:solidFill>
                  <a:srgbClr val="CFCFCF"/>
                </a:solidFill>
                <a:latin typeface="Consolas" panose="020B0609020204030204" pitchFamily="49" charset="0"/>
              </a:rPr>
              <a:t>:</a:t>
            </a:r>
            <a:r>
              <a:rPr lang="en-US" sz="1400" dirty="0">
                <a:latin typeface="Consolas" panose="020B0609020204030204" pitchFamily="49" charset="0"/>
              </a:rPr>
              <a:t> </a:t>
            </a:r>
            <a:r>
              <a:rPr lang="en-US" sz="1400" dirty="0" err="1">
                <a:solidFill>
                  <a:srgbClr val="9FA29F"/>
                </a:solidFill>
                <a:latin typeface="Consolas" panose="020B0609020204030204" pitchFamily="49" charset="0"/>
              </a:rPr>
              <a:t>SV_DispatchThreadID</a:t>
            </a:r>
            <a:r>
              <a:rPr lang="en-US"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p>
          <a:p>
            <a:pPr marL="0" indent="0">
              <a:buNone/>
            </a:pPr>
            <a:r>
              <a:rPr lang="nl-NL" sz="1400" dirty="0">
                <a:latin typeface="Consolas" panose="020B0609020204030204" pitchFamily="49" charset="0"/>
              </a:rPr>
              <a:t>    </a:t>
            </a:r>
            <a:r>
              <a:rPr lang="nl-NL" sz="1400" dirty="0">
                <a:solidFill>
                  <a:srgbClr val="C9CE9F"/>
                </a:solidFill>
                <a:latin typeface="Consolas" panose="020B0609020204030204" pitchFamily="49" charset="0"/>
              </a:rPr>
              <a:t>output</a:t>
            </a:r>
            <a:r>
              <a:rPr lang="nl-NL" sz="1400" dirty="0">
                <a:solidFill>
                  <a:srgbClr val="CFCFCF"/>
                </a:solidFill>
                <a:latin typeface="Consolas" panose="020B0609020204030204" pitchFamily="49" charset="0"/>
              </a:rPr>
              <a:t>[</a:t>
            </a:r>
            <a:r>
              <a:rPr lang="nl-NL" sz="1400" dirty="0">
                <a:solidFill>
                  <a:srgbClr val="9FA29F"/>
                </a:solidFill>
                <a:latin typeface="Consolas" panose="020B0609020204030204" pitchFamily="49" charset="0"/>
              </a:rPr>
              <a:t>index</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a:solidFill>
                  <a:srgbClr val="CFCFCF"/>
                </a:solidFill>
                <a:latin typeface="Consolas" panose="020B0609020204030204" pitchFamily="49" charset="0"/>
              </a:rPr>
              <a:t>=</a:t>
            </a:r>
            <a:r>
              <a:rPr lang="nl-NL" sz="1400" dirty="0">
                <a:latin typeface="Consolas" panose="020B0609020204030204" pitchFamily="49" charset="0"/>
              </a:rPr>
              <a:t> </a:t>
            </a:r>
            <a:r>
              <a:rPr lang="nl-NL" sz="1400" dirty="0" err="1">
                <a:solidFill>
                  <a:srgbClr val="FFFF00"/>
                </a:solidFill>
                <a:latin typeface="Consolas" panose="020B0609020204030204" pitchFamily="49" charset="0"/>
              </a:rPr>
              <a:t>value</a:t>
            </a:r>
            <a:r>
              <a:rPr lang="nl-NL" sz="1400" dirty="0">
                <a:solidFill>
                  <a:srgbClr val="CFCFCF"/>
                </a:solidFill>
                <a:latin typeface="Consolas" panose="020B0609020204030204" pitchFamily="49" charset="0"/>
              </a:rPr>
              <a:t>;</a:t>
            </a:r>
          </a:p>
          <a:p>
            <a:pPr marL="0" indent="0">
              <a:buNone/>
            </a:pPr>
            <a:r>
              <a:rPr lang="nl-NL" sz="1400" dirty="0">
                <a:solidFill>
                  <a:srgbClr val="CFCFCF"/>
                </a:solidFill>
                <a:latin typeface="Consolas" panose="020B0609020204030204" pitchFamily="49" charset="0"/>
              </a:rPr>
              <a:t>}</a:t>
            </a:r>
            <a:endParaRPr lang="en-US" sz="1400" dirty="0">
              <a:solidFill>
                <a:srgbClr val="CFCFCF"/>
              </a:solidFill>
              <a:latin typeface="Consolas" panose="020B0609020204030204" pitchFamily="49" charset="0"/>
            </a:endParaRPr>
          </a:p>
        </p:txBody>
      </p:sp>
      <p:sp>
        <p:nvSpPr>
          <p:cNvPr id="4" name="Content Placeholder 4">
            <a:extLst>
              <a:ext uri="{FF2B5EF4-FFF2-40B4-BE49-F238E27FC236}">
                <a16:creationId xmlns:a16="http://schemas.microsoft.com/office/drawing/2014/main" id="{7EFCBE55-99D7-D12A-BD3F-2BAC1C425A79}"/>
              </a:ext>
            </a:extLst>
          </p:cNvPr>
          <p:cNvSpPr txBox="1">
            <a:spLocks/>
          </p:cNvSpPr>
          <p:nvPr/>
        </p:nvSpPr>
        <p:spPr>
          <a:xfrm>
            <a:off x="6313802" y="1825625"/>
            <a:ext cx="5040000" cy="4320000"/>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en-US" sz="1400" dirty="0">
                <a:solidFill>
                  <a:srgbClr val="CFCFCF"/>
                </a:solidFill>
                <a:latin typeface="Consolas" panose="020B0609020204030204" pitchFamily="49" charset="0"/>
              </a:rPr>
              <a:t>v_dual_mov_b32  </a:t>
            </a:r>
            <a:r>
              <a:rPr lang="en-US" sz="1400" dirty="0">
                <a:solidFill>
                  <a:srgbClr val="FFFF00"/>
                </a:solidFill>
                <a:latin typeface="Consolas" panose="020B0609020204030204" pitchFamily="49" charset="0"/>
              </a:rPr>
              <a:t>v1</a:t>
            </a:r>
            <a:r>
              <a:rPr lang="en-US" sz="1400" dirty="0">
                <a:solidFill>
                  <a:srgbClr val="CFCFCF"/>
                </a:solidFill>
                <a:latin typeface="Consolas" panose="020B0609020204030204" pitchFamily="49" charset="0"/>
              </a:rPr>
              <a:t>, </a:t>
            </a:r>
            <a:r>
              <a:rPr lang="en-US" sz="1400" dirty="0">
                <a:solidFill>
                  <a:srgbClr val="FFFF00"/>
                </a:solidFill>
                <a:latin typeface="Consolas" panose="020B0609020204030204" pitchFamily="49" charset="0"/>
              </a:rPr>
              <a:t>s2</a:t>
            </a:r>
          </a:p>
          <a:p>
            <a:pPr marL="0" indent="0">
              <a:buClr>
                <a:srgbClr val="9FA29F"/>
              </a:buClr>
              <a:buNone/>
            </a:pPr>
            <a:r>
              <a:rPr lang="en-US" sz="1400" dirty="0">
                <a:solidFill>
                  <a:srgbClr val="CFCFCF"/>
                </a:solidFill>
                <a:latin typeface="Consolas" panose="020B0609020204030204" pitchFamily="49" charset="0"/>
              </a:rPr>
              <a:t>v_dual_and_b32  v0, lit(0x000003ff), v0</a:t>
            </a:r>
          </a:p>
          <a:p>
            <a:pPr marL="0" indent="0">
              <a:buClr>
                <a:srgbClr val="9FA29F"/>
              </a:buClr>
              <a:buNone/>
            </a:pPr>
            <a:r>
              <a:rPr lang="en-US" sz="1400" dirty="0">
                <a:solidFill>
                  <a:srgbClr val="CFCFCF"/>
                </a:solidFill>
                <a:latin typeface="Consolas" panose="020B0609020204030204" pitchFamily="49" charset="0"/>
              </a:rPr>
              <a:t>v_lshl_add_u32  v0, s16, 5, v0</a:t>
            </a:r>
          </a:p>
          <a:p>
            <a:pPr marL="0" indent="0">
              <a:buClr>
                <a:srgbClr val="9FA29F"/>
              </a:buClr>
              <a:buNone/>
            </a:pPr>
            <a:r>
              <a:rPr lang="en-US" sz="1400" dirty="0">
                <a:solidFill>
                  <a:srgbClr val="CFCFCF"/>
                </a:solidFill>
                <a:latin typeface="Consolas" panose="020B0609020204030204" pitchFamily="49" charset="0"/>
              </a:rPr>
              <a:t>s_pack_ll_b32_b16  s0, s4, 4</a:t>
            </a:r>
          </a:p>
          <a:p>
            <a:pPr marL="0" indent="0">
              <a:buClr>
                <a:srgbClr val="9FA29F"/>
              </a:buClr>
              <a:buNone/>
            </a:pPr>
            <a:r>
              <a:rPr lang="en-US" sz="1400" dirty="0">
                <a:solidFill>
                  <a:srgbClr val="CFCFCF"/>
                </a:solidFill>
                <a:latin typeface="Consolas" panose="020B0609020204030204" pitchFamily="49" charset="0"/>
              </a:rPr>
              <a:t>s_mov_b32     s1, s0</a:t>
            </a:r>
          </a:p>
          <a:p>
            <a:pPr marL="0" indent="0">
              <a:buClr>
                <a:srgbClr val="9FA29F"/>
              </a:buClr>
              <a:buNone/>
            </a:pPr>
            <a:r>
              <a:rPr lang="en-US" sz="1400" dirty="0">
                <a:solidFill>
                  <a:srgbClr val="CFCFCF"/>
                </a:solidFill>
                <a:latin typeface="Consolas" panose="020B0609020204030204" pitchFamily="49" charset="0"/>
              </a:rPr>
              <a:t>s_movk_i32    s2, 0xffff</a:t>
            </a:r>
          </a:p>
          <a:p>
            <a:pPr marL="0" indent="0">
              <a:buClr>
                <a:srgbClr val="9FA29F"/>
              </a:buClr>
              <a:buNone/>
            </a:pPr>
            <a:r>
              <a:rPr lang="en-US" sz="1400" dirty="0">
                <a:solidFill>
                  <a:srgbClr val="CFCFCF"/>
                </a:solidFill>
                <a:latin typeface="Consolas" panose="020B0609020204030204" pitchFamily="49" charset="0"/>
              </a:rPr>
              <a:t>s_mov_b32     s0, s3</a:t>
            </a:r>
          </a:p>
          <a:p>
            <a:pPr marL="0" indent="0">
              <a:buClr>
                <a:srgbClr val="9FA29F"/>
              </a:buClr>
              <a:buNone/>
            </a:pPr>
            <a:r>
              <a:rPr lang="en-US" sz="1400" dirty="0">
                <a:solidFill>
                  <a:srgbClr val="CFCFCF"/>
                </a:solidFill>
                <a:latin typeface="Consolas" panose="020B0609020204030204" pitchFamily="49" charset="0"/>
              </a:rPr>
              <a:t>s_mov_b32     s3, lit(0x20014fac)</a:t>
            </a:r>
          </a:p>
          <a:p>
            <a:pPr marL="0" indent="0">
              <a:buClr>
                <a:srgbClr val="9FA29F"/>
              </a:buClr>
              <a:buNone/>
            </a:pPr>
            <a:r>
              <a:rPr lang="en-US" sz="1400" dirty="0">
                <a:solidFill>
                  <a:srgbClr val="CFCFCF"/>
                </a:solidFill>
                <a:latin typeface="Consolas" panose="020B0609020204030204" pitchFamily="49" charset="0"/>
              </a:rPr>
              <a:t>buffer_store_b32  </a:t>
            </a:r>
            <a:r>
              <a:rPr lang="en-US" sz="1400" dirty="0">
                <a:solidFill>
                  <a:srgbClr val="FFFF00"/>
                </a:solidFill>
                <a:latin typeface="Consolas" panose="020B0609020204030204" pitchFamily="49" charset="0"/>
              </a:rPr>
              <a:t>v1</a:t>
            </a:r>
            <a:r>
              <a:rPr lang="en-US" sz="1400" dirty="0">
                <a:solidFill>
                  <a:srgbClr val="CFCFCF"/>
                </a:solidFill>
                <a:latin typeface="Consolas" panose="020B0609020204030204" pitchFamily="49" charset="0"/>
              </a:rPr>
              <a:t>, v0, </a:t>
            </a:r>
            <a:r>
              <a:rPr lang="en-US" sz="1400" dirty="0">
                <a:solidFill>
                  <a:schemeClr val="accent6">
                    <a:lumMod val="60000"/>
                    <a:lumOff val="40000"/>
                  </a:schemeClr>
                </a:solidFill>
                <a:latin typeface="Consolas" panose="020B0609020204030204" pitchFamily="49" charset="0"/>
              </a:rPr>
              <a:t>s[0:3]</a:t>
            </a:r>
            <a:r>
              <a:rPr lang="en-US" sz="1400" dirty="0">
                <a:solidFill>
                  <a:srgbClr val="CFCFCF"/>
                </a:solidFill>
                <a:latin typeface="Consolas" panose="020B0609020204030204" pitchFamily="49" charset="0"/>
              </a:rPr>
              <a:t>, 0 </a:t>
            </a:r>
            <a:r>
              <a:rPr lang="en-US" sz="1400" dirty="0" err="1">
                <a:solidFill>
                  <a:srgbClr val="CFCFCF"/>
                </a:solidFill>
                <a:latin typeface="Consolas" panose="020B0609020204030204" pitchFamily="49" charset="0"/>
              </a:rPr>
              <a:t>idxen</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glc</a:t>
            </a:r>
            <a:endParaRPr lang="nl-NL" sz="1400" dirty="0">
              <a:solidFill>
                <a:srgbClr val="CFCFCF"/>
              </a:solidFill>
              <a:latin typeface="Consolas" panose="020B0609020204030204" pitchFamily="49" charset="0"/>
            </a:endParaRPr>
          </a:p>
        </p:txBody>
      </p:sp>
      <p:sp>
        <p:nvSpPr>
          <p:cNvPr id="10" name="Slide Number Placeholder 9">
            <a:extLst>
              <a:ext uri="{FF2B5EF4-FFF2-40B4-BE49-F238E27FC236}">
                <a16:creationId xmlns:a16="http://schemas.microsoft.com/office/drawing/2014/main" id="{89B1EDE3-E58A-9423-52E2-F926A5CA5333}"/>
              </a:ext>
            </a:extLst>
          </p:cNvPr>
          <p:cNvSpPr>
            <a:spLocks noGrp="1"/>
          </p:cNvSpPr>
          <p:nvPr>
            <p:ph type="sldNum" sz="quarter" idx="12"/>
          </p:nvPr>
        </p:nvSpPr>
        <p:spPr/>
        <p:txBody>
          <a:bodyPr/>
          <a:lstStyle/>
          <a:p>
            <a:fld id="{5C7B9823-D771-4D90-A2CD-7D2C676B1CFD}" type="slidenum">
              <a:rPr lang="nl-NL" smtClean="0"/>
              <a:t>35</a:t>
            </a:fld>
            <a:endParaRPr lang="nl-NL"/>
          </a:p>
        </p:txBody>
      </p:sp>
      <p:cxnSp>
        <p:nvCxnSpPr>
          <p:cNvPr id="5" name="Straight Arrow Connector 4">
            <a:extLst>
              <a:ext uri="{FF2B5EF4-FFF2-40B4-BE49-F238E27FC236}">
                <a16:creationId xmlns:a16="http://schemas.microsoft.com/office/drawing/2014/main" id="{804C6995-8632-C370-113C-3D71E9C92F19}"/>
              </a:ext>
            </a:extLst>
          </p:cNvPr>
          <p:cNvCxnSpPr>
            <a:cxnSpLocks/>
            <a:stCxn id="8" idx="1"/>
            <a:endCxn id="7" idx="3"/>
          </p:cNvCxnSpPr>
          <p:nvPr/>
        </p:nvCxnSpPr>
        <p:spPr>
          <a:xfrm flipH="1">
            <a:off x="3501484" y="4499445"/>
            <a:ext cx="4647492" cy="657660"/>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7" name="Rectangle 6">
            <a:extLst>
              <a:ext uri="{FF2B5EF4-FFF2-40B4-BE49-F238E27FC236}">
                <a16:creationId xmlns:a16="http://schemas.microsoft.com/office/drawing/2014/main" id="{94E7CFFF-91F3-13A7-B713-FA78B38B1490}"/>
              </a:ext>
            </a:extLst>
          </p:cNvPr>
          <p:cNvSpPr/>
          <p:nvPr/>
        </p:nvSpPr>
        <p:spPr>
          <a:xfrm>
            <a:off x="2871850" y="5027988"/>
            <a:ext cx="629634"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8" name="Rectangle 7">
            <a:extLst>
              <a:ext uri="{FF2B5EF4-FFF2-40B4-BE49-F238E27FC236}">
                <a16:creationId xmlns:a16="http://schemas.microsoft.com/office/drawing/2014/main" id="{0CB1196F-188C-9290-07C2-654985DB313E}"/>
              </a:ext>
            </a:extLst>
          </p:cNvPr>
          <p:cNvSpPr/>
          <p:nvPr/>
        </p:nvSpPr>
        <p:spPr>
          <a:xfrm>
            <a:off x="8148976" y="4370328"/>
            <a:ext cx="268274"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Tree>
    <p:extLst>
      <p:ext uri="{BB962C8B-B14F-4D97-AF65-F5344CB8AC3E}">
        <p14:creationId xmlns:p14="http://schemas.microsoft.com/office/powerpoint/2010/main" val="2397161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p:cTn id="6" dur="indefinite"/>
                                        <p:tgtEl>
                                          <p:spTgt spid="4">
                                            <p:txEl>
                                              <p:pRg st="0" end="0"/>
                                            </p:txEl>
                                          </p:spTgt>
                                        </p:tgtEl>
                                        <p:attrNameLst>
                                          <p:attrName>style.opacity</p:attrName>
                                        </p:attrNameLst>
                                      </p:cBhvr>
                                      <p:to>
                                        <p:strVal val="0.1"/>
                                      </p:to>
                                    </p:set>
                                    <p:animEffect filter="image" prLst="opacity: 0.1">
                                      <p:cBhvr rctx="IE">
                                        <p:cTn id="7" dur="indefinite"/>
                                        <p:tgtEl>
                                          <p:spTgt spid="4">
                                            <p:txEl>
                                              <p:pRg st="0" end="0"/>
                                            </p:txEl>
                                          </p:spTgt>
                                        </p:tgtEl>
                                      </p:cBhvr>
                                    </p:animEffect>
                                  </p:childTnLst>
                                </p:cTn>
                              </p:par>
                              <p:par>
                                <p:cTn id="8" presetID="9" presetClass="emph" presetSubtype="0" nodeType="withEffect">
                                  <p:stCondLst>
                                    <p:cond delay="0"/>
                                  </p:stCondLst>
                                  <p:childTnLst>
                                    <p:set>
                                      <p:cBhvr>
                                        <p:cTn id="9" dur="indefinite"/>
                                        <p:tgtEl>
                                          <p:spTgt spid="4">
                                            <p:txEl>
                                              <p:pRg st="1" end="1"/>
                                            </p:txEl>
                                          </p:spTgt>
                                        </p:tgtEl>
                                        <p:attrNameLst>
                                          <p:attrName>style.opacity</p:attrName>
                                        </p:attrNameLst>
                                      </p:cBhvr>
                                      <p:to>
                                        <p:strVal val="0.1"/>
                                      </p:to>
                                    </p:set>
                                    <p:animEffect filter="image" prLst="opacity: 0.1">
                                      <p:cBhvr rctx="IE">
                                        <p:cTn id="10" dur="indefinite"/>
                                        <p:tgtEl>
                                          <p:spTgt spid="4">
                                            <p:txEl>
                                              <p:pRg st="1" end="1"/>
                                            </p:txEl>
                                          </p:spTgt>
                                        </p:tgtEl>
                                      </p:cBhvr>
                                    </p:animEffect>
                                  </p:childTnLst>
                                </p:cTn>
                              </p:par>
                              <p:par>
                                <p:cTn id="11" presetID="9" presetClass="emph" presetSubtype="0" nodeType="withEffect">
                                  <p:stCondLst>
                                    <p:cond delay="0"/>
                                  </p:stCondLst>
                                  <p:childTnLst>
                                    <p:set>
                                      <p:cBhvr>
                                        <p:cTn id="12" dur="indefinite"/>
                                        <p:tgtEl>
                                          <p:spTgt spid="4">
                                            <p:txEl>
                                              <p:pRg st="2" end="2"/>
                                            </p:txEl>
                                          </p:spTgt>
                                        </p:tgtEl>
                                        <p:attrNameLst>
                                          <p:attrName>style.opacity</p:attrName>
                                        </p:attrNameLst>
                                      </p:cBhvr>
                                      <p:to>
                                        <p:strVal val="0.1"/>
                                      </p:to>
                                    </p:set>
                                    <p:animEffect filter="image" prLst="opacity: 0.1">
                                      <p:cBhvr rctx="IE">
                                        <p:cTn id="13" dur="indefinite"/>
                                        <p:tgtEl>
                                          <p:spTgt spid="4">
                                            <p:txEl>
                                              <p:pRg st="2" end="2"/>
                                            </p:txEl>
                                          </p:spTgt>
                                        </p:tgtEl>
                                      </p:cBhvr>
                                    </p:animEffect>
                                  </p:childTnLst>
                                </p:cTn>
                              </p:par>
                              <p:par>
                                <p:cTn id="14" presetID="9" presetClass="emph" presetSubtype="0" nodeType="withEffect">
                                  <p:stCondLst>
                                    <p:cond delay="0"/>
                                  </p:stCondLst>
                                  <p:childTnLst>
                                    <p:set>
                                      <p:cBhvr>
                                        <p:cTn id="15" dur="indefinite"/>
                                        <p:tgtEl>
                                          <p:spTgt spid="4">
                                            <p:txEl>
                                              <p:pRg st="3" end="3"/>
                                            </p:txEl>
                                          </p:spTgt>
                                        </p:tgtEl>
                                        <p:attrNameLst>
                                          <p:attrName>style.opacity</p:attrName>
                                        </p:attrNameLst>
                                      </p:cBhvr>
                                      <p:to>
                                        <p:strVal val="0.1"/>
                                      </p:to>
                                    </p:set>
                                    <p:animEffect filter="image" prLst="opacity: 0.1">
                                      <p:cBhvr rctx="IE">
                                        <p:cTn id="16" dur="indefinite"/>
                                        <p:tgtEl>
                                          <p:spTgt spid="4">
                                            <p:txEl>
                                              <p:pRg st="3" end="3"/>
                                            </p:txEl>
                                          </p:spTgt>
                                        </p:tgtEl>
                                      </p:cBhvr>
                                    </p:animEffect>
                                  </p:childTnLst>
                                </p:cTn>
                              </p:par>
                              <p:par>
                                <p:cTn id="17" presetID="9" presetClass="emph" presetSubtype="0" nodeType="withEffect">
                                  <p:stCondLst>
                                    <p:cond delay="0"/>
                                  </p:stCondLst>
                                  <p:childTnLst>
                                    <p:set>
                                      <p:cBhvr>
                                        <p:cTn id="18" dur="indefinite"/>
                                        <p:tgtEl>
                                          <p:spTgt spid="4">
                                            <p:txEl>
                                              <p:pRg st="4" end="4"/>
                                            </p:txEl>
                                          </p:spTgt>
                                        </p:tgtEl>
                                        <p:attrNameLst>
                                          <p:attrName>style.opacity</p:attrName>
                                        </p:attrNameLst>
                                      </p:cBhvr>
                                      <p:to>
                                        <p:strVal val="0.1"/>
                                      </p:to>
                                    </p:set>
                                    <p:animEffect filter="image" prLst="opacity: 0.1">
                                      <p:cBhvr rctx="IE">
                                        <p:cTn id="19" dur="indefinite"/>
                                        <p:tgtEl>
                                          <p:spTgt spid="4">
                                            <p:txEl>
                                              <p:pRg st="4" end="4"/>
                                            </p:txEl>
                                          </p:spTgt>
                                        </p:tgtEl>
                                      </p:cBhvr>
                                    </p:animEffect>
                                  </p:childTnLst>
                                </p:cTn>
                              </p:par>
                              <p:par>
                                <p:cTn id="20" presetID="9" presetClass="emph" presetSubtype="0" nodeType="withEffect">
                                  <p:stCondLst>
                                    <p:cond delay="0"/>
                                  </p:stCondLst>
                                  <p:childTnLst>
                                    <p:set>
                                      <p:cBhvr>
                                        <p:cTn id="21" dur="indefinite"/>
                                        <p:tgtEl>
                                          <p:spTgt spid="4">
                                            <p:txEl>
                                              <p:pRg st="5" end="5"/>
                                            </p:txEl>
                                          </p:spTgt>
                                        </p:tgtEl>
                                        <p:attrNameLst>
                                          <p:attrName>style.opacity</p:attrName>
                                        </p:attrNameLst>
                                      </p:cBhvr>
                                      <p:to>
                                        <p:strVal val="0.1"/>
                                      </p:to>
                                    </p:set>
                                    <p:animEffect filter="image" prLst="opacity: 0.1">
                                      <p:cBhvr rctx="IE">
                                        <p:cTn id="22" dur="indefinite"/>
                                        <p:tgtEl>
                                          <p:spTgt spid="4">
                                            <p:txEl>
                                              <p:pRg st="5" end="5"/>
                                            </p:txEl>
                                          </p:spTgt>
                                        </p:tgtEl>
                                      </p:cBhvr>
                                    </p:animEffect>
                                  </p:childTnLst>
                                </p:cTn>
                              </p:par>
                              <p:par>
                                <p:cTn id="23" presetID="9" presetClass="emph" presetSubtype="0" nodeType="withEffect">
                                  <p:stCondLst>
                                    <p:cond delay="0"/>
                                  </p:stCondLst>
                                  <p:childTnLst>
                                    <p:set>
                                      <p:cBhvr>
                                        <p:cTn id="24" dur="indefinite"/>
                                        <p:tgtEl>
                                          <p:spTgt spid="4">
                                            <p:txEl>
                                              <p:pRg st="6" end="6"/>
                                            </p:txEl>
                                          </p:spTgt>
                                        </p:tgtEl>
                                        <p:attrNameLst>
                                          <p:attrName>style.opacity</p:attrName>
                                        </p:attrNameLst>
                                      </p:cBhvr>
                                      <p:to>
                                        <p:strVal val="0.1"/>
                                      </p:to>
                                    </p:set>
                                    <p:animEffect filter="image" prLst="opacity: 0.1">
                                      <p:cBhvr rctx="IE">
                                        <p:cTn id="25" dur="indefinite"/>
                                        <p:tgtEl>
                                          <p:spTgt spid="4">
                                            <p:txEl>
                                              <p:pRg st="6" end="6"/>
                                            </p:txEl>
                                          </p:spTgt>
                                        </p:tgtEl>
                                      </p:cBhvr>
                                    </p:animEffect>
                                  </p:childTnLst>
                                </p:cTn>
                              </p:par>
                              <p:par>
                                <p:cTn id="26" presetID="9" presetClass="emph" presetSubtype="0" nodeType="withEffect">
                                  <p:stCondLst>
                                    <p:cond delay="0"/>
                                  </p:stCondLst>
                                  <p:childTnLst>
                                    <p:set>
                                      <p:cBhvr>
                                        <p:cTn id="27" dur="indefinite"/>
                                        <p:tgtEl>
                                          <p:spTgt spid="4">
                                            <p:txEl>
                                              <p:pRg st="7" end="7"/>
                                            </p:txEl>
                                          </p:spTgt>
                                        </p:tgtEl>
                                        <p:attrNameLst>
                                          <p:attrName>style.opacity</p:attrName>
                                        </p:attrNameLst>
                                      </p:cBhvr>
                                      <p:to>
                                        <p:strVal val="0.1"/>
                                      </p:to>
                                    </p:set>
                                    <p:animEffect filter="image" prLst="opacity: 0.1">
                                      <p:cBhvr rctx="IE">
                                        <p:cTn id="28" dur="indefinite"/>
                                        <p:tgtEl>
                                          <p:spTgt spid="4">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mph" presetSubtype="0" nodeType="clickEffect">
                                  <p:stCondLst>
                                    <p:cond delay="0"/>
                                  </p:stCondLst>
                                  <p:childTnLst>
                                    <p:set>
                                      <p:cBhvr>
                                        <p:cTn id="32" dur="indefinite"/>
                                        <p:tgtEl>
                                          <p:spTgt spid="4">
                                            <p:txEl>
                                              <p:pRg st="0" end="0"/>
                                            </p:txEl>
                                          </p:spTgt>
                                        </p:tgtEl>
                                        <p:attrNameLst>
                                          <p:attrName>style.opacity</p:attrName>
                                        </p:attrNameLst>
                                      </p:cBhvr>
                                      <p:to>
                                        <p:strVal val="1"/>
                                      </p:to>
                                    </p:set>
                                    <p:animEffect filter="image" prLst="opacity: 1">
                                      <p:cBhvr rctx="IE">
                                        <p:cTn id="33" dur="indefinite"/>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A9A5CE3F-0722-1421-D6E6-E086B8C299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3E31FE-6311-A137-0080-0E64F3155823}"/>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Root Constant</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57B2E4A4-6FFC-274D-8A13-F27C78F1D27D}"/>
              </a:ext>
            </a:extLst>
          </p:cNvPr>
          <p:cNvSpPr>
            <a:spLocks noGrp="1"/>
          </p:cNvSpPr>
          <p:nvPr>
            <p:ph idx="1"/>
          </p:nvPr>
        </p:nvSpPr>
        <p:spPr>
          <a:xfrm>
            <a:off x="838200" y="1825625"/>
            <a:ext cx="5040000" cy="4320000"/>
          </a:xfrm>
          <a:solidFill>
            <a:srgbClr val="3F423F"/>
          </a:solidFill>
        </p:spPr>
        <p:txBody>
          <a:bodyPr>
            <a:normAutofit/>
          </a:bodyPr>
          <a:lstStyle/>
          <a:p>
            <a:pPr marL="0" indent="0">
              <a:buNone/>
            </a:pPr>
            <a:r>
              <a:rPr lang="nl-NL" sz="1400">
                <a:solidFill>
                  <a:srgbClr val="C1BCAD"/>
                </a:solidFill>
                <a:latin typeface="Consolas" panose="020B0609020204030204" pitchFamily="49" charset="0"/>
              </a:rPr>
              <a:t>cbuffer</a:t>
            </a:r>
            <a:r>
              <a:rPr lang="nl-NL" sz="1400">
                <a:latin typeface="Consolas" panose="020B0609020204030204" pitchFamily="49" charset="0"/>
              </a:rPr>
              <a:t> </a:t>
            </a:r>
            <a:r>
              <a:rPr lang="nl-NL" sz="1400">
                <a:solidFill>
                  <a:srgbClr val="C9CE9F"/>
                </a:solidFill>
                <a:latin typeface="Consolas" panose="020B0609020204030204" pitchFamily="49" charset="0"/>
              </a:rPr>
              <a:t>input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b0</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1BCAD"/>
                </a:solidFill>
                <a:latin typeface="Consolas" panose="020B0609020204030204" pitchFamily="49" charset="0"/>
              </a:rPr>
              <a:t>uint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1BCAD"/>
                </a:solidFill>
                <a:latin typeface="Consolas" panose="020B0609020204030204" pitchFamily="49" charset="0"/>
              </a:rPr>
              <a:t>RWStructuredBuffer</a:t>
            </a:r>
            <a:r>
              <a:rPr lang="nl-NL" sz="1400">
                <a:solidFill>
                  <a:srgbClr val="CFCFCF"/>
                </a:solidFill>
                <a:latin typeface="Consolas" panose="020B0609020204030204" pitchFamily="49" charset="0"/>
              </a:rPr>
              <a:t>&lt;</a:t>
            </a:r>
            <a:r>
              <a:rPr lang="nl-NL" sz="1400">
                <a:solidFill>
                  <a:srgbClr val="C1BCAD"/>
                </a:solidFill>
                <a:latin typeface="Consolas" panose="020B0609020204030204" pitchFamily="49" charset="0"/>
              </a:rPr>
              <a:t>uint</a:t>
            </a:r>
            <a:r>
              <a:rPr lang="nl-NL" sz="1400">
                <a:solidFill>
                  <a:srgbClr val="CFCFCF"/>
                </a:solidFill>
                <a:latin typeface="Consolas" panose="020B0609020204030204" pitchFamily="49" charset="0"/>
              </a:rPr>
              <a:t>&gt;</a:t>
            </a: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1BCAD"/>
                </a:solidFill>
                <a:latin typeface="Consolas" panose="020B0609020204030204" pitchFamily="49" charset="0"/>
              </a:rPr>
              <a:t>register</a:t>
            </a:r>
            <a:r>
              <a:rPr lang="nl-NL" sz="1400">
                <a:solidFill>
                  <a:srgbClr val="CFCFCF"/>
                </a:solidFill>
                <a:latin typeface="Consolas" panose="020B0609020204030204" pitchFamily="49" charset="0"/>
              </a:rPr>
              <a:t>(</a:t>
            </a:r>
            <a:r>
              <a:rPr lang="nl-NL" sz="1400">
                <a:solidFill>
                  <a:schemeClr val="accent2"/>
                </a:solidFill>
                <a:latin typeface="Consolas" panose="020B0609020204030204" pitchFamily="49" charset="0"/>
              </a:rPr>
              <a:t>u0</a:t>
            </a:r>
            <a:r>
              <a:rPr lang="nl-NL" sz="1400">
                <a:solidFill>
                  <a:srgbClr val="CFCFCF"/>
                </a:solidFill>
                <a:latin typeface="Consolas" panose="020B0609020204030204" pitchFamily="49" charset="0"/>
              </a:rPr>
              <a:t>);</a:t>
            </a:r>
          </a:p>
          <a:p>
            <a:pPr marL="0" indent="0">
              <a:buNone/>
            </a:pPr>
            <a:endParaRPr lang="nl-NL" sz="1400">
              <a:latin typeface="Consolas" panose="020B0609020204030204" pitchFamily="49" charset="0"/>
            </a:endParaRPr>
          </a:p>
          <a:p>
            <a:pPr marL="0" indent="0">
              <a:buNone/>
            </a:pPr>
            <a:r>
              <a:rPr lang="nl-NL" sz="1400">
                <a:solidFill>
                  <a:srgbClr val="CFCFCF"/>
                </a:solidFill>
                <a:latin typeface="Consolas" panose="020B0609020204030204" pitchFamily="49" charset="0"/>
              </a:rPr>
              <a:t>[</a:t>
            </a:r>
            <a:r>
              <a:rPr lang="nl-NL" sz="1400">
                <a:solidFill>
                  <a:srgbClr val="C1BCAD"/>
                </a:solidFill>
                <a:latin typeface="Consolas" panose="020B0609020204030204" pitchFamily="49" charset="0"/>
              </a:rPr>
              <a:t>numthreads</a:t>
            </a:r>
            <a:r>
              <a:rPr lang="nl-NL" sz="1400">
                <a:solidFill>
                  <a:srgbClr val="CFCFCF"/>
                </a:solidFill>
                <a:latin typeface="Consolas" panose="020B0609020204030204" pitchFamily="49" charset="0"/>
              </a:rPr>
              <a:t>(32,1,1)]</a:t>
            </a:r>
          </a:p>
          <a:p>
            <a:pPr marL="0" indent="0">
              <a:buNone/>
            </a:pPr>
            <a:r>
              <a:rPr lang="en-US" sz="1400">
                <a:solidFill>
                  <a:srgbClr val="C1BCAD"/>
                </a:solidFill>
                <a:latin typeface="Consolas" panose="020B0609020204030204" pitchFamily="49" charset="0"/>
              </a:rPr>
              <a:t>void</a:t>
            </a:r>
            <a:r>
              <a:rPr lang="en-US" sz="1400">
                <a:latin typeface="Consolas" panose="020B0609020204030204" pitchFamily="49" charset="0"/>
              </a:rPr>
              <a:t> </a:t>
            </a:r>
            <a:r>
              <a:rPr lang="en-US" sz="1400">
                <a:solidFill>
                  <a:srgbClr val="C9CE9F"/>
                </a:solidFill>
                <a:latin typeface="Consolas" panose="020B0609020204030204" pitchFamily="49" charset="0"/>
              </a:rPr>
              <a:t>main</a:t>
            </a:r>
            <a:r>
              <a:rPr lang="en-US" sz="1400">
                <a:solidFill>
                  <a:srgbClr val="CFCFCF"/>
                </a:solidFill>
                <a:latin typeface="Consolas" panose="020B0609020204030204" pitchFamily="49" charset="0"/>
              </a:rPr>
              <a:t>(</a:t>
            </a:r>
            <a:r>
              <a:rPr lang="en-US" sz="1400" err="1">
                <a:solidFill>
                  <a:srgbClr val="C1BCAD"/>
                </a:solidFill>
                <a:latin typeface="Consolas" panose="020B0609020204030204" pitchFamily="49" charset="0"/>
              </a:rPr>
              <a:t>uint</a:t>
            </a:r>
            <a:r>
              <a:rPr lang="en-US" sz="1400">
                <a:latin typeface="Consolas" panose="020B0609020204030204" pitchFamily="49" charset="0"/>
              </a:rPr>
              <a:t> </a:t>
            </a:r>
            <a:r>
              <a:rPr lang="en-US" sz="1400">
                <a:solidFill>
                  <a:srgbClr val="9FA29F"/>
                </a:solidFill>
                <a:latin typeface="Consolas" panose="020B0609020204030204" pitchFamily="49" charset="0"/>
              </a:rPr>
              <a:t>index</a:t>
            </a:r>
            <a:r>
              <a:rPr lang="en-US" sz="1400">
                <a:latin typeface="Consolas" panose="020B0609020204030204" pitchFamily="49" charset="0"/>
              </a:rPr>
              <a:t> </a:t>
            </a:r>
            <a:r>
              <a:rPr lang="en-US" sz="1400">
                <a:solidFill>
                  <a:srgbClr val="CFCFCF"/>
                </a:solidFill>
                <a:latin typeface="Consolas" panose="020B0609020204030204" pitchFamily="49" charset="0"/>
              </a:rPr>
              <a:t>:</a:t>
            </a:r>
            <a:r>
              <a:rPr lang="en-US" sz="1400">
                <a:latin typeface="Consolas" panose="020B0609020204030204" pitchFamily="49" charset="0"/>
              </a:rPr>
              <a:t> </a:t>
            </a:r>
            <a:r>
              <a:rPr lang="en-US" sz="1400" err="1">
                <a:solidFill>
                  <a:srgbClr val="9FA29F"/>
                </a:solidFill>
                <a:latin typeface="Consolas" panose="020B0609020204030204" pitchFamily="49" charset="0"/>
              </a:rPr>
              <a:t>SV_DispatchThreadID</a:t>
            </a:r>
            <a:r>
              <a:rPr lang="en-US"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p>
          <a:p>
            <a:pPr marL="0" indent="0">
              <a:buNone/>
            </a:pPr>
            <a:r>
              <a:rPr lang="nl-NL" sz="1400">
                <a:latin typeface="Consolas" panose="020B0609020204030204" pitchFamily="49" charset="0"/>
              </a:rPr>
              <a:t>    </a:t>
            </a:r>
            <a:r>
              <a:rPr lang="nl-NL" sz="1400">
                <a:solidFill>
                  <a:srgbClr val="C9CE9F"/>
                </a:solidFill>
                <a:latin typeface="Consolas" panose="020B0609020204030204" pitchFamily="49" charset="0"/>
              </a:rPr>
              <a:t>output</a:t>
            </a:r>
            <a:r>
              <a:rPr lang="nl-NL" sz="1400">
                <a:solidFill>
                  <a:srgbClr val="CFCFCF"/>
                </a:solidFill>
                <a:latin typeface="Consolas" panose="020B0609020204030204" pitchFamily="49" charset="0"/>
              </a:rPr>
              <a:t>[</a:t>
            </a:r>
            <a:r>
              <a:rPr lang="nl-NL" sz="1400">
                <a:solidFill>
                  <a:srgbClr val="9FA29F"/>
                </a:solidFill>
                <a:latin typeface="Consolas" panose="020B0609020204030204" pitchFamily="49" charset="0"/>
              </a:rPr>
              <a:t>index</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CFCFCF"/>
                </a:solidFill>
                <a:latin typeface="Consolas" panose="020B0609020204030204" pitchFamily="49" charset="0"/>
              </a:rPr>
              <a:t>=</a:t>
            </a:r>
            <a:r>
              <a:rPr lang="nl-NL" sz="1400">
                <a:latin typeface="Consolas" panose="020B0609020204030204" pitchFamily="49" charset="0"/>
              </a:rPr>
              <a:t> </a:t>
            </a:r>
            <a:r>
              <a:rPr lang="nl-NL" sz="1400">
                <a:solidFill>
                  <a:srgbClr val="9FA29F"/>
                </a:solidFill>
                <a:latin typeface="Consolas" panose="020B0609020204030204" pitchFamily="49" charset="0"/>
              </a:rPr>
              <a:t>value</a:t>
            </a:r>
            <a:r>
              <a:rPr lang="nl-NL" sz="1400">
                <a:solidFill>
                  <a:srgbClr val="CFCFCF"/>
                </a:solidFill>
                <a:latin typeface="Consolas" panose="020B0609020204030204" pitchFamily="49" charset="0"/>
              </a:rPr>
              <a:t>;</a:t>
            </a:r>
          </a:p>
          <a:p>
            <a:pPr marL="0" indent="0">
              <a:buNone/>
            </a:pPr>
            <a:r>
              <a:rPr lang="nl-NL" sz="1400">
                <a:solidFill>
                  <a:srgbClr val="CFCFCF"/>
                </a:solidFill>
                <a:latin typeface="Consolas" panose="020B0609020204030204" pitchFamily="49" charset="0"/>
              </a:rPr>
              <a:t>}</a:t>
            </a:r>
            <a:endParaRPr lang="en-US" sz="1400">
              <a:solidFill>
                <a:srgbClr val="CFCFCF"/>
              </a:solidFill>
              <a:latin typeface="Consolas" panose="020B0609020204030204" pitchFamily="49" charset="0"/>
            </a:endParaRPr>
          </a:p>
        </p:txBody>
      </p:sp>
      <p:sp>
        <p:nvSpPr>
          <p:cNvPr id="4" name="Content Placeholder 4">
            <a:extLst>
              <a:ext uri="{FF2B5EF4-FFF2-40B4-BE49-F238E27FC236}">
                <a16:creationId xmlns:a16="http://schemas.microsoft.com/office/drawing/2014/main" id="{A8C68CBD-7DCC-3197-3194-92DEB0C0FBF9}"/>
              </a:ext>
            </a:extLst>
          </p:cNvPr>
          <p:cNvSpPr txBox="1">
            <a:spLocks/>
          </p:cNvSpPr>
          <p:nvPr/>
        </p:nvSpPr>
        <p:spPr>
          <a:xfrm>
            <a:off x="6313802" y="1825625"/>
            <a:ext cx="5040000" cy="4320000"/>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en-US" sz="1400" dirty="0">
                <a:solidFill>
                  <a:srgbClr val="CFCFCF"/>
                </a:solidFill>
                <a:latin typeface="Consolas" panose="020B0609020204030204" pitchFamily="49" charset="0"/>
              </a:rPr>
              <a:t>v_dual_mov_b32  v1, s2</a:t>
            </a:r>
          </a:p>
          <a:p>
            <a:pPr marL="0" indent="0">
              <a:buClr>
                <a:srgbClr val="9FA29F"/>
              </a:buClr>
              <a:buNone/>
            </a:pPr>
            <a:r>
              <a:rPr lang="en-US" sz="1400" dirty="0">
                <a:solidFill>
                  <a:srgbClr val="CFCFCF"/>
                </a:solidFill>
                <a:latin typeface="Consolas" panose="020B0609020204030204" pitchFamily="49" charset="0"/>
              </a:rPr>
              <a:t>v_dual_and_b32  v0, lit(0x000003ff), v0</a:t>
            </a:r>
          </a:p>
          <a:p>
            <a:pPr marL="0" indent="0">
              <a:buClr>
                <a:srgbClr val="9FA29F"/>
              </a:buClr>
              <a:buNone/>
            </a:pPr>
            <a:r>
              <a:rPr lang="en-US" sz="1400" dirty="0">
                <a:solidFill>
                  <a:srgbClr val="CFCFCF"/>
                </a:solidFill>
                <a:latin typeface="Consolas" panose="020B0609020204030204" pitchFamily="49" charset="0"/>
              </a:rPr>
              <a:t>v_lshl_add_u32  v0, s16, 5, v0</a:t>
            </a:r>
          </a:p>
          <a:p>
            <a:pPr marL="0" indent="0">
              <a:buClr>
                <a:srgbClr val="9FA29F"/>
              </a:buClr>
              <a:buNone/>
            </a:pPr>
            <a:r>
              <a:rPr lang="en-US" sz="1400" dirty="0">
                <a:solidFill>
                  <a:srgbClr val="CFCFCF"/>
                </a:solidFill>
                <a:latin typeface="Consolas" panose="020B0609020204030204" pitchFamily="49" charset="0"/>
              </a:rPr>
              <a:t>s_pack_ll_b32_b16  s0, s4, 4</a:t>
            </a:r>
          </a:p>
          <a:p>
            <a:pPr marL="0" indent="0">
              <a:buClr>
                <a:srgbClr val="9FA29F"/>
              </a:buClr>
              <a:buNone/>
            </a:pPr>
            <a:r>
              <a:rPr lang="en-US" sz="1400" dirty="0">
                <a:solidFill>
                  <a:srgbClr val="CFCFCF"/>
                </a:solidFill>
                <a:latin typeface="Consolas" panose="020B0609020204030204" pitchFamily="49" charset="0"/>
              </a:rPr>
              <a:t>s_mov_b32     s1, s0</a:t>
            </a:r>
          </a:p>
          <a:p>
            <a:pPr marL="0" indent="0">
              <a:buClr>
                <a:srgbClr val="9FA29F"/>
              </a:buClr>
              <a:buNone/>
            </a:pPr>
            <a:r>
              <a:rPr lang="en-US" sz="1400" dirty="0">
                <a:solidFill>
                  <a:srgbClr val="CFCFCF"/>
                </a:solidFill>
                <a:latin typeface="Consolas" panose="020B0609020204030204" pitchFamily="49" charset="0"/>
              </a:rPr>
              <a:t>s_movk_i32    s2, 0xffff</a:t>
            </a:r>
          </a:p>
          <a:p>
            <a:pPr marL="0" indent="0">
              <a:buClr>
                <a:srgbClr val="9FA29F"/>
              </a:buClr>
              <a:buNone/>
            </a:pPr>
            <a:r>
              <a:rPr lang="en-US" sz="1400" dirty="0">
                <a:solidFill>
                  <a:srgbClr val="CFCFCF"/>
                </a:solidFill>
                <a:latin typeface="Consolas" panose="020B0609020204030204" pitchFamily="49" charset="0"/>
              </a:rPr>
              <a:t>s_mov_b32     s0, s3</a:t>
            </a:r>
          </a:p>
          <a:p>
            <a:pPr marL="0" indent="0">
              <a:buClr>
                <a:srgbClr val="9FA29F"/>
              </a:buClr>
              <a:buNone/>
            </a:pPr>
            <a:r>
              <a:rPr lang="en-US" sz="1400" dirty="0">
                <a:solidFill>
                  <a:srgbClr val="CFCFCF"/>
                </a:solidFill>
                <a:latin typeface="Consolas" panose="020B0609020204030204" pitchFamily="49" charset="0"/>
              </a:rPr>
              <a:t>s_mov_b32     s3, lit(0x20014fac)</a:t>
            </a:r>
          </a:p>
          <a:p>
            <a:pPr marL="0" indent="0">
              <a:buClr>
                <a:srgbClr val="9FA29F"/>
              </a:buClr>
              <a:buNone/>
            </a:pPr>
            <a:r>
              <a:rPr lang="en-US" sz="1400" dirty="0">
                <a:solidFill>
                  <a:srgbClr val="CFCFCF"/>
                </a:solidFill>
                <a:latin typeface="Consolas" panose="020B0609020204030204" pitchFamily="49" charset="0"/>
              </a:rPr>
              <a:t>buffer_store_b32  v1, v0, s[0:3], 0 </a:t>
            </a:r>
            <a:r>
              <a:rPr lang="en-US" sz="1400" dirty="0" err="1">
                <a:solidFill>
                  <a:srgbClr val="CFCFCF"/>
                </a:solidFill>
                <a:latin typeface="Consolas" panose="020B0609020204030204" pitchFamily="49" charset="0"/>
              </a:rPr>
              <a:t>idxen</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glc</a:t>
            </a:r>
            <a:endParaRPr lang="nl-NL" sz="1400" dirty="0">
              <a:solidFill>
                <a:srgbClr val="CFCFCF"/>
              </a:solidFill>
              <a:latin typeface="Consolas" panose="020B0609020204030204" pitchFamily="49" charset="0"/>
            </a:endParaRPr>
          </a:p>
        </p:txBody>
      </p:sp>
      <p:cxnSp>
        <p:nvCxnSpPr>
          <p:cNvPr id="40" name="Straight Arrow Connector 39">
            <a:extLst>
              <a:ext uri="{FF2B5EF4-FFF2-40B4-BE49-F238E27FC236}">
                <a16:creationId xmlns:a16="http://schemas.microsoft.com/office/drawing/2014/main" id="{B82D3D83-7F0F-0BAB-9908-03F8122A44FD}"/>
              </a:ext>
            </a:extLst>
          </p:cNvPr>
          <p:cNvCxnSpPr>
            <a:cxnSpLocks/>
            <a:stCxn id="5" idx="1"/>
            <a:endCxn id="8" idx="3"/>
          </p:cNvCxnSpPr>
          <p:nvPr/>
        </p:nvCxnSpPr>
        <p:spPr>
          <a:xfrm flipH="1">
            <a:off x="3501484" y="4499445"/>
            <a:ext cx="4647492" cy="657660"/>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8" name="Rectangle 7">
            <a:extLst>
              <a:ext uri="{FF2B5EF4-FFF2-40B4-BE49-F238E27FC236}">
                <a16:creationId xmlns:a16="http://schemas.microsoft.com/office/drawing/2014/main" id="{26F58B3B-153E-64CC-FD60-1DDAC5356290}"/>
              </a:ext>
            </a:extLst>
          </p:cNvPr>
          <p:cNvSpPr/>
          <p:nvPr/>
        </p:nvSpPr>
        <p:spPr>
          <a:xfrm>
            <a:off x="2871850" y="5027988"/>
            <a:ext cx="629634"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10" name="Slide Number Placeholder 9">
            <a:extLst>
              <a:ext uri="{FF2B5EF4-FFF2-40B4-BE49-F238E27FC236}">
                <a16:creationId xmlns:a16="http://schemas.microsoft.com/office/drawing/2014/main" id="{B656C4ED-C678-70A6-2025-0F1B5D09C15C}"/>
              </a:ext>
            </a:extLst>
          </p:cNvPr>
          <p:cNvSpPr>
            <a:spLocks noGrp="1"/>
          </p:cNvSpPr>
          <p:nvPr>
            <p:ph type="sldNum" sz="quarter" idx="12"/>
          </p:nvPr>
        </p:nvSpPr>
        <p:spPr/>
        <p:txBody>
          <a:bodyPr/>
          <a:lstStyle/>
          <a:p>
            <a:fld id="{5C7B9823-D771-4D90-A2CD-7D2C676B1CFD}" type="slidenum">
              <a:rPr lang="nl-NL" smtClean="0"/>
              <a:t>36</a:t>
            </a:fld>
            <a:endParaRPr lang="nl-NL"/>
          </a:p>
        </p:txBody>
      </p:sp>
      <p:sp>
        <p:nvSpPr>
          <p:cNvPr id="5" name="Rectangle 4">
            <a:extLst>
              <a:ext uri="{FF2B5EF4-FFF2-40B4-BE49-F238E27FC236}">
                <a16:creationId xmlns:a16="http://schemas.microsoft.com/office/drawing/2014/main" id="{224E3F72-F34C-EA36-6AAC-A1613216939A}"/>
              </a:ext>
            </a:extLst>
          </p:cNvPr>
          <p:cNvSpPr/>
          <p:nvPr/>
        </p:nvSpPr>
        <p:spPr>
          <a:xfrm>
            <a:off x="8148976" y="4370328"/>
            <a:ext cx="268274"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Tree>
    <p:extLst>
      <p:ext uri="{BB962C8B-B14F-4D97-AF65-F5344CB8AC3E}">
        <p14:creationId xmlns:p14="http://schemas.microsoft.com/office/powerpoint/2010/main" val="511549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fade">
                                      <p:cBhvr>
                                        <p:cTn id="7" dur="250"/>
                                        <p:tgtEl>
                                          <p:spTgt spid="4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250"/>
                                        <p:tgtEl>
                                          <p:spTgt spid="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50"/>
                                        <p:tgtEl>
                                          <p:spTgt spid="5"/>
                                        </p:tgtEl>
                                      </p:cBhvr>
                                    </p:animEffect>
                                  </p:childTnLst>
                                </p:cTn>
                              </p:par>
                              <p:par>
                                <p:cTn id="14" presetID="9" presetClass="emph" presetSubtype="0" nodeType="withEffect">
                                  <p:stCondLst>
                                    <p:cond delay="0"/>
                                  </p:stCondLst>
                                  <p:childTnLst>
                                    <p:set>
                                      <p:cBhvr>
                                        <p:cTn id="15" dur="indefinite"/>
                                        <p:tgtEl>
                                          <p:spTgt spid="4">
                                            <p:txEl>
                                              <p:pRg st="0" end="0"/>
                                            </p:txEl>
                                          </p:spTgt>
                                        </p:tgtEl>
                                        <p:attrNameLst>
                                          <p:attrName>style.opacity</p:attrName>
                                        </p:attrNameLst>
                                      </p:cBhvr>
                                      <p:to>
                                        <p:strVal val="0.1"/>
                                      </p:to>
                                    </p:set>
                                    <p:animEffect filter="image" prLst="opacity: 0.1">
                                      <p:cBhvr rctx="IE">
                                        <p:cTn id="16" dur="indefinite"/>
                                        <p:tgtEl>
                                          <p:spTgt spid="4">
                                            <p:txEl>
                                              <p:pRg st="0" end="0"/>
                                            </p:txEl>
                                          </p:spTgt>
                                        </p:tgtEl>
                                      </p:cBhvr>
                                    </p:animEffect>
                                  </p:childTnLst>
                                </p:cTn>
                              </p:par>
                              <p:par>
                                <p:cTn id="17" presetID="9" presetClass="emph" presetSubtype="0" nodeType="withEffect">
                                  <p:stCondLst>
                                    <p:cond delay="0"/>
                                  </p:stCondLst>
                                  <p:childTnLst>
                                    <p:set>
                                      <p:cBhvr>
                                        <p:cTn id="18" dur="indefinite"/>
                                        <p:tgtEl>
                                          <p:spTgt spid="4">
                                            <p:txEl>
                                              <p:pRg st="1" end="1"/>
                                            </p:txEl>
                                          </p:spTgt>
                                        </p:tgtEl>
                                        <p:attrNameLst>
                                          <p:attrName>style.opacity</p:attrName>
                                        </p:attrNameLst>
                                      </p:cBhvr>
                                      <p:to>
                                        <p:strVal val="0.1"/>
                                      </p:to>
                                    </p:set>
                                    <p:animEffect filter="image" prLst="opacity: 0.1">
                                      <p:cBhvr rctx="IE">
                                        <p:cTn id="19" dur="indefinite"/>
                                        <p:tgtEl>
                                          <p:spTgt spid="4">
                                            <p:txEl>
                                              <p:pRg st="1" end="1"/>
                                            </p:txEl>
                                          </p:spTgt>
                                        </p:tgtEl>
                                      </p:cBhvr>
                                    </p:animEffect>
                                  </p:childTnLst>
                                </p:cTn>
                              </p:par>
                              <p:par>
                                <p:cTn id="20" presetID="9" presetClass="emph" presetSubtype="0" nodeType="withEffect">
                                  <p:stCondLst>
                                    <p:cond delay="0"/>
                                  </p:stCondLst>
                                  <p:childTnLst>
                                    <p:set>
                                      <p:cBhvr>
                                        <p:cTn id="21" dur="indefinite"/>
                                        <p:tgtEl>
                                          <p:spTgt spid="4">
                                            <p:txEl>
                                              <p:pRg st="2" end="2"/>
                                            </p:txEl>
                                          </p:spTgt>
                                        </p:tgtEl>
                                        <p:attrNameLst>
                                          <p:attrName>style.opacity</p:attrName>
                                        </p:attrNameLst>
                                      </p:cBhvr>
                                      <p:to>
                                        <p:strVal val="0.1"/>
                                      </p:to>
                                    </p:set>
                                    <p:animEffect filter="image" prLst="opacity: 0.1">
                                      <p:cBhvr rctx="IE">
                                        <p:cTn id="22" dur="indefinite"/>
                                        <p:tgtEl>
                                          <p:spTgt spid="4">
                                            <p:txEl>
                                              <p:pRg st="2" end="2"/>
                                            </p:txEl>
                                          </p:spTgt>
                                        </p:tgtEl>
                                      </p:cBhvr>
                                    </p:animEffect>
                                  </p:childTnLst>
                                </p:cTn>
                              </p:par>
                              <p:par>
                                <p:cTn id="23" presetID="9" presetClass="emph" presetSubtype="0" nodeType="withEffect">
                                  <p:stCondLst>
                                    <p:cond delay="0"/>
                                  </p:stCondLst>
                                  <p:childTnLst>
                                    <p:set>
                                      <p:cBhvr>
                                        <p:cTn id="24" dur="indefinite"/>
                                        <p:tgtEl>
                                          <p:spTgt spid="4">
                                            <p:txEl>
                                              <p:pRg st="3" end="3"/>
                                            </p:txEl>
                                          </p:spTgt>
                                        </p:tgtEl>
                                        <p:attrNameLst>
                                          <p:attrName>style.opacity</p:attrName>
                                        </p:attrNameLst>
                                      </p:cBhvr>
                                      <p:to>
                                        <p:strVal val="0.1"/>
                                      </p:to>
                                    </p:set>
                                    <p:animEffect filter="image" prLst="opacity: 0.1">
                                      <p:cBhvr rctx="IE">
                                        <p:cTn id="25" dur="indefinite"/>
                                        <p:tgtEl>
                                          <p:spTgt spid="4">
                                            <p:txEl>
                                              <p:pRg st="3" end="3"/>
                                            </p:txEl>
                                          </p:spTgt>
                                        </p:tgtEl>
                                      </p:cBhvr>
                                    </p:animEffect>
                                  </p:childTnLst>
                                </p:cTn>
                              </p:par>
                              <p:par>
                                <p:cTn id="26" presetID="9" presetClass="emph" presetSubtype="0" nodeType="withEffect">
                                  <p:stCondLst>
                                    <p:cond delay="0"/>
                                  </p:stCondLst>
                                  <p:childTnLst>
                                    <p:set>
                                      <p:cBhvr>
                                        <p:cTn id="27" dur="indefinite"/>
                                        <p:tgtEl>
                                          <p:spTgt spid="4">
                                            <p:txEl>
                                              <p:pRg st="4" end="4"/>
                                            </p:txEl>
                                          </p:spTgt>
                                        </p:tgtEl>
                                        <p:attrNameLst>
                                          <p:attrName>style.opacity</p:attrName>
                                        </p:attrNameLst>
                                      </p:cBhvr>
                                      <p:to>
                                        <p:strVal val="0.1"/>
                                      </p:to>
                                    </p:set>
                                    <p:animEffect filter="image" prLst="opacity: 0.1">
                                      <p:cBhvr rctx="IE">
                                        <p:cTn id="28" dur="indefinite"/>
                                        <p:tgtEl>
                                          <p:spTgt spid="4">
                                            <p:txEl>
                                              <p:pRg st="4" end="4"/>
                                            </p:txEl>
                                          </p:spTgt>
                                        </p:tgtEl>
                                      </p:cBhvr>
                                    </p:animEffect>
                                  </p:childTnLst>
                                </p:cTn>
                              </p:par>
                              <p:par>
                                <p:cTn id="29" presetID="9" presetClass="emph" presetSubtype="0" nodeType="withEffect">
                                  <p:stCondLst>
                                    <p:cond delay="0"/>
                                  </p:stCondLst>
                                  <p:childTnLst>
                                    <p:set>
                                      <p:cBhvr>
                                        <p:cTn id="30" dur="indefinite"/>
                                        <p:tgtEl>
                                          <p:spTgt spid="4">
                                            <p:txEl>
                                              <p:pRg st="5" end="5"/>
                                            </p:txEl>
                                          </p:spTgt>
                                        </p:tgtEl>
                                        <p:attrNameLst>
                                          <p:attrName>style.opacity</p:attrName>
                                        </p:attrNameLst>
                                      </p:cBhvr>
                                      <p:to>
                                        <p:strVal val="0.1"/>
                                      </p:to>
                                    </p:set>
                                    <p:animEffect filter="image" prLst="opacity: 0.1">
                                      <p:cBhvr rctx="IE">
                                        <p:cTn id="31" dur="indefinite"/>
                                        <p:tgtEl>
                                          <p:spTgt spid="4">
                                            <p:txEl>
                                              <p:pRg st="5" end="5"/>
                                            </p:txEl>
                                          </p:spTgt>
                                        </p:tgtEl>
                                      </p:cBhvr>
                                    </p:animEffect>
                                  </p:childTnLst>
                                </p:cTn>
                              </p:par>
                              <p:par>
                                <p:cTn id="32" presetID="9" presetClass="emph" presetSubtype="0" nodeType="withEffect">
                                  <p:stCondLst>
                                    <p:cond delay="0"/>
                                  </p:stCondLst>
                                  <p:childTnLst>
                                    <p:set>
                                      <p:cBhvr>
                                        <p:cTn id="33" dur="indefinite"/>
                                        <p:tgtEl>
                                          <p:spTgt spid="4">
                                            <p:txEl>
                                              <p:pRg st="6" end="6"/>
                                            </p:txEl>
                                          </p:spTgt>
                                        </p:tgtEl>
                                        <p:attrNameLst>
                                          <p:attrName>style.opacity</p:attrName>
                                        </p:attrNameLst>
                                      </p:cBhvr>
                                      <p:to>
                                        <p:strVal val="0.1"/>
                                      </p:to>
                                    </p:set>
                                    <p:animEffect filter="image" prLst="opacity: 0.1">
                                      <p:cBhvr rctx="IE">
                                        <p:cTn id="34" dur="indefinite"/>
                                        <p:tgtEl>
                                          <p:spTgt spid="4">
                                            <p:txEl>
                                              <p:pRg st="6" end="6"/>
                                            </p:txEl>
                                          </p:spTgt>
                                        </p:tgtEl>
                                      </p:cBhvr>
                                    </p:animEffect>
                                  </p:childTnLst>
                                </p:cTn>
                              </p:par>
                              <p:par>
                                <p:cTn id="35" presetID="9" presetClass="emph" presetSubtype="0" nodeType="withEffect">
                                  <p:stCondLst>
                                    <p:cond delay="0"/>
                                  </p:stCondLst>
                                  <p:childTnLst>
                                    <p:set>
                                      <p:cBhvr>
                                        <p:cTn id="36" dur="indefinite"/>
                                        <p:tgtEl>
                                          <p:spTgt spid="4">
                                            <p:txEl>
                                              <p:pRg st="7" end="7"/>
                                            </p:txEl>
                                          </p:spTgt>
                                        </p:tgtEl>
                                        <p:attrNameLst>
                                          <p:attrName>style.opacity</p:attrName>
                                        </p:attrNameLst>
                                      </p:cBhvr>
                                      <p:to>
                                        <p:strVal val="0.1"/>
                                      </p:to>
                                    </p:set>
                                    <p:animEffect filter="image" prLst="opacity: 0.1">
                                      <p:cBhvr rctx="IE">
                                        <p:cTn id="37" dur="indefinite"/>
                                        <p:tgtEl>
                                          <p:spTgt spid="4">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mph" presetSubtype="0" nodeType="clickEffect">
                                  <p:stCondLst>
                                    <p:cond delay="0"/>
                                  </p:stCondLst>
                                  <p:childTnLst>
                                    <p:set>
                                      <p:cBhvr>
                                        <p:cTn id="41" dur="indefinite"/>
                                        <p:tgtEl>
                                          <p:spTgt spid="4">
                                            <p:txEl>
                                              <p:pRg st="0" end="0"/>
                                            </p:txEl>
                                          </p:spTgt>
                                        </p:tgtEl>
                                        <p:attrNameLst>
                                          <p:attrName>style.opacity</p:attrName>
                                        </p:attrNameLst>
                                      </p:cBhvr>
                                      <p:to>
                                        <p:strVal val="1"/>
                                      </p:to>
                                    </p:set>
                                    <p:animEffect filter="image" prLst="opacity: 1">
                                      <p:cBhvr rctx="IE">
                                        <p:cTn id="42" dur="indefinite"/>
                                        <p:tgtEl>
                                          <p:spTgt spid="4">
                                            <p:txEl>
                                              <p:pRg st="0" end="0"/>
                                            </p:txEl>
                                          </p:spTgt>
                                        </p:tgtEl>
                                      </p:cBhvr>
                                    </p:animEffect>
                                  </p:childTnLst>
                                </p:cTn>
                              </p:par>
                              <p:par>
                                <p:cTn id="43" presetID="9" presetClass="emph" presetSubtype="0" nodeType="withEffect">
                                  <p:stCondLst>
                                    <p:cond delay="0"/>
                                  </p:stCondLst>
                                  <p:childTnLst>
                                    <p:set>
                                      <p:cBhvr>
                                        <p:cTn id="44" dur="indefinite"/>
                                        <p:tgtEl>
                                          <p:spTgt spid="4">
                                            <p:txEl>
                                              <p:pRg st="8" end="8"/>
                                            </p:txEl>
                                          </p:spTgt>
                                        </p:tgtEl>
                                        <p:attrNameLst>
                                          <p:attrName>style.opacity</p:attrName>
                                        </p:attrNameLst>
                                      </p:cBhvr>
                                      <p:to>
                                        <p:strVal val="0.1"/>
                                      </p:to>
                                    </p:set>
                                    <p:animEffect filter="image" prLst="opacity: 0.1">
                                      <p:cBhvr rctx="IE">
                                        <p:cTn id="45" dur="indefinite"/>
                                        <p:tgtEl>
                                          <p:spTgt spid="4">
                                            <p:txEl>
                                              <p:pRg st="8" end="8"/>
                                            </p:txEl>
                                          </p:spTgt>
                                        </p:tgtEl>
                                      </p:cBhvr>
                                    </p:animEffect>
                                  </p:childTnLst>
                                </p:cTn>
                              </p:par>
                              <p:par>
                                <p:cTn id="46" presetID="10" presetClass="exit" presetSubtype="0" fill="hold" nodeType="withEffect">
                                  <p:stCondLst>
                                    <p:cond delay="0"/>
                                  </p:stCondLst>
                                  <p:childTnLst>
                                    <p:animEffect transition="out" filter="fade">
                                      <p:cBhvr>
                                        <p:cTn id="47" dur="250"/>
                                        <p:tgtEl>
                                          <p:spTgt spid="40"/>
                                        </p:tgtEl>
                                      </p:cBhvr>
                                    </p:animEffect>
                                    <p:set>
                                      <p:cBhvr>
                                        <p:cTn id="48" dur="1" fill="hold">
                                          <p:stCondLst>
                                            <p:cond delay="249"/>
                                          </p:stCondLst>
                                        </p:cTn>
                                        <p:tgtEl>
                                          <p:spTgt spid="40"/>
                                        </p:tgtEl>
                                        <p:attrNameLst>
                                          <p:attrName>style.visibility</p:attrName>
                                        </p:attrNameLst>
                                      </p:cBhvr>
                                      <p:to>
                                        <p:strVal val="hidden"/>
                                      </p:to>
                                    </p:set>
                                  </p:childTnLst>
                                </p:cTn>
                              </p:par>
                              <p:par>
                                <p:cTn id="49" presetID="10" presetClass="exit" presetSubtype="0" fill="hold" grpId="1" nodeType="withEffect">
                                  <p:stCondLst>
                                    <p:cond delay="0"/>
                                  </p:stCondLst>
                                  <p:childTnLst>
                                    <p:animEffect transition="out" filter="fade">
                                      <p:cBhvr>
                                        <p:cTn id="50" dur="250"/>
                                        <p:tgtEl>
                                          <p:spTgt spid="8"/>
                                        </p:tgtEl>
                                      </p:cBhvr>
                                    </p:animEffect>
                                    <p:set>
                                      <p:cBhvr>
                                        <p:cTn id="51" dur="1" fill="hold">
                                          <p:stCondLst>
                                            <p:cond delay="249"/>
                                          </p:stCondLst>
                                        </p:cTn>
                                        <p:tgtEl>
                                          <p:spTgt spid="8"/>
                                        </p:tgtEl>
                                        <p:attrNameLst>
                                          <p:attrName>style.visibility</p:attrName>
                                        </p:attrNameLst>
                                      </p:cBhvr>
                                      <p:to>
                                        <p:strVal val="hidden"/>
                                      </p:to>
                                    </p:set>
                                  </p:childTnLst>
                                </p:cTn>
                              </p:par>
                              <p:par>
                                <p:cTn id="52" presetID="10" presetClass="exit" presetSubtype="0" fill="hold" grpId="1" nodeType="withEffect">
                                  <p:stCondLst>
                                    <p:cond delay="0"/>
                                  </p:stCondLst>
                                  <p:childTnLst>
                                    <p:animEffect transition="out" filter="fade">
                                      <p:cBhvr>
                                        <p:cTn id="53" dur="250"/>
                                        <p:tgtEl>
                                          <p:spTgt spid="5"/>
                                        </p:tgtEl>
                                      </p:cBhvr>
                                    </p:animEffect>
                                    <p:set>
                                      <p:cBhvr>
                                        <p:cTn id="54" dur="1" fill="hold">
                                          <p:stCondLst>
                                            <p:cond delay="249"/>
                                          </p:stCondLst>
                                        </p:cTn>
                                        <p:tgtEl>
                                          <p:spTgt spid="5"/>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9" presetClass="emph" presetSubtype="0" nodeType="clickEffect">
                                  <p:stCondLst>
                                    <p:cond delay="0"/>
                                  </p:stCondLst>
                                  <p:childTnLst>
                                    <p:set>
                                      <p:cBhvr>
                                        <p:cTn id="58" dur="indefinite"/>
                                        <p:tgtEl>
                                          <p:spTgt spid="4">
                                            <p:txEl>
                                              <p:pRg st="1" end="1"/>
                                            </p:txEl>
                                          </p:spTgt>
                                        </p:tgtEl>
                                        <p:attrNameLst>
                                          <p:attrName>style.opacity</p:attrName>
                                        </p:attrNameLst>
                                      </p:cBhvr>
                                      <p:to>
                                        <p:strVal val="1"/>
                                      </p:to>
                                    </p:set>
                                    <p:animEffect filter="image" prLst="opacity: 1">
                                      <p:cBhvr rctx="IE">
                                        <p:cTn id="59" dur="indefinite"/>
                                        <p:tgtEl>
                                          <p:spTgt spid="4">
                                            <p:txEl>
                                              <p:pRg st="1" end="1"/>
                                            </p:txEl>
                                          </p:spTgt>
                                        </p:tgtEl>
                                      </p:cBhvr>
                                    </p:animEffect>
                                  </p:childTnLst>
                                </p:cTn>
                              </p:par>
                              <p:par>
                                <p:cTn id="60" presetID="9" presetClass="emph" presetSubtype="0" nodeType="withEffect">
                                  <p:stCondLst>
                                    <p:cond delay="0"/>
                                  </p:stCondLst>
                                  <p:childTnLst>
                                    <p:set>
                                      <p:cBhvr>
                                        <p:cTn id="61" dur="indefinite"/>
                                        <p:tgtEl>
                                          <p:spTgt spid="4">
                                            <p:txEl>
                                              <p:pRg st="2" end="2"/>
                                            </p:txEl>
                                          </p:spTgt>
                                        </p:tgtEl>
                                        <p:attrNameLst>
                                          <p:attrName>style.opacity</p:attrName>
                                        </p:attrNameLst>
                                      </p:cBhvr>
                                      <p:to>
                                        <p:strVal val="1"/>
                                      </p:to>
                                    </p:set>
                                    <p:animEffect filter="image" prLst="opacity: 1">
                                      <p:cBhvr rctx="IE">
                                        <p:cTn id="62" dur="indefinite"/>
                                        <p:tgtEl>
                                          <p:spTgt spid="4">
                                            <p:txEl>
                                              <p:pRg st="2" end="2"/>
                                            </p:txEl>
                                          </p:spTgt>
                                        </p:tgtEl>
                                      </p:cBhvr>
                                    </p:animEffect>
                                  </p:childTnLst>
                                </p:cTn>
                              </p:par>
                              <p:par>
                                <p:cTn id="63" presetID="9" presetClass="emph" presetSubtype="0" nodeType="withEffect">
                                  <p:stCondLst>
                                    <p:cond delay="0"/>
                                  </p:stCondLst>
                                  <p:childTnLst>
                                    <p:set>
                                      <p:cBhvr>
                                        <p:cTn id="64" dur="indefinite"/>
                                        <p:tgtEl>
                                          <p:spTgt spid="4">
                                            <p:txEl>
                                              <p:pRg st="3" end="3"/>
                                            </p:txEl>
                                          </p:spTgt>
                                        </p:tgtEl>
                                        <p:attrNameLst>
                                          <p:attrName>style.opacity</p:attrName>
                                        </p:attrNameLst>
                                      </p:cBhvr>
                                      <p:to>
                                        <p:strVal val="1"/>
                                      </p:to>
                                    </p:set>
                                    <p:animEffect filter="image" prLst="opacity: 1">
                                      <p:cBhvr rctx="IE">
                                        <p:cTn id="65" dur="indefinite"/>
                                        <p:tgtEl>
                                          <p:spTgt spid="4">
                                            <p:txEl>
                                              <p:pRg st="3" end="3"/>
                                            </p:txEl>
                                          </p:spTgt>
                                        </p:tgtEl>
                                      </p:cBhvr>
                                    </p:animEffect>
                                  </p:childTnLst>
                                </p:cTn>
                              </p:par>
                              <p:par>
                                <p:cTn id="66" presetID="9" presetClass="emph" presetSubtype="0" nodeType="withEffect">
                                  <p:stCondLst>
                                    <p:cond delay="0"/>
                                  </p:stCondLst>
                                  <p:childTnLst>
                                    <p:set>
                                      <p:cBhvr>
                                        <p:cTn id="67" dur="indefinite"/>
                                        <p:tgtEl>
                                          <p:spTgt spid="4">
                                            <p:txEl>
                                              <p:pRg st="4" end="4"/>
                                            </p:txEl>
                                          </p:spTgt>
                                        </p:tgtEl>
                                        <p:attrNameLst>
                                          <p:attrName>style.opacity</p:attrName>
                                        </p:attrNameLst>
                                      </p:cBhvr>
                                      <p:to>
                                        <p:strVal val="1"/>
                                      </p:to>
                                    </p:set>
                                    <p:animEffect filter="image" prLst="opacity: 1">
                                      <p:cBhvr rctx="IE">
                                        <p:cTn id="68" dur="indefinite"/>
                                        <p:tgtEl>
                                          <p:spTgt spid="4">
                                            <p:txEl>
                                              <p:pRg st="4" end="4"/>
                                            </p:txEl>
                                          </p:spTgt>
                                        </p:tgtEl>
                                      </p:cBhvr>
                                    </p:animEffect>
                                  </p:childTnLst>
                                </p:cTn>
                              </p:par>
                              <p:par>
                                <p:cTn id="69" presetID="9" presetClass="emph" presetSubtype="0" nodeType="withEffect">
                                  <p:stCondLst>
                                    <p:cond delay="0"/>
                                  </p:stCondLst>
                                  <p:childTnLst>
                                    <p:set>
                                      <p:cBhvr>
                                        <p:cTn id="70" dur="indefinite"/>
                                        <p:tgtEl>
                                          <p:spTgt spid="4">
                                            <p:txEl>
                                              <p:pRg st="5" end="5"/>
                                            </p:txEl>
                                          </p:spTgt>
                                        </p:tgtEl>
                                        <p:attrNameLst>
                                          <p:attrName>style.opacity</p:attrName>
                                        </p:attrNameLst>
                                      </p:cBhvr>
                                      <p:to>
                                        <p:strVal val="1"/>
                                      </p:to>
                                    </p:set>
                                    <p:animEffect filter="image" prLst="opacity: 1">
                                      <p:cBhvr rctx="IE">
                                        <p:cTn id="71" dur="indefinite"/>
                                        <p:tgtEl>
                                          <p:spTgt spid="4">
                                            <p:txEl>
                                              <p:pRg st="5" end="5"/>
                                            </p:txEl>
                                          </p:spTgt>
                                        </p:tgtEl>
                                      </p:cBhvr>
                                    </p:animEffect>
                                  </p:childTnLst>
                                </p:cTn>
                              </p:par>
                              <p:par>
                                <p:cTn id="72" presetID="9" presetClass="emph" presetSubtype="0" nodeType="withEffect">
                                  <p:stCondLst>
                                    <p:cond delay="0"/>
                                  </p:stCondLst>
                                  <p:childTnLst>
                                    <p:set>
                                      <p:cBhvr>
                                        <p:cTn id="73" dur="indefinite"/>
                                        <p:tgtEl>
                                          <p:spTgt spid="4">
                                            <p:txEl>
                                              <p:pRg st="6" end="6"/>
                                            </p:txEl>
                                          </p:spTgt>
                                        </p:tgtEl>
                                        <p:attrNameLst>
                                          <p:attrName>style.opacity</p:attrName>
                                        </p:attrNameLst>
                                      </p:cBhvr>
                                      <p:to>
                                        <p:strVal val="1"/>
                                      </p:to>
                                    </p:set>
                                    <p:animEffect filter="image" prLst="opacity: 1">
                                      <p:cBhvr rctx="IE">
                                        <p:cTn id="74" dur="indefinite"/>
                                        <p:tgtEl>
                                          <p:spTgt spid="4">
                                            <p:txEl>
                                              <p:pRg st="6" end="6"/>
                                            </p:txEl>
                                          </p:spTgt>
                                        </p:tgtEl>
                                      </p:cBhvr>
                                    </p:animEffect>
                                  </p:childTnLst>
                                </p:cTn>
                              </p:par>
                              <p:par>
                                <p:cTn id="75" presetID="9" presetClass="emph" presetSubtype="0" nodeType="withEffect">
                                  <p:stCondLst>
                                    <p:cond delay="0"/>
                                  </p:stCondLst>
                                  <p:childTnLst>
                                    <p:set>
                                      <p:cBhvr>
                                        <p:cTn id="76" dur="indefinite"/>
                                        <p:tgtEl>
                                          <p:spTgt spid="4">
                                            <p:txEl>
                                              <p:pRg st="7" end="7"/>
                                            </p:txEl>
                                          </p:spTgt>
                                        </p:tgtEl>
                                        <p:attrNameLst>
                                          <p:attrName>style.opacity</p:attrName>
                                        </p:attrNameLst>
                                      </p:cBhvr>
                                      <p:to>
                                        <p:strVal val="1"/>
                                      </p:to>
                                    </p:set>
                                    <p:animEffect filter="image" prLst="opacity: 1">
                                      <p:cBhvr rctx="IE">
                                        <p:cTn id="77" dur="indefinite"/>
                                        <p:tgtEl>
                                          <p:spTgt spid="4">
                                            <p:txEl>
                                              <p:pRg st="7" end="7"/>
                                            </p:txEl>
                                          </p:spTgt>
                                        </p:tgtEl>
                                      </p:cBhvr>
                                    </p:animEffect>
                                  </p:childTnLst>
                                </p:cTn>
                              </p:par>
                              <p:par>
                                <p:cTn id="78" presetID="9" presetClass="emph" presetSubtype="0" nodeType="withEffect">
                                  <p:stCondLst>
                                    <p:cond delay="0"/>
                                  </p:stCondLst>
                                  <p:childTnLst>
                                    <p:set>
                                      <p:cBhvr>
                                        <p:cTn id="79" dur="indefinite"/>
                                        <p:tgtEl>
                                          <p:spTgt spid="4">
                                            <p:txEl>
                                              <p:pRg st="8" end="8"/>
                                            </p:txEl>
                                          </p:spTgt>
                                        </p:tgtEl>
                                        <p:attrNameLst>
                                          <p:attrName>style.opacity</p:attrName>
                                        </p:attrNameLst>
                                      </p:cBhvr>
                                      <p:to>
                                        <p:strVal val="1"/>
                                      </p:to>
                                    </p:set>
                                    <p:animEffect filter="image" prLst="opacity: 1">
                                      <p:cBhvr rctx="IE">
                                        <p:cTn id="80" dur="indefinite"/>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5" grpId="0" animBg="1"/>
      <p:bldP spid="5" grpId="1"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1A35F-771C-317E-CF21-7D9A96E337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3A8909-A131-62A8-BD44-42BF989B96DC}"/>
              </a:ext>
            </a:extLst>
          </p:cNvPr>
          <p:cNvSpPr>
            <a:spLocks noGrp="1"/>
          </p:cNvSpPr>
          <p:nvPr>
            <p:ph type="title"/>
          </p:nvPr>
        </p:nvSpPr>
        <p:spPr>
          <a:xfrm>
            <a:off x="838200" y="365125"/>
            <a:ext cx="10515600" cy="1325563"/>
          </a:xfrm>
        </p:spPr>
        <p:txBody>
          <a:bodyPr/>
          <a:lstStyle/>
          <a:p>
            <a:r>
              <a:rPr lang="en-US" dirty="0">
                <a:solidFill>
                  <a:schemeClr val="bg1"/>
                </a:solidFill>
                <a:latin typeface="Courier New" panose="02070309020205020404" pitchFamily="49" charset="0"/>
                <a:cs typeface="Courier New" panose="02070309020205020404" pitchFamily="49" charset="0"/>
              </a:rPr>
              <a:t>Root Constant</a:t>
            </a:r>
            <a:endParaRPr lang="nl-NL" dirty="0"/>
          </a:p>
        </p:txBody>
      </p:sp>
      <p:sp>
        <p:nvSpPr>
          <p:cNvPr id="9" name="Content Placeholder 8">
            <a:extLst>
              <a:ext uri="{FF2B5EF4-FFF2-40B4-BE49-F238E27FC236}">
                <a16:creationId xmlns:a16="http://schemas.microsoft.com/office/drawing/2014/main" id="{67E90720-77E8-70C3-3882-EF341CB6094C}"/>
              </a:ext>
            </a:extLst>
          </p:cNvPr>
          <p:cNvSpPr>
            <a:spLocks noGrp="1"/>
          </p:cNvSpPr>
          <p:nvPr>
            <p:ph idx="1"/>
          </p:nvPr>
        </p:nvSpPr>
        <p:spPr/>
        <p:txBody>
          <a:bodyPr>
            <a:normAutofit/>
          </a:bodyPr>
          <a:lstStyle/>
          <a:p>
            <a:r>
              <a:rPr lang="en-US" dirty="0">
                <a:solidFill>
                  <a:schemeClr val="bg1"/>
                </a:solidFill>
                <a:latin typeface="Courier New" panose="02070309020205020404" pitchFamily="49" charset="0"/>
                <a:cs typeface="Courier New" panose="02070309020205020404" pitchFamily="49" charset="0"/>
              </a:rPr>
              <a:t>Initialized before launching the shader</a:t>
            </a:r>
          </a:p>
          <a:p>
            <a:r>
              <a:rPr lang="en-US" dirty="0">
                <a:solidFill>
                  <a:schemeClr val="bg1"/>
                </a:solidFill>
                <a:latin typeface="Courier New" panose="02070309020205020404" pitchFamily="49" charset="0"/>
                <a:cs typeface="Courier New" panose="02070309020205020404" pitchFamily="49" charset="0"/>
              </a:rPr>
              <a:t>No buffer load needed</a:t>
            </a:r>
          </a:p>
          <a:p>
            <a:r>
              <a:rPr lang="en-US" dirty="0">
                <a:solidFill>
                  <a:schemeClr val="bg1"/>
                </a:solidFill>
                <a:latin typeface="Courier New" panose="02070309020205020404" pitchFamily="49" charset="0"/>
                <a:cs typeface="Courier New" panose="02070309020205020404" pitchFamily="49" charset="0"/>
              </a:rPr>
              <a:t>Limit to how much can go into registers</a:t>
            </a:r>
          </a:p>
          <a:p>
            <a:endParaRPr lang="en-US" dirty="0">
              <a:solidFill>
                <a:schemeClr val="bg1"/>
              </a:solidFill>
              <a:latin typeface="Courier New" panose="02070309020205020404" pitchFamily="49" charset="0"/>
              <a:cs typeface="Courier New" panose="02070309020205020404" pitchFamily="49" charset="0"/>
            </a:endParaRPr>
          </a:p>
          <a:p>
            <a:endParaRPr lang="en-US" dirty="0">
              <a:solidFill>
                <a:schemeClr val="bg1"/>
              </a:solidFill>
              <a:latin typeface="Courier New" panose="02070309020205020404" pitchFamily="49" charset="0"/>
              <a:cs typeface="Courier New" panose="02070309020205020404" pitchFamily="49" charset="0"/>
            </a:endParaRPr>
          </a:p>
        </p:txBody>
      </p:sp>
      <p:sp>
        <p:nvSpPr>
          <p:cNvPr id="6" name="Slide Number Placeholder 5">
            <a:extLst>
              <a:ext uri="{FF2B5EF4-FFF2-40B4-BE49-F238E27FC236}">
                <a16:creationId xmlns:a16="http://schemas.microsoft.com/office/drawing/2014/main" id="{0ACE4558-34D1-12A1-9AA5-AF16744D9083}"/>
              </a:ext>
            </a:extLst>
          </p:cNvPr>
          <p:cNvSpPr>
            <a:spLocks noGrp="1"/>
          </p:cNvSpPr>
          <p:nvPr>
            <p:ph type="sldNum" sz="quarter" idx="12"/>
          </p:nvPr>
        </p:nvSpPr>
        <p:spPr/>
        <p:txBody>
          <a:bodyPr/>
          <a:lstStyle/>
          <a:p>
            <a:fld id="{5C7B9823-D771-4D90-A2CD-7D2C676B1CFD}" type="slidenum">
              <a:rPr lang="nl-NL" smtClean="0"/>
              <a:t>37</a:t>
            </a:fld>
            <a:endParaRPr lang="nl-NL"/>
          </a:p>
        </p:txBody>
      </p:sp>
    </p:spTree>
    <p:extLst>
      <p:ext uri="{BB962C8B-B14F-4D97-AF65-F5344CB8AC3E}">
        <p14:creationId xmlns:p14="http://schemas.microsoft.com/office/powerpoint/2010/main" val="650358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DB2DE-CF3B-170D-6BAE-D76062DFCD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ED6551-6350-99A5-FF52-8ABEA8B3A53D}"/>
              </a:ext>
            </a:extLst>
          </p:cNvPr>
          <p:cNvSpPr>
            <a:spLocks noGrp="1"/>
          </p:cNvSpPr>
          <p:nvPr>
            <p:ph type="title"/>
          </p:nvPr>
        </p:nvSpPr>
        <p:spPr>
          <a:xfrm>
            <a:off x="838200" y="365125"/>
            <a:ext cx="10515600" cy="1325563"/>
          </a:xfrm>
        </p:spPr>
        <p:txBody>
          <a:bodyPr/>
          <a:lstStyle/>
          <a:p>
            <a:r>
              <a:rPr lang="en-US">
                <a:solidFill>
                  <a:schemeClr val="bg1"/>
                </a:solidFill>
                <a:latin typeface="Courier New" panose="02070309020205020404" pitchFamily="49" charset="0"/>
                <a:cs typeface="Courier New" panose="02070309020205020404" pitchFamily="49" charset="0"/>
              </a:rPr>
              <a:t>Bindless</a:t>
            </a:r>
            <a:endParaRPr lang="nl-NL"/>
          </a:p>
        </p:txBody>
      </p:sp>
      <p:sp>
        <p:nvSpPr>
          <p:cNvPr id="9" name="Content Placeholder 8">
            <a:extLst>
              <a:ext uri="{FF2B5EF4-FFF2-40B4-BE49-F238E27FC236}">
                <a16:creationId xmlns:a16="http://schemas.microsoft.com/office/drawing/2014/main" id="{E53BD621-5E86-C066-E4CE-10CD6034A5E0}"/>
              </a:ext>
            </a:extLst>
          </p:cNvPr>
          <p:cNvSpPr>
            <a:spLocks noGrp="1"/>
          </p:cNvSpPr>
          <p:nvPr>
            <p:ph idx="1"/>
          </p:nvPr>
        </p:nvSpPr>
        <p:spPr/>
        <p:txBody>
          <a:bodyPr>
            <a:normAutofit/>
          </a:bodyPr>
          <a:lstStyle/>
          <a:p>
            <a:r>
              <a:rPr lang="en-US">
                <a:solidFill>
                  <a:schemeClr val="bg1"/>
                </a:solidFill>
                <a:latin typeface="Courier New" panose="02070309020205020404" pitchFamily="49" charset="0"/>
                <a:cs typeface="Courier New" panose="02070309020205020404" pitchFamily="49" charset="0"/>
              </a:rPr>
              <a:t>Dynamically index the bound descriptor heap</a:t>
            </a:r>
          </a:p>
          <a:p>
            <a:r>
              <a:rPr lang="en-US">
                <a:solidFill>
                  <a:schemeClr val="bg1"/>
                </a:solidFill>
                <a:latin typeface="Courier New" panose="02070309020205020404" pitchFamily="49" charset="0"/>
                <a:cs typeface="Courier New" panose="02070309020205020404" pitchFamily="49" charset="0"/>
              </a:rPr>
              <a:t>No mapping required, it’s just a flag</a:t>
            </a:r>
          </a:p>
          <a:p>
            <a:pPr lvl="1"/>
            <a:r>
              <a:rPr lang="en-US" sz="1600">
                <a:solidFill>
                  <a:schemeClr val="bg1"/>
                </a:solidFill>
                <a:latin typeface="Consolas" panose="020B0609020204030204" pitchFamily="49" charset="0"/>
                <a:cs typeface="Courier New" panose="02070309020205020404" pitchFamily="49" charset="0"/>
              </a:rPr>
              <a:t>D3D12_ROOT_SIGNATURE_FLAG_CBV_SRV_UAV_HEAP_DIRECTLY_INDEXED</a:t>
            </a:r>
          </a:p>
          <a:p>
            <a:pPr lvl="1"/>
            <a:r>
              <a:rPr lang="en-US" sz="1600">
                <a:solidFill>
                  <a:schemeClr val="bg1"/>
                </a:solidFill>
                <a:latin typeface="Consolas" panose="020B0609020204030204" pitchFamily="49" charset="0"/>
                <a:cs typeface="Courier New" panose="02070309020205020404" pitchFamily="49" charset="0"/>
              </a:rPr>
              <a:t>D3D12_ROOT_SIGNATURE_FLAG_SAMPLER_HEAP_DIRECTLY_INDEXED</a:t>
            </a:r>
          </a:p>
        </p:txBody>
      </p:sp>
      <p:sp>
        <p:nvSpPr>
          <p:cNvPr id="5" name="Slide Number Placeholder 4">
            <a:extLst>
              <a:ext uri="{FF2B5EF4-FFF2-40B4-BE49-F238E27FC236}">
                <a16:creationId xmlns:a16="http://schemas.microsoft.com/office/drawing/2014/main" id="{7EF688BA-80F1-FF27-36CF-26C689A10E63}"/>
              </a:ext>
            </a:extLst>
          </p:cNvPr>
          <p:cNvSpPr>
            <a:spLocks noGrp="1"/>
          </p:cNvSpPr>
          <p:nvPr>
            <p:ph type="sldNum" sz="quarter" idx="12"/>
          </p:nvPr>
        </p:nvSpPr>
        <p:spPr/>
        <p:txBody>
          <a:bodyPr/>
          <a:lstStyle/>
          <a:p>
            <a:fld id="{5C7B9823-D771-4D90-A2CD-7D2C676B1CFD}" type="slidenum">
              <a:rPr lang="nl-NL" smtClean="0"/>
              <a:t>38</a:t>
            </a:fld>
            <a:endParaRPr lang="nl-NL"/>
          </a:p>
        </p:txBody>
      </p:sp>
    </p:spTree>
    <p:extLst>
      <p:ext uri="{BB962C8B-B14F-4D97-AF65-F5344CB8AC3E}">
        <p14:creationId xmlns:p14="http://schemas.microsoft.com/office/powerpoint/2010/main" val="843191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F87E7-9A02-B0B0-1F2F-A2FC6BF2ED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27DC1B-B8D0-94BB-C8FC-75990714692C}"/>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Bindless</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68EBB09E-B6F8-27E2-02AA-522AE472ACFE}"/>
              </a:ext>
            </a:extLst>
          </p:cNvPr>
          <p:cNvSpPr>
            <a:spLocks noGrp="1"/>
          </p:cNvSpPr>
          <p:nvPr>
            <p:ph idx="1"/>
          </p:nvPr>
        </p:nvSpPr>
        <p:spPr>
          <a:xfrm>
            <a:off x="838200" y="1825625"/>
            <a:ext cx="10515600" cy="4351338"/>
          </a:xfrm>
          <a:solidFill>
            <a:srgbClr val="3F423F"/>
          </a:solidFill>
        </p:spPr>
        <p:txBody>
          <a:bodyPr>
            <a:normAutofit lnSpcReduction="10000"/>
          </a:bodyPr>
          <a:lstStyle/>
          <a:p>
            <a:pPr marL="0" indent="0">
              <a:buNone/>
            </a:pPr>
            <a:r>
              <a:rPr lang="nl-NL" sz="1800">
                <a:solidFill>
                  <a:srgbClr val="C1BCAD"/>
                </a:solidFill>
                <a:latin typeface="Consolas" panose="020B0609020204030204" pitchFamily="49" charset="0"/>
              </a:rPr>
              <a:t>cbuffer</a:t>
            </a:r>
            <a:r>
              <a:rPr lang="nl-NL" sz="1800">
                <a:latin typeface="Consolas" panose="020B0609020204030204" pitchFamily="49" charset="0"/>
              </a:rPr>
              <a:t> </a:t>
            </a:r>
            <a:r>
              <a:rPr lang="nl-NL" sz="1800">
                <a:solidFill>
                  <a:srgbClr val="C9CE9F"/>
                </a:solidFill>
                <a:latin typeface="Consolas" panose="020B0609020204030204" pitchFamily="49" charset="0"/>
              </a:rPr>
              <a:t>input</a:t>
            </a:r>
            <a:r>
              <a:rPr lang="nl-NL" sz="1800">
                <a:latin typeface="Consolas" panose="020B0609020204030204" pitchFamily="49" charset="0"/>
              </a:rPr>
              <a:t> </a:t>
            </a:r>
            <a:r>
              <a:rPr lang="nl-NL" sz="1800">
                <a:solidFill>
                  <a:srgbClr val="CFCFCF"/>
                </a:solidFill>
                <a:latin typeface="Consolas" panose="020B0609020204030204" pitchFamily="49" charset="0"/>
              </a:rPr>
              <a:t>:</a:t>
            </a:r>
            <a:r>
              <a:rPr lang="nl-NL" sz="1800">
                <a:latin typeface="Consolas" panose="020B0609020204030204" pitchFamily="49" charset="0"/>
              </a:rPr>
              <a:t> </a:t>
            </a:r>
            <a:r>
              <a:rPr lang="nl-NL" sz="1800">
                <a:solidFill>
                  <a:srgbClr val="C1BCAD"/>
                </a:solidFill>
                <a:latin typeface="Consolas" panose="020B0609020204030204" pitchFamily="49" charset="0"/>
              </a:rPr>
              <a:t>register</a:t>
            </a:r>
            <a:r>
              <a:rPr lang="nl-NL" sz="1800">
                <a:solidFill>
                  <a:srgbClr val="CFCFCF"/>
                </a:solidFill>
                <a:latin typeface="Consolas" panose="020B0609020204030204" pitchFamily="49" charset="0"/>
              </a:rPr>
              <a:t>(</a:t>
            </a:r>
            <a:r>
              <a:rPr lang="nl-NL" sz="1800">
                <a:solidFill>
                  <a:schemeClr val="accent2"/>
                </a:solidFill>
                <a:latin typeface="Consolas" panose="020B0609020204030204" pitchFamily="49" charset="0"/>
              </a:rPr>
              <a:t>b0</a:t>
            </a:r>
            <a:r>
              <a:rPr lang="nl-NL" sz="1800">
                <a:solidFill>
                  <a:srgbClr val="CFCFCF"/>
                </a:solidFill>
                <a:latin typeface="Consolas" panose="020B0609020204030204" pitchFamily="49" charset="0"/>
              </a:rPr>
              <a:t>)</a:t>
            </a:r>
          </a:p>
          <a:p>
            <a:pPr marL="0" indent="0">
              <a:buNone/>
            </a:pPr>
            <a:r>
              <a:rPr lang="nl-NL" sz="1800">
                <a:solidFill>
                  <a:srgbClr val="CFCFCF"/>
                </a:solidFill>
                <a:latin typeface="Consolas" panose="020B0609020204030204" pitchFamily="49" charset="0"/>
              </a:rPr>
              <a:t>{</a:t>
            </a:r>
          </a:p>
          <a:p>
            <a:pPr marL="0" indent="0">
              <a:buNone/>
            </a:pPr>
            <a:r>
              <a:rPr lang="nl-NL" sz="1800">
                <a:solidFill>
                  <a:srgbClr val="C1BCAD"/>
                </a:solidFill>
                <a:latin typeface="Consolas" panose="020B0609020204030204" pitchFamily="49" charset="0"/>
              </a:rPr>
              <a:t>  uint</a:t>
            </a:r>
            <a:r>
              <a:rPr lang="nl-NL" sz="1800">
                <a:latin typeface="Consolas" panose="020B0609020204030204" pitchFamily="49" charset="0"/>
              </a:rPr>
              <a:t> </a:t>
            </a:r>
            <a:r>
              <a:rPr lang="nl-NL" sz="1800">
                <a:solidFill>
                  <a:srgbClr val="9FA29F"/>
                </a:solidFill>
                <a:latin typeface="Consolas" panose="020B0609020204030204" pitchFamily="49" charset="0"/>
              </a:rPr>
              <a:t>value</a:t>
            </a:r>
            <a:r>
              <a:rPr lang="nl-NL" sz="1800">
                <a:solidFill>
                  <a:srgbClr val="CFCFCF"/>
                </a:solidFill>
                <a:latin typeface="Consolas" panose="020B0609020204030204" pitchFamily="49" charset="0"/>
              </a:rPr>
              <a:t>;</a:t>
            </a:r>
          </a:p>
          <a:p>
            <a:pPr marL="0" indent="0">
              <a:buNone/>
            </a:pPr>
            <a:r>
              <a:rPr lang="nl-NL" sz="1800">
                <a:solidFill>
                  <a:srgbClr val="CFCFCF"/>
                </a:solidFill>
                <a:latin typeface="Consolas" panose="020B0609020204030204" pitchFamily="49" charset="0"/>
              </a:rPr>
              <a:t>  </a:t>
            </a:r>
            <a:r>
              <a:rPr lang="nl-NL" sz="1800">
                <a:solidFill>
                  <a:srgbClr val="C1BCAD"/>
                </a:solidFill>
                <a:latin typeface="Consolas" panose="020B0609020204030204" pitchFamily="49" charset="0"/>
              </a:rPr>
              <a:t>uint</a:t>
            </a:r>
            <a:r>
              <a:rPr lang="nl-NL" sz="1800">
                <a:solidFill>
                  <a:srgbClr val="CFCFCF"/>
                </a:solidFill>
                <a:latin typeface="Consolas" panose="020B0609020204030204" pitchFamily="49" charset="0"/>
              </a:rPr>
              <a:t> </a:t>
            </a:r>
            <a:r>
              <a:rPr lang="nl-NL" sz="1800">
                <a:solidFill>
                  <a:srgbClr val="9FA29F"/>
                </a:solidFill>
                <a:latin typeface="Consolas" panose="020B0609020204030204" pitchFamily="49" charset="0"/>
              </a:rPr>
              <a:t>heap_index</a:t>
            </a:r>
            <a:r>
              <a:rPr lang="nl-NL" sz="1800">
                <a:solidFill>
                  <a:srgbClr val="CFCFCF"/>
                </a:solidFill>
                <a:latin typeface="Consolas" panose="020B0609020204030204" pitchFamily="49" charset="0"/>
              </a:rPr>
              <a:t>;</a:t>
            </a:r>
          </a:p>
          <a:p>
            <a:pPr marL="0" indent="0">
              <a:buNone/>
            </a:pPr>
            <a:r>
              <a:rPr lang="nl-NL" sz="1800">
                <a:solidFill>
                  <a:srgbClr val="CFCFCF"/>
                </a:solidFill>
                <a:latin typeface="Consolas" panose="020B0609020204030204" pitchFamily="49" charset="0"/>
              </a:rPr>
              <a:t>};</a:t>
            </a:r>
          </a:p>
          <a:p>
            <a:pPr marL="0" indent="0">
              <a:buNone/>
            </a:pPr>
            <a:endParaRPr lang="nl-NL" sz="1800">
              <a:latin typeface="Consolas" panose="020B0609020204030204" pitchFamily="49" charset="0"/>
            </a:endParaRPr>
          </a:p>
          <a:p>
            <a:pPr marL="0" indent="0">
              <a:buNone/>
            </a:pPr>
            <a:r>
              <a:rPr lang="nl-NL" sz="1800">
                <a:solidFill>
                  <a:srgbClr val="CFCFCF"/>
                </a:solidFill>
                <a:latin typeface="Consolas" panose="020B0609020204030204" pitchFamily="49" charset="0"/>
              </a:rPr>
              <a:t>[</a:t>
            </a:r>
            <a:r>
              <a:rPr lang="nl-NL" sz="1800">
                <a:solidFill>
                  <a:srgbClr val="C1BCAD"/>
                </a:solidFill>
                <a:latin typeface="Consolas" panose="020B0609020204030204" pitchFamily="49" charset="0"/>
              </a:rPr>
              <a:t>numthreads</a:t>
            </a:r>
            <a:r>
              <a:rPr lang="nl-NL" sz="1800">
                <a:solidFill>
                  <a:srgbClr val="CFCFCF"/>
                </a:solidFill>
                <a:latin typeface="Consolas" panose="020B0609020204030204" pitchFamily="49" charset="0"/>
              </a:rPr>
              <a:t>(32,1,1)]</a:t>
            </a:r>
          </a:p>
          <a:p>
            <a:pPr marL="0" indent="0">
              <a:buNone/>
            </a:pPr>
            <a:r>
              <a:rPr lang="en-US" sz="1800">
                <a:solidFill>
                  <a:srgbClr val="C1BCAD"/>
                </a:solidFill>
                <a:latin typeface="Consolas" panose="020B0609020204030204" pitchFamily="49" charset="0"/>
              </a:rPr>
              <a:t>void</a:t>
            </a:r>
            <a:r>
              <a:rPr lang="en-US" sz="1800">
                <a:latin typeface="Consolas" panose="020B0609020204030204" pitchFamily="49" charset="0"/>
              </a:rPr>
              <a:t> </a:t>
            </a:r>
            <a:r>
              <a:rPr lang="en-US" sz="1800">
                <a:solidFill>
                  <a:srgbClr val="C9CE9F"/>
                </a:solidFill>
                <a:latin typeface="Consolas" panose="020B0609020204030204" pitchFamily="49" charset="0"/>
              </a:rPr>
              <a:t>main</a:t>
            </a:r>
            <a:r>
              <a:rPr lang="en-US" sz="1800">
                <a:solidFill>
                  <a:srgbClr val="CFCFCF"/>
                </a:solidFill>
                <a:latin typeface="Consolas" panose="020B0609020204030204" pitchFamily="49" charset="0"/>
              </a:rPr>
              <a:t>(</a:t>
            </a:r>
            <a:r>
              <a:rPr lang="en-US" sz="1800" err="1">
                <a:solidFill>
                  <a:srgbClr val="C1BCAD"/>
                </a:solidFill>
                <a:latin typeface="Consolas" panose="020B0609020204030204" pitchFamily="49" charset="0"/>
              </a:rPr>
              <a:t>uint</a:t>
            </a:r>
            <a:r>
              <a:rPr lang="en-US" sz="1800">
                <a:latin typeface="Consolas" panose="020B0609020204030204" pitchFamily="49" charset="0"/>
              </a:rPr>
              <a:t> </a:t>
            </a:r>
            <a:r>
              <a:rPr lang="en-US" sz="1800">
                <a:solidFill>
                  <a:srgbClr val="9FA29F"/>
                </a:solidFill>
                <a:latin typeface="Consolas" panose="020B0609020204030204" pitchFamily="49" charset="0"/>
              </a:rPr>
              <a:t>index</a:t>
            </a:r>
            <a:r>
              <a:rPr lang="en-US" sz="1800">
                <a:latin typeface="Consolas" panose="020B0609020204030204" pitchFamily="49" charset="0"/>
              </a:rPr>
              <a:t> </a:t>
            </a:r>
            <a:r>
              <a:rPr lang="en-US" sz="1800">
                <a:solidFill>
                  <a:srgbClr val="CFCFCF"/>
                </a:solidFill>
                <a:latin typeface="Consolas" panose="020B0609020204030204" pitchFamily="49" charset="0"/>
              </a:rPr>
              <a:t>:</a:t>
            </a:r>
            <a:r>
              <a:rPr lang="en-US" sz="1800">
                <a:latin typeface="Consolas" panose="020B0609020204030204" pitchFamily="49" charset="0"/>
              </a:rPr>
              <a:t> </a:t>
            </a:r>
            <a:r>
              <a:rPr lang="en-US" sz="1800" err="1">
                <a:solidFill>
                  <a:srgbClr val="9FA29F"/>
                </a:solidFill>
                <a:latin typeface="Consolas" panose="020B0609020204030204" pitchFamily="49" charset="0"/>
              </a:rPr>
              <a:t>SV_DispatchThreadID</a:t>
            </a:r>
            <a:r>
              <a:rPr lang="en-US" sz="1800">
                <a:solidFill>
                  <a:srgbClr val="CFCFCF"/>
                </a:solidFill>
                <a:latin typeface="Consolas" panose="020B0609020204030204" pitchFamily="49" charset="0"/>
              </a:rPr>
              <a:t>)</a:t>
            </a:r>
          </a:p>
          <a:p>
            <a:pPr marL="0" indent="0">
              <a:buNone/>
            </a:pPr>
            <a:r>
              <a:rPr lang="nl-NL" sz="1800">
                <a:solidFill>
                  <a:srgbClr val="CFCFCF"/>
                </a:solidFill>
                <a:latin typeface="Consolas" panose="020B0609020204030204" pitchFamily="49" charset="0"/>
              </a:rPr>
              <a:t>{</a:t>
            </a:r>
          </a:p>
          <a:p>
            <a:pPr marL="0" indent="0">
              <a:buNone/>
            </a:pPr>
            <a:r>
              <a:rPr lang="en-US" sz="1800">
                <a:solidFill>
                  <a:srgbClr val="CFCFCF"/>
                </a:solidFill>
                <a:latin typeface="Consolas" panose="020B0609020204030204" pitchFamily="49" charset="0"/>
              </a:rPr>
              <a:t>  </a:t>
            </a:r>
            <a:r>
              <a:rPr lang="en-US" sz="1800" err="1">
                <a:solidFill>
                  <a:srgbClr val="C1BCAD"/>
                </a:solidFill>
                <a:latin typeface="Consolas" panose="020B0609020204030204" pitchFamily="49" charset="0"/>
              </a:rPr>
              <a:t>RWStructuredBuffer</a:t>
            </a:r>
            <a:r>
              <a:rPr lang="en-US" sz="1800">
                <a:solidFill>
                  <a:srgbClr val="CFCFCF"/>
                </a:solidFill>
                <a:latin typeface="Consolas" panose="020B0609020204030204" pitchFamily="49" charset="0"/>
              </a:rPr>
              <a:t>&lt;</a:t>
            </a:r>
            <a:r>
              <a:rPr lang="en-US" sz="1800" err="1">
                <a:solidFill>
                  <a:srgbClr val="C1BCAD"/>
                </a:solidFill>
                <a:latin typeface="Consolas" panose="020B0609020204030204" pitchFamily="49" charset="0"/>
              </a:rPr>
              <a:t>uint</a:t>
            </a:r>
            <a:r>
              <a:rPr lang="en-US" sz="1800">
                <a:solidFill>
                  <a:srgbClr val="CFCFCF"/>
                </a:solidFill>
                <a:latin typeface="Consolas" panose="020B0609020204030204" pitchFamily="49" charset="0"/>
              </a:rPr>
              <a:t>&gt; </a:t>
            </a:r>
            <a:r>
              <a:rPr lang="en-US" sz="1800">
                <a:solidFill>
                  <a:srgbClr val="C9CE9F"/>
                </a:solidFill>
                <a:latin typeface="Consolas" panose="020B0609020204030204" pitchFamily="49" charset="0"/>
              </a:rPr>
              <a:t>output</a:t>
            </a:r>
            <a:r>
              <a:rPr lang="en-US" sz="1800">
                <a:solidFill>
                  <a:srgbClr val="CFCFCF"/>
                </a:solidFill>
                <a:latin typeface="Consolas" panose="020B0609020204030204" pitchFamily="49" charset="0"/>
              </a:rPr>
              <a:t> = </a:t>
            </a:r>
            <a:r>
              <a:rPr lang="en-US" sz="1800" err="1">
                <a:solidFill>
                  <a:srgbClr val="C1BCAD"/>
                </a:solidFill>
                <a:latin typeface="Consolas" panose="020B0609020204030204" pitchFamily="49" charset="0"/>
              </a:rPr>
              <a:t>ResourceDescriptorHeap</a:t>
            </a:r>
            <a:r>
              <a:rPr lang="en-US" sz="1800">
                <a:solidFill>
                  <a:srgbClr val="CFCFCF"/>
                </a:solidFill>
                <a:latin typeface="Consolas" panose="020B0609020204030204" pitchFamily="49" charset="0"/>
              </a:rPr>
              <a:t>[</a:t>
            </a:r>
            <a:r>
              <a:rPr lang="en-US" sz="1800" err="1">
                <a:solidFill>
                  <a:srgbClr val="9FA29F"/>
                </a:solidFill>
                <a:latin typeface="Consolas" panose="020B0609020204030204" pitchFamily="49" charset="0"/>
              </a:rPr>
              <a:t>heap_index</a:t>
            </a:r>
            <a:r>
              <a:rPr lang="en-US" sz="1800">
                <a:solidFill>
                  <a:srgbClr val="CFCFCF"/>
                </a:solidFill>
                <a:latin typeface="Consolas" panose="020B0609020204030204" pitchFamily="49" charset="0"/>
              </a:rPr>
              <a:t>];</a:t>
            </a:r>
            <a:endParaRPr lang="nl-NL" sz="1800">
              <a:solidFill>
                <a:srgbClr val="CFCFCF"/>
              </a:solidFill>
              <a:latin typeface="Consolas" panose="020B0609020204030204" pitchFamily="49" charset="0"/>
            </a:endParaRPr>
          </a:p>
          <a:p>
            <a:pPr marL="0" indent="0">
              <a:buNone/>
            </a:pPr>
            <a:r>
              <a:rPr lang="nl-NL" sz="1800">
                <a:latin typeface="Consolas" panose="020B0609020204030204" pitchFamily="49" charset="0"/>
              </a:rPr>
              <a:t>  </a:t>
            </a:r>
            <a:r>
              <a:rPr lang="nl-NL" sz="1800">
                <a:solidFill>
                  <a:srgbClr val="C9CE9F"/>
                </a:solidFill>
                <a:latin typeface="Consolas" panose="020B0609020204030204" pitchFamily="49" charset="0"/>
              </a:rPr>
              <a:t>output</a:t>
            </a:r>
            <a:r>
              <a:rPr lang="nl-NL" sz="1800">
                <a:solidFill>
                  <a:srgbClr val="CFCFCF"/>
                </a:solidFill>
                <a:latin typeface="Consolas" panose="020B0609020204030204" pitchFamily="49" charset="0"/>
              </a:rPr>
              <a:t>[</a:t>
            </a:r>
            <a:r>
              <a:rPr lang="nl-NL" sz="1800">
                <a:solidFill>
                  <a:srgbClr val="9FA29F"/>
                </a:solidFill>
                <a:latin typeface="Consolas" panose="020B0609020204030204" pitchFamily="49" charset="0"/>
              </a:rPr>
              <a:t>index</a:t>
            </a:r>
            <a:r>
              <a:rPr lang="nl-NL" sz="1800">
                <a:solidFill>
                  <a:srgbClr val="CFCFCF"/>
                </a:solidFill>
                <a:latin typeface="Consolas" panose="020B0609020204030204" pitchFamily="49" charset="0"/>
              </a:rPr>
              <a:t>]</a:t>
            </a:r>
            <a:r>
              <a:rPr lang="nl-NL" sz="1800">
                <a:latin typeface="Consolas" panose="020B0609020204030204" pitchFamily="49" charset="0"/>
              </a:rPr>
              <a:t> </a:t>
            </a:r>
            <a:r>
              <a:rPr lang="nl-NL" sz="1800">
                <a:solidFill>
                  <a:srgbClr val="CFCFCF"/>
                </a:solidFill>
                <a:latin typeface="Consolas" panose="020B0609020204030204" pitchFamily="49" charset="0"/>
              </a:rPr>
              <a:t>=</a:t>
            </a:r>
            <a:r>
              <a:rPr lang="nl-NL" sz="1800">
                <a:latin typeface="Consolas" panose="020B0609020204030204" pitchFamily="49" charset="0"/>
              </a:rPr>
              <a:t> </a:t>
            </a:r>
            <a:r>
              <a:rPr lang="nl-NL" sz="1800">
                <a:solidFill>
                  <a:srgbClr val="9FA29F"/>
                </a:solidFill>
                <a:latin typeface="Consolas" panose="020B0609020204030204" pitchFamily="49" charset="0"/>
              </a:rPr>
              <a:t>value</a:t>
            </a:r>
            <a:r>
              <a:rPr lang="nl-NL" sz="1800">
                <a:solidFill>
                  <a:srgbClr val="CFCFCF"/>
                </a:solidFill>
                <a:latin typeface="Consolas" panose="020B0609020204030204" pitchFamily="49" charset="0"/>
              </a:rPr>
              <a:t>;</a:t>
            </a:r>
          </a:p>
          <a:p>
            <a:pPr marL="0" indent="0">
              <a:buNone/>
            </a:pPr>
            <a:r>
              <a:rPr lang="nl-NL" sz="1800">
                <a:solidFill>
                  <a:srgbClr val="CFCFCF"/>
                </a:solidFill>
                <a:latin typeface="Consolas" panose="020B0609020204030204" pitchFamily="49" charset="0"/>
              </a:rPr>
              <a:t>}</a:t>
            </a:r>
            <a:endParaRPr lang="en-US" sz="1800">
              <a:solidFill>
                <a:srgbClr val="CFCFCF"/>
              </a:solidFill>
              <a:latin typeface="Consolas" panose="020B0609020204030204" pitchFamily="49" charset="0"/>
            </a:endParaRPr>
          </a:p>
        </p:txBody>
      </p:sp>
      <p:sp>
        <p:nvSpPr>
          <p:cNvPr id="7" name="Slide Number Placeholder 6">
            <a:extLst>
              <a:ext uri="{FF2B5EF4-FFF2-40B4-BE49-F238E27FC236}">
                <a16:creationId xmlns:a16="http://schemas.microsoft.com/office/drawing/2014/main" id="{8631A871-F259-CFFE-964D-8FFDC690445F}"/>
              </a:ext>
            </a:extLst>
          </p:cNvPr>
          <p:cNvSpPr>
            <a:spLocks noGrp="1"/>
          </p:cNvSpPr>
          <p:nvPr>
            <p:ph type="sldNum" sz="quarter" idx="12"/>
          </p:nvPr>
        </p:nvSpPr>
        <p:spPr/>
        <p:txBody>
          <a:bodyPr/>
          <a:lstStyle/>
          <a:p>
            <a:fld id="{5C7B9823-D771-4D90-A2CD-7D2C676B1CFD}" type="slidenum">
              <a:rPr lang="nl-NL" smtClean="0"/>
              <a:t>39</a:t>
            </a:fld>
            <a:endParaRPr lang="nl-NL"/>
          </a:p>
        </p:txBody>
      </p:sp>
    </p:spTree>
    <p:extLst>
      <p:ext uri="{BB962C8B-B14F-4D97-AF65-F5344CB8AC3E}">
        <p14:creationId xmlns:p14="http://schemas.microsoft.com/office/powerpoint/2010/main" val="4031055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C3E6F92D-BA32-DD36-322C-D4DE9C77A2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523961-A885-4F64-7AA2-8E2C616E1B63}"/>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Crash Course</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E23B5E8D-646A-DBFF-1F2B-15936F0C74F5}"/>
              </a:ext>
            </a:extLst>
          </p:cNvPr>
          <p:cNvSpPr>
            <a:spLocks noGrp="1"/>
          </p:cNvSpPr>
          <p:nvPr>
            <p:ph idx="1"/>
          </p:nvPr>
        </p:nvSpPr>
        <p:spPr/>
        <p:txBody>
          <a:bodyPr>
            <a:normAutofit/>
          </a:bodyPr>
          <a:lstStyle/>
          <a:p>
            <a:r>
              <a:rPr lang="en-US" dirty="0">
                <a:solidFill>
                  <a:schemeClr val="bg1"/>
                </a:solidFill>
                <a:latin typeface="Courier New" panose="02070309020205020404" pitchFamily="49" charset="0"/>
                <a:cs typeface="Courier New" panose="02070309020205020404" pitchFamily="49" charset="0"/>
              </a:rPr>
              <a:t>Descriptor describes an object to the GPU</a:t>
            </a:r>
          </a:p>
          <a:p>
            <a:r>
              <a:rPr lang="en-US" dirty="0">
                <a:solidFill>
                  <a:schemeClr val="bg1"/>
                </a:solidFill>
                <a:latin typeface="Courier New" panose="02070309020205020404" pitchFamily="49" charset="0"/>
                <a:cs typeface="Courier New" panose="02070309020205020404" pitchFamily="49" charset="0"/>
              </a:rPr>
              <a:t>Many different types</a:t>
            </a:r>
          </a:p>
          <a:p>
            <a:pPr lvl="1"/>
            <a:r>
              <a:rPr lang="en-US" dirty="0">
                <a:solidFill>
                  <a:schemeClr val="bg1"/>
                </a:solidFill>
                <a:latin typeface="Courier New" panose="02070309020205020404" pitchFamily="49" charset="0"/>
                <a:cs typeface="Courier New" panose="02070309020205020404" pitchFamily="49" charset="0"/>
              </a:rPr>
              <a:t>Shader Resource Views (SRVs)</a:t>
            </a:r>
          </a:p>
          <a:p>
            <a:pPr lvl="1"/>
            <a:r>
              <a:rPr lang="en-US" dirty="0">
                <a:solidFill>
                  <a:schemeClr val="bg1"/>
                </a:solidFill>
                <a:latin typeface="Courier New" panose="02070309020205020404" pitchFamily="49" charset="0"/>
                <a:cs typeface="Courier New" panose="02070309020205020404" pitchFamily="49" charset="0"/>
              </a:rPr>
              <a:t>Unordered Access Views (UAVs)</a:t>
            </a:r>
          </a:p>
          <a:p>
            <a:pPr lvl="1"/>
            <a:r>
              <a:rPr lang="en-US" dirty="0">
                <a:solidFill>
                  <a:schemeClr val="bg1"/>
                </a:solidFill>
                <a:latin typeface="Courier New" panose="02070309020205020404" pitchFamily="49" charset="0"/>
                <a:cs typeface="Courier New" panose="02070309020205020404" pitchFamily="49" charset="0"/>
              </a:rPr>
              <a:t>Constant Buffer Views (CBVs)</a:t>
            </a:r>
          </a:p>
          <a:p>
            <a:pPr lvl="1"/>
            <a:r>
              <a:rPr lang="en-US" dirty="0">
                <a:solidFill>
                  <a:schemeClr val="bg1"/>
                </a:solidFill>
                <a:latin typeface="Courier New" panose="02070309020205020404" pitchFamily="49" charset="0"/>
                <a:cs typeface="Courier New" panose="02070309020205020404" pitchFamily="49" charset="0"/>
              </a:rPr>
              <a:t>Samplers</a:t>
            </a:r>
          </a:p>
          <a:p>
            <a:pPr lvl="1"/>
            <a:r>
              <a:rPr lang="en-US" dirty="0">
                <a:solidFill>
                  <a:schemeClr val="bg1"/>
                </a:solidFill>
                <a:latin typeface="Courier New" panose="02070309020205020404" pitchFamily="49" charset="0"/>
                <a:cs typeface="Courier New" panose="02070309020205020404" pitchFamily="49" charset="0"/>
              </a:rPr>
              <a:t>Render Targets </a:t>
            </a:r>
          </a:p>
          <a:p>
            <a:pPr lvl="1"/>
            <a:r>
              <a:rPr lang="en-US" dirty="0">
                <a:solidFill>
                  <a:schemeClr val="bg1"/>
                </a:solidFill>
                <a:latin typeface="Courier New" panose="02070309020205020404" pitchFamily="49" charset="0"/>
                <a:cs typeface="Courier New" panose="02070309020205020404" pitchFamily="49" charset="0"/>
              </a:rPr>
              <a:t>Depth Stencil</a:t>
            </a:r>
          </a:p>
          <a:p>
            <a:r>
              <a:rPr lang="en-US" dirty="0">
                <a:solidFill>
                  <a:schemeClr val="bg1"/>
                </a:solidFill>
                <a:latin typeface="Courier New" panose="02070309020205020404" pitchFamily="49" charset="0"/>
                <a:cs typeface="Courier New" panose="02070309020205020404" pitchFamily="49" charset="0"/>
              </a:rPr>
              <a:t>Allocated from a descriptor heap</a:t>
            </a:r>
          </a:p>
        </p:txBody>
      </p:sp>
      <p:sp>
        <p:nvSpPr>
          <p:cNvPr id="7" name="Slide Number Placeholder 6">
            <a:extLst>
              <a:ext uri="{FF2B5EF4-FFF2-40B4-BE49-F238E27FC236}">
                <a16:creationId xmlns:a16="http://schemas.microsoft.com/office/drawing/2014/main" id="{CE8946FC-E68D-2FE6-E763-6981A9C03EA7}"/>
              </a:ext>
            </a:extLst>
          </p:cNvPr>
          <p:cNvSpPr>
            <a:spLocks noGrp="1"/>
          </p:cNvSpPr>
          <p:nvPr>
            <p:ph type="sldNum" sz="quarter" idx="12"/>
          </p:nvPr>
        </p:nvSpPr>
        <p:spPr/>
        <p:txBody>
          <a:bodyPr/>
          <a:lstStyle/>
          <a:p>
            <a:fld id="{5C7B9823-D771-4D90-A2CD-7D2C676B1CFD}" type="slidenum">
              <a:rPr lang="nl-NL" smtClean="0"/>
              <a:t>4</a:t>
            </a:fld>
            <a:endParaRPr lang="nl-NL"/>
          </a:p>
        </p:txBody>
      </p:sp>
    </p:spTree>
    <p:extLst>
      <p:ext uri="{BB962C8B-B14F-4D97-AF65-F5344CB8AC3E}">
        <p14:creationId xmlns:p14="http://schemas.microsoft.com/office/powerpoint/2010/main" val="1326607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0" presetClass="entr" presetSubtype="0" fill="hold" grpId="0" nodeType="withEffect">
                                  <p:stCondLst>
                                    <p:cond delay="25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50"/>
                                        <p:tgtEl>
                                          <p:spTgt spid="3">
                                            <p:txEl>
                                              <p:pRg st="2" end="2"/>
                                            </p:txEl>
                                          </p:spTgt>
                                        </p:tgtEl>
                                      </p:cBhvr>
                                    </p:animEffect>
                                  </p:childTnLst>
                                </p:cTn>
                              </p:par>
                              <p:par>
                                <p:cTn id="14" presetID="10" presetClass="entr" presetSubtype="0" fill="hold" grpId="0" nodeType="withEffect">
                                  <p:stCondLst>
                                    <p:cond delay="50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50"/>
                                        <p:tgtEl>
                                          <p:spTgt spid="3">
                                            <p:txEl>
                                              <p:pRg st="3" end="3"/>
                                            </p:txEl>
                                          </p:spTgt>
                                        </p:tgtEl>
                                      </p:cBhvr>
                                    </p:animEffect>
                                  </p:childTnLst>
                                </p:cTn>
                              </p:par>
                              <p:par>
                                <p:cTn id="17" presetID="10" presetClass="entr" presetSubtype="0" fill="hold" grpId="0" nodeType="withEffect">
                                  <p:stCondLst>
                                    <p:cond delay="75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50"/>
                                        <p:tgtEl>
                                          <p:spTgt spid="3">
                                            <p:txEl>
                                              <p:pRg st="4" end="4"/>
                                            </p:txEl>
                                          </p:spTgt>
                                        </p:tgtEl>
                                      </p:cBhvr>
                                    </p:animEffect>
                                  </p:childTnLst>
                                </p:cTn>
                              </p:par>
                              <p:par>
                                <p:cTn id="20" presetID="10" presetClass="entr" presetSubtype="0" fill="hold" grpId="0" nodeType="withEffect">
                                  <p:stCondLst>
                                    <p:cond delay="100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50"/>
                                        <p:tgtEl>
                                          <p:spTgt spid="3">
                                            <p:txEl>
                                              <p:pRg st="5" end="5"/>
                                            </p:txEl>
                                          </p:spTgt>
                                        </p:tgtEl>
                                      </p:cBhvr>
                                    </p:animEffect>
                                  </p:childTnLst>
                                </p:cTn>
                              </p:par>
                              <p:par>
                                <p:cTn id="23" presetID="10" presetClass="entr" presetSubtype="0" fill="hold" grpId="0" nodeType="withEffect">
                                  <p:stCondLst>
                                    <p:cond delay="125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250"/>
                                        <p:tgtEl>
                                          <p:spTgt spid="3">
                                            <p:txEl>
                                              <p:pRg st="6" end="6"/>
                                            </p:txEl>
                                          </p:spTgt>
                                        </p:tgtEl>
                                      </p:cBhvr>
                                    </p:animEffect>
                                  </p:childTnLst>
                                </p:cTn>
                              </p:par>
                              <p:par>
                                <p:cTn id="26" presetID="10" presetClass="entr" presetSubtype="0" fill="hold" grpId="0" nodeType="withEffect">
                                  <p:stCondLst>
                                    <p:cond delay="150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250"/>
                                        <p:tgtEl>
                                          <p:spTgt spid="3">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fade">
                                      <p:cBhvr>
                                        <p:cTn id="33" dur="25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558237-C524-981B-CADE-0C9B0FDB70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782C9F-E1A8-FADE-74AA-3D304091BDB9}"/>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Bindless</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6714D9CA-816C-877B-7DFB-2DE6D198478B}"/>
              </a:ext>
            </a:extLst>
          </p:cNvPr>
          <p:cNvSpPr>
            <a:spLocks noGrp="1"/>
          </p:cNvSpPr>
          <p:nvPr>
            <p:ph idx="1"/>
          </p:nvPr>
        </p:nvSpPr>
        <p:spPr>
          <a:xfrm>
            <a:off x="838200" y="1825625"/>
            <a:ext cx="5040000" cy="4320000"/>
          </a:xfrm>
          <a:solidFill>
            <a:srgbClr val="3F423F"/>
          </a:solidFill>
        </p:spPr>
        <p:txBody>
          <a:bodyPr>
            <a:normAutofit lnSpcReduction="10000"/>
          </a:bodyPr>
          <a:lstStyle/>
          <a:p>
            <a:pPr marL="0" indent="0">
              <a:buNone/>
            </a:pPr>
            <a:r>
              <a:rPr lang="nl-NL" sz="1600">
                <a:solidFill>
                  <a:srgbClr val="C1BCAD"/>
                </a:solidFill>
                <a:latin typeface="Consolas" panose="020B0609020204030204" pitchFamily="49" charset="0"/>
              </a:rPr>
              <a:t>cbuffer</a:t>
            </a:r>
            <a:r>
              <a:rPr lang="nl-NL" sz="1600">
                <a:latin typeface="Consolas" panose="020B0609020204030204" pitchFamily="49" charset="0"/>
              </a:rPr>
              <a:t> </a:t>
            </a:r>
            <a:r>
              <a:rPr lang="nl-NL" sz="1600">
                <a:solidFill>
                  <a:srgbClr val="C9CE9F"/>
                </a:solidFill>
                <a:latin typeface="Consolas" panose="020B0609020204030204" pitchFamily="49" charset="0"/>
              </a:rPr>
              <a:t>input</a:t>
            </a:r>
            <a:r>
              <a:rPr lang="nl-NL" sz="1600">
                <a:latin typeface="Consolas" panose="020B0609020204030204" pitchFamily="49" charset="0"/>
              </a:rPr>
              <a:t> </a:t>
            </a:r>
            <a:r>
              <a:rPr lang="nl-NL" sz="1600">
                <a:solidFill>
                  <a:srgbClr val="CFCFCF"/>
                </a:solidFill>
                <a:latin typeface="Consolas" panose="020B0609020204030204" pitchFamily="49" charset="0"/>
              </a:rPr>
              <a:t>:</a:t>
            </a:r>
            <a:r>
              <a:rPr lang="nl-NL" sz="1600">
                <a:latin typeface="Consolas" panose="020B0609020204030204" pitchFamily="49" charset="0"/>
              </a:rPr>
              <a:t> </a:t>
            </a:r>
            <a:r>
              <a:rPr lang="nl-NL" sz="1600">
                <a:solidFill>
                  <a:srgbClr val="C1BCAD"/>
                </a:solidFill>
                <a:latin typeface="Consolas" panose="020B0609020204030204" pitchFamily="49" charset="0"/>
              </a:rPr>
              <a:t>register</a:t>
            </a:r>
            <a:r>
              <a:rPr lang="nl-NL" sz="1600">
                <a:solidFill>
                  <a:srgbClr val="CFCFCF"/>
                </a:solidFill>
                <a:latin typeface="Consolas" panose="020B0609020204030204" pitchFamily="49" charset="0"/>
              </a:rPr>
              <a:t>(</a:t>
            </a:r>
            <a:r>
              <a:rPr lang="nl-NL" sz="1600">
                <a:solidFill>
                  <a:schemeClr val="accent2"/>
                </a:solidFill>
                <a:latin typeface="Consolas" panose="020B0609020204030204" pitchFamily="49" charset="0"/>
              </a:rPr>
              <a:t>b0</a:t>
            </a:r>
            <a:r>
              <a:rPr lang="nl-NL" sz="1600">
                <a:solidFill>
                  <a:srgbClr val="CFCFCF"/>
                </a:solidFill>
                <a:latin typeface="Consolas" panose="020B0609020204030204" pitchFamily="49" charset="0"/>
              </a:rPr>
              <a:t>)</a:t>
            </a:r>
          </a:p>
          <a:p>
            <a:pPr marL="0" indent="0">
              <a:buNone/>
            </a:pPr>
            <a:r>
              <a:rPr lang="nl-NL" sz="1600">
                <a:solidFill>
                  <a:srgbClr val="CFCFCF"/>
                </a:solidFill>
                <a:latin typeface="Consolas" panose="020B0609020204030204" pitchFamily="49" charset="0"/>
              </a:rPr>
              <a:t>{</a:t>
            </a:r>
          </a:p>
          <a:p>
            <a:pPr marL="0" indent="0">
              <a:buNone/>
            </a:pPr>
            <a:r>
              <a:rPr lang="nl-NL" sz="1600">
                <a:solidFill>
                  <a:srgbClr val="C1BCAD"/>
                </a:solidFill>
                <a:latin typeface="Consolas" panose="020B0609020204030204" pitchFamily="49" charset="0"/>
              </a:rPr>
              <a:t>  uint</a:t>
            </a:r>
            <a:r>
              <a:rPr lang="nl-NL" sz="1600">
                <a:latin typeface="Consolas" panose="020B0609020204030204" pitchFamily="49" charset="0"/>
              </a:rPr>
              <a:t> </a:t>
            </a:r>
            <a:r>
              <a:rPr lang="nl-NL" sz="1600">
                <a:solidFill>
                  <a:srgbClr val="9FA29F"/>
                </a:solidFill>
                <a:latin typeface="Consolas" panose="020B0609020204030204" pitchFamily="49" charset="0"/>
              </a:rPr>
              <a:t>value</a:t>
            </a:r>
            <a:r>
              <a:rPr lang="nl-NL" sz="1600">
                <a:solidFill>
                  <a:srgbClr val="CFCFCF"/>
                </a:solidFill>
                <a:latin typeface="Consolas" panose="020B0609020204030204" pitchFamily="49" charset="0"/>
              </a:rPr>
              <a:t>;</a:t>
            </a:r>
          </a:p>
          <a:p>
            <a:pPr marL="0" indent="0">
              <a:buNone/>
            </a:pPr>
            <a:r>
              <a:rPr lang="nl-NL" sz="1600">
                <a:solidFill>
                  <a:srgbClr val="CFCFCF"/>
                </a:solidFill>
                <a:latin typeface="Consolas" panose="020B0609020204030204" pitchFamily="49" charset="0"/>
              </a:rPr>
              <a:t>  </a:t>
            </a:r>
            <a:r>
              <a:rPr lang="nl-NL" sz="1600">
                <a:solidFill>
                  <a:srgbClr val="C1BCAD"/>
                </a:solidFill>
                <a:latin typeface="Consolas" panose="020B0609020204030204" pitchFamily="49" charset="0"/>
              </a:rPr>
              <a:t>uint</a:t>
            </a:r>
            <a:r>
              <a:rPr lang="nl-NL" sz="1600">
                <a:solidFill>
                  <a:srgbClr val="CFCFCF"/>
                </a:solidFill>
                <a:latin typeface="Consolas" panose="020B0609020204030204" pitchFamily="49" charset="0"/>
              </a:rPr>
              <a:t> </a:t>
            </a:r>
            <a:r>
              <a:rPr lang="nl-NL" sz="1600">
                <a:solidFill>
                  <a:srgbClr val="9FA29F"/>
                </a:solidFill>
                <a:latin typeface="Consolas" panose="020B0609020204030204" pitchFamily="49" charset="0"/>
              </a:rPr>
              <a:t>heap_index</a:t>
            </a:r>
            <a:r>
              <a:rPr lang="nl-NL" sz="1600">
                <a:solidFill>
                  <a:srgbClr val="CFCFCF"/>
                </a:solidFill>
                <a:latin typeface="Consolas" panose="020B0609020204030204" pitchFamily="49" charset="0"/>
              </a:rPr>
              <a:t>;</a:t>
            </a:r>
          </a:p>
          <a:p>
            <a:pPr marL="0" indent="0">
              <a:buNone/>
            </a:pPr>
            <a:r>
              <a:rPr lang="nl-NL" sz="1600">
                <a:solidFill>
                  <a:srgbClr val="CFCFCF"/>
                </a:solidFill>
                <a:latin typeface="Consolas" panose="020B0609020204030204" pitchFamily="49" charset="0"/>
              </a:rPr>
              <a:t>};</a:t>
            </a:r>
          </a:p>
          <a:p>
            <a:pPr marL="0" indent="0">
              <a:buNone/>
            </a:pPr>
            <a:endParaRPr lang="nl-NL" sz="1600">
              <a:latin typeface="Consolas" panose="020B0609020204030204" pitchFamily="49" charset="0"/>
            </a:endParaRPr>
          </a:p>
          <a:p>
            <a:pPr marL="0" indent="0">
              <a:buNone/>
            </a:pPr>
            <a:r>
              <a:rPr lang="nl-NL" sz="1600">
                <a:solidFill>
                  <a:srgbClr val="CFCFCF"/>
                </a:solidFill>
                <a:latin typeface="Consolas" panose="020B0609020204030204" pitchFamily="49" charset="0"/>
              </a:rPr>
              <a:t>[</a:t>
            </a:r>
            <a:r>
              <a:rPr lang="nl-NL" sz="1600">
                <a:solidFill>
                  <a:srgbClr val="C1BCAD"/>
                </a:solidFill>
                <a:latin typeface="Consolas" panose="020B0609020204030204" pitchFamily="49" charset="0"/>
              </a:rPr>
              <a:t>numthreads</a:t>
            </a:r>
            <a:r>
              <a:rPr lang="nl-NL" sz="1600">
                <a:solidFill>
                  <a:srgbClr val="CFCFCF"/>
                </a:solidFill>
                <a:latin typeface="Consolas" panose="020B0609020204030204" pitchFamily="49" charset="0"/>
              </a:rPr>
              <a:t>(32,1,1)]</a:t>
            </a:r>
          </a:p>
          <a:p>
            <a:pPr marL="0" indent="0">
              <a:buNone/>
            </a:pPr>
            <a:r>
              <a:rPr lang="en-US" sz="1600">
                <a:solidFill>
                  <a:srgbClr val="C1BCAD"/>
                </a:solidFill>
                <a:latin typeface="Consolas" panose="020B0609020204030204" pitchFamily="49" charset="0"/>
              </a:rPr>
              <a:t>void</a:t>
            </a:r>
            <a:r>
              <a:rPr lang="en-US" sz="1600">
                <a:latin typeface="Consolas" panose="020B0609020204030204" pitchFamily="49" charset="0"/>
              </a:rPr>
              <a:t> </a:t>
            </a:r>
            <a:r>
              <a:rPr lang="en-US" sz="1600">
                <a:solidFill>
                  <a:srgbClr val="C9CE9F"/>
                </a:solidFill>
                <a:latin typeface="Consolas" panose="020B0609020204030204" pitchFamily="49" charset="0"/>
              </a:rPr>
              <a:t>main</a:t>
            </a:r>
            <a:r>
              <a:rPr lang="en-US" sz="1600">
                <a:solidFill>
                  <a:srgbClr val="CFCFCF"/>
                </a:solidFill>
                <a:latin typeface="Consolas" panose="020B0609020204030204" pitchFamily="49" charset="0"/>
              </a:rPr>
              <a:t>(</a:t>
            </a:r>
            <a:r>
              <a:rPr lang="en-US" sz="1600" err="1">
                <a:solidFill>
                  <a:srgbClr val="C1BCAD"/>
                </a:solidFill>
                <a:latin typeface="Consolas" panose="020B0609020204030204" pitchFamily="49" charset="0"/>
              </a:rPr>
              <a:t>uint</a:t>
            </a:r>
            <a:r>
              <a:rPr lang="en-US" sz="1600">
                <a:latin typeface="Consolas" panose="020B0609020204030204" pitchFamily="49" charset="0"/>
              </a:rPr>
              <a:t> </a:t>
            </a:r>
            <a:r>
              <a:rPr lang="en-US" sz="1600">
                <a:solidFill>
                  <a:srgbClr val="9FA29F"/>
                </a:solidFill>
                <a:latin typeface="Consolas" panose="020B0609020204030204" pitchFamily="49" charset="0"/>
              </a:rPr>
              <a:t>index</a:t>
            </a:r>
            <a:r>
              <a:rPr lang="en-US" sz="1600">
                <a:latin typeface="Consolas" panose="020B0609020204030204" pitchFamily="49" charset="0"/>
              </a:rPr>
              <a:t> </a:t>
            </a:r>
            <a:r>
              <a:rPr lang="en-US" sz="1600">
                <a:solidFill>
                  <a:srgbClr val="CFCFCF"/>
                </a:solidFill>
                <a:latin typeface="Consolas" panose="020B0609020204030204" pitchFamily="49" charset="0"/>
              </a:rPr>
              <a:t>:</a:t>
            </a:r>
            <a:r>
              <a:rPr lang="en-US" sz="1600">
                <a:latin typeface="Consolas" panose="020B0609020204030204" pitchFamily="49" charset="0"/>
              </a:rPr>
              <a:t> </a:t>
            </a:r>
            <a:r>
              <a:rPr lang="en-US" sz="1600" err="1">
                <a:solidFill>
                  <a:srgbClr val="9FA29F"/>
                </a:solidFill>
                <a:latin typeface="Consolas" panose="020B0609020204030204" pitchFamily="49" charset="0"/>
              </a:rPr>
              <a:t>SV_DispatchThreadID</a:t>
            </a:r>
            <a:r>
              <a:rPr lang="en-US" sz="1600">
                <a:solidFill>
                  <a:srgbClr val="CFCFCF"/>
                </a:solidFill>
                <a:latin typeface="Consolas" panose="020B0609020204030204" pitchFamily="49" charset="0"/>
              </a:rPr>
              <a:t>)</a:t>
            </a:r>
          </a:p>
          <a:p>
            <a:pPr marL="0" indent="0">
              <a:buNone/>
            </a:pPr>
            <a:r>
              <a:rPr lang="nl-NL" sz="1600">
                <a:solidFill>
                  <a:srgbClr val="CFCFCF"/>
                </a:solidFill>
                <a:latin typeface="Consolas" panose="020B0609020204030204" pitchFamily="49" charset="0"/>
              </a:rPr>
              <a:t>{</a:t>
            </a:r>
          </a:p>
          <a:p>
            <a:pPr marL="0" indent="0">
              <a:buNone/>
            </a:pPr>
            <a:r>
              <a:rPr lang="en-US" sz="1600">
                <a:solidFill>
                  <a:srgbClr val="CFCFCF"/>
                </a:solidFill>
                <a:latin typeface="Consolas" panose="020B0609020204030204" pitchFamily="49" charset="0"/>
              </a:rPr>
              <a:t>  </a:t>
            </a:r>
            <a:r>
              <a:rPr lang="en-US" sz="1600" err="1">
                <a:solidFill>
                  <a:srgbClr val="C1BCAD"/>
                </a:solidFill>
                <a:latin typeface="Consolas" panose="020B0609020204030204" pitchFamily="49" charset="0"/>
              </a:rPr>
              <a:t>RWStructuredBuffer</a:t>
            </a:r>
            <a:r>
              <a:rPr lang="en-US" sz="1600">
                <a:solidFill>
                  <a:srgbClr val="CFCFCF"/>
                </a:solidFill>
                <a:latin typeface="Consolas" panose="020B0609020204030204" pitchFamily="49" charset="0"/>
              </a:rPr>
              <a:t>&lt;</a:t>
            </a:r>
            <a:r>
              <a:rPr lang="en-US" sz="1600" err="1">
                <a:solidFill>
                  <a:srgbClr val="C1BCAD"/>
                </a:solidFill>
                <a:latin typeface="Consolas" panose="020B0609020204030204" pitchFamily="49" charset="0"/>
              </a:rPr>
              <a:t>uint</a:t>
            </a:r>
            <a:r>
              <a:rPr lang="en-US" sz="1600">
                <a:solidFill>
                  <a:srgbClr val="CFCFCF"/>
                </a:solidFill>
                <a:latin typeface="Consolas" panose="020B0609020204030204" pitchFamily="49" charset="0"/>
              </a:rPr>
              <a:t>&gt; </a:t>
            </a:r>
            <a:r>
              <a:rPr lang="en-US" sz="1600">
                <a:solidFill>
                  <a:srgbClr val="C9CE9F"/>
                </a:solidFill>
                <a:latin typeface="Consolas" panose="020B0609020204030204" pitchFamily="49" charset="0"/>
              </a:rPr>
              <a:t>output</a:t>
            </a:r>
            <a:r>
              <a:rPr lang="en-US" sz="1600">
                <a:solidFill>
                  <a:srgbClr val="CFCFCF"/>
                </a:solidFill>
                <a:latin typeface="Consolas" panose="020B0609020204030204" pitchFamily="49" charset="0"/>
              </a:rPr>
              <a:t> = 	</a:t>
            </a:r>
            <a:r>
              <a:rPr lang="en-US" sz="1600" err="1">
                <a:solidFill>
                  <a:srgbClr val="C1BCAD"/>
                </a:solidFill>
                <a:latin typeface="Consolas" panose="020B0609020204030204" pitchFamily="49" charset="0"/>
              </a:rPr>
              <a:t>ResourceDescriptorHeap</a:t>
            </a:r>
            <a:r>
              <a:rPr lang="en-US" sz="1600">
                <a:solidFill>
                  <a:srgbClr val="CFCFCF"/>
                </a:solidFill>
                <a:latin typeface="Consolas" panose="020B0609020204030204" pitchFamily="49" charset="0"/>
              </a:rPr>
              <a:t>[</a:t>
            </a:r>
            <a:r>
              <a:rPr lang="en-US" sz="1600" err="1">
                <a:solidFill>
                  <a:srgbClr val="9FA29F"/>
                </a:solidFill>
                <a:latin typeface="Consolas" panose="020B0609020204030204" pitchFamily="49" charset="0"/>
              </a:rPr>
              <a:t>heap_index</a:t>
            </a:r>
            <a:r>
              <a:rPr lang="en-US" sz="1600">
                <a:solidFill>
                  <a:srgbClr val="CFCFCF"/>
                </a:solidFill>
                <a:latin typeface="Consolas" panose="020B0609020204030204" pitchFamily="49" charset="0"/>
              </a:rPr>
              <a:t>];</a:t>
            </a:r>
            <a:endParaRPr lang="nl-NL" sz="1600">
              <a:solidFill>
                <a:srgbClr val="CFCFCF"/>
              </a:solidFill>
              <a:latin typeface="Consolas" panose="020B0609020204030204" pitchFamily="49" charset="0"/>
            </a:endParaRPr>
          </a:p>
          <a:p>
            <a:pPr marL="0" indent="0">
              <a:buNone/>
            </a:pPr>
            <a:r>
              <a:rPr lang="nl-NL" sz="1600">
                <a:latin typeface="Consolas" panose="020B0609020204030204" pitchFamily="49" charset="0"/>
              </a:rPr>
              <a:t>  </a:t>
            </a:r>
            <a:r>
              <a:rPr lang="nl-NL" sz="1600">
                <a:solidFill>
                  <a:srgbClr val="C9CE9F"/>
                </a:solidFill>
                <a:latin typeface="Consolas" panose="020B0609020204030204" pitchFamily="49" charset="0"/>
              </a:rPr>
              <a:t>output</a:t>
            </a:r>
            <a:r>
              <a:rPr lang="nl-NL" sz="1600">
                <a:solidFill>
                  <a:srgbClr val="CFCFCF"/>
                </a:solidFill>
                <a:latin typeface="Consolas" panose="020B0609020204030204" pitchFamily="49" charset="0"/>
              </a:rPr>
              <a:t>[</a:t>
            </a:r>
            <a:r>
              <a:rPr lang="nl-NL" sz="1600">
                <a:solidFill>
                  <a:srgbClr val="9FA29F"/>
                </a:solidFill>
                <a:latin typeface="Consolas" panose="020B0609020204030204" pitchFamily="49" charset="0"/>
              </a:rPr>
              <a:t>index</a:t>
            </a:r>
            <a:r>
              <a:rPr lang="nl-NL" sz="1600">
                <a:solidFill>
                  <a:srgbClr val="CFCFCF"/>
                </a:solidFill>
                <a:latin typeface="Consolas" panose="020B0609020204030204" pitchFamily="49" charset="0"/>
              </a:rPr>
              <a:t>]</a:t>
            </a:r>
            <a:r>
              <a:rPr lang="nl-NL" sz="1600">
                <a:latin typeface="Consolas" panose="020B0609020204030204" pitchFamily="49" charset="0"/>
              </a:rPr>
              <a:t> </a:t>
            </a:r>
            <a:r>
              <a:rPr lang="nl-NL" sz="1600">
                <a:solidFill>
                  <a:srgbClr val="CFCFCF"/>
                </a:solidFill>
                <a:latin typeface="Consolas" panose="020B0609020204030204" pitchFamily="49" charset="0"/>
              </a:rPr>
              <a:t>=</a:t>
            </a:r>
            <a:r>
              <a:rPr lang="nl-NL" sz="1600">
                <a:latin typeface="Consolas" panose="020B0609020204030204" pitchFamily="49" charset="0"/>
              </a:rPr>
              <a:t> </a:t>
            </a:r>
            <a:r>
              <a:rPr lang="nl-NL" sz="1600">
                <a:solidFill>
                  <a:srgbClr val="9FA29F"/>
                </a:solidFill>
                <a:latin typeface="Consolas" panose="020B0609020204030204" pitchFamily="49" charset="0"/>
              </a:rPr>
              <a:t>value</a:t>
            </a:r>
            <a:r>
              <a:rPr lang="nl-NL" sz="1600">
                <a:solidFill>
                  <a:srgbClr val="CFCFCF"/>
                </a:solidFill>
                <a:latin typeface="Consolas" panose="020B0609020204030204" pitchFamily="49" charset="0"/>
              </a:rPr>
              <a:t>;</a:t>
            </a:r>
          </a:p>
          <a:p>
            <a:pPr marL="0" indent="0">
              <a:buNone/>
            </a:pPr>
            <a:r>
              <a:rPr lang="nl-NL" sz="1600">
                <a:solidFill>
                  <a:srgbClr val="CFCFCF"/>
                </a:solidFill>
                <a:latin typeface="Consolas" panose="020B0609020204030204" pitchFamily="49" charset="0"/>
              </a:rPr>
              <a:t>}</a:t>
            </a:r>
            <a:endParaRPr lang="en-US" sz="1600">
              <a:solidFill>
                <a:srgbClr val="CFCFCF"/>
              </a:solidFill>
              <a:latin typeface="Consolas" panose="020B0609020204030204" pitchFamily="49" charset="0"/>
            </a:endParaRPr>
          </a:p>
        </p:txBody>
      </p:sp>
      <p:sp>
        <p:nvSpPr>
          <p:cNvPr id="8" name="Rectangle: Rounded Corners 3">
            <a:extLst>
              <a:ext uri="{FF2B5EF4-FFF2-40B4-BE49-F238E27FC236}">
                <a16:creationId xmlns:a16="http://schemas.microsoft.com/office/drawing/2014/main" id="{91472F46-023B-A51E-C37A-94B98982C6A1}"/>
              </a:ext>
            </a:extLst>
          </p:cNvPr>
          <p:cNvSpPr/>
          <p:nvPr/>
        </p:nvSpPr>
        <p:spPr>
          <a:xfrm>
            <a:off x="6313802" y="1825625"/>
            <a:ext cx="5039998" cy="1439213"/>
          </a:xfrm>
          <a:prstGeom prst="rect">
            <a:avLst/>
          </a:prstGeom>
          <a:solidFill>
            <a:srgbClr val="3F42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a:latin typeface="Consolas" panose="020B0609020204030204" pitchFamily="49" charset="0"/>
              </a:rPr>
              <a:t>Root Signature</a:t>
            </a:r>
            <a:endParaRPr lang="en-NL">
              <a:latin typeface="Consolas" panose="020B0609020204030204" pitchFamily="49" charset="0"/>
            </a:endParaRPr>
          </a:p>
        </p:txBody>
      </p:sp>
      <p:sp>
        <p:nvSpPr>
          <p:cNvPr id="10" name="Rectangle 9">
            <a:extLst>
              <a:ext uri="{FF2B5EF4-FFF2-40B4-BE49-F238E27FC236}">
                <a16:creationId xmlns:a16="http://schemas.microsoft.com/office/drawing/2014/main" id="{1D383CCA-7DFE-7E08-F0E9-E2BF53A3EBE5}"/>
              </a:ext>
            </a:extLst>
          </p:cNvPr>
          <p:cNvSpPr/>
          <p:nvPr/>
        </p:nvSpPr>
        <p:spPr>
          <a:xfrm>
            <a:off x="6834795" y="2279750"/>
            <a:ext cx="4145617" cy="417310"/>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latin typeface="Consolas" panose="020B0609020204030204" pitchFamily="49" charset="0"/>
              </a:rPr>
              <a:t>Root Constants</a:t>
            </a:r>
            <a:endParaRPr lang="en-NL" sz="1400">
              <a:latin typeface="Consolas" panose="020B0609020204030204" pitchFamily="49" charset="0"/>
            </a:endParaRPr>
          </a:p>
        </p:txBody>
      </p:sp>
      <p:sp>
        <p:nvSpPr>
          <p:cNvPr id="11" name="Rectangle 10">
            <a:extLst>
              <a:ext uri="{FF2B5EF4-FFF2-40B4-BE49-F238E27FC236}">
                <a16:creationId xmlns:a16="http://schemas.microsoft.com/office/drawing/2014/main" id="{2518AB52-C88C-1EB1-749F-20015CFA56F3}"/>
              </a:ext>
            </a:extLst>
          </p:cNvPr>
          <p:cNvSpPr/>
          <p:nvPr/>
        </p:nvSpPr>
        <p:spPr>
          <a:xfrm>
            <a:off x="6834795" y="2697053"/>
            <a:ext cx="4145616" cy="417310"/>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a:solidFill>
                  <a:schemeClr val="bg1"/>
                </a:solidFill>
                <a:latin typeface="Consolas" panose="020B0609020204030204" pitchFamily="49" charset="0"/>
                <a:cs typeface="Courier New" panose="02070309020205020404" pitchFamily="49" charset="0"/>
              </a:rPr>
              <a:t>CBV_SRV_UAV_HEAP_DIRECTLY_INDEXED</a:t>
            </a:r>
            <a:endParaRPr lang="en-NL" sz="1400">
              <a:latin typeface="Consolas" panose="020B0609020204030204" pitchFamily="49" charset="0"/>
            </a:endParaRPr>
          </a:p>
        </p:txBody>
      </p:sp>
      <p:sp>
        <p:nvSpPr>
          <p:cNvPr id="12" name="Rectangle 11">
            <a:extLst>
              <a:ext uri="{FF2B5EF4-FFF2-40B4-BE49-F238E27FC236}">
                <a16:creationId xmlns:a16="http://schemas.microsoft.com/office/drawing/2014/main" id="{ACB7E303-E7BF-BA96-D88A-C9304EF52651}"/>
              </a:ext>
            </a:extLst>
          </p:cNvPr>
          <p:cNvSpPr/>
          <p:nvPr/>
        </p:nvSpPr>
        <p:spPr>
          <a:xfrm>
            <a:off x="1138136" y="2473032"/>
            <a:ext cx="1794753" cy="591181"/>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14" name="Straight Arrow Connector 13">
            <a:extLst>
              <a:ext uri="{FF2B5EF4-FFF2-40B4-BE49-F238E27FC236}">
                <a16:creationId xmlns:a16="http://schemas.microsoft.com/office/drawing/2014/main" id="{79113874-2B1F-3443-2920-37FE2DEF77C1}"/>
              </a:ext>
            </a:extLst>
          </p:cNvPr>
          <p:cNvCxnSpPr>
            <a:cxnSpLocks/>
            <a:endCxn id="12" idx="3"/>
          </p:cNvCxnSpPr>
          <p:nvPr/>
        </p:nvCxnSpPr>
        <p:spPr>
          <a:xfrm flipH="1">
            <a:off x="2932889" y="2488405"/>
            <a:ext cx="3901906" cy="280218"/>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21" name="Rectangle 20">
            <a:extLst>
              <a:ext uri="{FF2B5EF4-FFF2-40B4-BE49-F238E27FC236}">
                <a16:creationId xmlns:a16="http://schemas.microsoft.com/office/drawing/2014/main" id="{00EA7C3A-927A-00BA-33AE-E2166A308CA9}"/>
              </a:ext>
            </a:extLst>
          </p:cNvPr>
          <p:cNvSpPr/>
          <p:nvPr/>
        </p:nvSpPr>
        <p:spPr>
          <a:xfrm>
            <a:off x="1805737" y="4914791"/>
            <a:ext cx="2498753"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22" name="Straight Arrow Connector 21">
            <a:extLst>
              <a:ext uri="{FF2B5EF4-FFF2-40B4-BE49-F238E27FC236}">
                <a16:creationId xmlns:a16="http://schemas.microsoft.com/office/drawing/2014/main" id="{166FCA3E-087F-0B3F-0A52-2F00AE1C18E0}"/>
              </a:ext>
            </a:extLst>
          </p:cNvPr>
          <p:cNvCxnSpPr>
            <a:cxnSpLocks/>
            <a:stCxn id="11" idx="1"/>
            <a:endCxn id="21" idx="0"/>
          </p:cNvCxnSpPr>
          <p:nvPr/>
        </p:nvCxnSpPr>
        <p:spPr>
          <a:xfrm flipH="1">
            <a:off x="3055114" y="2905708"/>
            <a:ext cx="3779681" cy="2009083"/>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6" name="Slide Number Placeholder 5">
            <a:extLst>
              <a:ext uri="{FF2B5EF4-FFF2-40B4-BE49-F238E27FC236}">
                <a16:creationId xmlns:a16="http://schemas.microsoft.com/office/drawing/2014/main" id="{6C83C55E-B8E2-6C08-99BE-8A5A7436CD6B}"/>
              </a:ext>
            </a:extLst>
          </p:cNvPr>
          <p:cNvSpPr>
            <a:spLocks noGrp="1"/>
          </p:cNvSpPr>
          <p:nvPr>
            <p:ph type="sldNum" sz="quarter" idx="12"/>
          </p:nvPr>
        </p:nvSpPr>
        <p:spPr/>
        <p:txBody>
          <a:bodyPr/>
          <a:lstStyle/>
          <a:p>
            <a:fld id="{5C7B9823-D771-4D90-A2CD-7D2C676B1CFD}" type="slidenum">
              <a:rPr lang="nl-NL" smtClean="0"/>
              <a:t>40</a:t>
            </a:fld>
            <a:endParaRPr lang="nl-NL"/>
          </a:p>
        </p:txBody>
      </p:sp>
    </p:spTree>
    <p:extLst>
      <p:ext uri="{BB962C8B-B14F-4D97-AF65-F5344CB8AC3E}">
        <p14:creationId xmlns:p14="http://schemas.microsoft.com/office/powerpoint/2010/main" val="1972796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50"/>
                                        <p:tgtEl>
                                          <p:spTgt spid="10"/>
                                        </p:tgtEl>
                                      </p:cBhvr>
                                    </p:animEffect>
                                  </p:childTnLst>
                                </p:cTn>
                              </p:par>
                              <p:par>
                                <p:cTn id="8" presetID="10" presetClass="entr" presetSubtype="0" fill="hold" nodeType="withEffect">
                                  <p:stCondLst>
                                    <p:cond delay="50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250"/>
                                        <p:tgtEl>
                                          <p:spTgt spid="14"/>
                                        </p:tgtEl>
                                      </p:cBhvr>
                                    </p:animEffect>
                                  </p:childTnLst>
                                </p:cTn>
                              </p:par>
                              <p:par>
                                <p:cTn id="11" presetID="10" presetClass="entr" presetSubtype="0" fill="hold" grpId="0" nodeType="withEffect">
                                  <p:stCondLst>
                                    <p:cond delay="50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25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250"/>
                                        <p:tgtEl>
                                          <p:spTgt spid="11"/>
                                        </p:tgtEl>
                                      </p:cBhvr>
                                    </p:animEffect>
                                  </p:childTnLst>
                                </p:cTn>
                              </p:par>
                              <p:par>
                                <p:cTn id="19" presetID="10" presetClass="entr" presetSubtype="0" fill="hold" nodeType="withEffect">
                                  <p:stCondLst>
                                    <p:cond delay="750"/>
                                  </p:stCondLst>
                                  <p:childTnLst>
                                    <p:set>
                                      <p:cBhvr>
                                        <p:cTn id="20" dur="1" fill="hold">
                                          <p:stCondLst>
                                            <p:cond delay="0"/>
                                          </p:stCondLst>
                                        </p:cTn>
                                        <p:tgtEl>
                                          <p:spTgt spid="22"/>
                                        </p:tgtEl>
                                        <p:attrNameLst>
                                          <p:attrName>style.visibility</p:attrName>
                                        </p:attrNameLst>
                                      </p:cBhvr>
                                      <p:to>
                                        <p:strVal val="visible"/>
                                      </p:to>
                                    </p:set>
                                    <p:animEffect transition="in" filter="fade">
                                      <p:cBhvr>
                                        <p:cTn id="21" dur="250"/>
                                        <p:tgtEl>
                                          <p:spTgt spid="22"/>
                                        </p:tgtEl>
                                      </p:cBhvr>
                                    </p:animEffect>
                                  </p:childTnLst>
                                </p:cTn>
                              </p:par>
                              <p:par>
                                <p:cTn id="22" presetID="10" presetClass="entr" presetSubtype="0" fill="hold" grpId="0" nodeType="withEffect">
                                  <p:stCondLst>
                                    <p:cond delay="750"/>
                                  </p:stCondLst>
                                  <p:childTnLst>
                                    <p:set>
                                      <p:cBhvr>
                                        <p:cTn id="23" dur="1" fill="hold">
                                          <p:stCondLst>
                                            <p:cond delay="0"/>
                                          </p:stCondLst>
                                        </p:cTn>
                                        <p:tgtEl>
                                          <p:spTgt spid="21"/>
                                        </p:tgtEl>
                                        <p:attrNameLst>
                                          <p:attrName>style.visibility</p:attrName>
                                        </p:attrNameLst>
                                      </p:cBhvr>
                                      <p:to>
                                        <p:strVal val="visible"/>
                                      </p:to>
                                    </p:set>
                                    <p:animEffect transition="in" filter="fade">
                                      <p:cBhvr>
                                        <p:cTn id="24" dur="25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21"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56017F-A676-396F-80BF-F1A0A116D3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A2C7D5-14E1-E4B4-9C8B-4A95A9D6EC6B}"/>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Bindless</a:t>
            </a:r>
            <a:endParaRPr lang="nl-NL">
              <a:solidFill>
                <a:schemeClr val="bg1"/>
              </a:solidFill>
              <a:latin typeface="Courier New" panose="02070309020205020404" pitchFamily="49" charset="0"/>
              <a:cs typeface="Courier New" panose="02070309020205020404" pitchFamily="49" charset="0"/>
            </a:endParaRPr>
          </a:p>
        </p:txBody>
      </p:sp>
      <p:sp>
        <p:nvSpPr>
          <p:cNvPr id="5" name="Content Placeholder 4">
            <a:extLst>
              <a:ext uri="{FF2B5EF4-FFF2-40B4-BE49-F238E27FC236}">
                <a16:creationId xmlns:a16="http://schemas.microsoft.com/office/drawing/2014/main" id="{86A18DB6-0B25-C09E-2B49-621F1C27A194}"/>
              </a:ext>
            </a:extLst>
          </p:cNvPr>
          <p:cNvSpPr>
            <a:spLocks noGrp="1"/>
          </p:cNvSpPr>
          <p:nvPr>
            <p:ph idx="1"/>
          </p:nvPr>
        </p:nvSpPr>
        <p:spPr>
          <a:solidFill>
            <a:srgbClr val="3F423F"/>
          </a:solidFill>
        </p:spPr>
        <p:txBody>
          <a:bodyPr>
            <a:normAutofit fontScale="92500" lnSpcReduction="20000"/>
          </a:bodyPr>
          <a:lstStyle/>
          <a:p>
            <a:pPr marL="0" indent="0">
              <a:buClr>
                <a:srgbClr val="9FA29F"/>
              </a:buClr>
              <a:buNone/>
            </a:pPr>
            <a:r>
              <a:rPr lang="en-US">
                <a:solidFill>
                  <a:srgbClr val="CFCFCF"/>
                </a:solidFill>
                <a:latin typeface="Consolas" panose="020B0609020204030204" pitchFamily="49" charset="0"/>
              </a:rPr>
              <a:t>s_getpc_b64   s[10:11]</a:t>
            </a:r>
          </a:p>
          <a:p>
            <a:pPr marL="0" indent="0">
              <a:buClr>
                <a:srgbClr val="9FA29F"/>
              </a:buClr>
              <a:buNone/>
            </a:pPr>
            <a:r>
              <a:rPr lang="en-US">
                <a:solidFill>
                  <a:srgbClr val="CFCFCF"/>
                </a:solidFill>
                <a:latin typeface="Consolas" panose="020B0609020204030204" pitchFamily="49" charset="0"/>
              </a:rPr>
              <a:t>s_mov_b32     s8, s2</a:t>
            </a:r>
          </a:p>
          <a:p>
            <a:pPr marL="0" indent="0">
              <a:buClr>
                <a:srgbClr val="9FA29F"/>
              </a:buClr>
              <a:buNone/>
            </a:pPr>
            <a:r>
              <a:rPr lang="en-US">
                <a:solidFill>
                  <a:srgbClr val="CFCFCF"/>
                </a:solidFill>
                <a:latin typeface="Consolas" panose="020B0609020204030204" pitchFamily="49" charset="0"/>
              </a:rPr>
              <a:t>s_mov_b32     s9, s11</a:t>
            </a:r>
          </a:p>
          <a:p>
            <a:pPr marL="0" indent="0">
              <a:buClr>
                <a:srgbClr val="9FA29F"/>
              </a:buClr>
              <a:buNone/>
            </a:pPr>
            <a:r>
              <a:rPr lang="en-US">
                <a:solidFill>
                  <a:srgbClr val="CFCFCF"/>
                </a:solidFill>
                <a:latin typeface="Consolas" panose="020B0609020204030204" pitchFamily="49" charset="0"/>
              </a:rPr>
              <a:t>s_lshl_b32    s0, s4, 5</a:t>
            </a:r>
          </a:p>
          <a:p>
            <a:pPr marL="0" indent="0">
              <a:buClr>
                <a:srgbClr val="9FA29F"/>
              </a:buClr>
              <a:buNone/>
            </a:pPr>
            <a:r>
              <a:rPr lang="en-US">
                <a:solidFill>
                  <a:srgbClr val="CFCFCF"/>
                </a:solidFill>
                <a:latin typeface="Consolas" panose="020B0609020204030204" pitchFamily="49" charset="0"/>
              </a:rPr>
              <a:t>v_and_b32     v0, lit(0x000003ff), v0</a:t>
            </a:r>
          </a:p>
          <a:p>
            <a:pPr marL="0" indent="0">
              <a:buClr>
                <a:srgbClr val="9FA29F"/>
              </a:buClr>
              <a:buNone/>
            </a:pPr>
            <a:r>
              <a:rPr lang="en-US">
                <a:solidFill>
                  <a:srgbClr val="CFCFCF"/>
                </a:solidFill>
                <a:latin typeface="Consolas" panose="020B0609020204030204" pitchFamily="49" charset="0"/>
              </a:rPr>
              <a:t>s_load_b128   s[8:11], s[8:9], s0</a:t>
            </a:r>
          </a:p>
          <a:p>
            <a:pPr marL="0" indent="0">
              <a:buClr>
                <a:srgbClr val="9FA29F"/>
              </a:buClr>
              <a:buNone/>
            </a:pPr>
            <a:r>
              <a:rPr lang="en-US">
                <a:solidFill>
                  <a:srgbClr val="CFCFCF"/>
                </a:solidFill>
                <a:latin typeface="Consolas" panose="020B0609020204030204" pitchFamily="49" charset="0"/>
              </a:rPr>
              <a:t>v_lshl_add_u32  v0, s7, 6, v0</a:t>
            </a:r>
          </a:p>
          <a:p>
            <a:pPr marL="0" indent="0">
              <a:buClr>
                <a:srgbClr val="9FA29F"/>
              </a:buClr>
              <a:buNone/>
            </a:pPr>
            <a:r>
              <a:rPr lang="en-US">
                <a:solidFill>
                  <a:srgbClr val="CFCFCF"/>
                </a:solidFill>
                <a:latin typeface="Consolas" panose="020B0609020204030204" pitchFamily="49" charset="0"/>
              </a:rPr>
              <a:t>v_mov_b32     v1, s3</a:t>
            </a:r>
          </a:p>
          <a:p>
            <a:pPr marL="0" indent="0">
              <a:buClr>
                <a:srgbClr val="9FA29F"/>
              </a:buClr>
              <a:buNone/>
            </a:pPr>
            <a:r>
              <a:rPr lang="en-US" err="1">
                <a:solidFill>
                  <a:srgbClr val="CFCFCF"/>
                </a:solidFill>
                <a:latin typeface="Consolas" panose="020B0609020204030204" pitchFamily="49" charset="0"/>
              </a:rPr>
              <a:t>s_waitcnt</a:t>
            </a:r>
            <a:r>
              <a:rPr lang="en-US">
                <a:solidFill>
                  <a:srgbClr val="CFCFCF"/>
                </a:solidFill>
                <a:latin typeface="Consolas" panose="020B0609020204030204" pitchFamily="49" charset="0"/>
              </a:rPr>
              <a:t>     </a:t>
            </a:r>
            <a:r>
              <a:rPr lang="en-US" err="1">
                <a:solidFill>
                  <a:srgbClr val="CFCFCF"/>
                </a:solidFill>
                <a:latin typeface="Consolas" panose="020B0609020204030204" pitchFamily="49" charset="0"/>
              </a:rPr>
              <a:t>lgkmcnt</a:t>
            </a:r>
            <a:r>
              <a:rPr lang="en-US">
                <a:solidFill>
                  <a:srgbClr val="CFCFCF"/>
                </a:solidFill>
                <a:latin typeface="Consolas" panose="020B0609020204030204" pitchFamily="49" charset="0"/>
              </a:rPr>
              <a:t>(0)</a:t>
            </a:r>
          </a:p>
          <a:p>
            <a:pPr marL="0" indent="0">
              <a:buClr>
                <a:srgbClr val="9FA29F"/>
              </a:buClr>
              <a:buNone/>
            </a:pPr>
            <a:r>
              <a:rPr lang="en-US">
                <a:solidFill>
                  <a:srgbClr val="CFCFCF"/>
                </a:solidFill>
                <a:latin typeface="Consolas" panose="020B0609020204030204" pitchFamily="49" charset="0"/>
              </a:rPr>
              <a:t>buffer_store_b32  v1, v0, s[8:11], 0 </a:t>
            </a:r>
            <a:r>
              <a:rPr lang="en-US" err="1">
                <a:solidFill>
                  <a:srgbClr val="CFCFCF"/>
                </a:solidFill>
                <a:latin typeface="Consolas" panose="020B0609020204030204" pitchFamily="49" charset="0"/>
              </a:rPr>
              <a:t>idxen</a:t>
            </a:r>
            <a:r>
              <a:rPr lang="en-US">
                <a:solidFill>
                  <a:srgbClr val="CFCFCF"/>
                </a:solidFill>
                <a:latin typeface="Consolas" panose="020B0609020204030204" pitchFamily="49" charset="0"/>
              </a:rPr>
              <a:t> </a:t>
            </a:r>
            <a:r>
              <a:rPr lang="en-US" err="1">
                <a:solidFill>
                  <a:srgbClr val="CFCFCF"/>
                </a:solidFill>
                <a:latin typeface="Consolas" panose="020B0609020204030204" pitchFamily="49" charset="0"/>
              </a:rPr>
              <a:t>glc</a:t>
            </a:r>
            <a:endParaRPr lang="nl-NL">
              <a:solidFill>
                <a:srgbClr val="CFCFCF"/>
              </a:solidFill>
              <a:latin typeface="Consolas" panose="020B0609020204030204" pitchFamily="49" charset="0"/>
            </a:endParaRPr>
          </a:p>
        </p:txBody>
      </p:sp>
      <p:sp>
        <p:nvSpPr>
          <p:cNvPr id="7" name="Slide Number Placeholder 6">
            <a:extLst>
              <a:ext uri="{FF2B5EF4-FFF2-40B4-BE49-F238E27FC236}">
                <a16:creationId xmlns:a16="http://schemas.microsoft.com/office/drawing/2014/main" id="{358AC195-4721-7492-CF69-5AA52EE3B24F}"/>
              </a:ext>
            </a:extLst>
          </p:cNvPr>
          <p:cNvSpPr>
            <a:spLocks noGrp="1"/>
          </p:cNvSpPr>
          <p:nvPr>
            <p:ph type="sldNum" sz="quarter" idx="12"/>
          </p:nvPr>
        </p:nvSpPr>
        <p:spPr/>
        <p:txBody>
          <a:bodyPr/>
          <a:lstStyle/>
          <a:p>
            <a:fld id="{5C7B9823-D771-4D90-A2CD-7D2C676B1CFD}" type="slidenum">
              <a:rPr lang="nl-NL" smtClean="0"/>
              <a:t>41</a:t>
            </a:fld>
            <a:endParaRPr lang="nl-NL"/>
          </a:p>
        </p:txBody>
      </p:sp>
    </p:spTree>
    <p:extLst>
      <p:ext uri="{BB962C8B-B14F-4D97-AF65-F5344CB8AC3E}">
        <p14:creationId xmlns:p14="http://schemas.microsoft.com/office/powerpoint/2010/main" val="37093481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96A1B-2AAD-4E96-9C68-75ACD9831D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546E5C-DCF9-4036-5E7D-C6AD5B20DF3B}"/>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Bindless</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8FDFD478-14BC-08F9-AE75-C98F03CB0621}"/>
              </a:ext>
            </a:extLst>
          </p:cNvPr>
          <p:cNvSpPr>
            <a:spLocks noGrp="1"/>
          </p:cNvSpPr>
          <p:nvPr>
            <p:ph idx="1"/>
          </p:nvPr>
        </p:nvSpPr>
        <p:spPr>
          <a:xfrm>
            <a:off x="838200" y="1825625"/>
            <a:ext cx="5040000" cy="4320000"/>
          </a:xfrm>
          <a:solidFill>
            <a:srgbClr val="3F423F"/>
          </a:solidFill>
        </p:spPr>
        <p:txBody>
          <a:bodyPr>
            <a:normAutofit lnSpcReduction="10000"/>
          </a:bodyPr>
          <a:lstStyle/>
          <a:p>
            <a:pPr marL="0" indent="0">
              <a:buNone/>
            </a:pPr>
            <a:r>
              <a:rPr lang="nl-NL" sz="1600" dirty="0" err="1">
                <a:solidFill>
                  <a:srgbClr val="C1BCAD"/>
                </a:solidFill>
                <a:latin typeface="Consolas" panose="020B0609020204030204" pitchFamily="49" charset="0"/>
              </a:rPr>
              <a:t>cbuffer</a:t>
            </a:r>
            <a:r>
              <a:rPr lang="nl-NL" sz="1600" dirty="0">
                <a:latin typeface="Consolas" panose="020B0609020204030204" pitchFamily="49" charset="0"/>
              </a:rPr>
              <a:t> </a:t>
            </a:r>
            <a:r>
              <a:rPr lang="nl-NL" sz="1600" dirty="0">
                <a:solidFill>
                  <a:srgbClr val="C9CE9F"/>
                </a:solidFill>
                <a:latin typeface="Consolas" panose="020B0609020204030204" pitchFamily="49" charset="0"/>
              </a:rPr>
              <a:t>input</a:t>
            </a:r>
            <a:r>
              <a:rPr lang="nl-NL" sz="1600" dirty="0">
                <a:latin typeface="Consolas" panose="020B0609020204030204" pitchFamily="49" charset="0"/>
              </a:rPr>
              <a:t> </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a:solidFill>
                  <a:srgbClr val="C1BCAD"/>
                </a:solidFill>
                <a:latin typeface="Consolas" panose="020B0609020204030204" pitchFamily="49" charset="0"/>
              </a:rPr>
              <a:t>register</a:t>
            </a:r>
            <a:r>
              <a:rPr lang="nl-NL" sz="1600" dirty="0">
                <a:solidFill>
                  <a:srgbClr val="CFCFCF"/>
                </a:solidFill>
                <a:latin typeface="Consolas" panose="020B0609020204030204" pitchFamily="49" charset="0"/>
              </a:rPr>
              <a:t>(</a:t>
            </a:r>
            <a:r>
              <a:rPr lang="nl-NL" sz="1600" dirty="0">
                <a:solidFill>
                  <a:schemeClr val="accent2"/>
                </a:solidFill>
                <a:latin typeface="Consolas" panose="020B0609020204030204" pitchFamily="49" charset="0"/>
              </a:rPr>
              <a:t>b0</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r>
              <a:rPr lang="nl-NL" sz="1600" dirty="0">
                <a:solidFill>
                  <a:srgbClr val="C1BCAD"/>
                </a:solidFill>
                <a:latin typeface="Consolas" panose="020B0609020204030204" pitchFamily="49" charset="0"/>
              </a:rPr>
              <a:t>  </a:t>
            </a:r>
            <a:r>
              <a:rPr lang="nl-NL" sz="1600" dirty="0" err="1">
                <a:solidFill>
                  <a:srgbClr val="C1BCAD"/>
                </a:solidFill>
                <a:latin typeface="Consolas" panose="020B0609020204030204" pitchFamily="49" charset="0"/>
              </a:rPr>
              <a:t>uint</a:t>
            </a:r>
            <a:r>
              <a:rPr lang="nl-NL" sz="1600" dirty="0">
                <a:latin typeface="Consolas" panose="020B0609020204030204" pitchFamily="49" charset="0"/>
              </a:rPr>
              <a:t> </a:t>
            </a:r>
            <a:r>
              <a:rPr lang="nl-NL" sz="1600" dirty="0" err="1">
                <a:solidFill>
                  <a:srgbClr val="9FA29F"/>
                </a:solidFill>
                <a:latin typeface="Consolas" panose="020B0609020204030204" pitchFamily="49" charset="0"/>
              </a:rPr>
              <a:t>value</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  </a:t>
            </a:r>
            <a:r>
              <a:rPr lang="nl-NL" sz="1600" dirty="0" err="1">
                <a:solidFill>
                  <a:srgbClr val="C1BCAD"/>
                </a:solidFill>
                <a:latin typeface="Consolas" panose="020B0609020204030204" pitchFamily="49" charset="0"/>
              </a:rPr>
              <a:t>uint</a:t>
            </a:r>
            <a:r>
              <a:rPr lang="nl-NL" sz="1600" dirty="0">
                <a:solidFill>
                  <a:srgbClr val="CFCFCF"/>
                </a:solidFill>
                <a:latin typeface="Consolas" panose="020B0609020204030204" pitchFamily="49" charset="0"/>
              </a:rPr>
              <a:t> </a:t>
            </a:r>
            <a:r>
              <a:rPr lang="nl-NL" sz="1600" dirty="0" err="1">
                <a:solidFill>
                  <a:srgbClr val="9FA29F"/>
                </a:solidFill>
                <a:latin typeface="Consolas" panose="020B0609020204030204" pitchFamily="49" charset="0"/>
              </a:rPr>
              <a:t>heap_index</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endParaRPr lang="nl-NL" sz="1600" dirty="0">
              <a:latin typeface="Consolas" panose="020B0609020204030204" pitchFamily="49" charset="0"/>
            </a:endParaRPr>
          </a:p>
          <a:p>
            <a:pPr marL="0" indent="0">
              <a:buNone/>
            </a:pPr>
            <a:r>
              <a:rPr lang="nl-NL" sz="1600" dirty="0">
                <a:solidFill>
                  <a:srgbClr val="CFCFCF"/>
                </a:solidFill>
                <a:latin typeface="Consolas" panose="020B0609020204030204" pitchFamily="49" charset="0"/>
              </a:rPr>
              <a:t>[</a:t>
            </a:r>
            <a:r>
              <a:rPr lang="nl-NL" sz="1600" dirty="0" err="1">
                <a:solidFill>
                  <a:srgbClr val="C1BCAD"/>
                </a:solidFill>
                <a:latin typeface="Consolas" panose="020B0609020204030204" pitchFamily="49" charset="0"/>
              </a:rPr>
              <a:t>numthreads</a:t>
            </a:r>
            <a:r>
              <a:rPr lang="nl-NL" sz="1600" dirty="0">
                <a:solidFill>
                  <a:srgbClr val="CFCFCF"/>
                </a:solidFill>
                <a:latin typeface="Consolas" panose="020B0609020204030204" pitchFamily="49" charset="0"/>
              </a:rPr>
              <a:t>(32,1,1)]</a:t>
            </a:r>
          </a:p>
          <a:p>
            <a:pPr marL="0" indent="0">
              <a:buNone/>
            </a:pPr>
            <a:r>
              <a:rPr lang="en-US" sz="1600" dirty="0">
                <a:solidFill>
                  <a:srgbClr val="C1BCAD"/>
                </a:solidFill>
                <a:latin typeface="Consolas" panose="020B0609020204030204" pitchFamily="49" charset="0"/>
              </a:rPr>
              <a:t>void</a:t>
            </a:r>
            <a:r>
              <a:rPr lang="en-US" sz="1600" dirty="0">
                <a:latin typeface="Consolas" panose="020B0609020204030204" pitchFamily="49" charset="0"/>
              </a:rPr>
              <a:t> </a:t>
            </a:r>
            <a:r>
              <a:rPr lang="en-US" sz="1600" dirty="0">
                <a:solidFill>
                  <a:srgbClr val="C9CE9F"/>
                </a:solidFill>
                <a:latin typeface="Consolas" panose="020B0609020204030204" pitchFamily="49" charset="0"/>
              </a:rPr>
              <a:t>main</a:t>
            </a:r>
            <a:r>
              <a:rPr lang="en-US" sz="1600" dirty="0">
                <a:solidFill>
                  <a:srgbClr val="CFCFCF"/>
                </a:solidFill>
                <a:latin typeface="Consolas" panose="020B0609020204030204" pitchFamily="49" charset="0"/>
              </a:rPr>
              <a:t>(</a:t>
            </a:r>
            <a:r>
              <a:rPr lang="en-US" sz="1600" dirty="0" err="1">
                <a:solidFill>
                  <a:srgbClr val="C1BCAD"/>
                </a:solidFill>
                <a:latin typeface="Consolas" panose="020B0609020204030204" pitchFamily="49" charset="0"/>
              </a:rPr>
              <a:t>uint</a:t>
            </a:r>
            <a:r>
              <a:rPr lang="en-US" sz="1600" dirty="0">
                <a:latin typeface="Consolas" panose="020B0609020204030204" pitchFamily="49" charset="0"/>
              </a:rPr>
              <a:t> </a:t>
            </a:r>
            <a:r>
              <a:rPr lang="en-US" sz="1600" dirty="0">
                <a:solidFill>
                  <a:srgbClr val="9FA29F"/>
                </a:solidFill>
                <a:latin typeface="Consolas" panose="020B0609020204030204" pitchFamily="49" charset="0"/>
              </a:rPr>
              <a:t>index</a:t>
            </a:r>
            <a:r>
              <a:rPr lang="en-US" sz="1600" dirty="0">
                <a:latin typeface="Consolas" panose="020B0609020204030204" pitchFamily="49" charset="0"/>
              </a:rPr>
              <a:t> </a:t>
            </a:r>
            <a:r>
              <a:rPr lang="en-US" sz="1600" dirty="0">
                <a:solidFill>
                  <a:srgbClr val="CFCFCF"/>
                </a:solidFill>
                <a:latin typeface="Consolas" panose="020B0609020204030204" pitchFamily="49" charset="0"/>
              </a:rPr>
              <a:t>:</a:t>
            </a:r>
            <a:r>
              <a:rPr lang="en-US" sz="1600" dirty="0">
                <a:latin typeface="Consolas" panose="020B0609020204030204" pitchFamily="49" charset="0"/>
              </a:rPr>
              <a:t> </a:t>
            </a:r>
            <a:r>
              <a:rPr lang="en-US" sz="1600" dirty="0" err="1">
                <a:solidFill>
                  <a:srgbClr val="9FA29F"/>
                </a:solidFill>
                <a:latin typeface="Consolas" panose="020B0609020204030204" pitchFamily="49" charset="0"/>
              </a:rPr>
              <a:t>SV_DispatchThreadID</a:t>
            </a:r>
            <a:r>
              <a:rPr lang="en-US"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r>
              <a:rPr lang="en-US" sz="1600" dirty="0">
                <a:solidFill>
                  <a:srgbClr val="CFCFCF"/>
                </a:solidFill>
                <a:latin typeface="Consolas" panose="020B0609020204030204" pitchFamily="49" charset="0"/>
              </a:rPr>
              <a:t>  </a:t>
            </a:r>
            <a:r>
              <a:rPr lang="en-US" sz="1600" dirty="0" err="1">
                <a:solidFill>
                  <a:srgbClr val="C1BCAD"/>
                </a:solidFill>
                <a:latin typeface="Consolas" panose="020B0609020204030204" pitchFamily="49" charset="0"/>
              </a:rPr>
              <a:t>RWStructuredBuffer</a:t>
            </a:r>
            <a:r>
              <a:rPr lang="en-US" sz="1600" dirty="0">
                <a:solidFill>
                  <a:srgbClr val="CFCFCF"/>
                </a:solidFill>
                <a:latin typeface="Consolas" panose="020B0609020204030204" pitchFamily="49" charset="0"/>
              </a:rPr>
              <a:t>&lt;</a:t>
            </a:r>
            <a:r>
              <a:rPr lang="en-US" sz="1600" dirty="0" err="1">
                <a:solidFill>
                  <a:srgbClr val="C1BCAD"/>
                </a:solidFill>
                <a:latin typeface="Consolas" panose="020B0609020204030204" pitchFamily="49" charset="0"/>
              </a:rPr>
              <a:t>uint</a:t>
            </a:r>
            <a:r>
              <a:rPr lang="en-US" sz="1600" dirty="0">
                <a:solidFill>
                  <a:srgbClr val="CFCFCF"/>
                </a:solidFill>
                <a:latin typeface="Consolas" panose="020B0609020204030204" pitchFamily="49" charset="0"/>
              </a:rPr>
              <a:t>&gt; </a:t>
            </a:r>
            <a:r>
              <a:rPr lang="en-US" sz="1600" dirty="0">
                <a:solidFill>
                  <a:srgbClr val="C9CE9F"/>
                </a:solidFill>
                <a:latin typeface="Consolas" panose="020B0609020204030204" pitchFamily="49" charset="0"/>
              </a:rPr>
              <a:t>output</a:t>
            </a:r>
            <a:r>
              <a:rPr lang="en-US" sz="1600" dirty="0">
                <a:solidFill>
                  <a:srgbClr val="CFCFCF"/>
                </a:solidFill>
                <a:latin typeface="Consolas" panose="020B0609020204030204" pitchFamily="49" charset="0"/>
              </a:rPr>
              <a:t> = 	</a:t>
            </a:r>
            <a:r>
              <a:rPr lang="en-US" sz="1600" dirty="0" err="1">
                <a:solidFill>
                  <a:srgbClr val="C1BCAD"/>
                </a:solidFill>
                <a:latin typeface="Consolas" panose="020B0609020204030204" pitchFamily="49" charset="0"/>
              </a:rPr>
              <a:t>ResourceDescriptorHeap</a:t>
            </a:r>
            <a:r>
              <a:rPr lang="en-US" sz="1600" dirty="0">
                <a:solidFill>
                  <a:srgbClr val="CFCFCF"/>
                </a:solidFill>
                <a:latin typeface="Consolas" panose="020B0609020204030204" pitchFamily="49" charset="0"/>
              </a:rPr>
              <a:t>[</a:t>
            </a:r>
            <a:r>
              <a:rPr lang="en-US" sz="1600" dirty="0" err="1">
                <a:solidFill>
                  <a:srgbClr val="9FA29F"/>
                </a:solidFill>
                <a:latin typeface="Consolas" panose="020B0609020204030204" pitchFamily="49" charset="0"/>
              </a:rPr>
              <a:t>heap_index</a:t>
            </a:r>
            <a:r>
              <a:rPr lang="en-US" sz="1600" dirty="0">
                <a:solidFill>
                  <a:srgbClr val="CFCFCF"/>
                </a:solidFill>
                <a:latin typeface="Consolas" panose="020B0609020204030204" pitchFamily="49" charset="0"/>
              </a:rPr>
              <a:t>];</a:t>
            </a:r>
            <a:endParaRPr lang="nl-NL" sz="1600" dirty="0">
              <a:solidFill>
                <a:srgbClr val="CFCFCF"/>
              </a:solidFill>
              <a:latin typeface="Consolas" panose="020B0609020204030204" pitchFamily="49" charset="0"/>
            </a:endParaRPr>
          </a:p>
          <a:p>
            <a:pPr marL="0" indent="0">
              <a:buNone/>
            </a:pPr>
            <a:r>
              <a:rPr lang="nl-NL" sz="1600" dirty="0">
                <a:latin typeface="Consolas" panose="020B0609020204030204" pitchFamily="49" charset="0"/>
              </a:rPr>
              <a:t>  </a:t>
            </a:r>
            <a:r>
              <a:rPr lang="nl-NL" sz="1600" dirty="0">
                <a:solidFill>
                  <a:srgbClr val="C9CE9F"/>
                </a:solidFill>
                <a:latin typeface="Consolas" panose="020B0609020204030204" pitchFamily="49" charset="0"/>
              </a:rPr>
              <a:t>output</a:t>
            </a:r>
            <a:r>
              <a:rPr lang="nl-NL" sz="1600" dirty="0">
                <a:solidFill>
                  <a:srgbClr val="CFCFCF"/>
                </a:solidFill>
                <a:latin typeface="Consolas" panose="020B0609020204030204" pitchFamily="49" charset="0"/>
              </a:rPr>
              <a:t>[</a:t>
            </a:r>
            <a:r>
              <a:rPr lang="nl-NL" sz="1600" dirty="0">
                <a:solidFill>
                  <a:srgbClr val="9FA29F"/>
                </a:solidFill>
                <a:latin typeface="Consolas" panose="020B0609020204030204" pitchFamily="49" charset="0"/>
              </a:rPr>
              <a:t>index</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err="1">
                <a:solidFill>
                  <a:srgbClr val="9FA29F"/>
                </a:solidFill>
                <a:latin typeface="Consolas" panose="020B0609020204030204" pitchFamily="49" charset="0"/>
              </a:rPr>
              <a:t>value</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endParaRPr lang="en-US" sz="1600" dirty="0">
              <a:solidFill>
                <a:srgbClr val="CFCFCF"/>
              </a:solidFill>
              <a:latin typeface="Consolas" panose="020B0609020204030204" pitchFamily="49" charset="0"/>
            </a:endParaRPr>
          </a:p>
        </p:txBody>
      </p:sp>
      <p:sp>
        <p:nvSpPr>
          <p:cNvPr id="7" name="Content Placeholder 2">
            <a:extLst>
              <a:ext uri="{FF2B5EF4-FFF2-40B4-BE49-F238E27FC236}">
                <a16:creationId xmlns:a16="http://schemas.microsoft.com/office/drawing/2014/main" id="{3FF70245-C782-26DD-45BD-5C5FDF7835E5}"/>
              </a:ext>
            </a:extLst>
          </p:cNvPr>
          <p:cNvSpPr txBox="1">
            <a:spLocks/>
          </p:cNvSpPr>
          <p:nvPr/>
        </p:nvSpPr>
        <p:spPr>
          <a:xfrm>
            <a:off x="6313800" y="1825625"/>
            <a:ext cx="5040000" cy="4320000"/>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en-US" sz="1400" dirty="0">
                <a:solidFill>
                  <a:srgbClr val="CFCFCF"/>
                </a:solidFill>
                <a:latin typeface="Consolas" panose="020B0609020204030204" pitchFamily="49" charset="0"/>
              </a:rPr>
              <a:t>s_getpc_b64   s[10:11]</a:t>
            </a:r>
          </a:p>
          <a:p>
            <a:pPr marL="0" indent="0">
              <a:buClr>
                <a:srgbClr val="9FA29F"/>
              </a:buClr>
              <a:buNone/>
            </a:pPr>
            <a:r>
              <a:rPr lang="en-US" sz="1400" dirty="0">
                <a:solidFill>
                  <a:srgbClr val="CFCFCF"/>
                </a:solidFill>
                <a:latin typeface="Consolas" panose="020B0609020204030204" pitchFamily="49" charset="0"/>
              </a:rPr>
              <a:t>s_mov_b32     s8, s2</a:t>
            </a:r>
          </a:p>
          <a:p>
            <a:pPr marL="0" indent="0">
              <a:buClr>
                <a:srgbClr val="9FA29F"/>
              </a:buClr>
              <a:buNone/>
            </a:pPr>
            <a:r>
              <a:rPr lang="en-US" sz="1400" dirty="0">
                <a:solidFill>
                  <a:srgbClr val="CFCFCF"/>
                </a:solidFill>
                <a:latin typeface="Consolas" panose="020B0609020204030204" pitchFamily="49" charset="0"/>
              </a:rPr>
              <a:t>s_mov_b32     s9, s11</a:t>
            </a:r>
          </a:p>
          <a:p>
            <a:pPr marL="0" indent="0">
              <a:buClr>
                <a:srgbClr val="9FA29F"/>
              </a:buClr>
              <a:buNone/>
            </a:pPr>
            <a:r>
              <a:rPr lang="en-US" sz="1400" dirty="0">
                <a:solidFill>
                  <a:srgbClr val="CFCFCF"/>
                </a:solidFill>
                <a:latin typeface="Consolas" panose="020B0609020204030204" pitchFamily="49" charset="0"/>
              </a:rPr>
              <a:t>s_lshl_b32    s0, s4, 5</a:t>
            </a:r>
          </a:p>
          <a:p>
            <a:pPr marL="0" indent="0">
              <a:buClr>
                <a:srgbClr val="9FA29F"/>
              </a:buClr>
              <a:buNone/>
            </a:pPr>
            <a:r>
              <a:rPr lang="en-US" sz="1400" dirty="0">
                <a:solidFill>
                  <a:srgbClr val="CFCFCF"/>
                </a:solidFill>
                <a:latin typeface="Consolas" panose="020B0609020204030204" pitchFamily="49" charset="0"/>
              </a:rPr>
              <a:t>v_and_b32     v0, lit(0x000003ff), v0</a:t>
            </a:r>
          </a:p>
          <a:p>
            <a:pPr marL="0" indent="0">
              <a:buClr>
                <a:srgbClr val="9FA29F"/>
              </a:buClr>
              <a:buNone/>
            </a:pPr>
            <a:r>
              <a:rPr lang="en-US" sz="1400" dirty="0">
                <a:solidFill>
                  <a:srgbClr val="CFCFCF"/>
                </a:solidFill>
                <a:latin typeface="Consolas" panose="020B0609020204030204" pitchFamily="49" charset="0"/>
              </a:rPr>
              <a:t>s_load_b128   s[8:11], s[8:9], s0</a:t>
            </a:r>
          </a:p>
          <a:p>
            <a:pPr marL="0" indent="0">
              <a:buClr>
                <a:srgbClr val="9FA29F"/>
              </a:buClr>
              <a:buNone/>
            </a:pPr>
            <a:r>
              <a:rPr lang="en-US" sz="1400" dirty="0">
                <a:solidFill>
                  <a:srgbClr val="CFCFCF"/>
                </a:solidFill>
                <a:latin typeface="Consolas" panose="020B0609020204030204" pitchFamily="49" charset="0"/>
              </a:rPr>
              <a:t>v_lshl_add_u32  v0, s7, 6, v0</a:t>
            </a:r>
          </a:p>
          <a:p>
            <a:pPr marL="0" indent="0">
              <a:buClr>
                <a:srgbClr val="9FA29F"/>
              </a:buClr>
              <a:buNone/>
            </a:pPr>
            <a:r>
              <a:rPr lang="en-US" sz="1400" dirty="0">
                <a:solidFill>
                  <a:srgbClr val="CFCFCF"/>
                </a:solidFill>
                <a:latin typeface="Consolas" panose="020B0609020204030204" pitchFamily="49" charset="0"/>
              </a:rPr>
              <a:t>v_mov_b32     v1, s3</a:t>
            </a:r>
          </a:p>
          <a:p>
            <a:pPr marL="0" indent="0">
              <a:buClr>
                <a:srgbClr val="9FA29F"/>
              </a:buClr>
              <a:buNone/>
            </a:pPr>
            <a:r>
              <a:rPr lang="en-US" sz="1400" dirty="0" err="1">
                <a:solidFill>
                  <a:srgbClr val="CFCFCF"/>
                </a:solidFill>
                <a:latin typeface="Consolas" panose="020B0609020204030204" pitchFamily="49" charset="0"/>
              </a:rPr>
              <a:t>s_waitcnt</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lgkmcnt</a:t>
            </a:r>
            <a:r>
              <a:rPr lang="en-US" sz="1400" dirty="0">
                <a:solidFill>
                  <a:srgbClr val="CFCFCF"/>
                </a:solidFill>
                <a:latin typeface="Consolas" panose="020B0609020204030204" pitchFamily="49" charset="0"/>
              </a:rPr>
              <a:t>(0)</a:t>
            </a:r>
          </a:p>
          <a:p>
            <a:pPr marL="0" indent="0">
              <a:buClr>
                <a:srgbClr val="9FA29F"/>
              </a:buClr>
              <a:buNone/>
            </a:pPr>
            <a:r>
              <a:rPr lang="en-US" sz="1400" dirty="0">
                <a:solidFill>
                  <a:srgbClr val="CFCFCF"/>
                </a:solidFill>
                <a:latin typeface="Consolas" panose="020B0609020204030204" pitchFamily="49" charset="0"/>
              </a:rPr>
              <a:t>buffer_store_b32  v1, v0, s[8:11], 0 </a:t>
            </a:r>
            <a:r>
              <a:rPr lang="en-US" sz="1400" dirty="0" err="1">
                <a:solidFill>
                  <a:srgbClr val="CFCFCF"/>
                </a:solidFill>
                <a:latin typeface="Consolas" panose="020B0609020204030204" pitchFamily="49" charset="0"/>
              </a:rPr>
              <a:t>idxen</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glc</a:t>
            </a:r>
            <a:endParaRPr lang="nl-NL" sz="1400" dirty="0">
              <a:solidFill>
                <a:srgbClr val="CFCFCF"/>
              </a:solidFill>
              <a:latin typeface="Consolas" panose="020B0609020204030204" pitchFamily="49" charset="0"/>
            </a:endParaRPr>
          </a:p>
        </p:txBody>
      </p:sp>
      <p:sp>
        <p:nvSpPr>
          <p:cNvPr id="4" name="Rectangle 3">
            <a:extLst>
              <a:ext uri="{FF2B5EF4-FFF2-40B4-BE49-F238E27FC236}">
                <a16:creationId xmlns:a16="http://schemas.microsoft.com/office/drawing/2014/main" id="{D9618812-7908-299B-ED31-0C7CC1A6A216}"/>
              </a:ext>
            </a:extLst>
          </p:cNvPr>
          <p:cNvSpPr/>
          <p:nvPr/>
        </p:nvSpPr>
        <p:spPr>
          <a:xfrm>
            <a:off x="1121916" y="5240302"/>
            <a:ext cx="717044"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5" name="Straight Arrow Connector 4">
            <a:extLst>
              <a:ext uri="{FF2B5EF4-FFF2-40B4-BE49-F238E27FC236}">
                <a16:creationId xmlns:a16="http://schemas.microsoft.com/office/drawing/2014/main" id="{00496AEF-A75D-BB99-EF00-8E5E367A0C59}"/>
              </a:ext>
            </a:extLst>
          </p:cNvPr>
          <p:cNvCxnSpPr>
            <a:cxnSpLocks/>
            <a:endCxn id="4" idx="3"/>
          </p:cNvCxnSpPr>
          <p:nvPr/>
        </p:nvCxnSpPr>
        <p:spPr>
          <a:xfrm flipH="1">
            <a:off x="1838960" y="4846320"/>
            <a:ext cx="7081520" cy="523099"/>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15" name="Rectangle 14">
            <a:extLst>
              <a:ext uri="{FF2B5EF4-FFF2-40B4-BE49-F238E27FC236}">
                <a16:creationId xmlns:a16="http://schemas.microsoft.com/office/drawing/2014/main" id="{DB0824B2-6682-6409-9AA5-B4F60B0BA7DA}"/>
              </a:ext>
            </a:extLst>
          </p:cNvPr>
          <p:cNvSpPr/>
          <p:nvPr/>
        </p:nvSpPr>
        <p:spPr>
          <a:xfrm>
            <a:off x="8920480" y="4711383"/>
            <a:ext cx="756920"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9" name="Slide Number Placeholder 8">
            <a:extLst>
              <a:ext uri="{FF2B5EF4-FFF2-40B4-BE49-F238E27FC236}">
                <a16:creationId xmlns:a16="http://schemas.microsoft.com/office/drawing/2014/main" id="{D2A6EECB-D0DE-2330-B7C4-0E0DFC0FC4E8}"/>
              </a:ext>
            </a:extLst>
          </p:cNvPr>
          <p:cNvSpPr>
            <a:spLocks noGrp="1"/>
          </p:cNvSpPr>
          <p:nvPr>
            <p:ph type="sldNum" sz="quarter" idx="12"/>
          </p:nvPr>
        </p:nvSpPr>
        <p:spPr/>
        <p:txBody>
          <a:bodyPr/>
          <a:lstStyle/>
          <a:p>
            <a:fld id="{5C7B9823-D771-4D90-A2CD-7D2C676B1CFD}" type="slidenum">
              <a:rPr lang="nl-NL" smtClean="0"/>
              <a:t>42</a:t>
            </a:fld>
            <a:endParaRPr lang="nl-NL"/>
          </a:p>
        </p:txBody>
      </p:sp>
    </p:spTree>
    <p:extLst>
      <p:ext uri="{BB962C8B-B14F-4D97-AF65-F5344CB8AC3E}">
        <p14:creationId xmlns:p14="http://schemas.microsoft.com/office/powerpoint/2010/main" val="2255463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p:cTn id="6" dur="indefinite"/>
                                        <p:tgtEl>
                                          <p:spTgt spid="7">
                                            <p:txEl>
                                              <p:pRg st="0" end="0"/>
                                            </p:txEl>
                                          </p:spTgt>
                                        </p:tgtEl>
                                        <p:attrNameLst>
                                          <p:attrName>style.opacity</p:attrName>
                                        </p:attrNameLst>
                                      </p:cBhvr>
                                      <p:to>
                                        <p:strVal val="0.1"/>
                                      </p:to>
                                    </p:set>
                                    <p:animEffect filter="image" prLst="opacity: 0.1">
                                      <p:cBhvr rctx="IE">
                                        <p:cTn id="7" dur="indefinite"/>
                                        <p:tgtEl>
                                          <p:spTgt spid="7">
                                            <p:txEl>
                                              <p:pRg st="0" end="0"/>
                                            </p:txEl>
                                          </p:spTgt>
                                        </p:tgtEl>
                                      </p:cBhvr>
                                    </p:animEffect>
                                  </p:childTnLst>
                                </p:cTn>
                              </p:par>
                              <p:par>
                                <p:cTn id="8" presetID="9" presetClass="emph" presetSubtype="0" nodeType="withEffect">
                                  <p:stCondLst>
                                    <p:cond delay="0"/>
                                  </p:stCondLst>
                                  <p:childTnLst>
                                    <p:set>
                                      <p:cBhvr>
                                        <p:cTn id="9" dur="indefinite"/>
                                        <p:tgtEl>
                                          <p:spTgt spid="7">
                                            <p:txEl>
                                              <p:pRg st="1" end="1"/>
                                            </p:txEl>
                                          </p:spTgt>
                                        </p:tgtEl>
                                        <p:attrNameLst>
                                          <p:attrName>style.opacity</p:attrName>
                                        </p:attrNameLst>
                                      </p:cBhvr>
                                      <p:to>
                                        <p:strVal val="0.1"/>
                                      </p:to>
                                    </p:set>
                                    <p:animEffect filter="image" prLst="opacity: 0.1">
                                      <p:cBhvr rctx="IE">
                                        <p:cTn id="10" dur="indefinite"/>
                                        <p:tgtEl>
                                          <p:spTgt spid="7">
                                            <p:txEl>
                                              <p:pRg st="1" end="1"/>
                                            </p:txEl>
                                          </p:spTgt>
                                        </p:tgtEl>
                                      </p:cBhvr>
                                    </p:animEffect>
                                  </p:childTnLst>
                                </p:cTn>
                              </p:par>
                              <p:par>
                                <p:cTn id="11" presetID="9" presetClass="emph" presetSubtype="0" nodeType="withEffect">
                                  <p:stCondLst>
                                    <p:cond delay="0"/>
                                  </p:stCondLst>
                                  <p:childTnLst>
                                    <p:set>
                                      <p:cBhvr>
                                        <p:cTn id="12" dur="indefinite"/>
                                        <p:tgtEl>
                                          <p:spTgt spid="7">
                                            <p:txEl>
                                              <p:pRg st="2" end="2"/>
                                            </p:txEl>
                                          </p:spTgt>
                                        </p:tgtEl>
                                        <p:attrNameLst>
                                          <p:attrName>style.opacity</p:attrName>
                                        </p:attrNameLst>
                                      </p:cBhvr>
                                      <p:to>
                                        <p:strVal val="0.1"/>
                                      </p:to>
                                    </p:set>
                                    <p:animEffect filter="image" prLst="opacity: 0.1">
                                      <p:cBhvr rctx="IE">
                                        <p:cTn id="13" dur="indefinite"/>
                                        <p:tgtEl>
                                          <p:spTgt spid="7">
                                            <p:txEl>
                                              <p:pRg st="2" end="2"/>
                                            </p:txEl>
                                          </p:spTgt>
                                        </p:tgtEl>
                                      </p:cBhvr>
                                    </p:animEffect>
                                  </p:childTnLst>
                                </p:cTn>
                              </p:par>
                              <p:par>
                                <p:cTn id="14" presetID="9" presetClass="emph" presetSubtype="0" nodeType="withEffect">
                                  <p:stCondLst>
                                    <p:cond delay="0"/>
                                  </p:stCondLst>
                                  <p:childTnLst>
                                    <p:set>
                                      <p:cBhvr>
                                        <p:cTn id="15" dur="indefinite"/>
                                        <p:tgtEl>
                                          <p:spTgt spid="7">
                                            <p:txEl>
                                              <p:pRg st="3" end="3"/>
                                            </p:txEl>
                                          </p:spTgt>
                                        </p:tgtEl>
                                        <p:attrNameLst>
                                          <p:attrName>style.opacity</p:attrName>
                                        </p:attrNameLst>
                                      </p:cBhvr>
                                      <p:to>
                                        <p:strVal val="0.1"/>
                                      </p:to>
                                    </p:set>
                                    <p:animEffect filter="image" prLst="opacity: 0.1">
                                      <p:cBhvr rctx="IE">
                                        <p:cTn id="16" dur="indefinite"/>
                                        <p:tgtEl>
                                          <p:spTgt spid="7">
                                            <p:txEl>
                                              <p:pRg st="3" end="3"/>
                                            </p:txEl>
                                          </p:spTgt>
                                        </p:tgtEl>
                                      </p:cBhvr>
                                    </p:animEffect>
                                  </p:childTnLst>
                                </p:cTn>
                              </p:par>
                              <p:par>
                                <p:cTn id="17" presetID="9" presetClass="emph" presetSubtype="0" nodeType="withEffect">
                                  <p:stCondLst>
                                    <p:cond delay="0"/>
                                  </p:stCondLst>
                                  <p:childTnLst>
                                    <p:set>
                                      <p:cBhvr>
                                        <p:cTn id="18" dur="indefinite"/>
                                        <p:tgtEl>
                                          <p:spTgt spid="7">
                                            <p:txEl>
                                              <p:pRg st="4" end="4"/>
                                            </p:txEl>
                                          </p:spTgt>
                                        </p:tgtEl>
                                        <p:attrNameLst>
                                          <p:attrName>style.opacity</p:attrName>
                                        </p:attrNameLst>
                                      </p:cBhvr>
                                      <p:to>
                                        <p:strVal val="0.1"/>
                                      </p:to>
                                    </p:set>
                                    <p:animEffect filter="image" prLst="opacity: 0.1">
                                      <p:cBhvr rctx="IE">
                                        <p:cTn id="19" dur="indefinite"/>
                                        <p:tgtEl>
                                          <p:spTgt spid="7">
                                            <p:txEl>
                                              <p:pRg st="4" end="4"/>
                                            </p:txEl>
                                          </p:spTgt>
                                        </p:tgtEl>
                                      </p:cBhvr>
                                    </p:animEffect>
                                  </p:childTnLst>
                                </p:cTn>
                              </p:par>
                              <p:par>
                                <p:cTn id="20" presetID="9" presetClass="emph" presetSubtype="0" nodeType="withEffect">
                                  <p:stCondLst>
                                    <p:cond delay="0"/>
                                  </p:stCondLst>
                                  <p:childTnLst>
                                    <p:set>
                                      <p:cBhvr>
                                        <p:cTn id="21" dur="indefinite"/>
                                        <p:tgtEl>
                                          <p:spTgt spid="7">
                                            <p:txEl>
                                              <p:pRg st="5" end="5"/>
                                            </p:txEl>
                                          </p:spTgt>
                                        </p:tgtEl>
                                        <p:attrNameLst>
                                          <p:attrName>style.opacity</p:attrName>
                                        </p:attrNameLst>
                                      </p:cBhvr>
                                      <p:to>
                                        <p:strVal val="0.1"/>
                                      </p:to>
                                    </p:set>
                                    <p:animEffect filter="image" prLst="opacity: 0.1">
                                      <p:cBhvr rctx="IE">
                                        <p:cTn id="22" dur="indefinite"/>
                                        <p:tgtEl>
                                          <p:spTgt spid="7">
                                            <p:txEl>
                                              <p:pRg st="5" end="5"/>
                                            </p:txEl>
                                          </p:spTgt>
                                        </p:tgtEl>
                                      </p:cBhvr>
                                    </p:animEffect>
                                  </p:childTnLst>
                                </p:cTn>
                              </p:par>
                              <p:par>
                                <p:cTn id="23" presetID="9" presetClass="emph" presetSubtype="0" nodeType="withEffect">
                                  <p:stCondLst>
                                    <p:cond delay="0"/>
                                  </p:stCondLst>
                                  <p:childTnLst>
                                    <p:set>
                                      <p:cBhvr>
                                        <p:cTn id="24" dur="indefinite"/>
                                        <p:tgtEl>
                                          <p:spTgt spid="7">
                                            <p:txEl>
                                              <p:pRg st="6" end="6"/>
                                            </p:txEl>
                                          </p:spTgt>
                                        </p:tgtEl>
                                        <p:attrNameLst>
                                          <p:attrName>style.opacity</p:attrName>
                                        </p:attrNameLst>
                                      </p:cBhvr>
                                      <p:to>
                                        <p:strVal val="0.1"/>
                                      </p:to>
                                    </p:set>
                                    <p:animEffect filter="image" prLst="opacity: 0.1">
                                      <p:cBhvr rctx="IE">
                                        <p:cTn id="25" dur="indefinite"/>
                                        <p:tgtEl>
                                          <p:spTgt spid="7">
                                            <p:txEl>
                                              <p:pRg st="6" end="6"/>
                                            </p:txEl>
                                          </p:spTgt>
                                        </p:tgtEl>
                                      </p:cBhvr>
                                    </p:animEffect>
                                  </p:childTnLst>
                                </p:cTn>
                              </p:par>
                              <p:par>
                                <p:cTn id="26" presetID="9" presetClass="emph" presetSubtype="0" nodeType="withEffect">
                                  <p:stCondLst>
                                    <p:cond delay="0"/>
                                  </p:stCondLst>
                                  <p:childTnLst>
                                    <p:set>
                                      <p:cBhvr>
                                        <p:cTn id="27" dur="indefinite"/>
                                        <p:tgtEl>
                                          <p:spTgt spid="7">
                                            <p:txEl>
                                              <p:pRg st="7" end="7"/>
                                            </p:txEl>
                                          </p:spTgt>
                                        </p:tgtEl>
                                        <p:attrNameLst>
                                          <p:attrName>style.opacity</p:attrName>
                                        </p:attrNameLst>
                                      </p:cBhvr>
                                      <p:to>
                                        <p:strVal val="0.1"/>
                                      </p:to>
                                    </p:set>
                                    <p:animEffect filter="image" prLst="opacity: 0.1">
                                      <p:cBhvr rctx="IE">
                                        <p:cTn id="28" dur="indefinite"/>
                                        <p:tgtEl>
                                          <p:spTgt spid="7">
                                            <p:txEl>
                                              <p:pRg st="7" end="7"/>
                                            </p:txEl>
                                          </p:spTgt>
                                        </p:tgtEl>
                                      </p:cBhvr>
                                    </p:animEffect>
                                  </p:childTnLst>
                                </p:cTn>
                              </p:par>
                              <p:par>
                                <p:cTn id="29" presetID="9" presetClass="emph" presetSubtype="0" nodeType="withEffect">
                                  <p:stCondLst>
                                    <p:cond delay="0"/>
                                  </p:stCondLst>
                                  <p:childTnLst>
                                    <p:set>
                                      <p:cBhvr>
                                        <p:cTn id="30" dur="indefinite"/>
                                        <p:tgtEl>
                                          <p:spTgt spid="7">
                                            <p:txEl>
                                              <p:pRg st="8" end="8"/>
                                            </p:txEl>
                                          </p:spTgt>
                                        </p:tgtEl>
                                        <p:attrNameLst>
                                          <p:attrName>style.opacity</p:attrName>
                                        </p:attrNameLst>
                                      </p:cBhvr>
                                      <p:to>
                                        <p:strVal val="0.1"/>
                                      </p:to>
                                    </p:set>
                                    <p:animEffect filter="image" prLst="opacity: 0.1">
                                      <p:cBhvr rctx="IE">
                                        <p:cTn id="31" dur="indefinite"/>
                                        <p:tgtEl>
                                          <p:spTgt spid="7">
                                            <p:txEl>
                                              <p:pRg st="8" end="8"/>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fade">
                                      <p:cBhvr>
                                        <p:cTn id="36" dur="250"/>
                                        <p:tgtEl>
                                          <p:spTgt spid="4"/>
                                        </p:tgtEl>
                                      </p:cBhvr>
                                    </p:animEffect>
                                  </p:childTnLst>
                                </p:cTn>
                              </p:par>
                              <p:par>
                                <p:cTn id="37" presetID="10"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fade">
                                      <p:cBhvr>
                                        <p:cTn id="39" dur="250"/>
                                        <p:tgtEl>
                                          <p:spTgt spid="5"/>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5"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1D406-BE7C-B993-9E4D-0F973EC7E4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A00CD6-8C41-FB23-A0B6-13C4E0D8ACEA}"/>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Bindless</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1D39622B-3A47-6A34-2590-90FB93B4AB5A}"/>
              </a:ext>
            </a:extLst>
          </p:cNvPr>
          <p:cNvSpPr>
            <a:spLocks noGrp="1"/>
          </p:cNvSpPr>
          <p:nvPr>
            <p:ph idx="1"/>
          </p:nvPr>
        </p:nvSpPr>
        <p:spPr>
          <a:xfrm>
            <a:off x="838200" y="1825625"/>
            <a:ext cx="5040000" cy="4320000"/>
          </a:xfrm>
          <a:solidFill>
            <a:srgbClr val="3F423F"/>
          </a:solidFill>
        </p:spPr>
        <p:txBody>
          <a:bodyPr>
            <a:normAutofit lnSpcReduction="10000"/>
          </a:bodyPr>
          <a:lstStyle/>
          <a:p>
            <a:pPr marL="0" indent="0">
              <a:buNone/>
            </a:pPr>
            <a:r>
              <a:rPr lang="nl-NL" sz="1600" dirty="0" err="1">
                <a:solidFill>
                  <a:srgbClr val="C1BCAD"/>
                </a:solidFill>
                <a:latin typeface="Consolas" panose="020B0609020204030204" pitchFamily="49" charset="0"/>
              </a:rPr>
              <a:t>cbuffer</a:t>
            </a:r>
            <a:r>
              <a:rPr lang="nl-NL" sz="1600" dirty="0">
                <a:latin typeface="Consolas" panose="020B0609020204030204" pitchFamily="49" charset="0"/>
              </a:rPr>
              <a:t> </a:t>
            </a:r>
            <a:r>
              <a:rPr lang="nl-NL" sz="1600" dirty="0">
                <a:solidFill>
                  <a:srgbClr val="C9CE9F"/>
                </a:solidFill>
                <a:latin typeface="Consolas" panose="020B0609020204030204" pitchFamily="49" charset="0"/>
              </a:rPr>
              <a:t>input</a:t>
            </a:r>
            <a:r>
              <a:rPr lang="nl-NL" sz="1600" dirty="0">
                <a:latin typeface="Consolas" panose="020B0609020204030204" pitchFamily="49" charset="0"/>
              </a:rPr>
              <a:t> </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a:solidFill>
                  <a:srgbClr val="C1BCAD"/>
                </a:solidFill>
                <a:latin typeface="Consolas" panose="020B0609020204030204" pitchFamily="49" charset="0"/>
              </a:rPr>
              <a:t>register</a:t>
            </a:r>
            <a:r>
              <a:rPr lang="nl-NL" sz="1600" dirty="0">
                <a:solidFill>
                  <a:srgbClr val="CFCFCF"/>
                </a:solidFill>
                <a:latin typeface="Consolas" panose="020B0609020204030204" pitchFamily="49" charset="0"/>
              </a:rPr>
              <a:t>(</a:t>
            </a:r>
            <a:r>
              <a:rPr lang="nl-NL" sz="1600" dirty="0">
                <a:solidFill>
                  <a:schemeClr val="accent2"/>
                </a:solidFill>
                <a:latin typeface="Consolas" panose="020B0609020204030204" pitchFamily="49" charset="0"/>
              </a:rPr>
              <a:t>b0</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r>
              <a:rPr lang="nl-NL" sz="1600" dirty="0">
                <a:solidFill>
                  <a:srgbClr val="C1BCAD"/>
                </a:solidFill>
                <a:latin typeface="Consolas" panose="020B0609020204030204" pitchFamily="49" charset="0"/>
              </a:rPr>
              <a:t>  </a:t>
            </a:r>
            <a:r>
              <a:rPr lang="nl-NL" sz="1600" dirty="0" err="1">
                <a:solidFill>
                  <a:srgbClr val="C1BCAD"/>
                </a:solidFill>
                <a:latin typeface="Consolas" panose="020B0609020204030204" pitchFamily="49" charset="0"/>
              </a:rPr>
              <a:t>uint</a:t>
            </a:r>
            <a:r>
              <a:rPr lang="nl-NL" sz="1600" dirty="0">
                <a:latin typeface="Consolas" panose="020B0609020204030204" pitchFamily="49" charset="0"/>
              </a:rPr>
              <a:t> </a:t>
            </a:r>
            <a:r>
              <a:rPr lang="nl-NL" sz="1600" dirty="0" err="1">
                <a:solidFill>
                  <a:srgbClr val="9FA29F"/>
                </a:solidFill>
                <a:latin typeface="Consolas" panose="020B0609020204030204" pitchFamily="49" charset="0"/>
              </a:rPr>
              <a:t>value</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  </a:t>
            </a:r>
            <a:r>
              <a:rPr lang="nl-NL" sz="1600" dirty="0" err="1">
                <a:solidFill>
                  <a:srgbClr val="C1BCAD"/>
                </a:solidFill>
                <a:latin typeface="Consolas" panose="020B0609020204030204" pitchFamily="49" charset="0"/>
              </a:rPr>
              <a:t>uint</a:t>
            </a:r>
            <a:r>
              <a:rPr lang="nl-NL" sz="1600" dirty="0">
                <a:solidFill>
                  <a:srgbClr val="CFCFCF"/>
                </a:solidFill>
                <a:latin typeface="Consolas" panose="020B0609020204030204" pitchFamily="49" charset="0"/>
              </a:rPr>
              <a:t> </a:t>
            </a:r>
            <a:r>
              <a:rPr lang="nl-NL" sz="1600" dirty="0" err="1">
                <a:solidFill>
                  <a:srgbClr val="9FA29F"/>
                </a:solidFill>
                <a:latin typeface="Consolas" panose="020B0609020204030204" pitchFamily="49" charset="0"/>
              </a:rPr>
              <a:t>heap_index</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endParaRPr lang="nl-NL" sz="1600" dirty="0">
              <a:latin typeface="Consolas" panose="020B0609020204030204" pitchFamily="49" charset="0"/>
            </a:endParaRPr>
          </a:p>
          <a:p>
            <a:pPr marL="0" indent="0">
              <a:buNone/>
            </a:pPr>
            <a:r>
              <a:rPr lang="nl-NL" sz="1600" dirty="0">
                <a:solidFill>
                  <a:srgbClr val="CFCFCF"/>
                </a:solidFill>
                <a:latin typeface="Consolas" panose="020B0609020204030204" pitchFamily="49" charset="0"/>
              </a:rPr>
              <a:t>[</a:t>
            </a:r>
            <a:r>
              <a:rPr lang="nl-NL" sz="1600" dirty="0" err="1">
                <a:solidFill>
                  <a:srgbClr val="C1BCAD"/>
                </a:solidFill>
                <a:latin typeface="Consolas" panose="020B0609020204030204" pitchFamily="49" charset="0"/>
              </a:rPr>
              <a:t>numthreads</a:t>
            </a:r>
            <a:r>
              <a:rPr lang="nl-NL" sz="1600" dirty="0">
                <a:solidFill>
                  <a:srgbClr val="CFCFCF"/>
                </a:solidFill>
                <a:latin typeface="Consolas" panose="020B0609020204030204" pitchFamily="49" charset="0"/>
              </a:rPr>
              <a:t>(32,1,1)]</a:t>
            </a:r>
          </a:p>
          <a:p>
            <a:pPr marL="0" indent="0">
              <a:buNone/>
            </a:pPr>
            <a:r>
              <a:rPr lang="en-US" sz="1600" dirty="0">
                <a:solidFill>
                  <a:srgbClr val="C1BCAD"/>
                </a:solidFill>
                <a:latin typeface="Consolas" panose="020B0609020204030204" pitchFamily="49" charset="0"/>
              </a:rPr>
              <a:t>void</a:t>
            </a:r>
            <a:r>
              <a:rPr lang="en-US" sz="1600" dirty="0">
                <a:latin typeface="Consolas" panose="020B0609020204030204" pitchFamily="49" charset="0"/>
              </a:rPr>
              <a:t> </a:t>
            </a:r>
            <a:r>
              <a:rPr lang="en-US" sz="1600" dirty="0">
                <a:solidFill>
                  <a:srgbClr val="C9CE9F"/>
                </a:solidFill>
                <a:latin typeface="Consolas" panose="020B0609020204030204" pitchFamily="49" charset="0"/>
              </a:rPr>
              <a:t>main</a:t>
            </a:r>
            <a:r>
              <a:rPr lang="en-US" sz="1600" dirty="0">
                <a:solidFill>
                  <a:srgbClr val="CFCFCF"/>
                </a:solidFill>
                <a:latin typeface="Consolas" panose="020B0609020204030204" pitchFamily="49" charset="0"/>
              </a:rPr>
              <a:t>(</a:t>
            </a:r>
            <a:r>
              <a:rPr lang="en-US" sz="1600" dirty="0" err="1">
                <a:solidFill>
                  <a:srgbClr val="C1BCAD"/>
                </a:solidFill>
                <a:latin typeface="Consolas" panose="020B0609020204030204" pitchFamily="49" charset="0"/>
              </a:rPr>
              <a:t>uint</a:t>
            </a:r>
            <a:r>
              <a:rPr lang="en-US" sz="1600" dirty="0">
                <a:latin typeface="Consolas" panose="020B0609020204030204" pitchFamily="49" charset="0"/>
              </a:rPr>
              <a:t> </a:t>
            </a:r>
            <a:r>
              <a:rPr lang="en-US" sz="1600" dirty="0">
                <a:solidFill>
                  <a:srgbClr val="9FA29F"/>
                </a:solidFill>
                <a:latin typeface="Consolas" panose="020B0609020204030204" pitchFamily="49" charset="0"/>
              </a:rPr>
              <a:t>index</a:t>
            </a:r>
            <a:r>
              <a:rPr lang="en-US" sz="1600" dirty="0">
                <a:latin typeface="Consolas" panose="020B0609020204030204" pitchFamily="49" charset="0"/>
              </a:rPr>
              <a:t> </a:t>
            </a:r>
            <a:r>
              <a:rPr lang="en-US" sz="1600" dirty="0">
                <a:solidFill>
                  <a:srgbClr val="CFCFCF"/>
                </a:solidFill>
                <a:latin typeface="Consolas" panose="020B0609020204030204" pitchFamily="49" charset="0"/>
              </a:rPr>
              <a:t>:</a:t>
            </a:r>
            <a:r>
              <a:rPr lang="en-US" sz="1600" dirty="0">
                <a:latin typeface="Consolas" panose="020B0609020204030204" pitchFamily="49" charset="0"/>
              </a:rPr>
              <a:t> </a:t>
            </a:r>
            <a:r>
              <a:rPr lang="en-US" sz="1600" dirty="0" err="1">
                <a:solidFill>
                  <a:srgbClr val="9FA29F"/>
                </a:solidFill>
                <a:latin typeface="Consolas" panose="020B0609020204030204" pitchFamily="49" charset="0"/>
              </a:rPr>
              <a:t>SV_DispatchThreadID</a:t>
            </a:r>
            <a:r>
              <a:rPr lang="en-US"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r>
              <a:rPr lang="en-US" sz="1600" dirty="0">
                <a:solidFill>
                  <a:srgbClr val="CFCFCF"/>
                </a:solidFill>
                <a:latin typeface="Consolas" panose="020B0609020204030204" pitchFamily="49" charset="0"/>
              </a:rPr>
              <a:t>  </a:t>
            </a:r>
            <a:r>
              <a:rPr lang="en-US" sz="1600" dirty="0" err="1">
                <a:solidFill>
                  <a:schemeClr val="accent6">
                    <a:lumMod val="60000"/>
                    <a:lumOff val="40000"/>
                  </a:schemeClr>
                </a:solidFill>
                <a:latin typeface="Consolas" panose="020B0609020204030204" pitchFamily="49" charset="0"/>
              </a:rPr>
              <a:t>RWStructuredBuffer</a:t>
            </a:r>
            <a:r>
              <a:rPr lang="en-US" sz="1600" dirty="0">
                <a:solidFill>
                  <a:schemeClr val="accent6">
                    <a:lumMod val="60000"/>
                    <a:lumOff val="40000"/>
                  </a:schemeClr>
                </a:solidFill>
                <a:latin typeface="Consolas" panose="020B0609020204030204" pitchFamily="49" charset="0"/>
              </a:rPr>
              <a:t>&lt;</a:t>
            </a:r>
            <a:r>
              <a:rPr lang="en-US" sz="1600" dirty="0" err="1">
                <a:solidFill>
                  <a:schemeClr val="accent6">
                    <a:lumMod val="60000"/>
                    <a:lumOff val="40000"/>
                  </a:schemeClr>
                </a:solidFill>
                <a:latin typeface="Consolas" panose="020B0609020204030204" pitchFamily="49" charset="0"/>
              </a:rPr>
              <a:t>uint</a:t>
            </a:r>
            <a:r>
              <a:rPr lang="en-US" sz="1600" dirty="0">
                <a:solidFill>
                  <a:schemeClr val="accent6">
                    <a:lumMod val="60000"/>
                    <a:lumOff val="40000"/>
                  </a:schemeClr>
                </a:solidFill>
                <a:latin typeface="Consolas" panose="020B0609020204030204" pitchFamily="49" charset="0"/>
              </a:rPr>
              <a:t>&gt; output</a:t>
            </a:r>
            <a:r>
              <a:rPr lang="en-US" sz="1600" dirty="0">
                <a:solidFill>
                  <a:srgbClr val="CFCFCF"/>
                </a:solidFill>
                <a:latin typeface="Consolas" panose="020B0609020204030204" pitchFamily="49" charset="0"/>
              </a:rPr>
              <a:t> = 	</a:t>
            </a:r>
            <a:r>
              <a:rPr lang="en-US" sz="1600" dirty="0" err="1">
                <a:solidFill>
                  <a:srgbClr val="C1BCAD"/>
                </a:solidFill>
                <a:latin typeface="Consolas" panose="020B0609020204030204" pitchFamily="49" charset="0"/>
              </a:rPr>
              <a:t>ResourceDescriptorHeap</a:t>
            </a:r>
            <a:r>
              <a:rPr lang="en-US" sz="1600" dirty="0">
                <a:solidFill>
                  <a:srgbClr val="CFCFCF"/>
                </a:solidFill>
                <a:latin typeface="Consolas" panose="020B0609020204030204" pitchFamily="49" charset="0"/>
              </a:rPr>
              <a:t>[</a:t>
            </a:r>
            <a:r>
              <a:rPr lang="en-US" sz="1600" dirty="0" err="1">
                <a:solidFill>
                  <a:srgbClr val="9FA29F"/>
                </a:solidFill>
                <a:latin typeface="Consolas" panose="020B0609020204030204" pitchFamily="49" charset="0"/>
              </a:rPr>
              <a:t>heap_index</a:t>
            </a:r>
            <a:r>
              <a:rPr lang="en-US" sz="1600" dirty="0">
                <a:solidFill>
                  <a:srgbClr val="CFCFCF"/>
                </a:solidFill>
                <a:latin typeface="Consolas" panose="020B0609020204030204" pitchFamily="49" charset="0"/>
              </a:rPr>
              <a:t>];</a:t>
            </a:r>
            <a:endParaRPr lang="nl-NL" sz="1600" dirty="0">
              <a:solidFill>
                <a:srgbClr val="CFCFCF"/>
              </a:solidFill>
              <a:latin typeface="Consolas" panose="020B0609020204030204" pitchFamily="49" charset="0"/>
            </a:endParaRPr>
          </a:p>
          <a:p>
            <a:pPr marL="0" indent="0">
              <a:buNone/>
            </a:pPr>
            <a:r>
              <a:rPr lang="nl-NL" sz="1600" dirty="0">
                <a:latin typeface="Consolas" panose="020B0609020204030204" pitchFamily="49" charset="0"/>
              </a:rPr>
              <a:t>  </a:t>
            </a:r>
            <a:r>
              <a:rPr lang="nl-NL" sz="1600" dirty="0">
                <a:solidFill>
                  <a:srgbClr val="C9CE9F"/>
                </a:solidFill>
                <a:latin typeface="Consolas" panose="020B0609020204030204" pitchFamily="49" charset="0"/>
              </a:rPr>
              <a:t>output</a:t>
            </a:r>
            <a:r>
              <a:rPr lang="nl-NL" sz="1600" dirty="0">
                <a:solidFill>
                  <a:srgbClr val="CFCFCF"/>
                </a:solidFill>
                <a:latin typeface="Consolas" panose="020B0609020204030204" pitchFamily="49" charset="0"/>
              </a:rPr>
              <a:t>[</a:t>
            </a:r>
            <a:r>
              <a:rPr lang="nl-NL" sz="1600" dirty="0">
                <a:solidFill>
                  <a:srgbClr val="9FA29F"/>
                </a:solidFill>
                <a:latin typeface="Consolas" panose="020B0609020204030204" pitchFamily="49" charset="0"/>
              </a:rPr>
              <a:t>index</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err="1">
                <a:solidFill>
                  <a:srgbClr val="9FA29F"/>
                </a:solidFill>
                <a:latin typeface="Consolas" panose="020B0609020204030204" pitchFamily="49" charset="0"/>
              </a:rPr>
              <a:t>value</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endParaRPr lang="en-US" sz="1600" dirty="0">
              <a:solidFill>
                <a:srgbClr val="CFCFCF"/>
              </a:solidFill>
              <a:latin typeface="Consolas" panose="020B0609020204030204" pitchFamily="49" charset="0"/>
            </a:endParaRPr>
          </a:p>
        </p:txBody>
      </p:sp>
      <p:sp>
        <p:nvSpPr>
          <p:cNvPr id="7" name="Content Placeholder 2">
            <a:extLst>
              <a:ext uri="{FF2B5EF4-FFF2-40B4-BE49-F238E27FC236}">
                <a16:creationId xmlns:a16="http://schemas.microsoft.com/office/drawing/2014/main" id="{A997F5B2-4BF4-84B3-92FB-1F01D2D69680}"/>
              </a:ext>
            </a:extLst>
          </p:cNvPr>
          <p:cNvSpPr txBox="1">
            <a:spLocks/>
          </p:cNvSpPr>
          <p:nvPr/>
        </p:nvSpPr>
        <p:spPr>
          <a:xfrm>
            <a:off x="6313800" y="1825625"/>
            <a:ext cx="5040000" cy="4320000"/>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en-US" sz="1400" dirty="0">
                <a:solidFill>
                  <a:srgbClr val="CFCFCF"/>
                </a:solidFill>
                <a:latin typeface="Consolas" panose="020B0609020204030204" pitchFamily="49" charset="0"/>
              </a:rPr>
              <a:t>s_getpc_b64   s[10:11]</a:t>
            </a:r>
          </a:p>
          <a:p>
            <a:pPr marL="0" indent="0">
              <a:buClr>
                <a:srgbClr val="9FA29F"/>
              </a:buClr>
              <a:buNone/>
            </a:pPr>
            <a:r>
              <a:rPr lang="en-US" sz="1400" dirty="0">
                <a:solidFill>
                  <a:srgbClr val="CFCFCF"/>
                </a:solidFill>
                <a:latin typeface="Consolas" panose="020B0609020204030204" pitchFamily="49" charset="0"/>
              </a:rPr>
              <a:t>s_mov_b32     s8, s2</a:t>
            </a:r>
          </a:p>
          <a:p>
            <a:pPr marL="0" indent="0">
              <a:buClr>
                <a:srgbClr val="9FA29F"/>
              </a:buClr>
              <a:buNone/>
            </a:pPr>
            <a:r>
              <a:rPr lang="en-US" sz="1400" dirty="0">
                <a:solidFill>
                  <a:srgbClr val="CFCFCF"/>
                </a:solidFill>
                <a:latin typeface="Consolas" panose="020B0609020204030204" pitchFamily="49" charset="0"/>
              </a:rPr>
              <a:t>s_mov_b32     s9, s11</a:t>
            </a:r>
          </a:p>
          <a:p>
            <a:pPr marL="0" indent="0">
              <a:buClr>
                <a:srgbClr val="9FA29F"/>
              </a:buClr>
              <a:buNone/>
            </a:pPr>
            <a:r>
              <a:rPr lang="en-US" sz="1400" dirty="0">
                <a:solidFill>
                  <a:srgbClr val="CFCFCF"/>
                </a:solidFill>
                <a:latin typeface="Consolas" panose="020B0609020204030204" pitchFamily="49" charset="0"/>
              </a:rPr>
              <a:t>s_lshl_b32    s0, s4, 5</a:t>
            </a:r>
          </a:p>
          <a:p>
            <a:pPr marL="0" indent="0">
              <a:buClr>
                <a:srgbClr val="9FA29F"/>
              </a:buClr>
              <a:buNone/>
            </a:pPr>
            <a:r>
              <a:rPr lang="en-US" sz="1400" dirty="0">
                <a:solidFill>
                  <a:srgbClr val="CFCFCF"/>
                </a:solidFill>
                <a:latin typeface="Consolas" panose="020B0609020204030204" pitchFamily="49" charset="0"/>
              </a:rPr>
              <a:t>v_and_b32     v0, lit(0x000003ff), v0</a:t>
            </a:r>
          </a:p>
          <a:p>
            <a:pPr marL="0" indent="0">
              <a:buClr>
                <a:srgbClr val="9FA29F"/>
              </a:buClr>
              <a:buNone/>
            </a:pPr>
            <a:r>
              <a:rPr lang="en-US" sz="1400" dirty="0">
                <a:solidFill>
                  <a:srgbClr val="CFCFCF"/>
                </a:solidFill>
                <a:latin typeface="Consolas" panose="020B0609020204030204" pitchFamily="49" charset="0"/>
              </a:rPr>
              <a:t>s_load_b128   </a:t>
            </a:r>
            <a:r>
              <a:rPr lang="en-US" sz="1400" dirty="0">
                <a:solidFill>
                  <a:schemeClr val="accent6">
                    <a:lumMod val="60000"/>
                    <a:lumOff val="40000"/>
                  </a:schemeClr>
                </a:solidFill>
                <a:latin typeface="Consolas" panose="020B0609020204030204" pitchFamily="49" charset="0"/>
              </a:rPr>
              <a:t>s[8:11]</a:t>
            </a:r>
            <a:r>
              <a:rPr lang="en-US" sz="1400" dirty="0">
                <a:solidFill>
                  <a:srgbClr val="CFCFCF"/>
                </a:solidFill>
                <a:latin typeface="Consolas" panose="020B0609020204030204" pitchFamily="49" charset="0"/>
              </a:rPr>
              <a:t>, s[8:9], s0</a:t>
            </a:r>
          </a:p>
          <a:p>
            <a:pPr marL="0" indent="0">
              <a:buClr>
                <a:srgbClr val="9FA29F"/>
              </a:buClr>
              <a:buNone/>
            </a:pPr>
            <a:r>
              <a:rPr lang="en-US" sz="1400" dirty="0">
                <a:solidFill>
                  <a:srgbClr val="CFCFCF"/>
                </a:solidFill>
                <a:latin typeface="Consolas" panose="020B0609020204030204" pitchFamily="49" charset="0"/>
              </a:rPr>
              <a:t>v_lshl_add_u32  v0, s7, 6, v0</a:t>
            </a:r>
          </a:p>
          <a:p>
            <a:pPr marL="0" indent="0">
              <a:buClr>
                <a:srgbClr val="9FA29F"/>
              </a:buClr>
              <a:buNone/>
            </a:pPr>
            <a:r>
              <a:rPr lang="en-US" sz="1400" dirty="0">
                <a:solidFill>
                  <a:srgbClr val="CFCFCF"/>
                </a:solidFill>
                <a:latin typeface="Consolas" panose="020B0609020204030204" pitchFamily="49" charset="0"/>
              </a:rPr>
              <a:t>v_mov_b32     v1, s3</a:t>
            </a:r>
          </a:p>
          <a:p>
            <a:pPr marL="0" indent="0">
              <a:buClr>
                <a:srgbClr val="9FA29F"/>
              </a:buClr>
              <a:buNone/>
            </a:pPr>
            <a:r>
              <a:rPr lang="en-US" sz="1400" dirty="0" err="1">
                <a:solidFill>
                  <a:srgbClr val="CFCFCF"/>
                </a:solidFill>
                <a:latin typeface="Consolas" panose="020B0609020204030204" pitchFamily="49" charset="0"/>
              </a:rPr>
              <a:t>s_waitcnt</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lgkmcnt</a:t>
            </a:r>
            <a:r>
              <a:rPr lang="en-US" sz="1400" dirty="0">
                <a:solidFill>
                  <a:srgbClr val="CFCFCF"/>
                </a:solidFill>
                <a:latin typeface="Consolas" panose="020B0609020204030204" pitchFamily="49" charset="0"/>
              </a:rPr>
              <a:t>(0)</a:t>
            </a:r>
          </a:p>
          <a:p>
            <a:pPr marL="0" indent="0">
              <a:buClr>
                <a:srgbClr val="9FA29F"/>
              </a:buClr>
              <a:buNone/>
            </a:pPr>
            <a:r>
              <a:rPr lang="en-US" sz="1400" dirty="0">
                <a:solidFill>
                  <a:srgbClr val="CFCFCF"/>
                </a:solidFill>
                <a:latin typeface="Consolas" panose="020B0609020204030204" pitchFamily="49" charset="0"/>
              </a:rPr>
              <a:t>buffer_store_b32  v1, v0, </a:t>
            </a:r>
            <a:r>
              <a:rPr lang="en-US" sz="1400" dirty="0">
                <a:solidFill>
                  <a:schemeClr val="accent6">
                    <a:lumMod val="60000"/>
                    <a:lumOff val="40000"/>
                  </a:schemeClr>
                </a:solidFill>
                <a:latin typeface="Consolas" panose="020B0609020204030204" pitchFamily="49" charset="0"/>
              </a:rPr>
              <a:t>s[8:11]</a:t>
            </a:r>
            <a:r>
              <a:rPr lang="en-US" sz="1400" dirty="0">
                <a:solidFill>
                  <a:srgbClr val="CFCFCF"/>
                </a:solidFill>
                <a:latin typeface="Consolas" panose="020B0609020204030204" pitchFamily="49" charset="0"/>
              </a:rPr>
              <a:t>, 0 </a:t>
            </a:r>
            <a:r>
              <a:rPr lang="en-US" sz="1400" dirty="0" err="1">
                <a:solidFill>
                  <a:srgbClr val="CFCFCF"/>
                </a:solidFill>
                <a:latin typeface="Consolas" panose="020B0609020204030204" pitchFamily="49" charset="0"/>
              </a:rPr>
              <a:t>idxen</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glc</a:t>
            </a:r>
            <a:endParaRPr lang="nl-NL" sz="1400" dirty="0">
              <a:solidFill>
                <a:srgbClr val="CFCFCF"/>
              </a:solidFill>
              <a:latin typeface="Consolas" panose="020B0609020204030204" pitchFamily="49" charset="0"/>
            </a:endParaRPr>
          </a:p>
        </p:txBody>
      </p:sp>
      <p:sp>
        <p:nvSpPr>
          <p:cNvPr id="4" name="Rectangle 3">
            <a:extLst>
              <a:ext uri="{FF2B5EF4-FFF2-40B4-BE49-F238E27FC236}">
                <a16:creationId xmlns:a16="http://schemas.microsoft.com/office/drawing/2014/main" id="{37213D00-6C1F-7CAF-70FD-DBCD44474852}"/>
              </a:ext>
            </a:extLst>
          </p:cNvPr>
          <p:cNvSpPr/>
          <p:nvPr/>
        </p:nvSpPr>
        <p:spPr>
          <a:xfrm>
            <a:off x="1121916" y="5240302"/>
            <a:ext cx="717044"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5" name="Straight Arrow Connector 4">
            <a:extLst>
              <a:ext uri="{FF2B5EF4-FFF2-40B4-BE49-F238E27FC236}">
                <a16:creationId xmlns:a16="http://schemas.microsoft.com/office/drawing/2014/main" id="{FE32F983-F2C3-66B8-D405-16FD1AD842AD}"/>
              </a:ext>
            </a:extLst>
          </p:cNvPr>
          <p:cNvCxnSpPr>
            <a:cxnSpLocks/>
            <a:endCxn id="4" idx="3"/>
          </p:cNvCxnSpPr>
          <p:nvPr/>
        </p:nvCxnSpPr>
        <p:spPr>
          <a:xfrm flipH="1">
            <a:off x="1838960" y="4846320"/>
            <a:ext cx="7081520" cy="523099"/>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15" name="Rectangle 14">
            <a:extLst>
              <a:ext uri="{FF2B5EF4-FFF2-40B4-BE49-F238E27FC236}">
                <a16:creationId xmlns:a16="http://schemas.microsoft.com/office/drawing/2014/main" id="{BAC0FCF8-497C-8AAA-1149-ABCE587DD2AF}"/>
              </a:ext>
            </a:extLst>
          </p:cNvPr>
          <p:cNvSpPr/>
          <p:nvPr/>
        </p:nvSpPr>
        <p:spPr>
          <a:xfrm>
            <a:off x="8920480" y="4711383"/>
            <a:ext cx="756920"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16" name="Straight Arrow Connector 15">
            <a:extLst>
              <a:ext uri="{FF2B5EF4-FFF2-40B4-BE49-F238E27FC236}">
                <a16:creationId xmlns:a16="http://schemas.microsoft.com/office/drawing/2014/main" id="{5EA533C5-B2BE-03C1-51FF-BD10E2A684AE}"/>
              </a:ext>
            </a:extLst>
          </p:cNvPr>
          <p:cNvCxnSpPr>
            <a:cxnSpLocks/>
            <a:stCxn id="15" idx="0"/>
            <a:endCxn id="22" idx="2"/>
          </p:cNvCxnSpPr>
          <p:nvPr/>
        </p:nvCxnSpPr>
        <p:spPr>
          <a:xfrm flipH="1" flipV="1">
            <a:off x="7830820" y="3687339"/>
            <a:ext cx="1468120" cy="1024044"/>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22" name="Rectangle 21">
            <a:extLst>
              <a:ext uri="{FF2B5EF4-FFF2-40B4-BE49-F238E27FC236}">
                <a16:creationId xmlns:a16="http://schemas.microsoft.com/office/drawing/2014/main" id="{E59F2F46-CA3B-3ED9-5EC2-237DE2A54BDE}"/>
              </a:ext>
            </a:extLst>
          </p:cNvPr>
          <p:cNvSpPr/>
          <p:nvPr/>
        </p:nvSpPr>
        <p:spPr>
          <a:xfrm>
            <a:off x="6375400" y="3429106"/>
            <a:ext cx="2910840"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26" name="Rectangle 25">
            <a:extLst>
              <a:ext uri="{FF2B5EF4-FFF2-40B4-BE49-F238E27FC236}">
                <a16:creationId xmlns:a16="http://schemas.microsoft.com/office/drawing/2014/main" id="{C1879FEC-35AD-7891-5C01-623AE13F6901}"/>
              </a:ext>
            </a:extLst>
          </p:cNvPr>
          <p:cNvSpPr/>
          <p:nvPr/>
        </p:nvSpPr>
        <p:spPr>
          <a:xfrm>
            <a:off x="6375400" y="1851290"/>
            <a:ext cx="2235200" cy="871590"/>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28" name="Straight Arrow Connector 27">
            <a:extLst>
              <a:ext uri="{FF2B5EF4-FFF2-40B4-BE49-F238E27FC236}">
                <a16:creationId xmlns:a16="http://schemas.microsoft.com/office/drawing/2014/main" id="{78109F83-A9F8-21EA-A8AE-56F3DFBB885E}"/>
              </a:ext>
            </a:extLst>
          </p:cNvPr>
          <p:cNvCxnSpPr>
            <a:cxnSpLocks/>
            <a:stCxn id="22" idx="0"/>
            <a:endCxn id="26" idx="2"/>
          </p:cNvCxnSpPr>
          <p:nvPr/>
        </p:nvCxnSpPr>
        <p:spPr>
          <a:xfrm flipH="1" flipV="1">
            <a:off x="7493000" y="2722880"/>
            <a:ext cx="337820" cy="706226"/>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9" name="Slide Number Placeholder 8">
            <a:extLst>
              <a:ext uri="{FF2B5EF4-FFF2-40B4-BE49-F238E27FC236}">
                <a16:creationId xmlns:a16="http://schemas.microsoft.com/office/drawing/2014/main" id="{115D34C9-4DCC-9C46-96FE-71651D0C3E49}"/>
              </a:ext>
            </a:extLst>
          </p:cNvPr>
          <p:cNvSpPr>
            <a:spLocks noGrp="1"/>
          </p:cNvSpPr>
          <p:nvPr>
            <p:ph type="sldNum" sz="quarter" idx="12"/>
          </p:nvPr>
        </p:nvSpPr>
        <p:spPr/>
        <p:txBody>
          <a:bodyPr/>
          <a:lstStyle/>
          <a:p>
            <a:fld id="{5C7B9823-D771-4D90-A2CD-7D2C676B1CFD}" type="slidenum">
              <a:rPr lang="nl-NL" smtClean="0"/>
              <a:t>43</a:t>
            </a:fld>
            <a:endParaRPr lang="nl-NL"/>
          </a:p>
        </p:txBody>
      </p:sp>
    </p:spTree>
    <p:extLst>
      <p:ext uri="{BB962C8B-B14F-4D97-AF65-F5344CB8AC3E}">
        <p14:creationId xmlns:p14="http://schemas.microsoft.com/office/powerpoint/2010/main" val="886040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p:cTn id="6" dur="indefinite"/>
                                        <p:tgtEl>
                                          <p:spTgt spid="7">
                                            <p:txEl>
                                              <p:pRg st="0" end="0"/>
                                            </p:txEl>
                                          </p:spTgt>
                                        </p:tgtEl>
                                        <p:attrNameLst>
                                          <p:attrName>style.opacity</p:attrName>
                                        </p:attrNameLst>
                                      </p:cBhvr>
                                      <p:to>
                                        <p:strVal val="0.1"/>
                                      </p:to>
                                    </p:set>
                                    <p:animEffect filter="image" prLst="opacity: 0.1">
                                      <p:cBhvr rctx="IE">
                                        <p:cTn id="7" dur="indefinite"/>
                                        <p:tgtEl>
                                          <p:spTgt spid="7">
                                            <p:txEl>
                                              <p:pRg st="0" end="0"/>
                                            </p:txEl>
                                          </p:spTgt>
                                        </p:tgtEl>
                                      </p:cBhvr>
                                    </p:animEffect>
                                  </p:childTnLst>
                                </p:cTn>
                              </p:par>
                              <p:par>
                                <p:cTn id="8" presetID="9" presetClass="emph" presetSubtype="0" nodeType="withEffect">
                                  <p:stCondLst>
                                    <p:cond delay="0"/>
                                  </p:stCondLst>
                                  <p:childTnLst>
                                    <p:set>
                                      <p:cBhvr>
                                        <p:cTn id="9" dur="indefinite"/>
                                        <p:tgtEl>
                                          <p:spTgt spid="7">
                                            <p:txEl>
                                              <p:pRg st="1" end="1"/>
                                            </p:txEl>
                                          </p:spTgt>
                                        </p:tgtEl>
                                        <p:attrNameLst>
                                          <p:attrName>style.opacity</p:attrName>
                                        </p:attrNameLst>
                                      </p:cBhvr>
                                      <p:to>
                                        <p:strVal val="0.1"/>
                                      </p:to>
                                    </p:set>
                                    <p:animEffect filter="image" prLst="opacity: 0.1">
                                      <p:cBhvr rctx="IE">
                                        <p:cTn id="10" dur="indefinite"/>
                                        <p:tgtEl>
                                          <p:spTgt spid="7">
                                            <p:txEl>
                                              <p:pRg st="1" end="1"/>
                                            </p:txEl>
                                          </p:spTgt>
                                        </p:tgtEl>
                                      </p:cBhvr>
                                    </p:animEffect>
                                  </p:childTnLst>
                                </p:cTn>
                              </p:par>
                              <p:par>
                                <p:cTn id="11" presetID="9" presetClass="emph" presetSubtype="0" nodeType="withEffect">
                                  <p:stCondLst>
                                    <p:cond delay="0"/>
                                  </p:stCondLst>
                                  <p:childTnLst>
                                    <p:set>
                                      <p:cBhvr>
                                        <p:cTn id="12" dur="indefinite"/>
                                        <p:tgtEl>
                                          <p:spTgt spid="7">
                                            <p:txEl>
                                              <p:pRg st="2" end="2"/>
                                            </p:txEl>
                                          </p:spTgt>
                                        </p:tgtEl>
                                        <p:attrNameLst>
                                          <p:attrName>style.opacity</p:attrName>
                                        </p:attrNameLst>
                                      </p:cBhvr>
                                      <p:to>
                                        <p:strVal val="0.1"/>
                                      </p:to>
                                    </p:set>
                                    <p:animEffect filter="image" prLst="opacity: 0.1">
                                      <p:cBhvr rctx="IE">
                                        <p:cTn id="13" dur="indefinite"/>
                                        <p:tgtEl>
                                          <p:spTgt spid="7">
                                            <p:txEl>
                                              <p:pRg st="2" end="2"/>
                                            </p:txEl>
                                          </p:spTgt>
                                        </p:tgtEl>
                                      </p:cBhvr>
                                    </p:animEffect>
                                  </p:childTnLst>
                                </p:cTn>
                              </p:par>
                              <p:par>
                                <p:cTn id="14" presetID="9" presetClass="emph" presetSubtype="0" nodeType="withEffect">
                                  <p:stCondLst>
                                    <p:cond delay="0"/>
                                  </p:stCondLst>
                                  <p:childTnLst>
                                    <p:set>
                                      <p:cBhvr>
                                        <p:cTn id="15" dur="indefinite"/>
                                        <p:tgtEl>
                                          <p:spTgt spid="7">
                                            <p:txEl>
                                              <p:pRg st="3" end="3"/>
                                            </p:txEl>
                                          </p:spTgt>
                                        </p:tgtEl>
                                        <p:attrNameLst>
                                          <p:attrName>style.opacity</p:attrName>
                                        </p:attrNameLst>
                                      </p:cBhvr>
                                      <p:to>
                                        <p:strVal val="0.1"/>
                                      </p:to>
                                    </p:set>
                                    <p:animEffect filter="image" prLst="opacity: 0.1">
                                      <p:cBhvr rctx="IE">
                                        <p:cTn id="16" dur="indefinite"/>
                                        <p:tgtEl>
                                          <p:spTgt spid="7">
                                            <p:txEl>
                                              <p:pRg st="3" end="3"/>
                                            </p:txEl>
                                          </p:spTgt>
                                        </p:tgtEl>
                                      </p:cBhvr>
                                    </p:animEffect>
                                  </p:childTnLst>
                                </p:cTn>
                              </p:par>
                              <p:par>
                                <p:cTn id="17" presetID="9" presetClass="emph" presetSubtype="0" nodeType="withEffect">
                                  <p:stCondLst>
                                    <p:cond delay="0"/>
                                  </p:stCondLst>
                                  <p:childTnLst>
                                    <p:set>
                                      <p:cBhvr>
                                        <p:cTn id="18" dur="indefinite"/>
                                        <p:tgtEl>
                                          <p:spTgt spid="7">
                                            <p:txEl>
                                              <p:pRg st="4" end="4"/>
                                            </p:txEl>
                                          </p:spTgt>
                                        </p:tgtEl>
                                        <p:attrNameLst>
                                          <p:attrName>style.opacity</p:attrName>
                                        </p:attrNameLst>
                                      </p:cBhvr>
                                      <p:to>
                                        <p:strVal val="0.1"/>
                                      </p:to>
                                    </p:set>
                                    <p:animEffect filter="image" prLst="opacity: 0.1">
                                      <p:cBhvr rctx="IE">
                                        <p:cTn id="19" dur="indefinite"/>
                                        <p:tgtEl>
                                          <p:spTgt spid="7">
                                            <p:txEl>
                                              <p:pRg st="4" end="4"/>
                                            </p:txEl>
                                          </p:spTgt>
                                        </p:tgtEl>
                                      </p:cBhvr>
                                    </p:animEffect>
                                  </p:childTnLst>
                                </p:cTn>
                              </p:par>
                              <p:par>
                                <p:cTn id="20" presetID="9" presetClass="emph" presetSubtype="0" nodeType="withEffect">
                                  <p:stCondLst>
                                    <p:cond delay="0"/>
                                  </p:stCondLst>
                                  <p:childTnLst>
                                    <p:set>
                                      <p:cBhvr>
                                        <p:cTn id="21" dur="indefinite"/>
                                        <p:tgtEl>
                                          <p:spTgt spid="7">
                                            <p:txEl>
                                              <p:pRg st="5" end="5"/>
                                            </p:txEl>
                                          </p:spTgt>
                                        </p:tgtEl>
                                        <p:attrNameLst>
                                          <p:attrName>style.opacity</p:attrName>
                                        </p:attrNameLst>
                                      </p:cBhvr>
                                      <p:to>
                                        <p:strVal val="0.1"/>
                                      </p:to>
                                    </p:set>
                                    <p:animEffect filter="image" prLst="opacity: 0.1">
                                      <p:cBhvr rctx="IE">
                                        <p:cTn id="22" dur="indefinite"/>
                                        <p:tgtEl>
                                          <p:spTgt spid="7">
                                            <p:txEl>
                                              <p:pRg st="5" end="5"/>
                                            </p:txEl>
                                          </p:spTgt>
                                        </p:tgtEl>
                                      </p:cBhvr>
                                    </p:animEffect>
                                  </p:childTnLst>
                                </p:cTn>
                              </p:par>
                              <p:par>
                                <p:cTn id="23" presetID="9" presetClass="emph" presetSubtype="0" nodeType="withEffect">
                                  <p:stCondLst>
                                    <p:cond delay="0"/>
                                  </p:stCondLst>
                                  <p:childTnLst>
                                    <p:set>
                                      <p:cBhvr>
                                        <p:cTn id="24" dur="indefinite"/>
                                        <p:tgtEl>
                                          <p:spTgt spid="7">
                                            <p:txEl>
                                              <p:pRg st="6" end="6"/>
                                            </p:txEl>
                                          </p:spTgt>
                                        </p:tgtEl>
                                        <p:attrNameLst>
                                          <p:attrName>style.opacity</p:attrName>
                                        </p:attrNameLst>
                                      </p:cBhvr>
                                      <p:to>
                                        <p:strVal val="0.1"/>
                                      </p:to>
                                    </p:set>
                                    <p:animEffect filter="image" prLst="opacity: 0.1">
                                      <p:cBhvr rctx="IE">
                                        <p:cTn id="25" dur="indefinite"/>
                                        <p:tgtEl>
                                          <p:spTgt spid="7">
                                            <p:txEl>
                                              <p:pRg st="6" end="6"/>
                                            </p:txEl>
                                          </p:spTgt>
                                        </p:tgtEl>
                                      </p:cBhvr>
                                    </p:animEffect>
                                  </p:childTnLst>
                                </p:cTn>
                              </p:par>
                              <p:par>
                                <p:cTn id="26" presetID="9" presetClass="emph" presetSubtype="0" nodeType="withEffect">
                                  <p:stCondLst>
                                    <p:cond delay="0"/>
                                  </p:stCondLst>
                                  <p:childTnLst>
                                    <p:set>
                                      <p:cBhvr>
                                        <p:cTn id="27" dur="indefinite"/>
                                        <p:tgtEl>
                                          <p:spTgt spid="7">
                                            <p:txEl>
                                              <p:pRg st="7" end="7"/>
                                            </p:txEl>
                                          </p:spTgt>
                                        </p:tgtEl>
                                        <p:attrNameLst>
                                          <p:attrName>style.opacity</p:attrName>
                                        </p:attrNameLst>
                                      </p:cBhvr>
                                      <p:to>
                                        <p:strVal val="0.1"/>
                                      </p:to>
                                    </p:set>
                                    <p:animEffect filter="image" prLst="opacity: 0.1">
                                      <p:cBhvr rctx="IE">
                                        <p:cTn id="28" dur="indefinite"/>
                                        <p:tgtEl>
                                          <p:spTgt spid="7">
                                            <p:txEl>
                                              <p:pRg st="7" end="7"/>
                                            </p:txEl>
                                          </p:spTgt>
                                        </p:tgtEl>
                                      </p:cBhvr>
                                    </p:animEffect>
                                  </p:childTnLst>
                                </p:cTn>
                              </p:par>
                              <p:par>
                                <p:cTn id="29" presetID="9" presetClass="emph" presetSubtype="0" nodeType="withEffect">
                                  <p:stCondLst>
                                    <p:cond delay="0"/>
                                  </p:stCondLst>
                                  <p:childTnLst>
                                    <p:set>
                                      <p:cBhvr>
                                        <p:cTn id="30" dur="indefinite"/>
                                        <p:tgtEl>
                                          <p:spTgt spid="7">
                                            <p:txEl>
                                              <p:pRg st="8" end="8"/>
                                            </p:txEl>
                                          </p:spTgt>
                                        </p:tgtEl>
                                        <p:attrNameLst>
                                          <p:attrName>style.opacity</p:attrName>
                                        </p:attrNameLst>
                                      </p:cBhvr>
                                      <p:to>
                                        <p:strVal val="0.1"/>
                                      </p:to>
                                    </p:set>
                                    <p:animEffect filter="image" prLst="opacity: 0.1">
                                      <p:cBhvr rctx="IE">
                                        <p:cTn id="31" dur="indefinite"/>
                                        <p:tgtEl>
                                          <p:spTgt spid="7">
                                            <p:txEl>
                                              <p:pRg st="8" end="8"/>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mph" presetSubtype="0" nodeType="clickEffect">
                                  <p:stCondLst>
                                    <p:cond delay="0"/>
                                  </p:stCondLst>
                                  <p:childTnLst>
                                    <p:set>
                                      <p:cBhvr>
                                        <p:cTn id="35" dur="indefinite"/>
                                        <p:tgtEl>
                                          <p:spTgt spid="7">
                                            <p:txEl>
                                              <p:pRg st="5" end="5"/>
                                            </p:txEl>
                                          </p:spTgt>
                                        </p:tgtEl>
                                        <p:attrNameLst>
                                          <p:attrName>style.opacity</p:attrName>
                                        </p:attrNameLst>
                                      </p:cBhvr>
                                      <p:to>
                                        <p:strVal val="1"/>
                                      </p:to>
                                    </p:set>
                                    <p:animEffect filter="image" prLst="opacity: 1">
                                      <p:cBhvr rctx="IE">
                                        <p:cTn id="36" dur="indefinite"/>
                                        <p:tgtEl>
                                          <p:spTgt spid="7">
                                            <p:txEl>
                                              <p:pRg st="5" end="5"/>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fade">
                                      <p:cBhvr>
                                        <p:cTn id="39" dur="250"/>
                                        <p:tgtEl>
                                          <p:spTgt spid="16"/>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fade">
                                      <p:cBhvr>
                                        <p:cTn id="42" dur="25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fade">
                                      <p:cBhvr>
                                        <p:cTn id="47" dur="250"/>
                                        <p:tgtEl>
                                          <p:spTgt spid="26"/>
                                        </p:tgtEl>
                                      </p:cBhvr>
                                    </p:animEffect>
                                  </p:childTnLst>
                                </p:cTn>
                              </p:par>
                              <p:par>
                                <p:cTn id="48" presetID="10" presetClass="entr" presetSubtype="0" fill="hold" nodeType="with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fade">
                                      <p:cBhvr>
                                        <p:cTn id="50" dur="250"/>
                                        <p:tgtEl>
                                          <p:spTgt spid="28"/>
                                        </p:tgtEl>
                                      </p:cBhvr>
                                    </p:animEffect>
                                  </p:childTnLst>
                                </p:cTn>
                              </p:par>
                              <p:par>
                                <p:cTn id="51" presetID="9" presetClass="emph" presetSubtype="0" nodeType="withEffect">
                                  <p:stCondLst>
                                    <p:cond delay="0"/>
                                  </p:stCondLst>
                                  <p:childTnLst>
                                    <p:set>
                                      <p:cBhvr>
                                        <p:cTn id="52" dur="indefinite"/>
                                        <p:tgtEl>
                                          <p:spTgt spid="7">
                                            <p:txEl>
                                              <p:pRg st="0" end="0"/>
                                            </p:txEl>
                                          </p:spTgt>
                                        </p:tgtEl>
                                        <p:attrNameLst>
                                          <p:attrName>style.opacity</p:attrName>
                                        </p:attrNameLst>
                                      </p:cBhvr>
                                      <p:to>
                                        <p:strVal val="1"/>
                                      </p:to>
                                    </p:set>
                                    <p:animEffect filter="image" prLst="opacity: 1">
                                      <p:cBhvr rctx="IE">
                                        <p:cTn id="53" dur="indefinite"/>
                                        <p:tgtEl>
                                          <p:spTgt spid="7">
                                            <p:txEl>
                                              <p:pRg st="0" end="0"/>
                                            </p:txEl>
                                          </p:spTgt>
                                        </p:tgtEl>
                                      </p:cBhvr>
                                    </p:animEffect>
                                  </p:childTnLst>
                                </p:cTn>
                              </p:par>
                              <p:par>
                                <p:cTn id="54" presetID="9" presetClass="emph" presetSubtype="0" nodeType="withEffect">
                                  <p:stCondLst>
                                    <p:cond delay="0"/>
                                  </p:stCondLst>
                                  <p:childTnLst>
                                    <p:set>
                                      <p:cBhvr>
                                        <p:cTn id="55" dur="indefinite"/>
                                        <p:tgtEl>
                                          <p:spTgt spid="7">
                                            <p:txEl>
                                              <p:pRg st="1" end="1"/>
                                            </p:txEl>
                                          </p:spTgt>
                                        </p:tgtEl>
                                        <p:attrNameLst>
                                          <p:attrName>style.opacity</p:attrName>
                                        </p:attrNameLst>
                                      </p:cBhvr>
                                      <p:to>
                                        <p:strVal val="1"/>
                                      </p:to>
                                    </p:set>
                                    <p:animEffect filter="image" prLst="opacity: 1">
                                      <p:cBhvr rctx="IE">
                                        <p:cTn id="56" dur="indefinite"/>
                                        <p:tgtEl>
                                          <p:spTgt spid="7">
                                            <p:txEl>
                                              <p:pRg st="1" end="1"/>
                                            </p:txEl>
                                          </p:spTgt>
                                        </p:tgtEl>
                                      </p:cBhvr>
                                    </p:animEffect>
                                  </p:childTnLst>
                                </p:cTn>
                              </p:par>
                              <p:par>
                                <p:cTn id="57" presetID="9" presetClass="emph" presetSubtype="0" nodeType="withEffect">
                                  <p:stCondLst>
                                    <p:cond delay="0"/>
                                  </p:stCondLst>
                                  <p:childTnLst>
                                    <p:set>
                                      <p:cBhvr>
                                        <p:cTn id="58" dur="indefinite"/>
                                        <p:tgtEl>
                                          <p:spTgt spid="7">
                                            <p:txEl>
                                              <p:pRg st="2" end="2"/>
                                            </p:txEl>
                                          </p:spTgt>
                                        </p:tgtEl>
                                        <p:attrNameLst>
                                          <p:attrName>style.opacity</p:attrName>
                                        </p:attrNameLst>
                                      </p:cBhvr>
                                      <p:to>
                                        <p:strVal val="1"/>
                                      </p:to>
                                    </p:set>
                                    <p:animEffect filter="image" prLst="opacity: 1">
                                      <p:cBhvr rctx="IE">
                                        <p:cTn id="59" dur="indefinite"/>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6"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655FD-C549-6347-D2B1-BB3D4D50FF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5AC275-0BD5-3F25-4179-7CE5A1352787}"/>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Bindless</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F592F069-888C-8675-C63A-8258A75DFADE}"/>
              </a:ext>
            </a:extLst>
          </p:cNvPr>
          <p:cNvSpPr>
            <a:spLocks noGrp="1"/>
          </p:cNvSpPr>
          <p:nvPr>
            <p:ph idx="1"/>
          </p:nvPr>
        </p:nvSpPr>
        <p:spPr>
          <a:xfrm>
            <a:off x="838200" y="1825625"/>
            <a:ext cx="5040000" cy="4320000"/>
          </a:xfrm>
          <a:solidFill>
            <a:srgbClr val="3F423F"/>
          </a:solidFill>
        </p:spPr>
        <p:txBody>
          <a:bodyPr>
            <a:normAutofit lnSpcReduction="10000"/>
          </a:bodyPr>
          <a:lstStyle/>
          <a:p>
            <a:pPr marL="0" indent="0">
              <a:buNone/>
            </a:pPr>
            <a:r>
              <a:rPr lang="nl-NL" sz="1600" dirty="0" err="1">
                <a:solidFill>
                  <a:srgbClr val="C1BCAD"/>
                </a:solidFill>
                <a:latin typeface="Consolas" panose="020B0609020204030204" pitchFamily="49" charset="0"/>
              </a:rPr>
              <a:t>cbuffer</a:t>
            </a:r>
            <a:r>
              <a:rPr lang="nl-NL" sz="1600" dirty="0">
                <a:latin typeface="Consolas" panose="020B0609020204030204" pitchFamily="49" charset="0"/>
              </a:rPr>
              <a:t> </a:t>
            </a:r>
            <a:r>
              <a:rPr lang="nl-NL" sz="1600" dirty="0">
                <a:solidFill>
                  <a:srgbClr val="C9CE9F"/>
                </a:solidFill>
                <a:latin typeface="Consolas" panose="020B0609020204030204" pitchFamily="49" charset="0"/>
              </a:rPr>
              <a:t>input</a:t>
            </a:r>
            <a:r>
              <a:rPr lang="nl-NL" sz="1600" dirty="0">
                <a:latin typeface="Consolas" panose="020B0609020204030204" pitchFamily="49" charset="0"/>
              </a:rPr>
              <a:t> </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a:solidFill>
                  <a:srgbClr val="C1BCAD"/>
                </a:solidFill>
                <a:latin typeface="Consolas" panose="020B0609020204030204" pitchFamily="49" charset="0"/>
              </a:rPr>
              <a:t>register</a:t>
            </a:r>
            <a:r>
              <a:rPr lang="nl-NL" sz="1600" dirty="0">
                <a:solidFill>
                  <a:srgbClr val="CFCFCF"/>
                </a:solidFill>
                <a:latin typeface="Consolas" panose="020B0609020204030204" pitchFamily="49" charset="0"/>
              </a:rPr>
              <a:t>(</a:t>
            </a:r>
            <a:r>
              <a:rPr lang="nl-NL" sz="1600" dirty="0">
                <a:solidFill>
                  <a:schemeClr val="accent2"/>
                </a:solidFill>
                <a:latin typeface="Consolas" panose="020B0609020204030204" pitchFamily="49" charset="0"/>
              </a:rPr>
              <a:t>b0</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r>
              <a:rPr lang="nl-NL" sz="1600" dirty="0">
                <a:solidFill>
                  <a:srgbClr val="C1BCAD"/>
                </a:solidFill>
                <a:latin typeface="Consolas" panose="020B0609020204030204" pitchFamily="49" charset="0"/>
              </a:rPr>
              <a:t>  </a:t>
            </a:r>
            <a:r>
              <a:rPr lang="nl-NL" sz="1600" dirty="0" err="1">
                <a:solidFill>
                  <a:srgbClr val="C1BCAD"/>
                </a:solidFill>
                <a:latin typeface="Consolas" panose="020B0609020204030204" pitchFamily="49" charset="0"/>
              </a:rPr>
              <a:t>uint</a:t>
            </a:r>
            <a:r>
              <a:rPr lang="nl-NL" sz="1600" dirty="0">
                <a:latin typeface="Consolas" panose="020B0609020204030204" pitchFamily="49" charset="0"/>
              </a:rPr>
              <a:t> </a:t>
            </a:r>
            <a:r>
              <a:rPr lang="nl-NL" sz="1600" dirty="0" err="1">
                <a:solidFill>
                  <a:srgbClr val="9FA29F"/>
                </a:solidFill>
                <a:latin typeface="Consolas" panose="020B0609020204030204" pitchFamily="49" charset="0"/>
              </a:rPr>
              <a:t>value</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  </a:t>
            </a:r>
            <a:r>
              <a:rPr lang="nl-NL" sz="1600" dirty="0" err="1">
                <a:solidFill>
                  <a:srgbClr val="C1BCAD"/>
                </a:solidFill>
                <a:latin typeface="Consolas" panose="020B0609020204030204" pitchFamily="49" charset="0"/>
              </a:rPr>
              <a:t>uint</a:t>
            </a:r>
            <a:r>
              <a:rPr lang="nl-NL" sz="1600" dirty="0">
                <a:solidFill>
                  <a:srgbClr val="CFCFCF"/>
                </a:solidFill>
                <a:latin typeface="Consolas" panose="020B0609020204030204" pitchFamily="49" charset="0"/>
              </a:rPr>
              <a:t> </a:t>
            </a:r>
            <a:r>
              <a:rPr lang="nl-NL" sz="1600" dirty="0" err="1">
                <a:solidFill>
                  <a:srgbClr val="9FA29F"/>
                </a:solidFill>
                <a:latin typeface="Consolas" panose="020B0609020204030204" pitchFamily="49" charset="0"/>
              </a:rPr>
              <a:t>heap_index</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endParaRPr lang="nl-NL" sz="1600" dirty="0">
              <a:latin typeface="Consolas" panose="020B0609020204030204" pitchFamily="49" charset="0"/>
            </a:endParaRPr>
          </a:p>
          <a:p>
            <a:pPr marL="0" indent="0">
              <a:buNone/>
            </a:pPr>
            <a:r>
              <a:rPr lang="nl-NL" sz="1600" dirty="0">
                <a:solidFill>
                  <a:srgbClr val="CFCFCF"/>
                </a:solidFill>
                <a:latin typeface="Consolas" panose="020B0609020204030204" pitchFamily="49" charset="0"/>
              </a:rPr>
              <a:t>[</a:t>
            </a:r>
            <a:r>
              <a:rPr lang="nl-NL" sz="1600" dirty="0" err="1">
                <a:solidFill>
                  <a:srgbClr val="C1BCAD"/>
                </a:solidFill>
                <a:latin typeface="Consolas" panose="020B0609020204030204" pitchFamily="49" charset="0"/>
              </a:rPr>
              <a:t>numthreads</a:t>
            </a:r>
            <a:r>
              <a:rPr lang="nl-NL" sz="1600" dirty="0">
                <a:solidFill>
                  <a:srgbClr val="CFCFCF"/>
                </a:solidFill>
                <a:latin typeface="Consolas" panose="020B0609020204030204" pitchFamily="49" charset="0"/>
              </a:rPr>
              <a:t>(32,1,1)]</a:t>
            </a:r>
          </a:p>
          <a:p>
            <a:pPr marL="0" indent="0">
              <a:buNone/>
            </a:pPr>
            <a:r>
              <a:rPr lang="en-US" sz="1600" dirty="0">
                <a:solidFill>
                  <a:srgbClr val="C1BCAD"/>
                </a:solidFill>
                <a:latin typeface="Consolas" panose="020B0609020204030204" pitchFamily="49" charset="0"/>
              </a:rPr>
              <a:t>void</a:t>
            </a:r>
            <a:r>
              <a:rPr lang="en-US" sz="1600" dirty="0">
                <a:latin typeface="Consolas" panose="020B0609020204030204" pitchFamily="49" charset="0"/>
              </a:rPr>
              <a:t> </a:t>
            </a:r>
            <a:r>
              <a:rPr lang="en-US" sz="1600" dirty="0">
                <a:solidFill>
                  <a:srgbClr val="C9CE9F"/>
                </a:solidFill>
                <a:latin typeface="Consolas" panose="020B0609020204030204" pitchFamily="49" charset="0"/>
              </a:rPr>
              <a:t>main</a:t>
            </a:r>
            <a:r>
              <a:rPr lang="en-US" sz="1600" dirty="0">
                <a:solidFill>
                  <a:srgbClr val="CFCFCF"/>
                </a:solidFill>
                <a:latin typeface="Consolas" panose="020B0609020204030204" pitchFamily="49" charset="0"/>
              </a:rPr>
              <a:t>(</a:t>
            </a:r>
            <a:r>
              <a:rPr lang="en-US" sz="1600" dirty="0" err="1">
                <a:solidFill>
                  <a:srgbClr val="C1BCAD"/>
                </a:solidFill>
                <a:latin typeface="Consolas" panose="020B0609020204030204" pitchFamily="49" charset="0"/>
              </a:rPr>
              <a:t>uint</a:t>
            </a:r>
            <a:r>
              <a:rPr lang="en-US" sz="1600" dirty="0">
                <a:latin typeface="Consolas" panose="020B0609020204030204" pitchFamily="49" charset="0"/>
              </a:rPr>
              <a:t> </a:t>
            </a:r>
            <a:r>
              <a:rPr lang="en-US" sz="1600" dirty="0">
                <a:solidFill>
                  <a:srgbClr val="9FA29F"/>
                </a:solidFill>
                <a:latin typeface="Consolas" panose="020B0609020204030204" pitchFamily="49" charset="0"/>
              </a:rPr>
              <a:t>index</a:t>
            </a:r>
            <a:r>
              <a:rPr lang="en-US" sz="1600" dirty="0">
                <a:latin typeface="Consolas" panose="020B0609020204030204" pitchFamily="49" charset="0"/>
              </a:rPr>
              <a:t> </a:t>
            </a:r>
            <a:r>
              <a:rPr lang="en-US" sz="1600" dirty="0">
                <a:solidFill>
                  <a:srgbClr val="CFCFCF"/>
                </a:solidFill>
                <a:latin typeface="Consolas" panose="020B0609020204030204" pitchFamily="49" charset="0"/>
              </a:rPr>
              <a:t>:</a:t>
            </a:r>
            <a:r>
              <a:rPr lang="en-US" sz="1600" dirty="0">
                <a:latin typeface="Consolas" panose="020B0609020204030204" pitchFamily="49" charset="0"/>
              </a:rPr>
              <a:t> </a:t>
            </a:r>
            <a:r>
              <a:rPr lang="en-US" sz="1600" dirty="0" err="1">
                <a:solidFill>
                  <a:srgbClr val="9FA29F"/>
                </a:solidFill>
                <a:latin typeface="Consolas" panose="020B0609020204030204" pitchFamily="49" charset="0"/>
              </a:rPr>
              <a:t>SV_DispatchThreadID</a:t>
            </a:r>
            <a:r>
              <a:rPr lang="en-US"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r>
              <a:rPr lang="en-US" sz="1600" dirty="0">
                <a:solidFill>
                  <a:srgbClr val="CFCFCF"/>
                </a:solidFill>
                <a:latin typeface="Consolas" panose="020B0609020204030204" pitchFamily="49" charset="0"/>
              </a:rPr>
              <a:t>  </a:t>
            </a:r>
            <a:r>
              <a:rPr lang="en-US" sz="1600" dirty="0" err="1">
                <a:solidFill>
                  <a:schemeClr val="accent6">
                    <a:lumMod val="60000"/>
                    <a:lumOff val="40000"/>
                  </a:schemeClr>
                </a:solidFill>
                <a:latin typeface="Consolas" panose="020B0609020204030204" pitchFamily="49" charset="0"/>
              </a:rPr>
              <a:t>RWStructuredBuffer</a:t>
            </a:r>
            <a:r>
              <a:rPr lang="en-US" sz="1600" dirty="0">
                <a:solidFill>
                  <a:schemeClr val="accent6">
                    <a:lumMod val="60000"/>
                    <a:lumOff val="40000"/>
                  </a:schemeClr>
                </a:solidFill>
                <a:latin typeface="Consolas" panose="020B0609020204030204" pitchFamily="49" charset="0"/>
              </a:rPr>
              <a:t>&lt;</a:t>
            </a:r>
            <a:r>
              <a:rPr lang="en-US" sz="1600" dirty="0" err="1">
                <a:solidFill>
                  <a:schemeClr val="accent6">
                    <a:lumMod val="60000"/>
                    <a:lumOff val="40000"/>
                  </a:schemeClr>
                </a:solidFill>
                <a:latin typeface="Consolas" panose="020B0609020204030204" pitchFamily="49" charset="0"/>
              </a:rPr>
              <a:t>uint</a:t>
            </a:r>
            <a:r>
              <a:rPr lang="en-US" sz="1600" dirty="0">
                <a:solidFill>
                  <a:schemeClr val="accent6">
                    <a:lumMod val="60000"/>
                    <a:lumOff val="40000"/>
                  </a:schemeClr>
                </a:solidFill>
                <a:latin typeface="Consolas" panose="020B0609020204030204" pitchFamily="49" charset="0"/>
              </a:rPr>
              <a:t>&gt; output</a:t>
            </a:r>
            <a:r>
              <a:rPr lang="en-US" sz="1600" dirty="0">
                <a:solidFill>
                  <a:srgbClr val="CFCFCF"/>
                </a:solidFill>
                <a:latin typeface="Consolas" panose="020B0609020204030204" pitchFamily="49" charset="0"/>
              </a:rPr>
              <a:t> = 	</a:t>
            </a:r>
            <a:r>
              <a:rPr lang="en-US" sz="1600" dirty="0" err="1">
                <a:solidFill>
                  <a:srgbClr val="00B0F0"/>
                </a:solidFill>
                <a:latin typeface="Consolas" panose="020B0609020204030204" pitchFamily="49" charset="0"/>
              </a:rPr>
              <a:t>ResourceDescriptorHeap</a:t>
            </a:r>
            <a:r>
              <a:rPr lang="en-US" sz="1600" dirty="0">
                <a:solidFill>
                  <a:srgbClr val="CFCFCF"/>
                </a:solidFill>
                <a:latin typeface="Consolas" panose="020B0609020204030204" pitchFamily="49" charset="0"/>
              </a:rPr>
              <a:t>[</a:t>
            </a:r>
            <a:r>
              <a:rPr lang="en-US" sz="1600" dirty="0" err="1">
                <a:solidFill>
                  <a:srgbClr val="9FA29F"/>
                </a:solidFill>
                <a:latin typeface="Consolas" panose="020B0609020204030204" pitchFamily="49" charset="0"/>
              </a:rPr>
              <a:t>heap_index</a:t>
            </a:r>
            <a:r>
              <a:rPr lang="en-US" sz="1600" dirty="0">
                <a:solidFill>
                  <a:srgbClr val="CFCFCF"/>
                </a:solidFill>
                <a:latin typeface="Consolas" panose="020B0609020204030204" pitchFamily="49" charset="0"/>
              </a:rPr>
              <a:t>];</a:t>
            </a:r>
            <a:endParaRPr lang="nl-NL" sz="1600" dirty="0">
              <a:solidFill>
                <a:srgbClr val="CFCFCF"/>
              </a:solidFill>
              <a:latin typeface="Consolas" panose="020B0609020204030204" pitchFamily="49" charset="0"/>
            </a:endParaRPr>
          </a:p>
          <a:p>
            <a:pPr marL="0" indent="0">
              <a:buNone/>
            </a:pPr>
            <a:r>
              <a:rPr lang="nl-NL" sz="1600" dirty="0">
                <a:latin typeface="Consolas" panose="020B0609020204030204" pitchFamily="49" charset="0"/>
              </a:rPr>
              <a:t>  </a:t>
            </a:r>
            <a:r>
              <a:rPr lang="nl-NL" sz="1600" dirty="0">
                <a:solidFill>
                  <a:srgbClr val="C9CE9F"/>
                </a:solidFill>
                <a:latin typeface="Consolas" panose="020B0609020204030204" pitchFamily="49" charset="0"/>
              </a:rPr>
              <a:t>output</a:t>
            </a:r>
            <a:r>
              <a:rPr lang="nl-NL" sz="1600" dirty="0">
                <a:solidFill>
                  <a:srgbClr val="CFCFCF"/>
                </a:solidFill>
                <a:latin typeface="Consolas" panose="020B0609020204030204" pitchFamily="49" charset="0"/>
              </a:rPr>
              <a:t>[</a:t>
            </a:r>
            <a:r>
              <a:rPr lang="nl-NL" sz="1600" dirty="0">
                <a:solidFill>
                  <a:srgbClr val="9FA29F"/>
                </a:solidFill>
                <a:latin typeface="Consolas" panose="020B0609020204030204" pitchFamily="49" charset="0"/>
              </a:rPr>
              <a:t>index</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err="1">
                <a:solidFill>
                  <a:srgbClr val="9FA29F"/>
                </a:solidFill>
                <a:latin typeface="Consolas" panose="020B0609020204030204" pitchFamily="49" charset="0"/>
              </a:rPr>
              <a:t>value</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endParaRPr lang="en-US" sz="1600" dirty="0">
              <a:solidFill>
                <a:srgbClr val="CFCFCF"/>
              </a:solidFill>
              <a:latin typeface="Consolas" panose="020B0609020204030204" pitchFamily="49" charset="0"/>
            </a:endParaRPr>
          </a:p>
        </p:txBody>
      </p:sp>
      <p:sp>
        <p:nvSpPr>
          <p:cNvPr id="7" name="Content Placeholder 2">
            <a:extLst>
              <a:ext uri="{FF2B5EF4-FFF2-40B4-BE49-F238E27FC236}">
                <a16:creationId xmlns:a16="http://schemas.microsoft.com/office/drawing/2014/main" id="{93C1A182-54E5-B674-D319-67FF8A02FDB9}"/>
              </a:ext>
            </a:extLst>
          </p:cNvPr>
          <p:cNvSpPr txBox="1">
            <a:spLocks/>
          </p:cNvSpPr>
          <p:nvPr/>
        </p:nvSpPr>
        <p:spPr>
          <a:xfrm>
            <a:off x="6313800" y="1825625"/>
            <a:ext cx="5040000" cy="4320000"/>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en-US" sz="1400" dirty="0">
                <a:solidFill>
                  <a:srgbClr val="CFCFCF"/>
                </a:solidFill>
                <a:latin typeface="Consolas" panose="020B0609020204030204" pitchFamily="49" charset="0"/>
              </a:rPr>
              <a:t>s_getpc_b64   s[10:11]</a:t>
            </a:r>
          </a:p>
          <a:p>
            <a:pPr marL="0" indent="0">
              <a:buClr>
                <a:srgbClr val="9FA29F"/>
              </a:buClr>
              <a:buNone/>
            </a:pPr>
            <a:r>
              <a:rPr lang="en-US" sz="1400" dirty="0">
                <a:solidFill>
                  <a:srgbClr val="CFCFCF"/>
                </a:solidFill>
                <a:latin typeface="Consolas" panose="020B0609020204030204" pitchFamily="49" charset="0"/>
              </a:rPr>
              <a:t>s_mov_b32     </a:t>
            </a:r>
            <a:r>
              <a:rPr lang="en-US" sz="1400" dirty="0">
                <a:solidFill>
                  <a:srgbClr val="00B0F0"/>
                </a:solidFill>
                <a:latin typeface="Consolas" panose="020B0609020204030204" pitchFamily="49" charset="0"/>
              </a:rPr>
              <a:t>s8</a:t>
            </a:r>
            <a:r>
              <a:rPr lang="en-US" sz="1400" dirty="0">
                <a:solidFill>
                  <a:srgbClr val="CFCFCF"/>
                </a:solidFill>
                <a:latin typeface="Consolas" panose="020B0609020204030204" pitchFamily="49" charset="0"/>
              </a:rPr>
              <a:t>, s2</a:t>
            </a:r>
          </a:p>
          <a:p>
            <a:pPr marL="0" indent="0">
              <a:buClr>
                <a:srgbClr val="9FA29F"/>
              </a:buClr>
              <a:buNone/>
            </a:pPr>
            <a:r>
              <a:rPr lang="en-US" sz="1400" dirty="0">
                <a:solidFill>
                  <a:srgbClr val="CFCFCF"/>
                </a:solidFill>
                <a:latin typeface="Consolas" panose="020B0609020204030204" pitchFamily="49" charset="0"/>
              </a:rPr>
              <a:t>s_mov_b32     </a:t>
            </a:r>
            <a:r>
              <a:rPr lang="en-US" sz="1400" dirty="0">
                <a:solidFill>
                  <a:srgbClr val="00B0F0"/>
                </a:solidFill>
                <a:latin typeface="Consolas" panose="020B0609020204030204" pitchFamily="49" charset="0"/>
              </a:rPr>
              <a:t>s9</a:t>
            </a:r>
            <a:r>
              <a:rPr lang="en-US" sz="1400" dirty="0">
                <a:solidFill>
                  <a:srgbClr val="CFCFCF"/>
                </a:solidFill>
                <a:latin typeface="Consolas" panose="020B0609020204030204" pitchFamily="49" charset="0"/>
              </a:rPr>
              <a:t>, s11</a:t>
            </a:r>
          </a:p>
          <a:p>
            <a:pPr marL="0" indent="0">
              <a:buClr>
                <a:srgbClr val="9FA29F"/>
              </a:buClr>
              <a:buNone/>
            </a:pPr>
            <a:r>
              <a:rPr lang="en-US" sz="1400" dirty="0">
                <a:solidFill>
                  <a:srgbClr val="CFCFCF"/>
                </a:solidFill>
                <a:latin typeface="Consolas" panose="020B0609020204030204" pitchFamily="49" charset="0"/>
              </a:rPr>
              <a:t>s_lshl_b32    s0, s4, 5</a:t>
            </a:r>
          </a:p>
          <a:p>
            <a:pPr marL="0" indent="0">
              <a:buClr>
                <a:srgbClr val="9FA29F"/>
              </a:buClr>
              <a:buNone/>
            </a:pPr>
            <a:r>
              <a:rPr lang="en-US" sz="1400" dirty="0">
                <a:solidFill>
                  <a:srgbClr val="CFCFCF"/>
                </a:solidFill>
                <a:latin typeface="Consolas" panose="020B0609020204030204" pitchFamily="49" charset="0"/>
              </a:rPr>
              <a:t>v_and_b32     v0, lit(0x000003ff), v0</a:t>
            </a:r>
          </a:p>
          <a:p>
            <a:pPr marL="0" indent="0">
              <a:buClr>
                <a:srgbClr val="9FA29F"/>
              </a:buClr>
              <a:buNone/>
            </a:pPr>
            <a:r>
              <a:rPr lang="en-US" sz="1400" dirty="0">
                <a:solidFill>
                  <a:srgbClr val="CFCFCF"/>
                </a:solidFill>
                <a:latin typeface="Consolas" panose="020B0609020204030204" pitchFamily="49" charset="0"/>
              </a:rPr>
              <a:t>s_load_b128   </a:t>
            </a:r>
            <a:r>
              <a:rPr lang="en-US" sz="1400" dirty="0">
                <a:solidFill>
                  <a:schemeClr val="accent6">
                    <a:lumMod val="60000"/>
                    <a:lumOff val="40000"/>
                  </a:schemeClr>
                </a:solidFill>
                <a:latin typeface="Consolas" panose="020B0609020204030204" pitchFamily="49" charset="0"/>
              </a:rPr>
              <a:t>s[8:11]</a:t>
            </a:r>
            <a:r>
              <a:rPr lang="en-US" sz="1400" dirty="0">
                <a:solidFill>
                  <a:srgbClr val="CFCFCF"/>
                </a:solidFill>
                <a:latin typeface="Consolas" panose="020B0609020204030204" pitchFamily="49" charset="0"/>
              </a:rPr>
              <a:t>, </a:t>
            </a:r>
            <a:r>
              <a:rPr lang="en-US" sz="1400" dirty="0">
                <a:solidFill>
                  <a:srgbClr val="00B0F0"/>
                </a:solidFill>
                <a:latin typeface="Consolas" panose="020B0609020204030204" pitchFamily="49" charset="0"/>
              </a:rPr>
              <a:t>s[8:9]</a:t>
            </a:r>
            <a:r>
              <a:rPr lang="en-US" sz="1400" dirty="0">
                <a:solidFill>
                  <a:srgbClr val="CFCFCF"/>
                </a:solidFill>
                <a:latin typeface="Consolas" panose="020B0609020204030204" pitchFamily="49" charset="0"/>
              </a:rPr>
              <a:t>, s0</a:t>
            </a:r>
          </a:p>
          <a:p>
            <a:pPr marL="0" indent="0">
              <a:buClr>
                <a:srgbClr val="9FA29F"/>
              </a:buClr>
              <a:buNone/>
            </a:pPr>
            <a:r>
              <a:rPr lang="en-US" sz="1400" dirty="0">
                <a:solidFill>
                  <a:srgbClr val="CFCFCF"/>
                </a:solidFill>
                <a:latin typeface="Consolas" panose="020B0609020204030204" pitchFamily="49" charset="0"/>
              </a:rPr>
              <a:t>v_lshl_add_u32  v0, s7, 6, v0</a:t>
            </a:r>
          </a:p>
          <a:p>
            <a:pPr marL="0" indent="0">
              <a:buClr>
                <a:srgbClr val="9FA29F"/>
              </a:buClr>
              <a:buNone/>
            </a:pPr>
            <a:r>
              <a:rPr lang="en-US" sz="1400" dirty="0">
                <a:solidFill>
                  <a:srgbClr val="CFCFCF"/>
                </a:solidFill>
                <a:latin typeface="Consolas" panose="020B0609020204030204" pitchFamily="49" charset="0"/>
              </a:rPr>
              <a:t>v_mov_b32     v1, s3</a:t>
            </a:r>
          </a:p>
          <a:p>
            <a:pPr marL="0" indent="0">
              <a:buClr>
                <a:srgbClr val="9FA29F"/>
              </a:buClr>
              <a:buNone/>
            </a:pPr>
            <a:r>
              <a:rPr lang="en-US" sz="1400" dirty="0" err="1">
                <a:solidFill>
                  <a:srgbClr val="CFCFCF"/>
                </a:solidFill>
                <a:latin typeface="Consolas" panose="020B0609020204030204" pitchFamily="49" charset="0"/>
              </a:rPr>
              <a:t>s_waitcnt</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lgkmcnt</a:t>
            </a:r>
            <a:r>
              <a:rPr lang="en-US" sz="1400" dirty="0">
                <a:solidFill>
                  <a:srgbClr val="CFCFCF"/>
                </a:solidFill>
                <a:latin typeface="Consolas" panose="020B0609020204030204" pitchFamily="49" charset="0"/>
              </a:rPr>
              <a:t>(0)</a:t>
            </a:r>
          </a:p>
          <a:p>
            <a:pPr marL="0" indent="0">
              <a:buClr>
                <a:srgbClr val="9FA29F"/>
              </a:buClr>
              <a:buNone/>
            </a:pPr>
            <a:r>
              <a:rPr lang="en-US" sz="1400" dirty="0">
                <a:solidFill>
                  <a:srgbClr val="CFCFCF"/>
                </a:solidFill>
                <a:latin typeface="Consolas" panose="020B0609020204030204" pitchFamily="49" charset="0"/>
              </a:rPr>
              <a:t>buffer_store_b32  v1, v0, </a:t>
            </a:r>
            <a:r>
              <a:rPr lang="en-US" sz="1400" dirty="0">
                <a:solidFill>
                  <a:schemeClr val="accent6">
                    <a:lumMod val="60000"/>
                    <a:lumOff val="40000"/>
                  </a:schemeClr>
                </a:solidFill>
                <a:latin typeface="Consolas" panose="020B0609020204030204" pitchFamily="49" charset="0"/>
              </a:rPr>
              <a:t>s[8:11]</a:t>
            </a:r>
            <a:r>
              <a:rPr lang="en-US" sz="1400" dirty="0">
                <a:solidFill>
                  <a:srgbClr val="CFCFCF"/>
                </a:solidFill>
                <a:latin typeface="Consolas" panose="020B0609020204030204" pitchFamily="49" charset="0"/>
              </a:rPr>
              <a:t>, 0 </a:t>
            </a:r>
            <a:r>
              <a:rPr lang="en-US" sz="1400" dirty="0" err="1">
                <a:solidFill>
                  <a:srgbClr val="CFCFCF"/>
                </a:solidFill>
                <a:latin typeface="Consolas" panose="020B0609020204030204" pitchFamily="49" charset="0"/>
              </a:rPr>
              <a:t>idxen</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glc</a:t>
            </a:r>
            <a:endParaRPr lang="nl-NL" sz="1400" dirty="0">
              <a:solidFill>
                <a:srgbClr val="CFCFCF"/>
              </a:solidFill>
              <a:latin typeface="Consolas" panose="020B0609020204030204" pitchFamily="49" charset="0"/>
            </a:endParaRPr>
          </a:p>
        </p:txBody>
      </p:sp>
      <p:sp>
        <p:nvSpPr>
          <p:cNvPr id="6" name="Slide Number Placeholder 5">
            <a:extLst>
              <a:ext uri="{FF2B5EF4-FFF2-40B4-BE49-F238E27FC236}">
                <a16:creationId xmlns:a16="http://schemas.microsoft.com/office/drawing/2014/main" id="{E950A202-22BE-F90C-F177-A0B87E4EF5D2}"/>
              </a:ext>
            </a:extLst>
          </p:cNvPr>
          <p:cNvSpPr>
            <a:spLocks noGrp="1"/>
          </p:cNvSpPr>
          <p:nvPr>
            <p:ph type="sldNum" sz="quarter" idx="12"/>
          </p:nvPr>
        </p:nvSpPr>
        <p:spPr/>
        <p:txBody>
          <a:bodyPr/>
          <a:lstStyle/>
          <a:p>
            <a:fld id="{5C7B9823-D771-4D90-A2CD-7D2C676B1CFD}" type="slidenum">
              <a:rPr lang="nl-NL" smtClean="0"/>
              <a:t>44</a:t>
            </a:fld>
            <a:endParaRPr lang="nl-NL"/>
          </a:p>
        </p:txBody>
      </p:sp>
      <p:sp>
        <p:nvSpPr>
          <p:cNvPr id="4" name="Rectangle 3">
            <a:extLst>
              <a:ext uri="{FF2B5EF4-FFF2-40B4-BE49-F238E27FC236}">
                <a16:creationId xmlns:a16="http://schemas.microsoft.com/office/drawing/2014/main" id="{600CE02D-A14B-F7E4-0074-802BAF3BBD88}"/>
              </a:ext>
            </a:extLst>
          </p:cNvPr>
          <p:cNvSpPr/>
          <p:nvPr/>
        </p:nvSpPr>
        <p:spPr>
          <a:xfrm>
            <a:off x="9389616" y="3429000"/>
            <a:ext cx="354459"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5" name="Rectangle 4">
            <a:extLst>
              <a:ext uri="{FF2B5EF4-FFF2-40B4-BE49-F238E27FC236}">
                <a16:creationId xmlns:a16="http://schemas.microsoft.com/office/drawing/2014/main" id="{2B69F43A-534F-1D23-064A-2DEE6F59CF45}"/>
              </a:ext>
            </a:extLst>
          </p:cNvPr>
          <p:cNvSpPr/>
          <p:nvPr/>
        </p:nvSpPr>
        <p:spPr>
          <a:xfrm>
            <a:off x="1121916" y="5240302"/>
            <a:ext cx="717044"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8" name="Straight Arrow Connector 7">
            <a:extLst>
              <a:ext uri="{FF2B5EF4-FFF2-40B4-BE49-F238E27FC236}">
                <a16:creationId xmlns:a16="http://schemas.microsoft.com/office/drawing/2014/main" id="{6072CC05-6391-6C51-926C-28E64DF7CFC0}"/>
              </a:ext>
            </a:extLst>
          </p:cNvPr>
          <p:cNvCxnSpPr>
            <a:cxnSpLocks/>
            <a:endCxn id="5" idx="3"/>
          </p:cNvCxnSpPr>
          <p:nvPr/>
        </p:nvCxnSpPr>
        <p:spPr>
          <a:xfrm flipH="1">
            <a:off x="1838960" y="4846320"/>
            <a:ext cx="7081520" cy="523099"/>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9" name="Rectangle 8">
            <a:extLst>
              <a:ext uri="{FF2B5EF4-FFF2-40B4-BE49-F238E27FC236}">
                <a16:creationId xmlns:a16="http://schemas.microsoft.com/office/drawing/2014/main" id="{70EAFB5E-C4D1-E18F-3F70-748F5C3C4B36}"/>
              </a:ext>
            </a:extLst>
          </p:cNvPr>
          <p:cNvSpPr/>
          <p:nvPr/>
        </p:nvSpPr>
        <p:spPr>
          <a:xfrm>
            <a:off x="8920480" y="4711383"/>
            <a:ext cx="756920"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10" name="Straight Arrow Connector 9">
            <a:extLst>
              <a:ext uri="{FF2B5EF4-FFF2-40B4-BE49-F238E27FC236}">
                <a16:creationId xmlns:a16="http://schemas.microsoft.com/office/drawing/2014/main" id="{0D240A86-AA85-DF37-FB5A-1D36B80B7457}"/>
              </a:ext>
            </a:extLst>
          </p:cNvPr>
          <p:cNvCxnSpPr>
            <a:cxnSpLocks/>
            <a:stCxn id="9" idx="0"/>
            <a:endCxn id="11" idx="2"/>
          </p:cNvCxnSpPr>
          <p:nvPr/>
        </p:nvCxnSpPr>
        <p:spPr>
          <a:xfrm flipH="1" flipV="1">
            <a:off x="7830820" y="3687339"/>
            <a:ext cx="1468120" cy="1024044"/>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11" name="Rectangle 10">
            <a:extLst>
              <a:ext uri="{FF2B5EF4-FFF2-40B4-BE49-F238E27FC236}">
                <a16:creationId xmlns:a16="http://schemas.microsoft.com/office/drawing/2014/main" id="{6A0313F9-8106-7B49-D578-A1FC693AE203}"/>
              </a:ext>
            </a:extLst>
          </p:cNvPr>
          <p:cNvSpPr/>
          <p:nvPr/>
        </p:nvSpPr>
        <p:spPr>
          <a:xfrm>
            <a:off x="6375400" y="3429106"/>
            <a:ext cx="2910840"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12" name="Rectangle 11">
            <a:extLst>
              <a:ext uri="{FF2B5EF4-FFF2-40B4-BE49-F238E27FC236}">
                <a16:creationId xmlns:a16="http://schemas.microsoft.com/office/drawing/2014/main" id="{E3D3866E-ED45-688E-3377-081C20626CEC}"/>
              </a:ext>
            </a:extLst>
          </p:cNvPr>
          <p:cNvSpPr/>
          <p:nvPr/>
        </p:nvSpPr>
        <p:spPr>
          <a:xfrm>
            <a:off x="6375400" y="1851290"/>
            <a:ext cx="2235200" cy="871590"/>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13" name="Straight Arrow Connector 12">
            <a:extLst>
              <a:ext uri="{FF2B5EF4-FFF2-40B4-BE49-F238E27FC236}">
                <a16:creationId xmlns:a16="http://schemas.microsoft.com/office/drawing/2014/main" id="{DD97FCD8-5AA6-B720-A55F-40BC6E4EEE64}"/>
              </a:ext>
            </a:extLst>
          </p:cNvPr>
          <p:cNvCxnSpPr>
            <a:cxnSpLocks/>
            <a:stCxn id="11" idx="0"/>
            <a:endCxn id="12" idx="2"/>
          </p:cNvCxnSpPr>
          <p:nvPr/>
        </p:nvCxnSpPr>
        <p:spPr>
          <a:xfrm flipH="1" flipV="1">
            <a:off x="7493000" y="2722880"/>
            <a:ext cx="337820" cy="706226"/>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1130907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p:cTn id="6" dur="indefinite"/>
                                        <p:tgtEl>
                                          <p:spTgt spid="7">
                                            <p:txEl>
                                              <p:pRg st="0" end="0"/>
                                            </p:txEl>
                                          </p:spTgt>
                                        </p:tgtEl>
                                        <p:attrNameLst>
                                          <p:attrName>style.opacity</p:attrName>
                                        </p:attrNameLst>
                                      </p:cBhvr>
                                      <p:to>
                                        <p:strVal val="0.1"/>
                                      </p:to>
                                    </p:set>
                                    <p:animEffect filter="image" prLst="opacity: 0.1">
                                      <p:cBhvr rctx="IE">
                                        <p:cTn id="7" dur="indefinite"/>
                                        <p:tgtEl>
                                          <p:spTgt spid="7">
                                            <p:txEl>
                                              <p:pRg st="0" end="0"/>
                                            </p:txEl>
                                          </p:spTgt>
                                        </p:tgtEl>
                                      </p:cBhvr>
                                    </p:animEffect>
                                  </p:childTnLst>
                                </p:cTn>
                              </p:par>
                              <p:par>
                                <p:cTn id="8" presetID="9" presetClass="emph" presetSubtype="0" nodeType="withEffect">
                                  <p:stCondLst>
                                    <p:cond delay="0"/>
                                  </p:stCondLst>
                                  <p:childTnLst>
                                    <p:set>
                                      <p:cBhvr>
                                        <p:cTn id="9" dur="indefinite"/>
                                        <p:tgtEl>
                                          <p:spTgt spid="7">
                                            <p:txEl>
                                              <p:pRg st="1" end="1"/>
                                            </p:txEl>
                                          </p:spTgt>
                                        </p:tgtEl>
                                        <p:attrNameLst>
                                          <p:attrName>style.opacity</p:attrName>
                                        </p:attrNameLst>
                                      </p:cBhvr>
                                      <p:to>
                                        <p:strVal val="0.1"/>
                                      </p:to>
                                    </p:set>
                                    <p:animEffect filter="image" prLst="opacity: 0.1">
                                      <p:cBhvr rctx="IE">
                                        <p:cTn id="10" dur="indefinite"/>
                                        <p:tgtEl>
                                          <p:spTgt spid="7">
                                            <p:txEl>
                                              <p:pRg st="1" end="1"/>
                                            </p:txEl>
                                          </p:spTgt>
                                        </p:tgtEl>
                                      </p:cBhvr>
                                    </p:animEffect>
                                  </p:childTnLst>
                                </p:cTn>
                              </p:par>
                              <p:par>
                                <p:cTn id="11" presetID="9" presetClass="emph" presetSubtype="0" nodeType="withEffect">
                                  <p:stCondLst>
                                    <p:cond delay="0"/>
                                  </p:stCondLst>
                                  <p:childTnLst>
                                    <p:set>
                                      <p:cBhvr>
                                        <p:cTn id="12" dur="indefinite"/>
                                        <p:tgtEl>
                                          <p:spTgt spid="7">
                                            <p:txEl>
                                              <p:pRg st="2" end="2"/>
                                            </p:txEl>
                                          </p:spTgt>
                                        </p:tgtEl>
                                        <p:attrNameLst>
                                          <p:attrName>style.opacity</p:attrName>
                                        </p:attrNameLst>
                                      </p:cBhvr>
                                      <p:to>
                                        <p:strVal val="0.1"/>
                                      </p:to>
                                    </p:set>
                                    <p:animEffect filter="image" prLst="opacity: 0.1">
                                      <p:cBhvr rctx="IE">
                                        <p:cTn id="13" dur="indefinite"/>
                                        <p:tgtEl>
                                          <p:spTgt spid="7">
                                            <p:txEl>
                                              <p:pRg st="2" end="2"/>
                                            </p:txEl>
                                          </p:spTgt>
                                        </p:tgtEl>
                                      </p:cBhvr>
                                    </p:animEffect>
                                  </p:childTnLst>
                                </p:cTn>
                              </p:par>
                              <p:par>
                                <p:cTn id="14" presetID="9" presetClass="emph" presetSubtype="0" nodeType="withEffect">
                                  <p:stCondLst>
                                    <p:cond delay="0"/>
                                  </p:stCondLst>
                                  <p:childTnLst>
                                    <p:set>
                                      <p:cBhvr>
                                        <p:cTn id="15" dur="indefinite"/>
                                        <p:tgtEl>
                                          <p:spTgt spid="7">
                                            <p:txEl>
                                              <p:pRg st="3" end="3"/>
                                            </p:txEl>
                                          </p:spTgt>
                                        </p:tgtEl>
                                        <p:attrNameLst>
                                          <p:attrName>style.opacity</p:attrName>
                                        </p:attrNameLst>
                                      </p:cBhvr>
                                      <p:to>
                                        <p:strVal val="0.1"/>
                                      </p:to>
                                    </p:set>
                                    <p:animEffect filter="image" prLst="opacity: 0.1">
                                      <p:cBhvr rctx="IE">
                                        <p:cTn id="16" dur="indefinite"/>
                                        <p:tgtEl>
                                          <p:spTgt spid="7">
                                            <p:txEl>
                                              <p:pRg st="3" end="3"/>
                                            </p:txEl>
                                          </p:spTgt>
                                        </p:tgtEl>
                                      </p:cBhvr>
                                    </p:animEffect>
                                  </p:childTnLst>
                                </p:cTn>
                              </p:par>
                              <p:par>
                                <p:cTn id="17" presetID="9" presetClass="emph" presetSubtype="0" nodeType="withEffect">
                                  <p:stCondLst>
                                    <p:cond delay="0"/>
                                  </p:stCondLst>
                                  <p:childTnLst>
                                    <p:set>
                                      <p:cBhvr>
                                        <p:cTn id="18" dur="indefinite"/>
                                        <p:tgtEl>
                                          <p:spTgt spid="7">
                                            <p:txEl>
                                              <p:pRg st="4" end="4"/>
                                            </p:txEl>
                                          </p:spTgt>
                                        </p:tgtEl>
                                        <p:attrNameLst>
                                          <p:attrName>style.opacity</p:attrName>
                                        </p:attrNameLst>
                                      </p:cBhvr>
                                      <p:to>
                                        <p:strVal val="0.1"/>
                                      </p:to>
                                    </p:set>
                                    <p:animEffect filter="image" prLst="opacity: 0.1">
                                      <p:cBhvr rctx="IE">
                                        <p:cTn id="19" dur="indefinite"/>
                                        <p:tgtEl>
                                          <p:spTgt spid="7">
                                            <p:txEl>
                                              <p:pRg st="4" end="4"/>
                                            </p:txEl>
                                          </p:spTgt>
                                        </p:tgtEl>
                                      </p:cBhvr>
                                    </p:animEffect>
                                  </p:childTnLst>
                                </p:cTn>
                              </p:par>
                              <p:par>
                                <p:cTn id="20" presetID="9" presetClass="emph" presetSubtype="0" nodeType="withEffect">
                                  <p:stCondLst>
                                    <p:cond delay="0"/>
                                  </p:stCondLst>
                                  <p:childTnLst>
                                    <p:set>
                                      <p:cBhvr>
                                        <p:cTn id="21" dur="indefinite"/>
                                        <p:tgtEl>
                                          <p:spTgt spid="7">
                                            <p:txEl>
                                              <p:pRg st="6" end="6"/>
                                            </p:txEl>
                                          </p:spTgt>
                                        </p:tgtEl>
                                        <p:attrNameLst>
                                          <p:attrName>style.opacity</p:attrName>
                                        </p:attrNameLst>
                                      </p:cBhvr>
                                      <p:to>
                                        <p:strVal val="0.1"/>
                                      </p:to>
                                    </p:set>
                                    <p:animEffect filter="image" prLst="opacity: 0.1">
                                      <p:cBhvr rctx="IE">
                                        <p:cTn id="22" dur="indefinite"/>
                                        <p:tgtEl>
                                          <p:spTgt spid="7">
                                            <p:txEl>
                                              <p:pRg st="6" end="6"/>
                                            </p:txEl>
                                          </p:spTgt>
                                        </p:tgtEl>
                                      </p:cBhvr>
                                    </p:animEffect>
                                  </p:childTnLst>
                                </p:cTn>
                              </p:par>
                              <p:par>
                                <p:cTn id="23" presetID="9" presetClass="emph" presetSubtype="0" nodeType="withEffect">
                                  <p:stCondLst>
                                    <p:cond delay="0"/>
                                  </p:stCondLst>
                                  <p:childTnLst>
                                    <p:set>
                                      <p:cBhvr>
                                        <p:cTn id="24" dur="indefinite"/>
                                        <p:tgtEl>
                                          <p:spTgt spid="7">
                                            <p:txEl>
                                              <p:pRg st="7" end="7"/>
                                            </p:txEl>
                                          </p:spTgt>
                                        </p:tgtEl>
                                        <p:attrNameLst>
                                          <p:attrName>style.opacity</p:attrName>
                                        </p:attrNameLst>
                                      </p:cBhvr>
                                      <p:to>
                                        <p:strVal val="0.1"/>
                                      </p:to>
                                    </p:set>
                                    <p:animEffect filter="image" prLst="opacity: 0.1">
                                      <p:cBhvr rctx="IE">
                                        <p:cTn id="25" dur="indefinite"/>
                                        <p:tgtEl>
                                          <p:spTgt spid="7">
                                            <p:txEl>
                                              <p:pRg st="7" end="7"/>
                                            </p:txEl>
                                          </p:spTgt>
                                        </p:tgtEl>
                                      </p:cBhvr>
                                    </p:animEffect>
                                  </p:childTnLst>
                                </p:cTn>
                              </p:par>
                              <p:par>
                                <p:cTn id="26" presetID="9" presetClass="emph" presetSubtype="0" nodeType="withEffect">
                                  <p:stCondLst>
                                    <p:cond delay="0"/>
                                  </p:stCondLst>
                                  <p:childTnLst>
                                    <p:set>
                                      <p:cBhvr>
                                        <p:cTn id="27" dur="indefinite"/>
                                        <p:tgtEl>
                                          <p:spTgt spid="7">
                                            <p:txEl>
                                              <p:pRg st="8" end="8"/>
                                            </p:txEl>
                                          </p:spTgt>
                                        </p:tgtEl>
                                        <p:attrNameLst>
                                          <p:attrName>style.opacity</p:attrName>
                                        </p:attrNameLst>
                                      </p:cBhvr>
                                      <p:to>
                                        <p:strVal val="0.1"/>
                                      </p:to>
                                    </p:set>
                                    <p:animEffect filter="image" prLst="opacity: 0.1">
                                      <p:cBhvr rctx="IE">
                                        <p:cTn id="28" dur="indefinite"/>
                                        <p:tgtEl>
                                          <p:spTgt spid="7">
                                            <p:txEl>
                                              <p:pRg st="8" end="8"/>
                                            </p:txEl>
                                          </p:spTgt>
                                        </p:tgtEl>
                                      </p:cBhvr>
                                    </p:animEffect>
                                  </p:childTnLst>
                                </p:cTn>
                              </p:par>
                              <p:par>
                                <p:cTn id="29" presetID="9" presetClass="emph" presetSubtype="0" nodeType="withEffect">
                                  <p:stCondLst>
                                    <p:cond delay="0"/>
                                  </p:stCondLst>
                                  <p:childTnLst>
                                    <p:set>
                                      <p:cBhvr>
                                        <p:cTn id="30" dur="indefinite"/>
                                        <p:tgtEl>
                                          <p:spTgt spid="7">
                                            <p:txEl>
                                              <p:pRg st="9" end="9"/>
                                            </p:txEl>
                                          </p:spTgt>
                                        </p:tgtEl>
                                        <p:attrNameLst>
                                          <p:attrName>style.opacity</p:attrName>
                                        </p:attrNameLst>
                                      </p:cBhvr>
                                      <p:to>
                                        <p:strVal val="0.1"/>
                                      </p:to>
                                    </p:set>
                                    <p:animEffect filter="image" prLst="opacity: 0.1">
                                      <p:cBhvr rctx="IE">
                                        <p:cTn id="31" dur="indefinite"/>
                                        <p:tgtEl>
                                          <p:spTgt spid="7">
                                            <p:txEl>
                                              <p:pRg st="9" end="9"/>
                                            </p:txEl>
                                          </p:spTgt>
                                        </p:tgtEl>
                                      </p:cBhvr>
                                    </p:animEffect>
                                  </p:childTnLst>
                                </p:cTn>
                              </p:par>
                              <p:par>
                                <p:cTn id="32" presetID="10" presetClass="exit" presetSubtype="0" fill="hold" grpId="0" nodeType="withEffect">
                                  <p:stCondLst>
                                    <p:cond delay="0"/>
                                  </p:stCondLst>
                                  <p:childTnLst>
                                    <p:animEffect transition="out" filter="fade">
                                      <p:cBhvr>
                                        <p:cTn id="33" dur="250"/>
                                        <p:tgtEl>
                                          <p:spTgt spid="12"/>
                                        </p:tgtEl>
                                      </p:cBhvr>
                                    </p:animEffect>
                                    <p:set>
                                      <p:cBhvr>
                                        <p:cTn id="34" dur="1" fill="hold">
                                          <p:stCondLst>
                                            <p:cond delay="249"/>
                                          </p:stCondLst>
                                        </p:cTn>
                                        <p:tgtEl>
                                          <p:spTgt spid="12"/>
                                        </p:tgtEl>
                                        <p:attrNameLst>
                                          <p:attrName>style.visibility</p:attrName>
                                        </p:attrNameLst>
                                      </p:cBhvr>
                                      <p:to>
                                        <p:strVal val="hidden"/>
                                      </p:to>
                                    </p:set>
                                  </p:childTnLst>
                                </p:cTn>
                              </p:par>
                              <p:par>
                                <p:cTn id="35" presetID="10" presetClass="exit" presetSubtype="0" fill="hold" nodeType="withEffect">
                                  <p:stCondLst>
                                    <p:cond delay="0"/>
                                  </p:stCondLst>
                                  <p:childTnLst>
                                    <p:animEffect transition="out" filter="fade">
                                      <p:cBhvr>
                                        <p:cTn id="36" dur="250"/>
                                        <p:tgtEl>
                                          <p:spTgt spid="13"/>
                                        </p:tgtEl>
                                      </p:cBhvr>
                                    </p:animEffect>
                                    <p:set>
                                      <p:cBhvr>
                                        <p:cTn id="37" dur="1" fill="hold">
                                          <p:stCondLst>
                                            <p:cond delay="249"/>
                                          </p:stCondLst>
                                        </p:cTn>
                                        <p:tgtEl>
                                          <p:spTgt spid="13"/>
                                        </p:tgtEl>
                                        <p:attrNameLst>
                                          <p:attrName>style.visibility</p:attrName>
                                        </p:attrNameLst>
                                      </p:cBhvr>
                                      <p:to>
                                        <p:strVal val="hidden"/>
                                      </p:to>
                                    </p:set>
                                  </p:childTnLst>
                                </p:cTn>
                              </p:par>
                              <p:par>
                                <p:cTn id="38" presetID="10" presetClass="exit" presetSubtype="0" fill="hold" grpId="0" nodeType="withEffect">
                                  <p:stCondLst>
                                    <p:cond delay="0"/>
                                  </p:stCondLst>
                                  <p:childTnLst>
                                    <p:animEffect transition="out" filter="fade">
                                      <p:cBhvr>
                                        <p:cTn id="39" dur="250"/>
                                        <p:tgtEl>
                                          <p:spTgt spid="11"/>
                                        </p:tgtEl>
                                      </p:cBhvr>
                                    </p:animEffect>
                                    <p:set>
                                      <p:cBhvr>
                                        <p:cTn id="40" dur="1" fill="hold">
                                          <p:stCondLst>
                                            <p:cond delay="249"/>
                                          </p:stCondLst>
                                        </p:cTn>
                                        <p:tgtEl>
                                          <p:spTgt spid="11"/>
                                        </p:tgtEl>
                                        <p:attrNameLst>
                                          <p:attrName>style.visibility</p:attrName>
                                        </p:attrNameLst>
                                      </p:cBhvr>
                                      <p:to>
                                        <p:strVal val="hidden"/>
                                      </p:to>
                                    </p:set>
                                  </p:childTnLst>
                                </p:cTn>
                              </p:par>
                              <p:par>
                                <p:cTn id="41" presetID="10" presetClass="exit" presetSubtype="0" fill="hold" nodeType="withEffect">
                                  <p:stCondLst>
                                    <p:cond delay="0"/>
                                  </p:stCondLst>
                                  <p:childTnLst>
                                    <p:animEffect transition="out" filter="fade">
                                      <p:cBhvr>
                                        <p:cTn id="42" dur="250"/>
                                        <p:tgtEl>
                                          <p:spTgt spid="10"/>
                                        </p:tgtEl>
                                      </p:cBhvr>
                                    </p:animEffect>
                                    <p:set>
                                      <p:cBhvr>
                                        <p:cTn id="43" dur="1" fill="hold">
                                          <p:stCondLst>
                                            <p:cond delay="249"/>
                                          </p:stCondLst>
                                        </p:cTn>
                                        <p:tgtEl>
                                          <p:spTgt spid="10"/>
                                        </p:tgtEl>
                                        <p:attrNameLst>
                                          <p:attrName>style.visibility</p:attrName>
                                        </p:attrNameLst>
                                      </p:cBhvr>
                                      <p:to>
                                        <p:strVal val="hidden"/>
                                      </p:to>
                                    </p:set>
                                  </p:childTnLst>
                                </p:cTn>
                              </p:par>
                              <p:par>
                                <p:cTn id="44" presetID="10" presetClass="exit" presetSubtype="0" fill="hold" grpId="0" nodeType="withEffect">
                                  <p:stCondLst>
                                    <p:cond delay="0"/>
                                  </p:stCondLst>
                                  <p:childTnLst>
                                    <p:animEffect transition="out" filter="fade">
                                      <p:cBhvr>
                                        <p:cTn id="45" dur="250"/>
                                        <p:tgtEl>
                                          <p:spTgt spid="9"/>
                                        </p:tgtEl>
                                      </p:cBhvr>
                                    </p:animEffect>
                                    <p:set>
                                      <p:cBhvr>
                                        <p:cTn id="46" dur="1" fill="hold">
                                          <p:stCondLst>
                                            <p:cond delay="249"/>
                                          </p:stCondLst>
                                        </p:cTn>
                                        <p:tgtEl>
                                          <p:spTgt spid="9"/>
                                        </p:tgtEl>
                                        <p:attrNameLst>
                                          <p:attrName>style.visibility</p:attrName>
                                        </p:attrNameLst>
                                      </p:cBhvr>
                                      <p:to>
                                        <p:strVal val="hidden"/>
                                      </p:to>
                                    </p:set>
                                  </p:childTnLst>
                                </p:cTn>
                              </p:par>
                              <p:par>
                                <p:cTn id="47" presetID="10" presetClass="exit" presetSubtype="0" fill="hold" nodeType="withEffect">
                                  <p:stCondLst>
                                    <p:cond delay="0"/>
                                  </p:stCondLst>
                                  <p:childTnLst>
                                    <p:animEffect transition="out" filter="fade">
                                      <p:cBhvr>
                                        <p:cTn id="48" dur="250"/>
                                        <p:tgtEl>
                                          <p:spTgt spid="8"/>
                                        </p:tgtEl>
                                      </p:cBhvr>
                                    </p:animEffect>
                                    <p:set>
                                      <p:cBhvr>
                                        <p:cTn id="49" dur="1" fill="hold">
                                          <p:stCondLst>
                                            <p:cond delay="249"/>
                                          </p:stCondLst>
                                        </p:cTn>
                                        <p:tgtEl>
                                          <p:spTgt spid="8"/>
                                        </p:tgtEl>
                                        <p:attrNameLst>
                                          <p:attrName>style.visibility</p:attrName>
                                        </p:attrNameLst>
                                      </p:cBhvr>
                                      <p:to>
                                        <p:strVal val="hidden"/>
                                      </p:to>
                                    </p:set>
                                  </p:childTnLst>
                                </p:cTn>
                              </p:par>
                              <p:par>
                                <p:cTn id="50" presetID="10" presetClass="exit" presetSubtype="0" fill="hold" grpId="0" nodeType="withEffect">
                                  <p:stCondLst>
                                    <p:cond delay="0"/>
                                  </p:stCondLst>
                                  <p:childTnLst>
                                    <p:animEffect transition="out" filter="fade">
                                      <p:cBhvr>
                                        <p:cTn id="51" dur="250"/>
                                        <p:tgtEl>
                                          <p:spTgt spid="5"/>
                                        </p:tgtEl>
                                      </p:cBhvr>
                                    </p:animEffect>
                                    <p:set>
                                      <p:cBhvr>
                                        <p:cTn id="52" dur="1" fill="hold">
                                          <p:stCondLst>
                                            <p:cond delay="249"/>
                                          </p:stCondLst>
                                        </p:cTn>
                                        <p:tgtEl>
                                          <p:spTgt spid="5"/>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
                                        </p:tgtEl>
                                        <p:attrNameLst>
                                          <p:attrName>style.visibility</p:attrName>
                                        </p:attrNameLst>
                                      </p:cBhvr>
                                      <p:to>
                                        <p:strVal val="visible"/>
                                      </p:to>
                                    </p:set>
                                    <p:animEffect transition="in" filter="fade">
                                      <p:cBhvr>
                                        <p:cTn id="57" dur="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9" grpId="0" animBg="1"/>
      <p:bldP spid="11" grpId="0" animBg="1"/>
      <p:bldP spid="12"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1A9D4-D92D-0774-C52A-74FD5DA3AD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F4DD8D-D0C3-76E3-496A-B25F0E5973EC}"/>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Bindless</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68054B8B-BFAB-7F62-9015-373BF3220630}"/>
              </a:ext>
            </a:extLst>
          </p:cNvPr>
          <p:cNvSpPr>
            <a:spLocks noGrp="1"/>
          </p:cNvSpPr>
          <p:nvPr>
            <p:ph idx="1"/>
          </p:nvPr>
        </p:nvSpPr>
        <p:spPr>
          <a:xfrm>
            <a:off x="838200" y="1825625"/>
            <a:ext cx="5040000" cy="4320000"/>
          </a:xfrm>
          <a:solidFill>
            <a:srgbClr val="3F423F"/>
          </a:solidFill>
        </p:spPr>
        <p:txBody>
          <a:bodyPr>
            <a:normAutofit lnSpcReduction="10000"/>
          </a:bodyPr>
          <a:lstStyle/>
          <a:p>
            <a:pPr marL="0" indent="0">
              <a:buNone/>
            </a:pPr>
            <a:r>
              <a:rPr lang="nl-NL" sz="1600" dirty="0" err="1">
                <a:solidFill>
                  <a:srgbClr val="C1BCAD"/>
                </a:solidFill>
                <a:latin typeface="Consolas" panose="020B0609020204030204" pitchFamily="49" charset="0"/>
              </a:rPr>
              <a:t>cbuffer</a:t>
            </a:r>
            <a:r>
              <a:rPr lang="nl-NL" sz="1600" dirty="0">
                <a:latin typeface="Consolas" panose="020B0609020204030204" pitchFamily="49" charset="0"/>
              </a:rPr>
              <a:t> </a:t>
            </a:r>
            <a:r>
              <a:rPr lang="nl-NL" sz="1600" dirty="0">
                <a:solidFill>
                  <a:srgbClr val="C9CE9F"/>
                </a:solidFill>
                <a:latin typeface="Consolas" panose="020B0609020204030204" pitchFamily="49" charset="0"/>
              </a:rPr>
              <a:t>input</a:t>
            </a:r>
            <a:r>
              <a:rPr lang="nl-NL" sz="1600" dirty="0">
                <a:latin typeface="Consolas" panose="020B0609020204030204" pitchFamily="49" charset="0"/>
              </a:rPr>
              <a:t> </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a:solidFill>
                  <a:srgbClr val="C1BCAD"/>
                </a:solidFill>
                <a:latin typeface="Consolas" panose="020B0609020204030204" pitchFamily="49" charset="0"/>
              </a:rPr>
              <a:t>register</a:t>
            </a:r>
            <a:r>
              <a:rPr lang="nl-NL" sz="1600" dirty="0">
                <a:solidFill>
                  <a:srgbClr val="CFCFCF"/>
                </a:solidFill>
                <a:latin typeface="Consolas" panose="020B0609020204030204" pitchFamily="49" charset="0"/>
              </a:rPr>
              <a:t>(</a:t>
            </a:r>
            <a:r>
              <a:rPr lang="nl-NL" sz="1600" dirty="0">
                <a:solidFill>
                  <a:schemeClr val="accent2"/>
                </a:solidFill>
                <a:latin typeface="Consolas" panose="020B0609020204030204" pitchFamily="49" charset="0"/>
              </a:rPr>
              <a:t>b0</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r>
              <a:rPr lang="nl-NL" sz="1600" dirty="0">
                <a:solidFill>
                  <a:srgbClr val="C1BCAD"/>
                </a:solidFill>
                <a:latin typeface="Consolas" panose="020B0609020204030204" pitchFamily="49" charset="0"/>
              </a:rPr>
              <a:t>  </a:t>
            </a:r>
            <a:r>
              <a:rPr lang="nl-NL" sz="1600" dirty="0" err="1">
                <a:solidFill>
                  <a:srgbClr val="C1BCAD"/>
                </a:solidFill>
                <a:latin typeface="Consolas" panose="020B0609020204030204" pitchFamily="49" charset="0"/>
              </a:rPr>
              <a:t>uint</a:t>
            </a:r>
            <a:r>
              <a:rPr lang="nl-NL" sz="1600" dirty="0">
                <a:latin typeface="Consolas" panose="020B0609020204030204" pitchFamily="49" charset="0"/>
              </a:rPr>
              <a:t> </a:t>
            </a:r>
            <a:r>
              <a:rPr lang="nl-NL" sz="1600" dirty="0" err="1">
                <a:solidFill>
                  <a:srgbClr val="9FA29F"/>
                </a:solidFill>
                <a:latin typeface="Consolas" panose="020B0609020204030204" pitchFamily="49" charset="0"/>
              </a:rPr>
              <a:t>value</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  </a:t>
            </a:r>
            <a:r>
              <a:rPr lang="nl-NL" sz="1600" dirty="0" err="1">
                <a:solidFill>
                  <a:srgbClr val="C1BCAD"/>
                </a:solidFill>
                <a:latin typeface="Consolas" panose="020B0609020204030204" pitchFamily="49" charset="0"/>
              </a:rPr>
              <a:t>uint</a:t>
            </a:r>
            <a:r>
              <a:rPr lang="nl-NL" sz="1600" dirty="0">
                <a:solidFill>
                  <a:srgbClr val="CFCFCF"/>
                </a:solidFill>
                <a:latin typeface="Consolas" panose="020B0609020204030204" pitchFamily="49" charset="0"/>
              </a:rPr>
              <a:t> </a:t>
            </a:r>
            <a:r>
              <a:rPr lang="nl-NL" sz="1600" dirty="0" err="1">
                <a:solidFill>
                  <a:srgbClr val="FFFF00"/>
                </a:solidFill>
                <a:latin typeface="Consolas" panose="020B0609020204030204" pitchFamily="49" charset="0"/>
              </a:rPr>
              <a:t>heap_index</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endParaRPr lang="nl-NL" sz="1600" dirty="0">
              <a:latin typeface="Consolas" panose="020B0609020204030204" pitchFamily="49" charset="0"/>
            </a:endParaRPr>
          </a:p>
          <a:p>
            <a:pPr marL="0" indent="0">
              <a:buNone/>
            </a:pPr>
            <a:r>
              <a:rPr lang="nl-NL" sz="1600" dirty="0">
                <a:solidFill>
                  <a:srgbClr val="CFCFCF"/>
                </a:solidFill>
                <a:latin typeface="Consolas" panose="020B0609020204030204" pitchFamily="49" charset="0"/>
              </a:rPr>
              <a:t>[</a:t>
            </a:r>
            <a:r>
              <a:rPr lang="nl-NL" sz="1600" dirty="0" err="1">
                <a:solidFill>
                  <a:srgbClr val="C1BCAD"/>
                </a:solidFill>
                <a:latin typeface="Consolas" panose="020B0609020204030204" pitchFamily="49" charset="0"/>
              </a:rPr>
              <a:t>numthreads</a:t>
            </a:r>
            <a:r>
              <a:rPr lang="nl-NL" sz="1600" dirty="0">
                <a:solidFill>
                  <a:srgbClr val="CFCFCF"/>
                </a:solidFill>
                <a:latin typeface="Consolas" panose="020B0609020204030204" pitchFamily="49" charset="0"/>
              </a:rPr>
              <a:t>(32,1,1)]</a:t>
            </a:r>
          </a:p>
          <a:p>
            <a:pPr marL="0" indent="0">
              <a:buNone/>
            </a:pPr>
            <a:r>
              <a:rPr lang="en-US" sz="1600" dirty="0">
                <a:solidFill>
                  <a:srgbClr val="C1BCAD"/>
                </a:solidFill>
                <a:latin typeface="Consolas" panose="020B0609020204030204" pitchFamily="49" charset="0"/>
              </a:rPr>
              <a:t>void</a:t>
            </a:r>
            <a:r>
              <a:rPr lang="en-US" sz="1600" dirty="0">
                <a:latin typeface="Consolas" panose="020B0609020204030204" pitchFamily="49" charset="0"/>
              </a:rPr>
              <a:t> </a:t>
            </a:r>
            <a:r>
              <a:rPr lang="en-US" sz="1600" dirty="0">
                <a:solidFill>
                  <a:srgbClr val="C9CE9F"/>
                </a:solidFill>
                <a:latin typeface="Consolas" panose="020B0609020204030204" pitchFamily="49" charset="0"/>
              </a:rPr>
              <a:t>main</a:t>
            </a:r>
            <a:r>
              <a:rPr lang="en-US" sz="1600" dirty="0">
                <a:solidFill>
                  <a:srgbClr val="CFCFCF"/>
                </a:solidFill>
                <a:latin typeface="Consolas" panose="020B0609020204030204" pitchFamily="49" charset="0"/>
              </a:rPr>
              <a:t>(</a:t>
            </a:r>
            <a:r>
              <a:rPr lang="en-US" sz="1600" dirty="0" err="1">
                <a:solidFill>
                  <a:srgbClr val="C1BCAD"/>
                </a:solidFill>
                <a:latin typeface="Consolas" panose="020B0609020204030204" pitchFamily="49" charset="0"/>
              </a:rPr>
              <a:t>uint</a:t>
            </a:r>
            <a:r>
              <a:rPr lang="en-US" sz="1600" dirty="0">
                <a:latin typeface="Consolas" panose="020B0609020204030204" pitchFamily="49" charset="0"/>
              </a:rPr>
              <a:t> </a:t>
            </a:r>
            <a:r>
              <a:rPr lang="en-US" sz="1600" dirty="0">
                <a:solidFill>
                  <a:srgbClr val="9FA29F"/>
                </a:solidFill>
                <a:latin typeface="Consolas" panose="020B0609020204030204" pitchFamily="49" charset="0"/>
              </a:rPr>
              <a:t>index</a:t>
            </a:r>
            <a:r>
              <a:rPr lang="en-US" sz="1600" dirty="0">
                <a:latin typeface="Consolas" panose="020B0609020204030204" pitchFamily="49" charset="0"/>
              </a:rPr>
              <a:t> </a:t>
            </a:r>
            <a:r>
              <a:rPr lang="en-US" sz="1600" dirty="0">
                <a:solidFill>
                  <a:srgbClr val="CFCFCF"/>
                </a:solidFill>
                <a:latin typeface="Consolas" panose="020B0609020204030204" pitchFamily="49" charset="0"/>
              </a:rPr>
              <a:t>:</a:t>
            </a:r>
            <a:r>
              <a:rPr lang="en-US" sz="1600" dirty="0">
                <a:latin typeface="Consolas" panose="020B0609020204030204" pitchFamily="49" charset="0"/>
              </a:rPr>
              <a:t> </a:t>
            </a:r>
            <a:r>
              <a:rPr lang="en-US" sz="1600" dirty="0" err="1">
                <a:solidFill>
                  <a:srgbClr val="9FA29F"/>
                </a:solidFill>
                <a:latin typeface="Consolas" panose="020B0609020204030204" pitchFamily="49" charset="0"/>
              </a:rPr>
              <a:t>SV_DispatchThreadID</a:t>
            </a:r>
            <a:r>
              <a:rPr lang="en-US"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r>
              <a:rPr lang="en-US" sz="1600" dirty="0">
                <a:solidFill>
                  <a:srgbClr val="CFCFCF"/>
                </a:solidFill>
                <a:latin typeface="Consolas" panose="020B0609020204030204" pitchFamily="49" charset="0"/>
              </a:rPr>
              <a:t>  </a:t>
            </a:r>
            <a:r>
              <a:rPr lang="en-US" sz="1600" dirty="0" err="1">
                <a:solidFill>
                  <a:schemeClr val="accent6">
                    <a:lumMod val="60000"/>
                    <a:lumOff val="40000"/>
                  </a:schemeClr>
                </a:solidFill>
                <a:latin typeface="Consolas" panose="020B0609020204030204" pitchFamily="49" charset="0"/>
              </a:rPr>
              <a:t>RWStructuredBuffer</a:t>
            </a:r>
            <a:r>
              <a:rPr lang="en-US" sz="1600" dirty="0">
                <a:solidFill>
                  <a:schemeClr val="accent6">
                    <a:lumMod val="60000"/>
                    <a:lumOff val="40000"/>
                  </a:schemeClr>
                </a:solidFill>
                <a:latin typeface="Consolas" panose="020B0609020204030204" pitchFamily="49" charset="0"/>
              </a:rPr>
              <a:t>&lt;</a:t>
            </a:r>
            <a:r>
              <a:rPr lang="en-US" sz="1600" dirty="0" err="1">
                <a:solidFill>
                  <a:schemeClr val="accent6">
                    <a:lumMod val="60000"/>
                    <a:lumOff val="40000"/>
                  </a:schemeClr>
                </a:solidFill>
                <a:latin typeface="Consolas" panose="020B0609020204030204" pitchFamily="49" charset="0"/>
              </a:rPr>
              <a:t>uint</a:t>
            </a:r>
            <a:r>
              <a:rPr lang="en-US" sz="1600" dirty="0">
                <a:solidFill>
                  <a:schemeClr val="accent6">
                    <a:lumMod val="60000"/>
                    <a:lumOff val="40000"/>
                  </a:schemeClr>
                </a:solidFill>
                <a:latin typeface="Consolas" panose="020B0609020204030204" pitchFamily="49" charset="0"/>
              </a:rPr>
              <a:t>&gt; output</a:t>
            </a:r>
            <a:r>
              <a:rPr lang="en-US" sz="1600" dirty="0">
                <a:solidFill>
                  <a:srgbClr val="CFCFCF"/>
                </a:solidFill>
                <a:latin typeface="Consolas" panose="020B0609020204030204" pitchFamily="49" charset="0"/>
              </a:rPr>
              <a:t> = 	</a:t>
            </a:r>
            <a:r>
              <a:rPr lang="en-US" sz="1600" dirty="0" err="1">
                <a:solidFill>
                  <a:srgbClr val="00B0F0"/>
                </a:solidFill>
                <a:latin typeface="Consolas" panose="020B0609020204030204" pitchFamily="49" charset="0"/>
              </a:rPr>
              <a:t>ResourceDescriptorHeap</a:t>
            </a:r>
            <a:r>
              <a:rPr lang="en-US" sz="1600" dirty="0">
                <a:solidFill>
                  <a:srgbClr val="CFCFCF"/>
                </a:solidFill>
                <a:latin typeface="Consolas" panose="020B0609020204030204" pitchFamily="49" charset="0"/>
              </a:rPr>
              <a:t>[</a:t>
            </a:r>
            <a:r>
              <a:rPr lang="en-US" sz="1600" dirty="0" err="1">
                <a:solidFill>
                  <a:srgbClr val="9FA29F"/>
                </a:solidFill>
                <a:latin typeface="Consolas" panose="020B0609020204030204" pitchFamily="49" charset="0"/>
              </a:rPr>
              <a:t>heap_index</a:t>
            </a:r>
            <a:r>
              <a:rPr lang="en-US" sz="1600" dirty="0">
                <a:solidFill>
                  <a:srgbClr val="CFCFCF"/>
                </a:solidFill>
                <a:latin typeface="Consolas" panose="020B0609020204030204" pitchFamily="49" charset="0"/>
              </a:rPr>
              <a:t>];</a:t>
            </a:r>
            <a:endParaRPr lang="nl-NL" sz="1600" dirty="0">
              <a:solidFill>
                <a:srgbClr val="CFCFCF"/>
              </a:solidFill>
              <a:latin typeface="Consolas" panose="020B0609020204030204" pitchFamily="49" charset="0"/>
            </a:endParaRPr>
          </a:p>
          <a:p>
            <a:pPr marL="0" indent="0">
              <a:buNone/>
            </a:pPr>
            <a:r>
              <a:rPr lang="nl-NL" sz="1600" dirty="0">
                <a:latin typeface="Consolas" panose="020B0609020204030204" pitchFamily="49" charset="0"/>
              </a:rPr>
              <a:t>  </a:t>
            </a:r>
            <a:r>
              <a:rPr lang="nl-NL" sz="1600" dirty="0">
                <a:solidFill>
                  <a:srgbClr val="C9CE9F"/>
                </a:solidFill>
                <a:latin typeface="Consolas" panose="020B0609020204030204" pitchFamily="49" charset="0"/>
              </a:rPr>
              <a:t>output</a:t>
            </a:r>
            <a:r>
              <a:rPr lang="nl-NL" sz="1600" dirty="0">
                <a:solidFill>
                  <a:srgbClr val="CFCFCF"/>
                </a:solidFill>
                <a:latin typeface="Consolas" panose="020B0609020204030204" pitchFamily="49" charset="0"/>
              </a:rPr>
              <a:t>[</a:t>
            </a:r>
            <a:r>
              <a:rPr lang="nl-NL" sz="1600" dirty="0">
                <a:solidFill>
                  <a:srgbClr val="9FA29F"/>
                </a:solidFill>
                <a:latin typeface="Consolas" panose="020B0609020204030204" pitchFamily="49" charset="0"/>
              </a:rPr>
              <a:t>index</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err="1">
                <a:solidFill>
                  <a:srgbClr val="9FA29F"/>
                </a:solidFill>
                <a:latin typeface="Consolas" panose="020B0609020204030204" pitchFamily="49" charset="0"/>
              </a:rPr>
              <a:t>value</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endParaRPr lang="en-US" sz="1600" dirty="0">
              <a:solidFill>
                <a:srgbClr val="CFCFCF"/>
              </a:solidFill>
              <a:latin typeface="Consolas" panose="020B0609020204030204" pitchFamily="49" charset="0"/>
            </a:endParaRPr>
          </a:p>
        </p:txBody>
      </p:sp>
      <p:sp>
        <p:nvSpPr>
          <p:cNvPr id="7" name="Content Placeholder 2">
            <a:extLst>
              <a:ext uri="{FF2B5EF4-FFF2-40B4-BE49-F238E27FC236}">
                <a16:creationId xmlns:a16="http://schemas.microsoft.com/office/drawing/2014/main" id="{408AC41D-A42D-37C5-E980-E7D1C065A17E}"/>
              </a:ext>
            </a:extLst>
          </p:cNvPr>
          <p:cNvSpPr txBox="1">
            <a:spLocks/>
          </p:cNvSpPr>
          <p:nvPr/>
        </p:nvSpPr>
        <p:spPr>
          <a:xfrm>
            <a:off x="6313800" y="1825625"/>
            <a:ext cx="5040000" cy="4320000"/>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en-US" sz="1400" dirty="0">
                <a:solidFill>
                  <a:srgbClr val="CFCFCF"/>
                </a:solidFill>
                <a:latin typeface="Consolas" panose="020B0609020204030204" pitchFamily="49" charset="0"/>
              </a:rPr>
              <a:t>s_getpc_b64   s[10:11]</a:t>
            </a:r>
          </a:p>
          <a:p>
            <a:pPr marL="0" indent="0">
              <a:buClr>
                <a:srgbClr val="9FA29F"/>
              </a:buClr>
              <a:buNone/>
            </a:pPr>
            <a:r>
              <a:rPr lang="en-US" sz="1400" dirty="0">
                <a:solidFill>
                  <a:srgbClr val="CFCFCF"/>
                </a:solidFill>
                <a:latin typeface="Consolas" panose="020B0609020204030204" pitchFamily="49" charset="0"/>
              </a:rPr>
              <a:t>s_mov_b32     </a:t>
            </a:r>
            <a:r>
              <a:rPr lang="en-US" sz="1400" dirty="0">
                <a:solidFill>
                  <a:srgbClr val="00B0F0"/>
                </a:solidFill>
                <a:latin typeface="Consolas" panose="020B0609020204030204" pitchFamily="49" charset="0"/>
              </a:rPr>
              <a:t>s8</a:t>
            </a:r>
            <a:r>
              <a:rPr lang="en-US" sz="1400" dirty="0">
                <a:solidFill>
                  <a:srgbClr val="CFCFCF"/>
                </a:solidFill>
                <a:latin typeface="Consolas" panose="020B0609020204030204" pitchFamily="49" charset="0"/>
              </a:rPr>
              <a:t>, s2</a:t>
            </a:r>
          </a:p>
          <a:p>
            <a:pPr marL="0" indent="0">
              <a:buClr>
                <a:srgbClr val="9FA29F"/>
              </a:buClr>
              <a:buNone/>
            </a:pPr>
            <a:r>
              <a:rPr lang="en-US" sz="1400" dirty="0">
                <a:solidFill>
                  <a:srgbClr val="CFCFCF"/>
                </a:solidFill>
                <a:latin typeface="Consolas" panose="020B0609020204030204" pitchFamily="49" charset="0"/>
              </a:rPr>
              <a:t>s_mov_b32     </a:t>
            </a:r>
            <a:r>
              <a:rPr lang="en-US" sz="1400" dirty="0">
                <a:solidFill>
                  <a:srgbClr val="00B0F0"/>
                </a:solidFill>
                <a:latin typeface="Consolas" panose="020B0609020204030204" pitchFamily="49" charset="0"/>
              </a:rPr>
              <a:t>s9</a:t>
            </a:r>
            <a:r>
              <a:rPr lang="en-US" sz="1400" dirty="0">
                <a:solidFill>
                  <a:srgbClr val="CFCFCF"/>
                </a:solidFill>
                <a:latin typeface="Consolas" panose="020B0609020204030204" pitchFamily="49" charset="0"/>
              </a:rPr>
              <a:t>, s11</a:t>
            </a:r>
          </a:p>
          <a:p>
            <a:pPr marL="0" indent="0">
              <a:buClr>
                <a:srgbClr val="9FA29F"/>
              </a:buClr>
              <a:buNone/>
            </a:pPr>
            <a:r>
              <a:rPr lang="en-US" sz="1400" dirty="0">
                <a:solidFill>
                  <a:srgbClr val="CFCFCF"/>
                </a:solidFill>
                <a:latin typeface="Consolas" panose="020B0609020204030204" pitchFamily="49" charset="0"/>
              </a:rPr>
              <a:t>s_lshl_b32    s0, </a:t>
            </a:r>
            <a:r>
              <a:rPr lang="en-US" sz="1400" dirty="0">
                <a:solidFill>
                  <a:srgbClr val="FFFF00"/>
                </a:solidFill>
                <a:latin typeface="Consolas" panose="020B0609020204030204" pitchFamily="49" charset="0"/>
              </a:rPr>
              <a:t>s4</a:t>
            </a:r>
            <a:r>
              <a:rPr lang="en-US" sz="1400" dirty="0">
                <a:solidFill>
                  <a:srgbClr val="CFCFCF"/>
                </a:solidFill>
                <a:latin typeface="Consolas" panose="020B0609020204030204" pitchFamily="49" charset="0"/>
              </a:rPr>
              <a:t>, 5</a:t>
            </a:r>
          </a:p>
          <a:p>
            <a:pPr marL="0" indent="0">
              <a:buClr>
                <a:srgbClr val="9FA29F"/>
              </a:buClr>
              <a:buNone/>
            </a:pPr>
            <a:r>
              <a:rPr lang="en-US" sz="1400" dirty="0">
                <a:solidFill>
                  <a:srgbClr val="CFCFCF"/>
                </a:solidFill>
                <a:latin typeface="Consolas" panose="020B0609020204030204" pitchFamily="49" charset="0"/>
              </a:rPr>
              <a:t>v_and_b32     v0, lit(0x000003ff), v0</a:t>
            </a:r>
          </a:p>
          <a:p>
            <a:pPr marL="0" indent="0">
              <a:buClr>
                <a:srgbClr val="9FA29F"/>
              </a:buClr>
              <a:buNone/>
            </a:pPr>
            <a:r>
              <a:rPr lang="en-US" sz="1400" dirty="0">
                <a:solidFill>
                  <a:srgbClr val="CFCFCF"/>
                </a:solidFill>
                <a:latin typeface="Consolas" panose="020B0609020204030204" pitchFamily="49" charset="0"/>
              </a:rPr>
              <a:t>s_load_b128   </a:t>
            </a:r>
            <a:r>
              <a:rPr lang="en-US" sz="1400" dirty="0">
                <a:solidFill>
                  <a:schemeClr val="accent6">
                    <a:lumMod val="60000"/>
                    <a:lumOff val="40000"/>
                  </a:schemeClr>
                </a:solidFill>
                <a:latin typeface="Consolas" panose="020B0609020204030204" pitchFamily="49" charset="0"/>
              </a:rPr>
              <a:t>s[8:11]</a:t>
            </a:r>
            <a:r>
              <a:rPr lang="en-US" sz="1400" dirty="0">
                <a:solidFill>
                  <a:srgbClr val="CFCFCF"/>
                </a:solidFill>
                <a:latin typeface="Consolas" panose="020B0609020204030204" pitchFamily="49" charset="0"/>
              </a:rPr>
              <a:t>, </a:t>
            </a:r>
            <a:r>
              <a:rPr lang="en-US" sz="1400" dirty="0">
                <a:solidFill>
                  <a:srgbClr val="00B0F0"/>
                </a:solidFill>
                <a:latin typeface="Consolas" panose="020B0609020204030204" pitchFamily="49" charset="0"/>
              </a:rPr>
              <a:t>s[8:9]</a:t>
            </a:r>
            <a:r>
              <a:rPr lang="en-US" sz="1400" dirty="0">
                <a:solidFill>
                  <a:srgbClr val="CFCFCF"/>
                </a:solidFill>
                <a:latin typeface="Consolas" panose="020B0609020204030204" pitchFamily="49" charset="0"/>
              </a:rPr>
              <a:t>, s0</a:t>
            </a:r>
          </a:p>
          <a:p>
            <a:pPr marL="0" indent="0">
              <a:buClr>
                <a:srgbClr val="9FA29F"/>
              </a:buClr>
              <a:buNone/>
            </a:pPr>
            <a:r>
              <a:rPr lang="en-US" sz="1400" dirty="0">
                <a:solidFill>
                  <a:srgbClr val="CFCFCF"/>
                </a:solidFill>
                <a:latin typeface="Consolas" panose="020B0609020204030204" pitchFamily="49" charset="0"/>
              </a:rPr>
              <a:t>v_lshl_add_u32  v0, s7, 6, v0</a:t>
            </a:r>
          </a:p>
          <a:p>
            <a:pPr marL="0" indent="0">
              <a:buClr>
                <a:srgbClr val="9FA29F"/>
              </a:buClr>
              <a:buNone/>
            </a:pPr>
            <a:r>
              <a:rPr lang="en-US" sz="1400" dirty="0">
                <a:solidFill>
                  <a:srgbClr val="CFCFCF"/>
                </a:solidFill>
                <a:latin typeface="Consolas" panose="020B0609020204030204" pitchFamily="49" charset="0"/>
              </a:rPr>
              <a:t>v_mov_b32     v1, s3</a:t>
            </a:r>
          </a:p>
          <a:p>
            <a:pPr marL="0" indent="0">
              <a:buClr>
                <a:srgbClr val="9FA29F"/>
              </a:buClr>
              <a:buNone/>
            </a:pPr>
            <a:r>
              <a:rPr lang="en-US" sz="1400" dirty="0" err="1">
                <a:solidFill>
                  <a:srgbClr val="CFCFCF"/>
                </a:solidFill>
                <a:latin typeface="Consolas" panose="020B0609020204030204" pitchFamily="49" charset="0"/>
              </a:rPr>
              <a:t>s_waitcnt</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lgkmcnt</a:t>
            </a:r>
            <a:r>
              <a:rPr lang="en-US" sz="1400" dirty="0">
                <a:solidFill>
                  <a:srgbClr val="CFCFCF"/>
                </a:solidFill>
                <a:latin typeface="Consolas" panose="020B0609020204030204" pitchFamily="49" charset="0"/>
              </a:rPr>
              <a:t>(0)</a:t>
            </a:r>
          </a:p>
          <a:p>
            <a:pPr marL="0" indent="0">
              <a:buClr>
                <a:srgbClr val="9FA29F"/>
              </a:buClr>
              <a:buNone/>
            </a:pPr>
            <a:r>
              <a:rPr lang="en-US" sz="1400" dirty="0">
                <a:solidFill>
                  <a:srgbClr val="CFCFCF"/>
                </a:solidFill>
                <a:latin typeface="Consolas" panose="020B0609020204030204" pitchFamily="49" charset="0"/>
              </a:rPr>
              <a:t>buffer_store_b32  v1, v0, </a:t>
            </a:r>
            <a:r>
              <a:rPr lang="en-US" sz="1400" dirty="0">
                <a:solidFill>
                  <a:schemeClr val="accent6">
                    <a:lumMod val="60000"/>
                    <a:lumOff val="40000"/>
                  </a:schemeClr>
                </a:solidFill>
                <a:latin typeface="Consolas" panose="020B0609020204030204" pitchFamily="49" charset="0"/>
              </a:rPr>
              <a:t>s[8:11]</a:t>
            </a:r>
            <a:r>
              <a:rPr lang="en-US" sz="1400" dirty="0">
                <a:solidFill>
                  <a:srgbClr val="CFCFCF"/>
                </a:solidFill>
                <a:latin typeface="Consolas" panose="020B0609020204030204" pitchFamily="49" charset="0"/>
              </a:rPr>
              <a:t>, 0 </a:t>
            </a:r>
            <a:r>
              <a:rPr lang="en-US" sz="1400" dirty="0" err="1">
                <a:solidFill>
                  <a:srgbClr val="CFCFCF"/>
                </a:solidFill>
                <a:latin typeface="Consolas" panose="020B0609020204030204" pitchFamily="49" charset="0"/>
              </a:rPr>
              <a:t>idxen</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glc</a:t>
            </a:r>
            <a:endParaRPr lang="nl-NL" sz="1400" dirty="0">
              <a:solidFill>
                <a:srgbClr val="CFCFCF"/>
              </a:solidFill>
              <a:latin typeface="Consolas" panose="020B0609020204030204" pitchFamily="49" charset="0"/>
            </a:endParaRPr>
          </a:p>
        </p:txBody>
      </p:sp>
      <p:sp>
        <p:nvSpPr>
          <p:cNvPr id="6" name="Slide Number Placeholder 5">
            <a:extLst>
              <a:ext uri="{FF2B5EF4-FFF2-40B4-BE49-F238E27FC236}">
                <a16:creationId xmlns:a16="http://schemas.microsoft.com/office/drawing/2014/main" id="{B6C8BD20-F3DF-C8C4-8E14-54200C81F24E}"/>
              </a:ext>
            </a:extLst>
          </p:cNvPr>
          <p:cNvSpPr>
            <a:spLocks noGrp="1"/>
          </p:cNvSpPr>
          <p:nvPr>
            <p:ph type="sldNum" sz="quarter" idx="12"/>
          </p:nvPr>
        </p:nvSpPr>
        <p:spPr/>
        <p:txBody>
          <a:bodyPr/>
          <a:lstStyle/>
          <a:p>
            <a:fld id="{5C7B9823-D771-4D90-A2CD-7D2C676B1CFD}" type="slidenum">
              <a:rPr lang="nl-NL" smtClean="0"/>
              <a:t>45</a:t>
            </a:fld>
            <a:endParaRPr lang="nl-NL"/>
          </a:p>
        </p:txBody>
      </p:sp>
    </p:spTree>
    <p:extLst>
      <p:ext uri="{BB962C8B-B14F-4D97-AF65-F5344CB8AC3E}">
        <p14:creationId xmlns:p14="http://schemas.microsoft.com/office/powerpoint/2010/main" val="2334527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p:cTn id="6" dur="indefinite"/>
                                        <p:tgtEl>
                                          <p:spTgt spid="7">
                                            <p:txEl>
                                              <p:pRg st="0" end="0"/>
                                            </p:txEl>
                                          </p:spTgt>
                                        </p:tgtEl>
                                        <p:attrNameLst>
                                          <p:attrName>style.opacity</p:attrName>
                                        </p:attrNameLst>
                                      </p:cBhvr>
                                      <p:to>
                                        <p:strVal val="0.1"/>
                                      </p:to>
                                    </p:set>
                                    <p:animEffect filter="image" prLst="opacity: 0.1">
                                      <p:cBhvr rctx="IE">
                                        <p:cTn id="7" dur="indefinite"/>
                                        <p:tgtEl>
                                          <p:spTgt spid="7">
                                            <p:txEl>
                                              <p:pRg st="0" end="0"/>
                                            </p:txEl>
                                          </p:spTgt>
                                        </p:tgtEl>
                                      </p:cBhvr>
                                    </p:animEffect>
                                  </p:childTnLst>
                                </p:cTn>
                              </p:par>
                              <p:par>
                                <p:cTn id="8" presetID="9" presetClass="emph" presetSubtype="0" nodeType="withEffect">
                                  <p:stCondLst>
                                    <p:cond delay="0"/>
                                  </p:stCondLst>
                                  <p:childTnLst>
                                    <p:set>
                                      <p:cBhvr>
                                        <p:cTn id="9" dur="indefinite"/>
                                        <p:tgtEl>
                                          <p:spTgt spid="7">
                                            <p:txEl>
                                              <p:pRg st="1" end="1"/>
                                            </p:txEl>
                                          </p:spTgt>
                                        </p:tgtEl>
                                        <p:attrNameLst>
                                          <p:attrName>style.opacity</p:attrName>
                                        </p:attrNameLst>
                                      </p:cBhvr>
                                      <p:to>
                                        <p:strVal val="0.1"/>
                                      </p:to>
                                    </p:set>
                                    <p:animEffect filter="image" prLst="opacity: 0.1">
                                      <p:cBhvr rctx="IE">
                                        <p:cTn id="10" dur="indefinite"/>
                                        <p:tgtEl>
                                          <p:spTgt spid="7">
                                            <p:txEl>
                                              <p:pRg st="1" end="1"/>
                                            </p:txEl>
                                          </p:spTgt>
                                        </p:tgtEl>
                                      </p:cBhvr>
                                    </p:animEffect>
                                  </p:childTnLst>
                                </p:cTn>
                              </p:par>
                              <p:par>
                                <p:cTn id="11" presetID="9" presetClass="emph" presetSubtype="0" nodeType="withEffect">
                                  <p:stCondLst>
                                    <p:cond delay="0"/>
                                  </p:stCondLst>
                                  <p:childTnLst>
                                    <p:set>
                                      <p:cBhvr>
                                        <p:cTn id="12" dur="indefinite"/>
                                        <p:tgtEl>
                                          <p:spTgt spid="7">
                                            <p:txEl>
                                              <p:pRg st="2" end="2"/>
                                            </p:txEl>
                                          </p:spTgt>
                                        </p:tgtEl>
                                        <p:attrNameLst>
                                          <p:attrName>style.opacity</p:attrName>
                                        </p:attrNameLst>
                                      </p:cBhvr>
                                      <p:to>
                                        <p:strVal val="0.1"/>
                                      </p:to>
                                    </p:set>
                                    <p:animEffect filter="image" prLst="opacity: 0.1">
                                      <p:cBhvr rctx="IE">
                                        <p:cTn id="13" dur="indefinite"/>
                                        <p:tgtEl>
                                          <p:spTgt spid="7">
                                            <p:txEl>
                                              <p:pRg st="2" end="2"/>
                                            </p:txEl>
                                          </p:spTgt>
                                        </p:tgtEl>
                                      </p:cBhvr>
                                    </p:animEffect>
                                  </p:childTnLst>
                                </p:cTn>
                              </p:par>
                              <p:par>
                                <p:cTn id="14" presetID="9" presetClass="emph" presetSubtype="0" nodeType="withEffect">
                                  <p:stCondLst>
                                    <p:cond delay="0"/>
                                  </p:stCondLst>
                                  <p:childTnLst>
                                    <p:set>
                                      <p:cBhvr>
                                        <p:cTn id="15" dur="indefinite"/>
                                        <p:tgtEl>
                                          <p:spTgt spid="7">
                                            <p:txEl>
                                              <p:pRg st="4" end="4"/>
                                            </p:txEl>
                                          </p:spTgt>
                                        </p:tgtEl>
                                        <p:attrNameLst>
                                          <p:attrName>style.opacity</p:attrName>
                                        </p:attrNameLst>
                                      </p:cBhvr>
                                      <p:to>
                                        <p:strVal val="0.1"/>
                                      </p:to>
                                    </p:set>
                                    <p:animEffect filter="image" prLst="opacity: 0.1">
                                      <p:cBhvr rctx="IE">
                                        <p:cTn id="16" dur="indefinite"/>
                                        <p:tgtEl>
                                          <p:spTgt spid="7">
                                            <p:txEl>
                                              <p:pRg st="4" end="4"/>
                                            </p:txEl>
                                          </p:spTgt>
                                        </p:tgtEl>
                                      </p:cBhvr>
                                    </p:animEffect>
                                  </p:childTnLst>
                                </p:cTn>
                              </p:par>
                              <p:par>
                                <p:cTn id="17" presetID="9" presetClass="emph" presetSubtype="0" nodeType="withEffect">
                                  <p:stCondLst>
                                    <p:cond delay="0"/>
                                  </p:stCondLst>
                                  <p:childTnLst>
                                    <p:set>
                                      <p:cBhvr>
                                        <p:cTn id="18" dur="indefinite"/>
                                        <p:tgtEl>
                                          <p:spTgt spid="7">
                                            <p:txEl>
                                              <p:pRg st="6" end="6"/>
                                            </p:txEl>
                                          </p:spTgt>
                                        </p:tgtEl>
                                        <p:attrNameLst>
                                          <p:attrName>style.opacity</p:attrName>
                                        </p:attrNameLst>
                                      </p:cBhvr>
                                      <p:to>
                                        <p:strVal val="0.1"/>
                                      </p:to>
                                    </p:set>
                                    <p:animEffect filter="image" prLst="opacity: 0.1">
                                      <p:cBhvr rctx="IE">
                                        <p:cTn id="19" dur="indefinite"/>
                                        <p:tgtEl>
                                          <p:spTgt spid="7">
                                            <p:txEl>
                                              <p:pRg st="6" end="6"/>
                                            </p:txEl>
                                          </p:spTgt>
                                        </p:tgtEl>
                                      </p:cBhvr>
                                    </p:animEffect>
                                  </p:childTnLst>
                                </p:cTn>
                              </p:par>
                              <p:par>
                                <p:cTn id="20" presetID="9" presetClass="emph" presetSubtype="0" nodeType="withEffect">
                                  <p:stCondLst>
                                    <p:cond delay="0"/>
                                  </p:stCondLst>
                                  <p:childTnLst>
                                    <p:set>
                                      <p:cBhvr>
                                        <p:cTn id="21" dur="indefinite"/>
                                        <p:tgtEl>
                                          <p:spTgt spid="7">
                                            <p:txEl>
                                              <p:pRg st="7" end="7"/>
                                            </p:txEl>
                                          </p:spTgt>
                                        </p:tgtEl>
                                        <p:attrNameLst>
                                          <p:attrName>style.opacity</p:attrName>
                                        </p:attrNameLst>
                                      </p:cBhvr>
                                      <p:to>
                                        <p:strVal val="0.1"/>
                                      </p:to>
                                    </p:set>
                                    <p:animEffect filter="image" prLst="opacity: 0.1">
                                      <p:cBhvr rctx="IE">
                                        <p:cTn id="22" dur="indefinite"/>
                                        <p:tgtEl>
                                          <p:spTgt spid="7">
                                            <p:txEl>
                                              <p:pRg st="7" end="7"/>
                                            </p:txEl>
                                          </p:spTgt>
                                        </p:tgtEl>
                                      </p:cBhvr>
                                    </p:animEffect>
                                  </p:childTnLst>
                                </p:cTn>
                              </p:par>
                              <p:par>
                                <p:cTn id="23" presetID="9" presetClass="emph" presetSubtype="0" nodeType="withEffect">
                                  <p:stCondLst>
                                    <p:cond delay="0"/>
                                  </p:stCondLst>
                                  <p:childTnLst>
                                    <p:set>
                                      <p:cBhvr>
                                        <p:cTn id="24" dur="indefinite"/>
                                        <p:tgtEl>
                                          <p:spTgt spid="7">
                                            <p:txEl>
                                              <p:pRg st="8" end="8"/>
                                            </p:txEl>
                                          </p:spTgt>
                                        </p:tgtEl>
                                        <p:attrNameLst>
                                          <p:attrName>style.opacity</p:attrName>
                                        </p:attrNameLst>
                                      </p:cBhvr>
                                      <p:to>
                                        <p:strVal val="0.1"/>
                                      </p:to>
                                    </p:set>
                                    <p:animEffect filter="image" prLst="opacity: 0.1">
                                      <p:cBhvr rctx="IE">
                                        <p:cTn id="25" dur="indefinite"/>
                                        <p:tgtEl>
                                          <p:spTgt spid="7">
                                            <p:txEl>
                                              <p:pRg st="8" end="8"/>
                                            </p:txEl>
                                          </p:spTgt>
                                        </p:tgtEl>
                                      </p:cBhvr>
                                    </p:animEffect>
                                  </p:childTnLst>
                                </p:cTn>
                              </p:par>
                              <p:par>
                                <p:cTn id="26" presetID="9" presetClass="emph" presetSubtype="0" nodeType="withEffect">
                                  <p:stCondLst>
                                    <p:cond delay="0"/>
                                  </p:stCondLst>
                                  <p:childTnLst>
                                    <p:set>
                                      <p:cBhvr>
                                        <p:cTn id="27" dur="indefinite"/>
                                        <p:tgtEl>
                                          <p:spTgt spid="7">
                                            <p:txEl>
                                              <p:pRg st="9" end="9"/>
                                            </p:txEl>
                                          </p:spTgt>
                                        </p:tgtEl>
                                        <p:attrNameLst>
                                          <p:attrName>style.opacity</p:attrName>
                                        </p:attrNameLst>
                                      </p:cBhvr>
                                      <p:to>
                                        <p:strVal val="0.1"/>
                                      </p:to>
                                    </p:set>
                                    <p:animEffect filter="image" prLst="opacity: 0.1">
                                      <p:cBhvr rctx="IE">
                                        <p:cTn id="28" dur="indefinite"/>
                                        <p:tgtEl>
                                          <p:spTgt spid="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95CC17-4924-8452-83A1-F181116BCF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20D02A-C99D-C501-90E6-FF786E3DC49A}"/>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Bindless</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E94DAD84-4022-9926-92CE-DBD2A4A1983A}"/>
              </a:ext>
            </a:extLst>
          </p:cNvPr>
          <p:cNvSpPr>
            <a:spLocks noGrp="1"/>
          </p:cNvSpPr>
          <p:nvPr>
            <p:ph idx="1"/>
          </p:nvPr>
        </p:nvSpPr>
        <p:spPr>
          <a:xfrm>
            <a:off x="838200" y="1825625"/>
            <a:ext cx="5040000" cy="4320000"/>
          </a:xfrm>
          <a:solidFill>
            <a:srgbClr val="3F423F"/>
          </a:solidFill>
        </p:spPr>
        <p:txBody>
          <a:bodyPr>
            <a:normAutofit lnSpcReduction="10000"/>
          </a:bodyPr>
          <a:lstStyle/>
          <a:p>
            <a:pPr marL="0" indent="0">
              <a:buNone/>
            </a:pPr>
            <a:r>
              <a:rPr lang="nl-NL" sz="1600" dirty="0" err="1">
                <a:solidFill>
                  <a:srgbClr val="C1BCAD"/>
                </a:solidFill>
                <a:latin typeface="Consolas" panose="020B0609020204030204" pitchFamily="49" charset="0"/>
              </a:rPr>
              <a:t>cbuffer</a:t>
            </a:r>
            <a:r>
              <a:rPr lang="nl-NL" sz="1600" dirty="0">
                <a:latin typeface="Consolas" panose="020B0609020204030204" pitchFamily="49" charset="0"/>
              </a:rPr>
              <a:t> </a:t>
            </a:r>
            <a:r>
              <a:rPr lang="nl-NL" sz="1600" dirty="0">
                <a:solidFill>
                  <a:srgbClr val="C9CE9F"/>
                </a:solidFill>
                <a:latin typeface="Consolas" panose="020B0609020204030204" pitchFamily="49" charset="0"/>
              </a:rPr>
              <a:t>input</a:t>
            </a:r>
            <a:r>
              <a:rPr lang="nl-NL" sz="1600" dirty="0">
                <a:latin typeface="Consolas" panose="020B0609020204030204" pitchFamily="49" charset="0"/>
              </a:rPr>
              <a:t> </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a:solidFill>
                  <a:srgbClr val="C1BCAD"/>
                </a:solidFill>
                <a:latin typeface="Consolas" panose="020B0609020204030204" pitchFamily="49" charset="0"/>
              </a:rPr>
              <a:t>register</a:t>
            </a:r>
            <a:r>
              <a:rPr lang="nl-NL" sz="1600" dirty="0">
                <a:solidFill>
                  <a:srgbClr val="CFCFCF"/>
                </a:solidFill>
                <a:latin typeface="Consolas" panose="020B0609020204030204" pitchFamily="49" charset="0"/>
              </a:rPr>
              <a:t>(</a:t>
            </a:r>
            <a:r>
              <a:rPr lang="nl-NL" sz="1600" dirty="0">
                <a:solidFill>
                  <a:schemeClr val="accent2"/>
                </a:solidFill>
                <a:latin typeface="Consolas" panose="020B0609020204030204" pitchFamily="49" charset="0"/>
              </a:rPr>
              <a:t>b0</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r>
              <a:rPr lang="nl-NL" sz="1600" dirty="0">
                <a:solidFill>
                  <a:srgbClr val="C1BCAD"/>
                </a:solidFill>
                <a:latin typeface="Consolas" panose="020B0609020204030204" pitchFamily="49" charset="0"/>
              </a:rPr>
              <a:t>  </a:t>
            </a:r>
            <a:r>
              <a:rPr lang="nl-NL" sz="1600" dirty="0" err="1">
                <a:solidFill>
                  <a:srgbClr val="C1BCAD"/>
                </a:solidFill>
                <a:latin typeface="Consolas" panose="020B0609020204030204" pitchFamily="49" charset="0"/>
              </a:rPr>
              <a:t>uint</a:t>
            </a:r>
            <a:r>
              <a:rPr lang="nl-NL" sz="1600" dirty="0">
                <a:latin typeface="Consolas" panose="020B0609020204030204" pitchFamily="49" charset="0"/>
              </a:rPr>
              <a:t> </a:t>
            </a:r>
            <a:r>
              <a:rPr lang="nl-NL" sz="1600" dirty="0" err="1">
                <a:solidFill>
                  <a:schemeClr val="accent2"/>
                </a:solidFill>
                <a:latin typeface="Consolas" panose="020B0609020204030204" pitchFamily="49" charset="0"/>
              </a:rPr>
              <a:t>value</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  </a:t>
            </a:r>
            <a:r>
              <a:rPr lang="nl-NL" sz="1600" dirty="0" err="1">
                <a:solidFill>
                  <a:srgbClr val="C1BCAD"/>
                </a:solidFill>
                <a:latin typeface="Consolas" panose="020B0609020204030204" pitchFamily="49" charset="0"/>
              </a:rPr>
              <a:t>uint</a:t>
            </a:r>
            <a:r>
              <a:rPr lang="nl-NL" sz="1600" dirty="0">
                <a:solidFill>
                  <a:srgbClr val="CFCFCF"/>
                </a:solidFill>
                <a:latin typeface="Consolas" panose="020B0609020204030204" pitchFamily="49" charset="0"/>
              </a:rPr>
              <a:t> </a:t>
            </a:r>
            <a:r>
              <a:rPr lang="nl-NL" sz="1600" dirty="0" err="1">
                <a:solidFill>
                  <a:srgbClr val="FFFF00"/>
                </a:solidFill>
                <a:latin typeface="Consolas" panose="020B0609020204030204" pitchFamily="49" charset="0"/>
              </a:rPr>
              <a:t>heap_index</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endParaRPr lang="nl-NL" sz="1600" dirty="0">
              <a:latin typeface="Consolas" panose="020B0609020204030204" pitchFamily="49" charset="0"/>
            </a:endParaRPr>
          </a:p>
          <a:p>
            <a:pPr marL="0" indent="0">
              <a:buNone/>
            </a:pPr>
            <a:r>
              <a:rPr lang="nl-NL" sz="1600" dirty="0">
                <a:solidFill>
                  <a:srgbClr val="CFCFCF"/>
                </a:solidFill>
                <a:latin typeface="Consolas" panose="020B0609020204030204" pitchFamily="49" charset="0"/>
              </a:rPr>
              <a:t>[</a:t>
            </a:r>
            <a:r>
              <a:rPr lang="nl-NL" sz="1600" dirty="0" err="1">
                <a:solidFill>
                  <a:srgbClr val="C1BCAD"/>
                </a:solidFill>
                <a:latin typeface="Consolas" panose="020B0609020204030204" pitchFamily="49" charset="0"/>
              </a:rPr>
              <a:t>numthreads</a:t>
            </a:r>
            <a:r>
              <a:rPr lang="nl-NL" sz="1600" dirty="0">
                <a:solidFill>
                  <a:srgbClr val="CFCFCF"/>
                </a:solidFill>
                <a:latin typeface="Consolas" panose="020B0609020204030204" pitchFamily="49" charset="0"/>
              </a:rPr>
              <a:t>(32,1,1)]</a:t>
            </a:r>
          </a:p>
          <a:p>
            <a:pPr marL="0" indent="0">
              <a:buNone/>
            </a:pPr>
            <a:r>
              <a:rPr lang="en-US" sz="1600" dirty="0">
                <a:solidFill>
                  <a:srgbClr val="C1BCAD"/>
                </a:solidFill>
                <a:latin typeface="Consolas" panose="020B0609020204030204" pitchFamily="49" charset="0"/>
              </a:rPr>
              <a:t>void</a:t>
            </a:r>
            <a:r>
              <a:rPr lang="en-US" sz="1600" dirty="0">
                <a:latin typeface="Consolas" panose="020B0609020204030204" pitchFamily="49" charset="0"/>
              </a:rPr>
              <a:t> </a:t>
            </a:r>
            <a:r>
              <a:rPr lang="en-US" sz="1600" dirty="0">
                <a:solidFill>
                  <a:srgbClr val="C9CE9F"/>
                </a:solidFill>
                <a:latin typeface="Consolas" panose="020B0609020204030204" pitchFamily="49" charset="0"/>
              </a:rPr>
              <a:t>main</a:t>
            </a:r>
            <a:r>
              <a:rPr lang="en-US" sz="1600" dirty="0">
                <a:solidFill>
                  <a:srgbClr val="CFCFCF"/>
                </a:solidFill>
                <a:latin typeface="Consolas" panose="020B0609020204030204" pitchFamily="49" charset="0"/>
              </a:rPr>
              <a:t>(</a:t>
            </a:r>
            <a:r>
              <a:rPr lang="en-US" sz="1600" dirty="0" err="1">
                <a:solidFill>
                  <a:srgbClr val="C1BCAD"/>
                </a:solidFill>
                <a:latin typeface="Consolas" panose="020B0609020204030204" pitchFamily="49" charset="0"/>
              </a:rPr>
              <a:t>uint</a:t>
            </a:r>
            <a:r>
              <a:rPr lang="en-US" sz="1600" dirty="0">
                <a:latin typeface="Consolas" panose="020B0609020204030204" pitchFamily="49" charset="0"/>
              </a:rPr>
              <a:t> </a:t>
            </a:r>
            <a:r>
              <a:rPr lang="en-US" sz="1600" dirty="0">
                <a:solidFill>
                  <a:srgbClr val="9FA29F"/>
                </a:solidFill>
                <a:latin typeface="Consolas" panose="020B0609020204030204" pitchFamily="49" charset="0"/>
              </a:rPr>
              <a:t>index</a:t>
            </a:r>
            <a:r>
              <a:rPr lang="en-US" sz="1600" dirty="0">
                <a:latin typeface="Consolas" panose="020B0609020204030204" pitchFamily="49" charset="0"/>
              </a:rPr>
              <a:t> </a:t>
            </a:r>
            <a:r>
              <a:rPr lang="en-US" sz="1600" dirty="0">
                <a:solidFill>
                  <a:srgbClr val="CFCFCF"/>
                </a:solidFill>
                <a:latin typeface="Consolas" panose="020B0609020204030204" pitchFamily="49" charset="0"/>
              </a:rPr>
              <a:t>:</a:t>
            </a:r>
            <a:r>
              <a:rPr lang="en-US" sz="1600" dirty="0">
                <a:latin typeface="Consolas" panose="020B0609020204030204" pitchFamily="49" charset="0"/>
              </a:rPr>
              <a:t> </a:t>
            </a:r>
            <a:r>
              <a:rPr lang="en-US" sz="1600" dirty="0" err="1">
                <a:solidFill>
                  <a:srgbClr val="9FA29F"/>
                </a:solidFill>
                <a:latin typeface="Consolas" panose="020B0609020204030204" pitchFamily="49" charset="0"/>
              </a:rPr>
              <a:t>SV_DispatchThreadID</a:t>
            </a:r>
            <a:r>
              <a:rPr lang="en-US"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r>
              <a:rPr lang="en-US" sz="1600" dirty="0">
                <a:solidFill>
                  <a:srgbClr val="CFCFCF"/>
                </a:solidFill>
                <a:latin typeface="Consolas" panose="020B0609020204030204" pitchFamily="49" charset="0"/>
              </a:rPr>
              <a:t>  </a:t>
            </a:r>
            <a:r>
              <a:rPr lang="en-US" sz="1600" dirty="0" err="1">
                <a:solidFill>
                  <a:schemeClr val="accent6">
                    <a:lumMod val="60000"/>
                    <a:lumOff val="40000"/>
                  </a:schemeClr>
                </a:solidFill>
                <a:latin typeface="Consolas" panose="020B0609020204030204" pitchFamily="49" charset="0"/>
              </a:rPr>
              <a:t>RWStructuredBuffer</a:t>
            </a:r>
            <a:r>
              <a:rPr lang="en-US" sz="1600" dirty="0">
                <a:solidFill>
                  <a:schemeClr val="accent6">
                    <a:lumMod val="60000"/>
                    <a:lumOff val="40000"/>
                  </a:schemeClr>
                </a:solidFill>
                <a:latin typeface="Consolas" panose="020B0609020204030204" pitchFamily="49" charset="0"/>
              </a:rPr>
              <a:t>&lt;</a:t>
            </a:r>
            <a:r>
              <a:rPr lang="en-US" sz="1600" dirty="0" err="1">
                <a:solidFill>
                  <a:schemeClr val="accent6">
                    <a:lumMod val="60000"/>
                    <a:lumOff val="40000"/>
                  </a:schemeClr>
                </a:solidFill>
                <a:latin typeface="Consolas" panose="020B0609020204030204" pitchFamily="49" charset="0"/>
              </a:rPr>
              <a:t>uint</a:t>
            </a:r>
            <a:r>
              <a:rPr lang="en-US" sz="1600" dirty="0">
                <a:solidFill>
                  <a:schemeClr val="accent6">
                    <a:lumMod val="60000"/>
                    <a:lumOff val="40000"/>
                  </a:schemeClr>
                </a:solidFill>
                <a:latin typeface="Consolas" panose="020B0609020204030204" pitchFamily="49" charset="0"/>
              </a:rPr>
              <a:t>&gt; output</a:t>
            </a:r>
            <a:r>
              <a:rPr lang="en-US" sz="1600" dirty="0">
                <a:solidFill>
                  <a:srgbClr val="CFCFCF"/>
                </a:solidFill>
                <a:latin typeface="Consolas" panose="020B0609020204030204" pitchFamily="49" charset="0"/>
              </a:rPr>
              <a:t> = 	</a:t>
            </a:r>
            <a:r>
              <a:rPr lang="en-US" sz="1600" dirty="0" err="1">
                <a:solidFill>
                  <a:srgbClr val="00B0F0"/>
                </a:solidFill>
                <a:latin typeface="Consolas" panose="020B0609020204030204" pitchFamily="49" charset="0"/>
              </a:rPr>
              <a:t>ResourceDescriptorHeap</a:t>
            </a:r>
            <a:r>
              <a:rPr lang="en-US" sz="1600" dirty="0">
                <a:solidFill>
                  <a:srgbClr val="CFCFCF"/>
                </a:solidFill>
                <a:latin typeface="Consolas" panose="020B0609020204030204" pitchFamily="49" charset="0"/>
              </a:rPr>
              <a:t>[</a:t>
            </a:r>
            <a:r>
              <a:rPr lang="en-US" sz="1600" dirty="0" err="1">
                <a:solidFill>
                  <a:srgbClr val="9FA29F"/>
                </a:solidFill>
                <a:latin typeface="Consolas" panose="020B0609020204030204" pitchFamily="49" charset="0"/>
              </a:rPr>
              <a:t>heap_index</a:t>
            </a:r>
            <a:r>
              <a:rPr lang="en-US" sz="1600" dirty="0">
                <a:solidFill>
                  <a:srgbClr val="CFCFCF"/>
                </a:solidFill>
                <a:latin typeface="Consolas" panose="020B0609020204030204" pitchFamily="49" charset="0"/>
              </a:rPr>
              <a:t>];</a:t>
            </a:r>
            <a:endParaRPr lang="nl-NL" sz="1600" dirty="0">
              <a:solidFill>
                <a:srgbClr val="CFCFCF"/>
              </a:solidFill>
              <a:latin typeface="Consolas" panose="020B0609020204030204" pitchFamily="49" charset="0"/>
            </a:endParaRPr>
          </a:p>
          <a:p>
            <a:pPr marL="0" indent="0">
              <a:buNone/>
            </a:pPr>
            <a:r>
              <a:rPr lang="nl-NL" sz="1600" dirty="0">
                <a:latin typeface="Consolas" panose="020B0609020204030204" pitchFamily="49" charset="0"/>
              </a:rPr>
              <a:t>  </a:t>
            </a:r>
            <a:r>
              <a:rPr lang="nl-NL" sz="1600" dirty="0">
                <a:solidFill>
                  <a:srgbClr val="C9CE9F"/>
                </a:solidFill>
                <a:latin typeface="Consolas" panose="020B0609020204030204" pitchFamily="49" charset="0"/>
              </a:rPr>
              <a:t>output</a:t>
            </a:r>
            <a:r>
              <a:rPr lang="nl-NL" sz="1600" dirty="0">
                <a:solidFill>
                  <a:srgbClr val="CFCFCF"/>
                </a:solidFill>
                <a:latin typeface="Consolas" panose="020B0609020204030204" pitchFamily="49" charset="0"/>
              </a:rPr>
              <a:t>[</a:t>
            </a:r>
            <a:r>
              <a:rPr lang="nl-NL" sz="1600" dirty="0">
                <a:solidFill>
                  <a:srgbClr val="9FA29F"/>
                </a:solidFill>
                <a:latin typeface="Consolas" panose="020B0609020204030204" pitchFamily="49" charset="0"/>
              </a:rPr>
              <a:t>index</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err="1">
                <a:solidFill>
                  <a:srgbClr val="9FA29F"/>
                </a:solidFill>
                <a:latin typeface="Consolas" panose="020B0609020204030204" pitchFamily="49" charset="0"/>
              </a:rPr>
              <a:t>value</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endParaRPr lang="en-US" sz="1600" dirty="0">
              <a:solidFill>
                <a:srgbClr val="CFCFCF"/>
              </a:solidFill>
              <a:latin typeface="Consolas" panose="020B0609020204030204" pitchFamily="49" charset="0"/>
            </a:endParaRPr>
          </a:p>
        </p:txBody>
      </p:sp>
      <p:sp>
        <p:nvSpPr>
          <p:cNvPr id="7" name="Content Placeholder 2">
            <a:extLst>
              <a:ext uri="{FF2B5EF4-FFF2-40B4-BE49-F238E27FC236}">
                <a16:creationId xmlns:a16="http://schemas.microsoft.com/office/drawing/2014/main" id="{F32248BB-ECD5-84BC-C408-2E063EF7AE1B}"/>
              </a:ext>
            </a:extLst>
          </p:cNvPr>
          <p:cNvSpPr txBox="1">
            <a:spLocks/>
          </p:cNvSpPr>
          <p:nvPr/>
        </p:nvSpPr>
        <p:spPr>
          <a:xfrm>
            <a:off x="6313800" y="1825625"/>
            <a:ext cx="5040000" cy="4320000"/>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en-US" sz="1400" dirty="0">
                <a:solidFill>
                  <a:srgbClr val="CFCFCF"/>
                </a:solidFill>
                <a:latin typeface="Consolas" panose="020B0609020204030204" pitchFamily="49" charset="0"/>
              </a:rPr>
              <a:t>s_getpc_b64   s[10:11]</a:t>
            </a:r>
          </a:p>
          <a:p>
            <a:pPr marL="0" indent="0">
              <a:buClr>
                <a:srgbClr val="9FA29F"/>
              </a:buClr>
              <a:buNone/>
            </a:pPr>
            <a:r>
              <a:rPr lang="en-US" sz="1400" dirty="0">
                <a:solidFill>
                  <a:srgbClr val="CFCFCF"/>
                </a:solidFill>
                <a:latin typeface="Consolas" panose="020B0609020204030204" pitchFamily="49" charset="0"/>
              </a:rPr>
              <a:t>s_mov_b32     </a:t>
            </a:r>
            <a:r>
              <a:rPr lang="en-US" sz="1400" dirty="0">
                <a:solidFill>
                  <a:srgbClr val="00B0F0"/>
                </a:solidFill>
                <a:latin typeface="Consolas" panose="020B0609020204030204" pitchFamily="49" charset="0"/>
              </a:rPr>
              <a:t>s8</a:t>
            </a:r>
            <a:r>
              <a:rPr lang="en-US" sz="1400" dirty="0">
                <a:solidFill>
                  <a:srgbClr val="CFCFCF"/>
                </a:solidFill>
                <a:latin typeface="Consolas" panose="020B0609020204030204" pitchFamily="49" charset="0"/>
              </a:rPr>
              <a:t>, s2</a:t>
            </a:r>
          </a:p>
          <a:p>
            <a:pPr marL="0" indent="0">
              <a:buClr>
                <a:srgbClr val="9FA29F"/>
              </a:buClr>
              <a:buNone/>
            </a:pPr>
            <a:r>
              <a:rPr lang="en-US" sz="1400" dirty="0">
                <a:solidFill>
                  <a:srgbClr val="CFCFCF"/>
                </a:solidFill>
                <a:latin typeface="Consolas" panose="020B0609020204030204" pitchFamily="49" charset="0"/>
              </a:rPr>
              <a:t>s_mov_b32     </a:t>
            </a:r>
            <a:r>
              <a:rPr lang="en-US" sz="1400" dirty="0">
                <a:solidFill>
                  <a:srgbClr val="00B0F0"/>
                </a:solidFill>
                <a:latin typeface="Consolas" panose="020B0609020204030204" pitchFamily="49" charset="0"/>
              </a:rPr>
              <a:t>s9</a:t>
            </a:r>
            <a:r>
              <a:rPr lang="en-US" sz="1400" dirty="0">
                <a:solidFill>
                  <a:srgbClr val="CFCFCF"/>
                </a:solidFill>
                <a:latin typeface="Consolas" panose="020B0609020204030204" pitchFamily="49" charset="0"/>
              </a:rPr>
              <a:t>, s11</a:t>
            </a:r>
          </a:p>
          <a:p>
            <a:pPr marL="0" indent="0">
              <a:buClr>
                <a:srgbClr val="9FA29F"/>
              </a:buClr>
              <a:buNone/>
            </a:pPr>
            <a:r>
              <a:rPr lang="en-US" sz="1400" dirty="0">
                <a:solidFill>
                  <a:srgbClr val="CFCFCF"/>
                </a:solidFill>
                <a:latin typeface="Consolas" panose="020B0609020204030204" pitchFamily="49" charset="0"/>
              </a:rPr>
              <a:t>s_lshl_b32    s0, </a:t>
            </a:r>
            <a:r>
              <a:rPr lang="en-US" sz="1400" dirty="0">
                <a:solidFill>
                  <a:srgbClr val="FFFF00"/>
                </a:solidFill>
                <a:latin typeface="Consolas" panose="020B0609020204030204" pitchFamily="49" charset="0"/>
              </a:rPr>
              <a:t>s4</a:t>
            </a:r>
            <a:r>
              <a:rPr lang="en-US" sz="1400" dirty="0">
                <a:solidFill>
                  <a:srgbClr val="CFCFCF"/>
                </a:solidFill>
                <a:latin typeface="Consolas" panose="020B0609020204030204" pitchFamily="49" charset="0"/>
              </a:rPr>
              <a:t>, 5</a:t>
            </a:r>
          </a:p>
          <a:p>
            <a:pPr marL="0" indent="0">
              <a:buClr>
                <a:srgbClr val="9FA29F"/>
              </a:buClr>
              <a:buNone/>
            </a:pPr>
            <a:r>
              <a:rPr lang="en-US" sz="1400" dirty="0">
                <a:solidFill>
                  <a:srgbClr val="CFCFCF"/>
                </a:solidFill>
                <a:latin typeface="Consolas" panose="020B0609020204030204" pitchFamily="49" charset="0"/>
              </a:rPr>
              <a:t>v_and_b32     v0, lit(0x000003ff), v0</a:t>
            </a:r>
          </a:p>
          <a:p>
            <a:pPr marL="0" indent="0">
              <a:buClr>
                <a:srgbClr val="9FA29F"/>
              </a:buClr>
              <a:buNone/>
            </a:pPr>
            <a:r>
              <a:rPr lang="en-US" sz="1400" dirty="0">
                <a:solidFill>
                  <a:srgbClr val="CFCFCF"/>
                </a:solidFill>
                <a:latin typeface="Consolas" panose="020B0609020204030204" pitchFamily="49" charset="0"/>
              </a:rPr>
              <a:t>s_load_b128   </a:t>
            </a:r>
            <a:r>
              <a:rPr lang="en-US" sz="1400" dirty="0">
                <a:solidFill>
                  <a:schemeClr val="accent6">
                    <a:lumMod val="60000"/>
                    <a:lumOff val="40000"/>
                  </a:schemeClr>
                </a:solidFill>
                <a:latin typeface="Consolas" panose="020B0609020204030204" pitchFamily="49" charset="0"/>
              </a:rPr>
              <a:t>s[8:11]</a:t>
            </a:r>
            <a:r>
              <a:rPr lang="en-US" sz="1400" dirty="0">
                <a:solidFill>
                  <a:srgbClr val="CFCFCF"/>
                </a:solidFill>
                <a:latin typeface="Consolas" panose="020B0609020204030204" pitchFamily="49" charset="0"/>
              </a:rPr>
              <a:t>, </a:t>
            </a:r>
            <a:r>
              <a:rPr lang="en-US" sz="1400" dirty="0">
                <a:solidFill>
                  <a:srgbClr val="00B0F0"/>
                </a:solidFill>
                <a:latin typeface="Consolas" panose="020B0609020204030204" pitchFamily="49" charset="0"/>
              </a:rPr>
              <a:t>s[8:9]</a:t>
            </a:r>
            <a:r>
              <a:rPr lang="en-US" sz="1400" dirty="0">
                <a:solidFill>
                  <a:srgbClr val="CFCFCF"/>
                </a:solidFill>
                <a:latin typeface="Consolas" panose="020B0609020204030204" pitchFamily="49" charset="0"/>
              </a:rPr>
              <a:t>, s0</a:t>
            </a:r>
          </a:p>
          <a:p>
            <a:pPr marL="0" indent="0">
              <a:buClr>
                <a:srgbClr val="9FA29F"/>
              </a:buClr>
              <a:buNone/>
            </a:pPr>
            <a:r>
              <a:rPr lang="en-US" sz="1400" dirty="0">
                <a:solidFill>
                  <a:srgbClr val="CFCFCF"/>
                </a:solidFill>
                <a:latin typeface="Consolas" panose="020B0609020204030204" pitchFamily="49" charset="0"/>
              </a:rPr>
              <a:t>v_lshl_add_u32  v0, s7, 6, v0</a:t>
            </a:r>
          </a:p>
          <a:p>
            <a:pPr marL="0" indent="0">
              <a:buClr>
                <a:srgbClr val="9FA29F"/>
              </a:buClr>
              <a:buNone/>
            </a:pPr>
            <a:r>
              <a:rPr lang="en-US" sz="1400" dirty="0">
                <a:solidFill>
                  <a:srgbClr val="CFCFCF"/>
                </a:solidFill>
                <a:latin typeface="Consolas" panose="020B0609020204030204" pitchFamily="49" charset="0"/>
              </a:rPr>
              <a:t>v_mov_b32     </a:t>
            </a:r>
            <a:r>
              <a:rPr lang="en-US" sz="1400" dirty="0">
                <a:solidFill>
                  <a:schemeClr val="accent2"/>
                </a:solidFill>
                <a:latin typeface="Consolas" panose="020B0609020204030204" pitchFamily="49" charset="0"/>
              </a:rPr>
              <a:t>v1</a:t>
            </a:r>
            <a:r>
              <a:rPr lang="en-US" sz="1400" dirty="0">
                <a:solidFill>
                  <a:srgbClr val="CFCFCF"/>
                </a:solidFill>
                <a:latin typeface="Consolas" panose="020B0609020204030204" pitchFamily="49" charset="0"/>
              </a:rPr>
              <a:t>, </a:t>
            </a:r>
            <a:r>
              <a:rPr lang="en-US" sz="1400" dirty="0">
                <a:solidFill>
                  <a:schemeClr val="accent2"/>
                </a:solidFill>
                <a:latin typeface="Consolas" panose="020B0609020204030204" pitchFamily="49" charset="0"/>
              </a:rPr>
              <a:t>s3</a:t>
            </a:r>
          </a:p>
          <a:p>
            <a:pPr marL="0" indent="0">
              <a:buClr>
                <a:srgbClr val="9FA29F"/>
              </a:buClr>
              <a:buNone/>
            </a:pPr>
            <a:r>
              <a:rPr lang="en-US" sz="1400" dirty="0" err="1">
                <a:solidFill>
                  <a:srgbClr val="CFCFCF"/>
                </a:solidFill>
                <a:latin typeface="Consolas" panose="020B0609020204030204" pitchFamily="49" charset="0"/>
              </a:rPr>
              <a:t>s_waitcnt</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lgkmcnt</a:t>
            </a:r>
            <a:r>
              <a:rPr lang="en-US" sz="1400" dirty="0">
                <a:solidFill>
                  <a:srgbClr val="CFCFCF"/>
                </a:solidFill>
                <a:latin typeface="Consolas" panose="020B0609020204030204" pitchFamily="49" charset="0"/>
              </a:rPr>
              <a:t>(0)</a:t>
            </a:r>
          </a:p>
          <a:p>
            <a:pPr marL="0" indent="0">
              <a:buClr>
                <a:srgbClr val="9FA29F"/>
              </a:buClr>
              <a:buNone/>
            </a:pPr>
            <a:r>
              <a:rPr lang="en-US" sz="1400" dirty="0">
                <a:solidFill>
                  <a:srgbClr val="CFCFCF"/>
                </a:solidFill>
                <a:latin typeface="Consolas" panose="020B0609020204030204" pitchFamily="49" charset="0"/>
              </a:rPr>
              <a:t>buffer_store_b32  </a:t>
            </a:r>
            <a:r>
              <a:rPr lang="en-US" sz="1400" dirty="0">
                <a:solidFill>
                  <a:schemeClr val="accent2"/>
                </a:solidFill>
                <a:latin typeface="Consolas" panose="020B0609020204030204" pitchFamily="49" charset="0"/>
              </a:rPr>
              <a:t>v1</a:t>
            </a:r>
            <a:r>
              <a:rPr lang="en-US" sz="1400" dirty="0">
                <a:solidFill>
                  <a:srgbClr val="CFCFCF"/>
                </a:solidFill>
                <a:latin typeface="Consolas" panose="020B0609020204030204" pitchFamily="49" charset="0"/>
              </a:rPr>
              <a:t>, v0, </a:t>
            </a:r>
            <a:r>
              <a:rPr lang="en-US" sz="1400" dirty="0">
                <a:solidFill>
                  <a:schemeClr val="accent6">
                    <a:lumMod val="60000"/>
                    <a:lumOff val="40000"/>
                  </a:schemeClr>
                </a:solidFill>
                <a:latin typeface="Consolas" panose="020B0609020204030204" pitchFamily="49" charset="0"/>
              </a:rPr>
              <a:t>s[8:11]</a:t>
            </a:r>
            <a:r>
              <a:rPr lang="en-US" sz="1400" dirty="0">
                <a:solidFill>
                  <a:srgbClr val="CFCFCF"/>
                </a:solidFill>
                <a:latin typeface="Consolas" panose="020B0609020204030204" pitchFamily="49" charset="0"/>
              </a:rPr>
              <a:t>, 0 </a:t>
            </a:r>
            <a:r>
              <a:rPr lang="en-US" sz="1400" dirty="0" err="1">
                <a:solidFill>
                  <a:srgbClr val="CFCFCF"/>
                </a:solidFill>
                <a:latin typeface="Consolas" panose="020B0609020204030204" pitchFamily="49" charset="0"/>
              </a:rPr>
              <a:t>idxen</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glc</a:t>
            </a:r>
            <a:endParaRPr lang="nl-NL" sz="1400" dirty="0">
              <a:solidFill>
                <a:srgbClr val="CFCFCF"/>
              </a:solidFill>
              <a:latin typeface="Consolas" panose="020B0609020204030204" pitchFamily="49" charset="0"/>
            </a:endParaRPr>
          </a:p>
        </p:txBody>
      </p:sp>
      <p:sp>
        <p:nvSpPr>
          <p:cNvPr id="6" name="Slide Number Placeholder 5">
            <a:extLst>
              <a:ext uri="{FF2B5EF4-FFF2-40B4-BE49-F238E27FC236}">
                <a16:creationId xmlns:a16="http://schemas.microsoft.com/office/drawing/2014/main" id="{E64493DE-788D-E74E-83C5-7C1151174393}"/>
              </a:ext>
            </a:extLst>
          </p:cNvPr>
          <p:cNvSpPr>
            <a:spLocks noGrp="1"/>
          </p:cNvSpPr>
          <p:nvPr>
            <p:ph type="sldNum" sz="quarter" idx="12"/>
          </p:nvPr>
        </p:nvSpPr>
        <p:spPr/>
        <p:txBody>
          <a:bodyPr/>
          <a:lstStyle/>
          <a:p>
            <a:fld id="{5C7B9823-D771-4D90-A2CD-7D2C676B1CFD}" type="slidenum">
              <a:rPr lang="nl-NL" smtClean="0"/>
              <a:t>46</a:t>
            </a:fld>
            <a:endParaRPr lang="nl-NL"/>
          </a:p>
        </p:txBody>
      </p:sp>
    </p:spTree>
    <p:extLst>
      <p:ext uri="{BB962C8B-B14F-4D97-AF65-F5344CB8AC3E}">
        <p14:creationId xmlns:p14="http://schemas.microsoft.com/office/powerpoint/2010/main" val="3200362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p:cTn id="6" dur="indefinite"/>
                                        <p:tgtEl>
                                          <p:spTgt spid="7">
                                            <p:txEl>
                                              <p:pRg st="0" end="0"/>
                                            </p:txEl>
                                          </p:spTgt>
                                        </p:tgtEl>
                                        <p:attrNameLst>
                                          <p:attrName>style.opacity</p:attrName>
                                        </p:attrNameLst>
                                      </p:cBhvr>
                                      <p:to>
                                        <p:strVal val="0.1"/>
                                      </p:to>
                                    </p:set>
                                    <p:animEffect filter="image" prLst="opacity: 0.1">
                                      <p:cBhvr rctx="IE">
                                        <p:cTn id="7" dur="indefinite"/>
                                        <p:tgtEl>
                                          <p:spTgt spid="7">
                                            <p:txEl>
                                              <p:pRg st="0" end="0"/>
                                            </p:txEl>
                                          </p:spTgt>
                                        </p:tgtEl>
                                      </p:cBhvr>
                                    </p:animEffect>
                                  </p:childTnLst>
                                </p:cTn>
                              </p:par>
                              <p:par>
                                <p:cTn id="8" presetID="9" presetClass="emph" presetSubtype="0" nodeType="withEffect">
                                  <p:stCondLst>
                                    <p:cond delay="0"/>
                                  </p:stCondLst>
                                  <p:childTnLst>
                                    <p:set>
                                      <p:cBhvr>
                                        <p:cTn id="9" dur="indefinite"/>
                                        <p:tgtEl>
                                          <p:spTgt spid="7">
                                            <p:txEl>
                                              <p:pRg st="1" end="1"/>
                                            </p:txEl>
                                          </p:spTgt>
                                        </p:tgtEl>
                                        <p:attrNameLst>
                                          <p:attrName>style.opacity</p:attrName>
                                        </p:attrNameLst>
                                      </p:cBhvr>
                                      <p:to>
                                        <p:strVal val="0.1"/>
                                      </p:to>
                                    </p:set>
                                    <p:animEffect filter="image" prLst="opacity: 0.1">
                                      <p:cBhvr rctx="IE">
                                        <p:cTn id="10" dur="indefinite"/>
                                        <p:tgtEl>
                                          <p:spTgt spid="7">
                                            <p:txEl>
                                              <p:pRg st="1" end="1"/>
                                            </p:txEl>
                                          </p:spTgt>
                                        </p:tgtEl>
                                      </p:cBhvr>
                                    </p:animEffect>
                                  </p:childTnLst>
                                </p:cTn>
                              </p:par>
                              <p:par>
                                <p:cTn id="11" presetID="9" presetClass="emph" presetSubtype="0" nodeType="withEffect">
                                  <p:stCondLst>
                                    <p:cond delay="0"/>
                                  </p:stCondLst>
                                  <p:childTnLst>
                                    <p:set>
                                      <p:cBhvr>
                                        <p:cTn id="12" dur="indefinite"/>
                                        <p:tgtEl>
                                          <p:spTgt spid="7">
                                            <p:txEl>
                                              <p:pRg st="2" end="2"/>
                                            </p:txEl>
                                          </p:spTgt>
                                        </p:tgtEl>
                                        <p:attrNameLst>
                                          <p:attrName>style.opacity</p:attrName>
                                        </p:attrNameLst>
                                      </p:cBhvr>
                                      <p:to>
                                        <p:strVal val="0.1"/>
                                      </p:to>
                                    </p:set>
                                    <p:animEffect filter="image" prLst="opacity: 0.1">
                                      <p:cBhvr rctx="IE">
                                        <p:cTn id="13" dur="indefinite"/>
                                        <p:tgtEl>
                                          <p:spTgt spid="7">
                                            <p:txEl>
                                              <p:pRg st="2" end="2"/>
                                            </p:txEl>
                                          </p:spTgt>
                                        </p:tgtEl>
                                      </p:cBhvr>
                                    </p:animEffect>
                                  </p:childTnLst>
                                </p:cTn>
                              </p:par>
                              <p:par>
                                <p:cTn id="14" presetID="9" presetClass="emph" presetSubtype="0" nodeType="withEffect">
                                  <p:stCondLst>
                                    <p:cond delay="0"/>
                                  </p:stCondLst>
                                  <p:childTnLst>
                                    <p:set>
                                      <p:cBhvr>
                                        <p:cTn id="15" dur="indefinite"/>
                                        <p:tgtEl>
                                          <p:spTgt spid="7">
                                            <p:txEl>
                                              <p:pRg st="3" end="3"/>
                                            </p:txEl>
                                          </p:spTgt>
                                        </p:tgtEl>
                                        <p:attrNameLst>
                                          <p:attrName>style.opacity</p:attrName>
                                        </p:attrNameLst>
                                      </p:cBhvr>
                                      <p:to>
                                        <p:strVal val="0.1"/>
                                      </p:to>
                                    </p:set>
                                    <p:animEffect filter="image" prLst="opacity: 0.1">
                                      <p:cBhvr rctx="IE">
                                        <p:cTn id="16" dur="indefinite"/>
                                        <p:tgtEl>
                                          <p:spTgt spid="7">
                                            <p:txEl>
                                              <p:pRg st="3" end="3"/>
                                            </p:txEl>
                                          </p:spTgt>
                                        </p:tgtEl>
                                      </p:cBhvr>
                                    </p:animEffect>
                                  </p:childTnLst>
                                </p:cTn>
                              </p:par>
                              <p:par>
                                <p:cTn id="17" presetID="9" presetClass="emph" presetSubtype="0" nodeType="withEffect">
                                  <p:stCondLst>
                                    <p:cond delay="0"/>
                                  </p:stCondLst>
                                  <p:childTnLst>
                                    <p:set>
                                      <p:cBhvr>
                                        <p:cTn id="18" dur="indefinite"/>
                                        <p:tgtEl>
                                          <p:spTgt spid="7">
                                            <p:txEl>
                                              <p:pRg st="4" end="4"/>
                                            </p:txEl>
                                          </p:spTgt>
                                        </p:tgtEl>
                                        <p:attrNameLst>
                                          <p:attrName>style.opacity</p:attrName>
                                        </p:attrNameLst>
                                      </p:cBhvr>
                                      <p:to>
                                        <p:strVal val="0.1"/>
                                      </p:to>
                                    </p:set>
                                    <p:animEffect filter="image" prLst="opacity: 0.1">
                                      <p:cBhvr rctx="IE">
                                        <p:cTn id="19" dur="indefinite"/>
                                        <p:tgtEl>
                                          <p:spTgt spid="7">
                                            <p:txEl>
                                              <p:pRg st="4" end="4"/>
                                            </p:txEl>
                                          </p:spTgt>
                                        </p:tgtEl>
                                      </p:cBhvr>
                                    </p:animEffect>
                                  </p:childTnLst>
                                </p:cTn>
                              </p:par>
                              <p:par>
                                <p:cTn id="20" presetID="9" presetClass="emph" presetSubtype="0" nodeType="withEffect">
                                  <p:stCondLst>
                                    <p:cond delay="0"/>
                                  </p:stCondLst>
                                  <p:childTnLst>
                                    <p:set>
                                      <p:cBhvr>
                                        <p:cTn id="21" dur="indefinite"/>
                                        <p:tgtEl>
                                          <p:spTgt spid="7">
                                            <p:txEl>
                                              <p:pRg st="5" end="5"/>
                                            </p:txEl>
                                          </p:spTgt>
                                        </p:tgtEl>
                                        <p:attrNameLst>
                                          <p:attrName>style.opacity</p:attrName>
                                        </p:attrNameLst>
                                      </p:cBhvr>
                                      <p:to>
                                        <p:strVal val="0.1"/>
                                      </p:to>
                                    </p:set>
                                    <p:animEffect filter="image" prLst="opacity: 0.1">
                                      <p:cBhvr rctx="IE">
                                        <p:cTn id="22" dur="indefinite"/>
                                        <p:tgtEl>
                                          <p:spTgt spid="7">
                                            <p:txEl>
                                              <p:pRg st="5" end="5"/>
                                            </p:txEl>
                                          </p:spTgt>
                                        </p:tgtEl>
                                      </p:cBhvr>
                                    </p:animEffect>
                                  </p:childTnLst>
                                </p:cTn>
                              </p:par>
                              <p:par>
                                <p:cTn id="23" presetID="9" presetClass="emph" presetSubtype="0" nodeType="withEffect">
                                  <p:stCondLst>
                                    <p:cond delay="0"/>
                                  </p:stCondLst>
                                  <p:childTnLst>
                                    <p:set>
                                      <p:cBhvr>
                                        <p:cTn id="24" dur="indefinite"/>
                                        <p:tgtEl>
                                          <p:spTgt spid="7">
                                            <p:txEl>
                                              <p:pRg st="6" end="6"/>
                                            </p:txEl>
                                          </p:spTgt>
                                        </p:tgtEl>
                                        <p:attrNameLst>
                                          <p:attrName>style.opacity</p:attrName>
                                        </p:attrNameLst>
                                      </p:cBhvr>
                                      <p:to>
                                        <p:strVal val="0.1"/>
                                      </p:to>
                                    </p:set>
                                    <p:animEffect filter="image" prLst="opacity: 0.1">
                                      <p:cBhvr rctx="IE">
                                        <p:cTn id="25" dur="indefinite"/>
                                        <p:tgtEl>
                                          <p:spTgt spid="7">
                                            <p:txEl>
                                              <p:pRg st="6" end="6"/>
                                            </p:txEl>
                                          </p:spTgt>
                                        </p:tgtEl>
                                      </p:cBhvr>
                                    </p:animEffect>
                                  </p:childTnLst>
                                </p:cTn>
                              </p:par>
                              <p:par>
                                <p:cTn id="26" presetID="9" presetClass="emph" presetSubtype="0" nodeType="withEffect">
                                  <p:stCondLst>
                                    <p:cond delay="0"/>
                                  </p:stCondLst>
                                  <p:childTnLst>
                                    <p:set>
                                      <p:cBhvr>
                                        <p:cTn id="27" dur="indefinite"/>
                                        <p:tgtEl>
                                          <p:spTgt spid="7">
                                            <p:txEl>
                                              <p:pRg st="8" end="8"/>
                                            </p:txEl>
                                          </p:spTgt>
                                        </p:tgtEl>
                                        <p:attrNameLst>
                                          <p:attrName>style.opacity</p:attrName>
                                        </p:attrNameLst>
                                      </p:cBhvr>
                                      <p:to>
                                        <p:strVal val="0.1"/>
                                      </p:to>
                                    </p:set>
                                    <p:animEffect filter="image" prLst="opacity: 0.1">
                                      <p:cBhvr rctx="IE">
                                        <p:cTn id="28" dur="indefinite"/>
                                        <p:tgtEl>
                                          <p:spTgt spid="7">
                                            <p:txEl>
                                              <p:pRg st="8" end="8"/>
                                            </p:txEl>
                                          </p:spTgt>
                                        </p:tgtEl>
                                      </p:cBhvr>
                                    </p:animEffect>
                                  </p:childTnLst>
                                </p:cTn>
                              </p:par>
                              <p:par>
                                <p:cTn id="29" presetID="9" presetClass="emph" presetSubtype="0" nodeType="withEffect">
                                  <p:stCondLst>
                                    <p:cond delay="0"/>
                                  </p:stCondLst>
                                  <p:childTnLst>
                                    <p:set>
                                      <p:cBhvr>
                                        <p:cTn id="30" dur="indefinite"/>
                                        <p:tgtEl>
                                          <p:spTgt spid="7">
                                            <p:txEl>
                                              <p:pRg st="9" end="9"/>
                                            </p:txEl>
                                          </p:spTgt>
                                        </p:tgtEl>
                                        <p:attrNameLst>
                                          <p:attrName>style.opacity</p:attrName>
                                        </p:attrNameLst>
                                      </p:cBhvr>
                                      <p:to>
                                        <p:strVal val="0.1"/>
                                      </p:to>
                                    </p:set>
                                    <p:animEffect filter="image" prLst="opacity: 0.1">
                                      <p:cBhvr rctx="IE">
                                        <p:cTn id="31" dur="indefinite"/>
                                        <p:tgtEl>
                                          <p:spTgt spid="7">
                                            <p:txEl>
                                              <p:pRg st="9" end="9"/>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mph" presetSubtype="0" nodeType="clickEffect">
                                  <p:stCondLst>
                                    <p:cond delay="0"/>
                                  </p:stCondLst>
                                  <p:childTnLst>
                                    <p:set>
                                      <p:cBhvr>
                                        <p:cTn id="35" dur="indefinite"/>
                                        <p:tgtEl>
                                          <p:spTgt spid="7">
                                            <p:txEl>
                                              <p:pRg st="9" end="9"/>
                                            </p:txEl>
                                          </p:spTgt>
                                        </p:tgtEl>
                                        <p:attrNameLst>
                                          <p:attrName>style.opacity</p:attrName>
                                        </p:attrNameLst>
                                      </p:cBhvr>
                                      <p:to>
                                        <p:strVal val="1"/>
                                      </p:to>
                                    </p:set>
                                    <p:animEffect filter="image" prLst="opacity: 1">
                                      <p:cBhvr rctx="IE">
                                        <p:cTn id="36" dur="indefinite"/>
                                        <p:tgtEl>
                                          <p:spTgt spid="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3A5637B-B5CE-1620-7A38-F4B98A40F3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1556C7-9FAE-9FB4-6DB0-3F909AA673A1}"/>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Bindless</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DA02D3D1-7F1A-6D8A-D3FE-BDDC0ED0B63D}"/>
              </a:ext>
            </a:extLst>
          </p:cNvPr>
          <p:cNvSpPr>
            <a:spLocks noGrp="1"/>
          </p:cNvSpPr>
          <p:nvPr>
            <p:ph idx="1"/>
          </p:nvPr>
        </p:nvSpPr>
        <p:spPr>
          <a:xfrm>
            <a:off x="838200" y="1825625"/>
            <a:ext cx="5040000" cy="4320000"/>
          </a:xfrm>
          <a:solidFill>
            <a:srgbClr val="3F423F"/>
          </a:solidFill>
        </p:spPr>
        <p:txBody>
          <a:bodyPr>
            <a:normAutofit lnSpcReduction="10000"/>
          </a:bodyPr>
          <a:lstStyle/>
          <a:p>
            <a:pPr marL="0" indent="0">
              <a:buNone/>
            </a:pPr>
            <a:r>
              <a:rPr lang="nl-NL" sz="1600" dirty="0" err="1">
                <a:solidFill>
                  <a:srgbClr val="C1BCAD"/>
                </a:solidFill>
                <a:latin typeface="Consolas" panose="020B0609020204030204" pitchFamily="49" charset="0"/>
              </a:rPr>
              <a:t>cbuffer</a:t>
            </a:r>
            <a:r>
              <a:rPr lang="nl-NL" sz="1600" dirty="0">
                <a:latin typeface="Consolas" panose="020B0609020204030204" pitchFamily="49" charset="0"/>
              </a:rPr>
              <a:t> </a:t>
            </a:r>
            <a:r>
              <a:rPr lang="nl-NL" sz="1600" dirty="0">
                <a:solidFill>
                  <a:srgbClr val="C9CE9F"/>
                </a:solidFill>
                <a:latin typeface="Consolas" panose="020B0609020204030204" pitchFamily="49" charset="0"/>
              </a:rPr>
              <a:t>input</a:t>
            </a:r>
            <a:r>
              <a:rPr lang="nl-NL" sz="1600" dirty="0">
                <a:latin typeface="Consolas" panose="020B0609020204030204" pitchFamily="49" charset="0"/>
              </a:rPr>
              <a:t> </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a:solidFill>
                  <a:srgbClr val="C1BCAD"/>
                </a:solidFill>
                <a:latin typeface="Consolas" panose="020B0609020204030204" pitchFamily="49" charset="0"/>
              </a:rPr>
              <a:t>register</a:t>
            </a:r>
            <a:r>
              <a:rPr lang="nl-NL" sz="1600" dirty="0">
                <a:solidFill>
                  <a:srgbClr val="CFCFCF"/>
                </a:solidFill>
                <a:latin typeface="Consolas" panose="020B0609020204030204" pitchFamily="49" charset="0"/>
              </a:rPr>
              <a:t>(</a:t>
            </a:r>
            <a:r>
              <a:rPr lang="nl-NL" sz="1600" dirty="0">
                <a:solidFill>
                  <a:schemeClr val="accent2"/>
                </a:solidFill>
                <a:latin typeface="Consolas" panose="020B0609020204030204" pitchFamily="49" charset="0"/>
              </a:rPr>
              <a:t>b0</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r>
              <a:rPr lang="nl-NL" sz="1600" dirty="0">
                <a:solidFill>
                  <a:srgbClr val="C1BCAD"/>
                </a:solidFill>
                <a:latin typeface="Consolas" panose="020B0609020204030204" pitchFamily="49" charset="0"/>
              </a:rPr>
              <a:t>  </a:t>
            </a:r>
            <a:r>
              <a:rPr lang="nl-NL" sz="1600" dirty="0" err="1">
                <a:solidFill>
                  <a:srgbClr val="C1BCAD"/>
                </a:solidFill>
                <a:latin typeface="Consolas" panose="020B0609020204030204" pitchFamily="49" charset="0"/>
              </a:rPr>
              <a:t>uint</a:t>
            </a:r>
            <a:r>
              <a:rPr lang="nl-NL" sz="1600" dirty="0">
                <a:latin typeface="Consolas" panose="020B0609020204030204" pitchFamily="49" charset="0"/>
              </a:rPr>
              <a:t> </a:t>
            </a:r>
            <a:r>
              <a:rPr lang="nl-NL" sz="1600" dirty="0" err="1">
                <a:solidFill>
                  <a:srgbClr val="9FA29F"/>
                </a:solidFill>
                <a:latin typeface="Consolas" panose="020B0609020204030204" pitchFamily="49" charset="0"/>
              </a:rPr>
              <a:t>value</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  </a:t>
            </a:r>
            <a:r>
              <a:rPr lang="nl-NL" sz="1600" dirty="0" err="1">
                <a:solidFill>
                  <a:srgbClr val="C1BCAD"/>
                </a:solidFill>
                <a:latin typeface="Consolas" panose="020B0609020204030204" pitchFamily="49" charset="0"/>
              </a:rPr>
              <a:t>uint</a:t>
            </a:r>
            <a:r>
              <a:rPr lang="nl-NL" sz="1600" dirty="0">
                <a:solidFill>
                  <a:srgbClr val="CFCFCF"/>
                </a:solidFill>
                <a:latin typeface="Consolas" panose="020B0609020204030204" pitchFamily="49" charset="0"/>
              </a:rPr>
              <a:t> </a:t>
            </a:r>
            <a:r>
              <a:rPr lang="nl-NL" sz="1600" dirty="0" err="1">
                <a:solidFill>
                  <a:srgbClr val="9FA29F"/>
                </a:solidFill>
                <a:latin typeface="Consolas" panose="020B0609020204030204" pitchFamily="49" charset="0"/>
              </a:rPr>
              <a:t>heap_index</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endParaRPr lang="nl-NL" sz="1600" dirty="0">
              <a:latin typeface="Consolas" panose="020B0609020204030204" pitchFamily="49" charset="0"/>
            </a:endParaRPr>
          </a:p>
          <a:p>
            <a:pPr marL="0" indent="0">
              <a:buNone/>
            </a:pPr>
            <a:r>
              <a:rPr lang="nl-NL" sz="1600" dirty="0">
                <a:solidFill>
                  <a:srgbClr val="CFCFCF"/>
                </a:solidFill>
                <a:latin typeface="Consolas" panose="020B0609020204030204" pitchFamily="49" charset="0"/>
              </a:rPr>
              <a:t>[</a:t>
            </a:r>
            <a:r>
              <a:rPr lang="nl-NL" sz="1600" dirty="0" err="1">
                <a:solidFill>
                  <a:srgbClr val="C1BCAD"/>
                </a:solidFill>
                <a:latin typeface="Consolas" panose="020B0609020204030204" pitchFamily="49" charset="0"/>
              </a:rPr>
              <a:t>numthreads</a:t>
            </a:r>
            <a:r>
              <a:rPr lang="nl-NL" sz="1600" dirty="0">
                <a:solidFill>
                  <a:srgbClr val="CFCFCF"/>
                </a:solidFill>
                <a:latin typeface="Consolas" panose="020B0609020204030204" pitchFamily="49" charset="0"/>
              </a:rPr>
              <a:t>(32,1,1)]</a:t>
            </a:r>
          </a:p>
          <a:p>
            <a:pPr marL="0" indent="0">
              <a:buNone/>
            </a:pPr>
            <a:r>
              <a:rPr lang="en-US" sz="1600" dirty="0">
                <a:solidFill>
                  <a:srgbClr val="C1BCAD"/>
                </a:solidFill>
                <a:latin typeface="Consolas" panose="020B0609020204030204" pitchFamily="49" charset="0"/>
              </a:rPr>
              <a:t>void</a:t>
            </a:r>
            <a:r>
              <a:rPr lang="en-US" sz="1600" dirty="0">
                <a:latin typeface="Consolas" panose="020B0609020204030204" pitchFamily="49" charset="0"/>
              </a:rPr>
              <a:t> </a:t>
            </a:r>
            <a:r>
              <a:rPr lang="en-US" sz="1600" dirty="0">
                <a:solidFill>
                  <a:srgbClr val="C9CE9F"/>
                </a:solidFill>
                <a:latin typeface="Consolas" panose="020B0609020204030204" pitchFamily="49" charset="0"/>
              </a:rPr>
              <a:t>main</a:t>
            </a:r>
            <a:r>
              <a:rPr lang="en-US" sz="1600" dirty="0">
                <a:solidFill>
                  <a:srgbClr val="CFCFCF"/>
                </a:solidFill>
                <a:latin typeface="Consolas" panose="020B0609020204030204" pitchFamily="49" charset="0"/>
              </a:rPr>
              <a:t>(</a:t>
            </a:r>
            <a:r>
              <a:rPr lang="en-US" sz="1600" dirty="0" err="1">
                <a:solidFill>
                  <a:srgbClr val="C1BCAD"/>
                </a:solidFill>
                <a:latin typeface="Consolas" panose="020B0609020204030204" pitchFamily="49" charset="0"/>
              </a:rPr>
              <a:t>uint</a:t>
            </a:r>
            <a:r>
              <a:rPr lang="en-US" sz="1600" dirty="0">
                <a:latin typeface="Consolas" panose="020B0609020204030204" pitchFamily="49" charset="0"/>
              </a:rPr>
              <a:t> </a:t>
            </a:r>
            <a:r>
              <a:rPr lang="en-US" sz="1600" dirty="0">
                <a:solidFill>
                  <a:srgbClr val="9FA29F"/>
                </a:solidFill>
                <a:latin typeface="Consolas" panose="020B0609020204030204" pitchFamily="49" charset="0"/>
              </a:rPr>
              <a:t>index</a:t>
            </a:r>
            <a:r>
              <a:rPr lang="en-US" sz="1600" dirty="0">
                <a:latin typeface="Consolas" panose="020B0609020204030204" pitchFamily="49" charset="0"/>
              </a:rPr>
              <a:t> </a:t>
            </a:r>
            <a:r>
              <a:rPr lang="en-US" sz="1600" dirty="0">
                <a:solidFill>
                  <a:srgbClr val="CFCFCF"/>
                </a:solidFill>
                <a:latin typeface="Consolas" panose="020B0609020204030204" pitchFamily="49" charset="0"/>
              </a:rPr>
              <a:t>:</a:t>
            </a:r>
            <a:r>
              <a:rPr lang="en-US" sz="1600" dirty="0">
                <a:latin typeface="Consolas" panose="020B0609020204030204" pitchFamily="49" charset="0"/>
              </a:rPr>
              <a:t> </a:t>
            </a:r>
            <a:r>
              <a:rPr lang="en-US" sz="1600" dirty="0" err="1">
                <a:solidFill>
                  <a:srgbClr val="9FA29F"/>
                </a:solidFill>
                <a:latin typeface="Consolas" panose="020B0609020204030204" pitchFamily="49" charset="0"/>
              </a:rPr>
              <a:t>SV_DispatchThreadID</a:t>
            </a:r>
            <a:r>
              <a:rPr lang="en-US"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p>
          <a:p>
            <a:pPr marL="0" indent="0">
              <a:buNone/>
            </a:pPr>
            <a:r>
              <a:rPr lang="en-US" sz="1600" dirty="0">
                <a:solidFill>
                  <a:srgbClr val="CFCFCF"/>
                </a:solidFill>
                <a:latin typeface="Consolas" panose="020B0609020204030204" pitchFamily="49" charset="0"/>
              </a:rPr>
              <a:t>  </a:t>
            </a:r>
            <a:r>
              <a:rPr lang="en-US" sz="1600" dirty="0" err="1">
                <a:solidFill>
                  <a:srgbClr val="C1BCAD"/>
                </a:solidFill>
                <a:latin typeface="Consolas" panose="020B0609020204030204" pitchFamily="49" charset="0"/>
              </a:rPr>
              <a:t>RWStructuredBuffer</a:t>
            </a:r>
            <a:r>
              <a:rPr lang="en-US" sz="1600" dirty="0">
                <a:solidFill>
                  <a:srgbClr val="CFCFCF"/>
                </a:solidFill>
                <a:latin typeface="Consolas" panose="020B0609020204030204" pitchFamily="49" charset="0"/>
              </a:rPr>
              <a:t>&lt;</a:t>
            </a:r>
            <a:r>
              <a:rPr lang="en-US" sz="1600" dirty="0" err="1">
                <a:solidFill>
                  <a:srgbClr val="C1BCAD"/>
                </a:solidFill>
                <a:latin typeface="Consolas" panose="020B0609020204030204" pitchFamily="49" charset="0"/>
              </a:rPr>
              <a:t>uint</a:t>
            </a:r>
            <a:r>
              <a:rPr lang="en-US" sz="1600" dirty="0">
                <a:solidFill>
                  <a:srgbClr val="CFCFCF"/>
                </a:solidFill>
                <a:latin typeface="Consolas" panose="020B0609020204030204" pitchFamily="49" charset="0"/>
              </a:rPr>
              <a:t>&gt; </a:t>
            </a:r>
            <a:r>
              <a:rPr lang="en-US" sz="1600" dirty="0">
                <a:solidFill>
                  <a:srgbClr val="C9CE9F"/>
                </a:solidFill>
                <a:latin typeface="Consolas" panose="020B0609020204030204" pitchFamily="49" charset="0"/>
              </a:rPr>
              <a:t>output</a:t>
            </a:r>
            <a:r>
              <a:rPr lang="en-US" sz="1600" dirty="0">
                <a:solidFill>
                  <a:srgbClr val="CFCFCF"/>
                </a:solidFill>
                <a:latin typeface="Consolas" panose="020B0609020204030204" pitchFamily="49" charset="0"/>
              </a:rPr>
              <a:t> = 	</a:t>
            </a:r>
            <a:r>
              <a:rPr lang="en-US" sz="1600" dirty="0" err="1">
                <a:solidFill>
                  <a:srgbClr val="C1BCAD"/>
                </a:solidFill>
                <a:latin typeface="Consolas" panose="020B0609020204030204" pitchFamily="49" charset="0"/>
              </a:rPr>
              <a:t>ResourceDescriptorHeap</a:t>
            </a:r>
            <a:r>
              <a:rPr lang="en-US" sz="1600" dirty="0">
                <a:solidFill>
                  <a:srgbClr val="CFCFCF"/>
                </a:solidFill>
                <a:latin typeface="Consolas" panose="020B0609020204030204" pitchFamily="49" charset="0"/>
              </a:rPr>
              <a:t>[</a:t>
            </a:r>
            <a:r>
              <a:rPr lang="en-US" sz="1600" dirty="0" err="1">
                <a:solidFill>
                  <a:srgbClr val="9FA29F"/>
                </a:solidFill>
                <a:latin typeface="Consolas" panose="020B0609020204030204" pitchFamily="49" charset="0"/>
              </a:rPr>
              <a:t>heap_index</a:t>
            </a:r>
            <a:r>
              <a:rPr lang="en-US" sz="1600" dirty="0">
                <a:solidFill>
                  <a:srgbClr val="CFCFCF"/>
                </a:solidFill>
                <a:latin typeface="Consolas" panose="020B0609020204030204" pitchFamily="49" charset="0"/>
              </a:rPr>
              <a:t>];</a:t>
            </a:r>
            <a:endParaRPr lang="nl-NL" sz="1600" dirty="0">
              <a:solidFill>
                <a:srgbClr val="CFCFCF"/>
              </a:solidFill>
              <a:latin typeface="Consolas" panose="020B0609020204030204" pitchFamily="49" charset="0"/>
            </a:endParaRPr>
          </a:p>
          <a:p>
            <a:pPr marL="0" indent="0">
              <a:buNone/>
            </a:pPr>
            <a:r>
              <a:rPr lang="nl-NL" sz="1600" dirty="0">
                <a:latin typeface="Consolas" panose="020B0609020204030204" pitchFamily="49" charset="0"/>
              </a:rPr>
              <a:t>  </a:t>
            </a:r>
            <a:r>
              <a:rPr lang="nl-NL" sz="1600" dirty="0">
                <a:solidFill>
                  <a:srgbClr val="C9CE9F"/>
                </a:solidFill>
                <a:latin typeface="Consolas" panose="020B0609020204030204" pitchFamily="49" charset="0"/>
              </a:rPr>
              <a:t>output</a:t>
            </a:r>
            <a:r>
              <a:rPr lang="nl-NL" sz="1600" dirty="0">
                <a:solidFill>
                  <a:srgbClr val="CFCFCF"/>
                </a:solidFill>
                <a:latin typeface="Consolas" panose="020B0609020204030204" pitchFamily="49" charset="0"/>
              </a:rPr>
              <a:t>[</a:t>
            </a:r>
            <a:r>
              <a:rPr lang="nl-NL" sz="1600" dirty="0">
                <a:solidFill>
                  <a:srgbClr val="9FA29F"/>
                </a:solidFill>
                <a:latin typeface="Consolas" panose="020B0609020204030204" pitchFamily="49" charset="0"/>
              </a:rPr>
              <a:t>index</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a:solidFill>
                  <a:srgbClr val="CFCFCF"/>
                </a:solidFill>
                <a:latin typeface="Consolas" panose="020B0609020204030204" pitchFamily="49" charset="0"/>
              </a:rPr>
              <a:t>=</a:t>
            </a:r>
            <a:r>
              <a:rPr lang="nl-NL" sz="1600" dirty="0">
                <a:latin typeface="Consolas" panose="020B0609020204030204" pitchFamily="49" charset="0"/>
              </a:rPr>
              <a:t> </a:t>
            </a:r>
            <a:r>
              <a:rPr lang="nl-NL" sz="1600" dirty="0" err="1">
                <a:solidFill>
                  <a:srgbClr val="9FA29F"/>
                </a:solidFill>
                <a:latin typeface="Consolas" panose="020B0609020204030204" pitchFamily="49" charset="0"/>
              </a:rPr>
              <a:t>value</a:t>
            </a:r>
            <a:r>
              <a:rPr lang="nl-NL" sz="1600" dirty="0">
                <a:solidFill>
                  <a:srgbClr val="CFCFCF"/>
                </a:solidFill>
                <a:latin typeface="Consolas" panose="020B0609020204030204" pitchFamily="49" charset="0"/>
              </a:rPr>
              <a:t>;</a:t>
            </a:r>
          </a:p>
          <a:p>
            <a:pPr marL="0" indent="0">
              <a:buNone/>
            </a:pPr>
            <a:r>
              <a:rPr lang="nl-NL" sz="1600" dirty="0">
                <a:solidFill>
                  <a:srgbClr val="CFCFCF"/>
                </a:solidFill>
                <a:latin typeface="Consolas" panose="020B0609020204030204" pitchFamily="49" charset="0"/>
              </a:rPr>
              <a:t>}</a:t>
            </a:r>
            <a:endParaRPr lang="en-US" sz="1600" dirty="0">
              <a:solidFill>
                <a:srgbClr val="CFCFCF"/>
              </a:solidFill>
              <a:latin typeface="Consolas" panose="020B0609020204030204" pitchFamily="49" charset="0"/>
            </a:endParaRPr>
          </a:p>
        </p:txBody>
      </p:sp>
      <p:sp>
        <p:nvSpPr>
          <p:cNvPr id="7" name="Content Placeholder 2">
            <a:extLst>
              <a:ext uri="{FF2B5EF4-FFF2-40B4-BE49-F238E27FC236}">
                <a16:creationId xmlns:a16="http://schemas.microsoft.com/office/drawing/2014/main" id="{DB69DB9E-A4CF-4B77-3B06-CEFBC7358519}"/>
              </a:ext>
            </a:extLst>
          </p:cNvPr>
          <p:cNvSpPr txBox="1">
            <a:spLocks/>
          </p:cNvSpPr>
          <p:nvPr/>
        </p:nvSpPr>
        <p:spPr>
          <a:xfrm>
            <a:off x="6313800" y="1825625"/>
            <a:ext cx="5040000" cy="4320000"/>
          </a:xfrm>
          <a:prstGeom prst="rect">
            <a:avLst/>
          </a:prstGeom>
          <a:solidFill>
            <a:srgbClr val="3F423F"/>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9FA29F"/>
              </a:buClr>
              <a:buNone/>
            </a:pPr>
            <a:r>
              <a:rPr lang="en-US" sz="1400" dirty="0">
                <a:solidFill>
                  <a:srgbClr val="CFCFCF"/>
                </a:solidFill>
                <a:latin typeface="Consolas" panose="020B0609020204030204" pitchFamily="49" charset="0"/>
              </a:rPr>
              <a:t>s_getpc_b64   s[10:11]</a:t>
            </a:r>
          </a:p>
          <a:p>
            <a:pPr marL="0" indent="0">
              <a:buClr>
                <a:srgbClr val="9FA29F"/>
              </a:buClr>
              <a:buNone/>
            </a:pPr>
            <a:r>
              <a:rPr lang="en-US" sz="1400" dirty="0">
                <a:solidFill>
                  <a:srgbClr val="CFCFCF"/>
                </a:solidFill>
                <a:latin typeface="Consolas" panose="020B0609020204030204" pitchFamily="49" charset="0"/>
              </a:rPr>
              <a:t>s_mov_b32     s8, s2</a:t>
            </a:r>
          </a:p>
          <a:p>
            <a:pPr marL="0" indent="0">
              <a:buClr>
                <a:srgbClr val="9FA29F"/>
              </a:buClr>
              <a:buNone/>
            </a:pPr>
            <a:r>
              <a:rPr lang="en-US" sz="1400" dirty="0">
                <a:solidFill>
                  <a:srgbClr val="CFCFCF"/>
                </a:solidFill>
                <a:latin typeface="Consolas" panose="020B0609020204030204" pitchFamily="49" charset="0"/>
              </a:rPr>
              <a:t>s_mov_b32     s9, s11</a:t>
            </a:r>
          </a:p>
          <a:p>
            <a:pPr marL="0" indent="0">
              <a:buClr>
                <a:srgbClr val="9FA29F"/>
              </a:buClr>
              <a:buNone/>
            </a:pPr>
            <a:r>
              <a:rPr lang="en-US" sz="1400" dirty="0">
                <a:solidFill>
                  <a:srgbClr val="CFCFCF"/>
                </a:solidFill>
                <a:latin typeface="Consolas" panose="020B0609020204030204" pitchFamily="49" charset="0"/>
              </a:rPr>
              <a:t>s_lshl_b32    s0, s4, 5</a:t>
            </a:r>
          </a:p>
          <a:p>
            <a:pPr marL="0" indent="0">
              <a:buClr>
                <a:srgbClr val="9FA29F"/>
              </a:buClr>
              <a:buNone/>
            </a:pPr>
            <a:r>
              <a:rPr lang="en-US" sz="1400" dirty="0">
                <a:solidFill>
                  <a:srgbClr val="CFCFCF"/>
                </a:solidFill>
                <a:latin typeface="Consolas" panose="020B0609020204030204" pitchFamily="49" charset="0"/>
              </a:rPr>
              <a:t>v_and_b32     v0, lit(0x000003ff), v0</a:t>
            </a:r>
          </a:p>
          <a:p>
            <a:pPr marL="0" indent="0">
              <a:buClr>
                <a:srgbClr val="9FA29F"/>
              </a:buClr>
              <a:buNone/>
            </a:pPr>
            <a:r>
              <a:rPr lang="en-US" sz="1400" dirty="0">
                <a:solidFill>
                  <a:srgbClr val="CFCFCF"/>
                </a:solidFill>
                <a:latin typeface="Consolas" panose="020B0609020204030204" pitchFamily="49" charset="0"/>
              </a:rPr>
              <a:t>s_load_b128   s[8:11], s[8:9], s0</a:t>
            </a:r>
          </a:p>
          <a:p>
            <a:pPr marL="0" indent="0">
              <a:buClr>
                <a:srgbClr val="9FA29F"/>
              </a:buClr>
              <a:buNone/>
            </a:pPr>
            <a:r>
              <a:rPr lang="en-US" sz="1400" dirty="0">
                <a:solidFill>
                  <a:srgbClr val="CFCFCF"/>
                </a:solidFill>
                <a:latin typeface="Consolas" panose="020B0609020204030204" pitchFamily="49" charset="0"/>
              </a:rPr>
              <a:t>v_lshl_add_u32  v0, s7, 6, v0</a:t>
            </a:r>
          </a:p>
          <a:p>
            <a:pPr marL="0" indent="0">
              <a:buClr>
                <a:srgbClr val="9FA29F"/>
              </a:buClr>
              <a:buNone/>
            </a:pPr>
            <a:r>
              <a:rPr lang="en-US" sz="1400" dirty="0">
                <a:solidFill>
                  <a:srgbClr val="CFCFCF"/>
                </a:solidFill>
                <a:latin typeface="Consolas" panose="020B0609020204030204" pitchFamily="49" charset="0"/>
              </a:rPr>
              <a:t>v_mov_b32     v1, s3</a:t>
            </a:r>
          </a:p>
          <a:p>
            <a:pPr marL="0" indent="0">
              <a:buClr>
                <a:srgbClr val="9FA29F"/>
              </a:buClr>
              <a:buNone/>
            </a:pPr>
            <a:r>
              <a:rPr lang="en-US" sz="1400" dirty="0" err="1">
                <a:solidFill>
                  <a:srgbClr val="CFCFCF"/>
                </a:solidFill>
                <a:latin typeface="Consolas" panose="020B0609020204030204" pitchFamily="49" charset="0"/>
              </a:rPr>
              <a:t>s_waitcnt</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lgkmcnt</a:t>
            </a:r>
            <a:r>
              <a:rPr lang="en-US" sz="1400" dirty="0">
                <a:solidFill>
                  <a:srgbClr val="CFCFCF"/>
                </a:solidFill>
                <a:latin typeface="Consolas" panose="020B0609020204030204" pitchFamily="49" charset="0"/>
              </a:rPr>
              <a:t>(0)</a:t>
            </a:r>
          </a:p>
          <a:p>
            <a:pPr marL="0" indent="0">
              <a:buClr>
                <a:srgbClr val="9FA29F"/>
              </a:buClr>
              <a:buNone/>
            </a:pPr>
            <a:r>
              <a:rPr lang="en-US" sz="1400" dirty="0">
                <a:solidFill>
                  <a:srgbClr val="CFCFCF"/>
                </a:solidFill>
                <a:latin typeface="Consolas" panose="020B0609020204030204" pitchFamily="49" charset="0"/>
              </a:rPr>
              <a:t>buffer_store_b32  v1, v0, s[8:11], 0 </a:t>
            </a:r>
            <a:r>
              <a:rPr lang="en-US" sz="1400" dirty="0" err="1">
                <a:solidFill>
                  <a:srgbClr val="CFCFCF"/>
                </a:solidFill>
                <a:latin typeface="Consolas" panose="020B0609020204030204" pitchFamily="49" charset="0"/>
              </a:rPr>
              <a:t>idxen</a:t>
            </a:r>
            <a:r>
              <a:rPr lang="en-US" sz="1400" dirty="0">
                <a:solidFill>
                  <a:srgbClr val="CFCFCF"/>
                </a:solidFill>
                <a:latin typeface="Consolas" panose="020B0609020204030204" pitchFamily="49" charset="0"/>
              </a:rPr>
              <a:t> </a:t>
            </a:r>
            <a:r>
              <a:rPr lang="en-US" sz="1400" dirty="0" err="1">
                <a:solidFill>
                  <a:srgbClr val="CFCFCF"/>
                </a:solidFill>
                <a:latin typeface="Consolas" panose="020B0609020204030204" pitchFamily="49" charset="0"/>
              </a:rPr>
              <a:t>glc</a:t>
            </a:r>
            <a:endParaRPr lang="nl-NL" sz="1400" dirty="0">
              <a:solidFill>
                <a:srgbClr val="CFCFCF"/>
              </a:solidFill>
              <a:latin typeface="Consolas" panose="020B0609020204030204" pitchFamily="49" charset="0"/>
            </a:endParaRPr>
          </a:p>
        </p:txBody>
      </p:sp>
      <p:sp>
        <p:nvSpPr>
          <p:cNvPr id="4" name="Rectangle 3">
            <a:extLst>
              <a:ext uri="{FF2B5EF4-FFF2-40B4-BE49-F238E27FC236}">
                <a16:creationId xmlns:a16="http://schemas.microsoft.com/office/drawing/2014/main" id="{4B244A51-DA2F-F71B-B989-8D2C9B444146}"/>
              </a:ext>
            </a:extLst>
          </p:cNvPr>
          <p:cNvSpPr/>
          <p:nvPr/>
        </p:nvSpPr>
        <p:spPr>
          <a:xfrm>
            <a:off x="1121916" y="5240302"/>
            <a:ext cx="717044"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5" name="Straight Arrow Connector 4">
            <a:extLst>
              <a:ext uri="{FF2B5EF4-FFF2-40B4-BE49-F238E27FC236}">
                <a16:creationId xmlns:a16="http://schemas.microsoft.com/office/drawing/2014/main" id="{A290249E-D17F-ABA8-DD8A-4B9E38AB5FEB}"/>
              </a:ext>
            </a:extLst>
          </p:cNvPr>
          <p:cNvCxnSpPr>
            <a:cxnSpLocks/>
            <a:endCxn id="4" idx="3"/>
          </p:cNvCxnSpPr>
          <p:nvPr/>
        </p:nvCxnSpPr>
        <p:spPr>
          <a:xfrm flipH="1">
            <a:off x="1838960" y="4846320"/>
            <a:ext cx="7081520" cy="523099"/>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15" name="Rectangle 14">
            <a:extLst>
              <a:ext uri="{FF2B5EF4-FFF2-40B4-BE49-F238E27FC236}">
                <a16:creationId xmlns:a16="http://schemas.microsoft.com/office/drawing/2014/main" id="{B44498DB-F53A-2A13-0FBE-01880516D38C}"/>
              </a:ext>
            </a:extLst>
          </p:cNvPr>
          <p:cNvSpPr/>
          <p:nvPr/>
        </p:nvSpPr>
        <p:spPr>
          <a:xfrm>
            <a:off x="8920480" y="4711383"/>
            <a:ext cx="756920"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16" name="Straight Arrow Connector 15">
            <a:extLst>
              <a:ext uri="{FF2B5EF4-FFF2-40B4-BE49-F238E27FC236}">
                <a16:creationId xmlns:a16="http://schemas.microsoft.com/office/drawing/2014/main" id="{67AD90C7-70D4-2D41-CE5B-608CCAD42CC8}"/>
              </a:ext>
            </a:extLst>
          </p:cNvPr>
          <p:cNvCxnSpPr>
            <a:cxnSpLocks/>
            <a:stCxn id="15" idx="0"/>
            <a:endCxn id="22" idx="2"/>
          </p:cNvCxnSpPr>
          <p:nvPr/>
        </p:nvCxnSpPr>
        <p:spPr>
          <a:xfrm flipH="1" flipV="1">
            <a:off x="7830820" y="3687339"/>
            <a:ext cx="1468120" cy="1024044"/>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22" name="Rectangle 21">
            <a:extLst>
              <a:ext uri="{FF2B5EF4-FFF2-40B4-BE49-F238E27FC236}">
                <a16:creationId xmlns:a16="http://schemas.microsoft.com/office/drawing/2014/main" id="{B9D744B1-8209-973E-74B2-AE918FB928D7}"/>
              </a:ext>
            </a:extLst>
          </p:cNvPr>
          <p:cNvSpPr/>
          <p:nvPr/>
        </p:nvSpPr>
        <p:spPr>
          <a:xfrm>
            <a:off x="6375400" y="3429106"/>
            <a:ext cx="2910840" cy="258233"/>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sp>
        <p:nvSpPr>
          <p:cNvPr id="26" name="Rectangle 25">
            <a:extLst>
              <a:ext uri="{FF2B5EF4-FFF2-40B4-BE49-F238E27FC236}">
                <a16:creationId xmlns:a16="http://schemas.microsoft.com/office/drawing/2014/main" id="{531960DC-16DE-1968-0940-A6BDCC3EDED9}"/>
              </a:ext>
            </a:extLst>
          </p:cNvPr>
          <p:cNvSpPr/>
          <p:nvPr/>
        </p:nvSpPr>
        <p:spPr>
          <a:xfrm>
            <a:off x="6375400" y="1851290"/>
            <a:ext cx="2235200" cy="871590"/>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nl-NL"/>
          </a:p>
        </p:txBody>
      </p:sp>
      <p:cxnSp>
        <p:nvCxnSpPr>
          <p:cNvPr id="28" name="Straight Arrow Connector 27">
            <a:extLst>
              <a:ext uri="{FF2B5EF4-FFF2-40B4-BE49-F238E27FC236}">
                <a16:creationId xmlns:a16="http://schemas.microsoft.com/office/drawing/2014/main" id="{E3A698CA-4DF3-5D86-1429-950B693A47F1}"/>
              </a:ext>
            </a:extLst>
          </p:cNvPr>
          <p:cNvCxnSpPr>
            <a:cxnSpLocks/>
            <a:stCxn id="22" idx="0"/>
            <a:endCxn id="26" idx="2"/>
          </p:cNvCxnSpPr>
          <p:nvPr/>
        </p:nvCxnSpPr>
        <p:spPr>
          <a:xfrm flipH="1" flipV="1">
            <a:off x="7493000" y="2722880"/>
            <a:ext cx="337820" cy="706226"/>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
        <p:nvSpPr>
          <p:cNvPr id="9" name="Slide Number Placeholder 8">
            <a:extLst>
              <a:ext uri="{FF2B5EF4-FFF2-40B4-BE49-F238E27FC236}">
                <a16:creationId xmlns:a16="http://schemas.microsoft.com/office/drawing/2014/main" id="{29554CE5-3253-9D17-DF00-12206DA8CCDF}"/>
              </a:ext>
            </a:extLst>
          </p:cNvPr>
          <p:cNvSpPr>
            <a:spLocks noGrp="1"/>
          </p:cNvSpPr>
          <p:nvPr>
            <p:ph type="sldNum" sz="quarter" idx="12"/>
          </p:nvPr>
        </p:nvSpPr>
        <p:spPr/>
        <p:txBody>
          <a:bodyPr/>
          <a:lstStyle/>
          <a:p>
            <a:fld id="{5C7B9823-D771-4D90-A2CD-7D2C676B1CFD}" type="slidenum">
              <a:rPr lang="nl-NL" smtClean="0"/>
              <a:t>47</a:t>
            </a:fld>
            <a:endParaRPr lang="nl-NL"/>
          </a:p>
        </p:txBody>
      </p:sp>
    </p:spTree>
    <p:extLst>
      <p:ext uri="{BB962C8B-B14F-4D97-AF65-F5344CB8AC3E}">
        <p14:creationId xmlns:p14="http://schemas.microsoft.com/office/powerpoint/2010/main" val="1789407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p:cTn id="6" dur="indefinite"/>
                                        <p:tgtEl>
                                          <p:spTgt spid="7">
                                            <p:txEl>
                                              <p:pRg st="0" end="0"/>
                                            </p:txEl>
                                          </p:spTgt>
                                        </p:tgtEl>
                                        <p:attrNameLst>
                                          <p:attrName>style.opacity</p:attrName>
                                        </p:attrNameLst>
                                      </p:cBhvr>
                                      <p:to>
                                        <p:strVal val="0.1"/>
                                      </p:to>
                                    </p:set>
                                    <p:animEffect filter="image" prLst="opacity: 0.1">
                                      <p:cBhvr rctx="IE">
                                        <p:cTn id="7" dur="indefinite"/>
                                        <p:tgtEl>
                                          <p:spTgt spid="7">
                                            <p:txEl>
                                              <p:pRg st="0" end="0"/>
                                            </p:txEl>
                                          </p:spTgt>
                                        </p:tgtEl>
                                      </p:cBhvr>
                                    </p:animEffect>
                                  </p:childTnLst>
                                </p:cTn>
                              </p:par>
                              <p:par>
                                <p:cTn id="8" presetID="9" presetClass="emph" presetSubtype="0" nodeType="withEffect">
                                  <p:stCondLst>
                                    <p:cond delay="0"/>
                                  </p:stCondLst>
                                  <p:childTnLst>
                                    <p:set>
                                      <p:cBhvr>
                                        <p:cTn id="9" dur="indefinite"/>
                                        <p:tgtEl>
                                          <p:spTgt spid="7">
                                            <p:txEl>
                                              <p:pRg st="1" end="1"/>
                                            </p:txEl>
                                          </p:spTgt>
                                        </p:tgtEl>
                                        <p:attrNameLst>
                                          <p:attrName>style.opacity</p:attrName>
                                        </p:attrNameLst>
                                      </p:cBhvr>
                                      <p:to>
                                        <p:strVal val="0.1"/>
                                      </p:to>
                                    </p:set>
                                    <p:animEffect filter="image" prLst="opacity: 0.1">
                                      <p:cBhvr rctx="IE">
                                        <p:cTn id="10" dur="indefinite"/>
                                        <p:tgtEl>
                                          <p:spTgt spid="7">
                                            <p:txEl>
                                              <p:pRg st="1" end="1"/>
                                            </p:txEl>
                                          </p:spTgt>
                                        </p:tgtEl>
                                      </p:cBhvr>
                                    </p:animEffect>
                                  </p:childTnLst>
                                </p:cTn>
                              </p:par>
                              <p:par>
                                <p:cTn id="11" presetID="9" presetClass="emph" presetSubtype="0" nodeType="withEffect">
                                  <p:stCondLst>
                                    <p:cond delay="0"/>
                                  </p:stCondLst>
                                  <p:childTnLst>
                                    <p:set>
                                      <p:cBhvr>
                                        <p:cTn id="12" dur="indefinite"/>
                                        <p:tgtEl>
                                          <p:spTgt spid="7">
                                            <p:txEl>
                                              <p:pRg st="2" end="2"/>
                                            </p:txEl>
                                          </p:spTgt>
                                        </p:tgtEl>
                                        <p:attrNameLst>
                                          <p:attrName>style.opacity</p:attrName>
                                        </p:attrNameLst>
                                      </p:cBhvr>
                                      <p:to>
                                        <p:strVal val="0.1"/>
                                      </p:to>
                                    </p:set>
                                    <p:animEffect filter="image" prLst="opacity: 0.1">
                                      <p:cBhvr rctx="IE">
                                        <p:cTn id="13" dur="indefinite"/>
                                        <p:tgtEl>
                                          <p:spTgt spid="7">
                                            <p:txEl>
                                              <p:pRg st="2" end="2"/>
                                            </p:txEl>
                                          </p:spTgt>
                                        </p:tgtEl>
                                      </p:cBhvr>
                                    </p:animEffect>
                                  </p:childTnLst>
                                </p:cTn>
                              </p:par>
                              <p:par>
                                <p:cTn id="14" presetID="9" presetClass="emph" presetSubtype="0" nodeType="withEffect">
                                  <p:stCondLst>
                                    <p:cond delay="0"/>
                                  </p:stCondLst>
                                  <p:childTnLst>
                                    <p:set>
                                      <p:cBhvr>
                                        <p:cTn id="15" dur="indefinite"/>
                                        <p:tgtEl>
                                          <p:spTgt spid="7">
                                            <p:txEl>
                                              <p:pRg st="3" end="3"/>
                                            </p:txEl>
                                          </p:spTgt>
                                        </p:tgtEl>
                                        <p:attrNameLst>
                                          <p:attrName>style.opacity</p:attrName>
                                        </p:attrNameLst>
                                      </p:cBhvr>
                                      <p:to>
                                        <p:strVal val="0.1"/>
                                      </p:to>
                                    </p:set>
                                    <p:animEffect filter="image" prLst="opacity: 0.1">
                                      <p:cBhvr rctx="IE">
                                        <p:cTn id="16" dur="indefinite"/>
                                        <p:tgtEl>
                                          <p:spTgt spid="7">
                                            <p:txEl>
                                              <p:pRg st="3" end="3"/>
                                            </p:txEl>
                                          </p:spTgt>
                                        </p:tgtEl>
                                      </p:cBhvr>
                                    </p:animEffect>
                                  </p:childTnLst>
                                </p:cTn>
                              </p:par>
                              <p:par>
                                <p:cTn id="17" presetID="9" presetClass="emph" presetSubtype="0" nodeType="withEffect">
                                  <p:stCondLst>
                                    <p:cond delay="0"/>
                                  </p:stCondLst>
                                  <p:childTnLst>
                                    <p:set>
                                      <p:cBhvr>
                                        <p:cTn id="18" dur="indefinite"/>
                                        <p:tgtEl>
                                          <p:spTgt spid="7">
                                            <p:txEl>
                                              <p:pRg st="4" end="4"/>
                                            </p:txEl>
                                          </p:spTgt>
                                        </p:tgtEl>
                                        <p:attrNameLst>
                                          <p:attrName>style.opacity</p:attrName>
                                        </p:attrNameLst>
                                      </p:cBhvr>
                                      <p:to>
                                        <p:strVal val="0.1"/>
                                      </p:to>
                                    </p:set>
                                    <p:animEffect filter="image" prLst="opacity: 0.1">
                                      <p:cBhvr rctx="IE">
                                        <p:cTn id="19" dur="indefinite"/>
                                        <p:tgtEl>
                                          <p:spTgt spid="7">
                                            <p:txEl>
                                              <p:pRg st="4" end="4"/>
                                            </p:txEl>
                                          </p:spTgt>
                                        </p:tgtEl>
                                      </p:cBhvr>
                                    </p:animEffect>
                                  </p:childTnLst>
                                </p:cTn>
                              </p:par>
                              <p:par>
                                <p:cTn id="20" presetID="9" presetClass="emph" presetSubtype="0" nodeType="withEffect">
                                  <p:stCondLst>
                                    <p:cond delay="0"/>
                                  </p:stCondLst>
                                  <p:childTnLst>
                                    <p:set>
                                      <p:cBhvr>
                                        <p:cTn id="21" dur="indefinite"/>
                                        <p:tgtEl>
                                          <p:spTgt spid="7">
                                            <p:txEl>
                                              <p:pRg st="5" end="5"/>
                                            </p:txEl>
                                          </p:spTgt>
                                        </p:tgtEl>
                                        <p:attrNameLst>
                                          <p:attrName>style.opacity</p:attrName>
                                        </p:attrNameLst>
                                      </p:cBhvr>
                                      <p:to>
                                        <p:strVal val="0.1"/>
                                      </p:to>
                                    </p:set>
                                    <p:animEffect filter="image" prLst="opacity: 0.1">
                                      <p:cBhvr rctx="IE">
                                        <p:cTn id="22" dur="indefinite"/>
                                        <p:tgtEl>
                                          <p:spTgt spid="7">
                                            <p:txEl>
                                              <p:pRg st="5" end="5"/>
                                            </p:txEl>
                                          </p:spTgt>
                                        </p:tgtEl>
                                      </p:cBhvr>
                                    </p:animEffect>
                                  </p:childTnLst>
                                </p:cTn>
                              </p:par>
                              <p:par>
                                <p:cTn id="23" presetID="9" presetClass="emph" presetSubtype="0" nodeType="withEffect">
                                  <p:stCondLst>
                                    <p:cond delay="0"/>
                                  </p:stCondLst>
                                  <p:childTnLst>
                                    <p:set>
                                      <p:cBhvr>
                                        <p:cTn id="24" dur="indefinite"/>
                                        <p:tgtEl>
                                          <p:spTgt spid="7">
                                            <p:txEl>
                                              <p:pRg st="6" end="6"/>
                                            </p:txEl>
                                          </p:spTgt>
                                        </p:tgtEl>
                                        <p:attrNameLst>
                                          <p:attrName>style.opacity</p:attrName>
                                        </p:attrNameLst>
                                      </p:cBhvr>
                                      <p:to>
                                        <p:strVal val="0.1"/>
                                      </p:to>
                                    </p:set>
                                    <p:animEffect filter="image" prLst="opacity: 0.1">
                                      <p:cBhvr rctx="IE">
                                        <p:cTn id="25" dur="indefinite"/>
                                        <p:tgtEl>
                                          <p:spTgt spid="7">
                                            <p:txEl>
                                              <p:pRg st="6" end="6"/>
                                            </p:txEl>
                                          </p:spTgt>
                                        </p:tgtEl>
                                      </p:cBhvr>
                                    </p:animEffect>
                                  </p:childTnLst>
                                </p:cTn>
                              </p:par>
                              <p:par>
                                <p:cTn id="26" presetID="9" presetClass="emph" presetSubtype="0" nodeType="withEffect">
                                  <p:stCondLst>
                                    <p:cond delay="0"/>
                                  </p:stCondLst>
                                  <p:childTnLst>
                                    <p:set>
                                      <p:cBhvr>
                                        <p:cTn id="27" dur="indefinite"/>
                                        <p:tgtEl>
                                          <p:spTgt spid="7">
                                            <p:txEl>
                                              <p:pRg st="7" end="7"/>
                                            </p:txEl>
                                          </p:spTgt>
                                        </p:tgtEl>
                                        <p:attrNameLst>
                                          <p:attrName>style.opacity</p:attrName>
                                        </p:attrNameLst>
                                      </p:cBhvr>
                                      <p:to>
                                        <p:strVal val="0.1"/>
                                      </p:to>
                                    </p:set>
                                    <p:animEffect filter="image" prLst="opacity: 0.1">
                                      <p:cBhvr rctx="IE">
                                        <p:cTn id="28" dur="indefinite"/>
                                        <p:tgtEl>
                                          <p:spTgt spid="7">
                                            <p:txEl>
                                              <p:pRg st="7" end="7"/>
                                            </p:txEl>
                                          </p:spTgt>
                                        </p:tgtEl>
                                      </p:cBhvr>
                                    </p:animEffect>
                                  </p:childTnLst>
                                </p:cTn>
                              </p:par>
                              <p:par>
                                <p:cTn id="29" presetID="9" presetClass="emph" presetSubtype="0" nodeType="withEffect">
                                  <p:stCondLst>
                                    <p:cond delay="0"/>
                                  </p:stCondLst>
                                  <p:childTnLst>
                                    <p:set>
                                      <p:cBhvr>
                                        <p:cTn id="30" dur="indefinite"/>
                                        <p:tgtEl>
                                          <p:spTgt spid="7">
                                            <p:txEl>
                                              <p:pRg st="8" end="8"/>
                                            </p:txEl>
                                          </p:spTgt>
                                        </p:tgtEl>
                                        <p:attrNameLst>
                                          <p:attrName>style.opacity</p:attrName>
                                        </p:attrNameLst>
                                      </p:cBhvr>
                                      <p:to>
                                        <p:strVal val="0.1"/>
                                      </p:to>
                                    </p:set>
                                    <p:animEffect filter="image" prLst="opacity: 0.1">
                                      <p:cBhvr rctx="IE">
                                        <p:cTn id="31" dur="indefinite"/>
                                        <p:tgtEl>
                                          <p:spTgt spid="7">
                                            <p:txEl>
                                              <p:pRg st="8" end="8"/>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fade">
                                      <p:cBhvr>
                                        <p:cTn id="36" dur="250"/>
                                        <p:tgtEl>
                                          <p:spTgt spid="4"/>
                                        </p:tgtEl>
                                      </p:cBhvr>
                                    </p:animEffect>
                                  </p:childTnLst>
                                </p:cTn>
                              </p:par>
                              <p:par>
                                <p:cTn id="37" presetID="10"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fade">
                                      <p:cBhvr>
                                        <p:cTn id="39" dur="250"/>
                                        <p:tgtEl>
                                          <p:spTgt spid="5"/>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25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mph" presetSubtype="0" nodeType="clickEffect">
                                  <p:stCondLst>
                                    <p:cond delay="0"/>
                                  </p:stCondLst>
                                  <p:childTnLst>
                                    <p:set>
                                      <p:cBhvr>
                                        <p:cTn id="46" dur="indefinite"/>
                                        <p:tgtEl>
                                          <p:spTgt spid="7">
                                            <p:txEl>
                                              <p:pRg st="5" end="5"/>
                                            </p:txEl>
                                          </p:spTgt>
                                        </p:tgtEl>
                                        <p:attrNameLst>
                                          <p:attrName>style.opacity</p:attrName>
                                        </p:attrNameLst>
                                      </p:cBhvr>
                                      <p:to>
                                        <p:strVal val="1"/>
                                      </p:to>
                                    </p:set>
                                    <p:animEffect filter="image" prLst="opacity: 1">
                                      <p:cBhvr rctx="IE">
                                        <p:cTn id="47" dur="indefinite"/>
                                        <p:tgtEl>
                                          <p:spTgt spid="7">
                                            <p:txEl>
                                              <p:pRg st="5" end="5"/>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fade">
                                      <p:cBhvr>
                                        <p:cTn id="50" dur="250"/>
                                        <p:tgtEl>
                                          <p:spTgt spid="16"/>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22"/>
                                        </p:tgtEl>
                                        <p:attrNameLst>
                                          <p:attrName>style.visibility</p:attrName>
                                        </p:attrNameLst>
                                      </p:cBhvr>
                                      <p:to>
                                        <p:strVal val="visible"/>
                                      </p:to>
                                    </p:set>
                                    <p:animEffect transition="in" filter="fade">
                                      <p:cBhvr>
                                        <p:cTn id="53" dur="250"/>
                                        <p:tgtEl>
                                          <p:spTgt spid="22"/>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26"/>
                                        </p:tgtEl>
                                        <p:attrNameLst>
                                          <p:attrName>style.visibility</p:attrName>
                                        </p:attrNameLst>
                                      </p:cBhvr>
                                      <p:to>
                                        <p:strVal val="visible"/>
                                      </p:to>
                                    </p:set>
                                    <p:animEffect transition="in" filter="fade">
                                      <p:cBhvr>
                                        <p:cTn id="58" dur="250"/>
                                        <p:tgtEl>
                                          <p:spTgt spid="26"/>
                                        </p:tgtEl>
                                      </p:cBhvr>
                                    </p:animEffect>
                                  </p:childTnLst>
                                </p:cTn>
                              </p:par>
                              <p:par>
                                <p:cTn id="59" presetID="10" presetClass="entr" presetSubtype="0" fill="hold" nodeType="withEffect">
                                  <p:stCondLst>
                                    <p:cond delay="0"/>
                                  </p:stCondLst>
                                  <p:childTnLst>
                                    <p:set>
                                      <p:cBhvr>
                                        <p:cTn id="60" dur="1" fill="hold">
                                          <p:stCondLst>
                                            <p:cond delay="0"/>
                                          </p:stCondLst>
                                        </p:cTn>
                                        <p:tgtEl>
                                          <p:spTgt spid="28"/>
                                        </p:tgtEl>
                                        <p:attrNameLst>
                                          <p:attrName>style.visibility</p:attrName>
                                        </p:attrNameLst>
                                      </p:cBhvr>
                                      <p:to>
                                        <p:strVal val="visible"/>
                                      </p:to>
                                    </p:set>
                                    <p:animEffect transition="in" filter="fade">
                                      <p:cBhvr>
                                        <p:cTn id="61" dur="250"/>
                                        <p:tgtEl>
                                          <p:spTgt spid="28"/>
                                        </p:tgtEl>
                                      </p:cBhvr>
                                    </p:animEffect>
                                  </p:childTnLst>
                                </p:cTn>
                              </p:par>
                              <p:par>
                                <p:cTn id="62" presetID="9" presetClass="emph" presetSubtype="0" nodeType="withEffect">
                                  <p:stCondLst>
                                    <p:cond delay="0"/>
                                  </p:stCondLst>
                                  <p:childTnLst>
                                    <p:set>
                                      <p:cBhvr>
                                        <p:cTn id="63" dur="indefinite"/>
                                        <p:tgtEl>
                                          <p:spTgt spid="7">
                                            <p:txEl>
                                              <p:pRg st="0" end="0"/>
                                            </p:txEl>
                                          </p:spTgt>
                                        </p:tgtEl>
                                        <p:attrNameLst>
                                          <p:attrName>style.opacity</p:attrName>
                                        </p:attrNameLst>
                                      </p:cBhvr>
                                      <p:to>
                                        <p:strVal val="1"/>
                                      </p:to>
                                    </p:set>
                                    <p:animEffect filter="image" prLst="opacity: 1">
                                      <p:cBhvr rctx="IE">
                                        <p:cTn id="64" dur="indefinite"/>
                                        <p:tgtEl>
                                          <p:spTgt spid="7">
                                            <p:txEl>
                                              <p:pRg st="0" end="0"/>
                                            </p:txEl>
                                          </p:spTgt>
                                        </p:tgtEl>
                                      </p:cBhvr>
                                    </p:animEffect>
                                  </p:childTnLst>
                                </p:cTn>
                              </p:par>
                              <p:par>
                                <p:cTn id="65" presetID="9" presetClass="emph" presetSubtype="0" nodeType="withEffect">
                                  <p:stCondLst>
                                    <p:cond delay="0"/>
                                  </p:stCondLst>
                                  <p:childTnLst>
                                    <p:set>
                                      <p:cBhvr>
                                        <p:cTn id="66" dur="indefinite"/>
                                        <p:tgtEl>
                                          <p:spTgt spid="7">
                                            <p:txEl>
                                              <p:pRg st="1" end="1"/>
                                            </p:txEl>
                                          </p:spTgt>
                                        </p:tgtEl>
                                        <p:attrNameLst>
                                          <p:attrName>style.opacity</p:attrName>
                                        </p:attrNameLst>
                                      </p:cBhvr>
                                      <p:to>
                                        <p:strVal val="1"/>
                                      </p:to>
                                    </p:set>
                                    <p:animEffect filter="image" prLst="opacity: 1">
                                      <p:cBhvr rctx="IE">
                                        <p:cTn id="67" dur="indefinite"/>
                                        <p:tgtEl>
                                          <p:spTgt spid="7">
                                            <p:txEl>
                                              <p:pRg st="1" end="1"/>
                                            </p:txEl>
                                          </p:spTgt>
                                        </p:tgtEl>
                                      </p:cBhvr>
                                    </p:animEffect>
                                  </p:childTnLst>
                                </p:cTn>
                              </p:par>
                              <p:par>
                                <p:cTn id="68" presetID="9" presetClass="emph" presetSubtype="0" nodeType="withEffect">
                                  <p:stCondLst>
                                    <p:cond delay="0"/>
                                  </p:stCondLst>
                                  <p:childTnLst>
                                    <p:set>
                                      <p:cBhvr>
                                        <p:cTn id="69" dur="indefinite"/>
                                        <p:tgtEl>
                                          <p:spTgt spid="7">
                                            <p:txEl>
                                              <p:pRg st="2" end="2"/>
                                            </p:txEl>
                                          </p:spTgt>
                                        </p:tgtEl>
                                        <p:attrNameLst>
                                          <p:attrName>style.opacity</p:attrName>
                                        </p:attrNameLst>
                                      </p:cBhvr>
                                      <p:to>
                                        <p:strVal val="1"/>
                                      </p:to>
                                    </p:set>
                                    <p:animEffect filter="image" prLst="opacity: 1">
                                      <p:cBhvr rctx="IE">
                                        <p:cTn id="70" dur="indefinite"/>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5" grpId="0" animBg="1"/>
      <p:bldP spid="22" grpId="0" animBg="1"/>
      <p:bldP spid="26"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6D432-87D4-05AF-7321-2F299096F5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03ADBB-69F8-0C3B-C84E-F1B0923B2AF3}"/>
              </a:ext>
            </a:extLst>
          </p:cNvPr>
          <p:cNvSpPr>
            <a:spLocks noGrp="1"/>
          </p:cNvSpPr>
          <p:nvPr>
            <p:ph type="title"/>
          </p:nvPr>
        </p:nvSpPr>
        <p:spPr>
          <a:xfrm>
            <a:off x="838200" y="365125"/>
            <a:ext cx="10515600" cy="1325563"/>
          </a:xfrm>
        </p:spPr>
        <p:txBody>
          <a:bodyPr/>
          <a:lstStyle/>
          <a:p>
            <a:r>
              <a:rPr lang="en-US">
                <a:solidFill>
                  <a:schemeClr val="bg1"/>
                </a:solidFill>
                <a:latin typeface="Courier New" panose="02070309020205020404" pitchFamily="49" charset="0"/>
                <a:cs typeface="Courier New" panose="02070309020205020404" pitchFamily="49" charset="0"/>
              </a:rPr>
              <a:t>Bindless</a:t>
            </a:r>
            <a:endParaRPr lang="nl-NL"/>
          </a:p>
        </p:txBody>
      </p:sp>
      <p:sp>
        <p:nvSpPr>
          <p:cNvPr id="9" name="Content Placeholder 8">
            <a:extLst>
              <a:ext uri="{FF2B5EF4-FFF2-40B4-BE49-F238E27FC236}">
                <a16:creationId xmlns:a16="http://schemas.microsoft.com/office/drawing/2014/main" id="{4057293C-2514-A213-4D20-010EB881A981}"/>
              </a:ext>
            </a:extLst>
          </p:cNvPr>
          <p:cNvSpPr>
            <a:spLocks noGrp="1"/>
          </p:cNvSpPr>
          <p:nvPr>
            <p:ph idx="1"/>
          </p:nvPr>
        </p:nvSpPr>
        <p:spPr/>
        <p:txBody>
          <a:bodyPr>
            <a:normAutofit/>
          </a:bodyPr>
          <a:lstStyle/>
          <a:p>
            <a:r>
              <a:rPr lang="en-US" dirty="0">
                <a:solidFill>
                  <a:schemeClr val="bg1"/>
                </a:solidFill>
                <a:latin typeface="Courier New" panose="02070309020205020404" pitchFamily="49" charset="0"/>
                <a:cs typeface="Courier New" panose="02070309020205020404" pitchFamily="49" charset="0"/>
              </a:rPr>
              <a:t>Behaves similarly as a descriptor table</a:t>
            </a:r>
          </a:p>
          <a:p>
            <a:r>
              <a:rPr lang="en-US" dirty="0">
                <a:solidFill>
                  <a:schemeClr val="bg1"/>
                </a:solidFill>
                <a:latin typeface="Courier New" panose="02070309020205020404" pitchFamily="49" charset="0"/>
                <a:cs typeface="Courier New" panose="02070309020205020404" pitchFamily="49" charset="0"/>
              </a:rPr>
              <a:t>But without the added complexity</a:t>
            </a:r>
          </a:p>
        </p:txBody>
      </p:sp>
      <p:sp>
        <p:nvSpPr>
          <p:cNvPr id="5" name="Slide Number Placeholder 4">
            <a:extLst>
              <a:ext uri="{FF2B5EF4-FFF2-40B4-BE49-F238E27FC236}">
                <a16:creationId xmlns:a16="http://schemas.microsoft.com/office/drawing/2014/main" id="{53EA1FA2-F9B6-FBDF-822E-94C5510792C4}"/>
              </a:ext>
            </a:extLst>
          </p:cNvPr>
          <p:cNvSpPr>
            <a:spLocks noGrp="1"/>
          </p:cNvSpPr>
          <p:nvPr>
            <p:ph type="sldNum" sz="quarter" idx="12"/>
          </p:nvPr>
        </p:nvSpPr>
        <p:spPr/>
        <p:txBody>
          <a:bodyPr/>
          <a:lstStyle/>
          <a:p>
            <a:fld id="{5C7B9823-D771-4D90-A2CD-7D2C676B1CFD}" type="slidenum">
              <a:rPr lang="nl-NL" smtClean="0"/>
              <a:t>48</a:t>
            </a:fld>
            <a:endParaRPr lang="nl-NL"/>
          </a:p>
        </p:txBody>
      </p:sp>
    </p:spTree>
    <p:extLst>
      <p:ext uri="{BB962C8B-B14F-4D97-AF65-F5344CB8AC3E}">
        <p14:creationId xmlns:p14="http://schemas.microsoft.com/office/powerpoint/2010/main" val="1916954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6C55E-790C-ABD5-05BD-0BCB2F656D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DA6601-2D97-DA80-DFA7-1787611FB432}"/>
              </a:ext>
            </a:extLst>
          </p:cNvPr>
          <p:cNvSpPr>
            <a:spLocks noGrp="1"/>
          </p:cNvSpPr>
          <p:nvPr>
            <p:ph type="title"/>
          </p:nvPr>
        </p:nvSpPr>
        <p:spPr>
          <a:xfrm>
            <a:off x="838200" y="365125"/>
            <a:ext cx="10515600" cy="1325563"/>
          </a:xfrm>
        </p:spPr>
        <p:txBody>
          <a:bodyPr/>
          <a:lstStyle/>
          <a:p>
            <a:r>
              <a:rPr lang="en-US" dirty="0">
                <a:solidFill>
                  <a:schemeClr val="bg1"/>
                </a:solidFill>
                <a:latin typeface="Courier New" panose="02070309020205020404" pitchFamily="49" charset="0"/>
                <a:cs typeface="Courier New" panose="02070309020205020404" pitchFamily="49" charset="0"/>
              </a:rPr>
              <a:t>Summary</a:t>
            </a:r>
            <a:endParaRPr lang="nl-NL" dirty="0"/>
          </a:p>
        </p:txBody>
      </p:sp>
      <p:graphicFrame>
        <p:nvGraphicFramePr>
          <p:cNvPr id="3" name="Content Placeholder 2">
            <a:extLst>
              <a:ext uri="{FF2B5EF4-FFF2-40B4-BE49-F238E27FC236}">
                <a16:creationId xmlns:a16="http://schemas.microsoft.com/office/drawing/2014/main" id="{F3F34753-29B0-B774-75A2-38E83B67138C}"/>
              </a:ext>
            </a:extLst>
          </p:cNvPr>
          <p:cNvGraphicFramePr>
            <a:graphicFrameLocks noGrp="1"/>
          </p:cNvGraphicFramePr>
          <p:nvPr>
            <p:ph idx="1"/>
            <p:extLst>
              <p:ext uri="{D42A27DB-BD31-4B8C-83A1-F6EECF244321}">
                <p14:modId xmlns:p14="http://schemas.microsoft.com/office/powerpoint/2010/main" val="49068085"/>
              </p:ext>
            </p:extLst>
          </p:nvPr>
        </p:nvGraphicFramePr>
        <p:xfrm>
          <a:off x="838200" y="1825625"/>
          <a:ext cx="10515600" cy="370840"/>
        </p:xfrm>
        <a:graphic>
          <a:graphicData uri="http://schemas.openxmlformats.org/drawingml/2006/table">
            <a:tbl>
              <a:tblPr firstRow="1" bandRow="1">
                <a:tableStyleId>{5C22544A-7EE6-4342-B048-85BDC9FD1C3A}</a:tableStyleId>
              </a:tblPr>
              <a:tblGrid>
                <a:gridCol w="1685544">
                  <a:extLst>
                    <a:ext uri="{9D8B030D-6E8A-4147-A177-3AD203B41FA5}">
                      <a16:colId xmlns:a16="http://schemas.microsoft.com/office/drawing/2014/main" val="500068901"/>
                    </a:ext>
                  </a:extLst>
                </a:gridCol>
                <a:gridCol w="1819656">
                  <a:extLst>
                    <a:ext uri="{9D8B030D-6E8A-4147-A177-3AD203B41FA5}">
                      <a16:colId xmlns:a16="http://schemas.microsoft.com/office/drawing/2014/main" val="3256045861"/>
                    </a:ext>
                  </a:extLst>
                </a:gridCol>
                <a:gridCol w="1752600">
                  <a:extLst>
                    <a:ext uri="{9D8B030D-6E8A-4147-A177-3AD203B41FA5}">
                      <a16:colId xmlns:a16="http://schemas.microsoft.com/office/drawing/2014/main" val="1441049186"/>
                    </a:ext>
                  </a:extLst>
                </a:gridCol>
                <a:gridCol w="1752600">
                  <a:extLst>
                    <a:ext uri="{9D8B030D-6E8A-4147-A177-3AD203B41FA5}">
                      <a16:colId xmlns:a16="http://schemas.microsoft.com/office/drawing/2014/main" val="4037896240"/>
                    </a:ext>
                  </a:extLst>
                </a:gridCol>
                <a:gridCol w="1752600">
                  <a:extLst>
                    <a:ext uri="{9D8B030D-6E8A-4147-A177-3AD203B41FA5}">
                      <a16:colId xmlns:a16="http://schemas.microsoft.com/office/drawing/2014/main" val="1648167024"/>
                    </a:ext>
                  </a:extLst>
                </a:gridCol>
                <a:gridCol w="1752600">
                  <a:extLst>
                    <a:ext uri="{9D8B030D-6E8A-4147-A177-3AD203B41FA5}">
                      <a16:colId xmlns:a16="http://schemas.microsoft.com/office/drawing/2014/main" val="1855581417"/>
                    </a:ext>
                  </a:extLst>
                </a:gridCol>
              </a:tblGrid>
              <a:tr h="370840">
                <a:tc>
                  <a:txBody>
                    <a:bodyPr/>
                    <a:lstStyle/>
                    <a:p>
                      <a:endParaRPr lang="nl-NL" sz="1400" dirty="0">
                        <a:solidFill>
                          <a:schemeClr val="bg1"/>
                        </a:solidFill>
                        <a:latin typeface="Consolas" panose="020B0609020204030204" pitchFamily="49" charset="0"/>
                      </a:endParaRP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Descriptor Table</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Root Descriptor</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Root Constant</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Bindless</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Static Samplers</a:t>
                      </a:r>
                    </a:p>
                  </a:txBody>
                  <a:tcPr>
                    <a:solidFill>
                      <a:schemeClr val="bg2">
                        <a:lumMod val="50000"/>
                      </a:schemeClr>
                    </a:solidFill>
                  </a:tcPr>
                </a:tc>
                <a:extLst>
                  <a:ext uri="{0D108BD9-81ED-4DB2-BD59-A6C34878D82A}">
                    <a16:rowId xmlns:a16="http://schemas.microsoft.com/office/drawing/2014/main" val="1292862015"/>
                  </a:ext>
                </a:extLst>
              </a:tr>
            </a:tbl>
          </a:graphicData>
        </a:graphic>
      </p:graphicFrame>
      <p:sp>
        <p:nvSpPr>
          <p:cNvPr id="5" name="Slide Number Placeholder 4">
            <a:extLst>
              <a:ext uri="{FF2B5EF4-FFF2-40B4-BE49-F238E27FC236}">
                <a16:creationId xmlns:a16="http://schemas.microsoft.com/office/drawing/2014/main" id="{5C8611CE-C393-D99D-C5EA-36D8E75CA72B}"/>
              </a:ext>
            </a:extLst>
          </p:cNvPr>
          <p:cNvSpPr>
            <a:spLocks noGrp="1"/>
          </p:cNvSpPr>
          <p:nvPr>
            <p:ph type="sldNum" sz="quarter" idx="12"/>
          </p:nvPr>
        </p:nvSpPr>
        <p:spPr/>
        <p:txBody>
          <a:bodyPr/>
          <a:lstStyle/>
          <a:p>
            <a:fld id="{5C7B9823-D771-4D90-A2CD-7D2C676B1CFD}" type="slidenum">
              <a:rPr lang="nl-NL" smtClean="0"/>
              <a:t>49</a:t>
            </a:fld>
            <a:endParaRPr lang="nl-NL" dirty="0"/>
          </a:p>
        </p:txBody>
      </p:sp>
    </p:spTree>
    <p:extLst>
      <p:ext uri="{BB962C8B-B14F-4D97-AF65-F5344CB8AC3E}">
        <p14:creationId xmlns:p14="http://schemas.microsoft.com/office/powerpoint/2010/main" val="472732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6BD0A-D726-35E5-8467-0E70EB50FA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0F5F99-669A-AC85-91EA-3950D6F82853}"/>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Crash Course</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601E7560-4799-8A7C-90B8-9E53BB2C4FB6}"/>
              </a:ext>
            </a:extLst>
          </p:cNvPr>
          <p:cNvSpPr>
            <a:spLocks noGrp="1"/>
          </p:cNvSpPr>
          <p:nvPr>
            <p:ph idx="1"/>
          </p:nvPr>
        </p:nvSpPr>
        <p:spPr/>
        <p:txBody>
          <a:bodyPr>
            <a:normAutofit lnSpcReduction="10000"/>
          </a:bodyPr>
          <a:lstStyle/>
          <a:p>
            <a:r>
              <a:rPr lang="en-US" dirty="0">
                <a:solidFill>
                  <a:schemeClr val="bg1"/>
                </a:solidFill>
                <a:latin typeface="Courier New" panose="02070309020205020404" pitchFamily="49" charset="0"/>
                <a:cs typeface="Courier New" panose="02070309020205020404" pitchFamily="49" charset="0"/>
              </a:rPr>
              <a:t>Descriptor describes an object to the GPU</a:t>
            </a:r>
          </a:p>
          <a:p>
            <a:r>
              <a:rPr lang="en-US" dirty="0">
                <a:solidFill>
                  <a:schemeClr val="bg1"/>
                </a:solidFill>
                <a:latin typeface="Courier New" panose="02070309020205020404" pitchFamily="49" charset="0"/>
                <a:cs typeface="Courier New" panose="02070309020205020404" pitchFamily="49" charset="0"/>
              </a:rPr>
              <a:t>Many different types</a:t>
            </a:r>
          </a:p>
          <a:p>
            <a:pPr lvl="1"/>
            <a:r>
              <a:rPr lang="en-US" dirty="0">
                <a:solidFill>
                  <a:schemeClr val="bg1"/>
                </a:solidFill>
                <a:latin typeface="Courier New" panose="02070309020205020404" pitchFamily="49" charset="0"/>
                <a:cs typeface="Courier New" panose="02070309020205020404" pitchFamily="49" charset="0"/>
              </a:rPr>
              <a:t>Shader Resource Views (SRVs)</a:t>
            </a:r>
          </a:p>
          <a:p>
            <a:pPr lvl="2"/>
            <a:r>
              <a:rPr lang="en-US" dirty="0">
                <a:solidFill>
                  <a:schemeClr val="bg1"/>
                </a:solidFill>
                <a:latin typeface="Courier New" panose="02070309020205020404" pitchFamily="49" charset="0"/>
                <a:cs typeface="Courier New" panose="02070309020205020404" pitchFamily="49" charset="0"/>
              </a:rPr>
              <a:t>Texture2D, </a:t>
            </a:r>
            <a:r>
              <a:rPr lang="en-US" dirty="0" err="1">
                <a:solidFill>
                  <a:schemeClr val="bg1"/>
                </a:solidFill>
                <a:latin typeface="Courier New" panose="02070309020205020404" pitchFamily="49" charset="0"/>
                <a:cs typeface="Courier New" panose="02070309020205020404" pitchFamily="49" charset="0"/>
              </a:rPr>
              <a:t>TextureCube</a:t>
            </a:r>
            <a:r>
              <a:rPr lang="en-US" dirty="0">
                <a:solidFill>
                  <a:schemeClr val="bg1"/>
                </a:solidFill>
                <a:latin typeface="Courier New" panose="02070309020205020404" pitchFamily="49" charset="0"/>
                <a:cs typeface="Courier New" panose="02070309020205020404" pitchFamily="49" charset="0"/>
              </a:rPr>
              <a:t>, Buffer, </a:t>
            </a:r>
            <a:r>
              <a:rPr lang="en-US" dirty="0" err="1">
                <a:solidFill>
                  <a:schemeClr val="bg1"/>
                </a:solidFill>
                <a:latin typeface="Courier New" panose="02070309020205020404" pitchFamily="49" charset="0"/>
                <a:cs typeface="Courier New" panose="02070309020205020404" pitchFamily="49" charset="0"/>
              </a:rPr>
              <a:t>StructuredBuffer</a:t>
            </a:r>
            <a:r>
              <a:rPr lang="en-US" dirty="0">
                <a:solidFill>
                  <a:schemeClr val="bg1"/>
                </a:solidFill>
                <a:latin typeface="Courier New" panose="02070309020205020404" pitchFamily="49" charset="0"/>
                <a:cs typeface="Courier New" panose="02070309020205020404" pitchFamily="49" charset="0"/>
              </a:rPr>
              <a:t> etc.</a:t>
            </a:r>
          </a:p>
          <a:p>
            <a:pPr lvl="1"/>
            <a:r>
              <a:rPr lang="en-US" dirty="0">
                <a:solidFill>
                  <a:schemeClr val="bg1"/>
                </a:solidFill>
                <a:latin typeface="Courier New" panose="02070309020205020404" pitchFamily="49" charset="0"/>
                <a:cs typeface="Courier New" panose="02070309020205020404" pitchFamily="49" charset="0"/>
              </a:rPr>
              <a:t>Unordered Access Views (UAVs)</a:t>
            </a:r>
          </a:p>
          <a:p>
            <a:pPr lvl="2"/>
            <a:r>
              <a:rPr lang="en-US" dirty="0" err="1">
                <a:solidFill>
                  <a:schemeClr val="bg1"/>
                </a:solidFill>
                <a:latin typeface="Courier New" panose="02070309020205020404" pitchFamily="49" charset="0"/>
                <a:cs typeface="Courier New" panose="02070309020205020404" pitchFamily="49" charset="0"/>
              </a:rPr>
              <a:t>RWTexture</a:t>
            </a:r>
            <a:r>
              <a:rPr lang="en-US" dirty="0">
                <a:solidFill>
                  <a:schemeClr val="bg1"/>
                </a:solidFill>
                <a:latin typeface="Courier New" panose="02070309020205020404" pitchFamily="49" charset="0"/>
                <a:cs typeface="Courier New" panose="02070309020205020404" pitchFamily="49" charset="0"/>
              </a:rPr>
              <a:t>, </a:t>
            </a:r>
            <a:r>
              <a:rPr lang="en-US" dirty="0" err="1">
                <a:solidFill>
                  <a:schemeClr val="bg1"/>
                </a:solidFill>
                <a:latin typeface="Courier New" panose="02070309020205020404" pitchFamily="49" charset="0"/>
                <a:cs typeface="Courier New" panose="02070309020205020404" pitchFamily="49" charset="0"/>
              </a:rPr>
              <a:t>RWBuffer</a:t>
            </a:r>
            <a:r>
              <a:rPr lang="en-US" dirty="0">
                <a:solidFill>
                  <a:schemeClr val="bg1"/>
                </a:solidFill>
                <a:latin typeface="Courier New" panose="02070309020205020404" pitchFamily="49" charset="0"/>
                <a:cs typeface="Courier New" panose="02070309020205020404" pitchFamily="49" charset="0"/>
              </a:rPr>
              <a:t>, </a:t>
            </a:r>
            <a:r>
              <a:rPr lang="en-US" dirty="0" err="1">
                <a:solidFill>
                  <a:schemeClr val="bg1"/>
                </a:solidFill>
                <a:latin typeface="Courier New" panose="02070309020205020404" pitchFamily="49" charset="0"/>
                <a:cs typeface="Courier New" panose="02070309020205020404" pitchFamily="49" charset="0"/>
              </a:rPr>
              <a:t>RWStructuredBuffer</a:t>
            </a:r>
            <a:endParaRPr lang="en-US" dirty="0">
              <a:solidFill>
                <a:schemeClr val="bg1"/>
              </a:solidFill>
              <a:latin typeface="Courier New" panose="02070309020205020404" pitchFamily="49" charset="0"/>
              <a:cs typeface="Courier New" panose="02070309020205020404" pitchFamily="49" charset="0"/>
            </a:endParaRPr>
          </a:p>
          <a:p>
            <a:pPr lvl="1"/>
            <a:r>
              <a:rPr lang="en-US" dirty="0">
                <a:solidFill>
                  <a:schemeClr val="bg1"/>
                </a:solidFill>
                <a:latin typeface="Courier New" panose="02070309020205020404" pitchFamily="49" charset="0"/>
                <a:cs typeface="Courier New" panose="02070309020205020404" pitchFamily="49" charset="0"/>
              </a:rPr>
              <a:t>Constant Buffer Views (CBVs)</a:t>
            </a:r>
          </a:p>
          <a:p>
            <a:pPr lvl="1"/>
            <a:r>
              <a:rPr lang="en-US" dirty="0">
                <a:solidFill>
                  <a:schemeClr val="bg1"/>
                </a:solidFill>
                <a:latin typeface="Courier New" panose="02070309020205020404" pitchFamily="49" charset="0"/>
                <a:cs typeface="Courier New" panose="02070309020205020404" pitchFamily="49" charset="0"/>
              </a:rPr>
              <a:t>Samplers</a:t>
            </a:r>
          </a:p>
          <a:p>
            <a:pPr lvl="1"/>
            <a:r>
              <a:rPr lang="en-US" dirty="0">
                <a:solidFill>
                  <a:schemeClr val="bg1"/>
                </a:solidFill>
                <a:latin typeface="Courier New" panose="02070309020205020404" pitchFamily="49" charset="0"/>
                <a:cs typeface="Courier New" panose="02070309020205020404" pitchFamily="49" charset="0"/>
              </a:rPr>
              <a:t>Render Targets </a:t>
            </a:r>
          </a:p>
          <a:p>
            <a:pPr lvl="1"/>
            <a:r>
              <a:rPr lang="en-US" dirty="0">
                <a:solidFill>
                  <a:schemeClr val="bg1"/>
                </a:solidFill>
                <a:latin typeface="Courier New" panose="02070309020205020404" pitchFamily="49" charset="0"/>
                <a:cs typeface="Courier New" panose="02070309020205020404" pitchFamily="49" charset="0"/>
              </a:rPr>
              <a:t>Depth Stencil</a:t>
            </a:r>
          </a:p>
          <a:p>
            <a:r>
              <a:rPr lang="en-US" dirty="0">
                <a:solidFill>
                  <a:schemeClr val="bg1"/>
                </a:solidFill>
                <a:latin typeface="Courier New" panose="02070309020205020404" pitchFamily="49" charset="0"/>
                <a:cs typeface="Courier New" panose="02070309020205020404" pitchFamily="49" charset="0"/>
              </a:rPr>
              <a:t>Allocated from a descriptor heap</a:t>
            </a:r>
          </a:p>
        </p:txBody>
      </p:sp>
      <p:sp>
        <p:nvSpPr>
          <p:cNvPr id="7" name="Slide Number Placeholder 6">
            <a:extLst>
              <a:ext uri="{FF2B5EF4-FFF2-40B4-BE49-F238E27FC236}">
                <a16:creationId xmlns:a16="http://schemas.microsoft.com/office/drawing/2014/main" id="{9FAB701B-E2E9-FE52-FD7A-248D54BAE4BC}"/>
              </a:ext>
            </a:extLst>
          </p:cNvPr>
          <p:cNvSpPr>
            <a:spLocks noGrp="1"/>
          </p:cNvSpPr>
          <p:nvPr>
            <p:ph type="sldNum" sz="quarter" idx="12"/>
          </p:nvPr>
        </p:nvSpPr>
        <p:spPr/>
        <p:txBody>
          <a:bodyPr/>
          <a:lstStyle/>
          <a:p>
            <a:fld id="{5C7B9823-D771-4D90-A2CD-7D2C676B1CFD}" type="slidenum">
              <a:rPr lang="nl-NL" smtClean="0"/>
              <a:t>5</a:t>
            </a:fld>
            <a:endParaRPr lang="nl-NL"/>
          </a:p>
        </p:txBody>
      </p:sp>
    </p:spTree>
    <p:extLst>
      <p:ext uri="{BB962C8B-B14F-4D97-AF65-F5344CB8AC3E}">
        <p14:creationId xmlns:p14="http://schemas.microsoft.com/office/powerpoint/2010/main" val="475960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0" presetClass="entr" presetSubtype="0" fill="hold" grpId="0" nodeType="withEffect">
                                  <p:stCondLst>
                                    <p:cond delay="25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50"/>
                                        <p:tgtEl>
                                          <p:spTgt spid="3">
                                            <p:txEl>
                                              <p:pRg st="2" end="2"/>
                                            </p:txEl>
                                          </p:spTgt>
                                        </p:tgtEl>
                                      </p:cBhvr>
                                    </p:animEffect>
                                  </p:childTnLst>
                                </p:cTn>
                              </p:par>
                              <p:par>
                                <p:cTn id="14" presetID="10" presetClass="entr" presetSubtype="0" fill="hold" grpId="0" nodeType="withEffect">
                                  <p:stCondLst>
                                    <p:cond delay="25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50"/>
                                        <p:tgtEl>
                                          <p:spTgt spid="3">
                                            <p:txEl>
                                              <p:pRg st="3" end="3"/>
                                            </p:txEl>
                                          </p:spTgt>
                                        </p:tgtEl>
                                      </p:cBhvr>
                                    </p:animEffect>
                                  </p:childTnLst>
                                </p:cTn>
                              </p:par>
                              <p:par>
                                <p:cTn id="17" presetID="10" presetClass="entr" presetSubtype="0" fill="hold" grpId="0" nodeType="withEffect">
                                  <p:stCondLst>
                                    <p:cond delay="50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50"/>
                                        <p:tgtEl>
                                          <p:spTgt spid="3">
                                            <p:txEl>
                                              <p:pRg st="4" end="4"/>
                                            </p:txEl>
                                          </p:spTgt>
                                        </p:tgtEl>
                                      </p:cBhvr>
                                    </p:animEffect>
                                  </p:childTnLst>
                                </p:cTn>
                              </p:par>
                              <p:par>
                                <p:cTn id="20" presetID="10" presetClass="entr" presetSubtype="0" fill="hold" grpId="0" nodeType="withEffect">
                                  <p:stCondLst>
                                    <p:cond delay="50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50"/>
                                        <p:tgtEl>
                                          <p:spTgt spid="3">
                                            <p:txEl>
                                              <p:pRg st="5" end="5"/>
                                            </p:txEl>
                                          </p:spTgt>
                                        </p:tgtEl>
                                      </p:cBhvr>
                                    </p:animEffect>
                                  </p:childTnLst>
                                </p:cTn>
                              </p:par>
                              <p:par>
                                <p:cTn id="23" presetID="10" presetClass="entr" presetSubtype="0" fill="hold" grpId="0" nodeType="withEffect">
                                  <p:stCondLst>
                                    <p:cond delay="75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250"/>
                                        <p:tgtEl>
                                          <p:spTgt spid="3">
                                            <p:txEl>
                                              <p:pRg st="6" end="6"/>
                                            </p:txEl>
                                          </p:spTgt>
                                        </p:tgtEl>
                                      </p:cBhvr>
                                    </p:animEffect>
                                  </p:childTnLst>
                                </p:cTn>
                              </p:par>
                              <p:par>
                                <p:cTn id="26" presetID="10" presetClass="entr" presetSubtype="0" fill="hold" grpId="0" nodeType="withEffect">
                                  <p:stCondLst>
                                    <p:cond delay="100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250"/>
                                        <p:tgtEl>
                                          <p:spTgt spid="3">
                                            <p:txEl>
                                              <p:pRg st="7" end="7"/>
                                            </p:txEl>
                                          </p:spTgt>
                                        </p:tgtEl>
                                      </p:cBhvr>
                                    </p:animEffect>
                                  </p:childTnLst>
                                </p:cTn>
                              </p:par>
                              <p:par>
                                <p:cTn id="29" presetID="10" presetClass="entr" presetSubtype="0" fill="hold" grpId="0" nodeType="withEffect">
                                  <p:stCondLst>
                                    <p:cond delay="125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fade">
                                      <p:cBhvr>
                                        <p:cTn id="31" dur="250"/>
                                        <p:tgtEl>
                                          <p:spTgt spid="3">
                                            <p:txEl>
                                              <p:pRg st="8" end="8"/>
                                            </p:txEl>
                                          </p:spTgt>
                                        </p:tgtEl>
                                      </p:cBhvr>
                                    </p:animEffect>
                                  </p:childTnLst>
                                </p:cTn>
                              </p:par>
                              <p:par>
                                <p:cTn id="32" presetID="10" presetClass="entr" presetSubtype="0" fill="hold" grpId="0" nodeType="withEffect">
                                  <p:stCondLst>
                                    <p:cond delay="150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fade">
                                      <p:cBhvr>
                                        <p:cTn id="34" dur="250"/>
                                        <p:tgtEl>
                                          <p:spTgt spid="3">
                                            <p:txEl>
                                              <p:pRg st="9" end="9"/>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Effect transition="in" filter="fade">
                                      <p:cBhvr>
                                        <p:cTn id="39" dur="25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323C5A-0038-1004-3703-3ED3004559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43C181-9084-5545-B4A8-8C5D66EC408E}"/>
              </a:ext>
            </a:extLst>
          </p:cNvPr>
          <p:cNvSpPr>
            <a:spLocks noGrp="1"/>
          </p:cNvSpPr>
          <p:nvPr>
            <p:ph type="title"/>
          </p:nvPr>
        </p:nvSpPr>
        <p:spPr>
          <a:xfrm>
            <a:off x="838200" y="365125"/>
            <a:ext cx="10515600" cy="1325563"/>
          </a:xfrm>
        </p:spPr>
        <p:txBody>
          <a:bodyPr/>
          <a:lstStyle/>
          <a:p>
            <a:r>
              <a:rPr lang="en-US" dirty="0">
                <a:solidFill>
                  <a:schemeClr val="bg1"/>
                </a:solidFill>
                <a:latin typeface="Courier New" panose="02070309020205020404" pitchFamily="49" charset="0"/>
                <a:cs typeface="Courier New" panose="02070309020205020404" pitchFamily="49" charset="0"/>
              </a:rPr>
              <a:t>Summary</a:t>
            </a:r>
            <a:endParaRPr lang="nl-NL" dirty="0"/>
          </a:p>
        </p:txBody>
      </p:sp>
      <p:graphicFrame>
        <p:nvGraphicFramePr>
          <p:cNvPr id="3" name="Content Placeholder 2">
            <a:extLst>
              <a:ext uri="{FF2B5EF4-FFF2-40B4-BE49-F238E27FC236}">
                <a16:creationId xmlns:a16="http://schemas.microsoft.com/office/drawing/2014/main" id="{E4C73EDF-4DB1-524C-B4CA-AB9EF009B27E}"/>
              </a:ext>
            </a:extLst>
          </p:cNvPr>
          <p:cNvGraphicFramePr>
            <a:graphicFrameLocks noGrp="1"/>
          </p:cNvGraphicFramePr>
          <p:nvPr>
            <p:ph idx="1"/>
            <p:extLst>
              <p:ext uri="{D42A27DB-BD31-4B8C-83A1-F6EECF244321}">
                <p14:modId xmlns:p14="http://schemas.microsoft.com/office/powerpoint/2010/main" val="3681259691"/>
              </p:ext>
            </p:extLst>
          </p:nvPr>
        </p:nvGraphicFramePr>
        <p:xfrm>
          <a:off x="838200" y="1825625"/>
          <a:ext cx="10515600" cy="889000"/>
        </p:xfrm>
        <a:graphic>
          <a:graphicData uri="http://schemas.openxmlformats.org/drawingml/2006/table">
            <a:tbl>
              <a:tblPr firstRow="1" bandRow="1">
                <a:tableStyleId>{5C22544A-7EE6-4342-B048-85BDC9FD1C3A}</a:tableStyleId>
              </a:tblPr>
              <a:tblGrid>
                <a:gridCol w="1685544">
                  <a:extLst>
                    <a:ext uri="{9D8B030D-6E8A-4147-A177-3AD203B41FA5}">
                      <a16:colId xmlns:a16="http://schemas.microsoft.com/office/drawing/2014/main" val="500068901"/>
                    </a:ext>
                  </a:extLst>
                </a:gridCol>
                <a:gridCol w="1819656">
                  <a:extLst>
                    <a:ext uri="{9D8B030D-6E8A-4147-A177-3AD203B41FA5}">
                      <a16:colId xmlns:a16="http://schemas.microsoft.com/office/drawing/2014/main" val="3256045861"/>
                    </a:ext>
                  </a:extLst>
                </a:gridCol>
                <a:gridCol w="1752600">
                  <a:extLst>
                    <a:ext uri="{9D8B030D-6E8A-4147-A177-3AD203B41FA5}">
                      <a16:colId xmlns:a16="http://schemas.microsoft.com/office/drawing/2014/main" val="1441049186"/>
                    </a:ext>
                  </a:extLst>
                </a:gridCol>
                <a:gridCol w="1752600">
                  <a:extLst>
                    <a:ext uri="{9D8B030D-6E8A-4147-A177-3AD203B41FA5}">
                      <a16:colId xmlns:a16="http://schemas.microsoft.com/office/drawing/2014/main" val="4037896240"/>
                    </a:ext>
                  </a:extLst>
                </a:gridCol>
                <a:gridCol w="1752600">
                  <a:extLst>
                    <a:ext uri="{9D8B030D-6E8A-4147-A177-3AD203B41FA5}">
                      <a16:colId xmlns:a16="http://schemas.microsoft.com/office/drawing/2014/main" val="1648167024"/>
                    </a:ext>
                  </a:extLst>
                </a:gridCol>
                <a:gridCol w="1752600">
                  <a:extLst>
                    <a:ext uri="{9D8B030D-6E8A-4147-A177-3AD203B41FA5}">
                      <a16:colId xmlns:a16="http://schemas.microsoft.com/office/drawing/2014/main" val="1855581417"/>
                    </a:ext>
                  </a:extLst>
                </a:gridCol>
              </a:tblGrid>
              <a:tr h="370840">
                <a:tc>
                  <a:txBody>
                    <a:bodyPr/>
                    <a:lstStyle/>
                    <a:p>
                      <a:endParaRPr lang="nl-NL" sz="1400" dirty="0">
                        <a:solidFill>
                          <a:schemeClr val="bg1"/>
                        </a:solidFill>
                        <a:latin typeface="Consolas" panose="020B0609020204030204" pitchFamily="49" charset="0"/>
                      </a:endParaRP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Descriptor Table</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Root Descriptor</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Root Constant</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Bindless</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Static Samplers</a:t>
                      </a:r>
                    </a:p>
                  </a:txBody>
                  <a:tcPr>
                    <a:solidFill>
                      <a:schemeClr val="bg2">
                        <a:lumMod val="50000"/>
                      </a:schemeClr>
                    </a:solidFill>
                  </a:tcPr>
                </a:tc>
                <a:extLst>
                  <a:ext uri="{0D108BD9-81ED-4DB2-BD59-A6C34878D82A}">
                    <a16:rowId xmlns:a16="http://schemas.microsoft.com/office/drawing/2014/main" val="1292862015"/>
                  </a:ext>
                </a:extLst>
              </a:tr>
              <a:tr h="370840">
                <a:tc>
                  <a:txBody>
                    <a:bodyPr/>
                    <a:lstStyle/>
                    <a:p>
                      <a:r>
                        <a:rPr lang="nl-NL" sz="1400" dirty="0">
                          <a:solidFill>
                            <a:schemeClr val="bg1"/>
                          </a:solidFill>
                          <a:latin typeface="Consolas" panose="020B0609020204030204" pitchFamily="49" charset="0"/>
                        </a:rPr>
                        <a:t>Resource Types</a:t>
                      </a:r>
                    </a:p>
                  </a:txBody>
                  <a:tcPr>
                    <a:solidFill>
                      <a:srgbClr val="747474"/>
                    </a:solidFill>
                  </a:tcPr>
                </a:tc>
                <a:tc>
                  <a:txBody>
                    <a:bodyPr/>
                    <a:lstStyle/>
                    <a:p>
                      <a:r>
                        <a:rPr lang="nl-NL" sz="1400" dirty="0">
                          <a:solidFill>
                            <a:schemeClr val="bg1"/>
                          </a:solidFill>
                          <a:latin typeface="Consolas" panose="020B0609020204030204" pitchFamily="49" charset="0"/>
                        </a:rPr>
                        <a:t>All</a:t>
                      </a:r>
                    </a:p>
                  </a:txBody>
                  <a:tcPr>
                    <a:solidFill>
                      <a:srgbClr val="3F423F"/>
                    </a:solidFill>
                  </a:tcPr>
                </a:tc>
                <a:tc>
                  <a:txBody>
                    <a:bodyPr/>
                    <a:lstStyle/>
                    <a:p>
                      <a:r>
                        <a:rPr lang="nl-NL" sz="1400" dirty="0">
                          <a:solidFill>
                            <a:schemeClr val="bg1"/>
                          </a:solidFill>
                          <a:latin typeface="Consolas" panose="020B0609020204030204" pitchFamily="49" charset="0"/>
                        </a:rPr>
                        <a:t>Untyped Buffers</a:t>
                      </a:r>
                    </a:p>
                  </a:txBody>
                  <a:tcPr>
                    <a:solidFill>
                      <a:srgbClr val="3F423F"/>
                    </a:solidFill>
                  </a:tcPr>
                </a:tc>
                <a:tc>
                  <a:txBody>
                    <a:bodyPr/>
                    <a:lstStyle/>
                    <a:p>
                      <a:r>
                        <a:rPr lang="nl-NL" sz="1400" dirty="0">
                          <a:solidFill>
                            <a:schemeClr val="bg1"/>
                          </a:solidFill>
                          <a:latin typeface="Consolas" panose="020B0609020204030204" pitchFamily="49" charset="0"/>
                        </a:rPr>
                        <a:t>Constant Buffers</a:t>
                      </a:r>
                    </a:p>
                  </a:txBody>
                  <a:tcPr>
                    <a:solidFill>
                      <a:srgbClr val="3F423F"/>
                    </a:solidFill>
                  </a:tcPr>
                </a:tc>
                <a:tc>
                  <a:txBody>
                    <a:bodyPr/>
                    <a:lstStyle/>
                    <a:p>
                      <a:r>
                        <a:rPr lang="nl-NL" sz="1400" dirty="0">
                          <a:solidFill>
                            <a:schemeClr val="bg1"/>
                          </a:solidFill>
                          <a:latin typeface="Consolas" panose="020B0609020204030204" pitchFamily="49" charset="0"/>
                        </a:rPr>
                        <a:t>All</a:t>
                      </a:r>
                    </a:p>
                  </a:txBody>
                  <a:tcPr>
                    <a:solidFill>
                      <a:srgbClr val="3F423F"/>
                    </a:solidFill>
                  </a:tcPr>
                </a:tc>
                <a:tc>
                  <a:txBody>
                    <a:bodyPr/>
                    <a:lstStyle/>
                    <a:p>
                      <a:r>
                        <a:rPr lang="nl-NL" sz="1400" dirty="0">
                          <a:solidFill>
                            <a:schemeClr val="bg1"/>
                          </a:solidFill>
                          <a:latin typeface="Consolas" panose="020B0609020204030204" pitchFamily="49" charset="0"/>
                        </a:rPr>
                        <a:t>Samplers*</a:t>
                      </a:r>
                    </a:p>
                  </a:txBody>
                  <a:tcPr>
                    <a:solidFill>
                      <a:srgbClr val="3F423F"/>
                    </a:solidFill>
                  </a:tcPr>
                </a:tc>
                <a:extLst>
                  <a:ext uri="{0D108BD9-81ED-4DB2-BD59-A6C34878D82A}">
                    <a16:rowId xmlns:a16="http://schemas.microsoft.com/office/drawing/2014/main" val="1358803628"/>
                  </a:ext>
                </a:extLst>
              </a:tr>
            </a:tbl>
          </a:graphicData>
        </a:graphic>
      </p:graphicFrame>
      <p:sp>
        <p:nvSpPr>
          <p:cNvPr id="5" name="Slide Number Placeholder 4">
            <a:extLst>
              <a:ext uri="{FF2B5EF4-FFF2-40B4-BE49-F238E27FC236}">
                <a16:creationId xmlns:a16="http://schemas.microsoft.com/office/drawing/2014/main" id="{A6FC7A58-90A4-12C1-823B-89147F368165}"/>
              </a:ext>
            </a:extLst>
          </p:cNvPr>
          <p:cNvSpPr>
            <a:spLocks noGrp="1"/>
          </p:cNvSpPr>
          <p:nvPr>
            <p:ph type="sldNum" sz="quarter" idx="12"/>
          </p:nvPr>
        </p:nvSpPr>
        <p:spPr/>
        <p:txBody>
          <a:bodyPr/>
          <a:lstStyle/>
          <a:p>
            <a:fld id="{5C7B9823-D771-4D90-A2CD-7D2C676B1CFD}" type="slidenum">
              <a:rPr lang="nl-NL" smtClean="0"/>
              <a:t>50</a:t>
            </a:fld>
            <a:endParaRPr lang="nl-NL" dirty="0"/>
          </a:p>
        </p:txBody>
      </p:sp>
    </p:spTree>
    <p:extLst>
      <p:ext uri="{BB962C8B-B14F-4D97-AF65-F5344CB8AC3E}">
        <p14:creationId xmlns:p14="http://schemas.microsoft.com/office/powerpoint/2010/main" val="1533616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E18A67-4E06-CC67-22A5-14467C422E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99C29F-EDD7-F597-B893-8A9512AB34D2}"/>
              </a:ext>
            </a:extLst>
          </p:cNvPr>
          <p:cNvSpPr>
            <a:spLocks noGrp="1"/>
          </p:cNvSpPr>
          <p:nvPr>
            <p:ph type="title"/>
          </p:nvPr>
        </p:nvSpPr>
        <p:spPr>
          <a:xfrm>
            <a:off x="838200" y="365125"/>
            <a:ext cx="10515600" cy="1325563"/>
          </a:xfrm>
        </p:spPr>
        <p:txBody>
          <a:bodyPr/>
          <a:lstStyle/>
          <a:p>
            <a:r>
              <a:rPr lang="en-US" dirty="0">
                <a:solidFill>
                  <a:schemeClr val="bg1"/>
                </a:solidFill>
                <a:latin typeface="Courier New" panose="02070309020205020404" pitchFamily="49" charset="0"/>
                <a:cs typeface="Courier New" panose="02070309020205020404" pitchFamily="49" charset="0"/>
              </a:rPr>
              <a:t>Summary</a:t>
            </a:r>
            <a:endParaRPr lang="nl-NL" dirty="0"/>
          </a:p>
        </p:txBody>
      </p:sp>
      <p:graphicFrame>
        <p:nvGraphicFramePr>
          <p:cNvPr id="3" name="Content Placeholder 2">
            <a:extLst>
              <a:ext uri="{FF2B5EF4-FFF2-40B4-BE49-F238E27FC236}">
                <a16:creationId xmlns:a16="http://schemas.microsoft.com/office/drawing/2014/main" id="{6238727D-8641-C311-EF1C-547FC6C5FA35}"/>
              </a:ext>
            </a:extLst>
          </p:cNvPr>
          <p:cNvGraphicFramePr>
            <a:graphicFrameLocks noGrp="1"/>
          </p:cNvGraphicFramePr>
          <p:nvPr>
            <p:ph idx="1"/>
            <p:extLst>
              <p:ext uri="{D42A27DB-BD31-4B8C-83A1-F6EECF244321}">
                <p14:modId xmlns:p14="http://schemas.microsoft.com/office/powerpoint/2010/main" val="3306810720"/>
              </p:ext>
            </p:extLst>
          </p:nvPr>
        </p:nvGraphicFramePr>
        <p:xfrm>
          <a:off x="838200" y="1825625"/>
          <a:ext cx="10515600" cy="1620520"/>
        </p:xfrm>
        <a:graphic>
          <a:graphicData uri="http://schemas.openxmlformats.org/drawingml/2006/table">
            <a:tbl>
              <a:tblPr firstRow="1" bandRow="1">
                <a:tableStyleId>{5C22544A-7EE6-4342-B048-85BDC9FD1C3A}</a:tableStyleId>
              </a:tblPr>
              <a:tblGrid>
                <a:gridCol w="1685544">
                  <a:extLst>
                    <a:ext uri="{9D8B030D-6E8A-4147-A177-3AD203B41FA5}">
                      <a16:colId xmlns:a16="http://schemas.microsoft.com/office/drawing/2014/main" val="500068901"/>
                    </a:ext>
                  </a:extLst>
                </a:gridCol>
                <a:gridCol w="1819656">
                  <a:extLst>
                    <a:ext uri="{9D8B030D-6E8A-4147-A177-3AD203B41FA5}">
                      <a16:colId xmlns:a16="http://schemas.microsoft.com/office/drawing/2014/main" val="3256045861"/>
                    </a:ext>
                  </a:extLst>
                </a:gridCol>
                <a:gridCol w="1752600">
                  <a:extLst>
                    <a:ext uri="{9D8B030D-6E8A-4147-A177-3AD203B41FA5}">
                      <a16:colId xmlns:a16="http://schemas.microsoft.com/office/drawing/2014/main" val="1441049186"/>
                    </a:ext>
                  </a:extLst>
                </a:gridCol>
                <a:gridCol w="1752600">
                  <a:extLst>
                    <a:ext uri="{9D8B030D-6E8A-4147-A177-3AD203B41FA5}">
                      <a16:colId xmlns:a16="http://schemas.microsoft.com/office/drawing/2014/main" val="4037896240"/>
                    </a:ext>
                  </a:extLst>
                </a:gridCol>
                <a:gridCol w="1752600">
                  <a:extLst>
                    <a:ext uri="{9D8B030D-6E8A-4147-A177-3AD203B41FA5}">
                      <a16:colId xmlns:a16="http://schemas.microsoft.com/office/drawing/2014/main" val="1648167024"/>
                    </a:ext>
                  </a:extLst>
                </a:gridCol>
                <a:gridCol w="1752600">
                  <a:extLst>
                    <a:ext uri="{9D8B030D-6E8A-4147-A177-3AD203B41FA5}">
                      <a16:colId xmlns:a16="http://schemas.microsoft.com/office/drawing/2014/main" val="1855581417"/>
                    </a:ext>
                  </a:extLst>
                </a:gridCol>
              </a:tblGrid>
              <a:tr h="370840">
                <a:tc>
                  <a:txBody>
                    <a:bodyPr/>
                    <a:lstStyle/>
                    <a:p>
                      <a:endParaRPr lang="nl-NL" sz="1400" dirty="0">
                        <a:solidFill>
                          <a:schemeClr val="bg1"/>
                        </a:solidFill>
                        <a:latin typeface="Consolas" panose="020B0609020204030204" pitchFamily="49" charset="0"/>
                      </a:endParaRP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Descriptor Table</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Root Descriptor</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Root Constant</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Bindless</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Static Samplers</a:t>
                      </a:r>
                    </a:p>
                  </a:txBody>
                  <a:tcPr>
                    <a:solidFill>
                      <a:schemeClr val="bg2">
                        <a:lumMod val="50000"/>
                      </a:schemeClr>
                    </a:solidFill>
                  </a:tcPr>
                </a:tc>
                <a:extLst>
                  <a:ext uri="{0D108BD9-81ED-4DB2-BD59-A6C34878D82A}">
                    <a16:rowId xmlns:a16="http://schemas.microsoft.com/office/drawing/2014/main" val="1292862015"/>
                  </a:ext>
                </a:extLst>
              </a:tr>
              <a:tr h="370840">
                <a:tc>
                  <a:txBody>
                    <a:bodyPr/>
                    <a:lstStyle/>
                    <a:p>
                      <a:r>
                        <a:rPr lang="nl-NL" sz="1400" dirty="0">
                          <a:solidFill>
                            <a:schemeClr val="bg1"/>
                          </a:solidFill>
                          <a:latin typeface="Consolas" panose="020B0609020204030204" pitchFamily="49" charset="0"/>
                        </a:rPr>
                        <a:t>Resource Types</a:t>
                      </a:r>
                    </a:p>
                  </a:txBody>
                  <a:tcPr>
                    <a:solidFill>
                      <a:srgbClr val="747474"/>
                    </a:solidFill>
                  </a:tcPr>
                </a:tc>
                <a:tc>
                  <a:txBody>
                    <a:bodyPr/>
                    <a:lstStyle/>
                    <a:p>
                      <a:r>
                        <a:rPr lang="nl-NL" sz="1400" dirty="0">
                          <a:solidFill>
                            <a:schemeClr val="bg1"/>
                          </a:solidFill>
                          <a:latin typeface="Consolas" panose="020B0609020204030204" pitchFamily="49" charset="0"/>
                        </a:rPr>
                        <a:t>All</a:t>
                      </a:r>
                    </a:p>
                  </a:txBody>
                  <a:tcPr>
                    <a:solidFill>
                      <a:srgbClr val="3F423F"/>
                    </a:solidFill>
                  </a:tcPr>
                </a:tc>
                <a:tc>
                  <a:txBody>
                    <a:bodyPr/>
                    <a:lstStyle/>
                    <a:p>
                      <a:r>
                        <a:rPr lang="nl-NL" sz="1400" dirty="0">
                          <a:solidFill>
                            <a:schemeClr val="bg1"/>
                          </a:solidFill>
                          <a:latin typeface="Consolas" panose="020B0609020204030204" pitchFamily="49" charset="0"/>
                        </a:rPr>
                        <a:t>Untyped Buffers</a:t>
                      </a:r>
                    </a:p>
                  </a:txBody>
                  <a:tcPr>
                    <a:solidFill>
                      <a:srgbClr val="3F423F"/>
                    </a:solidFill>
                  </a:tcPr>
                </a:tc>
                <a:tc>
                  <a:txBody>
                    <a:bodyPr/>
                    <a:lstStyle/>
                    <a:p>
                      <a:r>
                        <a:rPr lang="nl-NL" sz="1400" dirty="0">
                          <a:solidFill>
                            <a:schemeClr val="bg1"/>
                          </a:solidFill>
                          <a:latin typeface="Consolas" panose="020B0609020204030204" pitchFamily="49" charset="0"/>
                        </a:rPr>
                        <a:t>Constant Buffers</a:t>
                      </a:r>
                    </a:p>
                  </a:txBody>
                  <a:tcPr>
                    <a:solidFill>
                      <a:srgbClr val="3F423F"/>
                    </a:solidFill>
                  </a:tcPr>
                </a:tc>
                <a:tc>
                  <a:txBody>
                    <a:bodyPr/>
                    <a:lstStyle/>
                    <a:p>
                      <a:r>
                        <a:rPr lang="nl-NL" sz="1400" dirty="0">
                          <a:solidFill>
                            <a:schemeClr val="bg1"/>
                          </a:solidFill>
                          <a:latin typeface="Consolas" panose="020B0609020204030204" pitchFamily="49" charset="0"/>
                        </a:rPr>
                        <a:t>All</a:t>
                      </a:r>
                    </a:p>
                  </a:txBody>
                  <a:tcPr>
                    <a:solidFill>
                      <a:srgbClr val="3F423F"/>
                    </a:solidFill>
                  </a:tcPr>
                </a:tc>
                <a:tc>
                  <a:txBody>
                    <a:bodyPr/>
                    <a:lstStyle/>
                    <a:p>
                      <a:r>
                        <a:rPr lang="nl-NL" sz="1400" dirty="0">
                          <a:solidFill>
                            <a:schemeClr val="bg1"/>
                          </a:solidFill>
                          <a:latin typeface="Consolas" panose="020B0609020204030204" pitchFamily="49" charset="0"/>
                        </a:rPr>
                        <a:t>Samplers</a:t>
                      </a:r>
                    </a:p>
                  </a:txBody>
                  <a:tcPr>
                    <a:solidFill>
                      <a:srgbClr val="3F423F"/>
                    </a:solidFill>
                  </a:tcPr>
                </a:tc>
                <a:extLst>
                  <a:ext uri="{0D108BD9-81ED-4DB2-BD59-A6C34878D82A}">
                    <a16:rowId xmlns:a16="http://schemas.microsoft.com/office/drawing/2014/main" val="1358803628"/>
                  </a:ext>
                </a:extLst>
              </a:tr>
              <a:tr h="370840">
                <a:tc>
                  <a:txBody>
                    <a:bodyPr/>
                    <a:lstStyle/>
                    <a:p>
                      <a:r>
                        <a:rPr lang="nl-NL" sz="1400" dirty="0">
                          <a:solidFill>
                            <a:schemeClr val="bg1"/>
                          </a:solidFill>
                          <a:latin typeface="Consolas" panose="020B0609020204030204" pitchFamily="49" charset="0"/>
                        </a:rPr>
                        <a:t># of resources</a:t>
                      </a:r>
                    </a:p>
                  </a:txBody>
                  <a:tcPr>
                    <a:solidFill>
                      <a:srgbClr val="747474"/>
                    </a:solidFill>
                  </a:tcPr>
                </a:tc>
                <a:tc>
                  <a:txBody>
                    <a:bodyPr/>
                    <a:lstStyle/>
                    <a:p>
                      <a:r>
                        <a:rPr lang="nl-NL" sz="1400" b="0" i="0" kern="1200" dirty="0">
                          <a:solidFill>
                            <a:schemeClr val="bg1"/>
                          </a:solidFill>
                          <a:effectLst/>
                          <a:latin typeface="Consolas" panose="020B0609020204030204" pitchFamily="49" charset="0"/>
                          <a:ea typeface="+mn-ea"/>
                          <a:cs typeface="+mn-cs"/>
                        </a:rPr>
                        <a:t>1000000+ srv, cbv &amp; uav</a:t>
                      </a:r>
                    </a:p>
                    <a:p>
                      <a:r>
                        <a:rPr lang="nl-NL" sz="1400" b="0" i="0" kern="1200" dirty="0">
                          <a:solidFill>
                            <a:schemeClr val="bg1"/>
                          </a:solidFill>
                          <a:effectLst/>
                          <a:latin typeface="Consolas" panose="020B0609020204030204" pitchFamily="49" charset="0"/>
                          <a:ea typeface="+mn-ea"/>
                          <a:cs typeface="+mn-cs"/>
                        </a:rPr>
                        <a:t>2048+ samplers</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1 srv, cbv or uav</a:t>
                      </a:r>
                    </a:p>
                  </a:txBody>
                  <a:tcPr>
                    <a:solidFill>
                      <a:srgbClr val="3F423F"/>
                    </a:solidFill>
                  </a:tcPr>
                </a:tc>
                <a:tc>
                  <a:txBody>
                    <a:bodyPr/>
                    <a:lstStyle/>
                    <a:p>
                      <a:r>
                        <a:rPr lang="nl-NL" sz="1400" dirty="0">
                          <a:solidFill>
                            <a:schemeClr val="bg1"/>
                          </a:solidFill>
                          <a:latin typeface="Consolas" panose="020B0609020204030204" pitchFamily="49" charset="0"/>
                        </a:rPr>
                        <a:t>1 32-bit constant</a:t>
                      </a:r>
                    </a:p>
                  </a:txBody>
                  <a:tcPr>
                    <a:solidFill>
                      <a:srgbClr val="3F423F"/>
                    </a:solidFill>
                  </a:tcPr>
                </a:tc>
                <a:tc>
                  <a:txBody>
                    <a:bodyPr/>
                    <a:lstStyle/>
                    <a:p>
                      <a:r>
                        <a:rPr lang="nl-NL" sz="1400" b="0" i="0" kern="1200" dirty="0">
                          <a:solidFill>
                            <a:schemeClr val="bg1"/>
                          </a:solidFill>
                          <a:effectLst/>
                          <a:latin typeface="Consolas" panose="020B0609020204030204" pitchFamily="49" charset="0"/>
                          <a:ea typeface="+mn-ea"/>
                          <a:cs typeface="+mn-cs"/>
                        </a:rPr>
                        <a:t>1000000+ srv, cbv &amp; uav</a:t>
                      </a:r>
                    </a:p>
                    <a:p>
                      <a:r>
                        <a:rPr lang="nl-NL" sz="1400" b="0" i="0" kern="1200" dirty="0">
                          <a:solidFill>
                            <a:schemeClr val="bg1"/>
                          </a:solidFill>
                          <a:effectLst/>
                          <a:latin typeface="Consolas" panose="020B0609020204030204" pitchFamily="49" charset="0"/>
                          <a:ea typeface="+mn-ea"/>
                          <a:cs typeface="+mn-cs"/>
                        </a:rPr>
                        <a:t>2048+ samplers</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1</a:t>
                      </a:r>
                    </a:p>
                  </a:txBody>
                  <a:tcPr>
                    <a:solidFill>
                      <a:srgbClr val="3F423F"/>
                    </a:solidFill>
                  </a:tcPr>
                </a:tc>
                <a:extLst>
                  <a:ext uri="{0D108BD9-81ED-4DB2-BD59-A6C34878D82A}">
                    <a16:rowId xmlns:a16="http://schemas.microsoft.com/office/drawing/2014/main" val="897071953"/>
                  </a:ext>
                </a:extLst>
              </a:tr>
            </a:tbl>
          </a:graphicData>
        </a:graphic>
      </p:graphicFrame>
      <p:sp>
        <p:nvSpPr>
          <p:cNvPr id="5" name="Slide Number Placeholder 4">
            <a:extLst>
              <a:ext uri="{FF2B5EF4-FFF2-40B4-BE49-F238E27FC236}">
                <a16:creationId xmlns:a16="http://schemas.microsoft.com/office/drawing/2014/main" id="{D3634129-54F0-2407-FF91-AC6C04B81E55}"/>
              </a:ext>
            </a:extLst>
          </p:cNvPr>
          <p:cNvSpPr>
            <a:spLocks noGrp="1"/>
          </p:cNvSpPr>
          <p:nvPr>
            <p:ph type="sldNum" sz="quarter" idx="12"/>
          </p:nvPr>
        </p:nvSpPr>
        <p:spPr/>
        <p:txBody>
          <a:bodyPr/>
          <a:lstStyle/>
          <a:p>
            <a:fld id="{5C7B9823-D771-4D90-A2CD-7D2C676B1CFD}" type="slidenum">
              <a:rPr lang="nl-NL" smtClean="0"/>
              <a:t>51</a:t>
            </a:fld>
            <a:endParaRPr lang="nl-NL"/>
          </a:p>
        </p:txBody>
      </p:sp>
    </p:spTree>
    <p:extLst>
      <p:ext uri="{BB962C8B-B14F-4D97-AF65-F5344CB8AC3E}">
        <p14:creationId xmlns:p14="http://schemas.microsoft.com/office/powerpoint/2010/main" val="3667006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C5CD8-519A-0C6C-D132-BD2684AC9B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F6214F-018E-56A0-7ADF-DFB91AA66796}"/>
              </a:ext>
            </a:extLst>
          </p:cNvPr>
          <p:cNvSpPr>
            <a:spLocks noGrp="1"/>
          </p:cNvSpPr>
          <p:nvPr>
            <p:ph type="title"/>
          </p:nvPr>
        </p:nvSpPr>
        <p:spPr>
          <a:xfrm>
            <a:off x="838200" y="365125"/>
            <a:ext cx="10515600" cy="1325563"/>
          </a:xfrm>
        </p:spPr>
        <p:txBody>
          <a:bodyPr/>
          <a:lstStyle/>
          <a:p>
            <a:r>
              <a:rPr lang="en-US" dirty="0">
                <a:solidFill>
                  <a:schemeClr val="bg1"/>
                </a:solidFill>
                <a:latin typeface="Courier New" panose="02070309020205020404" pitchFamily="49" charset="0"/>
                <a:cs typeface="Courier New" panose="02070309020205020404" pitchFamily="49" charset="0"/>
              </a:rPr>
              <a:t>Summary</a:t>
            </a:r>
            <a:endParaRPr lang="nl-NL" dirty="0"/>
          </a:p>
        </p:txBody>
      </p:sp>
      <p:graphicFrame>
        <p:nvGraphicFramePr>
          <p:cNvPr id="3" name="Content Placeholder 2">
            <a:extLst>
              <a:ext uri="{FF2B5EF4-FFF2-40B4-BE49-F238E27FC236}">
                <a16:creationId xmlns:a16="http://schemas.microsoft.com/office/drawing/2014/main" id="{D977E56E-97E5-6977-47CF-D24037C3E245}"/>
              </a:ext>
            </a:extLst>
          </p:cNvPr>
          <p:cNvGraphicFramePr>
            <a:graphicFrameLocks noGrp="1"/>
          </p:cNvGraphicFramePr>
          <p:nvPr>
            <p:ph idx="1"/>
            <p:extLst>
              <p:ext uri="{D42A27DB-BD31-4B8C-83A1-F6EECF244321}">
                <p14:modId xmlns:p14="http://schemas.microsoft.com/office/powerpoint/2010/main" val="1902663231"/>
              </p:ext>
            </p:extLst>
          </p:nvPr>
        </p:nvGraphicFramePr>
        <p:xfrm>
          <a:off x="838200" y="1825625"/>
          <a:ext cx="10515600" cy="1991360"/>
        </p:xfrm>
        <a:graphic>
          <a:graphicData uri="http://schemas.openxmlformats.org/drawingml/2006/table">
            <a:tbl>
              <a:tblPr firstRow="1" bandRow="1">
                <a:tableStyleId>{5C22544A-7EE6-4342-B048-85BDC9FD1C3A}</a:tableStyleId>
              </a:tblPr>
              <a:tblGrid>
                <a:gridCol w="1685544">
                  <a:extLst>
                    <a:ext uri="{9D8B030D-6E8A-4147-A177-3AD203B41FA5}">
                      <a16:colId xmlns:a16="http://schemas.microsoft.com/office/drawing/2014/main" val="500068901"/>
                    </a:ext>
                  </a:extLst>
                </a:gridCol>
                <a:gridCol w="1819656">
                  <a:extLst>
                    <a:ext uri="{9D8B030D-6E8A-4147-A177-3AD203B41FA5}">
                      <a16:colId xmlns:a16="http://schemas.microsoft.com/office/drawing/2014/main" val="3256045861"/>
                    </a:ext>
                  </a:extLst>
                </a:gridCol>
                <a:gridCol w="1752600">
                  <a:extLst>
                    <a:ext uri="{9D8B030D-6E8A-4147-A177-3AD203B41FA5}">
                      <a16:colId xmlns:a16="http://schemas.microsoft.com/office/drawing/2014/main" val="1441049186"/>
                    </a:ext>
                  </a:extLst>
                </a:gridCol>
                <a:gridCol w="1752600">
                  <a:extLst>
                    <a:ext uri="{9D8B030D-6E8A-4147-A177-3AD203B41FA5}">
                      <a16:colId xmlns:a16="http://schemas.microsoft.com/office/drawing/2014/main" val="4037896240"/>
                    </a:ext>
                  </a:extLst>
                </a:gridCol>
                <a:gridCol w="1752600">
                  <a:extLst>
                    <a:ext uri="{9D8B030D-6E8A-4147-A177-3AD203B41FA5}">
                      <a16:colId xmlns:a16="http://schemas.microsoft.com/office/drawing/2014/main" val="1648167024"/>
                    </a:ext>
                  </a:extLst>
                </a:gridCol>
                <a:gridCol w="1752600">
                  <a:extLst>
                    <a:ext uri="{9D8B030D-6E8A-4147-A177-3AD203B41FA5}">
                      <a16:colId xmlns:a16="http://schemas.microsoft.com/office/drawing/2014/main" val="1855581417"/>
                    </a:ext>
                  </a:extLst>
                </a:gridCol>
              </a:tblGrid>
              <a:tr h="370840">
                <a:tc>
                  <a:txBody>
                    <a:bodyPr/>
                    <a:lstStyle/>
                    <a:p>
                      <a:endParaRPr lang="nl-NL" sz="1400" dirty="0">
                        <a:solidFill>
                          <a:schemeClr val="bg1"/>
                        </a:solidFill>
                        <a:latin typeface="Consolas" panose="020B0609020204030204" pitchFamily="49" charset="0"/>
                      </a:endParaRP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Descriptor Table</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Root Descriptor</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Root Constant</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Bindless</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Static Samplers</a:t>
                      </a:r>
                    </a:p>
                  </a:txBody>
                  <a:tcPr>
                    <a:solidFill>
                      <a:schemeClr val="bg2">
                        <a:lumMod val="50000"/>
                      </a:schemeClr>
                    </a:solidFill>
                  </a:tcPr>
                </a:tc>
                <a:extLst>
                  <a:ext uri="{0D108BD9-81ED-4DB2-BD59-A6C34878D82A}">
                    <a16:rowId xmlns:a16="http://schemas.microsoft.com/office/drawing/2014/main" val="1292862015"/>
                  </a:ext>
                </a:extLst>
              </a:tr>
              <a:tr h="370840">
                <a:tc>
                  <a:txBody>
                    <a:bodyPr/>
                    <a:lstStyle/>
                    <a:p>
                      <a:r>
                        <a:rPr lang="nl-NL" sz="1400" dirty="0">
                          <a:solidFill>
                            <a:schemeClr val="bg1"/>
                          </a:solidFill>
                          <a:latin typeface="Consolas" panose="020B0609020204030204" pitchFamily="49" charset="0"/>
                        </a:rPr>
                        <a:t>Resource Types</a:t>
                      </a:r>
                    </a:p>
                  </a:txBody>
                  <a:tcPr>
                    <a:solidFill>
                      <a:srgbClr val="747474"/>
                    </a:solidFill>
                  </a:tcPr>
                </a:tc>
                <a:tc>
                  <a:txBody>
                    <a:bodyPr/>
                    <a:lstStyle/>
                    <a:p>
                      <a:r>
                        <a:rPr lang="nl-NL" sz="1400" dirty="0">
                          <a:solidFill>
                            <a:schemeClr val="bg1"/>
                          </a:solidFill>
                          <a:latin typeface="Consolas" panose="020B0609020204030204" pitchFamily="49" charset="0"/>
                        </a:rPr>
                        <a:t>All</a:t>
                      </a:r>
                    </a:p>
                  </a:txBody>
                  <a:tcPr>
                    <a:solidFill>
                      <a:srgbClr val="3F423F"/>
                    </a:solidFill>
                  </a:tcPr>
                </a:tc>
                <a:tc>
                  <a:txBody>
                    <a:bodyPr/>
                    <a:lstStyle/>
                    <a:p>
                      <a:r>
                        <a:rPr lang="nl-NL" sz="1400" dirty="0">
                          <a:solidFill>
                            <a:schemeClr val="bg1"/>
                          </a:solidFill>
                          <a:latin typeface="Consolas" panose="020B0609020204030204" pitchFamily="49" charset="0"/>
                        </a:rPr>
                        <a:t>Untyped Buffers</a:t>
                      </a:r>
                    </a:p>
                  </a:txBody>
                  <a:tcPr>
                    <a:solidFill>
                      <a:srgbClr val="3F423F"/>
                    </a:solidFill>
                  </a:tcPr>
                </a:tc>
                <a:tc>
                  <a:txBody>
                    <a:bodyPr/>
                    <a:lstStyle/>
                    <a:p>
                      <a:r>
                        <a:rPr lang="nl-NL" sz="1400" dirty="0">
                          <a:solidFill>
                            <a:schemeClr val="bg1"/>
                          </a:solidFill>
                          <a:latin typeface="Consolas" panose="020B0609020204030204" pitchFamily="49" charset="0"/>
                        </a:rPr>
                        <a:t>Constant Buffers</a:t>
                      </a:r>
                    </a:p>
                  </a:txBody>
                  <a:tcPr>
                    <a:solidFill>
                      <a:srgbClr val="3F423F"/>
                    </a:solidFill>
                  </a:tcPr>
                </a:tc>
                <a:tc>
                  <a:txBody>
                    <a:bodyPr/>
                    <a:lstStyle/>
                    <a:p>
                      <a:r>
                        <a:rPr lang="nl-NL" sz="1400" dirty="0">
                          <a:solidFill>
                            <a:schemeClr val="bg1"/>
                          </a:solidFill>
                          <a:latin typeface="Consolas" panose="020B0609020204030204" pitchFamily="49" charset="0"/>
                        </a:rPr>
                        <a:t>All</a:t>
                      </a:r>
                    </a:p>
                  </a:txBody>
                  <a:tcPr>
                    <a:solidFill>
                      <a:srgbClr val="3F423F"/>
                    </a:solidFill>
                  </a:tcPr>
                </a:tc>
                <a:tc>
                  <a:txBody>
                    <a:bodyPr/>
                    <a:lstStyle/>
                    <a:p>
                      <a:r>
                        <a:rPr lang="nl-NL" sz="1400" dirty="0">
                          <a:solidFill>
                            <a:schemeClr val="bg1"/>
                          </a:solidFill>
                          <a:latin typeface="Consolas" panose="020B0609020204030204" pitchFamily="49" charset="0"/>
                        </a:rPr>
                        <a:t>Samplers</a:t>
                      </a:r>
                    </a:p>
                  </a:txBody>
                  <a:tcPr>
                    <a:solidFill>
                      <a:srgbClr val="3F423F"/>
                    </a:solidFill>
                  </a:tcPr>
                </a:tc>
                <a:extLst>
                  <a:ext uri="{0D108BD9-81ED-4DB2-BD59-A6C34878D82A}">
                    <a16:rowId xmlns:a16="http://schemas.microsoft.com/office/drawing/2014/main" val="1358803628"/>
                  </a:ext>
                </a:extLst>
              </a:tr>
              <a:tr h="370840">
                <a:tc>
                  <a:txBody>
                    <a:bodyPr/>
                    <a:lstStyle/>
                    <a:p>
                      <a:r>
                        <a:rPr lang="nl-NL" sz="1400" dirty="0">
                          <a:solidFill>
                            <a:schemeClr val="bg1"/>
                          </a:solidFill>
                          <a:latin typeface="Consolas" panose="020B0609020204030204" pitchFamily="49" charset="0"/>
                        </a:rPr>
                        <a:t># of resources</a:t>
                      </a:r>
                    </a:p>
                  </a:txBody>
                  <a:tcPr>
                    <a:solidFill>
                      <a:srgbClr val="747474"/>
                    </a:solidFill>
                  </a:tcPr>
                </a:tc>
                <a:tc>
                  <a:txBody>
                    <a:bodyPr/>
                    <a:lstStyle/>
                    <a:p>
                      <a:r>
                        <a:rPr lang="nl-NL" sz="1400" b="0" i="0" kern="1200" dirty="0">
                          <a:solidFill>
                            <a:schemeClr val="bg1"/>
                          </a:solidFill>
                          <a:effectLst/>
                          <a:latin typeface="Consolas" panose="020B0609020204030204" pitchFamily="49" charset="0"/>
                          <a:ea typeface="+mn-ea"/>
                          <a:cs typeface="+mn-cs"/>
                        </a:rPr>
                        <a:t>1000000+ srv, cbv &amp; uav</a:t>
                      </a:r>
                    </a:p>
                    <a:p>
                      <a:r>
                        <a:rPr lang="nl-NL" sz="1400" b="0" i="0" kern="1200" dirty="0">
                          <a:solidFill>
                            <a:schemeClr val="bg1"/>
                          </a:solidFill>
                          <a:effectLst/>
                          <a:latin typeface="Consolas" panose="020B0609020204030204" pitchFamily="49" charset="0"/>
                          <a:ea typeface="+mn-ea"/>
                          <a:cs typeface="+mn-cs"/>
                        </a:rPr>
                        <a:t>2048+ samplers</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1 </a:t>
                      </a:r>
                      <a:r>
                        <a:rPr lang="nl-NL" sz="1400" dirty="0" err="1">
                          <a:solidFill>
                            <a:schemeClr val="bg1"/>
                          </a:solidFill>
                          <a:latin typeface="Consolas" panose="020B0609020204030204" pitchFamily="49" charset="0"/>
                        </a:rPr>
                        <a:t>srv</a:t>
                      </a:r>
                      <a:r>
                        <a:rPr lang="nl-NL" sz="1400" dirty="0">
                          <a:solidFill>
                            <a:schemeClr val="bg1"/>
                          </a:solidFill>
                          <a:latin typeface="Consolas" panose="020B0609020204030204" pitchFamily="49" charset="0"/>
                        </a:rPr>
                        <a:t>, </a:t>
                      </a:r>
                      <a:r>
                        <a:rPr lang="nl-NL" sz="1400" dirty="0" err="1">
                          <a:solidFill>
                            <a:schemeClr val="bg1"/>
                          </a:solidFill>
                          <a:latin typeface="Consolas" panose="020B0609020204030204" pitchFamily="49" charset="0"/>
                        </a:rPr>
                        <a:t>cbv</a:t>
                      </a:r>
                      <a:r>
                        <a:rPr lang="nl-NL" sz="1400" dirty="0">
                          <a:solidFill>
                            <a:schemeClr val="bg1"/>
                          </a:solidFill>
                          <a:latin typeface="Consolas" panose="020B0609020204030204" pitchFamily="49" charset="0"/>
                        </a:rPr>
                        <a:t> or </a:t>
                      </a:r>
                      <a:r>
                        <a:rPr lang="nl-NL" sz="1400" dirty="0" err="1">
                          <a:solidFill>
                            <a:schemeClr val="bg1"/>
                          </a:solidFill>
                          <a:latin typeface="Consolas" panose="020B0609020204030204" pitchFamily="49" charset="0"/>
                        </a:rPr>
                        <a:t>uav</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1 32-bit constant</a:t>
                      </a:r>
                    </a:p>
                  </a:txBody>
                  <a:tcPr>
                    <a:solidFill>
                      <a:srgbClr val="3F423F"/>
                    </a:solidFill>
                  </a:tcPr>
                </a:tc>
                <a:tc>
                  <a:txBody>
                    <a:bodyPr/>
                    <a:lstStyle/>
                    <a:p>
                      <a:r>
                        <a:rPr lang="nl-NL" sz="1400" b="0" i="0" kern="1200" dirty="0">
                          <a:solidFill>
                            <a:schemeClr val="bg1"/>
                          </a:solidFill>
                          <a:effectLst/>
                          <a:latin typeface="Consolas" panose="020B0609020204030204" pitchFamily="49" charset="0"/>
                          <a:ea typeface="+mn-ea"/>
                          <a:cs typeface="+mn-cs"/>
                        </a:rPr>
                        <a:t>1000000+ srv, cbv &amp; uav</a:t>
                      </a:r>
                    </a:p>
                    <a:p>
                      <a:r>
                        <a:rPr lang="nl-NL" sz="1400" b="0" i="0" kern="1200" dirty="0">
                          <a:solidFill>
                            <a:schemeClr val="bg1"/>
                          </a:solidFill>
                          <a:effectLst/>
                          <a:latin typeface="Consolas" panose="020B0609020204030204" pitchFamily="49" charset="0"/>
                          <a:ea typeface="+mn-ea"/>
                          <a:cs typeface="+mn-cs"/>
                        </a:rPr>
                        <a:t>2048+ samplers</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1</a:t>
                      </a:r>
                    </a:p>
                  </a:txBody>
                  <a:tcPr>
                    <a:solidFill>
                      <a:srgbClr val="3F423F"/>
                    </a:solidFill>
                  </a:tcPr>
                </a:tc>
                <a:extLst>
                  <a:ext uri="{0D108BD9-81ED-4DB2-BD59-A6C34878D82A}">
                    <a16:rowId xmlns:a16="http://schemas.microsoft.com/office/drawing/2014/main" val="897071953"/>
                  </a:ext>
                </a:extLst>
              </a:tr>
              <a:tr h="370840">
                <a:tc>
                  <a:txBody>
                    <a:bodyPr/>
                    <a:lstStyle/>
                    <a:p>
                      <a:r>
                        <a:rPr lang="nl-NL" sz="1400" dirty="0">
                          <a:solidFill>
                            <a:schemeClr val="bg1"/>
                          </a:solidFill>
                          <a:latin typeface="Consolas" panose="020B0609020204030204" pitchFamily="49" charset="0"/>
                        </a:rPr>
                        <a:t>Bounds Checking</a:t>
                      </a:r>
                    </a:p>
                  </a:txBody>
                  <a:tcPr>
                    <a:solidFill>
                      <a:srgbClr val="747474"/>
                    </a:solidFill>
                  </a:tcPr>
                </a:tc>
                <a:tc>
                  <a:txBody>
                    <a:bodyPr/>
                    <a:lstStyle/>
                    <a:p>
                      <a:r>
                        <a:rPr lang="nl-NL" sz="1400" dirty="0">
                          <a:solidFill>
                            <a:schemeClr val="bg1"/>
                          </a:solidFill>
                          <a:latin typeface="Consolas" panose="020B0609020204030204" pitchFamily="49" charset="0"/>
                        </a:rPr>
                        <a:t>Yes</a:t>
                      </a:r>
                    </a:p>
                  </a:txBody>
                  <a:tcPr>
                    <a:solidFill>
                      <a:srgbClr val="3F423F"/>
                    </a:solidFill>
                  </a:tcPr>
                </a:tc>
                <a:tc>
                  <a:txBody>
                    <a:bodyPr/>
                    <a:lstStyle/>
                    <a:p>
                      <a:r>
                        <a:rPr lang="nl-NL" sz="1400" dirty="0">
                          <a:solidFill>
                            <a:schemeClr val="bg1"/>
                          </a:solidFill>
                          <a:latin typeface="Consolas" panose="020B0609020204030204" pitchFamily="49" charset="0"/>
                        </a:rPr>
                        <a:t>No</a:t>
                      </a:r>
                    </a:p>
                  </a:txBody>
                  <a:tcPr>
                    <a:solidFill>
                      <a:srgbClr val="3F423F"/>
                    </a:solidFill>
                  </a:tcPr>
                </a:tc>
                <a:tc>
                  <a:txBody>
                    <a:bodyPr/>
                    <a:lstStyle/>
                    <a:p>
                      <a:r>
                        <a:rPr lang="nl-NL" sz="1400" dirty="0">
                          <a:solidFill>
                            <a:schemeClr val="bg1"/>
                          </a:solidFill>
                          <a:latin typeface="Consolas" panose="020B0609020204030204" pitchFamily="49" charset="0"/>
                        </a:rPr>
                        <a:t>No</a:t>
                      </a:r>
                    </a:p>
                  </a:txBody>
                  <a:tcPr>
                    <a:solidFill>
                      <a:srgbClr val="3F423F"/>
                    </a:solidFill>
                  </a:tcPr>
                </a:tc>
                <a:tc>
                  <a:txBody>
                    <a:bodyPr/>
                    <a:lstStyle/>
                    <a:p>
                      <a:r>
                        <a:rPr lang="nl-NL" sz="1400">
                          <a:solidFill>
                            <a:schemeClr val="bg1"/>
                          </a:solidFill>
                          <a:latin typeface="Consolas" panose="020B0609020204030204" pitchFamily="49" charset="0"/>
                        </a:rPr>
                        <a:t>Yes*</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a:t>
                      </a:r>
                    </a:p>
                  </a:txBody>
                  <a:tcPr>
                    <a:solidFill>
                      <a:srgbClr val="3F423F"/>
                    </a:solidFill>
                  </a:tcPr>
                </a:tc>
                <a:extLst>
                  <a:ext uri="{0D108BD9-81ED-4DB2-BD59-A6C34878D82A}">
                    <a16:rowId xmlns:a16="http://schemas.microsoft.com/office/drawing/2014/main" val="4156137013"/>
                  </a:ext>
                </a:extLst>
              </a:tr>
            </a:tbl>
          </a:graphicData>
        </a:graphic>
      </p:graphicFrame>
      <p:sp>
        <p:nvSpPr>
          <p:cNvPr id="5" name="Slide Number Placeholder 4">
            <a:extLst>
              <a:ext uri="{FF2B5EF4-FFF2-40B4-BE49-F238E27FC236}">
                <a16:creationId xmlns:a16="http://schemas.microsoft.com/office/drawing/2014/main" id="{951312A7-D9B7-B927-3F0E-E592EB5695CF}"/>
              </a:ext>
            </a:extLst>
          </p:cNvPr>
          <p:cNvSpPr>
            <a:spLocks noGrp="1"/>
          </p:cNvSpPr>
          <p:nvPr>
            <p:ph type="sldNum" sz="quarter" idx="12"/>
          </p:nvPr>
        </p:nvSpPr>
        <p:spPr/>
        <p:txBody>
          <a:bodyPr/>
          <a:lstStyle/>
          <a:p>
            <a:fld id="{5C7B9823-D771-4D90-A2CD-7D2C676B1CFD}" type="slidenum">
              <a:rPr lang="nl-NL" smtClean="0"/>
              <a:t>52</a:t>
            </a:fld>
            <a:endParaRPr lang="nl-NL"/>
          </a:p>
        </p:txBody>
      </p:sp>
    </p:spTree>
    <p:extLst>
      <p:ext uri="{BB962C8B-B14F-4D97-AF65-F5344CB8AC3E}">
        <p14:creationId xmlns:p14="http://schemas.microsoft.com/office/powerpoint/2010/main" val="4224441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FE43C-ABC5-DB8C-C553-5967B1F592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43A212-8BC3-777A-882A-527389C43223}"/>
              </a:ext>
            </a:extLst>
          </p:cNvPr>
          <p:cNvSpPr>
            <a:spLocks noGrp="1"/>
          </p:cNvSpPr>
          <p:nvPr>
            <p:ph type="title"/>
          </p:nvPr>
        </p:nvSpPr>
        <p:spPr>
          <a:xfrm>
            <a:off x="838200" y="365125"/>
            <a:ext cx="10515600" cy="1325563"/>
          </a:xfrm>
        </p:spPr>
        <p:txBody>
          <a:bodyPr/>
          <a:lstStyle/>
          <a:p>
            <a:r>
              <a:rPr lang="en-US" dirty="0">
                <a:solidFill>
                  <a:schemeClr val="bg1"/>
                </a:solidFill>
                <a:latin typeface="Courier New" panose="02070309020205020404" pitchFamily="49" charset="0"/>
                <a:cs typeface="Courier New" panose="02070309020205020404" pitchFamily="49" charset="0"/>
              </a:rPr>
              <a:t>Summary</a:t>
            </a:r>
            <a:endParaRPr lang="nl-NL" dirty="0"/>
          </a:p>
        </p:txBody>
      </p:sp>
      <p:graphicFrame>
        <p:nvGraphicFramePr>
          <p:cNvPr id="3" name="Content Placeholder 2">
            <a:extLst>
              <a:ext uri="{FF2B5EF4-FFF2-40B4-BE49-F238E27FC236}">
                <a16:creationId xmlns:a16="http://schemas.microsoft.com/office/drawing/2014/main" id="{FD7FECED-2BD8-F5A6-575B-87D2A6CA9801}"/>
              </a:ext>
            </a:extLst>
          </p:cNvPr>
          <p:cNvGraphicFramePr>
            <a:graphicFrameLocks noGrp="1"/>
          </p:cNvGraphicFramePr>
          <p:nvPr>
            <p:ph idx="1"/>
            <p:extLst>
              <p:ext uri="{D42A27DB-BD31-4B8C-83A1-F6EECF244321}">
                <p14:modId xmlns:p14="http://schemas.microsoft.com/office/powerpoint/2010/main" val="264895108"/>
              </p:ext>
            </p:extLst>
          </p:nvPr>
        </p:nvGraphicFramePr>
        <p:xfrm>
          <a:off x="838200" y="1825625"/>
          <a:ext cx="10515600" cy="2509520"/>
        </p:xfrm>
        <a:graphic>
          <a:graphicData uri="http://schemas.openxmlformats.org/drawingml/2006/table">
            <a:tbl>
              <a:tblPr firstRow="1" bandRow="1">
                <a:tableStyleId>{5C22544A-7EE6-4342-B048-85BDC9FD1C3A}</a:tableStyleId>
              </a:tblPr>
              <a:tblGrid>
                <a:gridCol w="1685544">
                  <a:extLst>
                    <a:ext uri="{9D8B030D-6E8A-4147-A177-3AD203B41FA5}">
                      <a16:colId xmlns:a16="http://schemas.microsoft.com/office/drawing/2014/main" val="500068901"/>
                    </a:ext>
                  </a:extLst>
                </a:gridCol>
                <a:gridCol w="1819656">
                  <a:extLst>
                    <a:ext uri="{9D8B030D-6E8A-4147-A177-3AD203B41FA5}">
                      <a16:colId xmlns:a16="http://schemas.microsoft.com/office/drawing/2014/main" val="3256045861"/>
                    </a:ext>
                  </a:extLst>
                </a:gridCol>
                <a:gridCol w="1752600">
                  <a:extLst>
                    <a:ext uri="{9D8B030D-6E8A-4147-A177-3AD203B41FA5}">
                      <a16:colId xmlns:a16="http://schemas.microsoft.com/office/drawing/2014/main" val="1441049186"/>
                    </a:ext>
                  </a:extLst>
                </a:gridCol>
                <a:gridCol w="1752600">
                  <a:extLst>
                    <a:ext uri="{9D8B030D-6E8A-4147-A177-3AD203B41FA5}">
                      <a16:colId xmlns:a16="http://schemas.microsoft.com/office/drawing/2014/main" val="4037896240"/>
                    </a:ext>
                  </a:extLst>
                </a:gridCol>
                <a:gridCol w="1752600">
                  <a:extLst>
                    <a:ext uri="{9D8B030D-6E8A-4147-A177-3AD203B41FA5}">
                      <a16:colId xmlns:a16="http://schemas.microsoft.com/office/drawing/2014/main" val="1648167024"/>
                    </a:ext>
                  </a:extLst>
                </a:gridCol>
                <a:gridCol w="1752600">
                  <a:extLst>
                    <a:ext uri="{9D8B030D-6E8A-4147-A177-3AD203B41FA5}">
                      <a16:colId xmlns:a16="http://schemas.microsoft.com/office/drawing/2014/main" val="1855581417"/>
                    </a:ext>
                  </a:extLst>
                </a:gridCol>
              </a:tblGrid>
              <a:tr h="370840">
                <a:tc>
                  <a:txBody>
                    <a:bodyPr/>
                    <a:lstStyle/>
                    <a:p>
                      <a:endParaRPr lang="nl-NL" sz="1400" dirty="0">
                        <a:solidFill>
                          <a:schemeClr val="bg1"/>
                        </a:solidFill>
                        <a:latin typeface="Consolas" panose="020B0609020204030204" pitchFamily="49" charset="0"/>
                      </a:endParaRP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Descriptor Table</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Root Descriptor</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Root Constant</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Bindless</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Static Samplers</a:t>
                      </a:r>
                    </a:p>
                  </a:txBody>
                  <a:tcPr>
                    <a:solidFill>
                      <a:schemeClr val="bg2">
                        <a:lumMod val="50000"/>
                      </a:schemeClr>
                    </a:solidFill>
                  </a:tcPr>
                </a:tc>
                <a:extLst>
                  <a:ext uri="{0D108BD9-81ED-4DB2-BD59-A6C34878D82A}">
                    <a16:rowId xmlns:a16="http://schemas.microsoft.com/office/drawing/2014/main" val="1292862015"/>
                  </a:ext>
                </a:extLst>
              </a:tr>
              <a:tr h="370840">
                <a:tc>
                  <a:txBody>
                    <a:bodyPr/>
                    <a:lstStyle/>
                    <a:p>
                      <a:r>
                        <a:rPr lang="nl-NL" sz="1400" dirty="0">
                          <a:solidFill>
                            <a:schemeClr val="bg1"/>
                          </a:solidFill>
                          <a:latin typeface="Consolas" panose="020B0609020204030204" pitchFamily="49" charset="0"/>
                        </a:rPr>
                        <a:t>Resource Types</a:t>
                      </a:r>
                    </a:p>
                  </a:txBody>
                  <a:tcPr>
                    <a:solidFill>
                      <a:srgbClr val="747474"/>
                    </a:solidFill>
                  </a:tcPr>
                </a:tc>
                <a:tc>
                  <a:txBody>
                    <a:bodyPr/>
                    <a:lstStyle/>
                    <a:p>
                      <a:r>
                        <a:rPr lang="nl-NL" sz="1400" dirty="0">
                          <a:solidFill>
                            <a:schemeClr val="bg1"/>
                          </a:solidFill>
                          <a:latin typeface="Consolas" panose="020B0609020204030204" pitchFamily="49" charset="0"/>
                        </a:rPr>
                        <a:t>All</a:t>
                      </a:r>
                    </a:p>
                  </a:txBody>
                  <a:tcPr>
                    <a:solidFill>
                      <a:srgbClr val="3F423F"/>
                    </a:solidFill>
                  </a:tcPr>
                </a:tc>
                <a:tc>
                  <a:txBody>
                    <a:bodyPr/>
                    <a:lstStyle/>
                    <a:p>
                      <a:r>
                        <a:rPr lang="nl-NL" sz="1400" dirty="0">
                          <a:solidFill>
                            <a:schemeClr val="bg1"/>
                          </a:solidFill>
                          <a:latin typeface="Consolas" panose="020B0609020204030204" pitchFamily="49" charset="0"/>
                        </a:rPr>
                        <a:t>Untyped Buffers</a:t>
                      </a:r>
                    </a:p>
                  </a:txBody>
                  <a:tcPr>
                    <a:solidFill>
                      <a:srgbClr val="3F423F"/>
                    </a:solidFill>
                  </a:tcPr>
                </a:tc>
                <a:tc>
                  <a:txBody>
                    <a:bodyPr/>
                    <a:lstStyle/>
                    <a:p>
                      <a:r>
                        <a:rPr lang="nl-NL" sz="1400" dirty="0">
                          <a:solidFill>
                            <a:schemeClr val="bg1"/>
                          </a:solidFill>
                          <a:latin typeface="Consolas" panose="020B0609020204030204" pitchFamily="49" charset="0"/>
                        </a:rPr>
                        <a:t>Constant Buffers</a:t>
                      </a:r>
                    </a:p>
                  </a:txBody>
                  <a:tcPr>
                    <a:solidFill>
                      <a:srgbClr val="3F423F"/>
                    </a:solidFill>
                  </a:tcPr>
                </a:tc>
                <a:tc>
                  <a:txBody>
                    <a:bodyPr/>
                    <a:lstStyle/>
                    <a:p>
                      <a:r>
                        <a:rPr lang="nl-NL" sz="1400" dirty="0">
                          <a:solidFill>
                            <a:schemeClr val="bg1"/>
                          </a:solidFill>
                          <a:latin typeface="Consolas" panose="020B0609020204030204" pitchFamily="49" charset="0"/>
                        </a:rPr>
                        <a:t>All</a:t>
                      </a:r>
                    </a:p>
                  </a:txBody>
                  <a:tcPr>
                    <a:solidFill>
                      <a:srgbClr val="3F423F"/>
                    </a:solidFill>
                  </a:tcPr>
                </a:tc>
                <a:tc>
                  <a:txBody>
                    <a:bodyPr/>
                    <a:lstStyle/>
                    <a:p>
                      <a:r>
                        <a:rPr lang="nl-NL" sz="1400" dirty="0">
                          <a:solidFill>
                            <a:schemeClr val="bg1"/>
                          </a:solidFill>
                          <a:latin typeface="Consolas" panose="020B0609020204030204" pitchFamily="49" charset="0"/>
                        </a:rPr>
                        <a:t>Samplers</a:t>
                      </a:r>
                    </a:p>
                  </a:txBody>
                  <a:tcPr>
                    <a:solidFill>
                      <a:srgbClr val="3F423F"/>
                    </a:solidFill>
                  </a:tcPr>
                </a:tc>
                <a:extLst>
                  <a:ext uri="{0D108BD9-81ED-4DB2-BD59-A6C34878D82A}">
                    <a16:rowId xmlns:a16="http://schemas.microsoft.com/office/drawing/2014/main" val="1358803628"/>
                  </a:ext>
                </a:extLst>
              </a:tr>
              <a:tr h="370840">
                <a:tc>
                  <a:txBody>
                    <a:bodyPr/>
                    <a:lstStyle/>
                    <a:p>
                      <a:r>
                        <a:rPr lang="nl-NL" sz="1400" dirty="0">
                          <a:solidFill>
                            <a:schemeClr val="bg1"/>
                          </a:solidFill>
                          <a:latin typeface="Consolas" panose="020B0609020204030204" pitchFamily="49" charset="0"/>
                        </a:rPr>
                        <a:t># of resources</a:t>
                      </a:r>
                    </a:p>
                  </a:txBody>
                  <a:tcPr>
                    <a:solidFill>
                      <a:srgbClr val="747474"/>
                    </a:solidFill>
                  </a:tcPr>
                </a:tc>
                <a:tc>
                  <a:txBody>
                    <a:bodyPr/>
                    <a:lstStyle/>
                    <a:p>
                      <a:r>
                        <a:rPr lang="nl-NL" sz="1400" b="0" i="0" kern="1200" dirty="0">
                          <a:solidFill>
                            <a:schemeClr val="bg1"/>
                          </a:solidFill>
                          <a:effectLst/>
                          <a:latin typeface="Consolas" panose="020B0609020204030204" pitchFamily="49" charset="0"/>
                          <a:ea typeface="+mn-ea"/>
                          <a:cs typeface="+mn-cs"/>
                        </a:rPr>
                        <a:t>1000000+ srv, cbv &amp; uav</a:t>
                      </a:r>
                    </a:p>
                    <a:p>
                      <a:r>
                        <a:rPr lang="nl-NL" sz="1400" b="0" i="0" kern="1200" dirty="0">
                          <a:solidFill>
                            <a:schemeClr val="bg1"/>
                          </a:solidFill>
                          <a:effectLst/>
                          <a:latin typeface="Consolas" panose="020B0609020204030204" pitchFamily="49" charset="0"/>
                          <a:ea typeface="+mn-ea"/>
                          <a:cs typeface="+mn-cs"/>
                        </a:rPr>
                        <a:t>2048+ samplers</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1 </a:t>
                      </a:r>
                      <a:r>
                        <a:rPr lang="nl-NL" sz="1400" dirty="0" err="1">
                          <a:solidFill>
                            <a:schemeClr val="bg1"/>
                          </a:solidFill>
                          <a:latin typeface="Consolas" panose="020B0609020204030204" pitchFamily="49" charset="0"/>
                        </a:rPr>
                        <a:t>srv</a:t>
                      </a:r>
                      <a:r>
                        <a:rPr lang="nl-NL" sz="1400" dirty="0">
                          <a:solidFill>
                            <a:schemeClr val="bg1"/>
                          </a:solidFill>
                          <a:latin typeface="Consolas" panose="020B0609020204030204" pitchFamily="49" charset="0"/>
                        </a:rPr>
                        <a:t>, </a:t>
                      </a:r>
                      <a:r>
                        <a:rPr lang="nl-NL" sz="1400" dirty="0" err="1">
                          <a:solidFill>
                            <a:schemeClr val="bg1"/>
                          </a:solidFill>
                          <a:latin typeface="Consolas" panose="020B0609020204030204" pitchFamily="49" charset="0"/>
                        </a:rPr>
                        <a:t>cbv</a:t>
                      </a:r>
                      <a:r>
                        <a:rPr lang="nl-NL" sz="1400" dirty="0">
                          <a:solidFill>
                            <a:schemeClr val="bg1"/>
                          </a:solidFill>
                          <a:latin typeface="Consolas" panose="020B0609020204030204" pitchFamily="49" charset="0"/>
                        </a:rPr>
                        <a:t> or </a:t>
                      </a:r>
                      <a:r>
                        <a:rPr lang="nl-NL" sz="1400" dirty="0" err="1">
                          <a:solidFill>
                            <a:schemeClr val="bg1"/>
                          </a:solidFill>
                          <a:latin typeface="Consolas" panose="020B0609020204030204" pitchFamily="49" charset="0"/>
                        </a:rPr>
                        <a:t>uav</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1 32-bit constant</a:t>
                      </a:r>
                    </a:p>
                  </a:txBody>
                  <a:tcPr>
                    <a:solidFill>
                      <a:srgbClr val="3F423F"/>
                    </a:solidFill>
                  </a:tcPr>
                </a:tc>
                <a:tc>
                  <a:txBody>
                    <a:bodyPr/>
                    <a:lstStyle/>
                    <a:p>
                      <a:r>
                        <a:rPr lang="nl-NL" sz="1400" b="0" i="0" kern="1200" dirty="0">
                          <a:solidFill>
                            <a:schemeClr val="bg1"/>
                          </a:solidFill>
                          <a:effectLst/>
                          <a:latin typeface="Consolas" panose="020B0609020204030204" pitchFamily="49" charset="0"/>
                          <a:ea typeface="+mn-ea"/>
                          <a:cs typeface="+mn-cs"/>
                        </a:rPr>
                        <a:t>1000000+ srv, cbv &amp; uav</a:t>
                      </a:r>
                    </a:p>
                    <a:p>
                      <a:r>
                        <a:rPr lang="nl-NL" sz="1400" b="0" i="0" kern="1200" dirty="0">
                          <a:solidFill>
                            <a:schemeClr val="bg1"/>
                          </a:solidFill>
                          <a:effectLst/>
                          <a:latin typeface="Consolas" panose="020B0609020204030204" pitchFamily="49" charset="0"/>
                          <a:ea typeface="+mn-ea"/>
                          <a:cs typeface="+mn-cs"/>
                        </a:rPr>
                        <a:t>2048+ samplers</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1</a:t>
                      </a:r>
                    </a:p>
                  </a:txBody>
                  <a:tcPr>
                    <a:solidFill>
                      <a:srgbClr val="3F423F"/>
                    </a:solidFill>
                  </a:tcPr>
                </a:tc>
                <a:extLst>
                  <a:ext uri="{0D108BD9-81ED-4DB2-BD59-A6C34878D82A}">
                    <a16:rowId xmlns:a16="http://schemas.microsoft.com/office/drawing/2014/main" val="897071953"/>
                  </a:ext>
                </a:extLst>
              </a:tr>
              <a:tr h="370840">
                <a:tc>
                  <a:txBody>
                    <a:bodyPr/>
                    <a:lstStyle/>
                    <a:p>
                      <a:r>
                        <a:rPr lang="nl-NL" sz="1400" dirty="0">
                          <a:solidFill>
                            <a:schemeClr val="bg1"/>
                          </a:solidFill>
                          <a:latin typeface="Consolas" panose="020B0609020204030204" pitchFamily="49" charset="0"/>
                        </a:rPr>
                        <a:t>Bounds Checking</a:t>
                      </a:r>
                    </a:p>
                  </a:txBody>
                  <a:tcPr>
                    <a:solidFill>
                      <a:srgbClr val="747474"/>
                    </a:solidFill>
                  </a:tcPr>
                </a:tc>
                <a:tc>
                  <a:txBody>
                    <a:bodyPr/>
                    <a:lstStyle/>
                    <a:p>
                      <a:r>
                        <a:rPr lang="nl-NL" sz="1400" dirty="0">
                          <a:solidFill>
                            <a:schemeClr val="bg1"/>
                          </a:solidFill>
                          <a:latin typeface="Consolas" panose="020B0609020204030204" pitchFamily="49" charset="0"/>
                        </a:rPr>
                        <a:t>Yes</a:t>
                      </a:r>
                    </a:p>
                  </a:txBody>
                  <a:tcPr>
                    <a:solidFill>
                      <a:srgbClr val="3F423F"/>
                    </a:solidFill>
                  </a:tcPr>
                </a:tc>
                <a:tc>
                  <a:txBody>
                    <a:bodyPr/>
                    <a:lstStyle/>
                    <a:p>
                      <a:r>
                        <a:rPr lang="nl-NL" sz="1400" dirty="0">
                          <a:solidFill>
                            <a:schemeClr val="bg1"/>
                          </a:solidFill>
                          <a:latin typeface="Consolas" panose="020B0609020204030204" pitchFamily="49" charset="0"/>
                        </a:rPr>
                        <a:t>No</a:t>
                      </a:r>
                    </a:p>
                  </a:txBody>
                  <a:tcPr>
                    <a:solidFill>
                      <a:srgbClr val="3F423F"/>
                    </a:solidFill>
                  </a:tcPr>
                </a:tc>
                <a:tc>
                  <a:txBody>
                    <a:bodyPr/>
                    <a:lstStyle/>
                    <a:p>
                      <a:r>
                        <a:rPr lang="nl-NL" sz="1400" dirty="0">
                          <a:solidFill>
                            <a:schemeClr val="bg1"/>
                          </a:solidFill>
                          <a:latin typeface="Consolas" panose="020B0609020204030204" pitchFamily="49" charset="0"/>
                        </a:rPr>
                        <a:t>No</a:t>
                      </a:r>
                    </a:p>
                  </a:txBody>
                  <a:tcPr>
                    <a:solidFill>
                      <a:srgbClr val="3F423F"/>
                    </a:solidFill>
                  </a:tcPr>
                </a:tc>
                <a:tc>
                  <a:txBody>
                    <a:bodyPr/>
                    <a:lstStyle/>
                    <a:p>
                      <a:r>
                        <a:rPr lang="nl-NL" sz="1400">
                          <a:solidFill>
                            <a:schemeClr val="bg1"/>
                          </a:solidFill>
                          <a:latin typeface="Consolas" panose="020B0609020204030204" pitchFamily="49" charset="0"/>
                        </a:rPr>
                        <a:t>Yes*</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a:t>
                      </a:r>
                    </a:p>
                  </a:txBody>
                  <a:tcPr>
                    <a:solidFill>
                      <a:srgbClr val="3F423F"/>
                    </a:solidFill>
                  </a:tcPr>
                </a:tc>
                <a:extLst>
                  <a:ext uri="{0D108BD9-81ED-4DB2-BD59-A6C34878D82A}">
                    <a16:rowId xmlns:a16="http://schemas.microsoft.com/office/drawing/2014/main" val="4156137013"/>
                  </a:ext>
                </a:extLst>
              </a:tr>
              <a:tr h="370840">
                <a:tc>
                  <a:txBody>
                    <a:bodyPr/>
                    <a:lstStyle/>
                    <a:p>
                      <a:r>
                        <a:rPr lang="nl-NL" sz="1400" dirty="0">
                          <a:solidFill>
                            <a:schemeClr val="bg1"/>
                          </a:solidFill>
                          <a:latin typeface="Consolas" panose="020B0609020204030204" pitchFamily="49" charset="0"/>
                        </a:rPr>
                        <a:t>Trips to memory*</a:t>
                      </a:r>
                    </a:p>
                  </a:txBody>
                  <a:tcPr>
                    <a:solidFill>
                      <a:srgbClr val="747474"/>
                    </a:solidFill>
                  </a:tcPr>
                </a:tc>
                <a:tc>
                  <a:txBody>
                    <a:bodyPr/>
                    <a:lstStyle/>
                    <a:p>
                      <a:r>
                        <a:rPr lang="nl-NL" sz="1400" dirty="0">
                          <a:solidFill>
                            <a:schemeClr val="bg1"/>
                          </a:solidFill>
                          <a:latin typeface="Consolas" panose="020B0609020204030204" pitchFamily="49" charset="0"/>
                        </a:rPr>
                        <a:t>2</a:t>
                      </a:r>
                    </a:p>
                  </a:txBody>
                  <a:tcPr>
                    <a:solidFill>
                      <a:srgbClr val="3F423F"/>
                    </a:solidFill>
                  </a:tcPr>
                </a:tc>
                <a:tc>
                  <a:txBody>
                    <a:bodyPr/>
                    <a:lstStyle/>
                    <a:p>
                      <a:r>
                        <a:rPr lang="nl-NL" sz="1400" dirty="0">
                          <a:solidFill>
                            <a:schemeClr val="bg1"/>
                          </a:solidFill>
                          <a:latin typeface="Consolas" panose="020B0609020204030204" pitchFamily="49" charset="0"/>
                        </a:rPr>
                        <a:t>1</a:t>
                      </a:r>
                    </a:p>
                  </a:txBody>
                  <a:tcPr>
                    <a:solidFill>
                      <a:srgbClr val="3F423F"/>
                    </a:solidFill>
                  </a:tcPr>
                </a:tc>
                <a:tc>
                  <a:txBody>
                    <a:bodyPr/>
                    <a:lstStyle/>
                    <a:p>
                      <a:r>
                        <a:rPr lang="nl-NL" sz="1400" dirty="0">
                          <a:solidFill>
                            <a:schemeClr val="bg1"/>
                          </a:solidFill>
                          <a:latin typeface="Consolas" panose="020B0609020204030204" pitchFamily="49" charset="0"/>
                        </a:rPr>
                        <a:t>0</a:t>
                      </a:r>
                    </a:p>
                  </a:txBody>
                  <a:tcPr>
                    <a:solidFill>
                      <a:srgbClr val="3F423F"/>
                    </a:solidFill>
                  </a:tcPr>
                </a:tc>
                <a:tc>
                  <a:txBody>
                    <a:bodyPr/>
                    <a:lstStyle/>
                    <a:p>
                      <a:r>
                        <a:rPr lang="nl-NL" sz="1400" dirty="0">
                          <a:solidFill>
                            <a:schemeClr val="bg1"/>
                          </a:solidFill>
                          <a:latin typeface="Consolas" panose="020B0609020204030204" pitchFamily="49" charset="0"/>
                        </a:rPr>
                        <a:t>2</a:t>
                      </a:r>
                    </a:p>
                  </a:txBody>
                  <a:tcPr>
                    <a:solidFill>
                      <a:srgbClr val="3F423F"/>
                    </a:solidFill>
                  </a:tcPr>
                </a:tc>
                <a:tc>
                  <a:txBody>
                    <a:bodyPr/>
                    <a:lstStyle/>
                    <a:p>
                      <a:r>
                        <a:rPr lang="nl-NL" sz="1400" dirty="0">
                          <a:solidFill>
                            <a:schemeClr val="bg1"/>
                          </a:solidFill>
                          <a:latin typeface="Consolas" panose="020B0609020204030204" pitchFamily="49" charset="0"/>
                        </a:rPr>
                        <a:t>0</a:t>
                      </a:r>
                    </a:p>
                  </a:txBody>
                  <a:tcPr>
                    <a:solidFill>
                      <a:srgbClr val="3F423F"/>
                    </a:solidFill>
                  </a:tcPr>
                </a:tc>
                <a:extLst>
                  <a:ext uri="{0D108BD9-81ED-4DB2-BD59-A6C34878D82A}">
                    <a16:rowId xmlns:a16="http://schemas.microsoft.com/office/drawing/2014/main" val="176116240"/>
                  </a:ext>
                </a:extLst>
              </a:tr>
            </a:tbl>
          </a:graphicData>
        </a:graphic>
      </p:graphicFrame>
      <p:sp>
        <p:nvSpPr>
          <p:cNvPr id="5" name="Slide Number Placeholder 4">
            <a:extLst>
              <a:ext uri="{FF2B5EF4-FFF2-40B4-BE49-F238E27FC236}">
                <a16:creationId xmlns:a16="http://schemas.microsoft.com/office/drawing/2014/main" id="{47C085F6-22B1-8C40-2AA0-A5DADE6283FD}"/>
              </a:ext>
            </a:extLst>
          </p:cNvPr>
          <p:cNvSpPr>
            <a:spLocks noGrp="1"/>
          </p:cNvSpPr>
          <p:nvPr>
            <p:ph type="sldNum" sz="quarter" idx="12"/>
          </p:nvPr>
        </p:nvSpPr>
        <p:spPr/>
        <p:txBody>
          <a:bodyPr/>
          <a:lstStyle/>
          <a:p>
            <a:fld id="{5C7B9823-D771-4D90-A2CD-7D2C676B1CFD}" type="slidenum">
              <a:rPr lang="nl-NL" smtClean="0"/>
              <a:t>53</a:t>
            </a:fld>
            <a:endParaRPr lang="nl-NL"/>
          </a:p>
        </p:txBody>
      </p:sp>
    </p:spTree>
    <p:extLst>
      <p:ext uri="{BB962C8B-B14F-4D97-AF65-F5344CB8AC3E}">
        <p14:creationId xmlns:p14="http://schemas.microsoft.com/office/powerpoint/2010/main" val="659311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B68C1-C063-6E6A-946B-A36F57FBBB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67A215-7652-2EB5-5B3C-A0BE8B217D87}"/>
              </a:ext>
            </a:extLst>
          </p:cNvPr>
          <p:cNvSpPr>
            <a:spLocks noGrp="1"/>
          </p:cNvSpPr>
          <p:nvPr>
            <p:ph type="title"/>
          </p:nvPr>
        </p:nvSpPr>
        <p:spPr>
          <a:xfrm>
            <a:off x="838200" y="365125"/>
            <a:ext cx="10515600" cy="1325563"/>
          </a:xfrm>
        </p:spPr>
        <p:txBody>
          <a:bodyPr/>
          <a:lstStyle/>
          <a:p>
            <a:r>
              <a:rPr lang="en-US" dirty="0">
                <a:solidFill>
                  <a:schemeClr val="bg1"/>
                </a:solidFill>
                <a:latin typeface="Courier New" panose="02070309020205020404" pitchFamily="49" charset="0"/>
                <a:cs typeface="Courier New" panose="02070309020205020404" pitchFamily="49" charset="0"/>
              </a:rPr>
              <a:t>Summary</a:t>
            </a:r>
            <a:endParaRPr lang="nl-NL" dirty="0"/>
          </a:p>
        </p:txBody>
      </p:sp>
      <p:graphicFrame>
        <p:nvGraphicFramePr>
          <p:cNvPr id="3" name="Content Placeholder 2">
            <a:extLst>
              <a:ext uri="{FF2B5EF4-FFF2-40B4-BE49-F238E27FC236}">
                <a16:creationId xmlns:a16="http://schemas.microsoft.com/office/drawing/2014/main" id="{70D9350C-4008-AE10-76E3-9D7DB8BA1034}"/>
              </a:ext>
            </a:extLst>
          </p:cNvPr>
          <p:cNvGraphicFramePr>
            <a:graphicFrameLocks noGrp="1"/>
          </p:cNvGraphicFramePr>
          <p:nvPr>
            <p:ph idx="1"/>
            <p:extLst>
              <p:ext uri="{D42A27DB-BD31-4B8C-83A1-F6EECF244321}">
                <p14:modId xmlns:p14="http://schemas.microsoft.com/office/powerpoint/2010/main" val="3240961921"/>
              </p:ext>
            </p:extLst>
          </p:nvPr>
        </p:nvGraphicFramePr>
        <p:xfrm>
          <a:off x="838200" y="1825625"/>
          <a:ext cx="10515600" cy="2880360"/>
        </p:xfrm>
        <a:graphic>
          <a:graphicData uri="http://schemas.openxmlformats.org/drawingml/2006/table">
            <a:tbl>
              <a:tblPr firstRow="1" bandRow="1">
                <a:tableStyleId>{5C22544A-7EE6-4342-B048-85BDC9FD1C3A}</a:tableStyleId>
              </a:tblPr>
              <a:tblGrid>
                <a:gridCol w="1685544">
                  <a:extLst>
                    <a:ext uri="{9D8B030D-6E8A-4147-A177-3AD203B41FA5}">
                      <a16:colId xmlns:a16="http://schemas.microsoft.com/office/drawing/2014/main" val="500068901"/>
                    </a:ext>
                  </a:extLst>
                </a:gridCol>
                <a:gridCol w="1819656">
                  <a:extLst>
                    <a:ext uri="{9D8B030D-6E8A-4147-A177-3AD203B41FA5}">
                      <a16:colId xmlns:a16="http://schemas.microsoft.com/office/drawing/2014/main" val="3256045861"/>
                    </a:ext>
                  </a:extLst>
                </a:gridCol>
                <a:gridCol w="1752600">
                  <a:extLst>
                    <a:ext uri="{9D8B030D-6E8A-4147-A177-3AD203B41FA5}">
                      <a16:colId xmlns:a16="http://schemas.microsoft.com/office/drawing/2014/main" val="1441049186"/>
                    </a:ext>
                  </a:extLst>
                </a:gridCol>
                <a:gridCol w="1752600">
                  <a:extLst>
                    <a:ext uri="{9D8B030D-6E8A-4147-A177-3AD203B41FA5}">
                      <a16:colId xmlns:a16="http://schemas.microsoft.com/office/drawing/2014/main" val="4037896240"/>
                    </a:ext>
                  </a:extLst>
                </a:gridCol>
                <a:gridCol w="1752600">
                  <a:extLst>
                    <a:ext uri="{9D8B030D-6E8A-4147-A177-3AD203B41FA5}">
                      <a16:colId xmlns:a16="http://schemas.microsoft.com/office/drawing/2014/main" val="1648167024"/>
                    </a:ext>
                  </a:extLst>
                </a:gridCol>
                <a:gridCol w="1752600">
                  <a:extLst>
                    <a:ext uri="{9D8B030D-6E8A-4147-A177-3AD203B41FA5}">
                      <a16:colId xmlns:a16="http://schemas.microsoft.com/office/drawing/2014/main" val="1855581417"/>
                    </a:ext>
                  </a:extLst>
                </a:gridCol>
              </a:tblGrid>
              <a:tr h="370840">
                <a:tc>
                  <a:txBody>
                    <a:bodyPr/>
                    <a:lstStyle/>
                    <a:p>
                      <a:endParaRPr lang="nl-NL" sz="1400" dirty="0">
                        <a:solidFill>
                          <a:schemeClr val="bg1"/>
                        </a:solidFill>
                        <a:latin typeface="Consolas" panose="020B0609020204030204" pitchFamily="49" charset="0"/>
                      </a:endParaRP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Descriptor Table</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Root Descriptor</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Root Constant</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Bindless</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Static Samplers</a:t>
                      </a:r>
                    </a:p>
                  </a:txBody>
                  <a:tcPr>
                    <a:solidFill>
                      <a:schemeClr val="bg2">
                        <a:lumMod val="50000"/>
                      </a:schemeClr>
                    </a:solidFill>
                  </a:tcPr>
                </a:tc>
                <a:extLst>
                  <a:ext uri="{0D108BD9-81ED-4DB2-BD59-A6C34878D82A}">
                    <a16:rowId xmlns:a16="http://schemas.microsoft.com/office/drawing/2014/main" val="1292862015"/>
                  </a:ext>
                </a:extLst>
              </a:tr>
              <a:tr h="370840">
                <a:tc>
                  <a:txBody>
                    <a:bodyPr/>
                    <a:lstStyle/>
                    <a:p>
                      <a:r>
                        <a:rPr lang="nl-NL" sz="1400" dirty="0">
                          <a:solidFill>
                            <a:schemeClr val="bg1"/>
                          </a:solidFill>
                          <a:latin typeface="Consolas" panose="020B0609020204030204" pitchFamily="49" charset="0"/>
                        </a:rPr>
                        <a:t>Resource Types</a:t>
                      </a:r>
                    </a:p>
                  </a:txBody>
                  <a:tcPr>
                    <a:solidFill>
                      <a:srgbClr val="747474"/>
                    </a:solidFill>
                  </a:tcPr>
                </a:tc>
                <a:tc>
                  <a:txBody>
                    <a:bodyPr/>
                    <a:lstStyle/>
                    <a:p>
                      <a:r>
                        <a:rPr lang="nl-NL" sz="1400" dirty="0">
                          <a:solidFill>
                            <a:schemeClr val="bg1"/>
                          </a:solidFill>
                          <a:latin typeface="Consolas" panose="020B0609020204030204" pitchFamily="49" charset="0"/>
                        </a:rPr>
                        <a:t>All</a:t>
                      </a:r>
                    </a:p>
                  </a:txBody>
                  <a:tcPr>
                    <a:solidFill>
                      <a:srgbClr val="3F423F"/>
                    </a:solidFill>
                  </a:tcPr>
                </a:tc>
                <a:tc>
                  <a:txBody>
                    <a:bodyPr/>
                    <a:lstStyle/>
                    <a:p>
                      <a:r>
                        <a:rPr lang="nl-NL" sz="1400" dirty="0">
                          <a:solidFill>
                            <a:schemeClr val="bg1"/>
                          </a:solidFill>
                          <a:latin typeface="Consolas" panose="020B0609020204030204" pitchFamily="49" charset="0"/>
                        </a:rPr>
                        <a:t>Untyped Buffers</a:t>
                      </a:r>
                    </a:p>
                  </a:txBody>
                  <a:tcPr>
                    <a:solidFill>
                      <a:srgbClr val="3F423F"/>
                    </a:solidFill>
                  </a:tcPr>
                </a:tc>
                <a:tc>
                  <a:txBody>
                    <a:bodyPr/>
                    <a:lstStyle/>
                    <a:p>
                      <a:r>
                        <a:rPr lang="nl-NL" sz="1400" dirty="0">
                          <a:solidFill>
                            <a:schemeClr val="bg1"/>
                          </a:solidFill>
                          <a:latin typeface="Consolas" panose="020B0609020204030204" pitchFamily="49" charset="0"/>
                        </a:rPr>
                        <a:t>Constant Buffers</a:t>
                      </a:r>
                    </a:p>
                  </a:txBody>
                  <a:tcPr>
                    <a:solidFill>
                      <a:srgbClr val="3F423F"/>
                    </a:solidFill>
                  </a:tcPr>
                </a:tc>
                <a:tc>
                  <a:txBody>
                    <a:bodyPr/>
                    <a:lstStyle/>
                    <a:p>
                      <a:r>
                        <a:rPr lang="nl-NL" sz="1400" dirty="0">
                          <a:solidFill>
                            <a:schemeClr val="bg1"/>
                          </a:solidFill>
                          <a:latin typeface="Consolas" panose="020B0609020204030204" pitchFamily="49" charset="0"/>
                        </a:rPr>
                        <a:t>All</a:t>
                      </a:r>
                    </a:p>
                  </a:txBody>
                  <a:tcPr>
                    <a:solidFill>
                      <a:srgbClr val="3F423F"/>
                    </a:solidFill>
                  </a:tcPr>
                </a:tc>
                <a:tc>
                  <a:txBody>
                    <a:bodyPr/>
                    <a:lstStyle/>
                    <a:p>
                      <a:r>
                        <a:rPr lang="nl-NL" sz="1400" dirty="0">
                          <a:solidFill>
                            <a:schemeClr val="bg1"/>
                          </a:solidFill>
                          <a:latin typeface="Consolas" panose="020B0609020204030204" pitchFamily="49" charset="0"/>
                        </a:rPr>
                        <a:t>Samplers</a:t>
                      </a:r>
                    </a:p>
                  </a:txBody>
                  <a:tcPr>
                    <a:solidFill>
                      <a:srgbClr val="3F423F"/>
                    </a:solidFill>
                  </a:tcPr>
                </a:tc>
                <a:extLst>
                  <a:ext uri="{0D108BD9-81ED-4DB2-BD59-A6C34878D82A}">
                    <a16:rowId xmlns:a16="http://schemas.microsoft.com/office/drawing/2014/main" val="1358803628"/>
                  </a:ext>
                </a:extLst>
              </a:tr>
              <a:tr h="370840">
                <a:tc>
                  <a:txBody>
                    <a:bodyPr/>
                    <a:lstStyle/>
                    <a:p>
                      <a:r>
                        <a:rPr lang="nl-NL" sz="1400" dirty="0">
                          <a:solidFill>
                            <a:schemeClr val="bg1"/>
                          </a:solidFill>
                          <a:latin typeface="Consolas" panose="020B0609020204030204" pitchFamily="49" charset="0"/>
                        </a:rPr>
                        <a:t># of resources</a:t>
                      </a:r>
                    </a:p>
                  </a:txBody>
                  <a:tcPr>
                    <a:solidFill>
                      <a:srgbClr val="747474"/>
                    </a:solidFill>
                  </a:tcPr>
                </a:tc>
                <a:tc>
                  <a:txBody>
                    <a:bodyPr/>
                    <a:lstStyle/>
                    <a:p>
                      <a:r>
                        <a:rPr lang="nl-NL" sz="1400" b="0" i="0" kern="1200" dirty="0">
                          <a:solidFill>
                            <a:schemeClr val="bg1"/>
                          </a:solidFill>
                          <a:effectLst/>
                          <a:latin typeface="Consolas" panose="020B0609020204030204" pitchFamily="49" charset="0"/>
                          <a:ea typeface="+mn-ea"/>
                          <a:cs typeface="+mn-cs"/>
                        </a:rPr>
                        <a:t>1000000+ srv, cbv &amp; uav</a:t>
                      </a:r>
                    </a:p>
                    <a:p>
                      <a:r>
                        <a:rPr lang="nl-NL" sz="1400" b="0" i="0" kern="1200" dirty="0">
                          <a:solidFill>
                            <a:schemeClr val="bg1"/>
                          </a:solidFill>
                          <a:effectLst/>
                          <a:latin typeface="Consolas" panose="020B0609020204030204" pitchFamily="49" charset="0"/>
                          <a:ea typeface="+mn-ea"/>
                          <a:cs typeface="+mn-cs"/>
                        </a:rPr>
                        <a:t>2048+ samplers</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1 </a:t>
                      </a:r>
                      <a:r>
                        <a:rPr lang="nl-NL" sz="1400" dirty="0" err="1">
                          <a:solidFill>
                            <a:schemeClr val="bg1"/>
                          </a:solidFill>
                          <a:latin typeface="Consolas" panose="020B0609020204030204" pitchFamily="49" charset="0"/>
                        </a:rPr>
                        <a:t>srv</a:t>
                      </a:r>
                      <a:r>
                        <a:rPr lang="nl-NL" sz="1400" dirty="0">
                          <a:solidFill>
                            <a:schemeClr val="bg1"/>
                          </a:solidFill>
                          <a:latin typeface="Consolas" panose="020B0609020204030204" pitchFamily="49" charset="0"/>
                        </a:rPr>
                        <a:t>, </a:t>
                      </a:r>
                      <a:r>
                        <a:rPr lang="nl-NL" sz="1400" dirty="0" err="1">
                          <a:solidFill>
                            <a:schemeClr val="bg1"/>
                          </a:solidFill>
                          <a:latin typeface="Consolas" panose="020B0609020204030204" pitchFamily="49" charset="0"/>
                        </a:rPr>
                        <a:t>cbv</a:t>
                      </a:r>
                      <a:r>
                        <a:rPr lang="nl-NL" sz="1400" dirty="0">
                          <a:solidFill>
                            <a:schemeClr val="bg1"/>
                          </a:solidFill>
                          <a:latin typeface="Consolas" panose="020B0609020204030204" pitchFamily="49" charset="0"/>
                        </a:rPr>
                        <a:t> or </a:t>
                      </a:r>
                      <a:r>
                        <a:rPr lang="nl-NL" sz="1400" dirty="0" err="1">
                          <a:solidFill>
                            <a:schemeClr val="bg1"/>
                          </a:solidFill>
                          <a:latin typeface="Consolas" panose="020B0609020204030204" pitchFamily="49" charset="0"/>
                        </a:rPr>
                        <a:t>uav</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1 32-bit constant</a:t>
                      </a:r>
                    </a:p>
                  </a:txBody>
                  <a:tcPr>
                    <a:solidFill>
                      <a:srgbClr val="3F423F"/>
                    </a:solidFill>
                  </a:tcPr>
                </a:tc>
                <a:tc>
                  <a:txBody>
                    <a:bodyPr/>
                    <a:lstStyle/>
                    <a:p>
                      <a:r>
                        <a:rPr lang="nl-NL" sz="1400" b="0" i="0" kern="1200" dirty="0">
                          <a:solidFill>
                            <a:schemeClr val="bg1"/>
                          </a:solidFill>
                          <a:effectLst/>
                          <a:latin typeface="Consolas" panose="020B0609020204030204" pitchFamily="49" charset="0"/>
                          <a:ea typeface="+mn-ea"/>
                          <a:cs typeface="+mn-cs"/>
                        </a:rPr>
                        <a:t>1000000+ srv, cbv &amp; uav</a:t>
                      </a:r>
                    </a:p>
                    <a:p>
                      <a:r>
                        <a:rPr lang="nl-NL" sz="1400" b="0" i="0" kern="1200" dirty="0">
                          <a:solidFill>
                            <a:schemeClr val="bg1"/>
                          </a:solidFill>
                          <a:effectLst/>
                          <a:latin typeface="Consolas" panose="020B0609020204030204" pitchFamily="49" charset="0"/>
                          <a:ea typeface="+mn-ea"/>
                          <a:cs typeface="+mn-cs"/>
                        </a:rPr>
                        <a:t>2048+ samplers</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1</a:t>
                      </a:r>
                    </a:p>
                  </a:txBody>
                  <a:tcPr>
                    <a:solidFill>
                      <a:srgbClr val="3F423F"/>
                    </a:solidFill>
                  </a:tcPr>
                </a:tc>
                <a:extLst>
                  <a:ext uri="{0D108BD9-81ED-4DB2-BD59-A6C34878D82A}">
                    <a16:rowId xmlns:a16="http://schemas.microsoft.com/office/drawing/2014/main" val="897071953"/>
                  </a:ext>
                </a:extLst>
              </a:tr>
              <a:tr h="370840">
                <a:tc>
                  <a:txBody>
                    <a:bodyPr/>
                    <a:lstStyle/>
                    <a:p>
                      <a:r>
                        <a:rPr lang="nl-NL" sz="1400" dirty="0">
                          <a:solidFill>
                            <a:schemeClr val="bg1"/>
                          </a:solidFill>
                          <a:latin typeface="Consolas" panose="020B0609020204030204" pitchFamily="49" charset="0"/>
                        </a:rPr>
                        <a:t>Bounds Checking</a:t>
                      </a:r>
                    </a:p>
                  </a:txBody>
                  <a:tcPr>
                    <a:solidFill>
                      <a:srgbClr val="747474"/>
                    </a:solidFill>
                  </a:tcPr>
                </a:tc>
                <a:tc>
                  <a:txBody>
                    <a:bodyPr/>
                    <a:lstStyle/>
                    <a:p>
                      <a:r>
                        <a:rPr lang="nl-NL" sz="1400" dirty="0">
                          <a:solidFill>
                            <a:schemeClr val="bg1"/>
                          </a:solidFill>
                          <a:latin typeface="Consolas" panose="020B0609020204030204" pitchFamily="49" charset="0"/>
                        </a:rPr>
                        <a:t>Yes</a:t>
                      </a:r>
                    </a:p>
                  </a:txBody>
                  <a:tcPr>
                    <a:solidFill>
                      <a:srgbClr val="3F423F"/>
                    </a:solidFill>
                  </a:tcPr>
                </a:tc>
                <a:tc>
                  <a:txBody>
                    <a:bodyPr/>
                    <a:lstStyle/>
                    <a:p>
                      <a:r>
                        <a:rPr lang="nl-NL" sz="1400" dirty="0">
                          <a:solidFill>
                            <a:schemeClr val="bg1"/>
                          </a:solidFill>
                          <a:latin typeface="Consolas" panose="020B0609020204030204" pitchFamily="49" charset="0"/>
                        </a:rPr>
                        <a:t>No</a:t>
                      </a:r>
                    </a:p>
                  </a:txBody>
                  <a:tcPr>
                    <a:solidFill>
                      <a:srgbClr val="3F423F"/>
                    </a:solidFill>
                  </a:tcPr>
                </a:tc>
                <a:tc>
                  <a:txBody>
                    <a:bodyPr/>
                    <a:lstStyle/>
                    <a:p>
                      <a:r>
                        <a:rPr lang="nl-NL" sz="1400" dirty="0">
                          <a:solidFill>
                            <a:schemeClr val="bg1"/>
                          </a:solidFill>
                          <a:latin typeface="Consolas" panose="020B0609020204030204" pitchFamily="49" charset="0"/>
                        </a:rPr>
                        <a:t>No</a:t>
                      </a:r>
                    </a:p>
                  </a:txBody>
                  <a:tcPr>
                    <a:solidFill>
                      <a:srgbClr val="3F423F"/>
                    </a:solidFill>
                  </a:tcPr>
                </a:tc>
                <a:tc>
                  <a:txBody>
                    <a:bodyPr/>
                    <a:lstStyle/>
                    <a:p>
                      <a:r>
                        <a:rPr lang="nl-NL" sz="1400">
                          <a:solidFill>
                            <a:schemeClr val="bg1"/>
                          </a:solidFill>
                          <a:latin typeface="Consolas" panose="020B0609020204030204" pitchFamily="49" charset="0"/>
                        </a:rPr>
                        <a:t>Yes*</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a:t>
                      </a:r>
                    </a:p>
                  </a:txBody>
                  <a:tcPr>
                    <a:solidFill>
                      <a:srgbClr val="3F423F"/>
                    </a:solidFill>
                  </a:tcPr>
                </a:tc>
                <a:extLst>
                  <a:ext uri="{0D108BD9-81ED-4DB2-BD59-A6C34878D82A}">
                    <a16:rowId xmlns:a16="http://schemas.microsoft.com/office/drawing/2014/main" val="4156137013"/>
                  </a:ext>
                </a:extLst>
              </a:tr>
              <a:tr h="370840">
                <a:tc>
                  <a:txBody>
                    <a:bodyPr/>
                    <a:lstStyle/>
                    <a:p>
                      <a:r>
                        <a:rPr lang="nl-NL" sz="1400" dirty="0">
                          <a:solidFill>
                            <a:schemeClr val="bg1"/>
                          </a:solidFill>
                          <a:latin typeface="Consolas" panose="020B0609020204030204" pitchFamily="49" charset="0"/>
                        </a:rPr>
                        <a:t>Trips to memory*</a:t>
                      </a:r>
                    </a:p>
                  </a:txBody>
                  <a:tcPr>
                    <a:solidFill>
                      <a:srgbClr val="747474"/>
                    </a:solidFill>
                  </a:tcPr>
                </a:tc>
                <a:tc>
                  <a:txBody>
                    <a:bodyPr/>
                    <a:lstStyle/>
                    <a:p>
                      <a:r>
                        <a:rPr lang="nl-NL" sz="1400" dirty="0">
                          <a:solidFill>
                            <a:schemeClr val="bg1"/>
                          </a:solidFill>
                          <a:latin typeface="Consolas" panose="020B0609020204030204" pitchFamily="49" charset="0"/>
                        </a:rPr>
                        <a:t>2</a:t>
                      </a:r>
                    </a:p>
                  </a:txBody>
                  <a:tcPr>
                    <a:solidFill>
                      <a:srgbClr val="3F423F"/>
                    </a:solidFill>
                  </a:tcPr>
                </a:tc>
                <a:tc>
                  <a:txBody>
                    <a:bodyPr/>
                    <a:lstStyle/>
                    <a:p>
                      <a:r>
                        <a:rPr lang="nl-NL" sz="1400" dirty="0">
                          <a:solidFill>
                            <a:schemeClr val="bg1"/>
                          </a:solidFill>
                          <a:latin typeface="Consolas" panose="020B0609020204030204" pitchFamily="49" charset="0"/>
                        </a:rPr>
                        <a:t>1</a:t>
                      </a:r>
                    </a:p>
                  </a:txBody>
                  <a:tcPr>
                    <a:solidFill>
                      <a:srgbClr val="3F423F"/>
                    </a:solidFill>
                  </a:tcPr>
                </a:tc>
                <a:tc>
                  <a:txBody>
                    <a:bodyPr/>
                    <a:lstStyle/>
                    <a:p>
                      <a:r>
                        <a:rPr lang="nl-NL" sz="1400" dirty="0">
                          <a:solidFill>
                            <a:schemeClr val="bg1"/>
                          </a:solidFill>
                          <a:latin typeface="Consolas" panose="020B0609020204030204" pitchFamily="49" charset="0"/>
                        </a:rPr>
                        <a:t>0</a:t>
                      </a:r>
                    </a:p>
                  </a:txBody>
                  <a:tcPr>
                    <a:solidFill>
                      <a:srgbClr val="3F423F"/>
                    </a:solidFill>
                  </a:tcPr>
                </a:tc>
                <a:tc>
                  <a:txBody>
                    <a:bodyPr/>
                    <a:lstStyle/>
                    <a:p>
                      <a:r>
                        <a:rPr lang="nl-NL" sz="1400" dirty="0">
                          <a:solidFill>
                            <a:schemeClr val="bg1"/>
                          </a:solidFill>
                          <a:latin typeface="Consolas" panose="020B0609020204030204" pitchFamily="49" charset="0"/>
                        </a:rPr>
                        <a:t>2</a:t>
                      </a:r>
                    </a:p>
                  </a:txBody>
                  <a:tcPr>
                    <a:solidFill>
                      <a:srgbClr val="3F423F"/>
                    </a:solidFill>
                  </a:tcPr>
                </a:tc>
                <a:tc>
                  <a:txBody>
                    <a:bodyPr/>
                    <a:lstStyle/>
                    <a:p>
                      <a:r>
                        <a:rPr lang="nl-NL" sz="1400" dirty="0">
                          <a:solidFill>
                            <a:schemeClr val="bg1"/>
                          </a:solidFill>
                          <a:latin typeface="Consolas" panose="020B0609020204030204" pitchFamily="49" charset="0"/>
                        </a:rPr>
                        <a:t>0</a:t>
                      </a:r>
                    </a:p>
                  </a:txBody>
                  <a:tcPr>
                    <a:solidFill>
                      <a:srgbClr val="3F423F"/>
                    </a:solidFill>
                  </a:tcPr>
                </a:tc>
                <a:extLst>
                  <a:ext uri="{0D108BD9-81ED-4DB2-BD59-A6C34878D82A}">
                    <a16:rowId xmlns:a16="http://schemas.microsoft.com/office/drawing/2014/main" val="176116240"/>
                  </a:ext>
                </a:extLst>
              </a:tr>
              <a:tr h="370840">
                <a:tc>
                  <a:txBody>
                    <a:bodyPr/>
                    <a:lstStyle/>
                    <a:p>
                      <a:r>
                        <a:rPr lang="nl-NL" sz="1400" dirty="0">
                          <a:solidFill>
                            <a:schemeClr val="bg1"/>
                          </a:solidFill>
                          <a:latin typeface="Consolas" panose="020B0609020204030204" pitchFamily="49" charset="0"/>
                        </a:rPr>
                        <a:t>Cpu Setup</a:t>
                      </a:r>
                    </a:p>
                  </a:txBody>
                  <a:tcPr>
                    <a:solidFill>
                      <a:srgbClr val="747474"/>
                    </a:solidFill>
                  </a:tcPr>
                </a:tc>
                <a:tc>
                  <a:txBody>
                    <a:bodyPr/>
                    <a:lstStyle/>
                    <a:p>
                      <a:r>
                        <a:rPr lang="nl-NL" sz="1400" dirty="0">
                          <a:solidFill>
                            <a:schemeClr val="bg1"/>
                          </a:solidFill>
                          <a:latin typeface="Consolas" panose="020B0609020204030204" pitchFamily="49" charset="0"/>
                        </a:rPr>
                        <a:t>Complex</a:t>
                      </a:r>
                    </a:p>
                  </a:txBody>
                  <a:tcPr>
                    <a:solidFill>
                      <a:srgbClr val="3F423F"/>
                    </a:solidFill>
                  </a:tcPr>
                </a:tc>
                <a:tc>
                  <a:txBody>
                    <a:bodyPr/>
                    <a:lstStyle/>
                    <a:p>
                      <a:r>
                        <a:rPr lang="nl-NL" sz="1400">
                          <a:solidFill>
                            <a:schemeClr val="bg1"/>
                          </a:solidFill>
                          <a:latin typeface="Consolas" panose="020B0609020204030204" pitchFamily="49" charset="0"/>
                        </a:rPr>
                        <a:t>Simple</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a:solidFill>
                            <a:schemeClr val="bg1"/>
                          </a:solidFill>
                          <a:latin typeface="Consolas" panose="020B0609020204030204" pitchFamily="49" charset="0"/>
                        </a:rPr>
                        <a:t>Simple</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Simple</a:t>
                      </a:r>
                    </a:p>
                  </a:txBody>
                  <a:tcPr>
                    <a:solidFill>
                      <a:srgbClr val="3F423F"/>
                    </a:solidFill>
                  </a:tcPr>
                </a:tc>
                <a:tc>
                  <a:txBody>
                    <a:bodyPr/>
                    <a:lstStyle/>
                    <a:p>
                      <a:r>
                        <a:rPr lang="nl-NL" sz="1400" dirty="0">
                          <a:solidFill>
                            <a:schemeClr val="bg1"/>
                          </a:solidFill>
                          <a:latin typeface="Consolas" panose="020B0609020204030204" pitchFamily="49" charset="0"/>
                        </a:rPr>
                        <a:t>Simple</a:t>
                      </a:r>
                    </a:p>
                  </a:txBody>
                  <a:tcPr>
                    <a:solidFill>
                      <a:srgbClr val="3F423F"/>
                    </a:solidFill>
                  </a:tcPr>
                </a:tc>
                <a:extLst>
                  <a:ext uri="{0D108BD9-81ED-4DB2-BD59-A6C34878D82A}">
                    <a16:rowId xmlns:a16="http://schemas.microsoft.com/office/drawing/2014/main" val="211287869"/>
                  </a:ext>
                </a:extLst>
              </a:tr>
            </a:tbl>
          </a:graphicData>
        </a:graphic>
      </p:graphicFrame>
      <p:sp>
        <p:nvSpPr>
          <p:cNvPr id="5" name="Slide Number Placeholder 4">
            <a:extLst>
              <a:ext uri="{FF2B5EF4-FFF2-40B4-BE49-F238E27FC236}">
                <a16:creationId xmlns:a16="http://schemas.microsoft.com/office/drawing/2014/main" id="{DBEF943C-7013-B1E1-20C7-A4DC6C60EF34}"/>
              </a:ext>
            </a:extLst>
          </p:cNvPr>
          <p:cNvSpPr>
            <a:spLocks noGrp="1"/>
          </p:cNvSpPr>
          <p:nvPr>
            <p:ph type="sldNum" sz="quarter" idx="12"/>
          </p:nvPr>
        </p:nvSpPr>
        <p:spPr/>
        <p:txBody>
          <a:bodyPr/>
          <a:lstStyle/>
          <a:p>
            <a:fld id="{5C7B9823-D771-4D90-A2CD-7D2C676B1CFD}" type="slidenum">
              <a:rPr lang="nl-NL" smtClean="0"/>
              <a:t>54</a:t>
            </a:fld>
            <a:endParaRPr lang="nl-NL"/>
          </a:p>
        </p:txBody>
      </p:sp>
    </p:spTree>
    <p:extLst>
      <p:ext uri="{BB962C8B-B14F-4D97-AF65-F5344CB8AC3E}">
        <p14:creationId xmlns:p14="http://schemas.microsoft.com/office/powerpoint/2010/main" val="3979819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57C52-901D-5AD8-5CA4-2A62EF5FB0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6C7197-6E45-94BB-ACE1-EDE368D01A93}"/>
              </a:ext>
            </a:extLst>
          </p:cNvPr>
          <p:cNvSpPr>
            <a:spLocks noGrp="1"/>
          </p:cNvSpPr>
          <p:nvPr>
            <p:ph type="title"/>
          </p:nvPr>
        </p:nvSpPr>
        <p:spPr>
          <a:xfrm>
            <a:off x="838200" y="365125"/>
            <a:ext cx="10515600" cy="1325563"/>
          </a:xfrm>
        </p:spPr>
        <p:txBody>
          <a:bodyPr/>
          <a:lstStyle/>
          <a:p>
            <a:r>
              <a:rPr lang="en-US" dirty="0">
                <a:solidFill>
                  <a:schemeClr val="bg1"/>
                </a:solidFill>
                <a:latin typeface="Courier New" panose="02070309020205020404" pitchFamily="49" charset="0"/>
                <a:cs typeface="Courier New" panose="02070309020205020404" pitchFamily="49" charset="0"/>
              </a:rPr>
              <a:t>Summary</a:t>
            </a:r>
            <a:endParaRPr lang="nl-NL" dirty="0"/>
          </a:p>
        </p:txBody>
      </p:sp>
      <p:graphicFrame>
        <p:nvGraphicFramePr>
          <p:cNvPr id="3" name="Content Placeholder 2">
            <a:extLst>
              <a:ext uri="{FF2B5EF4-FFF2-40B4-BE49-F238E27FC236}">
                <a16:creationId xmlns:a16="http://schemas.microsoft.com/office/drawing/2014/main" id="{6A76D295-D87D-5BA3-2CAF-CB02D14E716F}"/>
              </a:ext>
            </a:extLst>
          </p:cNvPr>
          <p:cNvGraphicFramePr>
            <a:graphicFrameLocks noGrp="1"/>
          </p:cNvGraphicFramePr>
          <p:nvPr>
            <p:ph idx="1"/>
            <p:extLst>
              <p:ext uri="{D42A27DB-BD31-4B8C-83A1-F6EECF244321}">
                <p14:modId xmlns:p14="http://schemas.microsoft.com/office/powerpoint/2010/main" val="2007028514"/>
              </p:ext>
            </p:extLst>
          </p:nvPr>
        </p:nvGraphicFramePr>
        <p:xfrm>
          <a:off x="838200" y="1825625"/>
          <a:ext cx="10515600" cy="3398520"/>
        </p:xfrm>
        <a:graphic>
          <a:graphicData uri="http://schemas.openxmlformats.org/drawingml/2006/table">
            <a:tbl>
              <a:tblPr firstRow="1" bandRow="1">
                <a:tableStyleId>{5C22544A-7EE6-4342-B048-85BDC9FD1C3A}</a:tableStyleId>
              </a:tblPr>
              <a:tblGrid>
                <a:gridCol w="1685544">
                  <a:extLst>
                    <a:ext uri="{9D8B030D-6E8A-4147-A177-3AD203B41FA5}">
                      <a16:colId xmlns:a16="http://schemas.microsoft.com/office/drawing/2014/main" val="500068901"/>
                    </a:ext>
                  </a:extLst>
                </a:gridCol>
                <a:gridCol w="1819656">
                  <a:extLst>
                    <a:ext uri="{9D8B030D-6E8A-4147-A177-3AD203B41FA5}">
                      <a16:colId xmlns:a16="http://schemas.microsoft.com/office/drawing/2014/main" val="3256045861"/>
                    </a:ext>
                  </a:extLst>
                </a:gridCol>
                <a:gridCol w="1752600">
                  <a:extLst>
                    <a:ext uri="{9D8B030D-6E8A-4147-A177-3AD203B41FA5}">
                      <a16:colId xmlns:a16="http://schemas.microsoft.com/office/drawing/2014/main" val="1441049186"/>
                    </a:ext>
                  </a:extLst>
                </a:gridCol>
                <a:gridCol w="1752600">
                  <a:extLst>
                    <a:ext uri="{9D8B030D-6E8A-4147-A177-3AD203B41FA5}">
                      <a16:colId xmlns:a16="http://schemas.microsoft.com/office/drawing/2014/main" val="4037896240"/>
                    </a:ext>
                  </a:extLst>
                </a:gridCol>
                <a:gridCol w="1752600">
                  <a:extLst>
                    <a:ext uri="{9D8B030D-6E8A-4147-A177-3AD203B41FA5}">
                      <a16:colId xmlns:a16="http://schemas.microsoft.com/office/drawing/2014/main" val="1648167024"/>
                    </a:ext>
                  </a:extLst>
                </a:gridCol>
                <a:gridCol w="1752600">
                  <a:extLst>
                    <a:ext uri="{9D8B030D-6E8A-4147-A177-3AD203B41FA5}">
                      <a16:colId xmlns:a16="http://schemas.microsoft.com/office/drawing/2014/main" val="1855581417"/>
                    </a:ext>
                  </a:extLst>
                </a:gridCol>
              </a:tblGrid>
              <a:tr h="370840">
                <a:tc>
                  <a:txBody>
                    <a:bodyPr/>
                    <a:lstStyle/>
                    <a:p>
                      <a:endParaRPr lang="nl-NL" sz="1400" dirty="0">
                        <a:solidFill>
                          <a:schemeClr val="bg1"/>
                        </a:solidFill>
                        <a:latin typeface="Consolas" panose="020B0609020204030204" pitchFamily="49" charset="0"/>
                      </a:endParaRP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Descriptor Table</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Root Descriptor</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Root Constant</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Bindless</a:t>
                      </a:r>
                    </a:p>
                  </a:txBody>
                  <a:tcPr>
                    <a:solidFill>
                      <a:schemeClr val="bg2">
                        <a:lumMod val="50000"/>
                      </a:schemeClr>
                    </a:solidFill>
                  </a:tcPr>
                </a:tc>
                <a:tc>
                  <a:txBody>
                    <a:bodyPr/>
                    <a:lstStyle/>
                    <a:p>
                      <a:r>
                        <a:rPr lang="nl-NL" sz="1400" dirty="0">
                          <a:solidFill>
                            <a:schemeClr val="bg1"/>
                          </a:solidFill>
                          <a:latin typeface="Consolas" panose="020B0609020204030204" pitchFamily="49" charset="0"/>
                        </a:rPr>
                        <a:t>Static Samplers</a:t>
                      </a:r>
                    </a:p>
                  </a:txBody>
                  <a:tcPr>
                    <a:solidFill>
                      <a:schemeClr val="bg2">
                        <a:lumMod val="50000"/>
                      </a:schemeClr>
                    </a:solidFill>
                  </a:tcPr>
                </a:tc>
                <a:extLst>
                  <a:ext uri="{0D108BD9-81ED-4DB2-BD59-A6C34878D82A}">
                    <a16:rowId xmlns:a16="http://schemas.microsoft.com/office/drawing/2014/main" val="1292862015"/>
                  </a:ext>
                </a:extLst>
              </a:tr>
              <a:tr h="370840">
                <a:tc>
                  <a:txBody>
                    <a:bodyPr/>
                    <a:lstStyle/>
                    <a:p>
                      <a:r>
                        <a:rPr lang="nl-NL" sz="1400" dirty="0">
                          <a:solidFill>
                            <a:schemeClr val="bg1"/>
                          </a:solidFill>
                          <a:latin typeface="Consolas" panose="020B0609020204030204" pitchFamily="49" charset="0"/>
                        </a:rPr>
                        <a:t>Resource Types</a:t>
                      </a:r>
                    </a:p>
                  </a:txBody>
                  <a:tcPr>
                    <a:solidFill>
                      <a:srgbClr val="747474"/>
                    </a:solidFill>
                  </a:tcPr>
                </a:tc>
                <a:tc>
                  <a:txBody>
                    <a:bodyPr/>
                    <a:lstStyle/>
                    <a:p>
                      <a:r>
                        <a:rPr lang="nl-NL" sz="1400" dirty="0">
                          <a:solidFill>
                            <a:schemeClr val="bg1"/>
                          </a:solidFill>
                          <a:latin typeface="Consolas" panose="020B0609020204030204" pitchFamily="49" charset="0"/>
                        </a:rPr>
                        <a:t>All</a:t>
                      </a:r>
                    </a:p>
                  </a:txBody>
                  <a:tcPr>
                    <a:solidFill>
                      <a:srgbClr val="3F423F"/>
                    </a:solidFill>
                  </a:tcPr>
                </a:tc>
                <a:tc>
                  <a:txBody>
                    <a:bodyPr/>
                    <a:lstStyle/>
                    <a:p>
                      <a:r>
                        <a:rPr lang="nl-NL" sz="1400" dirty="0">
                          <a:solidFill>
                            <a:schemeClr val="bg1"/>
                          </a:solidFill>
                          <a:latin typeface="Consolas" panose="020B0609020204030204" pitchFamily="49" charset="0"/>
                        </a:rPr>
                        <a:t>Untyped Buffers</a:t>
                      </a:r>
                    </a:p>
                  </a:txBody>
                  <a:tcPr>
                    <a:solidFill>
                      <a:srgbClr val="3F423F"/>
                    </a:solidFill>
                  </a:tcPr>
                </a:tc>
                <a:tc>
                  <a:txBody>
                    <a:bodyPr/>
                    <a:lstStyle/>
                    <a:p>
                      <a:r>
                        <a:rPr lang="nl-NL" sz="1400" dirty="0">
                          <a:solidFill>
                            <a:schemeClr val="bg1"/>
                          </a:solidFill>
                          <a:latin typeface="Consolas" panose="020B0609020204030204" pitchFamily="49" charset="0"/>
                        </a:rPr>
                        <a:t>Constant Buffers</a:t>
                      </a:r>
                    </a:p>
                  </a:txBody>
                  <a:tcPr>
                    <a:solidFill>
                      <a:srgbClr val="3F423F"/>
                    </a:solidFill>
                  </a:tcPr>
                </a:tc>
                <a:tc>
                  <a:txBody>
                    <a:bodyPr/>
                    <a:lstStyle/>
                    <a:p>
                      <a:r>
                        <a:rPr lang="nl-NL" sz="1400" dirty="0">
                          <a:solidFill>
                            <a:schemeClr val="bg1"/>
                          </a:solidFill>
                          <a:latin typeface="Consolas" panose="020B0609020204030204" pitchFamily="49" charset="0"/>
                        </a:rPr>
                        <a:t>All</a:t>
                      </a:r>
                    </a:p>
                  </a:txBody>
                  <a:tcPr>
                    <a:solidFill>
                      <a:srgbClr val="3F423F"/>
                    </a:solidFill>
                  </a:tcPr>
                </a:tc>
                <a:tc>
                  <a:txBody>
                    <a:bodyPr/>
                    <a:lstStyle/>
                    <a:p>
                      <a:r>
                        <a:rPr lang="nl-NL" sz="1400" dirty="0">
                          <a:solidFill>
                            <a:schemeClr val="bg1"/>
                          </a:solidFill>
                          <a:latin typeface="Consolas" panose="020B0609020204030204" pitchFamily="49" charset="0"/>
                        </a:rPr>
                        <a:t>Samplers</a:t>
                      </a:r>
                    </a:p>
                  </a:txBody>
                  <a:tcPr>
                    <a:solidFill>
                      <a:srgbClr val="3F423F"/>
                    </a:solidFill>
                  </a:tcPr>
                </a:tc>
                <a:extLst>
                  <a:ext uri="{0D108BD9-81ED-4DB2-BD59-A6C34878D82A}">
                    <a16:rowId xmlns:a16="http://schemas.microsoft.com/office/drawing/2014/main" val="1358803628"/>
                  </a:ext>
                </a:extLst>
              </a:tr>
              <a:tr h="370840">
                <a:tc>
                  <a:txBody>
                    <a:bodyPr/>
                    <a:lstStyle/>
                    <a:p>
                      <a:r>
                        <a:rPr lang="nl-NL" sz="1400" dirty="0">
                          <a:solidFill>
                            <a:schemeClr val="bg1"/>
                          </a:solidFill>
                          <a:latin typeface="Consolas" panose="020B0609020204030204" pitchFamily="49" charset="0"/>
                        </a:rPr>
                        <a:t># of resources</a:t>
                      </a:r>
                    </a:p>
                  </a:txBody>
                  <a:tcPr>
                    <a:solidFill>
                      <a:srgbClr val="747474"/>
                    </a:solidFill>
                  </a:tcPr>
                </a:tc>
                <a:tc>
                  <a:txBody>
                    <a:bodyPr/>
                    <a:lstStyle/>
                    <a:p>
                      <a:r>
                        <a:rPr lang="nl-NL" sz="1400" b="0" i="0" kern="1200" dirty="0">
                          <a:solidFill>
                            <a:schemeClr val="bg1"/>
                          </a:solidFill>
                          <a:effectLst/>
                          <a:latin typeface="Consolas" panose="020B0609020204030204" pitchFamily="49" charset="0"/>
                          <a:ea typeface="+mn-ea"/>
                          <a:cs typeface="+mn-cs"/>
                        </a:rPr>
                        <a:t>1000000+ srv, cbv &amp; uav</a:t>
                      </a:r>
                    </a:p>
                    <a:p>
                      <a:r>
                        <a:rPr lang="nl-NL" sz="1400" b="0" i="0" kern="1200" dirty="0">
                          <a:solidFill>
                            <a:schemeClr val="bg1"/>
                          </a:solidFill>
                          <a:effectLst/>
                          <a:latin typeface="Consolas" panose="020B0609020204030204" pitchFamily="49" charset="0"/>
                          <a:ea typeface="+mn-ea"/>
                          <a:cs typeface="+mn-cs"/>
                        </a:rPr>
                        <a:t>2048+ samplers</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1 </a:t>
                      </a:r>
                      <a:r>
                        <a:rPr lang="nl-NL" sz="1400" dirty="0" err="1">
                          <a:solidFill>
                            <a:schemeClr val="bg1"/>
                          </a:solidFill>
                          <a:latin typeface="Consolas" panose="020B0609020204030204" pitchFamily="49" charset="0"/>
                        </a:rPr>
                        <a:t>srv</a:t>
                      </a:r>
                      <a:r>
                        <a:rPr lang="nl-NL" sz="1400" dirty="0">
                          <a:solidFill>
                            <a:schemeClr val="bg1"/>
                          </a:solidFill>
                          <a:latin typeface="Consolas" panose="020B0609020204030204" pitchFamily="49" charset="0"/>
                        </a:rPr>
                        <a:t>, </a:t>
                      </a:r>
                      <a:r>
                        <a:rPr lang="nl-NL" sz="1400" dirty="0" err="1">
                          <a:solidFill>
                            <a:schemeClr val="bg1"/>
                          </a:solidFill>
                          <a:latin typeface="Consolas" panose="020B0609020204030204" pitchFamily="49" charset="0"/>
                        </a:rPr>
                        <a:t>cbv</a:t>
                      </a:r>
                      <a:r>
                        <a:rPr lang="nl-NL" sz="1400" dirty="0">
                          <a:solidFill>
                            <a:schemeClr val="bg1"/>
                          </a:solidFill>
                          <a:latin typeface="Consolas" panose="020B0609020204030204" pitchFamily="49" charset="0"/>
                        </a:rPr>
                        <a:t> or </a:t>
                      </a:r>
                      <a:r>
                        <a:rPr lang="nl-NL" sz="1400" dirty="0" err="1">
                          <a:solidFill>
                            <a:schemeClr val="bg1"/>
                          </a:solidFill>
                          <a:latin typeface="Consolas" panose="020B0609020204030204" pitchFamily="49" charset="0"/>
                        </a:rPr>
                        <a:t>uav</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1 32-bit constant</a:t>
                      </a:r>
                    </a:p>
                  </a:txBody>
                  <a:tcPr>
                    <a:solidFill>
                      <a:srgbClr val="3F423F"/>
                    </a:solidFill>
                  </a:tcPr>
                </a:tc>
                <a:tc>
                  <a:txBody>
                    <a:bodyPr/>
                    <a:lstStyle/>
                    <a:p>
                      <a:r>
                        <a:rPr lang="nl-NL" sz="1400" b="0" i="0" kern="1200" dirty="0">
                          <a:solidFill>
                            <a:schemeClr val="bg1"/>
                          </a:solidFill>
                          <a:effectLst/>
                          <a:latin typeface="Consolas" panose="020B0609020204030204" pitchFamily="49" charset="0"/>
                          <a:ea typeface="+mn-ea"/>
                          <a:cs typeface="+mn-cs"/>
                        </a:rPr>
                        <a:t>1000000+ srv, cbv &amp; uav</a:t>
                      </a:r>
                    </a:p>
                    <a:p>
                      <a:r>
                        <a:rPr lang="nl-NL" sz="1400" b="0" i="0" kern="1200" dirty="0">
                          <a:solidFill>
                            <a:schemeClr val="bg1"/>
                          </a:solidFill>
                          <a:effectLst/>
                          <a:latin typeface="Consolas" panose="020B0609020204030204" pitchFamily="49" charset="0"/>
                          <a:ea typeface="+mn-ea"/>
                          <a:cs typeface="+mn-cs"/>
                        </a:rPr>
                        <a:t>2048+ samplers</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1</a:t>
                      </a:r>
                    </a:p>
                  </a:txBody>
                  <a:tcPr>
                    <a:solidFill>
                      <a:srgbClr val="3F423F"/>
                    </a:solidFill>
                  </a:tcPr>
                </a:tc>
                <a:extLst>
                  <a:ext uri="{0D108BD9-81ED-4DB2-BD59-A6C34878D82A}">
                    <a16:rowId xmlns:a16="http://schemas.microsoft.com/office/drawing/2014/main" val="897071953"/>
                  </a:ext>
                </a:extLst>
              </a:tr>
              <a:tr h="370840">
                <a:tc>
                  <a:txBody>
                    <a:bodyPr/>
                    <a:lstStyle/>
                    <a:p>
                      <a:r>
                        <a:rPr lang="nl-NL" sz="1400" dirty="0">
                          <a:solidFill>
                            <a:schemeClr val="bg1"/>
                          </a:solidFill>
                          <a:latin typeface="Consolas" panose="020B0609020204030204" pitchFamily="49" charset="0"/>
                        </a:rPr>
                        <a:t>Bounds Checking</a:t>
                      </a:r>
                    </a:p>
                  </a:txBody>
                  <a:tcPr>
                    <a:solidFill>
                      <a:srgbClr val="747474"/>
                    </a:solidFill>
                  </a:tcPr>
                </a:tc>
                <a:tc>
                  <a:txBody>
                    <a:bodyPr/>
                    <a:lstStyle/>
                    <a:p>
                      <a:r>
                        <a:rPr lang="nl-NL" sz="1400" dirty="0">
                          <a:solidFill>
                            <a:schemeClr val="bg1"/>
                          </a:solidFill>
                          <a:latin typeface="Consolas" panose="020B0609020204030204" pitchFamily="49" charset="0"/>
                        </a:rPr>
                        <a:t>Yes</a:t>
                      </a:r>
                    </a:p>
                  </a:txBody>
                  <a:tcPr>
                    <a:solidFill>
                      <a:srgbClr val="3F423F"/>
                    </a:solidFill>
                  </a:tcPr>
                </a:tc>
                <a:tc>
                  <a:txBody>
                    <a:bodyPr/>
                    <a:lstStyle/>
                    <a:p>
                      <a:r>
                        <a:rPr lang="nl-NL" sz="1400" dirty="0">
                          <a:solidFill>
                            <a:schemeClr val="bg1"/>
                          </a:solidFill>
                          <a:latin typeface="Consolas" panose="020B0609020204030204" pitchFamily="49" charset="0"/>
                        </a:rPr>
                        <a:t>No</a:t>
                      </a:r>
                    </a:p>
                  </a:txBody>
                  <a:tcPr>
                    <a:solidFill>
                      <a:srgbClr val="3F423F"/>
                    </a:solidFill>
                  </a:tcPr>
                </a:tc>
                <a:tc>
                  <a:txBody>
                    <a:bodyPr/>
                    <a:lstStyle/>
                    <a:p>
                      <a:r>
                        <a:rPr lang="nl-NL" sz="1400" dirty="0">
                          <a:solidFill>
                            <a:schemeClr val="bg1"/>
                          </a:solidFill>
                          <a:latin typeface="Consolas" panose="020B0609020204030204" pitchFamily="49" charset="0"/>
                        </a:rPr>
                        <a:t>No</a:t>
                      </a:r>
                    </a:p>
                  </a:txBody>
                  <a:tcPr>
                    <a:solidFill>
                      <a:srgbClr val="3F423F"/>
                    </a:solidFill>
                  </a:tcPr>
                </a:tc>
                <a:tc>
                  <a:txBody>
                    <a:bodyPr/>
                    <a:lstStyle/>
                    <a:p>
                      <a:r>
                        <a:rPr lang="nl-NL" sz="1400">
                          <a:solidFill>
                            <a:schemeClr val="bg1"/>
                          </a:solidFill>
                          <a:latin typeface="Consolas" panose="020B0609020204030204" pitchFamily="49" charset="0"/>
                        </a:rPr>
                        <a:t>Yes*</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a:t>
                      </a:r>
                    </a:p>
                  </a:txBody>
                  <a:tcPr>
                    <a:solidFill>
                      <a:srgbClr val="3F423F"/>
                    </a:solidFill>
                  </a:tcPr>
                </a:tc>
                <a:extLst>
                  <a:ext uri="{0D108BD9-81ED-4DB2-BD59-A6C34878D82A}">
                    <a16:rowId xmlns:a16="http://schemas.microsoft.com/office/drawing/2014/main" val="4156137013"/>
                  </a:ext>
                </a:extLst>
              </a:tr>
              <a:tr h="370840">
                <a:tc>
                  <a:txBody>
                    <a:bodyPr/>
                    <a:lstStyle/>
                    <a:p>
                      <a:r>
                        <a:rPr lang="nl-NL" sz="1400" dirty="0">
                          <a:solidFill>
                            <a:schemeClr val="bg1"/>
                          </a:solidFill>
                          <a:latin typeface="Consolas" panose="020B0609020204030204" pitchFamily="49" charset="0"/>
                        </a:rPr>
                        <a:t>Trips to memory*</a:t>
                      </a:r>
                    </a:p>
                  </a:txBody>
                  <a:tcPr>
                    <a:solidFill>
                      <a:srgbClr val="747474"/>
                    </a:solidFill>
                  </a:tcPr>
                </a:tc>
                <a:tc>
                  <a:txBody>
                    <a:bodyPr/>
                    <a:lstStyle/>
                    <a:p>
                      <a:r>
                        <a:rPr lang="nl-NL" sz="1400" dirty="0">
                          <a:solidFill>
                            <a:schemeClr val="bg1"/>
                          </a:solidFill>
                          <a:latin typeface="Consolas" panose="020B0609020204030204" pitchFamily="49" charset="0"/>
                        </a:rPr>
                        <a:t>2</a:t>
                      </a:r>
                    </a:p>
                  </a:txBody>
                  <a:tcPr>
                    <a:solidFill>
                      <a:srgbClr val="3F423F"/>
                    </a:solidFill>
                  </a:tcPr>
                </a:tc>
                <a:tc>
                  <a:txBody>
                    <a:bodyPr/>
                    <a:lstStyle/>
                    <a:p>
                      <a:r>
                        <a:rPr lang="nl-NL" sz="1400" dirty="0">
                          <a:solidFill>
                            <a:schemeClr val="bg1"/>
                          </a:solidFill>
                          <a:latin typeface="Consolas" panose="020B0609020204030204" pitchFamily="49" charset="0"/>
                        </a:rPr>
                        <a:t>1</a:t>
                      </a:r>
                    </a:p>
                  </a:txBody>
                  <a:tcPr>
                    <a:solidFill>
                      <a:srgbClr val="3F423F"/>
                    </a:solidFill>
                  </a:tcPr>
                </a:tc>
                <a:tc>
                  <a:txBody>
                    <a:bodyPr/>
                    <a:lstStyle/>
                    <a:p>
                      <a:r>
                        <a:rPr lang="nl-NL" sz="1400" dirty="0">
                          <a:solidFill>
                            <a:schemeClr val="bg1"/>
                          </a:solidFill>
                          <a:latin typeface="Consolas" panose="020B0609020204030204" pitchFamily="49" charset="0"/>
                        </a:rPr>
                        <a:t>0</a:t>
                      </a:r>
                    </a:p>
                  </a:txBody>
                  <a:tcPr>
                    <a:solidFill>
                      <a:srgbClr val="3F423F"/>
                    </a:solidFill>
                  </a:tcPr>
                </a:tc>
                <a:tc>
                  <a:txBody>
                    <a:bodyPr/>
                    <a:lstStyle/>
                    <a:p>
                      <a:r>
                        <a:rPr lang="nl-NL" sz="1400" dirty="0">
                          <a:solidFill>
                            <a:schemeClr val="bg1"/>
                          </a:solidFill>
                          <a:latin typeface="Consolas" panose="020B0609020204030204" pitchFamily="49" charset="0"/>
                        </a:rPr>
                        <a:t>2</a:t>
                      </a:r>
                    </a:p>
                  </a:txBody>
                  <a:tcPr>
                    <a:solidFill>
                      <a:srgbClr val="3F423F"/>
                    </a:solidFill>
                  </a:tcPr>
                </a:tc>
                <a:tc>
                  <a:txBody>
                    <a:bodyPr/>
                    <a:lstStyle/>
                    <a:p>
                      <a:r>
                        <a:rPr lang="nl-NL" sz="1400" dirty="0">
                          <a:solidFill>
                            <a:schemeClr val="bg1"/>
                          </a:solidFill>
                          <a:latin typeface="Consolas" panose="020B0609020204030204" pitchFamily="49" charset="0"/>
                        </a:rPr>
                        <a:t>0</a:t>
                      </a:r>
                    </a:p>
                  </a:txBody>
                  <a:tcPr>
                    <a:solidFill>
                      <a:srgbClr val="3F423F"/>
                    </a:solidFill>
                  </a:tcPr>
                </a:tc>
                <a:extLst>
                  <a:ext uri="{0D108BD9-81ED-4DB2-BD59-A6C34878D82A}">
                    <a16:rowId xmlns:a16="http://schemas.microsoft.com/office/drawing/2014/main" val="176116240"/>
                  </a:ext>
                </a:extLst>
              </a:tr>
              <a:tr h="370840">
                <a:tc>
                  <a:txBody>
                    <a:bodyPr/>
                    <a:lstStyle/>
                    <a:p>
                      <a:r>
                        <a:rPr lang="nl-NL" sz="1400" dirty="0">
                          <a:solidFill>
                            <a:schemeClr val="bg1"/>
                          </a:solidFill>
                          <a:latin typeface="Consolas" panose="020B0609020204030204" pitchFamily="49" charset="0"/>
                        </a:rPr>
                        <a:t>Cpu Setup</a:t>
                      </a:r>
                    </a:p>
                  </a:txBody>
                  <a:tcPr>
                    <a:solidFill>
                      <a:srgbClr val="747474"/>
                    </a:solidFill>
                  </a:tcPr>
                </a:tc>
                <a:tc>
                  <a:txBody>
                    <a:bodyPr/>
                    <a:lstStyle/>
                    <a:p>
                      <a:r>
                        <a:rPr lang="nl-NL" sz="1400" dirty="0">
                          <a:solidFill>
                            <a:schemeClr val="bg1"/>
                          </a:solidFill>
                          <a:latin typeface="Consolas" panose="020B0609020204030204" pitchFamily="49" charset="0"/>
                        </a:rPr>
                        <a:t>Complex</a:t>
                      </a:r>
                    </a:p>
                  </a:txBody>
                  <a:tcPr>
                    <a:solidFill>
                      <a:srgbClr val="3F423F"/>
                    </a:solidFill>
                  </a:tcPr>
                </a:tc>
                <a:tc>
                  <a:txBody>
                    <a:bodyPr/>
                    <a:lstStyle/>
                    <a:p>
                      <a:r>
                        <a:rPr lang="nl-NL" sz="1400">
                          <a:solidFill>
                            <a:schemeClr val="bg1"/>
                          </a:solidFill>
                          <a:latin typeface="Consolas" panose="020B0609020204030204" pitchFamily="49" charset="0"/>
                        </a:rPr>
                        <a:t>Simple</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a:solidFill>
                            <a:schemeClr val="bg1"/>
                          </a:solidFill>
                          <a:latin typeface="Consolas" panose="020B0609020204030204" pitchFamily="49" charset="0"/>
                        </a:rPr>
                        <a:t>Simple</a:t>
                      </a:r>
                      <a:endParaRPr lang="nl-NL" sz="1400" dirty="0">
                        <a:solidFill>
                          <a:schemeClr val="bg1"/>
                        </a:solidFill>
                        <a:latin typeface="Consolas" panose="020B0609020204030204" pitchFamily="49" charset="0"/>
                      </a:endParaRPr>
                    </a:p>
                  </a:txBody>
                  <a:tcPr>
                    <a:solidFill>
                      <a:srgbClr val="3F423F"/>
                    </a:solidFill>
                  </a:tcPr>
                </a:tc>
                <a:tc>
                  <a:txBody>
                    <a:bodyPr/>
                    <a:lstStyle/>
                    <a:p>
                      <a:r>
                        <a:rPr lang="nl-NL" sz="1400" dirty="0">
                          <a:solidFill>
                            <a:schemeClr val="bg1"/>
                          </a:solidFill>
                          <a:latin typeface="Consolas" panose="020B0609020204030204" pitchFamily="49" charset="0"/>
                        </a:rPr>
                        <a:t>Simple</a:t>
                      </a:r>
                    </a:p>
                  </a:txBody>
                  <a:tcPr>
                    <a:solidFill>
                      <a:srgbClr val="3F423F"/>
                    </a:solidFill>
                  </a:tcPr>
                </a:tc>
                <a:tc>
                  <a:txBody>
                    <a:bodyPr/>
                    <a:lstStyle/>
                    <a:p>
                      <a:r>
                        <a:rPr lang="nl-NL" sz="1400" dirty="0">
                          <a:solidFill>
                            <a:schemeClr val="bg1"/>
                          </a:solidFill>
                          <a:latin typeface="Consolas" panose="020B0609020204030204" pitchFamily="49" charset="0"/>
                        </a:rPr>
                        <a:t>Simple</a:t>
                      </a:r>
                    </a:p>
                  </a:txBody>
                  <a:tcPr>
                    <a:solidFill>
                      <a:srgbClr val="3F423F"/>
                    </a:solidFill>
                  </a:tcPr>
                </a:tc>
                <a:extLst>
                  <a:ext uri="{0D108BD9-81ED-4DB2-BD59-A6C34878D82A}">
                    <a16:rowId xmlns:a16="http://schemas.microsoft.com/office/drawing/2014/main" val="211287869"/>
                  </a:ext>
                </a:extLst>
              </a:tr>
              <a:tr h="370840">
                <a:tc>
                  <a:txBody>
                    <a:bodyPr/>
                    <a:lstStyle/>
                    <a:p>
                      <a:r>
                        <a:rPr lang="nl-NL" sz="1400" dirty="0">
                          <a:solidFill>
                            <a:schemeClr val="bg1"/>
                          </a:solidFill>
                          <a:latin typeface="Consolas" panose="020B0609020204030204" pitchFamily="49" charset="0"/>
                        </a:rPr>
                        <a:t>Root Signature Size</a:t>
                      </a:r>
                    </a:p>
                  </a:txBody>
                  <a:tcPr>
                    <a:solidFill>
                      <a:srgbClr val="747474"/>
                    </a:solidFill>
                  </a:tcPr>
                </a:tc>
                <a:tc>
                  <a:txBody>
                    <a:bodyPr/>
                    <a:lstStyle/>
                    <a:p>
                      <a:r>
                        <a:rPr lang="nl-NL" sz="1400" dirty="0">
                          <a:solidFill>
                            <a:schemeClr val="bg1"/>
                          </a:solidFill>
                          <a:latin typeface="Consolas" panose="020B0609020204030204" pitchFamily="49" charset="0"/>
                        </a:rPr>
                        <a:t>1 dword</a:t>
                      </a:r>
                    </a:p>
                  </a:txBody>
                  <a:tcPr>
                    <a:solidFill>
                      <a:srgbClr val="3F423F"/>
                    </a:solidFill>
                  </a:tcPr>
                </a:tc>
                <a:tc>
                  <a:txBody>
                    <a:bodyPr/>
                    <a:lstStyle/>
                    <a:p>
                      <a:r>
                        <a:rPr lang="nl-NL" sz="1400" dirty="0">
                          <a:solidFill>
                            <a:schemeClr val="bg1"/>
                          </a:solidFill>
                          <a:latin typeface="Consolas" panose="020B0609020204030204" pitchFamily="49" charset="0"/>
                        </a:rPr>
                        <a:t>2 dwords</a:t>
                      </a:r>
                    </a:p>
                  </a:txBody>
                  <a:tcPr>
                    <a:solidFill>
                      <a:srgbClr val="3F423F"/>
                    </a:solidFill>
                  </a:tcPr>
                </a:tc>
                <a:tc>
                  <a:txBody>
                    <a:bodyPr/>
                    <a:lstStyle/>
                    <a:p>
                      <a:r>
                        <a:rPr lang="nl-NL" sz="1400" dirty="0">
                          <a:solidFill>
                            <a:schemeClr val="bg1"/>
                          </a:solidFill>
                          <a:latin typeface="Consolas" panose="020B0609020204030204" pitchFamily="49" charset="0"/>
                        </a:rPr>
                        <a:t>1 dword</a:t>
                      </a:r>
                    </a:p>
                  </a:txBody>
                  <a:tcPr>
                    <a:solidFill>
                      <a:srgbClr val="3F423F"/>
                    </a:solidFill>
                  </a:tcPr>
                </a:tc>
                <a:tc>
                  <a:txBody>
                    <a:bodyPr/>
                    <a:lstStyle/>
                    <a:p>
                      <a:r>
                        <a:rPr lang="nl-NL" sz="1400" dirty="0">
                          <a:solidFill>
                            <a:schemeClr val="bg1"/>
                          </a:solidFill>
                          <a:latin typeface="Consolas" panose="020B0609020204030204" pitchFamily="49" charset="0"/>
                        </a:rPr>
                        <a:t>-</a:t>
                      </a:r>
                    </a:p>
                  </a:txBody>
                  <a:tcPr>
                    <a:solidFill>
                      <a:srgbClr val="3F423F"/>
                    </a:solidFill>
                  </a:tcPr>
                </a:tc>
                <a:tc>
                  <a:txBody>
                    <a:bodyPr/>
                    <a:lstStyle/>
                    <a:p>
                      <a:r>
                        <a:rPr lang="nl-NL" sz="1400" dirty="0">
                          <a:solidFill>
                            <a:schemeClr val="bg1"/>
                          </a:solidFill>
                          <a:latin typeface="Consolas" panose="020B0609020204030204" pitchFamily="49" charset="0"/>
                        </a:rPr>
                        <a:t>1 sampler slot</a:t>
                      </a:r>
                    </a:p>
                  </a:txBody>
                  <a:tcPr>
                    <a:solidFill>
                      <a:srgbClr val="3F423F"/>
                    </a:solidFill>
                  </a:tcPr>
                </a:tc>
                <a:extLst>
                  <a:ext uri="{0D108BD9-81ED-4DB2-BD59-A6C34878D82A}">
                    <a16:rowId xmlns:a16="http://schemas.microsoft.com/office/drawing/2014/main" val="385279537"/>
                  </a:ext>
                </a:extLst>
              </a:tr>
            </a:tbl>
          </a:graphicData>
        </a:graphic>
      </p:graphicFrame>
      <p:sp>
        <p:nvSpPr>
          <p:cNvPr id="5" name="Slide Number Placeholder 4">
            <a:extLst>
              <a:ext uri="{FF2B5EF4-FFF2-40B4-BE49-F238E27FC236}">
                <a16:creationId xmlns:a16="http://schemas.microsoft.com/office/drawing/2014/main" id="{1501C112-4183-E921-16FA-C4ED844B96B5}"/>
              </a:ext>
            </a:extLst>
          </p:cNvPr>
          <p:cNvSpPr>
            <a:spLocks noGrp="1"/>
          </p:cNvSpPr>
          <p:nvPr>
            <p:ph type="sldNum" sz="quarter" idx="12"/>
          </p:nvPr>
        </p:nvSpPr>
        <p:spPr/>
        <p:txBody>
          <a:bodyPr/>
          <a:lstStyle/>
          <a:p>
            <a:fld id="{5C7B9823-D771-4D90-A2CD-7D2C676B1CFD}" type="slidenum">
              <a:rPr lang="nl-NL" smtClean="0"/>
              <a:t>55</a:t>
            </a:fld>
            <a:endParaRPr lang="nl-NL"/>
          </a:p>
        </p:txBody>
      </p:sp>
    </p:spTree>
    <p:extLst>
      <p:ext uri="{BB962C8B-B14F-4D97-AF65-F5344CB8AC3E}">
        <p14:creationId xmlns:p14="http://schemas.microsoft.com/office/powerpoint/2010/main" val="3120571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20C8C-C25A-D89B-C2D5-AA819F2ABD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AEF027-7D1F-7EDA-068E-A8223D45459F}"/>
              </a:ext>
            </a:extLst>
          </p:cNvPr>
          <p:cNvSpPr>
            <a:spLocks noGrp="1"/>
          </p:cNvSpPr>
          <p:nvPr>
            <p:ph type="ctrTitle"/>
          </p:nvPr>
        </p:nvSpPr>
        <p:spPr>
          <a:xfrm>
            <a:off x="1524000" y="2977525"/>
            <a:ext cx="9144000" cy="902950"/>
          </a:xfrm>
        </p:spPr>
        <p:txBody>
          <a:bodyPr>
            <a:normAutofit/>
          </a:bodyPr>
          <a:lstStyle/>
          <a:p>
            <a:r>
              <a:rPr lang="en-US" sz="5400" dirty="0">
                <a:solidFill>
                  <a:schemeClr val="bg1"/>
                </a:solidFill>
                <a:latin typeface="Courier New" panose="02070309020205020404" pitchFamily="49" charset="0"/>
                <a:cs typeface="Courier New" panose="02070309020205020404" pitchFamily="49" charset="0"/>
              </a:rPr>
              <a:t>Questions?</a:t>
            </a:r>
            <a:endParaRPr lang="nl-NL" sz="5400" dirty="0">
              <a:solidFill>
                <a:schemeClr val="bg1"/>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670285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FA821B-C790-BB4A-BD47-6EF0F06D49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E0E22F-FB3A-9A16-4657-429A98080D49}"/>
              </a:ext>
            </a:extLst>
          </p:cNvPr>
          <p:cNvSpPr>
            <a:spLocks noGrp="1"/>
          </p:cNvSpPr>
          <p:nvPr>
            <p:ph type="title"/>
          </p:nvPr>
        </p:nvSpPr>
        <p:spPr>
          <a:xfrm>
            <a:off x="838200" y="365125"/>
            <a:ext cx="10515600" cy="1325563"/>
          </a:xfrm>
        </p:spPr>
        <p:txBody>
          <a:bodyPr/>
          <a:lstStyle/>
          <a:p>
            <a:r>
              <a:rPr lang="en-US">
                <a:solidFill>
                  <a:schemeClr val="bg1"/>
                </a:solidFill>
                <a:latin typeface="Courier New" panose="02070309020205020404" pitchFamily="49" charset="0"/>
                <a:cs typeface="Courier New" panose="02070309020205020404" pitchFamily="49" charset="0"/>
              </a:rPr>
              <a:t>Bonus</a:t>
            </a:r>
            <a:endParaRPr lang="nl-NL"/>
          </a:p>
        </p:txBody>
      </p:sp>
      <p:sp>
        <p:nvSpPr>
          <p:cNvPr id="9" name="Content Placeholder 8">
            <a:extLst>
              <a:ext uri="{FF2B5EF4-FFF2-40B4-BE49-F238E27FC236}">
                <a16:creationId xmlns:a16="http://schemas.microsoft.com/office/drawing/2014/main" id="{5A8E2048-E32D-E338-0034-02F9DCF2E141}"/>
              </a:ext>
            </a:extLst>
          </p:cNvPr>
          <p:cNvSpPr>
            <a:spLocks noGrp="1"/>
          </p:cNvSpPr>
          <p:nvPr>
            <p:ph idx="1"/>
          </p:nvPr>
        </p:nvSpPr>
        <p:spPr/>
        <p:txBody>
          <a:bodyPr>
            <a:normAutofit/>
          </a:bodyPr>
          <a:lstStyle/>
          <a:p>
            <a:r>
              <a:rPr lang="en-US" sz="2000" dirty="0">
                <a:solidFill>
                  <a:schemeClr val="bg1"/>
                </a:solidFill>
                <a:latin typeface="Consolas" panose="020B0609020204030204" pitchFamily="49" charset="0"/>
                <a:cs typeface="Courier New" panose="02070309020205020404" pitchFamily="49" charset="0"/>
              </a:rPr>
              <a:t>ID3D12PipelineState::</a:t>
            </a:r>
            <a:r>
              <a:rPr lang="nl-NL" sz="2000" dirty="0">
                <a:solidFill>
                  <a:schemeClr val="bg1"/>
                </a:solidFill>
                <a:latin typeface="Consolas" panose="020B0609020204030204" pitchFamily="49" charset="0"/>
              </a:rPr>
              <a:t>GetPrivateData(WKPDID_CommentStringW, ...)</a:t>
            </a:r>
          </a:p>
          <a:p>
            <a:pPr lvl="1"/>
            <a:r>
              <a:rPr lang="nl-NL" dirty="0">
                <a:solidFill>
                  <a:schemeClr val="bg1"/>
                </a:solidFill>
                <a:latin typeface="Consolas" panose="020B0609020204030204" pitchFamily="49" charset="0"/>
                <a:cs typeface="Courier New" panose="02070309020205020404" pitchFamily="49" charset="0"/>
              </a:rPr>
              <a:t>Returns a string of the ISA of your pipeline on AMD</a:t>
            </a:r>
          </a:p>
          <a:p>
            <a:endParaRPr lang="en-US" dirty="0">
              <a:solidFill>
                <a:schemeClr val="bg1"/>
              </a:solidFill>
              <a:latin typeface="Consolas" panose="020B0609020204030204" pitchFamily="49" charset="0"/>
              <a:cs typeface="Courier New" panose="02070309020205020404" pitchFamily="49" charset="0"/>
            </a:endParaRPr>
          </a:p>
          <a:p>
            <a:endParaRPr lang="en-US" dirty="0">
              <a:solidFill>
                <a:schemeClr val="bg1"/>
              </a:solidFill>
              <a:latin typeface="Courier New" panose="02070309020205020404" pitchFamily="49" charset="0"/>
              <a:cs typeface="Courier New" panose="02070309020205020404" pitchFamily="49" charset="0"/>
            </a:endParaRPr>
          </a:p>
        </p:txBody>
      </p:sp>
      <p:sp>
        <p:nvSpPr>
          <p:cNvPr id="6" name="Slide Number Placeholder 5">
            <a:extLst>
              <a:ext uri="{FF2B5EF4-FFF2-40B4-BE49-F238E27FC236}">
                <a16:creationId xmlns:a16="http://schemas.microsoft.com/office/drawing/2014/main" id="{A22D8015-4D68-61D0-16D6-202D4C505F91}"/>
              </a:ext>
            </a:extLst>
          </p:cNvPr>
          <p:cNvSpPr>
            <a:spLocks noGrp="1"/>
          </p:cNvSpPr>
          <p:nvPr>
            <p:ph type="sldNum" sz="quarter" idx="12"/>
          </p:nvPr>
        </p:nvSpPr>
        <p:spPr/>
        <p:txBody>
          <a:bodyPr/>
          <a:lstStyle/>
          <a:p>
            <a:fld id="{5C7B9823-D771-4D90-A2CD-7D2C676B1CFD}" type="slidenum">
              <a:rPr lang="nl-NL" smtClean="0"/>
              <a:t>57</a:t>
            </a:fld>
            <a:endParaRPr lang="nl-NL"/>
          </a:p>
        </p:txBody>
      </p:sp>
    </p:spTree>
    <p:extLst>
      <p:ext uri="{BB962C8B-B14F-4D97-AF65-F5344CB8AC3E}">
        <p14:creationId xmlns:p14="http://schemas.microsoft.com/office/powerpoint/2010/main" val="155143286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9BA6D1-C96E-3C70-04D3-EE391AEBDB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5AE45F-B484-08B3-11D4-56CA64DD0C9F}"/>
              </a:ext>
            </a:extLst>
          </p:cNvPr>
          <p:cNvSpPr>
            <a:spLocks noGrp="1"/>
          </p:cNvSpPr>
          <p:nvPr>
            <p:ph type="title"/>
          </p:nvPr>
        </p:nvSpPr>
        <p:spPr>
          <a:xfrm>
            <a:off x="838200" y="365125"/>
            <a:ext cx="10515600" cy="1325563"/>
          </a:xfrm>
        </p:spPr>
        <p:txBody>
          <a:bodyPr/>
          <a:lstStyle/>
          <a:p>
            <a:r>
              <a:rPr lang="en-US">
                <a:solidFill>
                  <a:schemeClr val="bg1"/>
                </a:solidFill>
                <a:latin typeface="Courier New" panose="02070309020205020404" pitchFamily="49" charset="0"/>
                <a:cs typeface="Courier New" panose="02070309020205020404" pitchFamily="49" charset="0"/>
              </a:rPr>
              <a:t>References</a:t>
            </a:r>
            <a:endParaRPr lang="nl-NL"/>
          </a:p>
        </p:txBody>
      </p:sp>
      <p:sp>
        <p:nvSpPr>
          <p:cNvPr id="9" name="Content Placeholder 8">
            <a:extLst>
              <a:ext uri="{FF2B5EF4-FFF2-40B4-BE49-F238E27FC236}">
                <a16:creationId xmlns:a16="http://schemas.microsoft.com/office/drawing/2014/main" id="{15399C5B-541A-1A69-1E11-2F423A94C69E}"/>
              </a:ext>
            </a:extLst>
          </p:cNvPr>
          <p:cNvSpPr>
            <a:spLocks noGrp="1"/>
          </p:cNvSpPr>
          <p:nvPr>
            <p:ph idx="1"/>
          </p:nvPr>
        </p:nvSpPr>
        <p:spPr/>
        <p:txBody>
          <a:bodyPr>
            <a:normAutofit/>
          </a:bodyPr>
          <a:lstStyle/>
          <a:p>
            <a:pPr marL="514350" indent="-514350">
              <a:buFont typeface="+mj-lt"/>
              <a:buAutoNum type="arabicPeriod"/>
            </a:pPr>
            <a:r>
              <a:rPr lang="nl-NL" dirty="0">
                <a:solidFill>
                  <a:schemeClr val="bg1"/>
                </a:solidFill>
                <a:latin typeface="Consolas" panose="020B0609020204030204" pitchFamily="49" charset="0"/>
                <a:cs typeface="Courier New" panose="02070309020205020404" pitchFamily="49" charset="0"/>
                <a:hlinkClick r:id="rId3"/>
              </a:rPr>
              <a:t>https://www.amd.com/content/dam/amd/en/documents/radeon-tech-docs/instruction-set-architectures/rdna3-shader-instruction-set-architecture-feb-2023_0.pdf</a:t>
            </a:r>
          </a:p>
          <a:p>
            <a:pPr marL="514350" indent="-514350">
              <a:buFont typeface="+mj-lt"/>
              <a:buAutoNum type="arabicPeriod"/>
            </a:pPr>
            <a:r>
              <a:rPr lang="nl-NL" dirty="0">
                <a:solidFill>
                  <a:schemeClr val="bg1"/>
                </a:solidFill>
                <a:latin typeface="Consolas" panose="020B0609020204030204" pitchFamily="49" charset="0"/>
                <a:cs typeface="Courier New" panose="02070309020205020404" pitchFamily="49" charset="0"/>
                <a:hlinkClick r:id="rId3"/>
              </a:rPr>
              <a:t>https://microsoft.github.io/DirectX-Specs/d3d/ResourceBinding.html</a:t>
            </a:r>
            <a:endParaRPr lang="nl-NL" dirty="0">
              <a:solidFill>
                <a:schemeClr val="bg1"/>
              </a:solidFill>
              <a:latin typeface="Consolas" panose="020B0609020204030204" pitchFamily="49" charset="0"/>
              <a:cs typeface="Courier New" panose="02070309020205020404" pitchFamily="49" charset="0"/>
            </a:endParaRPr>
          </a:p>
          <a:p>
            <a:pPr marL="514350" indent="-514350">
              <a:buFont typeface="+mj-lt"/>
              <a:buAutoNum type="arabicPeriod"/>
            </a:pPr>
            <a:r>
              <a:rPr lang="nl-NL" dirty="0">
                <a:solidFill>
                  <a:schemeClr val="bg1"/>
                </a:solidFill>
                <a:latin typeface="Consolas" panose="020B0609020204030204" pitchFamily="49" charset="0"/>
                <a:cs typeface="Courier New" panose="02070309020205020404" pitchFamily="49" charset="0"/>
                <a:hlinkClick r:id="rId4"/>
              </a:rPr>
              <a:t>https://www.youtube.com/watch?v=Wbnw87tYqVg</a:t>
            </a:r>
            <a:endParaRPr lang="nl-NL" dirty="0">
              <a:solidFill>
                <a:schemeClr val="bg1"/>
              </a:solidFill>
              <a:latin typeface="Consolas" panose="020B0609020204030204" pitchFamily="49" charset="0"/>
              <a:cs typeface="Courier New" panose="02070309020205020404" pitchFamily="49" charset="0"/>
            </a:endParaRPr>
          </a:p>
          <a:p>
            <a:pPr marL="514350" indent="-514350">
              <a:buFont typeface="+mj-lt"/>
              <a:buAutoNum type="arabicPeriod"/>
            </a:pPr>
            <a:endParaRPr lang="nl-NL" dirty="0">
              <a:solidFill>
                <a:schemeClr val="bg1"/>
              </a:solidFill>
              <a:latin typeface="Consolas" panose="020B0609020204030204" pitchFamily="49" charset="0"/>
              <a:cs typeface="Courier New" panose="02070309020205020404" pitchFamily="49" charset="0"/>
            </a:endParaRPr>
          </a:p>
          <a:p>
            <a:pPr marL="514350" indent="-514350">
              <a:buFont typeface="+mj-lt"/>
              <a:buAutoNum type="arabicPeriod"/>
            </a:pPr>
            <a:endParaRPr lang="nl-NL" dirty="0">
              <a:solidFill>
                <a:schemeClr val="bg1"/>
              </a:solidFill>
              <a:latin typeface="Consolas" panose="020B0609020204030204" pitchFamily="49" charset="0"/>
              <a:cs typeface="Courier New" panose="02070309020205020404" pitchFamily="49" charset="0"/>
            </a:endParaRPr>
          </a:p>
          <a:p>
            <a:endParaRPr lang="en-US" dirty="0">
              <a:solidFill>
                <a:schemeClr val="bg1"/>
              </a:solidFill>
              <a:latin typeface="Consolas" panose="020B0609020204030204" pitchFamily="49" charset="0"/>
              <a:cs typeface="Courier New" panose="02070309020205020404" pitchFamily="49" charset="0"/>
            </a:endParaRPr>
          </a:p>
          <a:p>
            <a:endParaRPr lang="en-US" dirty="0">
              <a:solidFill>
                <a:schemeClr val="bg1"/>
              </a:solidFill>
              <a:latin typeface="Courier New" panose="02070309020205020404" pitchFamily="49" charset="0"/>
              <a:cs typeface="Courier New" panose="02070309020205020404" pitchFamily="49" charset="0"/>
            </a:endParaRPr>
          </a:p>
        </p:txBody>
      </p:sp>
      <p:sp>
        <p:nvSpPr>
          <p:cNvPr id="6" name="Slide Number Placeholder 5">
            <a:extLst>
              <a:ext uri="{FF2B5EF4-FFF2-40B4-BE49-F238E27FC236}">
                <a16:creationId xmlns:a16="http://schemas.microsoft.com/office/drawing/2014/main" id="{C834439B-0794-8BA4-2868-D0DDB8DF47B5}"/>
              </a:ext>
            </a:extLst>
          </p:cNvPr>
          <p:cNvSpPr>
            <a:spLocks noGrp="1"/>
          </p:cNvSpPr>
          <p:nvPr>
            <p:ph type="sldNum" sz="quarter" idx="12"/>
          </p:nvPr>
        </p:nvSpPr>
        <p:spPr/>
        <p:txBody>
          <a:bodyPr/>
          <a:lstStyle/>
          <a:p>
            <a:fld id="{5C7B9823-D771-4D90-A2CD-7D2C676B1CFD}" type="slidenum">
              <a:rPr lang="nl-NL" smtClean="0"/>
              <a:t>58</a:t>
            </a:fld>
            <a:endParaRPr lang="nl-NL"/>
          </a:p>
        </p:txBody>
      </p:sp>
    </p:spTree>
    <p:extLst>
      <p:ext uri="{BB962C8B-B14F-4D97-AF65-F5344CB8AC3E}">
        <p14:creationId xmlns:p14="http://schemas.microsoft.com/office/powerpoint/2010/main" val="3068177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0AA21-EC2A-2081-471C-E1B0444A83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D7CC34-2641-3406-7BEF-4BFE9C63B07F}"/>
              </a:ext>
            </a:extLst>
          </p:cNvPr>
          <p:cNvSpPr>
            <a:spLocks noGrp="1"/>
          </p:cNvSpPr>
          <p:nvPr>
            <p:ph type="title"/>
          </p:nvPr>
        </p:nvSpPr>
        <p:spPr/>
        <p:txBody>
          <a:bodyPr/>
          <a:lstStyle/>
          <a:p>
            <a:r>
              <a:rPr lang="en-US">
                <a:solidFill>
                  <a:schemeClr val="bg1"/>
                </a:solidFill>
                <a:latin typeface="Courier New" panose="02070309020205020404" pitchFamily="49" charset="0"/>
                <a:cs typeface="Courier New" panose="02070309020205020404" pitchFamily="49" charset="0"/>
              </a:rPr>
              <a:t>Crash Course</a:t>
            </a:r>
            <a:endParaRPr lang="nl-NL">
              <a:solidFill>
                <a:schemeClr val="bg1"/>
              </a:solidFill>
              <a:latin typeface="Courier New" panose="02070309020205020404" pitchFamily="49" charset="0"/>
              <a:cs typeface="Courier New" panose="02070309020205020404" pitchFamily="49" charset="0"/>
            </a:endParaRPr>
          </a:p>
        </p:txBody>
      </p:sp>
      <p:sp>
        <p:nvSpPr>
          <p:cNvPr id="3" name="Content Placeholder 2">
            <a:extLst>
              <a:ext uri="{FF2B5EF4-FFF2-40B4-BE49-F238E27FC236}">
                <a16:creationId xmlns:a16="http://schemas.microsoft.com/office/drawing/2014/main" id="{B2E54DA0-AAE5-5B76-0CC2-80C407848A2A}"/>
              </a:ext>
            </a:extLst>
          </p:cNvPr>
          <p:cNvSpPr>
            <a:spLocks noGrp="1"/>
          </p:cNvSpPr>
          <p:nvPr>
            <p:ph idx="1"/>
          </p:nvPr>
        </p:nvSpPr>
        <p:spPr/>
        <p:txBody>
          <a:bodyPr>
            <a:normAutofit/>
          </a:bodyPr>
          <a:lstStyle/>
          <a:p>
            <a:r>
              <a:rPr lang="en-US" dirty="0">
                <a:solidFill>
                  <a:schemeClr val="bg1"/>
                </a:solidFill>
                <a:latin typeface="Courier New" panose="02070309020205020404" pitchFamily="49" charset="0"/>
                <a:cs typeface="Courier New" panose="02070309020205020404" pitchFamily="49" charset="0"/>
              </a:rPr>
              <a:t>Registers divided into scalar &amp; vector</a:t>
            </a:r>
          </a:p>
          <a:p>
            <a:pPr lvl="1"/>
            <a:r>
              <a:rPr lang="en-US" dirty="0">
                <a:solidFill>
                  <a:schemeClr val="bg1"/>
                </a:solidFill>
                <a:latin typeface="Courier New" panose="02070309020205020404" pitchFamily="49" charset="0"/>
                <a:cs typeface="Courier New" panose="02070309020205020404" pitchFamily="49" charset="0"/>
              </a:rPr>
              <a:t>Scalar register holds the same value for each thread in a wave</a:t>
            </a:r>
          </a:p>
          <a:p>
            <a:pPr lvl="2"/>
            <a:r>
              <a:rPr lang="en-US" dirty="0">
                <a:solidFill>
                  <a:schemeClr val="bg1"/>
                </a:solidFill>
                <a:latin typeface="Courier New" panose="02070309020205020404" pitchFamily="49" charset="0"/>
                <a:cs typeface="Courier New" panose="02070309020205020404" pitchFamily="49" charset="0"/>
              </a:rPr>
              <a:t>s0, s1…</a:t>
            </a:r>
          </a:p>
          <a:p>
            <a:pPr lvl="1"/>
            <a:r>
              <a:rPr lang="en-US" dirty="0">
                <a:solidFill>
                  <a:schemeClr val="bg1"/>
                </a:solidFill>
                <a:latin typeface="Courier New" panose="02070309020205020404" pitchFamily="49" charset="0"/>
                <a:cs typeface="Courier New" panose="02070309020205020404" pitchFamily="49" charset="0"/>
              </a:rPr>
              <a:t>Vector register varies per thread in a wave</a:t>
            </a:r>
          </a:p>
          <a:p>
            <a:pPr lvl="2"/>
            <a:r>
              <a:rPr lang="en-US" dirty="0">
                <a:solidFill>
                  <a:schemeClr val="bg1"/>
                </a:solidFill>
                <a:latin typeface="Courier New" panose="02070309020205020404" pitchFamily="49" charset="0"/>
                <a:cs typeface="Courier New" panose="02070309020205020404" pitchFamily="49" charset="0"/>
              </a:rPr>
              <a:t>v0, v1…</a:t>
            </a:r>
          </a:p>
          <a:p>
            <a:r>
              <a:rPr lang="en-US" dirty="0">
                <a:solidFill>
                  <a:schemeClr val="bg1"/>
                </a:solidFill>
                <a:latin typeface="Courier New" panose="02070309020205020404" pitchFamily="49" charset="0"/>
                <a:cs typeface="Courier New" panose="02070309020205020404" pitchFamily="49" charset="0"/>
              </a:rPr>
              <a:t>A scalar/vector register is 4 bytes in size</a:t>
            </a:r>
          </a:p>
          <a:p>
            <a:r>
              <a:rPr lang="en-US" dirty="0">
                <a:solidFill>
                  <a:schemeClr val="bg1"/>
                </a:solidFill>
                <a:latin typeface="Courier New" panose="02070309020205020404" pitchFamily="49" charset="0"/>
                <a:cs typeface="Courier New" panose="02070309020205020404" pitchFamily="49" charset="0"/>
              </a:rPr>
              <a:t>Addressing multiple registers using s[#:#]</a:t>
            </a:r>
          </a:p>
          <a:p>
            <a:pPr lvl="1"/>
            <a:r>
              <a:rPr lang="en-US" dirty="0">
                <a:solidFill>
                  <a:schemeClr val="bg1"/>
                </a:solidFill>
                <a:latin typeface="Courier New" panose="02070309020205020404" pitchFamily="49" charset="0"/>
                <a:cs typeface="Courier New" panose="02070309020205020404" pitchFamily="49" charset="0"/>
              </a:rPr>
              <a:t>s[4:7]</a:t>
            </a:r>
          </a:p>
          <a:p>
            <a:r>
              <a:rPr lang="en-US" dirty="0">
                <a:solidFill>
                  <a:schemeClr val="bg1"/>
                </a:solidFill>
                <a:latin typeface="Courier New" panose="02070309020205020404" pitchFamily="49" charset="0"/>
                <a:cs typeface="Courier New" panose="02070309020205020404" pitchFamily="49" charset="0"/>
              </a:rPr>
              <a:t>Memory loads are async</a:t>
            </a:r>
          </a:p>
        </p:txBody>
      </p:sp>
      <p:sp>
        <p:nvSpPr>
          <p:cNvPr id="7" name="Slide Number Placeholder 6">
            <a:extLst>
              <a:ext uri="{FF2B5EF4-FFF2-40B4-BE49-F238E27FC236}">
                <a16:creationId xmlns:a16="http://schemas.microsoft.com/office/drawing/2014/main" id="{67449AE1-806E-138D-331A-4BF778958A75}"/>
              </a:ext>
            </a:extLst>
          </p:cNvPr>
          <p:cNvSpPr>
            <a:spLocks noGrp="1"/>
          </p:cNvSpPr>
          <p:nvPr>
            <p:ph type="sldNum" sz="quarter" idx="12"/>
          </p:nvPr>
        </p:nvSpPr>
        <p:spPr/>
        <p:txBody>
          <a:bodyPr/>
          <a:lstStyle/>
          <a:p>
            <a:fld id="{5C7B9823-D771-4D90-A2CD-7D2C676B1CFD}" type="slidenum">
              <a:rPr lang="nl-NL" smtClean="0"/>
              <a:t>6</a:t>
            </a:fld>
            <a:endParaRPr lang="nl-NL"/>
          </a:p>
        </p:txBody>
      </p:sp>
    </p:spTree>
    <p:extLst>
      <p:ext uri="{BB962C8B-B14F-4D97-AF65-F5344CB8AC3E}">
        <p14:creationId xmlns:p14="http://schemas.microsoft.com/office/powerpoint/2010/main" val="2625049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41357-13A3-AD76-5307-370955A2C3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699791-B902-0C64-04C1-62264B811179}"/>
              </a:ext>
            </a:extLst>
          </p:cNvPr>
          <p:cNvSpPr>
            <a:spLocks noGrp="1"/>
          </p:cNvSpPr>
          <p:nvPr>
            <p:ph type="title"/>
          </p:nvPr>
        </p:nvSpPr>
        <p:spPr>
          <a:xfrm>
            <a:off x="838200" y="365125"/>
            <a:ext cx="10515600" cy="1325563"/>
          </a:xfrm>
        </p:spPr>
        <p:txBody>
          <a:bodyPr/>
          <a:lstStyle/>
          <a:p>
            <a:r>
              <a:rPr lang="en-US">
                <a:solidFill>
                  <a:schemeClr val="bg1"/>
                </a:solidFill>
                <a:latin typeface="Courier New" panose="02070309020205020404" pitchFamily="49" charset="0"/>
                <a:cs typeface="Courier New" panose="02070309020205020404" pitchFamily="49" charset="0"/>
              </a:rPr>
              <a:t>Root Signature</a:t>
            </a:r>
            <a:endParaRPr lang="nl-NL"/>
          </a:p>
        </p:txBody>
      </p:sp>
      <p:sp>
        <p:nvSpPr>
          <p:cNvPr id="9" name="Content Placeholder 8">
            <a:extLst>
              <a:ext uri="{FF2B5EF4-FFF2-40B4-BE49-F238E27FC236}">
                <a16:creationId xmlns:a16="http://schemas.microsoft.com/office/drawing/2014/main" id="{A8AD53B0-19C2-CCA4-391D-84C213A888F8}"/>
              </a:ext>
            </a:extLst>
          </p:cNvPr>
          <p:cNvSpPr>
            <a:spLocks noGrp="1"/>
          </p:cNvSpPr>
          <p:nvPr>
            <p:ph idx="1"/>
          </p:nvPr>
        </p:nvSpPr>
        <p:spPr/>
        <p:txBody>
          <a:bodyPr>
            <a:normAutofit lnSpcReduction="10000"/>
          </a:bodyPr>
          <a:lstStyle/>
          <a:p>
            <a:r>
              <a:rPr lang="en-US" dirty="0">
                <a:solidFill>
                  <a:schemeClr val="bg1"/>
                </a:solidFill>
                <a:latin typeface="Courier New" panose="02070309020205020404" pitchFamily="49" charset="0"/>
                <a:cs typeface="Courier New" panose="02070309020205020404" pitchFamily="49" charset="0"/>
              </a:rPr>
              <a:t>User defined</a:t>
            </a:r>
          </a:p>
          <a:p>
            <a:r>
              <a:rPr lang="en-US" dirty="0">
                <a:solidFill>
                  <a:schemeClr val="bg1"/>
                </a:solidFill>
                <a:latin typeface="Courier New" panose="02070309020205020404" pitchFamily="49" charset="0"/>
                <a:cs typeface="Courier New" panose="02070309020205020404" pitchFamily="49" charset="0"/>
              </a:rPr>
              <a:t>Links resources to the shader</a:t>
            </a:r>
          </a:p>
          <a:p>
            <a:pPr lvl="1"/>
            <a:r>
              <a:rPr lang="en-US" dirty="0">
                <a:solidFill>
                  <a:schemeClr val="bg1"/>
                </a:solidFill>
                <a:latin typeface="Courier New" panose="02070309020205020404" pitchFamily="49" charset="0"/>
                <a:cs typeface="Courier New" panose="02070309020205020404" pitchFamily="49" charset="0"/>
              </a:rPr>
              <a:t>Where to find them</a:t>
            </a:r>
          </a:p>
          <a:p>
            <a:pPr lvl="1"/>
            <a:r>
              <a:rPr lang="en-US" dirty="0">
                <a:solidFill>
                  <a:schemeClr val="bg1"/>
                </a:solidFill>
                <a:latin typeface="Courier New" panose="02070309020205020404" pitchFamily="49" charset="0"/>
                <a:cs typeface="Courier New" panose="02070309020205020404" pitchFamily="49" charset="0"/>
              </a:rPr>
              <a:t>How to access them</a:t>
            </a:r>
          </a:p>
          <a:p>
            <a:r>
              <a:rPr lang="en-US" dirty="0">
                <a:solidFill>
                  <a:schemeClr val="bg1"/>
                </a:solidFill>
                <a:latin typeface="Courier New" panose="02070309020205020404" pitchFamily="49" charset="0"/>
                <a:cs typeface="Courier New" panose="02070309020205020404" pitchFamily="49" charset="0"/>
              </a:rPr>
              <a:t>Compiled into the shader</a:t>
            </a:r>
          </a:p>
          <a:p>
            <a:r>
              <a:rPr lang="en-US" dirty="0">
                <a:solidFill>
                  <a:schemeClr val="bg1"/>
                </a:solidFill>
                <a:latin typeface="Courier New" panose="02070309020205020404" pitchFamily="49" charset="0"/>
                <a:cs typeface="Courier New" panose="02070309020205020404" pitchFamily="49" charset="0"/>
              </a:rPr>
              <a:t>Three different types</a:t>
            </a:r>
          </a:p>
          <a:p>
            <a:pPr lvl="1"/>
            <a:r>
              <a:rPr lang="en-US" dirty="0">
                <a:solidFill>
                  <a:schemeClr val="bg1"/>
                </a:solidFill>
                <a:latin typeface="Courier New" panose="02070309020205020404" pitchFamily="49" charset="0"/>
                <a:cs typeface="Courier New" panose="02070309020205020404" pitchFamily="49" charset="0"/>
              </a:rPr>
              <a:t>Descriptor Tables</a:t>
            </a:r>
          </a:p>
          <a:p>
            <a:pPr lvl="1"/>
            <a:r>
              <a:rPr lang="en-US" dirty="0">
                <a:solidFill>
                  <a:schemeClr val="bg1"/>
                </a:solidFill>
                <a:latin typeface="Courier New" panose="02070309020205020404" pitchFamily="49" charset="0"/>
                <a:cs typeface="Courier New" panose="02070309020205020404" pitchFamily="49" charset="0"/>
              </a:rPr>
              <a:t>Root Descriptors</a:t>
            </a:r>
          </a:p>
          <a:p>
            <a:pPr lvl="1"/>
            <a:r>
              <a:rPr lang="en-US" dirty="0">
                <a:solidFill>
                  <a:schemeClr val="bg1"/>
                </a:solidFill>
                <a:latin typeface="Courier New" panose="02070309020205020404" pitchFamily="49" charset="0"/>
                <a:cs typeface="Courier New" panose="02070309020205020404" pitchFamily="49" charset="0"/>
              </a:rPr>
              <a:t>Root Constants</a:t>
            </a:r>
          </a:p>
          <a:p>
            <a:r>
              <a:rPr lang="en-US" dirty="0">
                <a:solidFill>
                  <a:schemeClr val="bg1"/>
                </a:solidFill>
                <a:latin typeface="Courier New" panose="02070309020205020404" pitchFamily="49" charset="0"/>
                <a:cs typeface="Courier New" panose="02070309020205020404" pitchFamily="49" charset="0"/>
              </a:rPr>
              <a:t>Different performance trade-offs</a:t>
            </a:r>
          </a:p>
          <a:p>
            <a:endParaRPr lang="en-US" dirty="0">
              <a:solidFill>
                <a:schemeClr val="bg1"/>
              </a:solidFill>
              <a:latin typeface="Courier New" panose="02070309020205020404" pitchFamily="49" charset="0"/>
              <a:cs typeface="Courier New" panose="02070309020205020404" pitchFamily="49" charset="0"/>
            </a:endParaRPr>
          </a:p>
        </p:txBody>
      </p:sp>
      <p:sp>
        <p:nvSpPr>
          <p:cNvPr id="5" name="Slide Number Placeholder 4">
            <a:extLst>
              <a:ext uri="{FF2B5EF4-FFF2-40B4-BE49-F238E27FC236}">
                <a16:creationId xmlns:a16="http://schemas.microsoft.com/office/drawing/2014/main" id="{44A6516A-55EC-C3A3-C9C6-FED0659DB231}"/>
              </a:ext>
            </a:extLst>
          </p:cNvPr>
          <p:cNvSpPr>
            <a:spLocks noGrp="1"/>
          </p:cNvSpPr>
          <p:nvPr>
            <p:ph type="sldNum" sz="quarter" idx="12"/>
          </p:nvPr>
        </p:nvSpPr>
        <p:spPr/>
        <p:txBody>
          <a:bodyPr/>
          <a:lstStyle/>
          <a:p>
            <a:fld id="{5C7B9823-D771-4D90-A2CD-7D2C676B1CFD}" type="slidenum">
              <a:rPr lang="nl-NL" smtClean="0"/>
              <a:t>7</a:t>
            </a:fld>
            <a:endParaRPr lang="nl-NL"/>
          </a:p>
        </p:txBody>
      </p:sp>
    </p:spTree>
    <p:extLst>
      <p:ext uri="{BB962C8B-B14F-4D97-AF65-F5344CB8AC3E}">
        <p14:creationId xmlns:p14="http://schemas.microsoft.com/office/powerpoint/2010/main" val="2158054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childTnLst>
                                </p:cTn>
                              </p:par>
                              <p:par>
                                <p:cTn id="27" presetID="1" presetClass="entr" presetSubtype="0" fill="hold" nodeType="withEffect">
                                  <p:stCondLst>
                                    <p:cond delay="500"/>
                                  </p:stCondLst>
                                  <p:childTnLst>
                                    <p:set>
                                      <p:cBhvr>
                                        <p:cTn id="28" dur="1" fill="hold">
                                          <p:stCondLst>
                                            <p:cond delay="0"/>
                                          </p:stCondLst>
                                        </p:cTn>
                                        <p:tgtEl>
                                          <p:spTgt spid="9">
                                            <p:txEl>
                                              <p:pRg st="6" end="6"/>
                                            </p:txEl>
                                          </p:spTgt>
                                        </p:tgtEl>
                                        <p:attrNameLst>
                                          <p:attrName>style.visibility</p:attrName>
                                        </p:attrNameLst>
                                      </p:cBhvr>
                                      <p:to>
                                        <p:strVal val="visible"/>
                                      </p:to>
                                    </p:set>
                                  </p:childTnLst>
                                </p:cTn>
                              </p:par>
                              <p:par>
                                <p:cTn id="29" presetID="1" presetClass="entr" presetSubtype="0" fill="hold" nodeType="withEffect">
                                  <p:stCondLst>
                                    <p:cond delay="750"/>
                                  </p:stCondLst>
                                  <p:childTnLst>
                                    <p:set>
                                      <p:cBhvr>
                                        <p:cTn id="30" dur="1" fill="hold">
                                          <p:stCondLst>
                                            <p:cond delay="0"/>
                                          </p:stCondLst>
                                        </p:cTn>
                                        <p:tgtEl>
                                          <p:spTgt spid="9">
                                            <p:txEl>
                                              <p:pRg st="7" end="7"/>
                                            </p:txEl>
                                          </p:spTgt>
                                        </p:tgtEl>
                                        <p:attrNameLst>
                                          <p:attrName>style.visibility</p:attrName>
                                        </p:attrNameLst>
                                      </p:cBhvr>
                                      <p:to>
                                        <p:strVal val="visible"/>
                                      </p:to>
                                    </p:set>
                                  </p:childTnLst>
                                </p:cTn>
                              </p:par>
                              <p:par>
                                <p:cTn id="31" presetID="1" presetClass="entr" presetSubtype="0" fill="hold" nodeType="withEffect">
                                  <p:stCondLst>
                                    <p:cond delay="1000"/>
                                  </p:stCondLst>
                                  <p:childTnLst>
                                    <p:set>
                                      <p:cBhvr>
                                        <p:cTn id="32"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918A3-FA15-8FED-2A02-F844EC4DAD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2BEDF0-A26F-7851-D91F-F6AC94C9F138}"/>
              </a:ext>
            </a:extLst>
          </p:cNvPr>
          <p:cNvSpPr>
            <a:spLocks noGrp="1"/>
          </p:cNvSpPr>
          <p:nvPr>
            <p:ph type="title"/>
          </p:nvPr>
        </p:nvSpPr>
        <p:spPr>
          <a:xfrm>
            <a:off x="838200" y="365125"/>
            <a:ext cx="10515600" cy="1325563"/>
          </a:xfrm>
        </p:spPr>
        <p:txBody>
          <a:bodyPr/>
          <a:lstStyle/>
          <a:p>
            <a:r>
              <a:rPr lang="en-US">
                <a:solidFill>
                  <a:schemeClr val="bg1"/>
                </a:solidFill>
                <a:latin typeface="Courier New" panose="02070309020205020404" pitchFamily="49" charset="0"/>
                <a:cs typeface="Courier New" panose="02070309020205020404" pitchFamily="49" charset="0"/>
              </a:rPr>
              <a:t>Descriptor Table</a:t>
            </a:r>
            <a:endParaRPr lang="nl-NL"/>
          </a:p>
        </p:txBody>
      </p:sp>
      <p:sp>
        <p:nvSpPr>
          <p:cNvPr id="9" name="Content Placeholder 8">
            <a:extLst>
              <a:ext uri="{FF2B5EF4-FFF2-40B4-BE49-F238E27FC236}">
                <a16:creationId xmlns:a16="http://schemas.microsoft.com/office/drawing/2014/main" id="{346F5757-8790-103D-0438-8CAEF7C8EF23}"/>
              </a:ext>
            </a:extLst>
          </p:cNvPr>
          <p:cNvSpPr>
            <a:spLocks noGrp="1"/>
          </p:cNvSpPr>
          <p:nvPr>
            <p:ph idx="1"/>
          </p:nvPr>
        </p:nvSpPr>
        <p:spPr/>
        <p:txBody>
          <a:bodyPr>
            <a:normAutofit/>
          </a:bodyPr>
          <a:lstStyle/>
          <a:p>
            <a:r>
              <a:rPr lang="en-US" dirty="0">
                <a:solidFill>
                  <a:schemeClr val="bg1"/>
                </a:solidFill>
                <a:latin typeface="Courier New" panose="02070309020205020404" pitchFamily="49" charset="0"/>
                <a:cs typeface="Courier New" panose="02070309020205020404" pitchFamily="49" charset="0"/>
              </a:rPr>
              <a:t>An array of descriptors</a:t>
            </a:r>
          </a:p>
          <a:p>
            <a:r>
              <a:rPr lang="en-US" dirty="0">
                <a:solidFill>
                  <a:schemeClr val="bg1"/>
                </a:solidFill>
                <a:latin typeface="Courier New" panose="02070309020205020404" pitchFamily="49" charset="0"/>
                <a:cs typeface="Courier New" panose="02070309020205020404" pitchFamily="49" charset="0"/>
              </a:rPr>
              <a:t>View on top of the bound descriptor heap</a:t>
            </a:r>
          </a:p>
          <a:p>
            <a:r>
              <a:rPr lang="en-US" dirty="0">
                <a:solidFill>
                  <a:schemeClr val="bg1"/>
                </a:solidFill>
                <a:latin typeface="Courier New" panose="02070309020205020404" pitchFamily="49" charset="0"/>
                <a:cs typeface="Courier New" panose="02070309020205020404" pitchFamily="49" charset="0"/>
              </a:rPr>
              <a:t>Offset and length</a:t>
            </a:r>
          </a:p>
        </p:txBody>
      </p:sp>
      <p:sp>
        <p:nvSpPr>
          <p:cNvPr id="5" name="Slide Number Placeholder 4">
            <a:extLst>
              <a:ext uri="{FF2B5EF4-FFF2-40B4-BE49-F238E27FC236}">
                <a16:creationId xmlns:a16="http://schemas.microsoft.com/office/drawing/2014/main" id="{E4429049-7CE2-1B45-2B89-DB94994806EA}"/>
              </a:ext>
            </a:extLst>
          </p:cNvPr>
          <p:cNvSpPr>
            <a:spLocks noGrp="1"/>
          </p:cNvSpPr>
          <p:nvPr>
            <p:ph type="sldNum" sz="quarter" idx="12"/>
          </p:nvPr>
        </p:nvSpPr>
        <p:spPr/>
        <p:txBody>
          <a:bodyPr/>
          <a:lstStyle/>
          <a:p>
            <a:fld id="{5C7B9823-D771-4D90-A2CD-7D2C676B1CFD}" type="slidenum">
              <a:rPr lang="nl-NL" smtClean="0"/>
              <a:t>8</a:t>
            </a:fld>
            <a:endParaRPr lang="nl-NL"/>
          </a:p>
        </p:txBody>
      </p:sp>
    </p:spTree>
    <p:extLst>
      <p:ext uri="{BB962C8B-B14F-4D97-AF65-F5344CB8AC3E}">
        <p14:creationId xmlns:p14="http://schemas.microsoft.com/office/powerpoint/2010/main" val="3053630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62FF4-3A9A-2C71-EF75-206AD34BAC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195D0F-E0CE-3137-B6F1-DDE25377A417}"/>
              </a:ext>
            </a:extLst>
          </p:cNvPr>
          <p:cNvSpPr>
            <a:spLocks noGrp="1"/>
          </p:cNvSpPr>
          <p:nvPr>
            <p:ph type="title"/>
          </p:nvPr>
        </p:nvSpPr>
        <p:spPr>
          <a:xfrm>
            <a:off x="838200" y="365125"/>
            <a:ext cx="10515600" cy="1325563"/>
          </a:xfrm>
        </p:spPr>
        <p:txBody>
          <a:bodyPr/>
          <a:lstStyle/>
          <a:p>
            <a:r>
              <a:rPr lang="en-US">
                <a:solidFill>
                  <a:schemeClr val="bg1"/>
                </a:solidFill>
                <a:latin typeface="Courier New" panose="02070309020205020404" pitchFamily="49" charset="0"/>
                <a:cs typeface="Courier New" panose="02070309020205020404" pitchFamily="49" charset="0"/>
              </a:rPr>
              <a:t>Descriptor Table</a:t>
            </a:r>
            <a:endParaRPr lang="nl-NL"/>
          </a:p>
        </p:txBody>
      </p:sp>
      <p:sp>
        <p:nvSpPr>
          <p:cNvPr id="5" name="Slide Number Placeholder 4">
            <a:extLst>
              <a:ext uri="{FF2B5EF4-FFF2-40B4-BE49-F238E27FC236}">
                <a16:creationId xmlns:a16="http://schemas.microsoft.com/office/drawing/2014/main" id="{B0639ECA-98E7-5973-06B9-2161E702AEDD}"/>
              </a:ext>
            </a:extLst>
          </p:cNvPr>
          <p:cNvSpPr>
            <a:spLocks noGrp="1"/>
          </p:cNvSpPr>
          <p:nvPr>
            <p:ph type="sldNum" sz="quarter" idx="12"/>
          </p:nvPr>
        </p:nvSpPr>
        <p:spPr/>
        <p:txBody>
          <a:bodyPr/>
          <a:lstStyle/>
          <a:p>
            <a:fld id="{5C7B9823-D771-4D90-A2CD-7D2C676B1CFD}" type="slidenum">
              <a:rPr lang="nl-NL" smtClean="0"/>
              <a:t>9</a:t>
            </a:fld>
            <a:endParaRPr lang="nl-NL"/>
          </a:p>
        </p:txBody>
      </p:sp>
      <p:sp>
        <p:nvSpPr>
          <p:cNvPr id="4" name="Rectangle: Rounded Corners 24">
            <a:extLst>
              <a:ext uri="{FF2B5EF4-FFF2-40B4-BE49-F238E27FC236}">
                <a16:creationId xmlns:a16="http://schemas.microsoft.com/office/drawing/2014/main" id="{09EFA84C-7D8B-6123-1995-E68709682AC7}"/>
              </a:ext>
            </a:extLst>
          </p:cNvPr>
          <p:cNvSpPr/>
          <p:nvPr/>
        </p:nvSpPr>
        <p:spPr>
          <a:xfrm>
            <a:off x="6681762" y="1690688"/>
            <a:ext cx="2483405" cy="3910286"/>
          </a:xfrm>
          <a:prstGeom prst="rect">
            <a:avLst/>
          </a:prstGeom>
          <a:solidFill>
            <a:srgbClr val="3F42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1600">
                <a:latin typeface="Consolas" panose="020B0609020204030204" pitchFamily="49" charset="0"/>
              </a:rPr>
              <a:t>Descriptor Heap</a:t>
            </a:r>
            <a:endParaRPr lang="en-NL" sz="1600">
              <a:latin typeface="Consolas" panose="020B0609020204030204" pitchFamily="49" charset="0"/>
            </a:endParaRPr>
          </a:p>
        </p:txBody>
      </p:sp>
      <p:sp>
        <p:nvSpPr>
          <p:cNvPr id="6" name="Rectangle 5">
            <a:extLst>
              <a:ext uri="{FF2B5EF4-FFF2-40B4-BE49-F238E27FC236}">
                <a16:creationId xmlns:a16="http://schemas.microsoft.com/office/drawing/2014/main" id="{4E773401-D0DB-80EC-BAE3-AF9356049287}"/>
              </a:ext>
            </a:extLst>
          </p:cNvPr>
          <p:cNvSpPr/>
          <p:nvPr/>
        </p:nvSpPr>
        <p:spPr>
          <a:xfrm>
            <a:off x="6940121" y="2207545"/>
            <a:ext cx="1966686" cy="191053"/>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onsolas" panose="020B0609020204030204" pitchFamily="49" charset="0"/>
              </a:rPr>
              <a:t>Index  0</a:t>
            </a:r>
            <a:endParaRPr lang="en-NL" sz="1200" dirty="0">
              <a:latin typeface="Consolas" panose="020B0609020204030204" pitchFamily="49" charset="0"/>
            </a:endParaRPr>
          </a:p>
        </p:txBody>
      </p:sp>
      <p:sp>
        <p:nvSpPr>
          <p:cNvPr id="30" name="Rectangle 29">
            <a:extLst>
              <a:ext uri="{FF2B5EF4-FFF2-40B4-BE49-F238E27FC236}">
                <a16:creationId xmlns:a16="http://schemas.microsoft.com/office/drawing/2014/main" id="{2BDCA6CA-6A0A-BFE0-8292-184E967DBE8E}"/>
              </a:ext>
            </a:extLst>
          </p:cNvPr>
          <p:cNvSpPr/>
          <p:nvPr/>
        </p:nvSpPr>
        <p:spPr>
          <a:xfrm>
            <a:off x="6940121" y="2398598"/>
            <a:ext cx="1966686" cy="191053"/>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onsolas" panose="020B0609020204030204" pitchFamily="49" charset="0"/>
              </a:rPr>
              <a:t>Index  1</a:t>
            </a:r>
            <a:endParaRPr lang="en-NL" sz="1200" dirty="0">
              <a:latin typeface="Consolas" panose="020B0609020204030204" pitchFamily="49" charset="0"/>
            </a:endParaRPr>
          </a:p>
        </p:txBody>
      </p:sp>
      <p:sp>
        <p:nvSpPr>
          <p:cNvPr id="34" name="Rectangle 33">
            <a:extLst>
              <a:ext uri="{FF2B5EF4-FFF2-40B4-BE49-F238E27FC236}">
                <a16:creationId xmlns:a16="http://schemas.microsoft.com/office/drawing/2014/main" id="{FB908CFC-D229-3E27-45E5-03FF3BE7C2E1}"/>
              </a:ext>
            </a:extLst>
          </p:cNvPr>
          <p:cNvSpPr/>
          <p:nvPr/>
        </p:nvSpPr>
        <p:spPr>
          <a:xfrm>
            <a:off x="6940121" y="2589651"/>
            <a:ext cx="1966686" cy="191053"/>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onsolas" panose="020B0609020204030204" pitchFamily="49" charset="0"/>
              </a:rPr>
              <a:t>Index  2</a:t>
            </a:r>
            <a:endParaRPr lang="en-NL" sz="1200" dirty="0">
              <a:latin typeface="Consolas" panose="020B0609020204030204" pitchFamily="49" charset="0"/>
            </a:endParaRPr>
          </a:p>
        </p:txBody>
      </p:sp>
      <p:sp>
        <p:nvSpPr>
          <p:cNvPr id="35" name="Rectangle 34">
            <a:extLst>
              <a:ext uri="{FF2B5EF4-FFF2-40B4-BE49-F238E27FC236}">
                <a16:creationId xmlns:a16="http://schemas.microsoft.com/office/drawing/2014/main" id="{3AD7AE28-951B-5535-DE09-9F2DBB814894}"/>
              </a:ext>
            </a:extLst>
          </p:cNvPr>
          <p:cNvSpPr/>
          <p:nvPr/>
        </p:nvSpPr>
        <p:spPr>
          <a:xfrm>
            <a:off x="6940121" y="2780704"/>
            <a:ext cx="1966686" cy="191053"/>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onsolas" panose="020B0609020204030204" pitchFamily="49" charset="0"/>
              </a:rPr>
              <a:t>Index  3</a:t>
            </a:r>
            <a:endParaRPr lang="en-NL" sz="1200" dirty="0">
              <a:latin typeface="Consolas" panose="020B0609020204030204" pitchFamily="49" charset="0"/>
            </a:endParaRPr>
          </a:p>
        </p:txBody>
      </p:sp>
      <p:sp>
        <p:nvSpPr>
          <p:cNvPr id="36" name="Rectangle 35">
            <a:extLst>
              <a:ext uri="{FF2B5EF4-FFF2-40B4-BE49-F238E27FC236}">
                <a16:creationId xmlns:a16="http://schemas.microsoft.com/office/drawing/2014/main" id="{F97DD2C2-3BBC-9D44-B1D6-26CDABABA3D8}"/>
              </a:ext>
            </a:extLst>
          </p:cNvPr>
          <p:cNvSpPr/>
          <p:nvPr/>
        </p:nvSpPr>
        <p:spPr>
          <a:xfrm>
            <a:off x="6940121" y="2971757"/>
            <a:ext cx="1966686" cy="191053"/>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onsolas" panose="020B0609020204030204" pitchFamily="49" charset="0"/>
              </a:rPr>
              <a:t>Index  4</a:t>
            </a:r>
            <a:endParaRPr lang="en-NL" sz="1200" dirty="0">
              <a:latin typeface="Consolas" panose="020B0609020204030204" pitchFamily="49" charset="0"/>
            </a:endParaRPr>
          </a:p>
        </p:txBody>
      </p:sp>
      <p:sp>
        <p:nvSpPr>
          <p:cNvPr id="37" name="Rectangle 36">
            <a:extLst>
              <a:ext uri="{FF2B5EF4-FFF2-40B4-BE49-F238E27FC236}">
                <a16:creationId xmlns:a16="http://schemas.microsoft.com/office/drawing/2014/main" id="{B87BF0D3-9BFD-5DFD-6365-AC62ABAA2D23}"/>
              </a:ext>
            </a:extLst>
          </p:cNvPr>
          <p:cNvSpPr/>
          <p:nvPr/>
        </p:nvSpPr>
        <p:spPr>
          <a:xfrm>
            <a:off x="6940121" y="3162810"/>
            <a:ext cx="1966686" cy="191053"/>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onsolas" panose="020B0609020204030204" pitchFamily="49" charset="0"/>
              </a:rPr>
              <a:t>Index  5</a:t>
            </a:r>
            <a:endParaRPr lang="en-NL" sz="1200" dirty="0">
              <a:latin typeface="Consolas" panose="020B0609020204030204" pitchFamily="49" charset="0"/>
            </a:endParaRPr>
          </a:p>
        </p:txBody>
      </p:sp>
      <p:sp>
        <p:nvSpPr>
          <p:cNvPr id="38" name="Rectangle 37">
            <a:extLst>
              <a:ext uri="{FF2B5EF4-FFF2-40B4-BE49-F238E27FC236}">
                <a16:creationId xmlns:a16="http://schemas.microsoft.com/office/drawing/2014/main" id="{D13AB866-8EA7-4C64-1D72-6616B04A4799}"/>
              </a:ext>
            </a:extLst>
          </p:cNvPr>
          <p:cNvSpPr/>
          <p:nvPr/>
        </p:nvSpPr>
        <p:spPr>
          <a:xfrm>
            <a:off x="6940121" y="3353863"/>
            <a:ext cx="1966686" cy="191053"/>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onsolas" panose="020B0609020204030204" pitchFamily="49" charset="0"/>
              </a:rPr>
              <a:t>Index  6</a:t>
            </a:r>
            <a:endParaRPr lang="en-NL" sz="1200" dirty="0">
              <a:latin typeface="Consolas" panose="020B0609020204030204" pitchFamily="49" charset="0"/>
            </a:endParaRPr>
          </a:p>
        </p:txBody>
      </p:sp>
      <p:sp>
        <p:nvSpPr>
          <p:cNvPr id="39" name="Rectangle 38">
            <a:extLst>
              <a:ext uri="{FF2B5EF4-FFF2-40B4-BE49-F238E27FC236}">
                <a16:creationId xmlns:a16="http://schemas.microsoft.com/office/drawing/2014/main" id="{F8409216-48F2-E032-D29D-2C8C050B20FA}"/>
              </a:ext>
            </a:extLst>
          </p:cNvPr>
          <p:cNvSpPr/>
          <p:nvPr/>
        </p:nvSpPr>
        <p:spPr>
          <a:xfrm>
            <a:off x="6940121" y="3544916"/>
            <a:ext cx="1966686" cy="191053"/>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onsolas" panose="020B0609020204030204" pitchFamily="49" charset="0"/>
              </a:rPr>
              <a:t>Index  7</a:t>
            </a:r>
            <a:endParaRPr lang="en-NL" sz="1200" dirty="0">
              <a:latin typeface="Consolas" panose="020B0609020204030204" pitchFamily="49" charset="0"/>
            </a:endParaRPr>
          </a:p>
        </p:txBody>
      </p:sp>
      <p:sp>
        <p:nvSpPr>
          <p:cNvPr id="40" name="Rectangle 39">
            <a:extLst>
              <a:ext uri="{FF2B5EF4-FFF2-40B4-BE49-F238E27FC236}">
                <a16:creationId xmlns:a16="http://schemas.microsoft.com/office/drawing/2014/main" id="{0AA93C8C-0FA1-9167-0B99-4BDBB9E59DF7}"/>
              </a:ext>
            </a:extLst>
          </p:cNvPr>
          <p:cNvSpPr/>
          <p:nvPr/>
        </p:nvSpPr>
        <p:spPr>
          <a:xfrm>
            <a:off x="6940121" y="3735969"/>
            <a:ext cx="1966686" cy="191053"/>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onsolas" panose="020B0609020204030204" pitchFamily="49" charset="0"/>
              </a:rPr>
              <a:t>Index  8</a:t>
            </a:r>
            <a:endParaRPr lang="en-NL" sz="1200" dirty="0">
              <a:latin typeface="Consolas" panose="020B0609020204030204" pitchFamily="49" charset="0"/>
            </a:endParaRPr>
          </a:p>
        </p:txBody>
      </p:sp>
      <p:sp>
        <p:nvSpPr>
          <p:cNvPr id="41" name="Rectangle 40">
            <a:extLst>
              <a:ext uri="{FF2B5EF4-FFF2-40B4-BE49-F238E27FC236}">
                <a16:creationId xmlns:a16="http://schemas.microsoft.com/office/drawing/2014/main" id="{8134AB5E-0773-4D9A-7756-3890B76F9ACD}"/>
              </a:ext>
            </a:extLst>
          </p:cNvPr>
          <p:cNvSpPr/>
          <p:nvPr/>
        </p:nvSpPr>
        <p:spPr>
          <a:xfrm>
            <a:off x="6940121" y="3927022"/>
            <a:ext cx="1966686" cy="191053"/>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onsolas" panose="020B0609020204030204" pitchFamily="49" charset="0"/>
              </a:rPr>
              <a:t>Index  9</a:t>
            </a:r>
            <a:endParaRPr lang="en-NL" sz="1200" dirty="0">
              <a:latin typeface="Consolas" panose="020B0609020204030204" pitchFamily="49" charset="0"/>
            </a:endParaRPr>
          </a:p>
        </p:txBody>
      </p:sp>
      <p:sp>
        <p:nvSpPr>
          <p:cNvPr id="42" name="Rectangle 41">
            <a:extLst>
              <a:ext uri="{FF2B5EF4-FFF2-40B4-BE49-F238E27FC236}">
                <a16:creationId xmlns:a16="http://schemas.microsoft.com/office/drawing/2014/main" id="{B522748A-254B-3B76-A70B-DECA7750664B}"/>
              </a:ext>
            </a:extLst>
          </p:cNvPr>
          <p:cNvSpPr/>
          <p:nvPr/>
        </p:nvSpPr>
        <p:spPr>
          <a:xfrm>
            <a:off x="6940121" y="4118075"/>
            <a:ext cx="1966686" cy="191053"/>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onsolas" panose="020B0609020204030204" pitchFamily="49" charset="0"/>
              </a:rPr>
              <a:t>Index 10</a:t>
            </a:r>
            <a:endParaRPr lang="en-NL" sz="1200" dirty="0">
              <a:latin typeface="Consolas" panose="020B0609020204030204" pitchFamily="49" charset="0"/>
            </a:endParaRPr>
          </a:p>
        </p:txBody>
      </p:sp>
      <p:sp>
        <p:nvSpPr>
          <p:cNvPr id="43" name="Rectangle 42">
            <a:extLst>
              <a:ext uri="{FF2B5EF4-FFF2-40B4-BE49-F238E27FC236}">
                <a16:creationId xmlns:a16="http://schemas.microsoft.com/office/drawing/2014/main" id="{ADD0FBD1-D528-7DDA-2D99-E37508C49EC1}"/>
              </a:ext>
            </a:extLst>
          </p:cNvPr>
          <p:cNvSpPr/>
          <p:nvPr/>
        </p:nvSpPr>
        <p:spPr>
          <a:xfrm>
            <a:off x="6940121" y="4309128"/>
            <a:ext cx="1966686" cy="191053"/>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onsolas" panose="020B0609020204030204" pitchFamily="49" charset="0"/>
              </a:rPr>
              <a:t>Index 11</a:t>
            </a:r>
            <a:endParaRPr lang="en-NL" sz="1200" dirty="0">
              <a:latin typeface="Consolas" panose="020B0609020204030204" pitchFamily="49" charset="0"/>
            </a:endParaRPr>
          </a:p>
        </p:txBody>
      </p:sp>
      <p:sp>
        <p:nvSpPr>
          <p:cNvPr id="44" name="Rectangle 43">
            <a:extLst>
              <a:ext uri="{FF2B5EF4-FFF2-40B4-BE49-F238E27FC236}">
                <a16:creationId xmlns:a16="http://schemas.microsoft.com/office/drawing/2014/main" id="{D2384FE0-9B14-D9C6-47EE-99B1EFA558AC}"/>
              </a:ext>
            </a:extLst>
          </p:cNvPr>
          <p:cNvSpPr/>
          <p:nvPr/>
        </p:nvSpPr>
        <p:spPr>
          <a:xfrm>
            <a:off x="6940121" y="4500181"/>
            <a:ext cx="1966686" cy="191053"/>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onsolas" panose="020B0609020204030204" pitchFamily="49" charset="0"/>
              </a:rPr>
              <a:t>Index 12</a:t>
            </a:r>
            <a:endParaRPr lang="en-NL" sz="1200" dirty="0">
              <a:latin typeface="Consolas" panose="020B0609020204030204" pitchFamily="49" charset="0"/>
            </a:endParaRPr>
          </a:p>
        </p:txBody>
      </p:sp>
      <p:sp>
        <p:nvSpPr>
          <p:cNvPr id="45" name="Rectangle 44">
            <a:extLst>
              <a:ext uri="{FF2B5EF4-FFF2-40B4-BE49-F238E27FC236}">
                <a16:creationId xmlns:a16="http://schemas.microsoft.com/office/drawing/2014/main" id="{C1B21EB9-B708-5920-611D-F64614BCF09F}"/>
              </a:ext>
            </a:extLst>
          </p:cNvPr>
          <p:cNvSpPr/>
          <p:nvPr/>
        </p:nvSpPr>
        <p:spPr>
          <a:xfrm>
            <a:off x="6940121" y="4691234"/>
            <a:ext cx="1966686" cy="191053"/>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onsolas" panose="020B0609020204030204" pitchFamily="49" charset="0"/>
              </a:rPr>
              <a:t>Index 13</a:t>
            </a:r>
            <a:endParaRPr lang="en-NL" sz="1200" dirty="0">
              <a:latin typeface="Consolas" panose="020B0609020204030204" pitchFamily="49" charset="0"/>
            </a:endParaRPr>
          </a:p>
        </p:txBody>
      </p:sp>
      <p:sp>
        <p:nvSpPr>
          <p:cNvPr id="46" name="Rectangle 45">
            <a:extLst>
              <a:ext uri="{FF2B5EF4-FFF2-40B4-BE49-F238E27FC236}">
                <a16:creationId xmlns:a16="http://schemas.microsoft.com/office/drawing/2014/main" id="{D8CF7B80-0377-8A02-603E-B4DC52F6FCCF}"/>
              </a:ext>
            </a:extLst>
          </p:cNvPr>
          <p:cNvSpPr/>
          <p:nvPr/>
        </p:nvSpPr>
        <p:spPr>
          <a:xfrm>
            <a:off x="6940121" y="4882287"/>
            <a:ext cx="1966686" cy="191053"/>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onsolas" panose="020B0609020204030204" pitchFamily="49" charset="0"/>
              </a:rPr>
              <a:t>Index 14</a:t>
            </a:r>
            <a:endParaRPr lang="en-NL" sz="1200" dirty="0">
              <a:latin typeface="Consolas" panose="020B0609020204030204" pitchFamily="49" charset="0"/>
            </a:endParaRPr>
          </a:p>
        </p:txBody>
      </p:sp>
      <p:sp>
        <p:nvSpPr>
          <p:cNvPr id="47" name="Rectangle 46">
            <a:extLst>
              <a:ext uri="{FF2B5EF4-FFF2-40B4-BE49-F238E27FC236}">
                <a16:creationId xmlns:a16="http://schemas.microsoft.com/office/drawing/2014/main" id="{EF053395-88B4-C59C-4877-DA14926EF9CD}"/>
              </a:ext>
            </a:extLst>
          </p:cNvPr>
          <p:cNvSpPr/>
          <p:nvPr/>
        </p:nvSpPr>
        <p:spPr>
          <a:xfrm>
            <a:off x="6940121" y="5073340"/>
            <a:ext cx="1966686" cy="191053"/>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onsolas" panose="020B0609020204030204" pitchFamily="49" charset="0"/>
              </a:rPr>
              <a:t>Index 15</a:t>
            </a:r>
            <a:endParaRPr lang="en-NL" sz="1200" dirty="0">
              <a:latin typeface="Consolas" panose="020B0609020204030204" pitchFamily="49" charset="0"/>
            </a:endParaRPr>
          </a:p>
        </p:txBody>
      </p:sp>
      <p:sp>
        <p:nvSpPr>
          <p:cNvPr id="48" name="Rectangle 47">
            <a:extLst>
              <a:ext uri="{FF2B5EF4-FFF2-40B4-BE49-F238E27FC236}">
                <a16:creationId xmlns:a16="http://schemas.microsoft.com/office/drawing/2014/main" id="{BA5524EE-FC99-FB22-83CA-9F5775E93896}"/>
              </a:ext>
            </a:extLst>
          </p:cNvPr>
          <p:cNvSpPr/>
          <p:nvPr/>
        </p:nvSpPr>
        <p:spPr>
          <a:xfrm>
            <a:off x="6940121" y="5264393"/>
            <a:ext cx="1966686" cy="191053"/>
          </a:xfrm>
          <a:prstGeom prst="rect">
            <a:avLst/>
          </a:prstGeom>
          <a:solidFill>
            <a:srgbClr val="9FA29F"/>
          </a:solidFill>
          <a:ln>
            <a:solidFill>
              <a:srgbClr val="CFCFC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onsolas" panose="020B0609020204030204" pitchFamily="49" charset="0"/>
              </a:rPr>
              <a:t>Index  …</a:t>
            </a:r>
            <a:endParaRPr lang="en-NL" sz="1200" dirty="0">
              <a:latin typeface="Consolas" panose="020B0609020204030204" pitchFamily="49" charset="0"/>
            </a:endParaRPr>
          </a:p>
        </p:txBody>
      </p:sp>
      <p:sp>
        <p:nvSpPr>
          <p:cNvPr id="56" name="TextBox 55">
            <a:extLst>
              <a:ext uri="{FF2B5EF4-FFF2-40B4-BE49-F238E27FC236}">
                <a16:creationId xmlns:a16="http://schemas.microsoft.com/office/drawing/2014/main" id="{E79B2E1D-C88E-CEE9-2BC8-FBD7E4EE16B3}"/>
              </a:ext>
            </a:extLst>
          </p:cNvPr>
          <p:cNvSpPr txBox="1"/>
          <p:nvPr/>
        </p:nvSpPr>
        <p:spPr>
          <a:xfrm>
            <a:off x="1104900" y="2996726"/>
            <a:ext cx="4946650" cy="523220"/>
          </a:xfrm>
          <a:prstGeom prst="rect">
            <a:avLst/>
          </a:prstGeom>
          <a:noFill/>
        </p:spPr>
        <p:txBody>
          <a:bodyPr wrap="square">
            <a:spAutoFit/>
          </a:bodyPr>
          <a:lstStyle/>
          <a:p>
            <a:r>
              <a:rPr lang="en-US" sz="2800" dirty="0">
                <a:solidFill>
                  <a:schemeClr val="bg1"/>
                </a:solidFill>
                <a:latin typeface="Courier New" panose="02070309020205020404" pitchFamily="49" charset="0"/>
                <a:cs typeface="Courier New" panose="02070309020205020404" pitchFamily="49" charset="0"/>
              </a:rPr>
              <a:t>Descriptor Table Start</a:t>
            </a:r>
            <a:endParaRPr lang="en-NL" sz="2800" dirty="0"/>
          </a:p>
        </p:txBody>
      </p:sp>
      <p:sp>
        <p:nvSpPr>
          <p:cNvPr id="57" name="TextBox 56">
            <a:extLst>
              <a:ext uri="{FF2B5EF4-FFF2-40B4-BE49-F238E27FC236}">
                <a16:creationId xmlns:a16="http://schemas.microsoft.com/office/drawing/2014/main" id="{26FB60A3-E37B-6941-3DC2-C41E92617ECA}"/>
              </a:ext>
            </a:extLst>
          </p:cNvPr>
          <p:cNvSpPr txBox="1"/>
          <p:nvPr/>
        </p:nvSpPr>
        <p:spPr>
          <a:xfrm>
            <a:off x="1358900" y="3640442"/>
            <a:ext cx="4692650" cy="523220"/>
          </a:xfrm>
          <a:prstGeom prst="rect">
            <a:avLst/>
          </a:prstGeom>
          <a:noFill/>
        </p:spPr>
        <p:txBody>
          <a:bodyPr wrap="square">
            <a:spAutoFit/>
          </a:bodyPr>
          <a:lstStyle/>
          <a:p>
            <a:r>
              <a:rPr lang="en-US" sz="2800" dirty="0">
                <a:solidFill>
                  <a:schemeClr val="bg1"/>
                </a:solidFill>
                <a:latin typeface="Courier New" panose="02070309020205020404" pitchFamily="49" charset="0"/>
                <a:cs typeface="Courier New" panose="02070309020205020404" pitchFamily="49" charset="0"/>
              </a:rPr>
              <a:t>Descriptor Table Size</a:t>
            </a:r>
            <a:endParaRPr lang="en-NL" sz="2800" dirty="0"/>
          </a:p>
        </p:txBody>
      </p:sp>
      <p:cxnSp>
        <p:nvCxnSpPr>
          <p:cNvPr id="60" name="Straight Arrow Connector 59">
            <a:extLst>
              <a:ext uri="{FF2B5EF4-FFF2-40B4-BE49-F238E27FC236}">
                <a16:creationId xmlns:a16="http://schemas.microsoft.com/office/drawing/2014/main" id="{852CBAD9-71C6-C90B-E866-C4FE39B467D2}"/>
              </a:ext>
            </a:extLst>
          </p:cNvPr>
          <p:cNvCxnSpPr>
            <a:cxnSpLocks/>
            <a:stCxn id="56" idx="3"/>
            <a:endCxn id="37" idx="1"/>
          </p:cNvCxnSpPr>
          <p:nvPr/>
        </p:nvCxnSpPr>
        <p:spPr>
          <a:xfrm>
            <a:off x="6051550" y="3258336"/>
            <a:ext cx="888571" cy="1"/>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cxnSp>
        <p:nvCxnSpPr>
          <p:cNvPr id="67" name="Straight Connector 66">
            <a:extLst>
              <a:ext uri="{FF2B5EF4-FFF2-40B4-BE49-F238E27FC236}">
                <a16:creationId xmlns:a16="http://schemas.microsoft.com/office/drawing/2014/main" id="{0BA41D60-0C56-784D-F7F6-69442705AEB8}"/>
              </a:ext>
            </a:extLst>
          </p:cNvPr>
          <p:cNvCxnSpPr>
            <a:cxnSpLocks/>
          </p:cNvCxnSpPr>
          <p:nvPr/>
        </p:nvCxnSpPr>
        <p:spPr>
          <a:xfrm>
            <a:off x="6457949" y="3251193"/>
            <a:ext cx="0" cy="1354145"/>
          </a:xfrm>
          <a:prstGeom prst="line">
            <a:avLst/>
          </a:prstGeom>
        </p:spPr>
        <p:style>
          <a:lnRef idx="2">
            <a:schemeClr val="accent5"/>
          </a:lnRef>
          <a:fillRef idx="0">
            <a:schemeClr val="accent5"/>
          </a:fillRef>
          <a:effectRef idx="1">
            <a:schemeClr val="accent5"/>
          </a:effectRef>
          <a:fontRef idx="minor">
            <a:schemeClr val="tx1"/>
          </a:fontRef>
        </p:style>
      </p:cxnSp>
      <p:cxnSp>
        <p:nvCxnSpPr>
          <p:cNvPr id="68" name="Straight Arrow Connector 67">
            <a:extLst>
              <a:ext uri="{FF2B5EF4-FFF2-40B4-BE49-F238E27FC236}">
                <a16:creationId xmlns:a16="http://schemas.microsoft.com/office/drawing/2014/main" id="{DDB168F5-7464-FA5B-7770-DCA87A3B40E7}"/>
              </a:ext>
            </a:extLst>
          </p:cNvPr>
          <p:cNvCxnSpPr>
            <a:cxnSpLocks/>
            <a:endCxn id="44" idx="1"/>
          </p:cNvCxnSpPr>
          <p:nvPr/>
        </p:nvCxnSpPr>
        <p:spPr>
          <a:xfrm>
            <a:off x="6448425" y="4595708"/>
            <a:ext cx="491696" cy="0"/>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1142858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10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par>
                                <p:cTn id="11" presetID="10" presetClass="entr" presetSubtype="0" fill="hold" grpId="0" nodeType="withEffect">
                                  <p:stCondLst>
                                    <p:cond delay="200"/>
                                  </p:stCondLst>
                                  <p:childTnLst>
                                    <p:set>
                                      <p:cBhvr>
                                        <p:cTn id="12" dur="1" fill="hold">
                                          <p:stCondLst>
                                            <p:cond delay="0"/>
                                          </p:stCondLst>
                                        </p:cTn>
                                        <p:tgtEl>
                                          <p:spTgt spid="34"/>
                                        </p:tgtEl>
                                        <p:attrNameLst>
                                          <p:attrName>style.visibility</p:attrName>
                                        </p:attrNameLst>
                                      </p:cBhvr>
                                      <p:to>
                                        <p:strVal val="visible"/>
                                      </p:to>
                                    </p:set>
                                    <p:animEffect transition="in" filter="fade">
                                      <p:cBhvr>
                                        <p:cTn id="13" dur="500"/>
                                        <p:tgtEl>
                                          <p:spTgt spid="34"/>
                                        </p:tgtEl>
                                      </p:cBhvr>
                                    </p:animEffect>
                                  </p:childTnLst>
                                </p:cTn>
                              </p:par>
                              <p:par>
                                <p:cTn id="14" presetID="10" presetClass="entr" presetSubtype="0" fill="hold" grpId="0" nodeType="withEffect">
                                  <p:stCondLst>
                                    <p:cond delay="300"/>
                                  </p:stCondLst>
                                  <p:childTnLst>
                                    <p:set>
                                      <p:cBhvr>
                                        <p:cTn id="15" dur="1" fill="hold">
                                          <p:stCondLst>
                                            <p:cond delay="0"/>
                                          </p:stCondLst>
                                        </p:cTn>
                                        <p:tgtEl>
                                          <p:spTgt spid="35"/>
                                        </p:tgtEl>
                                        <p:attrNameLst>
                                          <p:attrName>style.visibility</p:attrName>
                                        </p:attrNameLst>
                                      </p:cBhvr>
                                      <p:to>
                                        <p:strVal val="visible"/>
                                      </p:to>
                                    </p:set>
                                    <p:animEffect transition="in" filter="fade">
                                      <p:cBhvr>
                                        <p:cTn id="16" dur="500"/>
                                        <p:tgtEl>
                                          <p:spTgt spid="35"/>
                                        </p:tgtEl>
                                      </p:cBhvr>
                                    </p:animEffect>
                                  </p:childTnLst>
                                </p:cTn>
                              </p:par>
                              <p:par>
                                <p:cTn id="17" presetID="10" presetClass="entr" presetSubtype="0" fill="hold" grpId="0" nodeType="withEffect">
                                  <p:stCondLst>
                                    <p:cond delay="400"/>
                                  </p:stCondLst>
                                  <p:childTnLst>
                                    <p:set>
                                      <p:cBhvr>
                                        <p:cTn id="18" dur="1" fill="hold">
                                          <p:stCondLst>
                                            <p:cond delay="0"/>
                                          </p:stCondLst>
                                        </p:cTn>
                                        <p:tgtEl>
                                          <p:spTgt spid="36"/>
                                        </p:tgtEl>
                                        <p:attrNameLst>
                                          <p:attrName>style.visibility</p:attrName>
                                        </p:attrNameLst>
                                      </p:cBhvr>
                                      <p:to>
                                        <p:strVal val="visible"/>
                                      </p:to>
                                    </p:set>
                                    <p:animEffect transition="in" filter="fade">
                                      <p:cBhvr>
                                        <p:cTn id="19" dur="500"/>
                                        <p:tgtEl>
                                          <p:spTgt spid="36"/>
                                        </p:tgtEl>
                                      </p:cBhvr>
                                    </p:animEffect>
                                  </p:childTnLst>
                                </p:cTn>
                              </p:par>
                              <p:par>
                                <p:cTn id="20" presetID="10" presetClass="entr" presetSubtype="0" fill="hold" grpId="0" nodeType="withEffect">
                                  <p:stCondLst>
                                    <p:cond delay="500"/>
                                  </p:stCondLst>
                                  <p:childTnLst>
                                    <p:set>
                                      <p:cBhvr>
                                        <p:cTn id="21" dur="1" fill="hold">
                                          <p:stCondLst>
                                            <p:cond delay="0"/>
                                          </p:stCondLst>
                                        </p:cTn>
                                        <p:tgtEl>
                                          <p:spTgt spid="37"/>
                                        </p:tgtEl>
                                        <p:attrNameLst>
                                          <p:attrName>style.visibility</p:attrName>
                                        </p:attrNameLst>
                                      </p:cBhvr>
                                      <p:to>
                                        <p:strVal val="visible"/>
                                      </p:to>
                                    </p:set>
                                    <p:animEffect transition="in" filter="fade">
                                      <p:cBhvr>
                                        <p:cTn id="22" dur="500"/>
                                        <p:tgtEl>
                                          <p:spTgt spid="37"/>
                                        </p:tgtEl>
                                      </p:cBhvr>
                                    </p:animEffect>
                                  </p:childTnLst>
                                </p:cTn>
                              </p:par>
                              <p:par>
                                <p:cTn id="23" presetID="10" presetClass="entr" presetSubtype="0" fill="hold" grpId="0" nodeType="withEffect">
                                  <p:stCondLst>
                                    <p:cond delay="600"/>
                                  </p:stCondLst>
                                  <p:childTnLst>
                                    <p:set>
                                      <p:cBhvr>
                                        <p:cTn id="24" dur="1" fill="hold">
                                          <p:stCondLst>
                                            <p:cond delay="0"/>
                                          </p:stCondLst>
                                        </p:cTn>
                                        <p:tgtEl>
                                          <p:spTgt spid="38"/>
                                        </p:tgtEl>
                                        <p:attrNameLst>
                                          <p:attrName>style.visibility</p:attrName>
                                        </p:attrNameLst>
                                      </p:cBhvr>
                                      <p:to>
                                        <p:strVal val="visible"/>
                                      </p:to>
                                    </p:set>
                                    <p:animEffect transition="in" filter="fade">
                                      <p:cBhvr>
                                        <p:cTn id="25" dur="500"/>
                                        <p:tgtEl>
                                          <p:spTgt spid="38"/>
                                        </p:tgtEl>
                                      </p:cBhvr>
                                    </p:animEffect>
                                  </p:childTnLst>
                                </p:cTn>
                              </p:par>
                              <p:par>
                                <p:cTn id="26" presetID="10" presetClass="entr" presetSubtype="0" fill="hold" grpId="0" nodeType="withEffect">
                                  <p:stCondLst>
                                    <p:cond delay="700"/>
                                  </p:stCondLst>
                                  <p:childTnLst>
                                    <p:set>
                                      <p:cBhvr>
                                        <p:cTn id="27" dur="1" fill="hold">
                                          <p:stCondLst>
                                            <p:cond delay="0"/>
                                          </p:stCondLst>
                                        </p:cTn>
                                        <p:tgtEl>
                                          <p:spTgt spid="39"/>
                                        </p:tgtEl>
                                        <p:attrNameLst>
                                          <p:attrName>style.visibility</p:attrName>
                                        </p:attrNameLst>
                                      </p:cBhvr>
                                      <p:to>
                                        <p:strVal val="visible"/>
                                      </p:to>
                                    </p:set>
                                    <p:animEffect transition="in" filter="fade">
                                      <p:cBhvr>
                                        <p:cTn id="28" dur="500"/>
                                        <p:tgtEl>
                                          <p:spTgt spid="39"/>
                                        </p:tgtEl>
                                      </p:cBhvr>
                                    </p:animEffect>
                                  </p:childTnLst>
                                </p:cTn>
                              </p:par>
                              <p:par>
                                <p:cTn id="29" presetID="10" presetClass="entr" presetSubtype="0" fill="hold" grpId="0" nodeType="withEffect">
                                  <p:stCondLst>
                                    <p:cond delay="800"/>
                                  </p:stCondLst>
                                  <p:childTnLst>
                                    <p:set>
                                      <p:cBhvr>
                                        <p:cTn id="30" dur="1" fill="hold">
                                          <p:stCondLst>
                                            <p:cond delay="0"/>
                                          </p:stCondLst>
                                        </p:cTn>
                                        <p:tgtEl>
                                          <p:spTgt spid="40"/>
                                        </p:tgtEl>
                                        <p:attrNameLst>
                                          <p:attrName>style.visibility</p:attrName>
                                        </p:attrNameLst>
                                      </p:cBhvr>
                                      <p:to>
                                        <p:strVal val="visible"/>
                                      </p:to>
                                    </p:set>
                                    <p:animEffect transition="in" filter="fade">
                                      <p:cBhvr>
                                        <p:cTn id="31" dur="500"/>
                                        <p:tgtEl>
                                          <p:spTgt spid="40"/>
                                        </p:tgtEl>
                                      </p:cBhvr>
                                    </p:animEffect>
                                  </p:childTnLst>
                                </p:cTn>
                              </p:par>
                              <p:par>
                                <p:cTn id="32" presetID="10" presetClass="entr" presetSubtype="0" fill="hold" grpId="0" nodeType="withEffect">
                                  <p:stCondLst>
                                    <p:cond delay="900"/>
                                  </p:stCondLst>
                                  <p:childTnLst>
                                    <p:set>
                                      <p:cBhvr>
                                        <p:cTn id="33" dur="1" fill="hold">
                                          <p:stCondLst>
                                            <p:cond delay="0"/>
                                          </p:stCondLst>
                                        </p:cTn>
                                        <p:tgtEl>
                                          <p:spTgt spid="41"/>
                                        </p:tgtEl>
                                        <p:attrNameLst>
                                          <p:attrName>style.visibility</p:attrName>
                                        </p:attrNameLst>
                                      </p:cBhvr>
                                      <p:to>
                                        <p:strVal val="visible"/>
                                      </p:to>
                                    </p:set>
                                    <p:animEffect transition="in" filter="fade">
                                      <p:cBhvr>
                                        <p:cTn id="34" dur="500"/>
                                        <p:tgtEl>
                                          <p:spTgt spid="41"/>
                                        </p:tgtEl>
                                      </p:cBhvr>
                                    </p:animEffect>
                                  </p:childTnLst>
                                </p:cTn>
                              </p:par>
                              <p:par>
                                <p:cTn id="35" presetID="10" presetClass="entr" presetSubtype="0" fill="hold" grpId="0" nodeType="withEffect">
                                  <p:stCondLst>
                                    <p:cond delay="1000"/>
                                  </p:stCondLst>
                                  <p:childTnLst>
                                    <p:set>
                                      <p:cBhvr>
                                        <p:cTn id="36" dur="1" fill="hold">
                                          <p:stCondLst>
                                            <p:cond delay="0"/>
                                          </p:stCondLst>
                                        </p:cTn>
                                        <p:tgtEl>
                                          <p:spTgt spid="42"/>
                                        </p:tgtEl>
                                        <p:attrNameLst>
                                          <p:attrName>style.visibility</p:attrName>
                                        </p:attrNameLst>
                                      </p:cBhvr>
                                      <p:to>
                                        <p:strVal val="visible"/>
                                      </p:to>
                                    </p:set>
                                    <p:animEffect transition="in" filter="fade">
                                      <p:cBhvr>
                                        <p:cTn id="37" dur="500"/>
                                        <p:tgtEl>
                                          <p:spTgt spid="42"/>
                                        </p:tgtEl>
                                      </p:cBhvr>
                                    </p:animEffect>
                                  </p:childTnLst>
                                </p:cTn>
                              </p:par>
                              <p:par>
                                <p:cTn id="38" presetID="10" presetClass="entr" presetSubtype="0" fill="hold" grpId="0" nodeType="withEffect">
                                  <p:stCondLst>
                                    <p:cond delay="1100"/>
                                  </p:stCondLst>
                                  <p:childTnLst>
                                    <p:set>
                                      <p:cBhvr>
                                        <p:cTn id="39" dur="1" fill="hold">
                                          <p:stCondLst>
                                            <p:cond delay="0"/>
                                          </p:stCondLst>
                                        </p:cTn>
                                        <p:tgtEl>
                                          <p:spTgt spid="43"/>
                                        </p:tgtEl>
                                        <p:attrNameLst>
                                          <p:attrName>style.visibility</p:attrName>
                                        </p:attrNameLst>
                                      </p:cBhvr>
                                      <p:to>
                                        <p:strVal val="visible"/>
                                      </p:to>
                                    </p:set>
                                    <p:animEffect transition="in" filter="fade">
                                      <p:cBhvr>
                                        <p:cTn id="40" dur="500"/>
                                        <p:tgtEl>
                                          <p:spTgt spid="43"/>
                                        </p:tgtEl>
                                      </p:cBhvr>
                                    </p:animEffect>
                                  </p:childTnLst>
                                </p:cTn>
                              </p:par>
                              <p:par>
                                <p:cTn id="41" presetID="10" presetClass="entr" presetSubtype="0" fill="hold" grpId="0" nodeType="withEffect">
                                  <p:stCondLst>
                                    <p:cond delay="1200"/>
                                  </p:stCondLst>
                                  <p:childTnLst>
                                    <p:set>
                                      <p:cBhvr>
                                        <p:cTn id="42" dur="1" fill="hold">
                                          <p:stCondLst>
                                            <p:cond delay="0"/>
                                          </p:stCondLst>
                                        </p:cTn>
                                        <p:tgtEl>
                                          <p:spTgt spid="44"/>
                                        </p:tgtEl>
                                        <p:attrNameLst>
                                          <p:attrName>style.visibility</p:attrName>
                                        </p:attrNameLst>
                                      </p:cBhvr>
                                      <p:to>
                                        <p:strVal val="visible"/>
                                      </p:to>
                                    </p:set>
                                    <p:animEffect transition="in" filter="fade">
                                      <p:cBhvr>
                                        <p:cTn id="43" dur="500"/>
                                        <p:tgtEl>
                                          <p:spTgt spid="44"/>
                                        </p:tgtEl>
                                      </p:cBhvr>
                                    </p:animEffect>
                                  </p:childTnLst>
                                </p:cTn>
                              </p:par>
                              <p:par>
                                <p:cTn id="44" presetID="10" presetClass="entr" presetSubtype="0" fill="hold" grpId="0" nodeType="withEffect">
                                  <p:stCondLst>
                                    <p:cond delay="1300"/>
                                  </p:stCondLst>
                                  <p:childTnLst>
                                    <p:set>
                                      <p:cBhvr>
                                        <p:cTn id="45" dur="1" fill="hold">
                                          <p:stCondLst>
                                            <p:cond delay="0"/>
                                          </p:stCondLst>
                                        </p:cTn>
                                        <p:tgtEl>
                                          <p:spTgt spid="45"/>
                                        </p:tgtEl>
                                        <p:attrNameLst>
                                          <p:attrName>style.visibility</p:attrName>
                                        </p:attrNameLst>
                                      </p:cBhvr>
                                      <p:to>
                                        <p:strVal val="visible"/>
                                      </p:to>
                                    </p:set>
                                    <p:animEffect transition="in" filter="fade">
                                      <p:cBhvr>
                                        <p:cTn id="46" dur="500"/>
                                        <p:tgtEl>
                                          <p:spTgt spid="45"/>
                                        </p:tgtEl>
                                      </p:cBhvr>
                                    </p:animEffect>
                                  </p:childTnLst>
                                </p:cTn>
                              </p:par>
                              <p:par>
                                <p:cTn id="47" presetID="10" presetClass="entr" presetSubtype="0" fill="hold" grpId="0" nodeType="withEffect">
                                  <p:stCondLst>
                                    <p:cond delay="1400"/>
                                  </p:stCondLst>
                                  <p:childTnLst>
                                    <p:set>
                                      <p:cBhvr>
                                        <p:cTn id="48" dur="1" fill="hold">
                                          <p:stCondLst>
                                            <p:cond delay="0"/>
                                          </p:stCondLst>
                                        </p:cTn>
                                        <p:tgtEl>
                                          <p:spTgt spid="46"/>
                                        </p:tgtEl>
                                        <p:attrNameLst>
                                          <p:attrName>style.visibility</p:attrName>
                                        </p:attrNameLst>
                                      </p:cBhvr>
                                      <p:to>
                                        <p:strVal val="visible"/>
                                      </p:to>
                                    </p:set>
                                    <p:animEffect transition="in" filter="fade">
                                      <p:cBhvr>
                                        <p:cTn id="49" dur="500"/>
                                        <p:tgtEl>
                                          <p:spTgt spid="46"/>
                                        </p:tgtEl>
                                      </p:cBhvr>
                                    </p:animEffect>
                                  </p:childTnLst>
                                </p:cTn>
                              </p:par>
                              <p:par>
                                <p:cTn id="50" presetID="10" presetClass="entr" presetSubtype="0" fill="hold" grpId="0" nodeType="withEffect">
                                  <p:stCondLst>
                                    <p:cond delay="1500"/>
                                  </p:stCondLst>
                                  <p:childTnLst>
                                    <p:set>
                                      <p:cBhvr>
                                        <p:cTn id="51" dur="1" fill="hold">
                                          <p:stCondLst>
                                            <p:cond delay="0"/>
                                          </p:stCondLst>
                                        </p:cTn>
                                        <p:tgtEl>
                                          <p:spTgt spid="47"/>
                                        </p:tgtEl>
                                        <p:attrNameLst>
                                          <p:attrName>style.visibility</p:attrName>
                                        </p:attrNameLst>
                                      </p:cBhvr>
                                      <p:to>
                                        <p:strVal val="visible"/>
                                      </p:to>
                                    </p:set>
                                    <p:animEffect transition="in" filter="fade">
                                      <p:cBhvr>
                                        <p:cTn id="52" dur="500"/>
                                        <p:tgtEl>
                                          <p:spTgt spid="47"/>
                                        </p:tgtEl>
                                      </p:cBhvr>
                                    </p:animEffect>
                                  </p:childTnLst>
                                </p:cTn>
                              </p:par>
                              <p:par>
                                <p:cTn id="53" presetID="10" presetClass="entr" presetSubtype="0" fill="hold" grpId="0" nodeType="withEffect">
                                  <p:stCondLst>
                                    <p:cond delay="1600"/>
                                  </p:stCondLst>
                                  <p:childTnLst>
                                    <p:set>
                                      <p:cBhvr>
                                        <p:cTn id="54" dur="1" fill="hold">
                                          <p:stCondLst>
                                            <p:cond delay="0"/>
                                          </p:stCondLst>
                                        </p:cTn>
                                        <p:tgtEl>
                                          <p:spTgt spid="48"/>
                                        </p:tgtEl>
                                        <p:attrNameLst>
                                          <p:attrName>style.visibility</p:attrName>
                                        </p:attrNameLst>
                                      </p:cBhvr>
                                      <p:to>
                                        <p:strVal val="visible"/>
                                      </p:to>
                                    </p:set>
                                    <p:animEffect transition="in" filter="fade">
                                      <p:cBhvr>
                                        <p:cTn id="55" dur="500"/>
                                        <p:tgtEl>
                                          <p:spTgt spid="48"/>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60"/>
                                        </p:tgtEl>
                                        <p:attrNameLst>
                                          <p:attrName>style.visibility</p:attrName>
                                        </p:attrNameLst>
                                      </p:cBhvr>
                                      <p:to>
                                        <p:strVal val="visible"/>
                                      </p:to>
                                    </p:set>
                                    <p:animEffect transition="in" filter="fade">
                                      <p:cBhvr>
                                        <p:cTn id="60" dur="250"/>
                                        <p:tgtEl>
                                          <p:spTgt spid="60"/>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56"/>
                                        </p:tgtEl>
                                        <p:attrNameLst>
                                          <p:attrName>style.visibility</p:attrName>
                                        </p:attrNameLst>
                                      </p:cBhvr>
                                      <p:to>
                                        <p:strVal val="visible"/>
                                      </p:to>
                                    </p:set>
                                    <p:animEffect transition="in" filter="fade">
                                      <p:cBhvr>
                                        <p:cTn id="63" dur="250"/>
                                        <p:tgtEl>
                                          <p:spTgt spid="56"/>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nodeType="clickEffect">
                                  <p:stCondLst>
                                    <p:cond delay="0"/>
                                  </p:stCondLst>
                                  <p:childTnLst>
                                    <p:set>
                                      <p:cBhvr>
                                        <p:cTn id="67" dur="1" fill="hold">
                                          <p:stCondLst>
                                            <p:cond delay="0"/>
                                          </p:stCondLst>
                                        </p:cTn>
                                        <p:tgtEl>
                                          <p:spTgt spid="67"/>
                                        </p:tgtEl>
                                        <p:attrNameLst>
                                          <p:attrName>style.visibility</p:attrName>
                                        </p:attrNameLst>
                                      </p:cBhvr>
                                      <p:to>
                                        <p:strVal val="visible"/>
                                      </p:to>
                                    </p:set>
                                    <p:animEffect transition="in" filter="fade">
                                      <p:cBhvr>
                                        <p:cTn id="68" dur="250"/>
                                        <p:tgtEl>
                                          <p:spTgt spid="67"/>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57"/>
                                        </p:tgtEl>
                                        <p:attrNameLst>
                                          <p:attrName>style.visibility</p:attrName>
                                        </p:attrNameLst>
                                      </p:cBhvr>
                                      <p:to>
                                        <p:strVal val="visible"/>
                                      </p:to>
                                    </p:set>
                                    <p:animEffect transition="in" filter="fade">
                                      <p:cBhvr>
                                        <p:cTn id="71" dur="250"/>
                                        <p:tgtEl>
                                          <p:spTgt spid="57"/>
                                        </p:tgtEl>
                                      </p:cBhvr>
                                    </p:animEffect>
                                  </p:childTnLst>
                                </p:cTn>
                              </p:par>
                              <p:par>
                                <p:cTn id="72" presetID="10" presetClass="entr" presetSubtype="0" fill="hold" nodeType="withEffect">
                                  <p:stCondLst>
                                    <p:cond delay="0"/>
                                  </p:stCondLst>
                                  <p:childTnLst>
                                    <p:set>
                                      <p:cBhvr>
                                        <p:cTn id="73" dur="1" fill="hold">
                                          <p:stCondLst>
                                            <p:cond delay="0"/>
                                          </p:stCondLst>
                                        </p:cTn>
                                        <p:tgtEl>
                                          <p:spTgt spid="68"/>
                                        </p:tgtEl>
                                        <p:attrNameLst>
                                          <p:attrName>style.visibility</p:attrName>
                                        </p:attrNameLst>
                                      </p:cBhvr>
                                      <p:to>
                                        <p:strVal val="visible"/>
                                      </p:to>
                                    </p:set>
                                    <p:animEffect transition="in" filter="fade">
                                      <p:cBhvr>
                                        <p:cTn id="74" dur="250"/>
                                        <p:tgtEl>
                                          <p:spTgt spid="68"/>
                                        </p:tgtEl>
                                      </p:cBhvr>
                                    </p:animEffect>
                                  </p:childTnLst>
                                </p:cTn>
                              </p:par>
                            </p:childTnLst>
                          </p:cTn>
                        </p:par>
                      </p:childTnLst>
                    </p:cTn>
                  </p:par>
                  <p:par>
                    <p:cTn id="75" fill="hold">
                      <p:stCondLst>
                        <p:cond delay="indefinite"/>
                      </p:stCondLst>
                      <p:childTnLst>
                        <p:par>
                          <p:cTn id="76" fill="hold">
                            <p:stCondLst>
                              <p:cond delay="0"/>
                            </p:stCondLst>
                            <p:childTnLst>
                              <p:par>
                                <p:cTn id="77" presetID="1" presetClass="emph" presetSubtype="2" fill="hold" nodeType="clickEffect">
                                  <p:stCondLst>
                                    <p:cond delay="0"/>
                                  </p:stCondLst>
                                  <p:childTnLst>
                                    <p:animClr clrSpc="rgb" dir="cw">
                                      <p:cBhvr>
                                        <p:cTn id="78" dur="1000" fill="hold"/>
                                        <p:tgtEl>
                                          <p:spTgt spid="37"/>
                                        </p:tgtEl>
                                        <p:attrNameLst>
                                          <p:attrName>fillcolor</p:attrName>
                                        </p:attrNameLst>
                                      </p:cBhvr>
                                      <p:to>
                                        <a:schemeClr val="accent2"/>
                                      </p:to>
                                    </p:animClr>
                                    <p:set>
                                      <p:cBhvr>
                                        <p:cTn id="79" dur="1000" fill="hold"/>
                                        <p:tgtEl>
                                          <p:spTgt spid="37"/>
                                        </p:tgtEl>
                                        <p:attrNameLst>
                                          <p:attrName>fill.type</p:attrName>
                                        </p:attrNameLst>
                                      </p:cBhvr>
                                      <p:to>
                                        <p:strVal val="solid"/>
                                      </p:to>
                                    </p:set>
                                    <p:set>
                                      <p:cBhvr>
                                        <p:cTn id="80" dur="1000" fill="hold"/>
                                        <p:tgtEl>
                                          <p:spTgt spid="37"/>
                                        </p:tgtEl>
                                        <p:attrNameLst>
                                          <p:attrName>fill.on</p:attrName>
                                        </p:attrNameLst>
                                      </p:cBhvr>
                                      <p:to>
                                        <p:strVal val="true"/>
                                      </p:to>
                                    </p:set>
                                  </p:childTnLst>
                                </p:cTn>
                              </p:par>
                              <p:par>
                                <p:cTn id="81" presetID="1" presetClass="emph" presetSubtype="2" fill="hold" nodeType="withEffect">
                                  <p:stCondLst>
                                    <p:cond delay="0"/>
                                  </p:stCondLst>
                                  <p:childTnLst>
                                    <p:animClr clrSpc="rgb" dir="cw">
                                      <p:cBhvr>
                                        <p:cTn id="82" dur="1000" fill="hold"/>
                                        <p:tgtEl>
                                          <p:spTgt spid="38"/>
                                        </p:tgtEl>
                                        <p:attrNameLst>
                                          <p:attrName>fillcolor</p:attrName>
                                        </p:attrNameLst>
                                      </p:cBhvr>
                                      <p:to>
                                        <a:schemeClr val="accent2"/>
                                      </p:to>
                                    </p:animClr>
                                    <p:set>
                                      <p:cBhvr>
                                        <p:cTn id="83" dur="1000" fill="hold"/>
                                        <p:tgtEl>
                                          <p:spTgt spid="38"/>
                                        </p:tgtEl>
                                        <p:attrNameLst>
                                          <p:attrName>fill.type</p:attrName>
                                        </p:attrNameLst>
                                      </p:cBhvr>
                                      <p:to>
                                        <p:strVal val="solid"/>
                                      </p:to>
                                    </p:set>
                                    <p:set>
                                      <p:cBhvr>
                                        <p:cTn id="84" dur="1000" fill="hold"/>
                                        <p:tgtEl>
                                          <p:spTgt spid="38"/>
                                        </p:tgtEl>
                                        <p:attrNameLst>
                                          <p:attrName>fill.on</p:attrName>
                                        </p:attrNameLst>
                                      </p:cBhvr>
                                      <p:to>
                                        <p:strVal val="true"/>
                                      </p:to>
                                    </p:set>
                                  </p:childTnLst>
                                </p:cTn>
                              </p:par>
                              <p:par>
                                <p:cTn id="85" presetID="1" presetClass="emph" presetSubtype="2" fill="hold" nodeType="withEffect">
                                  <p:stCondLst>
                                    <p:cond delay="0"/>
                                  </p:stCondLst>
                                  <p:childTnLst>
                                    <p:animClr clrSpc="rgb" dir="cw">
                                      <p:cBhvr>
                                        <p:cTn id="86" dur="1000" fill="hold"/>
                                        <p:tgtEl>
                                          <p:spTgt spid="39"/>
                                        </p:tgtEl>
                                        <p:attrNameLst>
                                          <p:attrName>fillcolor</p:attrName>
                                        </p:attrNameLst>
                                      </p:cBhvr>
                                      <p:to>
                                        <a:schemeClr val="accent2"/>
                                      </p:to>
                                    </p:animClr>
                                    <p:set>
                                      <p:cBhvr>
                                        <p:cTn id="87" dur="1000" fill="hold"/>
                                        <p:tgtEl>
                                          <p:spTgt spid="39"/>
                                        </p:tgtEl>
                                        <p:attrNameLst>
                                          <p:attrName>fill.type</p:attrName>
                                        </p:attrNameLst>
                                      </p:cBhvr>
                                      <p:to>
                                        <p:strVal val="solid"/>
                                      </p:to>
                                    </p:set>
                                    <p:set>
                                      <p:cBhvr>
                                        <p:cTn id="88" dur="1000" fill="hold"/>
                                        <p:tgtEl>
                                          <p:spTgt spid="39"/>
                                        </p:tgtEl>
                                        <p:attrNameLst>
                                          <p:attrName>fill.on</p:attrName>
                                        </p:attrNameLst>
                                      </p:cBhvr>
                                      <p:to>
                                        <p:strVal val="true"/>
                                      </p:to>
                                    </p:set>
                                  </p:childTnLst>
                                </p:cTn>
                              </p:par>
                              <p:par>
                                <p:cTn id="89" presetID="1" presetClass="emph" presetSubtype="2" fill="hold" nodeType="withEffect">
                                  <p:stCondLst>
                                    <p:cond delay="0"/>
                                  </p:stCondLst>
                                  <p:childTnLst>
                                    <p:animClr clrSpc="rgb" dir="cw">
                                      <p:cBhvr>
                                        <p:cTn id="90" dur="1000" fill="hold"/>
                                        <p:tgtEl>
                                          <p:spTgt spid="40"/>
                                        </p:tgtEl>
                                        <p:attrNameLst>
                                          <p:attrName>fillcolor</p:attrName>
                                        </p:attrNameLst>
                                      </p:cBhvr>
                                      <p:to>
                                        <a:schemeClr val="accent2"/>
                                      </p:to>
                                    </p:animClr>
                                    <p:set>
                                      <p:cBhvr>
                                        <p:cTn id="91" dur="1000" fill="hold"/>
                                        <p:tgtEl>
                                          <p:spTgt spid="40"/>
                                        </p:tgtEl>
                                        <p:attrNameLst>
                                          <p:attrName>fill.type</p:attrName>
                                        </p:attrNameLst>
                                      </p:cBhvr>
                                      <p:to>
                                        <p:strVal val="solid"/>
                                      </p:to>
                                    </p:set>
                                    <p:set>
                                      <p:cBhvr>
                                        <p:cTn id="92" dur="1000" fill="hold"/>
                                        <p:tgtEl>
                                          <p:spTgt spid="40"/>
                                        </p:tgtEl>
                                        <p:attrNameLst>
                                          <p:attrName>fill.on</p:attrName>
                                        </p:attrNameLst>
                                      </p:cBhvr>
                                      <p:to>
                                        <p:strVal val="true"/>
                                      </p:to>
                                    </p:set>
                                  </p:childTnLst>
                                </p:cTn>
                              </p:par>
                              <p:par>
                                <p:cTn id="93" presetID="1" presetClass="emph" presetSubtype="2" fill="hold" nodeType="withEffect">
                                  <p:stCondLst>
                                    <p:cond delay="0"/>
                                  </p:stCondLst>
                                  <p:childTnLst>
                                    <p:animClr clrSpc="rgb" dir="cw">
                                      <p:cBhvr>
                                        <p:cTn id="94" dur="1000" fill="hold"/>
                                        <p:tgtEl>
                                          <p:spTgt spid="41"/>
                                        </p:tgtEl>
                                        <p:attrNameLst>
                                          <p:attrName>fillcolor</p:attrName>
                                        </p:attrNameLst>
                                      </p:cBhvr>
                                      <p:to>
                                        <a:schemeClr val="accent2"/>
                                      </p:to>
                                    </p:animClr>
                                    <p:set>
                                      <p:cBhvr>
                                        <p:cTn id="95" dur="1000" fill="hold"/>
                                        <p:tgtEl>
                                          <p:spTgt spid="41"/>
                                        </p:tgtEl>
                                        <p:attrNameLst>
                                          <p:attrName>fill.type</p:attrName>
                                        </p:attrNameLst>
                                      </p:cBhvr>
                                      <p:to>
                                        <p:strVal val="solid"/>
                                      </p:to>
                                    </p:set>
                                    <p:set>
                                      <p:cBhvr>
                                        <p:cTn id="96" dur="1000" fill="hold"/>
                                        <p:tgtEl>
                                          <p:spTgt spid="41"/>
                                        </p:tgtEl>
                                        <p:attrNameLst>
                                          <p:attrName>fill.on</p:attrName>
                                        </p:attrNameLst>
                                      </p:cBhvr>
                                      <p:to>
                                        <p:strVal val="true"/>
                                      </p:to>
                                    </p:set>
                                  </p:childTnLst>
                                </p:cTn>
                              </p:par>
                              <p:par>
                                <p:cTn id="97" presetID="1" presetClass="emph" presetSubtype="2" fill="hold" nodeType="withEffect">
                                  <p:stCondLst>
                                    <p:cond delay="0"/>
                                  </p:stCondLst>
                                  <p:childTnLst>
                                    <p:animClr clrSpc="rgb" dir="cw">
                                      <p:cBhvr>
                                        <p:cTn id="98" dur="1000" fill="hold"/>
                                        <p:tgtEl>
                                          <p:spTgt spid="42"/>
                                        </p:tgtEl>
                                        <p:attrNameLst>
                                          <p:attrName>fillcolor</p:attrName>
                                        </p:attrNameLst>
                                      </p:cBhvr>
                                      <p:to>
                                        <a:schemeClr val="accent2"/>
                                      </p:to>
                                    </p:animClr>
                                    <p:set>
                                      <p:cBhvr>
                                        <p:cTn id="99" dur="1000" fill="hold"/>
                                        <p:tgtEl>
                                          <p:spTgt spid="42"/>
                                        </p:tgtEl>
                                        <p:attrNameLst>
                                          <p:attrName>fill.type</p:attrName>
                                        </p:attrNameLst>
                                      </p:cBhvr>
                                      <p:to>
                                        <p:strVal val="solid"/>
                                      </p:to>
                                    </p:set>
                                    <p:set>
                                      <p:cBhvr>
                                        <p:cTn id="100" dur="1000" fill="hold"/>
                                        <p:tgtEl>
                                          <p:spTgt spid="42"/>
                                        </p:tgtEl>
                                        <p:attrNameLst>
                                          <p:attrName>fill.on</p:attrName>
                                        </p:attrNameLst>
                                      </p:cBhvr>
                                      <p:to>
                                        <p:strVal val="true"/>
                                      </p:to>
                                    </p:set>
                                  </p:childTnLst>
                                </p:cTn>
                              </p:par>
                              <p:par>
                                <p:cTn id="101" presetID="1" presetClass="emph" presetSubtype="2" fill="hold" nodeType="withEffect">
                                  <p:stCondLst>
                                    <p:cond delay="0"/>
                                  </p:stCondLst>
                                  <p:childTnLst>
                                    <p:animClr clrSpc="rgb" dir="cw">
                                      <p:cBhvr>
                                        <p:cTn id="102" dur="1000" fill="hold"/>
                                        <p:tgtEl>
                                          <p:spTgt spid="43"/>
                                        </p:tgtEl>
                                        <p:attrNameLst>
                                          <p:attrName>fillcolor</p:attrName>
                                        </p:attrNameLst>
                                      </p:cBhvr>
                                      <p:to>
                                        <a:schemeClr val="accent2"/>
                                      </p:to>
                                    </p:animClr>
                                    <p:set>
                                      <p:cBhvr>
                                        <p:cTn id="103" dur="1000" fill="hold"/>
                                        <p:tgtEl>
                                          <p:spTgt spid="43"/>
                                        </p:tgtEl>
                                        <p:attrNameLst>
                                          <p:attrName>fill.type</p:attrName>
                                        </p:attrNameLst>
                                      </p:cBhvr>
                                      <p:to>
                                        <p:strVal val="solid"/>
                                      </p:to>
                                    </p:set>
                                    <p:set>
                                      <p:cBhvr>
                                        <p:cTn id="104" dur="1000" fill="hold"/>
                                        <p:tgtEl>
                                          <p:spTgt spid="43"/>
                                        </p:tgtEl>
                                        <p:attrNameLst>
                                          <p:attrName>fill.on</p:attrName>
                                        </p:attrNameLst>
                                      </p:cBhvr>
                                      <p:to>
                                        <p:strVal val="true"/>
                                      </p:to>
                                    </p:set>
                                  </p:childTnLst>
                                </p:cTn>
                              </p:par>
                              <p:par>
                                <p:cTn id="105" presetID="1" presetClass="emph" presetSubtype="2" fill="hold" nodeType="withEffect">
                                  <p:stCondLst>
                                    <p:cond delay="0"/>
                                  </p:stCondLst>
                                  <p:childTnLst>
                                    <p:animClr clrSpc="rgb" dir="cw">
                                      <p:cBhvr>
                                        <p:cTn id="106" dur="1000" fill="hold"/>
                                        <p:tgtEl>
                                          <p:spTgt spid="44"/>
                                        </p:tgtEl>
                                        <p:attrNameLst>
                                          <p:attrName>fillcolor</p:attrName>
                                        </p:attrNameLst>
                                      </p:cBhvr>
                                      <p:to>
                                        <a:schemeClr val="accent2"/>
                                      </p:to>
                                    </p:animClr>
                                    <p:set>
                                      <p:cBhvr>
                                        <p:cTn id="107" dur="1000" fill="hold"/>
                                        <p:tgtEl>
                                          <p:spTgt spid="44"/>
                                        </p:tgtEl>
                                        <p:attrNameLst>
                                          <p:attrName>fill.type</p:attrName>
                                        </p:attrNameLst>
                                      </p:cBhvr>
                                      <p:to>
                                        <p:strVal val="solid"/>
                                      </p:to>
                                    </p:set>
                                    <p:set>
                                      <p:cBhvr>
                                        <p:cTn id="108" dur="1000" fill="hold"/>
                                        <p:tgtEl>
                                          <p:spTgt spid="44"/>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0"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56" grpId="0"/>
      <p:bldP spid="57"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6|0.6|0.6|0.6|0.6|0.6|0.6|0.6|0.5"/>
</p:tagLst>
</file>

<file path=ppt/tags/tag2.xml><?xml version="1.0" encoding="utf-8"?>
<p:tagLst xmlns:a="http://schemas.openxmlformats.org/drawingml/2006/main" xmlns:r="http://schemas.openxmlformats.org/officeDocument/2006/relationships" xmlns:p="http://schemas.openxmlformats.org/presentationml/2006/main">
  <p:tag name="TIMING" val="|0.6|0.6|0.6|0.6|0.6|0.6|0.6|0.6|0.5"/>
</p:tagLst>
</file>

<file path=ppt/tags/tag3.xml><?xml version="1.0" encoding="utf-8"?>
<p:tagLst xmlns:a="http://schemas.openxmlformats.org/drawingml/2006/main" xmlns:r="http://schemas.openxmlformats.org/officeDocument/2006/relationships" xmlns:p="http://schemas.openxmlformats.org/presentationml/2006/main">
  <p:tag name="TIMING" val="|0.6|0.6|0.6|0.6|0.6|0.6|0.6|0.6|0.5"/>
</p:tagLst>
</file>

<file path=ppt/tags/tag4.xml><?xml version="1.0" encoding="utf-8"?>
<p:tagLst xmlns:a="http://schemas.openxmlformats.org/drawingml/2006/main" xmlns:r="http://schemas.openxmlformats.org/officeDocument/2006/relationships" xmlns:p="http://schemas.openxmlformats.org/presentationml/2006/main">
  <p:tag name="TIMING" val="|0.6|0.6|0.6|0.6|0.6|0.6|0.6|0.6|0.5"/>
</p:tagLst>
</file>

<file path=ppt/tags/tag5.xml><?xml version="1.0" encoding="utf-8"?>
<p:tagLst xmlns:a="http://schemas.openxmlformats.org/drawingml/2006/main" xmlns:r="http://schemas.openxmlformats.org/officeDocument/2006/relationships" xmlns:p="http://schemas.openxmlformats.org/presentationml/2006/main">
  <p:tag name="TIMING" val="|0.6|0.6|0.6|0.6|0.6|0.6|0.6|0.6|0.5"/>
</p:tagLst>
</file>

<file path=ppt/tags/tag6.xml><?xml version="1.0" encoding="utf-8"?>
<p:tagLst xmlns:a="http://schemas.openxmlformats.org/drawingml/2006/main" xmlns:r="http://schemas.openxmlformats.org/officeDocument/2006/relationships" xmlns:p="http://schemas.openxmlformats.org/presentationml/2006/main">
  <p:tag name="TIMING" val="|0.6|0.6|0.6|0.6|0.6|0.6|0.6|0.6|0.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3565</TotalTime>
  <Words>11262</Words>
  <Application>Microsoft Office PowerPoint</Application>
  <PresentationFormat>Widescreen</PresentationFormat>
  <Paragraphs>1197</Paragraphs>
  <Slides>58</Slides>
  <Notes>58</Notes>
  <HiddenSlides>4</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58</vt:i4>
      </vt:variant>
    </vt:vector>
  </HeadingPairs>
  <TitlesOfParts>
    <vt:vector size="65" baseType="lpstr">
      <vt:lpstr>Aptos</vt:lpstr>
      <vt:lpstr>Aptos Display</vt:lpstr>
      <vt:lpstr>Arial</vt:lpstr>
      <vt:lpstr>Consolas</vt:lpstr>
      <vt:lpstr>Courier New</vt:lpstr>
      <vt:lpstr>Wingdings</vt:lpstr>
      <vt:lpstr>Office Theme</vt:lpstr>
      <vt:lpstr>Root Signatures &amp; Shader ISA</vt:lpstr>
      <vt:lpstr>Intro</vt:lpstr>
      <vt:lpstr>Disclaimer</vt:lpstr>
      <vt:lpstr>Crash Course</vt:lpstr>
      <vt:lpstr>Crash Course</vt:lpstr>
      <vt:lpstr>Crash Course</vt:lpstr>
      <vt:lpstr>Root Signature</vt:lpstr>
      <vt:lpstr>Descriptor Table</vt:lpstr>
      <vt:lpstr>Descriptor Table</vt:lpstr>
      <vt:lpstr>Descriptor Table</vt:lpstr>
      <vt:lpstr>Shader</vt:lpstr>
      <vt:lpstr>Descriptor Table</vt:lpstr>
      <vt:lpstr>Descriptor Table</vt:lpstr>
      <vt:lpstr>Descriptor Table</vt:lpstr>
      <vt:lpstr>Descriptor Table</vt:lpstr>
      <vt:lpstr>Descriptor Table</vt:lpstr>
      <vt:lpstr>Descriptor Table</vt:lpstr>
      <vt:lpstr>Descriptor Table</vt:lpstr>
      <vt:lpstr>Descriptor Table</vt:lpstr>
      <vt:lpstr>Descriptor Table</vt:lpstr>
      <vt:lpstr>Descriptor Table</vt:lpstr>
      <vt:lpstr>Root Descriptor</vt:lpstr>
      <vt:lpstr>Root Descriptor</vt:lpstr>
      <vt:lpstr>Root Descriptor</vt:lpstr>
      <vt:lpstr>Root Descriptor</vt:lpstr>
      <vt:lpstr>Root Descriptor</vt:lpstr>
      <vt:lpstr>Root Descriptor</vt:lpstr>
      <vt:lpstr>Root Descriptor</vt:lpstr>
      <vt:lpstr>Root Descriptor</vt:lpstr>
      <vt:lpstr>Root Constant</vt:lpstr>
      <vt:lpstr>Root Constant</vt:lpstr>
      <vt:lpstr>Root Constant</vt:lpstr>
      <vt:lpstr>Root Constant</vt:lpstr>
      <vt:lpstr>Root Constant</vt:lpstr>
      <vt:lpstr>Root Constant</vt:lpstr>
      <vt:lpstr>Root Constant</vt:lpstr>
      <vt:lpstr>Root Constant</vt:lpstr>
      <vt:lpstr>Bindless</vt:lpstr>
      <vt:lpstr>Bindless</vt:lpstr>
      <vt:lpstr>Bindless</vt:lpstr>
      <vt:lpstr>Bindless</vt:lpstr>
      <vt:lpstr>Bindless</vt:lpstr>
      <vt:lpstr>Bindless</vt:lpstr>
      <vt:lpstr>Bindless</vt:lpstr>
      <vt:lpstr>Bindless</vt:lpstr>
      <vt:lpstr>Bindless</vt:lpstr>
      <vt:lpstr>Bindless</vt:lpstr>
      <vt:lpstr>Bindless</vt:lpstr>
      <vt:lpstr>Summary</vt:lpstr>
      <vt:lpstr>Summary</vt:lpstr>
      <vt:lpstr>Summary</vt:lpstr>
      <vt:lpstr>Summary</vt:lpstr>
      <vt:lpstr>Summary</vt:lpstr>
      <vt:lpstr>Summary</vt:lpstr>
      <vt:lpstr>Summary</vt:lpstr>
      <vt:lpstr>Questions?</vt:lpstr>
      <vt:lpstr>Bonus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Wessel de Groot</dc:creator>
  <cp:lastModifiedBy>Wessel de Groot</cp:lastModifiedBy>
  <cp:revision>3</cp:revision>
  <dcterms:created xsi:type="dcterms:W3CDTF">2025-07-17T09:32:52Z</dcterms:created>
  <dcterms:modified xsi:type="dcterms:W3CDTF">2025-11-19T06:51:48Z</dcterms:modified>
</cp:coreProperties>
</file>