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Nunito"/>
      <p:regular r:id="rId22"/>
      <p:bold r:id="rId23"/>
      <p:italic r:id="rId24"/>
      <p:boldItalic r:id="rId25"/>
    </p:embeddedFont>
    <p:embeddedFont>
      <p:font typeface="Press Start 2P"/>
      <p:regular r:id="rId26"/>
    </p:embeddedFont>
    <p:embeddedFont>
      <p:font typeface="Average"/>
      <p:regular r:id="rId27"/>
    </p:embeddedFont>
    <p:embeddedFont>
      <p:font typeface="Quicksand"/>
      <p:regular r:id="rId28"/>
      <p:bold r:id="rId29"/>
    </p:embeddedFont>
    <p:embeddedFont>
      <p:font typeface="Oswald"/>
      <p:regular r:id="rId30"/>
      <p:bold r:id="rId31"/>
    </p:embeddedFont>
    <p:embeddedFont>
      <p:font typeface="DM Sans"/>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Nunito-regular.fntdata"/><Relationship Id="rId21" Type="http://schemas.openxmlformats.org/officeDocument/2006/relationships/slide" Target="slides/slide16.xml"/><Relationship Id="rId24" Type="http://schemas.openxmlformats.org/officeDocument/2006/relationships/font" Target="fonts/Nunito-italic.fntdata"/><Relationship Id="rId23" Type="http://schemas.openxmlformats.org/officeDocument/2006/relationships/font" Target="fonts/Nuni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ressStart2P-regular.fntdata"/><Relationship Id="rId25" Type="http://schemas.openxmlformats.org/officeDocument/2006/relationships/font" Target="fonts/Nunito-boldItalic.fntdata"/><Relationship Id="rId28" Type="http://schemas.openxmlformats.org/officeDocument/2006/relationships/font" Target="fonts/Quicksand-regular.fntdata"/><Relationship Id="rId27" Type="http://schemas.openxmlformats.org/officeDocument/2006/relationships/font" Target="fonts/Average-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Quicksand-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swald-bold.fntdata"/><Relationship Id="rId30" Type="http://schemas.openxmlformats.org/officeDocument/2006/relationships/font" Target="fonts/Oswald-regular.fntdata"/><Relationship Id="rId11" Type="http://schemas.openxmlformats.org/officeDocument/2006/relationships/slide" Target="slides/slide6.xml"/><Relationship Id="rId33" Type="http://schemas.openxmlformats.org/officeDocument/2006/relationships/font" Target="fonts/DMSans-bold.fntdata"/><Relationship Id="rId10" Type="http://schemas.openxmlformats.org/officeDocument/2006/relationships/slide" Target="slides/slide5.xml"/><Relationship Id="rId32" Type="http://schemas.openxmlformats.org/officeDocument/2006/relationships/font" Target="fonts/DMSans-regular.fntdata"/><Relationship Id="rId13" Type="http://schemas.openxmlformats.org/officeDocument/2006/relationships/slide" Target="slides/slide8.xml"/><Relationship Id="rId35" Type="http://schemas.openxmlformats.org/officeDocument/2006/relationships/font" Target="fonts/DMSans-boldItalic.fntdata"/><Relationship Id="rId12" Type="http://schemas.openxmlformats.org/officeDocument/2006/relationships/slide" Target="slides/slide7.xml"/><Relationship Id="rId34" Type="http://schemas.openxmlformats.org/officeDocument/2006/relationships/font" Target="fonts/DMSans-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lectronic-arts.slack.com/archives/C043Y2FK2AF/p1746207162106139?thread_ts=1745611295.712519&amp;cid=C043Y2FK2AF"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nrealengine.com/fr/tech-blog/how-epic-games-is-handling-auto-exposure-in-4-25"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lectronic-arts.slack.com/archives/C043Y2FK2AF/p1740174391302239" TargetMode="External"/><Relationship Id="rId3" Type="http://schemas.openxmlformats.org/officeDocument/2006/relationships/hyperlink" Target="https://electronic-arts.slack.com/archives/C043Y2FK2AF/p1749261570952039" TargetMode="External"/><Relationship Id="rId4" Type="http://schemas.openxmlformats.org/officeDocument/2006/relationships/hyperlink" Target="https://electronic-arts.slack.com/archives/C043Y2FK2AF/p1747962618023229" TargetMode="External"/><Relationship Id="rId5" Type="http://schemas.openxmlformats.org/officeDocument/2006/relationships/hyperlink" Target="https://electronic-arts.slack.com/archives/C043Y2FK2AF/p1746483869997619?thread_ts=1745611295.712519&amp;cid=C043Y2FK2AF" TargetMode="External"/><Relationship Id="rId6" Type="http://schemas.openxmlformats.org/officeDocument/2006/relationships/hyperlink" Target="https://electronic-arts.slack.com/archives/C043Y2FK2AF/p1745611295712519" TargetMode="External"/><Relationship Id="rId7" Type="http://schemas.openxmlformats.org/officeDocument/2006/relationships/hyperlink" Target="https://electronic-arts.slack.com/archives/C03U6SX90BV/p1733188298807679"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iro.com/app/board/uXjVIoC6d4k=/?share_link_id=220461789975"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tackoverflow.com/questions/30359451/html-css-use-dos-codepage-437-font-missing-glyphs"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36771a8eab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36771a8eab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Graphics Programming Conference 2025</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6771a8eabe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36771a8eabe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36771a8eabe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36771a8eabe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6771a8eabe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36771a8eabe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6771a8eabe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36771a8eabe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6af3b4950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36af3b4950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None/>
            </a:pPr>
            <a:r>
              <a:rPr lang="en" sz="1000">
                <a:solidFill>
                  <a:schemeClr val="dk1"/>
                </a:solidFill>
              </a:rPr>
              <a:t>uint GI 	: SV_GroupIndex</a:t>
            </a:r>
            <a:endParaRPr sz="1000">
              <a:solidFill>
                <a:schemeClr val="dk1"/>
              </a:solidFill>
            </a:endParaRPr>
          </a:p>
          <a:p>
            <a:pPr indent="0" lvl="0" marL="0" rtl="0" algn="l">
              <a:lnSpc>
                <a:spcPct val="105000"/>
              </a:lnSpc>
              <a:spcBef>
                <a:spcPts val="1200"/>
              </a:spcBef>
              <a:spcAft>
                <a:spcPts val="1200"/>
              </a:spcAft>
              <a:buClr>
                <a:schemeClr val="dk1"/>
              </a:buClr>
              <a:buSzPts val="1100"/>
              <a:buFont typeface="Arial"/>
              <a:buNone/>
            </a:pPr>
            <a:r>
              <a:t/>
            </a:r>
            <a:endParaRPr sz="1000">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36771a8eabe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36771a8eabe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36771a8eabe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36771a8eabe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br>
              <a:rPr lang="en"/>
            </a:b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36771a8eabe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36771a8eabe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easy to integrate (soon open source) tool is designed to help engineers with shader writing and debugging. Documentation and examples get you started quickly.  Working best in a shader hot reloading environment like Gigi, rapid prototyping becomes straightforward. We show you how to integrate in your codebase and you can use it for PrintF debugging, drawing 2d and 3d shapes with few lines of code. No C++ code changes required.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2f51a52101_0_9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32f51a52101_0_9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https://electronic-arts.slack.com/archives/C043Y2FK2AF/p1746207162106139?thread_ts=1745611295.712519&amp;cid=C043Y2FK2AF</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6771a8eabe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36771a8eabe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Image from: </a:t>
            </a:r>
            <a:r>
              <a:rPr lang="en" u="sng">
                <a:solidFill>
                  <a:schemeClr val="hlink"/>
                </a:solidFill>
                <a:hlinkClick r:id="rId2"/>
              </a:rPr>
              <a:t>https://www.unrealengine.com/fr/tech-blog/how-epic-games-is-handling-auto-exposure-in-4-25</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6771a8eabe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36771a8eabe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6771a8eabe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36771a8eabe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EA Posts</a:t>
            </a:r>
            <a:br>
              <a:rPr lang="en">
                <a:solidFill>
                  <a:schemeClr val="dk1"/>
                </a:solidFill>
              </a:rPr>
            </a:br>
            <a:br>
              <a:rPr lang="en">
                <a:solidFill>
                  <a:schemeClr val="dk1"/>
                </a:solidFill>
              </a:rPr>
            </a:br>
            <a:r>
              <a:rPr lang="en">
                <a:solidFill>
                  <a:schemeClr val="dk1"/>
                </a:solidFill>
              </a:rPr>
              <a:t>When it was called UIND</a:t>
            </a:r>
            <a:endParaRPr>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hlink"/>
                </a:solidFill>
                <a:hlinkClick r:id="rId2"/>
              </a:rPr>
              <a:t>https://electronic-arts.slack.com/archives/C043Y2FK2AF/p1740174391302239</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WaveSerializer</a:t>
            </a:r>
            <a:endParaRPr>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hlink"/>
                </a:solidFill>
                <a:hlinkClick r:id="rId3"/>
              </a:rPr>
              <a:t>https://electronic-arts.slack.com/archives/C043Y2FK2AF/p1749261570952039</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Conservative rasterization of a AABB in compute shade</a:t>
            </a:r>
            <a:endParaRPr>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hlink"/>
                </a:solidFill>
                <a:hlinkClick r:id="rId4"/>
              </a:rPr>
              <a:t>https://electronic-arts.slack.com/archives/C043Y2FK2AF/p1747962618023229</a:t>
            </a:r>
            <a:endParaRPr>
              <a:solidFill>
                <a:schemeClr val="dk1"/>
              </a:solidFill>
            </a:endParaRPr>
          </a:p>
          <a:p>
            <a:pPr indent="0" lvl="0" marL="0" rtl="0" algn="l">
              <a:spcBef>
                <a:spcPts val="0"/>
              </a:spcBef>
              <a:spcAft>
                <a:spcPts val="0"/>
              </a:spcAft>
              <a:buClr>
                <a:schemeClr val="dk1"/>
              </a:buClr>
              <a:buSzPts val="1100"/>
              <a:buFont typeface="Arial"/>
              <a:buNone/>
            </a:pPr>
            <a:br>
              <a:rPr lang="en">
                <a:solidFill>
                  <a:schemeClr val="dk1"/>
                </a:solidFill>
              </a:rPr>
            </a:br>
            <a:r>
              <a:rPr lang="en">
                <a:solidFill>
                  <a:schemeClr val="dk1"/>
                </a:solidFill>
              </a:rPr>
              <a:t>Gigi WebGPU</a:t>
            </a:r>
            <a:br>
              <a:rPr lang="en">
                <a:solidFill>
                  <a:schemeClr val="dk1"/>
                </a:solidFill>
              </a:rPr>
            </a:br>
            <a:r>
              <a:rPr lang="en" u="sng">
                <a:solidFill>
                  <a:schemeClr val="hlink"/>
                </a:solidFill>
                <a:hlinkClick r:id="rId5"/>
              </a:rPr>
              <a:t>https://electronic-arts.slack.com/archives/C043Y2FK2AF/p1746483869997619?thread_ts=1745611295.712519&amp;cid=C043Y2FK2AF</a:t>
            </a:r>
            <a:endParaRPr>
              <a:solidFill>
                <a:schemeClr val="dk1"/>
              </a:solidFill>
            </a:endParaRPr>
          </a:p>
          <a:p>
            <a:pPr indent="0" lvl="0" marL="0" rtl="0" algn="l">
              <a:spcBef>
                <a:spcPts val="0"/>
              </a:spcBef>
              <a:spcAft>
                <a:spcPts val="0"/>
              </a:spcAft>
              <a:buClr>
                <a:schemeClr val="dk1"/>
              </a:buClr>
              <a:buSzPts val="1100"/>
              <a:buFont typeface="Arial"/>
              <a:buNone/>
            </a:pPr>
            <a:br>
              <a:rPr lang="en">
                <a:solidFill>
                  <a:schemeClr val="dk1"/>
                </a:solidFill>
              </a:rPr>
            </a:br>
            <a:r>
              <a:rPr lang="en">
                <a:solidFill>
                  <a:schemeClr val="dk1"/>
                </a:solidFill>
              </a:rPr>
              <a:t>Splat rendering</a:t>
            </a:r>
            <a:endParaRPr>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hlink"/>
                </a:solidFill>
                <a:hlinkClick r:id="rId6"/>
              </a:rPr>
              <a:t>https://electronic-arts.slack.com/archives/C043Y2FK2AF/p1745611295712519</a:t>
            </a:r>
            <a:endParaRPr>
              <a:solidFill>
                <a:schemeClr val="dk1"/>
              </a:solidFill>
            </a:endParaRPr>
          </a:p>
          <a:p>
            <a:pPr indent="0" lvl="0" marL="0" rtl="0" algn="l">
              <a:spcBef>
                <a:spcPts val="0"/>
              </a:spcBef>
              <a:spcAft>
                <a:spcPts val="0"/>
              </a:spcAft>
              <a:buClr>
                <a:schemeClr val="dk1"/>
              </a:buClr>
              <a:buSzPts val="1100"/>
              <a:buFont typeface="Arial"/>
              <a:buNone/>
            </a:pPr>
            <a:br>
              <a:rPr lang="en">
                <a:solidFill>
                  <a:schemeClr val="dk1"/>
                </a:solidFill>
              </a:rPr>
            </a:br>
            <a:br>
              <a:rPr lang="en">
                <a:solidFill>
                  <a:schemeClr val="dk1"/>
                </a:solidFill>
              </a:rPr>
            </a:br>
            <a:r>
              <a:rPr lang="en">
                <a:solidFill>
                  <a:schemeClr val="dk1"/>
                </a:solidFill>
              </a:rPr>
              <a:t>MMG slack group post</a:t>
            </a:r>
            <a:br>
              <a:rPr lang="en">
                <a:solidFill>
                  <a:schemeClr val="dk1"/>
                </a:solidFill>
              </a:rPr>
            </a:br>
            <a:r>
              <a:rPr lang="en" u="sng">
                <a:solidFill>
                  <a:schemeClr val="hlink"/>
                </a:solidFill>
                <a:hlinkClick r:id="rId7"/>
              </a:rPr>
              <a:t>https://electronic-arts.slack.com/archives/C03U6SX90BV/p1733188298807679</a:t>
            </a:r>
            <a:endParaRPr>
              <a:solidFill>
                <a:schemeClr val="dk1"/>
              </a:solidFill>
            </a:endParaRPr>
          </a:p>
          <a:p>
            <a:pPr indent="0" lvl="0" marL="0" rtl="0" algn="l">
              <a:spcBef>
                <a:spcPts val="0"/>
              </a:spcBef>
              <a:spcAft>
                <a:spcPts val="0"/>
              </a:spcAft>
              <a:buClr>
                <a:schemeClr val="dk1"/>
              </a:buClr>
              <a:buSzPts val="1100"/>
              <a:buFont typeface="Arial"/>
              <a:buNone/>
            </a:pPr>
            <a:r>
              <a:rPr lang="en" sz="1150">
                <a:solidFill>
                  <a:schemeClr val="dk1"/>
                </a:solidFill>
              </a:rPr>
              <a:t>I visualized the order for a 4x16 thread group block</a:t>
            </a:r>
            <a:endParaRPr sz="1150">
              <a:solidFill>
                <a:schemeClr val="dk1"/>
              </a:solidFill>
            </a:endParaRPr>
          </a:p>
          <a:p>
            <a:pPr indent="-228600" lvl="0" marL="647700" rtl="0" algn="l">
              <a:lnSpc>
                <a:spcPct val="115000"/>
              </a:lnSpc>
              <a:spcBef>
                <a:spcPts val="0"/>
              </a:spcBef>
              <a:spcAft>
                <a:spcPts val="0"/>
              </a:spcAft>
              <a:buClr>
                <a:schemeClr val="dk1"/>
              </a:buClr>
              <a:buSzPts val="1150"/>
              <a:buNone/>
            </a:pPr>
            <a:r>
              <a:rPr lang="en" sz="1150">
                <a:solidFill>
                  <a:schemeClr val="dk1"/>
                </a:solidFill>
              </a:rPr>
              <a:t>first image:  GTidx : SV_GroupIndex, as expected</a:t>
            </a:r>
            <a:endParaRPr sz="1150">
              <a:solidFill>
                <a:schemeClr val="dk1"/>
              </a:solidFill>
            </a:endParaRPr>
          </a:p>
          <a:p>
            <a:pPr indent="-228600" lvl="0" marL="647700" rtl="0" algn="l">
              <a:lnSpc>
                <a:spcPct val="115000"/>
              </a:lnSpc>
              <a:spcBef>
                <a:spcPts val="0"/>
              </a:spcBef>
              <a:spcAft>
                <a:spcPts val="0"/>
              </a:spcAft>
              <a:buClr>
                <a:schemeClr val="dk1"/>
              </a:buClr>
              <a:buSzPts val="1150"/>
              <a:buNone/>
            </a:pPr>
            <a:r>
              <a:rPr lang="en" sz="1150">
                <a:solidFill>
                  <a:schemeClr val="dk1"/>
                </a:solidFill>
              </a:rPr>
              <a:t>second image WaveGetLaneIndex(), I am surprised to get a wave size of 32, new AMD hardware has the feature but drivers should be careful using it, maybe my thread group size triggered it. Also the 2x2 block swizzle is good for texture cache but makes coding different from NVidia. I did not see this described in docs. Point me at a good reference, if you know.</a:t>
            </a:r>
            <a:endParaRPr sz="115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50">
                <a:solidFill>
                  <a:schemeClr val="dk1"/>
                </a:solidFill>
              </a:rPr>
              <a:t>The images are from a AMD Radeon Pro W6600.</a:t>
            </a:r>
            <a:endParaRPr sz="1150">
              <a:solidFill>
                <a:schemeClr val="dk1"/>
              </a:solidFill>
            </a:endParaRPr>
          </a:p>
          <a:p>
            <a:pPr indent="0" lvl="0" marL="0" rtl="0" algn="l">
              <a:spcBef>
                <a:spcPts val="0"/>
              </a:spcBef>
              <a:spcAft>
                <a:spcPts val="0"/>
              </a:spcAft>
              <a:buClr>
                <a:schemeClr val="dk1"/>
              </a:buClr>
              <a:buSzPts val="1100"/>
              <a:buFont typeface="Arial"/>
              <a:buNone/>
            </a:pPr>
            <a:r>
              <a:rPr lang="en" sz="1150">
                <a:solidFill>
                  <a:schemeClr val="dk1"/>
                </a:solidFill>
              </a:rPr>
              <a:t>On my NVidia it would be like the first image but %32.</a:t>
            </a:r>
            <a:endParaRPr sz="1150">
              <a:solidFill>
                <a:schemeClr val="dk1"/>
              </a:solidFill>
            </a:endParaRPr>
          </a:p>
          <a:p>
            <a:pPr indent="0" lvl="0" marL="0" rtl="0" algn="l">
              <a:spcBef>
                <a:spcPts val="0"/>
              </a:spcBef>
              <a:spcAft>
                <a:spcPts val="0"/>
              </a:spcAft>
              <a:buClr>
                <a:schemeClr val="dk1"/>
              </a:buClr>
              <a:buSzPts val="1100"/>
              <a:buFont typeface="Arial"/>
              <a:buNone/>
            </a:pPr>
            <a:r>
              <a:rPr lang="en" sz="1150">
                <a:solidFill>
                  <a:schemeClr val="dk1"/>
                </a:solidFill>
              </a:rPr>
              <a:t>This surprising wave lane layout makes coding a bit more difficult, mostly when using WaveActiveBallot()</a:t>
            </a:r>
            <a:r>
              <a:rPr lang="en" sz="1000">
                <a:solidFill>
                  <a:schemeClr val="dk1"/>
                </a:solidFill>
              </a:rPr>
              <a:t>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6771a8eabe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36771a8eabe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https://miro.com/app/board/uXjVIoC6d4k=/?share_link_id=220461789975</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6771a8eabe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36771a8eabe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Image from </a:t>
            </a:r>
            <a:r>
              <a:rPr lang="en" u="sng">
                <a:solidFill>
                  <a:schemeClr val="hlink"/>
                </a:solidFill>
                <a:hlinkClick r:id="rId2"/>
              </a:rPr>
              <a:t>https://stackoverflow.com/questions/30359451/html-css-use-dos-codepage-437-font-missing-glyphs</a:t>
            </a:r>
            <a:endParaRPr/>
          </a:p>
          <a:p>
            <a:pPr indent="0" lvl="0" marL="0" rtl="0" algn="l">
              <a:spcBef>
                <a:spcPts val="0"/>
              </a:spcBef>
              <a:spcAft>
                <a:spcPts val="0"/>
              </a:spcAft>
              <a:buNone/>
            </a:pPr>
            <a:r>
              <a:rPr lang="en"/>
              <a:t>This is not actually the font we use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6771a8eabe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36771a8eabe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 name="Shape 12"/>
        <p:cNvGrpSpPr/>
        <p:nvPr/>
      </p:nvGrpSpPr>
      <p:grpSpPr>
        <a:xfrm>
          <a:off x="0" y="0"/>
          <a:ext cx="0" cy="0"/>
          <a:chOff x="0" y="0"/>
          <a:chExt cx="0" cy="0"/>
        </a:xfrm>
      </p:grpSpPr>
      <p:sp>
        <p:nvSpPr>
          <p:cNvPr id="13" name="Google Shape;13;p2"/>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4" name="Google Shape;14;p2"/>
          <p:cNvSpPr txBox="1"/>
          <p:nvPr>
            <p:ph idx="1" type="subTitle"/>
          </p:nvPr>
        </p:nvSpPr>
        <p:spPr>
          <a:xfrm>
            <a:off x="671325" y="3183626"/>
            <a:ext cx="7801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5" name="Google Shape;15;p2"/>
          <p:cNvSpPr txBox="1"/>
          <p:nvPr>
            <p:ph idx="12" type="sldNum"/>
          </p:nvPr>
        </p:nvSpPr>
        <p:spPr>
          <a:xfrm>
            <a:off x="8582225" y="441923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 name="Shape 47"/>
        <p:cNvGrpSpPr/>
        <p:nvPr/>
      </p:nvGrpSpPr>
      <p:grpSpPr>
        <a:xfrm>
          <a:off x="0" y="0"/>
          <a:ext cx="0" cy="0"/>
          <a:chOff x="0" y="0"/>
          <a:chExt cx="0" cy="0"/>
        </a:xfrm>
      </p:grpSpPr>
      <p:sp>
        <p:nvSpPr>
          <p:cNvPr id="48" name="Google Shape;48;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9" name="Google Shape;49;p11"/>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30200" lvl="0" marL="457200" algn="ctr">
              <a:spcBef>
                <a:spcPts val="0"/>
              </a:spcBef>
              <a:spcAft>
                <a:spcPts val="0"/>
              </a:spcAft>
              <a:buSzPts val="16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0" name="Google Shape;50;p11"/>
          <p:cNvSpPr txBox="1"/>
          <p:nvPr>
            <p:ph idx="12" type="sldNum"/>
          </p:nvPr>
        </p:nvSpPr>
        <p:spPr>
          <a:xfrm>
            <a:off x="8490250" y="441216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
        <p:nvSpPr>
          <p:cNvPr id="52" name="Google Shape;52;p12"/>
          <p:cNvSpPr txBox="1"/>
          <p:nvPr>
            <p:ph idx="12" type="sldNum"/>
          </p:nvPr>
        </p:nvSpPr>
        <p:spPr>
          <a:xfrm>
            <a:off x="8490250" y="441216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p:cSld name="TITLE_AND_BODY_1">
    <p:spTree>
      <p:nvGrpSpPr>
        <p:cNvPr id="53" name="Shape 53"/>
        <p:cNvGrpSpPr/>
        <p:nvPr/>
      </p:nvGrpSpPr>
      <p:grpSpPr>
        <a:xfrm>
          <a:off x="0" y="0"/>
          <a:ext cx="0" cy="0"/>
          <a:chOff x="0" y="0"/>
          <a:chExt cx="0" cy="0"/>
        </a:xfrm>
      </p:grpSpPr>
      <p:sp>
        <p:nvSpPr>
          <p:cNvPr id="54" name="Google Shape;54;p13"/>
          <p:cNvSpPr txBox="1"/>
          <p:nvPr>
            <p:ph type="title"/>
          </p:nvPr>
        </p:nvSpPr>
        <p:spPr>
          <a:xfrm>
            <a:off x="1013075" y="432305"/>
            <a:ext cx="6858000" cy="3450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Font typeface="Quicksand"/>
              <a:buNone/>
              <a:defRPr>
                <a:latin typeface="Quicksand"/>
                <a:ea typeface="Quicksand"/>
                <a:cs typeface="Quicksand"/>
                <a:sym typeface="Quicksand"/>
              </a:defRPr>
            </a:lvl1pPr>
            <a:lvl2pPr lvl="1" rtl="0">
              <a:spcBef>
                <a:spcPts val="0"/>
              </a:spcBef>
              <a:spcAft>
                <a:spcPts val="0"/>
              </a:spcAft>
              <a:buSzPts val="2300"/>
              <a:buFont typeface="Quicksand"/>
              <a:buNone/>
              <a:defRPr sz="2300">
                <a:latin typeface="Quicksand"/>
                <a:ea typeface="Quicksand"/>
                <a:cs typeface="Quicksand"/>
                <a:sym typeface="Quicksand"/>
              </a:defRPr>
            </a:lvl2pPr>
            <a:lvl3pPr lvl="2" rtl="0">
              <a:spcBef>
                <a:spcPts val="0"/>
              </a:spcBef>
              <a:spcAft>
                <a:spcPts val="0"/>
              </a:spcAft>
              <a:buSzPts val="2300"/>
              <a:buFont typeface="Quicksand"/>
              <a:buNone/>
              <a:defRPr sz="2300">
                <a:latin typeface="Quicksand"/>
                <a:ea typeface="Quicksand"/>
                <a:cs typeface="Quicksand"/>
                <a:sym typeface="Quicksand"/>
              </a:defRPr>
            </a:lvl3pPr>
            <a:lvl4pPr lvl="3" rtl="0">
              <a:spcBef>
                <a:spcPts val="0"/>
              </a:spcBef>
              <a:spcAft>
                <a:spcPts val="0"/>
              </a:spcAft>
              <a:buSzPts val="2300"/>
              <a:buFont typeface="Quicksand"/>
              <a:buNone/>
              <a:defRPr sz="2300">
                <a:latin typeface="Quicksand"/>
                <a:ea typeface="Quicksand"/>
                <a:cs typeface="Quicksand"/>
                <a:sym typeface="Quicksand"/>
              </a:defRPr>
            </a:lvl4pPr>
            <a:lvl5pPr lvl="4" rtl="0">
              <a:spcBef>
                <a:spcPts val="0"/>
              </a:spcBef>
              <a:spcAft>
                <a:spcPts val="0"/>
              </a:spcAft>
              <a:buSzPts val="2300"/>
              <a:buFont typeface="Quicksand"/>
              <a:buNone/>
              <a:defRPr sz="2300">
                <a:latin typeface="Quicksand"/>
                <a:ea typeface="Quicksand"/>
                <a:cs typeface="Quicksand"/>
                <a:sym typeface="Quicksand"/>
              </a:defRPr>
            </a:lvl5pPr>
            <a:lvl6pPr lvl="5" rtl="0">
              <a:spcBef>
                <a:spcPts val="0"/>
              </a:spcBef>
              <a:spcAft>
                <a:spcPts val="0"/>
              </a:spcAft>
              <a:buSzPts val="2300"/>
              <a:buFont typeface="Quicksand"/>
              <a:buNone/>
              <a:defRPr sz="2300">
                <a:latin typeface="Quicksand"/>
                <a:ea typeface="Quicksand"/>
                <a:cs typeface="Quicksand"/>
                <a:sym typeface="Quicksand"/>
              </a:defRPr>
            </a:lvl6pPr>
            <a:lvl7pPr lvl="6" rtl="0">
              <a:spcBef>
                <a:spcPts val="0"/>
              </a:spcBef>
              <a:spcAft>
                <a:spcPts val="0"/>
              </a:spcAft>
              <a:buSzPts val="2300"/>
              <a:buFont typeface="Quicksand"/>
              <a:buNone/>
              <a:defRPr sz="2300">
                <a:latin typeface="Quicksand"/>
                <a:ea typeface="Quicksand"/>
                <a:cs typeface="Quicksand"/>
                <a:sym typeface="Quicksand"/>
              </a:defRPr>
            </a:lvl7pPr>
            <a:lvl8pPr lvl="7" rtl="0">
              <a:spcBef>
                <a:spcPts val="0"/>
              </a:spcBef>
              <a:spcAft>
                <a:spcPts val="0"/>
              </a:spcAft>
              <a:buSzPts val="2300"/>
              <a:buFont typeface="Quicksand"/>
              <a:buNone/>
              <a:defRPr sz="2300">
                <a:latin typeface="Quicksand"/>
                <a:ea typeface="Quicksand"/>
                <a:cs typeface="Quicksand"/>
                <a:sym typeface="Quicksand"/>
              </a:defRPr>
            </a:lvl8pPr>
            <a:lvl9pPr lvl="8" rtl="0">
              <a:spcBef>
                <a:spcPts val="0"/>
              </a:spcBef>
              <a:spcAft>
                <a:spcPts val="0"/>
              </a:spcAft>
              <a:buSzPts val="2300"/>
              <a:buFont typeface="Quicksand"/>
              <a:buNone/>
              <a:defRPr sz="2300">
                <a:latin typeface="Quicksand"/>
                <a:ea typeface="Quicksand"/>
                <a:cs typeface="Quicksand"/>
                <a:sym typeface="Quicksand"/>
              </a:defRPr>
            </a:lvl9pPr>
          </a:lstStyle>
          <a:p/>
        </p:txBody>
      </p:sp>
      <p:sp>
        <p:nvSpPr>
          <p:cNvPr id="55" name="Google Shape;55;p13"/>
          <p:cNvSpPr txBox="1"/>
          <p:nvPr>
            <p:ph idx="1" type="body"/>
          </p:nvPr>
        </p:nvSpPr>
        <p:spPr>
          <a:xfrm>
            <a:off x="1013100" y="963850"/>
            <a:ext cx="7996500" cy="3725700"/>
          </a:xfrm>
          <a:prstGeom prst="rect">
            <a:avLst/>
          </a:prstGeom>
        </p:spPr>
        <p:txBody>
          <a:bodyPr anchorCtr="0" anchor="t" bIns="91425" lIns="91425" spcFirstLastPara="1" rIns="91425" wrap="square" tIns="91425">
            <a:noAutofit/>
          </a:bodyPr>
          <a:lstStyle>
            <a:lvl1pPr indent="-355600" lvl="0" marL="457200" rtl="0">
              <a:spcBef>
                <a:spcPts val="600"/>
              </a:spcBef>
              <a:spcAft>
                <a:spcPts val="0"/>
              </a:spcAft>
              <a:buClr>
                <a:srgbClr val="F3F3F3"/>
              </a:buClr>
              <a:buSzPts val="2000"/>
              <a:buFont typeface="Quicksand"/>
              <a:buChar char="◦"/>
              <a:defRPr sz="2000">
                <a:solidFill>
                  <a:srgbClr val="F3F3F3"/>
                </a:solidFill>
                <a:latin typeface="Quicksand"/>
                <a:ea typeface="Quicksand"/>
                <a:cs typeface="Quicksand"/>
                <a:sym typeface="Quicksand"/>
              </a:defRPr>
            </a:lvl1pPr>
            <a:lvl2pPr indent="-317500" lvl="1" marL="914400" rtl="0">
              <a:spcBef>
                <a:spcPts val="1600"/>
              </a:spcBef>
              <a:spcAft>
                <a:spcPts val="0"/>
              </a:spcAft>
              <a:buClr>
                <a:srgbClr val="F3F3F3"/>
              </a:buClr>
              <a:buSzPts val="1400"/>
              <a:buFont typeface="Quicksand"/>
              <a:buChar char="▫"/>
              <a:defRPr sz="1400">
                <a:solidFill>
                  <a:srgbClr val="F3F3F3"/>
                </a:solidFill>
                <a:latin typeface="Quicksand"/>
                <a:ea typeface="Quicksand"/>
                <a:cs typeface="Quicksand"/>
                <a:sym typeface="Quicksand"/>
              </a:defRPr>
            </a:lvl2pPr>
            <a:lvl3pPr indent="-317500" lvl="2" marL="1371600" rtl="0">
              <a:spcBef>
                <a:spcPts val="1600"/>
              </a:spcBef>
              <a:spcAft>
                <a:spcPts val="0"/>
              </a:spcAft>
              <a:buClr>
                <a:srgbClr val="F3F3F3"/>
              </a:buClr>
              <a:buSzPts val="1400"/>
              <a:buFont typeface="Quicksand"/>
              <a:buChar char="■"/>
              <a:defRPr sz="1400">
                <a:solidFill>
                  <a:srgbClr val="F3F3F3"/>
                </a:solidFill>
                <a:latin typeface="Quicksand"/>
                <a:ea typeface="Quicksand"/>
                <a:cs typeface="Quicksand"/>
                <a:sym typeface="Quicksand"/>
              </a:defRPr>
            </a:lvl3pPr>
            <a:lvl4pPr indent="-279400" lvl="3" marL="1828800" rtl="0">
              <a:spcBef>
                <a:spcPts val="1600"/>
              </a:spcBef>
              <a:spcAft>
                <a:spcPts val="0"/>
              </a:spcAft>
              <a:buClr>
                <a:srgbClr val="F3F3F3"/>
              </a:buClr>
              <a:buSzPts val="800"/>
              <a:buFont typeface="Quicksand"/>
              <a:buChar char="●"/>
              <a:defRPr sz="800">
                <a:solidFill>
                  <a:srgbClr val="F3F3F3"/>
                </a:solidFill>
                <a:latin typeface="Quicksand"/>
                <a:ea typeface="Quicksand"/>
                <a:cs typeface="Quicksand"/>
                <a:sym typeface="Quicksand"/>
              </a:defRPr>
            </a:lvl4pPr>
            <a:lvl5pPr indent="-279400" lvl="4" marL="2286000" rtl="0">
              <a:spcBef>
                <a:spcPts val="1600"/>
              </a:spcBef>
              <a:spcAft>
                <a:spcPts val="0"/>
              </a:spcAft>
              <a:buClr>
                <a:srgbClr val="F3F3F3"/>
              </a:buClr>
              <a:buSzPts val="800"/>
              <a:buFont typeface="Quicksand"/>
              <a:buChar char="○"/>
              <a:defRPr sz="800">
                <a:solidFill>
                  <a:srgbClr val="F3F3F3"/>
                </a:solidFill>
                <a:latin typeface="Quicksand"/>
                <a:ea typeface="Quicksand"/>
                <a:cs typeface="Quicksand"/>
                <a:sym typeface="Quicksand"/>
              </a:defRPr>
            </a:lvl5pPr>
            <a:lvl6pPr indent="-279400" lvl="5" marL="2743200" rtl="0">
              <a:spcBef>
                <a:spcPts val="1600"/>
              </a:spcBef>
              <a:spcAft>
                <a:spcPts val="0"/>
              </a:spcAft>
              <a:buClr>
                <a:srgbClr val="F3F3F3"/>
              </a:buClr>
              <a:buSzPts val="800"/>
              <a:buFont typeface="Quicksand"/>
              <a:buChar char="■"/>
              <a:defRPr sz="800">
                <a:solidFill>
                  <a:srgbClr val="F3F3F3"/>
                </a:solidFill>
                <a:latin typeface="Quicksand"/>
                <a:ea typeface="Quicksand"/>
                <a:cs typeface="Quicksand"/>
                <a:sym typeface="Quicksand"/>
              </a:defRPr>
            </a:lvl6pPr>
            <a:lvl7pPr indent="-279400" lvl="6" marL="3200400" rtl="0">
              <a:spcBef>
                <a:spcPts val="1600"/>
              </a:spcBef>
              <a:spcAft>
                <a:spcPts val="0"/>
              </a:spcAft>
              <a:buClr>
                <a:srgbClr val="F3F3F3"/>
              </a:buClr>
              <a:buSzPts val="800"/>
              <a:buFont typeface="Quicksand"/>
              <a:buChar char="●"/>
              <a:defRPr sz="800">
                <a:solidFill>
                  <a:srgbClr val="F3F3F3"/>
                </a:solidFill>
                <a:latin typeface="Quicksand"/>
                <a:ea typeface="Quicksand"/>
                <a:cs typeface="Quicksand"/>
                <a:sym typeface="Quicksand"/>
              </a:defRPr>
            </a:lvl7pPr>
            <a:lvl8pPr indent="-279400" lvl="7" marL="3657600" rtl="0">
              <a:spcBef>
                <a:spcPts val="1600"/>
              </a:spcBef>
              <a:spcAft>
                <a:spcPts val="0"/>
              </a:spcAft>
              <a:buClr>
                <a:srgbClr val="F3F3F3"/>
              </a:buClr>
              <a:buSzPts val="800"/>
              <a:buFont typeface="Quicksand"/>
              <a:buChar char="○"/>
              <a:defRPr sz="800">
                <a:solidFill>
                  <a:srgbClr val="F3F3F3"/>
                </a:solidFill>
                <a:latin typeface="Quicksand"/>
                <a:ea typeface="Quicksand"/>
                <a:cs typeface="Quicksand"/>
                <a:sym typeface="Quicksand"/>
              </a:defRPr>
            </a:lvl8pPr>
            <a:lvl9pPr indent="-279400" lvl="8" marL="4114800" rtl="0">
              <a:spcBef>
                <a:spcPts val="1600"/>
              </a:spcBef>
              <a:spcAft>
                <a:spcPts val="1600"/>
              </a:spcAft>
              <a:buClr>
                <a:srgbClr val="F3F3F3"/>
              </a:buClr>
              <a:buSzPts val="800"/>
              <a:buFont typeface="Quicksand"/>
              <a:buChar char="■"/>
              <a:defRPr sz="800">
                <a:solidFill>
                  <a:srgbClr val="F3F3F3"/>
                </a:solidFill>
                <a:latin typeface="Quicksand"/>
                <a:ea typeface="Quicksand"/>
                <a:cs typeface="Quicksand"/>
                <a:sym typeface="Quicksand"/>
              </a:defRPr>
            </a:lvl9pPr>
          </a:lstStyle>
          <a:p/>
        </p:txBody>
      </p:sp>
      <p:sp>
        <p:nvSpPr>
          <p:cNvPr id="56" name="Google Shape;56;p13"/>
          <p:cNvSpPr txBox="1"/>
          <p:nvPr>
            <p:ph idx="12" type="sldNum"/>
          </p:nvPr>
        </p:nvSpPr>
        <p:spPr>
          <a:xfrm>
            <a:off x="8523157" y="4752131"/>
            <a:ext cx="548700" cy="3153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57" name="Google Shape;57;p13"/>
          <p:cNvCxnSpPr/>
          <p:nvPr/>
        </p:nvCxnSpPr>
        <p:spPr>
          <a:xfrm>
            <a:off x="640838" y="0"/>
            <a:ext cx="0" cy="5143500"/>
          </a:xfrm>
          <a:prstGeom prst="straightConnector1">
            <a:avLst/>
          </a:prstGeom>
          <a:noFill/>
          <a:ln cap="flat" cmpd="sng" w="9525">
            <a:solidFill>
              <a:schemeClr val="accent5"/>
            </a:solidFill>
            <a:prstDash val="solid"/>
            <a:round/>
            <a:headEnd len="med" w="med" type="none"/>
            <a:tailEnd len="med" w="med" type="none"/>
          </a:ln>
        </p:spPr>
      </p:cxnSp>
      <p:sp>
        <p:nvSpPr>
          <p:cNvPr id="58" name="Google Shape;58;p13"/>
          <p:cNvSpPr/>
          <p:nvPr/>
        </p:nvSpPr>
        <p:spPr>
          <a:xfrm>
            <a:off x="569596" y="453394"/>
            <a:ext cx="142500" cy="142500"/>
          </a:xfrm>
          <a:prstGeom prst="ellipse">
            <a:avLst/>
          </a:prstGeom>
          <a:solidFill>
            <a:schemeClr val="accen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3"/>
          <p:cNvSpPr/>
          <p:nvPr/>
        </p:nvSpPr>
        <p:spPr>
          <a:xfrm>
            <a:off x="539875" y="1172121"/>
            <a:ext cx="201900" cy="201900"/>
          </a:xfrm>
          <a:prstGeom prst="ellipse">
            <a:avLst/>
          </a:prstGeom>
          <a:solidFill>
            <a:srgbClr val="2E3037"/>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sp>
        <p:nvSpPr>
          <p:cNvPr id="17" name="Google Shape;17;p3"/>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8" name="Google Shape;18;p3"/>
          <p:cNvSpPr txBox="1"/>
          <p:nvPr>
            <p:ph idx="12" type="sldNum"/>
          </p:nvPr>
        </p:nvSpPr>
        <p:spPr>
          <a:xfrm>
            <a:off x="8490250" y="441216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216425"/>
            <a:ext cx="66804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 name="Google Shape;21;p4"/>
          <p:cNvSpPr txBox="1"/>
          <p:nvPr>
            <p:ph idx="1" type="body"/>
          </p:nvPr>
        </p:nvSpPr>
        <p:spPr>
          <a:xfrm>
            <a:off x="311700" y="1000075"/>
            <a:ext cx="8520600" cy="3416400"/>
          </a:xfrm>
          <a:prstGeom prst="rect">
            <a:avLst/>
          </a:prstGeom>
        </p:spPr>
        <p:txBody>
          <a:bodyPr anchorCtr="0" anchor="t" bIns="91425" lIns="91425" spcFirstLastPara="1" rIns="91425" wrap="square" tIns="91425">
            <a:noAutofit/>
          </a:bodyPr>
          <a:lstStyle>
            <a:lvl1pPr indent="-330200" lvl="0" marL="457200">
              <a:spcBef>
                <a:spcPts val="0"/>
              </a:spcBef>
              <a:spcAft>
                <a:spcPts val="0"/>
              </a:spcAft>
              <a:buSzPts val="16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70275" y="621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90250" y="441216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0" name="Google Shape;30;p6"/>
          <p:cNvSpPr txBox="1"/>
          <p:nvPr>
            <p:ph idx="12" type="sldNum"/>
          </p:nvPr>
        </p:nvSpPr>
        <p:spPr>
          <a:xfrm>
            <a:off x="8490250" y="441216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90250" y="441216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7" name="Google Shape;37;p8"/>
          <p:cNvSpPr txBox="1"/>
          <p:nvPr>
            <p:ph idx="12" type="sldNum"/>
          </p:nvPr>
        </p:nvSpPr>
        <p:spPr>
          <a:xfrm>
            <a:off x="8490250" y="441216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9"/>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1" name="Google Shape;41;p9"/>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2" name="Google Shape;42;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30200" lvl="0" marL="457200">
              <a:spcBef>
                <a:spcPts val="0"/>
              </a:spcBef>
              <a:spcAft>
                <a:spcPts val="0"/>
              </a:spcAft>
              <a:buClr>
                <a:schemeClr val="lt1"/>
              </a:buClr>
              <a:buSzPts val="16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3" name="Google Shape;43;p9"/>
          <p:cNvSpPr txBox="1"/>
          <p:nvPr>
            <p:ph idx="12" type="sldNum"/>
          </p:nvPr>
        </p:nvSpPr>
        <p:spPr>
          <a:xfrm>
            <a:off x="8490250" y="441216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 name="Shape 44"/>
        <p:cNvGrpSpPr/>
        <p:nvPr/>
      </p:nvGrpSpPr>
      <p:grpSpPr>
        <a:xfrm>
          <a:off x="0" y="0"/>
          <a:ext cx="0" cy="0"/>
          <a:chOff x="0" y="0"/>
          <a:chExt cx="0" cy="0"/>
        </a:xfrm>
      </p:grpSpPr>
      <p:sp>
        <p:nvSpPr>
          <p:cNvPr id="45" name="Google Shape;45;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6" name="Google Shape;46;p10"/>
          <p:cNvSpPr txBox="1"/>
          <p:nvPr>
            <p:ph idx="12" type="sldNum"/>
          </p:nvPr>
        </p:nvSpPr>
        <p:spPr>
          <a:xfrm>
            <a:off x="8490250" y="441216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6.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rgbClr val="073763"/>
        </a:solidFill>
      </p:bgPr>
    </p:bg>
    <p:spTree>
      <p:nvGrpSpPr>
        <p:cNvPr id="5" name="Shape 5"/>
        <p:cNvGrpSpPr/>
        <p:nvPr/>
      </p:nvGrpSpPr>
      <p:grpSpPr>
        <a:xfrm>
          <a:off x="0" y="0"/>
          <a:ext cx="0" cy="0"/>
          <a:chOff x="0" y="0"/>
          <a:chExt cx="0" cy="0"/>
        </a:xfrm>
      </p:grpSpPr>
      <p:sp>
        <p:nvSpPr>
          <p:cNvPr id="6" name="Google Shape;6;p1"/>
          <p:cNvSpPr/>
          <p:nvPr/>
        </p:nvSpPr>
        <p:spPr>
          <a:xfrm>
            <a:off x="0" y="-22475"/>
            <a:ext cx="9149700" cy="5183100"/>
          </a:xfrm>
          <a:prstGeom prst="rect">
            <a:avLst/>
          </a:prstGeom>
          <a:gradFill>
            <a:gsLst>
              <a:gs pos="0">
                <a:srgbClr val="284461"/>
              </a:gs>
              <a:gs pos="100000">
                <a:srgbClr val="141D24"/>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rage"/>
              <a:ea typeface="Average"/>
              <a:cs typeface="Average"/>
              <a:sym typeface="Average"/>
            </a:endParaRPr>
          </a:p>
        </p:txBody>
      </p:sp>
      <p:sp>
        <p:nvSpPr>
          <p:cNvPr id="7" name="Google Shape;7;p1"/>
          <p:cNvSpPr/>
          <p:nvPr/>
        </p:nvSpPr>
        <p:spPr>
          <a:xfrm>
            <a:off x="0" y="-22475"/>
            <a:ext cx="9149700" cy="5183100"/>
          </a:xfrm>
          <a:prstGeom prst="rect">
            <a:avLst/>
          </a:prstGeom>
          <a:gradFill>
            <a:gsLst>
              <a:gs pos="0">
                <a:schemeClr val="dk1"/>
              </a:gs>
              <a:gs pos="50000">
                <a:schemeClr val="dk1"/>
              </a:gs>
              <a:gs pos="100000">
                <a:schemeClr val="lt2"/>
              </a:gs>
            </a:gsLst>
            <a:path path="circle">
              <a:fillToRect b="50%" l="50%" r="50%" t="50%"/>
            </a:path>
            <a:tileRect/>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rage"/>
              <a:ea typeface="Average"/>
              <a:cs typeface="Average"/>
              <a:sym typeface="Average"/>
            </a:endParaRPr>
          </a:p>
        </p:txBody>
      </p:sp>
      <p:sp>
        <p:nvSpPr>
          <p:cNvPr id="8" name="Google Shape;8;p1"/>
          <p:cNvSpPr txBox="1"/>
          <p:nvPr>
            <p:ph type="title"/>
          </p:nvPr>
        </p:nvSpPr>
        <p:spPr>
          <a:xfrm>
            <a:off x="311700" y="2926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3000"/>
              <a:buFont typeface="Average"/>
              <a:buNone/>
              <a:defRPr sz="3000">
                <a:solidFill>
                  <a:schemeClr val="lt1"/>
                </a:solidFill>
                <a:latin typeface="Average"/>
                <a:ea typeface="Average"/>
                <a:cs typeface="Average"/>
                <a:sym typeface="Average"/>
              </a:defRPr>
            </a:lvl1pPr>
            <a:lvl2pPr lvl="1">
              <a:spcBef>
                <a:spcPts val="0"/>
              </a:spcBef>
              <a:spcAft>
                <a:spcPts val="0"/>
              </a:spcAft>
              <a:buClr>
                <a:schemeClr val="dk1"/>
              </a:buClr>
              <a:buSzPts val="3000"/>
              <a:buFont typeface="Average"/>
              <a:buNone/>
              <a:defRPr sz="3000">
                <a:solidFill>
                  <a:schemeClr val="dk1"/>
                </a:solidFill>
                <a:latin typeface="Average"/>
                <a:ea typeface="Average"/>
                <a:cs typeface="Average"/>
                <a:sym typeface="Average"/>
              </a:defRPr>
            </a:lvl2pPr>
            <a:lvl3pPr lvl="2">
              <a:spcBef>
                <a:spcPts val="0"/>
              </a:spcBef>
              <a:spcAft>
                <a:spcPts val="0"/>
              </a:spcAft>
              <a:buClr>
                <a:schemeClr val="dk1"/>
              </a:buClr>
              <a:buSzPts val="3000"/>
              <a:buFont typeface="Average"/>
              <a:buNone/>
              <a:defRPr sz="3000">
                <a:solidFill>
                  <a:schemeClr val="dk1"/>
                </a:solidFill>
                <a:latin typeface="Average"/>
                <a:ea typeface="Average"/>
                <a:cs typeface="Average"/>
                <a:sym typeface="Average"/>
              </a:defRPr>
            </a:lvl3pPr>
            <a:lvl4pPr lvl="3">
              <a:spcBef>
                <a:spcPts val="0"/>
              </a:spcBef>
              <a:spcAft>
                <a:spcPts val="0"/>
              </a:spcAft>
              <a:buClr>
                <a:schemeClr val="dk1"/>
              </a:buClr>
              <a:buSzPts val="3000"/>
              <a:buFont typeface="Average"/>
              <a:buNone/>
              <a:defRPr sz="3000">
                <a:solidFill>
                  <a:schemeClr val="dk1"/>
                </a:solidFill>
                <a:latin typeface="Average"/>
                <a:ea typeface="Average"/>
                <a:cs typeface="Average"/>
                <a:sym typeface="Average"/>
              </a:defRPr>
            </a:lvl4pPr>
            <a:lvl5pPr lvl="4">
              <a:spcBef>
                <a:spcPts val="0"/>
              </a:spcBef>
              <a:spcAft>
                <a:spcPts val="0"/>
              </a:spcAft>
              <a:buClr>
                <a:schemeClr val="dk1"/>
              </a:buClr>
              <a:buSzPts val="3000"/>
              <a:buFont typeface="Average"/>
              <a:buNone/>
              <a:defRPr sz="3000">
                <a:solidFill>
                  <a:schemeClr val="dk1"/>
                </a:solidFill>
                <a:latin typeface="Average"/>
                <a:ea typeface="Average"/>
                <a:cs typeface="Average"/>
                <a:sym typeface="Average"/>
              </a:defRPr>
            </a:lvl5pPr>
            <a:lvl6pPr lvl="5">
              <a:spcBef>
                <a:spcPts val="0"/>
              </a:spcBef>
              <a:spcAft>
                <a:spcPts val="0"/>
              </a:spcAft>
              <a:buClr>
                <a:schemeClr val="dk1"/>
              </a:buClr>
              <a:buSzPts val="3000"/>
              <a:buFont typeface="Average"/>
              <a:buNone/>
              <a:defRPr sz="3000">
                <a:solidFill>
                  <a:schemeClr val="dk1"/>
                </a:solidFill>
                <a:latin typeface="Average"/>
                <a:ea typeface="Average"/>
                <a:cs typeface="Average"/>
                <a:sym typeface="Average"/>
              </a:defRPr>
            </a:lvl6pPr>
            <a:lvl7pPr lvl="6">
              <a:spcBef>
                <a:spcPts val="0"/>
              </a:spcBef>
              <a:spcAft>
                <a:spcPts val="0"/>
              </a:spcAft>
              <a:buClr>
                <a:schemeClr val="dk1"/>
              </a:buClr>
              <a:buSzPts val="3000"/>
              <a:buFont typeface="Average"/>
              <a:buNone/>
              <a:defRPr sz="3000">
                <a:solidFill>
                  <a:schemeClr val="dk1"/>
                </a:solidFill>
                <a:latin typeface="Average"/>
                <a:ea typeface="Average"/>
                <a:cs typeface="Average"/>
                <a:sym typeface="Average"/>
              </a:defRPr>
            </a:lvl7pPr>
            <a:lvl8pPr lvl="7">
              <a:spcBef>
                <a:spcPts val="0"/>
              </a:spcBef>
              <a:spcAft>
                <a:spcPts val="0"/>
              </a:spcAft>
              <a:buClr>
                <a:schemeClr val="dk1"/>
              </a:buClr>
              <a:buSzPts val="3000"/>
              <a:buFont typeface="Average"/>
              <a:buNone/>
              <a:defRPr sz="3000">
                <a:solidFill>
                  <a:schemeClr val="dk1"/>
                </a:solidFill>
                <a:latin typeface="Average"/>
                <a:ea typeface="Average"/>
                <a:cs typeface="Average"/>
                <a:sym typeface="Average"/>
              </a:defRPr>
            </a:lvl8pPr>
            <a:lvl9pPr lvl="8">
              <a:spcBef>
                <a:spcPts val="0"/>
              </a:spcBef>
              <a:spcAft>
                <a:spcPts val="0"/>
              </a:spcAft>
              <a:buClr>
                <a:schemeClr val="lt1"/>
              </a:buClr>
              <a:buSzPts val="3000"/>
              <a:buFont typeface="Average"/>
              <a:buNone/>
              <a:defRPr sz="3000">
                <a:solidFill>
                  <a:schemeClr val="lt1"/>
                </a:solidFill>
                <a:latin typeface="Average"/>
                <a:ea typeface="Average"/>
                <a:cs typeface="Average"/>
                <a:sym typeface="Average"/>
              </a:defRPr>
            </a:lvl9pPr>
          </a:lstStyle>
          <a:p/>
        </p:txBody>
      </p:sp>
      <p:sp>
        <p:nvSpPr>
          <p:cNvPr id="9" name="Google Shape;9;p1"/>
          <p:cNvSpPr txBox="1"/>
          <p:nvPr>
            <p:ph idx="1" type="body"/>
          </p:nvPr>
        </p:nvSpPr>
        <p:spPr>
          <a:xfrm>
            <a:off x="311700" y="1076275"/>
            <a:ext cx="8520600" cy="3416400"/>
          </a:xfrm>
          <a:prstGeom prst="rect">
            <a:avLst/>
          </a:prstGeom>
          <a:noFill/>
          <a:ln>
            <a:noFill/>
          </a:ln>
        </p:spPr>
        <p:txBody>
          <a:bodyPr anchorCtr="0" anchor="t" bIns="91425" lIns="91425" spcFirstLastPara="1" rIns="91425" wrap="square" tIns="91425">
            <a:noAutofit/>
          </a:bodyPr>
          <a:lstStyle>
            <a:lvl1pPr indent="-330200" lvl="0" marL="457200">
              <a:lnSpc>
                <a:spcPct val="115000"/>
              </a:lnSpc>
              <a:spcBef>
                <a:spcPts val="0"/>
              </a:spcBef>
              <a:spcAft>
                <a:spcPts val="0"/>
              </a:spcAft>
              <a:buClr>
                <a:schemeClr val="lt1"/>
              </a:buClr>
              <a:buSzPts val="1600"/>
              <a:buFont typeface="Average"/>
              <a:buChar char="●"/>
              <a:defRPr sz="1600">
                <a:solidFill>
                  <a:schemeClr val="lt1"/>
                </a:solidFill>
                <a:latin typeface="Average"/>
                <a:ea typeface="Average"/>
                <a:cs typeface="Average"/>
                <a:sym typeface="Average"/>
              </a:defRPr>
            </a:lvl1pPr>
            <a:lvl2pPr indent="-317500" lvl="1" marL="914400">
              <a:lnSpc>
                <a:spcPct val="115000"/>
              </a:lnSpc>
              <a:spcBef>
                <a:spcPts val="1600"/>
              </a:spcBef>
              <a:spcAft>
                <a:spcPts val="0"/>
              </a:spcAft>
              <a:buClr>
                <a:schemeClr val="lt1"/>
              </a:buClr>
              <a:buSzPts val="1400"/>
              <a:buFont typeface="Average"/>
              <a:buChar char="○"/>
              <a:defRPr>
                <a:solidFill>
                  <a:schemeClr val="lt1"/>
                </a:solidFill>
                <a:latin typeface="Average"/>
                <a:ea typeface="Average"/>
                <a:cs typeface="Average"/>
                <a:sym typeface="Average"/>
              </a:defRPr>
            </a:lvl2pPr>
            <a:lvl3pPr indent="-317500" lvl="2" marL="1371600">
              <a:lnSpc>
                <a:spcPct val="115000"/>
              </a:lnSpc>
              <a:spcBef>
                <a:spcPts val="1600"/>
              </a:spcBef>
              <a:spcAft>
                <a:spcPts val="0"/>
              </a:spcAft>
              <a:buClr>
                <a:schemeClr val="lt1"/>
              </a:buClr>
              <a:buSzPts val="1400"/>
              <a:buFont typeface="Average"/>
              <a:buChar char="■"/>
              <a:defRPr>
                <a:solidFill>
                  <a:schemeClr val="lt1"/>
                </a:solidFill>
                <a:latin typeface="Average"/>
                <a:ea typeface="Average"/>
                <a:cs typeface="Average"/>
                <a:sym typeface="Average"/>
              </a:defRPr>
            </a:lvl3pPr>
            <a:lvl4pPr indent="-317500" lvl="3" marL="1828800">
              <a:lnSpc>
                <a:spcPct val="115000"/>
              </a:lnSpc>
              <a:spcBef>
                <a:spcPts val="1600"/>
              </a:spcBef>
              <a:spcAft>
                <a:spcPts val="0"/>
              </a:spcAft>
              <a:buClr>
                <a:schemeClr val="lt1"/>
              </a:buClr>
              <a:buSzPts val="1400"/>
              <a:buFont typeface="Average"/>
              <a:buChar char="●"/>
              <a:defRPr>
                <a:solidFill>
                  <a:schemeClr val="lt1"/>
                </a:solidFill>
                <a:latin typeface="Average"/>
                <a:ea typeface="Average"/>
                <a:cs typeface="Average"/>
                <a:sym typeface="Average"/>
              </a:defRPr>
            </a:lvl4pPr>
            <a:lvl5pPr indent="-317500" lvl="4" marL="2286000">
              <a:lnSpc>
                <a:spcPct val="115000"/>
              </a:lnSpc>
              <a:spcBef>
                <a:spcPts val="1600"/>
              </a:spcBef>
              <a:spcAft>
                <a:spcPts val="0"/>
              </a:spcAft>
              <a:buClr>
                <a:schemeClr val="lt1"/>
              </a:buClr>
              <a:buSzPts val="1400"/>
              <a:buFont typeface="Average"/>
              <a:buChar char="○"/>
              <a:defRPr>
                <a:solidFill>
                  <a:schemeClr val="lt1"/>
                </a:solidFill>
                <a:latin typeface="Average"/>
                <a:ea typeface="Average"/>
                <a:cs typeface="Average"/>
                <a:sym typeface="Average"/>
              </a:defRPr>
            </a:lvl5pPr>
            <a:lvl6pPr indent="-317500" lvl="5" marL="2743200">
              <a:lnSpc>
                <a:spcPct val="115000"/>
              </a:lnSpc>
              <a:spcBef>
                <a:spcPts val="1600"/>
              </a:spcBef>
              <a:spcAft>
                <a:spcPts val="0"/>
              </a:spcAft>
              <a:buClr>
                <a:schemeClr val="lt1"/>
              </a:buClr>
              <a:buSzPts val="1400"/>
              <a:buFont typeface="Average"/>
              <a:buChar char="■"/>
              <a:defRPr>
                <a:solidFill>
                  <a:schemeClr val="lt1"/>
                </a:solidFill>
                <a:latin typeface="Average"/>
                <a:ea typeface="Average"/>
                <a:cs typeface="Average"/>
                <a:sym typeface="Average"/>
              </a:defRPr>
            </a:lvl6pPr>
            <a:lvl7pPr indent="-317500" lvl="6" marL="3200400">
              <a:lnSpc>
                <a:spcPct val="115000"/>
              </a:lnSpc>
              <a:spcBef>
                <a:spcPts val="1600"/>
              </a:spcBef>
              <a:spcAft>
                <a:spcPts val="0"/>
              </a:spcAft>
              <a:buClr>
                <a:schemeClr val="lt1"/>
              </a:buClr>
              <a:buSzPts val="1400"/>
              <a:buFont typeface="Average"/>
              <a:buChar char="●"/>
              <a:defRPr>
                <a:solidFill>
                  <a:schemeClr val="lt1"/>
                </a:solidFill>
                <a:latin typeface="Average"/>
                <a:ea typeface="Average"/>
                <a:cs typeface="Average"/>
                <a:sym typeface="Average"/>
              </a:defRPr>
            </a:lvl7pPr>
            <a:lvl8pPr indent="-317500" lvl="7" marL="3657600">
              <a:lnSpc>
                <a:spcPct val="115000"/>
              </a:lnSpc>
              <a:spcBef>
                <a:spcPts val="1600"/>
              </a:spcBef>
              <a:spcAft>
                <a:spcPts val="0"/>
              </a:spcAft>
              <a:buClr>
                <a:schemeClr val="lt1"/>
              </a:buClr>
              <a:buSzPts val="1400"/>
              <a:buFont typeface="Average"/>
              <a:buChar char="○"/>
              <a:defRPr>
                <a:solidFill>
                  <a:schemeClr val="lt1"/>
                </a:solidFill>
                <a:latin typeface="Average"/>
                <a:ea typeface="Average"/>
                <a:cs typeface="Average"/>
                <a:sym typeface="Average"/>
              </a:defRPr>
            </a:lvl8pPr>
            <a:lvl9pPr indent="-317500" lvl="8" marL="4114800">
              <a:lnSpc>
                <a:spcPct val="115000"/>
              </a:lnSpc>
              <a:spcBef>
                <a:spcPts val="1600"/>
              </a:spcBef>
              <a:spcAft>
                <a:spcPts val="1600"/>
              </a:spcAft>
              <a:buClr>
                <a:schemeClr val="lt1"/>
              </a:buClr>
              <a:buSzPts val="1400"/>
              <a:buFont typeface="Average"/>
              <a:buChar char="■"/>
              <a:defRPr>
                <a:solidFill>
                  <a:schemeClr val="lt1"/>
                </a:solidFill>
                <a:latin typeface="Average"/>
                <a:ea typeface="Average"/>
                <a:cs typeface="Average"/>
                <a:sym typeface="Average"/>
              </a:defRPr>
            </a:lvl9pPr>
          </a:lstStyle>
          <a:p/>
        </p:txBody>
      </p:sp>
      <p:sp>
        <p:nvSpPr>
          <p:cNvPr id="10" name="Google Shape;10;p1"/>
          <p:cNvSpPr txBox="1"/>
          <p:nvPr>
            <p:ph idx="12" type="sldNum"/>
          </p:nvPr>
        </p:nvSpPr>
        <p:spPr>
          <a:xfrm>
            <a:off x="8490250" y="4412161"/>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Average"/>
                <a:ea typeface="Average"/>
                <a:cs typeface="Average"/>
                <a:sym typeface="Average"/>
              </a:defRPr>
            </a:lvl1pPr>
            <a:lvl2pPr lvl="1" algn="r">
              <a:buNone/>
              <a:defRPr sz="1000">
                <a:solidFill>
                  <a:schemeClr val="lt1"/>
                </a:solidFill>
                <a:latin typeface="Average"/>
                <a:ea typeface="Average"/>
                <a:cs typeface="Average"/>
                <a:sym typeface="Average"/>
              </a:defRPr>
            </a:lvl2pPr>
            <a:lvl3pPr lvl="2" algn="r">
              <a:buNone/>
              <a:defRPr sz="1000">
                <a:solidFill>
                  <a:schemeClr val="lt1"/>
                </a:solidFill>
                <a:latin typeface="Average"/>
                <a:ea typeface="Average"/>
                <a:cs typeface="Average"/>
                <a:sym typeface="Average"/>
              </a:defRPr>
            </a:lvl3pPr>
            <a:lvl4pPr lvl="3" algn="r">
              <a:buNone/>
              <a:defRPr sz="1000">
                <a:solidFill>
                  <a:schemeClr val="lt1"/>
                </a:solidFill>
                <a:latin typeface="Average"/>
                <a:ea typeface="Average"/>
                <a:cs typeface="Average"/>
                <a:sym typeface="Average"/>
              </a:defRPr>
            </a:lvl4pPr>
            <a:lvl5pPr lvl="4" algn="r">
              <a:buNone/>
              <a:defRPr sz="1000">
                <a:solidFill>
                  <a:schemeClr val="lt1"/>
                </a:solidFill>
                <a:latin typeface="Average"/>
                <a:ea typeface="Average"/>
                <a:cs typeface="Average"/>
                <a:sym typeface="Average"/>
              </a:defRPr>
            </a:lvl5pPr>
            <a:lvl6pPr lvl="5" algn="r">
              <a:buNone/>
              <a:defRPr sz="1000">
                <a:solidFill>
                  <a:schemeClr val="lt1"/>
                </a:solidFill>
                <a:latin typeface="Average"/>
                <a:ea typeface="Average"/>
                <a:cs typeface="Average"/>
                <a:sym typeface="Average"/>
              </a:defRPr>
            </a:lvl6pPr>
            <a:lvl7pPr lvl="6" algn="r">
              <a:buNone/>
              <a:defRPr sz="1000">
                <a:solidFill>
                  <a:schemeClr val="lt1"/>
                </a:solidFill>
                <a:latin typeface="Average"/>
                <a:ea typeface="Average"/>
                <a:cs typeface="Average"/>
                <a:sym typeface="Average"/>
              </a:defRPr>
            </a:lvl7pPr>
            <a:lvl8pPr lvl="7" algn="r">
              <a:buNone/>
              <a:defRPr sz="1000">
                <a:solidFill>
                  <a:schemeClr val="lt1"/>
                </a:solidFill>
                <a:latin typeface="Average"/>
                <a:ea typeface="Average"/>
                <a:cs typeface="Average"/>
                <a:sym typeface="Average"/>
              </a:defRPr>
            </a:lvl8pPr>
            <a:lvl9pPr lvl="8" algn="r">
              <a:buNone/>
              <a:defRPr sz="1000">
                <a:solidFill>
                  <a:schemeClr val="lt1"/>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pic>
        <p:nvPicPr>
          <p:cNvPr id="11" name="Google Shape;11;p1"/>
          <p:cNvPicPr preferRelativeResize="0"/>
          <p:nvPr/>
        </p:nvPicPr>
        <p:blipFill>
          <a:blip r:embed="rId1">
            <a:alphaModFix/>
          </a:blip>
          <a:stretch>
            <a:fillRect/>
          </a:stretch>
        </p:blipFill>
        <p:spPr>
          <a:xfrm>
            <a:off x="0" y="4807675"/>
            <a:ext cx="9149701" cy="35294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hyperlink" Target="mailto:MMittring@EA.com" TargetMode="External"/><Relationship Id="rId9" Type="http://schemas.openxmlformats.org/officeDocument/2006/relationships/hyperlink" Target="https://github.com/electronicarts/ShaderToHuman" TargetMode="External"/><Relationship Id="rId5" Type="http://schemas.openxmlformats.org/officeDocument/2006/relationships/hyperlink" Target="mailto:anunair@ea.com" TargetMode="External"/><Relationship Id="rId6" Type="http://schemas.openxmlformats.org/officeDocument/2006/relationships/image" Target="../media/image5.png"/><Relationship Id="rId7" Type="http://schemas.openxmlformats.org/officeDocument/2006/relationships/image" Target="../media/image1.png"/><Relationship Id="rId8" Type="http://schemas.openxmlformats.org/officeDocument/2006/relationships/image" Target="../media/image2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3.png"/><Relationship Id="rId4" Type="http://schemas.openxmlformats.org/officeDocument/2006/relationships/image" Target="../media/image30.png"/><Relationship Id="rId5"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8.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7.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9.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5.png"/><Relationship Id="rId4" Type="http://schemas.openxmlformats.org/officeDocument/2006/relationships/hyperlink" Target="https://github.com/electronicarts/ShaderToHuman" TargetMode="External"/><Relationship Id="rId9" Type="http://schemas.openxmlformats.org/officeDocument/2006/relationships/image" Target="../media/image2.png"/><Relationship Id="rId5" Type="http://schemas.openxmlformats.org/officeDocument/2006/relationships/hyperlink" Target="https://electronicarts.github.io/ShaderToHuman" TargetMode="External"/><Relationship Id="rId6" Type="http://schemas.openxmlformats.org/officeDocument/2006/relationships/hyperlink" Target="https://github.com/electronicarts/gigi" TargetMode="External"/><Relationship Id="rId7" Type="http://schemas.openxmlformats.org/officeDocument/2006/relationships/hyperlink" Target="mailto:MMittring@EA.com" TargetMode="External"/><Relationship Id="rId8" Type="http://schemas.openxmlformats.org/officeDocument/2006/relationships/hyperlink" Target="mailto:anunair@ea.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github.com/electronicarts/ShaderToHuman" TargetMode="External"/><Relationship Id="rId4" Type="http://schemas.openxmlformats.org/officeDocument/2006/relationships/hyperlink" Target="https://github.com/electronicarts/gigi" TargetMode="External"/><Relationship Id="rId5" Type="http://schemas.openxmlformats.org/officeDocument/2006/relationships/hyperlink" Target="https://www.shadertoy.com" TargetMode="External"/><Relationship Id="rId6"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2.png"/><Relationship Id="rId4" Type="http://schemas.openxmlformats.org/officeDocument/2006/relationships/image" Target="../media/image17.png"/><Relationship Id="rId5"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1.png"/><Relationship Id="rId5" Type="http://schemas.openxmlformats.org/officeDocument/2006/relationships/image" Target="../media/image29.png"/><Relationship Id="rId6" Type="http://schemas.openxmlformats.org/officeDocument/2006/relationships/image" Target="../media/image14.png"/><Relationship Id="rId7" Type="http://schemas.openxmlformats.org/officeDocument/2006/relationships/image" Target="../media/image16.png"/><Relationship Id="rId8"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4.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4"/>
          <p:cNvSpPr txBox="1"/>
          <p:nvPr>
            <p:ph type="ctrTitle"/>
          </p:nvPr>
        </p:nvSpPr>
        <p:spPr>
          <a:xfrm>
            <a:off x="671250" y="381200"/>
            <a:ext cx="7801500" cy="1287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Shader To Human</a:t>
            </a:r>
            <a:br>
              <a:rPr lang="en"/>
            </a:br>
            <a:r>
              <a:rPr lang="en" sz="2900"/>
              <a:t>(S2H)</a:t>
            </a:r>
            <a:endParaRPr sz="2900"/>
          </a:p>
        </p:txBody>
      </p:sp>
      <p:pic>
        <p:nvPicPr>
          <p:cNvPr id="65" name="Google Shape;65;p14"/>
          <p:cNvPicPr preferRelativeResize="0"/>
          <p:nvPr/>
        </p:nvPicPr>
        <p:blipFill rotWithShape="1">
          <a:blip r:embed="rId3">
            <a:alphaModFix/>
          </a:blip>
          <a:srcRect b="0" l="0" r="0" t="0"/>
          <a:stretch/>
        </p:blipFill>
        <p:spPr>
          <a:xfrm>
            <a:off x="547812" y="382914"/>
            <a:ext cx="583475" cy="587325"/>
          </a:xfrm>
          <a:prstGeom prst="rect">
            <a:avLst/>
          </a:prstGeom>
          <a:noFill/>
          <a:ln>
            <a:noFill/>
          </a:ln>
          <a:effectLst>
            <a:outerShdw blurRad="57150" rotWithShape="0" algn="bl" dir="5400000" dist="9525">
              <a:srgbClr val="000000">
                <a:alpha val="50000"/>
              </a:srgbClr>
            </a:outerShdw>
          </a:effectLst>
        </p:spPr>
      </p:pic>
      <p:sp>
        <p:nvSpPr>
          <p:cNvPr id="66" name="Google Shape;66;p14"/>
          <p:cNvSpPr txBox="1"/>
          <p:nvPr/>
        </p:nvSpPr>
        <p:spPr>
          <a:xfrm>
            <a:off x="7500740" y="3712940"/>
            <a:ext cx="1520100" cy="1012200"/>
          </a:xfrm>
          <a:prstGeom prst="rect">
            <a:avLst/>
          </a:prstGeom>
          <a:noFill/>
          <a:ln>
            <a:noFill/>
          </a:ln>
          <a:effectLst>
            <a:outerShdw blurRad="57150" rotWithShape="0" algn="bl" dir="5400000" dist="9525">
              <a:srgbClr val="000000">
                <a:alpha val="5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lt1"/>
                </a:solidFill>
                <a:latin typeface="Average"/>
                <a:ea typeface="Average"/>
                <a:cs typeface="Average"/>
                <a:sym typeface="Average"/>
              </a:rPr>
              <a:t>Martin Mittring</a:t>
            </a:r>
            <a:br>
              <a:rPr lang="en" sz="600">
                <a:solidFill>
                  <a:schemeClr val="lt1"/>
                </a:solidFill>
                <a:latin typeface="Average"/>
                <a:ea typeface="Average"/>
                <a:cs typeface="Average"/>
                <a:sym typeface="Average"/>
              </a:rPr>
            </a:br>
            <a:r>
              <a:rPr lang="en" sz="1100" u="sng">
                <a:solidFill>
                  <a:schemeClr val="lt1"/>
                </a:solidFill>
                <a:latin typeface="Average"/>
                <a:ea typeface="Average"/>
                <a:cs typeface="Average"/>
                <a:sym typeface="Average"/>
                <a:hlinkClick r:id="rId4">
                  <a:extLst>
                    <a:ext uri="{A12FA001-AC4F-418D-AE19-62706E023703}">
                      <ahyp:hlinkClr val="tx"/>
                    </a:ext>
                  </a:extLst>
                </a:hlinkClick>
              </a:rPr>
              <a:t>MMittring@EA.com</a:t>
            </a:r>
            <a:br>
              <a:rPr lang="en" sz="1100">
                <a:solidFill>
                  <a:schemeClr val="lt1"/>
                </a:solidFill>
                <a:latin typeface="Average"/>
                <a:ea typeface="Average"/>
                <a:cs typeface="Average"/>
                <a:sym typeface="Average"/>
              </a:rPr>
            </a:br>
            <a:br>
              <a:rPr lang="en" sz="1100">
                <a:solidFill>
                  <a:schemeClr val="lt1"/>
                </a:solidFill>
                <a:latin typeface="Average"/>
                <a:ea typeface="Average"/>
                <a:cs typeface="Average"/>
                <a:sym typeface="Average"/>
              </a:rPr>
            </a:br>
            <a:r>
              <a:rPr lang="en" sz="1100">
                <a:solidFill>
                  <a:schemeClr val="lt1"/>
                </a:solidFill>
                <a:latin typeface="Average"/>
                <a:ea typeface="Average"/>
                <a:cs typeface="Average"/>
                <a:sym typeface="Average"/>
              </a:rPr>
              <a:t>Anushka Nair</a:t>
            </a:r>
            <a:br>
              <a:rPr lang="en" sz="1100">
                <a:solidFill>
                  <a:schemeClr val="lt1"/>
                </a:solidFill>
                <a:latin typeface="Average"/>
                <a:ea typeface="Average"/>
                <a:cs typeface="Average"/>
                <a:sym typeface="Average"/>
              </a:rPr>
            </a:br>
            <a:r>
              <a:rPr lang="en" sz="1100" u="sng">
                <a:solidFill>
                  <a:schemeClr val="lt1"/>
                </a:solidFill>
                <a:latin typeface="Average"/>
                <a:ea typeface="Average"/>
                <a:cs typeface="Average"/>
                <a:sym typeface="Average"/>
                <a:hlinkClick r:id="rId5">
                  <a:extLst>
                    <a:ext uri="{A12FA001-AC4F-418D-AE19-62706E023703}">
                      <ahyp:hlinkClr val="tx"/>
                    </a:ext>
                  </a:extLst>
                </a:hlinkClick>
              </a:rPr>
              <a:t>AnuNair@EA.com</a:t>
            </a:r>
            <a:endParaRPr sz="1100">
              <a:solidFill>
                <a:schemeClr val="lt1"/>
              </a:solidFill>
              <a:latin typeface="Average"/>
              <a:ea typeface="Average"/>
              <a:cs typeface="Average"/>
              <a:sym typeface="Average"/>
            </a:endParaRPr>
          </a:p>
          <a:p>
            <a:pPr indent="0" lvl="0" marL="0" rtl="0" algn="ctr">
              <a:spcBef>
                <a:spcPts val="0"/>
              </a:spcBef>
              <a:spcAft>
                <a:spcPts val="0"/>
              </a:spcAft>
              <a:buNone/>
            </a:pPr>
            <a:r>
              <a:t/>
            </a:r>
            <a:endParaRPr sz="1100">
              <a:solidFill>
                <a:schemeClr val="lt1"/>
              </a:solidFill>
              <a:latin typeface="Average"/>
              <a:ea typeface="Average"/>
              <a:cs typeface="Average"/>
              <a:sym typeface="Average"/>
            </a:endParaRPr>
          </a:p>
        </p:txBody>
      </p:sp>
      <p:pic>
        <p:nvPicPr>
          <p:cNvPr id="67" name="Google Shape;67;p14" title="ddd.png"/>
          <p:cNvPicPr preferRelativeResize="0"/>
          <p:nvPr/>
        </p:nvPicPr>
        <p:blipFill rotWithShape="1">
          <a:blip r:embed="rId6">
            <a:alphaModFix/>
          </a:blip>
          <a:srcRect b="0" l="0" r="43149" t="28448"/>
          <a:stretch/>
        </p:blipFill>
        <p:spPr>
          <a:xfrm>
            <a:off x="0" y="1492525"/>
            <a:ext cx="2596300" cy="2450700"/>
          </a:xfrm>
          <a:prstGeom prst="rect">
            <a:avLst/>
          </a:prstGeom>
          <a:noFill/>
          <a:ln>
            <a:noFill/>
          </a:ln>
        </p:spPr>
      </p:pic>
      <p:pic>
        <p:nvPicPr>
          <p:cNvPr id="68" name="Google Shape;68;p14"/>
          <p:cNvPicPr preferRelativeResize="0"/>
          <p:nvPr/>
        </p:nvPicPr>
        <p:blipFill rotWithShape="1">
          <a:blip r:embed="rId7">
            <a:alphaModFix/>
          </a:blip>
          <a:srcRect b="5266" l="4461" r="0" t="10059"/>
          <a:stretch/>
        </p:blipFill>
        <p:spPr>
          <a:xfrm>
            <a:off x="3290237" y="2008900"/>
            <a:ext cx="2563525" cy="1704050"/>
          </a:xfrm>
          <a:prstGeom prst="rect">
            <a:avLst/>
          </a:prstGeom>
          <a:noFill/>
          <a:ln>
            <a:noFill/>
          </a:ln>
        </p:spPr>
      </p:pic>
      <p:sp>
        <p:nvSpPr>
          <p:cNvPr id="69" name="Google Shape;69;p14"/>
          <p:cNvSpPr txBox="1"/>
          <p:nvPr/>
        </p:nvSpPr>
        <p:spPr>
          <a:xfrm>
            <a:off x="565191" y="970250"/>
            <a:ext cx="5487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2"/>
                </a:solidFill>
                <a:latin typeface="Nunito"/>
                <a:ea typeface="Nunito"/>
                <a:cs typeface="Nunito"/>
                <a:sym typeface="Nunito"/>
              </a:rPr>
              <a:t>SEED</a:t>
            </a:r>
            <a:endParaRPr sz="1100">
              <a:solidFill>
                <a:schemeClr val="dk2"/>
              </a:solidFill>
              <a:latin typeface="Nunito"/>
              <a:ea typeface="Nunito"/>
              <a:cs typeface="Nunito"/>
              <a:sym typeface="Nunito"/>
            </a:endParaRPr>
          </a:p>
        </p:txBody>
      </p:sp>
      <p:pic>
        <p:nvPicPr>
          <p:cNvPr id="70" name="Google Shape;70;p14" title="ss.png"/>
          <p:cNvPicPr preferRelativeResize="0"/>
          <p:nvPr/>
        </p:nvPicPr>
        <p:blipFill>
          <a:blip r:embed="rId8">
            <a:alphaModFix/>
          </a:blip>
          <a:stretch>
            <a:fillRect/>
          </a:stretch>
        </p:blipFill>
        <p:spPr>
          <a:xfrm>
            <a:off x="6022700" y="1611438"/>
            <a:ext cx="2950500" cy="2212875"/>
          </a:xfrm>
          <a:prstGeom prst="rect">
            <a:avLst/>
          </a:prstGeom>
          <a:noFill/>
          <a:ln>
            <a:noFill/>
          </a:ln>
        </p:spPr>
      </p:pic>
      <p:sp>
        <p:nvSpPr>
          <p:cNvPr id="71" name="Google Shape;71;p14"/>
          <p:cNvSpPr txBox="1"/>
          <p:nvPr/>
        </p:nvSpPr>
        <p:spPr>
          <a:xfrm>
            <a:off x="2101650" y="4053650"/>
            <a:ext cx="4583100" cy="4923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1600"/>
              </a:spcAft>
              <a:buNone/>
            </a:pPr>
            <a:r>
              <a:rPr lang="en" sz="1600" u="sng">
                <a:solidFill>
                  <a:schemeClr val="hlink"/>
                </a:solidFill>
                <a:latin typeface="Average"/>
                <a:ea typeface="Average"/>
                <a:cs typeface="Average"/>
                <a:sym typeface="Average"/>
                <a:hlinkClick r:id="rId9"/>
              </a:rPr>
              <a:t>https://github.com/electronicarts/ShaderToHuman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3"/>
          <p:cNvSpPr txBox="1"/>
          <p:nvPr>
            <p:ph type="title"/>
          </p:nvPr>
        </p:nvSpPr>
        <p:spPr>
          <a:xfrm>
            <a:off x="311700" y="292625"/>
            <a:ext cx="3329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2D (s2h.hlsl)</a:t>
            </a:r>
            <a:endParaRPr/>
          </a:p>
        </p:txBody>
      </p:sp>
      <p:sp>
        <p:nvSpPr>
          <p:cNvPr id="153" name="Google Shape;153;p23"/>
          <p:cNvSpPr txBox="1"/>
          <p:nvPr>
            <p:ph idx="1" type="body"/>
          </p:nvPr>
        </p:nvSpPr>
        <p:spPr>
          <a:xfrm>
            <a:off x="311700" y="1228675"/>
            <a:ext cx="7305600" cy="35475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a:t>Implementation</a:t>
            </a:r>
            <a:endParaRPr/>
          </a:p>
          <a:p>
            <a:pPr indent="-317500" lvl="1" marL="914400" rtl="0" algn="l">
              <a:spcBef>
                <a:spcPts val="0"/>
              </a:spcBef>
              <a:spcAft>
                <a:spcPts val="0"/>
              </a:spcAft>
              <a:buSzPts val="1400"/>
              <a:buChar char="○"/>
            </a:pPr>
            <a:r>
              <a:rPr lang="en"/>
              <a:t>Linear color (not </a:t>
            </a:r>
            <a:r>
              <a:rPr lang="en"/>
              <a:t>sRGB) for AA</a:t>
            </a:r>
            <a:br>
              <a:rPr lang="en"/>
            </a:br>
            <a:endParaRPr/>
          </a:p>
          <a:p>
            <a:pPr indent="-330200" lvl="0" marL="457200" rtl="0" algn="l">
              <a:spcBef>
                <a:spcPts val="0"/>
              </a:spcBef>
              <a:spcAft>
                <a:spcPts val="0"/>
              </a:spcAft>
              <a:buSzPts val="1600"/>
              <a:buChar char="●"/>
            </a:pPr>
            <a:r>
              <a:rPr lang="en"/>
              <a:t>Setup (same as Gather)</a:t>
            </a:r>
            <a:br>
              <a:rPr lang="en"/>
            </a:br>
            <a:r>
              <a:rPr lang="en" sz="1100">
                <a:solidFill>
                  <a:srgbClr val="38761D"/>
                </a:solidFill>
                <a:latin typeface="Courier New"/>
                <a:ea typeface="Courier New"/>
                <a:cs typeface="Courier New"/>
                <a:sym typeface="Courier New"/>
              </a:rPr>
              <a:t>float4 linColor = background * (1.0f - </a:t>
            </a:r>
            <a:r>
              <a:rPr lang="en" sz="1100">
                <a:solidFill>
                  <a:srgbClr val="38761D"/>
                </a:solidFill>
                <a:latin typeface="Courier New"/>
                <a:ea typeface="Courier New"/>
                <a:cs typeface="Courier New"/>
                <a:sym typeface="Courier New"/>
              </a:rPr>
              <a:t>ui.dstColor.a) +</a:t>
            </a:r>
            <a:r>
              <a:rPr lang="en" sz="1100">
                <a:solidFill>
                  <a:srgbClr val="38761D"/>
                </a:solidFill>
                <a:latin typeface="Courier New"/>
                <a:ea typeface="Courier New"/>
                <a:cs typeface="Courier New"/>
                <a:sym typeface="Courier New"/>
              </a:rPr>
              <a:t> ui.dstColor;</a:t>
            </a:r>
            <a:br>
              <a:rPr lang="en" sz="1100">
                <a:solidFill>
                  <a:srgbClr val="38761D"/>
                </a:solidFill>
                <a:latin typeface="Courier New"/>
                <a:ea typeface="Courier New"/>
                <a:cs typeface="Courier New"/>
                <a:sym typeface="Courier New"/>
              </a:rPr>
            </a:br>
            <a:r>
              <a:rPr lang="en" sz="1100">
                <a:solidFill>
                  <a:srgbClr val="38761D"/>
                </a:solidFill>
                <a:latin typeface="Courier New"/>
                <a:ea typeface="Courier New"/>
                <a:cs typeface="Courier New"/>
                <a:sym typeface="Courier New"/>
              </a:rPr>
              <a:t>fragColor = float4(s2h_linearToSRGB(</a:t>
            </a:r>
            <a:r>
              <a:rPr lang="en" sz="1100">
                <a:solidFill>
                  <a:srgbClr val="38761D"/>
                </a:solidFill>
                <a:latin typeface="Courier New"/>
                <a:ea typeface="Courier New"/>
                <a:cs typeface="Courier New"/>
                <a:sym typeface="Courier New"/>
              </a:rPr>
              <a:t>linColor</a:t>
            </a:r>
            <a:r>
              <a:rPr lang="en" sz="1100">
                <a:solidFill>
                  <a:srgbClr val="38761D"/>
                </a:solidFill>
                <a:latin typeface="Courier New"/>
                <a:ea typeface="Courier New"/>
                <a:cs typeface="Courier New"/>
                <a:sym typeface="Courier New"/>
              </a:rPr>
              <a:t>.rgb), </a:t>
            </a:r>
            <a:r>
              <a:rPr lang="en" sz="1100">
                <a:solidFill>
                  <a:srgbClr val="38761D"/>
                </a:solidFill>
                <a:latin typeface="Courier New"/>
                <a:ea typeface="Courier New"/>
                <a:cs typeface="Courier New"/>
                <a:sym typeface="Courier New"/>
              </a:rPr>
              <a:t>linColor</a:t>
            </a:r>
            <a:r>
              <a:rPr lang="en" sz="1100">
                <a:solidFill>
                  <a:srgbClr val="38761D"/>
                </a:solidFill>
                <a:latin typeface="Courier New"/>
                <a:ea typeface="Courier New"/>
                <a:cs typeface="Courier New"/>
                <a:sym typeface="Courier New"/>
              </a:rPr>
              <a:t>.a);</a:t>
            </a:r>
            <a:br>
              <a:rPr lang="en" sz="1100">
                <a:solidFill>
                  <a:srgbClr val="38761D"/>
                </a:solidFill>
                <a:latin typeface="Courier New"/>
                <a:ea typeface="Courier New"/>
                <a:cs typeface="Courier New"/>
                <a:sym typeface="Courier New"/>
              </a:rPr>
            </a:br>
            <a:endParaRPr sz="1100">
              <a:solidFill>
                <a:srgbClr val="38761D"/>
              </a:solidFill>
              <a:latin typeface="Courier New"/>
              <a:ea typeface="Courier New"/>
              <a:cs typeface="Courier New"/>
              <a:sym typeface="Courier New"/>
            </a:endParaRPr>
          </a:p>
          <a:p>
            <a:pPr indent="-330200" lvl="0" marL="457200" rtl="0" algn="l">
              <a:spcBef>
                <a:spcPts val="0"/>
              </a:spcBef>
              <a:spcAft>
                <a:spcPts val="0"/>
              </a:spcAft>
              <a:buSzPts val="1600"/>
              <a:buChar char="●"/>
            </a:pPr>
            <a:r>
              <a:rPr lang="en"/>
              <a:t>Usage</a:t>
            </a:r>
            <a:endParaRPr/>
          </a:p>
          <a:p>
            <a:pPr indent="-298450" lvl="1" marL="914400" rtl="0" algn="l">
              <a:spcBef>
                <a:spcPts val="0"/>
              </a:spcBef>
              <a:spcAft>
                <a:spcPts val="0"/>
              </a:spcAft>
              <a:buClr>
                <a:srgbClr val="38761D"/>
              </a:buClr>
              <a:buSzPts val="1100"/>
              <a:buFont typeface="Courier New"/>
              <a:buChar char="○"/>
            </a:pPr>
            <a:r>
              <a:rPr lang="en" sz="1100">
                <a:solidFill>
                  <a:srgbClr val="38761D"/>
                </a:solidFill>
                <a:latin typeface="Courier New"/>
                <a:ea typeface="Courier New"/>
                <a:cs typeface="Courier New"/>
                <a:sym typeface="Courier New"/>
              </a:rPr>
              <a:t>s2h_drawRectangle(ui, a, b, color)</a:t>
            </a:r>
            <a:endParaRPr sz="1100">
              <a:solidFill>
                <a:srgbClr val="38761D"/>
              </a:solidFill>
              <a:latin typeface="Courier New"/>
              <a:ea typeface="Courier New"/>
              <a:cs typeface="Courier New"/>
              <a:sym typeface="Courier New"/>
            </a:endParaRPr>
          </a:p>
          <a:p>
            <a:pPr indent="-298450" lvl="1" marL="914400" rtl="0" algn="l">
              <a:spcBef>
                <a:spcPts val="0"/>
              </a:spcBef>
              <a:spcAft>
                <a:spcPts val="0"/>
              </a:spcAft>
              <a:buClr>
                <a:srgbClr val="38761D"/>
              </a:buClr>
              <a:buSzPts val="1100"/>
              <a:buFont typeface="Courier New"/>
              <a:buChar char="○"/>
            </a:pPr>
            <a:r>
              <a:rPr lang="en" sz="1100">
                <a:solidFill>
                  <a:srgbClr val="38761D"/>
                </a:solidFill>
                <a:latin typeface="Courier New"/>
                <a:ea typeface="Courier New"/>
                <a:cs typeface="Courier New"/>
                <a:sym typeface="Courier New"/>
              </a:rPr>
              <a:t>s2h_drawRectangleAA(ui, a,b, borderColor, inner</a:t>
            </a:r>
            <a:r>
              <a:rPr lang="en" sz="1100">
                <a:solidFill>
                  <a:srgbClr val="38761D"/>
                </a:solidFill>
                <a:latin typeface="Courier New"/>
                <a:ea typeface="Courier New"/>
                <a:cs typeface="Courier New"/>
                <a:sym typeface="Courier New"/>
              </a:rPr>
              <a:t>Color</a:t>
            </a:r>
            <a:r>
              <a:rPr lang="en" sz="1100">
                <a:solidFill>
                  <a:srgbClr val="38761D"/>
                </a:solidFill>
                <a:latin typeface="Courier New"/>
                <a:ea typeface="Courier New"/>
                <a:cs typeface="Courier New"/>
                <a:sym typeface="Courier New"/>
              </a:rPr>
              <a:t>, r) </a:t>
            </a:r>
            <a:endParaRPr sz="1100">
              <a:solidFill>
                <a:srgbClr val="38761D"/>
              </a:solidFill>
              <a:latin typeface="Courier New"/>
              <a:ea typeface="Courier New"/>
              <a:cs typeface="Courier New"/>
              <a:sym typeface="Courier New"/>
            </a:endParaRPr>
          </a:p>
          <a:p>
            <a:pPr indent="-298450" lvl="1" marL="914400" rtl="0" algn="l">
              <a:spcBef>
                <a:spcPts val="0"/>
              </a:spcBef>
              <a:spcAft>
                <a:spcPts val="0"/>
              </a:spcAft>
              <a:buClr>
                <a:srgbClr val="38761D"/>
              </a:buClr>
              <a:buSzPts val="1100"/>
              <a:buFont typeface="Courier New"/>
              <a:buChar char="○"/>
            </a:pPr>
            <a:r>
              <a:rPr lang="en" sz="1100">
                <a:solidFill>
                  <a:srgbClr val="38761D"/>
                </a:solidFill>
                <a:latin typeface="Courier New"/>
                <a:ea typeface="Courier New"/>
                <a:cs typeface="Courier New"/>
                <a:sym typeface="Courier New"/>
              </a:rPr>
              <a:t>s2h_drawLine(ui, a, b, color, r)</a:t>
            </a:r>
            <a:endParaRPr sz="1100">
              <a:solidFill>
                <a:srgbClr val="38761D"/>
              </a:solidFill>
              <a:latin typeface="Courier New"/>
              <a:ea typeface="Courier New"/>
              <a:cs typeface="Courier New"/>
              <a:sym typeface="Courier New"/>
            </a:endParaRPr>
          </a:p>
          <a:p>
            <a:pPr indent="-298450" lvl="1" marL="914400" rtl="0" algn="l">
              <a:spcBef>
                <a:spcPts val="0"/>
              </a:spcBef>
              <a:spcAft>
                <a:spcPts val="0"/>
              </a:spcAft>
              <a:buClr>
                <a:srgbClr val="38761D"/>
              </a:buClr>
              <a:buSzPts val="1100"/>
              <a:buFont typeface="Courier New"/>
              <a:buChar char="○"/>
            </a:pPr>
            <a:r>
              <a:rPr lang="en" sz="1100">
                <a:solidFill>
                  <a:srgbClr val="38761D"/>
                </a:solidFill>
                <a:latin typeface="Courier New"/>
                <a:ea typeface="Courier New"/>
                <a:cs typeface="Courier New"/>
                <a:sym typeface="Courier New"/>
              </a:rPr>
              <a:t>s2h_drawCrosshair(ui, </a:t>
            </a:r>
            <a:r>
              <a:rPr lang="en" sz="1100">
                <a:solidFill>
                  <a:srgbClr val="38761D"/>
                </a:solidFill>
                <a:latin typeface="Courier New"/>
                <a:ea typeface="Courier New"/>
                <a:cs typeface="Courier New"/>
                <a:sym typeface="Courier New"/>
              </a:rPr>
              <a:t>pos</a:t>
            </a:r>
            <a:r>
              <a:rPr lang="en" sz="1100">
                <a:solidFill>
                  <a:srgbClr val="38761D"/>
                </a:solidFill>
                <a:latin typeface="Courier New"/>
                <a:ea typeface="Courier New"/>
                <a:cs typeface="Courier New"/>
                <a:sym typeface="Courier New"/>
              </a:rPr>
              <a:t>, size, color, r)</a:t>
            </a:r>
            <a:endParaRPr sz="1100">
              <a:solidFill>
                <a:srgbClr val="38761D"/>
              </a:solidFill>
              <a:latin typeface="Courier New"/>
              <a:ea typeface="Courier New"/>
              <a:cs typeface="Courier New"/>
              <a:sym typeface="Courier New"/>
            </a:endParaRPr>
          </a:p>
          <a:p>
            <a:pPr indent="-298450" lvl="1" marL="914400" rtl="0" algn="l">
              <a:spcBef>
                <a:spcPts val="0"/>
              </a:spcBef>
              <a:spcAft>
                <a:spcPts val="0"/>
              </a:spcAft>
              <a:buClr>
                <a:srgbClr val="38761D"/>
              </a:buClr>
              <a:buSzPts val="1100"/>
              <a:buFont typeface="Courier New"/>
              <a:buChar char="○"/>
            </a:pPr>
            <a:r>
              <a:rPr lang="en" sz="1100">
                <a:solidFill>
                  <a:srgbClr val="38761D"/>
                </a:solidFill>
                <a:latin typeface="Courier New"/>
                <a:ea typeface="Courier New"/>
                <a:cs typeface="Courier New"/>
                <a:sym typeface="Courier New"/>
              </a:rPr>
              <a:t>s2h_drawHalfSpace(ui, plane3, pos, color, k0, k1)</a:t>
            </a:r>
            <a:endParaRPr sz="1100">
              <a:solidFill>
                <a:srgbClr val="38761D"/>
              </a:solidFill>
              <a:latin typeface="Courier New"/>
              <a:ea typeface="Courier New"/>
              <a:cs typeface="Courier New"/>
              <a:sym typeface="Courier New"/>
            </a:endParaRPr>
          </a:p>
          <a:p>
            <a:pPr indent="-298450" lvl="1" marL="914400" rtl="0" algn="l">
              <a:spcBef>
                <a:spcPts val="0"/>
              </a:spcBef>
              <a:spcAft>
                <a:spcPts val="0"/>
              </a:spcAft>
              <a:buClr>
                <a:srgbClr val="38761D"/>
              </a:buClr>
              <a:buSzPts val="1100"/>
              <a:buFont typeface="Courier New"/>
              <a:buChar char="○"/>
            </a:pPr>
            <a:r>
              <a:rPr lang="en" sz="1100">
                <a:solidFill>
                  <a:srgbClr val="38761D"/>
                </a:solidFill>
                <a:latin typeface="Courier New"/>
                <a:ea typeface="Courier New"/>
                <a:cs typeface="Courier New"/>
                <a:sym typeface="Courier New"/>
              </a:rPr>
              <a:t>s2h_drawArrow(ui, a, b, color, k0, k1)</a:t>
            </a:r>
            <a:endParaRPr sz="1100">
              <a:solidFill>
                <a:srgbClr val="38761D"/>
              </a:solidFill>
              <a:latin typeface="Courier New"/>
              <a:ea typeface="Courier New"/>
              <a:cs typeface="Courier New"/>
              <a:sym typeface="Courier New"/>
            </a:endParaRPr>
          </a:p>
          <a:p>
            <a:pPr indent="-298450" lvl="1" marL="914400" rtl="0" algn="l">
              <a:spcBef>
                <a:spcPts val="0"/>
              </a:spcBef>
              <a:spcAft>
                <a:spcPts val="0"/>
              </a:spcAft>
              <a:buClr>
                <a:srgbClr val="38761D"/>
              </a:buClr>
              <a:buSzPts val="1100"/>
              <a:buFont typeface="Courier New"/>
              <a:buChar char="○"/>
            </a:pPr>
            <a:r>
              <a:rPr lang="en" sz="1100">
                <a:solidFill>
                  <a:srgbClr val="38761D"/>
                </a:solidFill>
                <a:latin typeface="Courier New"/>
                <a:ea typeface="Courier New"/>
                <a:cs typeface="Courier New"/>
                <a:sym typeface="Courier New"/>
              </a:rPr>
              <a:t>s2h_drawTriangle(ui, tri, color</a:t>
            </a:r>
            <a:r>
              <a:rPr lang="en" sz="1100">
                <a:solidFill>
                  <a:srgbClr val="38761D"/>
                </a:solidFill>
                <a:latin typeface="Courier New"/>
                <a:ea typeface="Courier New"/>
                <a:cs typeface="Courier New"/>
                <a:sym typeface="Courier New"/>
              </a:rPr>
              <a:t>)</a:t>
            </a:r>
            <a:endParaRPr sz="1100">
              <a:solidFill>
                <a:srgbClr val="38761D"/>
              </a:solidFill>
            </a:endParaRPr>
          </a:p>
        </p:txBody>
      </p:sp>
      <p:sp>
        <p:nvSpPr>
          <p:cNvPr id="154" name="Google Shape;154;p23"/>
          <p:cNvSpPr txBox="1"/>
          <p:nvPr>
            <p:ph idx="12" type="sldNum"/>
          </p:nvPr>
        </p:nvSpPr>
        <p:spPr>
          <a:xfrm>
            <a:off x="8470275" y="6215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55" name="Google Shape;155;p23"/>
          <p:cNvPicPr preferRelativeResize="0"/>
          <p:nvPr/>
        </p:nvPicPr>
        <p:blipFill>
          <a:blip r:embed="rId3">
            <a:alphaModFix/>
          </a:blip>
          <a:stretch>
            <a:fillRect/>
          </a:stretch>
        </p:blipFill>
        <p:spPr>
          <a:xfrm>
            <a:off x="5311424" y="292625"/>
            <a:ext cx="1752976" cy="1794950"/>
          </a:xfrm>
          <a:prstGeom prst="rect">
            <a:avLst/>
          </a:prstGeom>
          <a:noFill/>
          <a:ln>
            <a:noFill/>
          </a:ln>
        </p:spPr>
      </p:pic>
      <p:pic>
        <p:nvPicPr>
          <p:cNvPr id="156" name="Google Shape;156;p23"/>
          <p:cNvPicPr preferRelativeResize="0"/>
          <p:nvPr/>
        </p:nvPicPr>
        <p:blipFill>
          <a:blip r:embed="rId4">
            <a:alphaModFix/>
          </a:blip>
          <a:stretch>
            <a:fillRect/>
          </a:stretch>
        </p:blipFill>
        <p:spPr>
          <a:xfrm>
            <a:off x="7145686" y="292626"/>
            <a:ext cx="1324589" cy="1794950"/>
          </a:xfrm>
          <a:prstGeom prst="rect">
            <a:avLst/>
          </a:prstGeom>
          <a:noFill/>
          <a:ln>
            <a:noFill/>
          </a:ln>
        </p:spPr>
      </p:pic>
      <p:pic>
        <p:nvPicPr>
          <p:cNvPr id="157" name="Google Shape;157;p23"/>
          <p:cNvPicPr preferRelativeResize="0"/>
          <p:nvPr/>
        </p:nvPicPr>
        <p:blipFill>
          <a:blip r:embed="rId5">
            <a:alphaModFix/>
          </a:blip>
          <a:stretch>
            <a:fillRect/>
          </a:stretch>
        </p:blipFill>
        <p:spPr>
          <a:xfrm>
            <a:off x="6354575" y="2889800"/>
            <a:ext cx="2483300" cy="17949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4"/>
          <p:cNvSpPr txBox="1"/>
          <p:nvPr>
            <p:ph type="title"/>
          </p:nvPr>
        </p:nvSpPr>
        <p:spPr>
          <a:xfrm>
            <a:off x="311700" y="64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3D</a:t>
            </a:r>
            <a:r>
              <a:rPr lang="en"/>
              <a:t> (s2h_3d.hlsl)</a:t>
            </a:r>
            <a:endParaRPr/>
          </a:p>
        </p:txBody>
      </p:sp>
      <p:sp>
        <p:nvSpPr>
          <p:cNvPr id="163" name="Google Shape;163;p24"/>
          <p:cNvSpPr txBox="1"/>
          <p:nvPr>
            <p:ph idx="1" type="body"/>
          </p:nvPr>
        </p:nvSpPr>
        <p:spPr>
          <a:xfrm>
            <a:off x="311700" y="716175"/>
            <a:ext cx="7496100" cy="4025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a:t>Implementation</a:t>
            </a:r>
            <a:endParaRPr/>
          </a:p>
          <a:p>
            <a:pPr indent="-317500" lvl="1" marL="914400" rtl="0" algn="l">
              <a:spcBef>
                <a:spcPts val="0"/>
              </a:spcBef>
              <a:spcAft>
                <a:spcPts val="0"/>
              </a:spcAft>
              <a:buSzPts val="1400"/>
              <a:buChar char="○"/>
            </a:pPr>
            <a:r>
              <a:rPr lang="en"/>
              <a:t>Ray tracing</a:t>
            </a:r>
            <a:endParaRPr/>
          </a:p>
          <a:p>
            <a:pPr indent="-317500" lvl="1" marL="914400" rtl="0" algn="l">
              <a:spcBef>
                <a:spcPts val="0"/>
              </a:spcBef>
              <a:spcAft>
                <a:spcPts val="0"/>
              </a:spcAft>
              <a:buSzPts val="1400"/>
              <a:buChar char="○"/>
            </a:pPr>
            <a:r>
              <a:rPr lang="en"/>
              <a:t>Struct to store ray, color and z</a:t>
            </a:r>
            <a:br>
              <a:rPr lang="en"/>
            </a:br>
            <a:endParaRPr sz="700"/>
          </a:p>
          <a:p>
            <a:pPr indent="-330200" lvl="0" marL="457200" rtl="0" algn="l">
              <a:spcBef>
                <a:spcPts val="0"/>
              </a:spcBef>
              <a:spcAft>
                <a:spcPts val="0"/>
              </a:spcAft>
              <a:buSzPts val="1600"/>
              <a:buChar char="●"/>
            </a:pPr>
            <a:r>
              <a:rPr lang="en"/>
              <a:t>Setup</a:t>
            </a:r>
            <a:r>
              <a:rPr lang="en"/>
              <a:t> (see top in s2h_3d.hlsl)</a:t>
            </a:r>
            <a:br>
              <a:rPr lang="en"/>
            </a:br>
            <a:r>
              <a:rPr lang="en" sz="1100">
                <a:solidFill>
                  <a:srgbClr val="38761D"/>
                </a:solidFill>
                <a:latin typeface="Courier New"/>
                <a:ea typeface="Courier New"/>
                <a:cs typeface="Courier New"/>
                <a:sym typeface="Courier New"/>
              </a:rPr>
              <a:t>#include "s2h.h"</a:t>
            </a:r>
            <a:br>
              <a:rPr lang="en" sz="1100">
                <a:solidFill>
                  <a:srgbClr val="38761D"/>
                </a:solidFill>
                <a:latin typeface="Courier New"/>
                <a:ea typeface="Courier New"/>
                <a:cs typeface="Courier New"/>
                <a:sym typeface="Courier New"/>
              </a:rPr>
            </a:br>
            <a:r>
              <a:rPr lang="en" sz="1100">
                <a:solidFill>
                  <a:srgbClr val="38761D"/>
                </a:solidFill>
                <a:latin typeface="Courier New"/>
                <a:ea typeface="Courier New"/>
                <a:cs typeface="Courier New"/>
                <a:sym typeface="Courier New"/>
              </a:rPr>
              <a:t>#include "s2h_3d.h"</a:t>
            </a:r>
            <a:br>
              <a:rPr lang="en" sz="1100">
                <a:solidFill>
                  <a:srgbClr val="38761D"/>
                </a:solidFill>
                <a:latin typeface="Courier New"/>
                <a:ea typeface="Courier New"/>
                <a:cs typeface="Courier New"/>
                <a:sym typeface="Courier New"/>
              </a:rPr>
            </a:br>
            <a:r>
              <a:rPr lang="en" sz="1100">
                <a:solidFill>
                  <a:srgbClr val="38761D"/>
                </a:solidFill>
                <a:latin typeface="Courier New"/>
                <a:ea typeface="Courier New"/>
                <a:cs typeface="Courier New"/>
                <a:sym typeface="Courier New"/>
              </a:rPr>
              <a:t>…</a:t>
            </a:r>
            <a:br>
              <a:rPr lang="en" sz="1100">
                <a:solidFill>
                  <a:srgbClr val="38761D"/>
                </a:solidFill>
                <a:latin typeface="Courier New"/>
                <a:ea typeface="Courier New"/>
                <a:cs typeface="Courier New"/>
                <a:sym typeface="Courier New"/>
              </a:rPr>
            </a:br>
            <a:r>
              <a:rPr lang="en" sz="1100">
                <a:solidFill>
                  <a:srgbClr val="38761D"/>
                </a:solidFill>
                <a:latin typeface="Courier New"/>
                <a:ea typeface="Courier New"/>
                <a:cs typeface="Courier New"/>
                <a:sym typeface="Courier New"/>
              </a:rPr>
              <a:t>struct Context3D context;</a:t>
            </a:r>
            <a:br>
              <a:rPr lang="en" sz="1100">
                <a:solidFill>
                  <a:srgbClr val="38761D"/>
                </a:solidFill>
                <a:latin typeface="Courier New"/>
                <a:ea typeface="Courier New"/>
                <a:cs typeface="Courier New"/>
                <a:sym typeface="Courier New"/>
              </a:rPr>
            </a:br>
            <a:r>
              <a:rPr lang="en" sz="1100">
                <a:solidFill>
                  <a:srgbClr val="38761D"/>
                </a:solidFill>
                <a:latin typeface="Courier New"/>
                <a:ea typeface="Courier New"/>
                <a:cs typeface="Courier New"/>
                <a:sym typeface="Courier New"/>
              </a:rPr>
              <a:t>s2h_init(context, rayOrigin, rayDirection);</a:t>
            </a:r>
            <a:br>
              <a:rPr lang="en" sz="1100">
                <a:solidFill>
                  <a:srgbClr val="38761D"/>
                </a:solidFill>
                <a:latin typeface="Courier New"/>
                <a:ea typeface="Courier New"/>
                <a:cs typeface="Courier New"/>
                <a:sym typeface="Courier New"/>
              </a:rPr>
            </a:br>
            <a:r>
              <a:rPr lang="en" sz="1100">
                <a:solidFill>
                  <a:srgbClr val="38761D"/>
                </a:solidFill>
                <a:latin typeface="Courier New"/>
                <a:ea typeface="Courier New"/>
                <a:cs typeface="Courier New"/>
                <a:sym typeface="Courier New"/>
              </a:rPr>
              <a:t>float4 linColor = background * (1.0f - context.dstColor.a) + context.dstColor;</a:t>
            </a:r>
            <a:br>
              <a:rPr lang="en" sz="1100">
                <a:solidFill>
                  <a:srgbClr val="38761D"/>
                </a:solidFill>
                <a:latin typeface="Courier New"/>
                <a:ea typeface="Courier New"/>
                <a:cs typeface="Courier New"/>
                <a:sym typeface="Courier New"/>
              </a:rPr>
            </a:br>
            <a:r>
              <a:rPr lang="en" sz="1100">
                <a:solidFill>
                  <a:srgbClr val="38761D"/>
                </a:solidFill>
                <a:latin typeface="Courier New"/>
                <a:ea typeface="Courier New"/>
                <a:cs typeface="Courier New"/>
                <a:sym typeface="Courier New"/>
              </a:rPr>
              <a:t>fragColor = float4(s2h_linearToSRGB(linColor.rgb), linColor.a);</a:t>
            </a:r>
            <a:br>
              <a:rPr lang="en" sz="1100">
                <a:solidFill>
                  <a:srgbClr val="38761D"/>
                </a:solidFill>
                <a:latin typeface="Courier New"/>
                <a:ea typeface="Courier New"/>
                <a:cs typeface="Courier New"/>
                <a:sym typeface="Courier New"/>
              </a:rPr>
            </a:br>
            <a:endParaRPr sz="700">
              <a:solidFill>
                <a:srgbClr val="38761D"/>
              </a:solidFill>
              <a:latin typeface="Courier New"/>
              <a:ea typeface="Courier New"/>
              <a:cs typeface="Courier New"/>
              <a:sym typeface="Courier New"/>
            </a:endParaRPr>
          </a:p>
          <a:p>
            <a:pPr indent="-330200" lvl="0" marL="457200" rtl="0" algn="l">
              <a:spcBef>
                <a:spcPts val="0"/>
              </a:spcBef>
              <a:spcAft>
                <a:spcPts val="0"/>
              </a:spcAft>
              <a:buSzPts val="1600"/>
              <a:buChar char="●"/>
            </a:pPr>
            <a:r>
              <a:rPr lang="en"/>
              <a:t>Usage</a:t>
            </a:r>
            <a:endParaRPr/>
          </a:p>
          <a:p>
            <a:pPr indent="-298450" lvl="1" marL="914400" rtl="0" algn="l">
              <a:spcBef>
                <a:spcPts val="0"/>
              </a:spcBef>
              <a:spcAft>
                <a:spcPts val="0"/>
              </a:spcAft>
              <a:buClr>
                <a:srgbClr val="38761D"/>
              </a:buClr>
              <a:buSzPts val="1100"/>
              <a:buFont typeface="Courier New"/>
              <a:buChar char="○"/>
            </a:pPr>
            <a:r>
              <a:rPr lang="en" sz="1100">
                <a:solidFill>
                  <a:srgbClr val="38761D"/>
                </a:solidFill>
                <a:latin typeface="Courier New"/>
                <a:ea typeface="Courier New"/>
                <a:cs typeface="Courier New"/>
                <a:sym typeface="Courier New"/>
              </a:rPr>
              <a:t>s2h_drawLineWS(context, a, b, color, r)</a:t>
            </a:r>
            <a:endParaRPr sz="1100">
              <a:solidFill>
                <a:srgbClr val="38761D"/>
              </a:solidFill>
              <a:latin typeface="Courier New"/>
              <a:ea typeface="Courier New"/>
              <a:cs typeface="Courier New"/>
              <a:sym typeface="Courier New"/>
            </a:endParaRPr>
          </a:p>
          <a:p>
            <a:pPr indent="-298450" lvl="1" marL="914400" rtl="0" algn="l">
              <a:spcBef>
                <a:spcPts val="0"/>
              </a:spcBef>
              <a:spcAft>
                <a:spcPts val="0"/>
              </a:spcAft>
              <a:buClr>
                <a:srgbClr val="38761D"/>
              </a:buClr>
              <a:buSzPts val="1100"/>
              <a:buFont typeface="Courier New"/>
              <a:buChar char="○"/>
            </a:pPr>
            <a:r>
              <a:rPr lang="en" sz="1100">
                <a:solidFill>
                  <a:srgbClr val="38761D"/>
                </a:solidFill>
                <a:latin typeface="Courier New"/>
                <a:ea typeface="Courier New"/>
                <a:cs typeface="Courier New"/>
                <a:sym typeface="Courier New"/>
              </a:rPr>
              <a:t>s2h_drawArrowWS(</a:t>
            </a:r>
            <a:r>
              <a:rPr lang="en" sz="1100">
                <a:solidFill>
                  <a:srgbClr val="38761D"/>
                </a:solidFill>
                <a:latin typeface="Courier New"/>
                <a:ea typeface="Courier New"/>
                <a:cs typeface="Courier New"/>
                <a:sym typeface="Courier New"/>
              </a:rPr>
              <a:t>context, a, b, color</a:t>
            </a:r>
            <a:r>
              <a:rPr lang="en" sz="1100">
                <a:solidFill>
                  <a:srgbClr val="38761D"/>
                </a:solidFill>
                <a:latin typeface="Courier New"/>
                <a:ea typeface="Courier New"/>
                <a:cs typeface="Courier New"/>
                <a:sym typeface="Courier New"/>
              </a:rPr>
              <a:t>)</a:t>
            </a:r>
            <a:endParaRPr sz="1100">
              <a:solidFill>
                <a:srgbClr val="38761D"/>
              </a:solidFill>
              <a:latin typeface="Courier New"/>
              <a:ea typeface="Courier New"/>
              <a:cs typeface="Courier New"/>
              <a:sym typeface="Courier New"/>
            </a:endParaRPr>
          </a:p>
          <a:p>
            <a:pPr indent="-298450" lvl="1" marL="914400" rtl="0" algn="l">
              <a:spcBef>
                <a:spcPts val="0"/>
              </a:spcBef>
              <a:spcAft>
                <a:spcPts val="0"/>
              </a:spcAft>
              <a:buClr>
                <a:srgbClr val="38761D"/>
              </a:buClr>
              <a:buSzPts val="1100"/>
              <a:buFont typeface="Courier New"/>
              <a:buChar char="○"/>
            </a:pPr>
            <a:r>
              <a:rPr lang="en" sz="1100">
                <a:solidFill>
                  <a:srgbClr val="38761D"/>
                </a:solidFill>
                <a:latin typeface="Courier New"/>
                <a:ea typeface="Courier New"/>
                <a:cs typeface="Courier New"/>
                <a:sym typeface="Courier New"/>
              </a:rPr>
              <a:t>s2h_drawBasis(</a:t>
            </a:r>
            <a:r>
              <a:rPr lang="en" sz="1100">
                <a:solidFill>
                  <a:srgbClr val="38761D"/>
                </a:solidFill>
                <a:latin typeface="Courier New"/>
                <a:ea typeface="Courier New"/>
                <a:cs typeface="Courier New"/>
                <a:sym typeface="Courier New"/>
              </a:rPr>
              <a:t>context, mat, r</a:t>
            </a:r>
            <a:r>
              <a:rPr lang="en" sz="1100">
                <a:solidFill>
                  <a:srgbClr val="38761D"/>
                </a:solidFill>
                <a:latin typeface="Courier New"/>
                <a:ea typeface="Courier New"/>
                <a:cs typeface="Courier New"/>
                <a:sym typeface="Courier New"/>
              </a:rPr>
              <a:t>)</a:t>
            </a:r>
            <a:endParaRPr sz="1100">
              <a:solidFill>
                <a:srgbClr val="38761D"/>
              </a:solidFill>
              <a:latin typeface="Courier New"/>
              <a:ea typeface="Courier New"/>
              <a:cs typeface="Courier New"/>
              <a:sym typeface="Courier New"/>
            </a:endParaRPr>
          </a:p>
          <a:p>
            <a:pPr indent="-298450" lvl="1" marL="914400" rtl="0" algn="l">
              <a:spcBef>
                <a:spcPts val="0"/>
              </a:spcBef>
              <a:spcAft>
                <a:spcPts val="0"/>
              </a:spcAft>
              <a:buClr>
                <a:srgbClr val="38761D"/>
              </a:buClr>
              <a:buSzPts val="1100"/>
              <a:buFont typeface="Courier New"/>
              <a:buChar char="○"/>
            </a:pPr>
            <a:r>
              <a:rPr lang="en" sz="1100">
                <a:solidFill>
                  <a:srgbClr val="38761D"/>
                </a:solidFill>
                <a:latin typeface="Courier New"/>
                <a:ea typeface="Courier New"/>
                <a:cs typeface="Courier New"/>
                <a:sym typeface="Courier New"/>
              </a:rPr>
              <a:t>s2h_drawSphereWS(</a:t>
            </a:r>
            <a:r>
              <a:rPr lang="en" sz="1100">
                <a:solidFill>
                  <a:srgbClr val="38761D"/>
                </a:solidFill>
                <a:latin typeface="Courier New"/>
                <a:ea typeface="Courier New"/>
                <a:cs typeface="Courier New"/>
                <a:sym typeface="Courier New"/>
              </a:rPr>
              <a:t>context, pos, color, r</a:t>
            </a:r>
            <a:r>
              <a:rPr lang="en" sz="1100">
                <a:solidFill>
                  <a:srgbClr val="38761D"/>
                </a:solidFill>
                <a:latin typeface="Courier New"/>
                <a:ea typeface="Courier New"/>
                <a:cs typeface="Courier New"/>
                <a:sym typeface="Courier New"/>
              </a:rPr>
              <a:t>)</a:t>
            </a:r>
            <a:endParaRPr sz="1100">
              <a:solidFill>
                <a:srgbClr val="38761D"/>
              </a:solidFill>
              <a:latin typeface="Courier New"/>
              <a:ea typeface="Courier New"/>
              <a:cs typeface="Courier New"/>
              <a:sym typeface="Courier New"/>
            </a:endParaRPr>
          </a:p>
          <a:p>
            <a:pPr indent="-298450" lvl="1" marL="914400" rtl="0" algn="l">
              <a:spcBef>
                <a:spcPts val="0"/>
              </a:spcBef>
              <a:spcAft>
                <a:spcPts val="0"/>
              </a:spcAft>
              <a:buClr>
                <a:srgbClr val="38761D"/>
              </a:buClr>
              <a:buSzPts val="1100"/>
              <a:buFont typeface="Courier New"/>
              <a:buChar char="○"/>
            </a:pPr>
            <a:r>
              <a:rPr lang="en" sz="1100">
                <a:solidFill>
                  <a:srgbClr val="38761D"/>
                </a:solidFill>
                <a:latin typeface="Courier New"/>
                <a:ea typeface="Courier New"/>
                <a:cs typeface="Courier New"/>
                <a:sym typeface="Courier New"/>
              </a:rPr>
              <a:t>s2h_drawCheckerBoard(</a:t>
            </a:r>
            <a:r>
              <a:rPr lang="en" sz="1100">
                <a:solidFill>
                  <a:srgbClr val="38761D"/>
                </a:solidFill>
                <a:latin typeface="Courier New"/>
                <a:ea typeface="Courier New"/>
                <a:cs typeface="Courier New"/>
                <a:sym typeface="Courier New"/>
              </a:rPr>
              <a:t>context, pos</a:t>
            </a:r>
            <a:r>
              <a:rPr lang="en" sz="1100">
                <a:solidFill>
                  <a:srgbClr val="38761D"/>
                </a:solidFill>
                <a:latin typeface="Courier New"/>
                <a:ea typeface="Courier New"/>
                <a:cs typeface="Courier New"/>
                <a:sym typeface="Courier New"/>
              </a:rPr>
              <a:t>)</a:t>
            </a:r>
            <a:endParaRPr>
              <a:solidFill>
                <a:srgbClr val="38761D"/>
              </a:solidFill>
            </a:endParaRPr>
          </a:p>
        </p:txBody>
      </p:sp>
      <p:sp>
        <p:nvSpPr>
          <p:cNvPr id="164" name="Google Shape;164;p24"/>
          <p:cNvSpPr txBox="1"/>
          <p:nvPr>
            <p:ph idx="12" type="sldNum"/>
          </p:nvPr>
        </p:nvSpPr>
        <p:spPr>
          <a:xfrm>
            <a:off x="8470275" y="6215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65" name="Google Shape;165;p24"/>
          <p:cNvPicPr preferRelativeResize="0"/>
          <p:nvPr/>
        </p:nvPicPr>
        <p:blipFill>
          <a:blip r:embed="rId3">
            <a:alphaModFix/>
          </a:blip>
          <a:stretch>
            <a:fillRect/>
          </a:stretch>
        </p:blipFill>
        <p:spPr>
          <a:xfrm>
            <a:off x="7272125" y="3175007"/>
            <a:ext cx="1689926" cy="1554325"/>
          </a:xfrm>
          <a:prstGeom prst="rect">
            <a:avLst/>
          </a:prstGeom>
          <a:noFill/>
          <a:ln>
            <a:noFill/>
          </a:ln>
        </p:spPr>
      </p:pic>
      <p:pic>
        <p:nvPicPr>
          <p:cNvPr id="166" name="Google Shape;166;p24"/>
          <p:cNvPicPr preferRelativeResize="0"/>
          <p:nvPr/>
        </p:nvPicPr>
        <p:blipFill>
          <a:blip r:embed="rId4">
            <a:alphaModFix/>
          </a:blip>
          <a:stretch>
            <a:fillRect/>
          </a:stretch>
        </p:blipFill>
        <p:spPr>
          <a:xfrm>
            <a:off x="3927725" y="168600"/>
            <a:ext cx="2930600" cy="21979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5"/>
          <p:cNvSpPr txBox="1"/>
          <p:nvPr>
            <p:ph type="title"/>
          </p:nvPr>
        </p:nvSpPr>
        <p:spPr>
          <a:xfrm>
            <a:off x="311700" y="216425"/>
            <a:ext cx="6680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Scatter </a:t>
            </a:r>
            <a:r>
              <a:rPr lang="en"/>
              <a:t>(s2h_scatter.hlsl)</a:t>
            </a:r>
            <a:endParaRPr/>
          </a:p>
        </p:txBody>
      </p:sp>
      <p:sp>
        <p:nvSpPr>
          <p:cNvPr id="172" name="Google Shape;172;p25"/>
          <p:cNvSpPr txBox="1"/>
          <p:nvPr>
            <p:ph idx="1" type="body"/>
          </p:nvPr>
        </p:nvSpPr>
        <p:spPr>
          <a:xfrm>
            <a:off x="311700" y="1055375"/>
            <a:ext cx="8520600" cy="3695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a:t>Implementation:</a:t>
            </a:r>
            <a:endParaRPr/>
          </a:p>
          <a:p>
            <a:pPr indent="-317500" lvl="1" marL="914400" rtl="0" algn="l">
              <a:spcBef>
                <a:spcPts val="0"/>
              </a:spcBef>
              <a:spcAft>
                <a:spcPts val="0"/>
              </a:spcAft>
              <a:buSzPts val="1400"/>
              <a:buChar char="○"/>
            </a:pPr>
            <a:r>
              <a:rPr lang="en"/>
              <a:t>UAV write to another 2D texture</a:t>
            </a:r>
            <a:endParaRPr/>
          </a:p>
          <a:p>
            <a:pPr indent="-317500" lvl="1" marL="914400" rtl="0" algn="l">
              <a:spcBef>
                <a:spcPts val="0"/>
              </a:spcBef>
              <a:spcAft>
                <a:spcPts val="0"/>
              </a:spcAft>
              <a:buSzPts val="1400"/>
              <a:buChar char="○"/>
            </a:pPr>
            <a:r>
              <a:rPr lang="en"/>
              <a:t>Assumes single thread or offset per thread</a:t>
            </a:r>
            <a:br>
              <a:rPr lang="en"/>
            </a:br>
            <a:endParaRPr sz="800"/>
          </a:p>
          <a:p>
            <a:pPr indent="-330200" lvl="0" marL="457200" rtl="0" algn="l">
              <a:spcBef>
                <a:spcPts val="0"/>
              </a:spcBef>
              <a:spcAft>
                <a:spcPts val="0"/>
              </a:spcAft>
              <a:buSzPts val="1600"/>
              <a:buChar char="●"/>
            </a:pPr>
            <a:r>
              <a:rPr lang="en"/>
              <a:t>Setup (see top in s2h_scatter.hlsl)</a:t>
            </a:r>
            <a:br>
              <a:rPr lang="en"/>
            </a:br>
            <a:r>
              <a:rPr lang="en" sz="1100">
                <a:solidFill>
                  <a:srgbClr val="38761D"/>
                </a:solidFill>
                <a:latin typeface="Courier New"/>
                <a:ea typeface="Courier New"/>
                <a:cs typeface="Courier New"/>
                <a:sym typeface="Courier New"/>
              </a:rPr>
              <a:t>#include "s2h.h"</a:t>
            </a:r>
            <a:br>
              <a:rPr lang="en" sz="1100">
                <a:solidFill>
                  <a:srgbClr val="38761D"/>
                </a:solidFill>
                <a:latin typeface="Courier New"/>
                <a:ea typeface="Courier New"/>
                <a:cs typeface="Courier New"/>
                <a:sym typeface="Courier New"/>
              </a:rPr>
            </a:br>
            <a:r>
              <a:rPr lang="en" sz="1100">
                <a:solidFill>
                  <a:srgbClr val="38761D"/>
                </a:solidFill>
                <a:latin typeface="Courier New"/>
                <a:ea typeface="Courier New"/>
                <a:cs typeface="Courier New"/>
                <a:sym typeface="Courier New"/>
              </a:rPr>
              <a:t>#include "s2h_scatter.h"</a:t>
            </a:r>
            <a:br>
              <a:rPr lang="en" sz="1100">
                <a:solidFill>
                  <a:srgbClr val="38761D"/>
                </a:solidFill>
                <a:latin typeface="Courier New"/>
                <a:ea typeface="Courier New"/>
                <a:cs typeface="Courier New"/>
                <a:sym typeface="Courier New"/>
              </a:rPr>
            </a:br>
            <a:br>
              <a:rPr lang="en" sz="1100">
                <a:solidFill>
                  <a:srgbClr val="38761D"/>
                </a:solidFill>
                <a:latin typeface="Courier New"/>
                <a:ea typeface="Courier New"/>
                <a:cs typeface="Courier New"/>
                <a:sym typeface="Courier New"/>
              </a:rPr>
            </a:br>
            <a:r>
              <a:rPr lang="en" sz="1100">
                <a:solidFill>
                  <a:srgbClr val="38761D"/>
                </a:solidFill>
                <a:latin typeface="Courier New"/>
                <a:ea typeface="Courier New"/>
                <a:cs typeface="Courier New"/>
                <a:sym typeface="Courier New"/>
              </a:rPr>
              <a:t>void onGfxForAllScatter(int2 pxPos, float4 color)</a:t>
            </a:r>
            <a:br>
              <a:rPr lang="en" sz="1100">
                <a:solidFill>
                  <a:srgbClr val="38761D"/>
                </a:solidFill>
                <a:latin typeface="Courier New"/>
                <a:ea typeface="Courier New"/>
                <a:cs typeface="Courier New"/>
                <a:sym typeface="Courier New"/>
              </a:rPr>
            </a:br>
            <a:r>
              <a:rPr lang="en" sz="1100">
                <a:solidFill>
                  <a:srgbClr val="38761D"/>
                </a:solidFill>
                <a:latin typeface="Courier New"/>
                <a:ea typeface="Courier New"/>
                <a:cs typeface="Courier New"/>
                <a:sym typeface="Courier New"/>
              </a:rPr>
              <a:t>  { g_computeOutput[pxPos] = color; }</a:t>
            </a:r>
            <a:br>
              <a:rPr lang="en" sz="1100">
                <a:solidFill>
                  <a:srgbClr val="38761D"/>
                </a:solidFill>
                <a:latin typeface="Courier New"/>
                <a:ea typeface="Courier New"/>
                <a:cs typeface="Courier New"/>
                <a:sym typeface="Courier New"/>
              </a:rPr>
            </a:br>
            <a:br>
              <a:rPr lang="en" sz="1100">
                <a:solidFill>
                  <a:srgbClr val="38761D"/>
                </a:solidFill>
                <a:latin typeface="Courier New"/>
                <a:ea typeface="Courier New"/>
                <a:cs typeface="Courier New"/>
                <a:sym typeface="Courier New"/>
              </a:rPr>
            </a:br>
            <a:r>
              <a:rPr lang="en" sz="1100">
                <a:solidFill>
                  <a:srgbClr val="38761D"/>
                </a:solidFill>
                <a:latin typeface="Courier New"/>
                <a:ea typeface="Courier New"/>
                <a:cs typeface="Courier New"/>
                <a:sym typeface="Courier New"/>
              </a:rPr>
              <a:t>struct ContextScatter ui;</a:t>
            </a:r>
            <a:br>
              <a:rPr lang="en" sz="1100">
                <a:solidFill>
                  <a:srgbClr val="38761D"/>
                </a:solidFill>
                <a:latin typeface="Courier New"/>
                <a:ea typeface="Courier New"/>
                <a:cs typeface="Courier New"/>
                <a:sym typeface="Courier New"/>
              </a:rPr>
            </a:br>
            <a:r>
              <a:rPr lang="en" sz="1100">
                <a:solidFill>
                  <a:srgbClr val="38761D"/>
                </a:solidFill>
                <a:latin typeface="Courier New"/>
                <a:ea typeface="Courier New"/>
                <a:cs typeface="Courier New"/>
                <a:sym typeface="Courier New"/>
              </a:rPr>
              <a:t>s2h_init(ui);</a:t>
            </a:r>
            <a:br>
              <a:rPr lang="en" sz="1100">
                <a:solidFill>
                  <a:srgbClr val="38761D"/>
                </a:solidFill>
                <a:latin typeface="Courier New"/>
                <a:ea typeface="Courier New"/>
                <a:cs typeface="Courier New"/>
                <a:sym typeface="Courier New"/>
              </a:rPr>
            </a:br>
            <a:endParaRPr sz="600">
              <a:solidFill>
                <a:srgbClr val="38761D"/>
              </a:solidFill>
              <a:latin typeface="Courier New"/>
              <a:ea typeface="Courier New"/>
              <a:cs typeface="Courier New"/>
              <a:sym typeface="Courier New"/>
            </a:endParaRPr>
          </a:p>
          <a:p>
            <a:pPr indent="-330200" lvl="0" marL="457200" rtl="0" algn="l">
              <a:spcBef>
                <a:spcPts val="0"/>
              </a:spcBef>
              <a:spcAft>
                <a:spcPts val="0"/>
              </a:spcAft>
              <a:buSzPts val="1600"/>
              <a:buChar char="●"/>
            </a:pPr>
            <a:r>
              <a:rPr lang="en"/>
              <a:t>Usage (most of Gather functions):</a:t>
            </a:r>
            <a:endParaRPr/>
          </a:p>
          <a:p>
            <a:pPr indent="-298450" lvl="1" marL="914400" rtl="0" algn="l">
              <a:spcBef>
                <a:spcPts val="0"/>
              </a:spcBef>
              <a:spcAft>
                <a:spcPts val="0"/>
              </a:spcAft>
              <a:buClr>
                <a:srgbClr val="38761D"/>
              </a:buClr>
              <a:buSzPts val="1100"/>
              <a:buFont typeface="Courier New"/>
              <a:buChar char="○"/>
            </a:pPr>
            <a:r>
              <a:rPr lang="en" sz="1100">
                <a:solidFill>
                  <a:srgbClr val="38761D"/>
                </a:solidFill>
                <a:latin typeface="Courier New"/>
                <a:ea typeface="Courier New"/>
                <a:cs typeface="Courier New"/>
                <a:sym typeface="Courier New"/>
              </a:rPr>
              <a:t>s2h_setCursor, s2h_setScale, s2h_printTxt, s2h_printInt, s2h_printHex, s2h_printFloat, s2h_printBlock, s2h_printDisc, s2h_drawCrosshair</a:t>
            </a:r>
            <a:endParaRPr sz="1100">
              <a:solidFill>
                <a:srgbClr val="38761D"/>
              </a:solidFill>
              <a:latin typeface="Courier New"/>
              <a:ea typeface="Courier New"/>
              <a:cs typeface="Courier New"/>
              <a:sym typeface="Courier New"/>
            </a:endParaRPr>
          </a:p>
        </p:txBody>
      </p:sp>
      <p:sp>
        <p:nvSpPr>
          <p:cNvPr id="173" name="Google Shape;173;p25"/>
          <p:cNvSpPr txBox="1"/>
          <p:nvPr>
            <p:ph idx="12" type="sldNum"/>
          </p:nvPr>
        </p:nvSpPr>
        <p:spPr>
          <a:xfrm>
            <a:off x="8470275" y="6215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74" name="Google Shape;174;p25"/>
          <p:cNvPicPr preferRelativeResize="0"/>
          <p:nvPr/>
        </p:nvPicPr>
        <p:blipFill rotWithShape="1">
          <a:blip r:embed="rId3">
            <a:alphaModFix/>
          </a:blip>
          <a:srcRect b="0" l="0" r="31228" t="1273"/>
          <a:stretch/>
        </p:blipFill>
        <p:spPr>
          <a:xfrm>
            <a:off x="4792425" y="216425"/>
            <a:ext cx="2343150" cy="2151300"/>
          </a:xfrm>
          <a:prstGeom prst="rect">
            <a:avLst/>
          </a:prstGeom>
          <a:noFill/>
          <a:ln>
            <a:noFill/>
          </a:ln>
        </p:spPr>
      </p:pic>
      <p:pic>
        <p:nvPicPr>
          <p:cNvPr id="175" name="Google Shape;175;p25"/>
          <p:cNvPicPr preferRelativeResize="0"/>
          <p:nvPr/>
        </p:nvPicPr>
        <p:blipFill>
          <a:blip r:embed="rId4">
            <a:alphaModFix/>
          </a:blip>
          <a:stretch>
            <a:fillRect/>
          </a:stretch>
        </p:blipFill>
        <p:spPr>
          <a:xfrm>
            <a:off x="7419154" y="2367725"/>
            <a:ext cx="1514546" cy="16464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6"/>
          <p:cNvSpPr txBox="1"/>
          <p:nvPr>
            <p:ph type="title"/>
          </p:nvPr>
        </p:nvSpPr>
        <p:spPr>
          <a:xfrm>
            <a:off x="311700" y="216425"/>
            <a:ext cx="6680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Interactive UI and Tables</a:t>
            </a:r>
            <a:r>
              <a:rPr lang="en"/>
              <a:t> (s2h.hlsl)</a:t>
            </a:r>
            <a:endParaRPr/>
          </a:p>
        </p:txBody>
      </p:sp>
      <p:sp>
        <p:nvSpPr>
          <p:cNvPr id="181" name="Google Shape;181;p26"/>
          <p:cNvSpPr txBox="1"/>
          <p:nvPr>
            <p:ph idx="1" type="body"/>
          </p:nvPr>
        </p:nvSpPr>
        <p:spPr>
          <a:xfrm>
            <a:off x="311700" y="1000075"/>
            <a:ext cx="5476800" cy="3416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a:t>Implementation</a:t>
            </a:r>
            <a:endParaRPr/>
          </a:p>
          <a:p>
            <a:pPr indent="-317500" lvl="1" marL="914400" rtl="0" algn="l">
              <a:spcBef>
                <a:spcPts val="0"/>
              </a:spcBef>
              <a:spcAft>
                <a:spcPts val="0"/>
              </a:spcAft>
              <a:buSzPts val="1400"/>
              <a:buChar char="○"/>
            </a:pPr>
            <a:r>
              <a:rPr lang="en"/>
              <a:t>Need to store state =&gt; </a:t>
            </a:r>
            <a:r>
              <a:rPr lang="en"/>
              <a:t>Gigi buffer UAV</a:t>
            </a:r>
            <a:endParaRPr/>
          </a:p>
          <a:p>
            <a:pPr indent="-317500" lvl="1" marL="914400" rtl="0" algn="l">
              <a:spcBef>
                <a:spcPts val="0"/>
              </a:spcBef>
              <a:spcAft>
                <a:spcPts val="0"/>
              </a:spcAft>
              <a:buSzPts val="1400"/>
              <a:buChar char="○"/>
            </a:pPr>
            <a:r>
              <a:rPr lang="en"/>
              <a:t>ImGUI inspired</a:t>
            </a:r>
            <a:endParaRPr/>
          </a:p>
          <a:p>
            <a:pPr indent="-317500" lvl="1" marL="914400" rtl="0" algn="l">
              <a:spcBef>
                <a:spcPts val="0"/>
              </a:spcBef>
              <a:spcAft>
                <a:spcPts val="0"/>
              </a:spcAft>
              <a:buSzPts val="1400"/>
              <a:buChar char="○"/>
            </a:pPr>
            <a:r>
              <a:rPr lang="en"/>
              <a:t>no GLSL yet</a:t>
            </a:r>
            <a:br>
              <a:rPr lang="en"/>
            </a:br>
            <a:endParaRPr/>
          </a:p>
          <a:p>
            <a:pPr indent="-330200" lvl="0" marL="457200" rtl="0" algn="l">
              <a:spcBef>
                <a:spcPts val="0"/>
              </a:spcBef>
              <a:spcAft>
                <a:spcPts val="0"/>
              </a:spcAft>
              <a:buSzPts val="1600"/>
              <a:buChar char="●"/>
            </a:pPr>
            <a:r>
              <a:rPr lang="en"/>
              <a:t>Usage</a:t>
            </a:r>
            <a:endParaRPr/>
          </a:p>
          <a:p>
            <a:pPr indent="-298450" lvl="1" marL="914400" rtl="0" algn="l">
              <a:spcBef>
                <a:spcPts val="0"/>
              </a:spcBef>
              <a:spcAft>
                <a:spcPts val="0"/>
              </a:spcAft>
              <a:buClr>
                <a:srgbClr val="38761D"/>
              </a:buClr>
              <a:buSzPts val="1100"/>
              <a:buFont typeface="Courier New"/>
              <a:buChar char="○"/>
            </a:pPr>
            <a:r>
              <a:rPr lang="en" sz="1100">
                <a:solidFill>
                  <a:srgbClr val="38761D"/>
                </a:solidFill>
                <a:latin typeface="Courier New"/>
                <a:ea typeface="Courier New"/>
                <a:cs typeface="Courier New"/>
                <a:sym typeface="Courier New"/>
              </a:rPr>
              <a:t>s2h_progress(ui, width, fraction)</a:t>
            </a:r>
            <a:endParaRPr sz="1100">
              <a:solidFill>
                <a:srgbClr val="38761D"/>
              </a:solidFill>
              <a:latin typeface="Courier New"/>
              <a:ea typeface="Courier New"/>
              <a:cs typeface="Courier New"/>
              <a:sym typeface="Courier New"/>
            </a:endParaRPr>
          </a:p>
          <a:p>
            <a:pPr indent="-298450" lvl="1" marL="914400" rtl="0" algn="l">
              <a:spcBef>
                <a:spcPts val="0"/>
              </a:spcBef>
              <a:spcAft>
                <a:spcPts val="0"/>
              </a:spcAft>
              <a:buClr>
                <a:srgbClr val="38761D"/>
              </a:buClr>
              <a:buSzPts val="1100"/>
              <a:buFont typeface="Courier New"/>
              <a:buChar char="○"/>
            </a:pPr>
            <a:r>
              <a:rPr lang="en" sz="1100">
                <a:solidFill>
                  <a:srgbClr val="38761D"/>
                </a:solidFill>
                <a:latin typeface="Courier New"/>
                <a:ea typeface="Courier New"/>
                <a:cs typeface="Courier New"/>
                <a:sym typeface="Courier New"/>
              </a:rPr>
              <a:t>s2h_button(ui, width)</a:t>
            </a:r>
            <a:endParaRPr sz="1100">
              <a:solidFill>
                <a:srgbClr val="38761D"/>
              </a:solidFill>
              <a:latin typeface="Courier New"/>
              <a:ea typeface="Courier New"/>
              <a:cs typeface="Courier New"/>
              <a:sym typeface="Courier New"/>
            </a:endParaRPr>
          </a:p>
          <a:p>
            <a:pPr indent="-298450" lvl="1" marL="914400" rtl="0" algn="l">
              <a:spcBef>
                <a:spcPts val="0"/>
              </a:spcBef>
              <a:spcAft>
                <a:spcPts val="0"/>
              </a:spcAft>
              <a:buClr>
                <a:srgbClr val="38761D"/>
              </a:buClr>
              <a:buSzPts val="1100"/>
              <a:buFont typeface="Courier New"/>
              <a:buChar char="○"/>
            </a:pPr>
            <a:r>
              <a:rPr lang="en" sz="1100">
                <a:solidFill>
                  <a:srgbClr val="38761D"/>
                </a:solidFill>
                <a:latin typeface="Courier New"/>
                <a:ea typeface="Courier New"/>
                <a:cs typeface="Courier New"/>
                <a:sym typeface="Courier New"/>
              </a:rPr>
              <a:t>s2h_radioButton(ui, checked)</a:t>
            </a:r>
            <a:endParaRPr sz="1100">
              <a:solidFill>
                <a:srgbClr val="38761D"/>
              </a:solidFill>
              <a:latin typeface="Courier New"/>
              <a:ea typeface="Courier New"/>
              <a:cs typeface="Courier New"/>
              <a:sym typeface="Courier New"/>
            </a:endParaRPr>
          </a:p>
          <a:p>
            <a:pPr indent="-298450" lvl="1" marL="914400" rtl="0" algn="l">
              <a:spcBef>
                <a:spcPts val="0"/>
              </a:spcBef>
              <a:spcAft>
                <a:spcPts val="0"/>
              </a:spcAft>
              <a:buClr>
                <a:srgbClr val="38761D"/>
              </a:buClr>
              <a:buSzPts val="1100"/>
              <a:buFont typeface="Courier New"/>
              <a:buChar char="○"/>
            </a:pPr>
            <a:r>
              <a:rPr lang="en" sz="1100">
                <a:solidFill>
                  <a:srgbClr val="38761D"/>
                </a:solidFill>
                <a:latin typeface="Courier New"/>
                <a:ea typeface="Courier New"/>
                <a:cs typeface="Courier New"/>
                <a:sym typeface="Courier New"/>
              </a:rPr>
              <a:t>s2h_checkBox(ui, </a:t>
            </a:r>
            <a:r>
              <a:rPr lang="en" sz="1100">
                <a:solidFill>
                  <a:srgbClr val="38761D"/>
                </a:solidFill>
                <a:latin typeface="Courier New"/>
                <a:ea typeface="Courier New"/>
                <a:cs typeface="Courier New"/>
                <a:sym typeface="Courier New"/>
              </a:rPr>
              <a:t>checked</a:t>
            </a:r>
            <a:r>
              <a:rPr lang="en" sz="1100">
                <a:solidFill>
                  <a:srgbClr val="38761D"/>
                </a:solidFill>
                <a:latin typeface="Courier New"/>
                <a:ea typeface="Courier New"/>
                <a:cs typeface="Courier New"/>
                <a:sym typeface="Courier New"/>
              </a:rPr>
              <a:t>)</a:t>
            </a:r>
            <a:endParaRPr sz="1100">
              <a:solidFill>
                <a:srgbClr val="38761D"/>
              </a:solidFill>
              <a:latin typeface="Courier New"/>
              <a:ea typeface="Courier New"/>
              <a:cs typeface="Courier New"/>
              <a:sym typeface="Courier New"/>
            </a:endParaRPr>
          </a:p>
          <a:p>
            <a:pPr indent="-298450" lvl="1" marL="914400" rtl="0" algn="l">
              <a:spcBef>
                <a:spcPts val="0"/>
              </a:spcBef>
              <a:spcAft>
                <a:spcPts val="0"/>
              </a:spcAft>
              <a:buClr>
                <a:srgbClr val="38761D"/>
              </a:buClr>
              <a:buSzPts val="1100"/>
              <a:buFont typeface="Courier New"/>
              <a:buChar char="○"/>
            </a:pPr>
            <a:r>
              <a:rPr lang="en" sz="1100">
                <a:solidFill>
                  <a:srgbClr val="38761D"/>
                </a:solidFill>
                <a:latin typeface="Courier New"/>
                <a:ea typeface="Courier New"/>
                <a:cs typeface="Courier New"/>
                <a:sym typeface="Courier New"/>
              </a:rPr>
              <a:t>s2h_sliderFloat(ui, width, value, min, max)</a:t>
            </a:r>
            <a:endParaRPr sz="1100">
              <a:solidFill>
                <a:srgbClr val="38761D"/>
              </a:solidFill>
              <a:latin typeface="Courier New"/>
              <a:ea typeface="Courier New"/>
              <a:cs typeface="Courier New"/>
              <a:sym typeface="Courier New"/>
            </a:endParaRPr>
          </a:p>
          <a:p>
            <a:pPr indent="-298450" lvl="1" marL="914400" rtl="0" algn="l">
              <a:spcBef>
                <a:spcPts val="0"/>
              </a:spcBef>
              <a:spcAft>
                <a:spcPts val="0"/>
              </a:spcAft>
              <a:buClr>
                <a:srgbClr val="38761D"/>
              </a:buClr>
              <a:buSzPts val="1100"/>
              <a:buFont typeface="Courier New"/>
              <a:buChar char="○"/>
            </a:pPr>
            <a:r>
              <a:rPr lang="en" sz="1100">
                <a:solidFill>
                  <a:srgbClr val="38761D"/>
                </a:solidFill>
                <a:latin typeface="Courier New"/>
                <a:ea typeface="Courier New"/>
                <a:cs typeface="Courier New"/>
                <a:sym typeface="Courier New"/>
              </a:rPr>
              <a:t>s2h_sliderRGB(ui, </a:t>
            </a:r>
            <a:r>
              <a:rPr lang="en" sz="1100">
                <a:solidFill>
                  <a:srgbClr val="38761D"/>
                </a:solidFill>
                <a:latin typeface="Courier New"/>
                <a:ea typeface="Courier New"/>
                <a:cs typeface="Courier New"/>
                <a:sym typeface="Courier New"/>
              </a:rPr>
              <a:t>width, value</a:t>
            </a:r>
            <a:r>
              <a:rPr lang="en" sz="1100">
                <a:solidFill>
                  <a:srgbClr val="38761D"/>
                </a:solidFill>
                <a:latin typeface="Courier New"/>
                <a:ea typeface="Courier New"/>
                <a:cs typeface="Courier New"/>
                <a:sym typeface="Courier New"/>
              </a:rPr>
              <a:t>)</a:t>
            </a:r>
            <a:endParaRPr sz="1100">
              <a:solidFill>
                <a:srgbClr val="38761D"/>
              </a:solidFill>
              <a:latin typeface="Courier New"/>
              <a:ea typeface="Courier New"/>
              <a:cs typeface="Courier New"/>
              <a:sym typeface="Courier New"/>
            </a:endParaRPr>
          </a:p>
          <a:p>
            <a:pPr indent="-298450" lvl="1" marL="914400" rtl="0" algn="l">
              <a:spcBef>
                <a:spcPts val="0"/>
              </a:spcBef>
              <a:spcAft>
                <a:spcPts val="0"/>
              </a:spcAft>
              <a:buClr>
                <a:srgbClr val="38761D"/>
              </a:buClr>
              <a:buSzPts val="1100"/>
              <a:buFont typeface="Courier New"/>
              <a:buChar char="○"/>
            </a:pPr>
            <a:r>
              <a:rPr lang="en" sz="1100">
                <a:solidFill>
                  <a:srgbClr val="38761D"/>
                </a:solidFill>
                <a:latin typeface="Courier New"/>
                <a:ea typeface="Courier New"/>
                <a:cs typeface="Courier New"/>
                <a:sym typeface="Courier New"/>
              </a:rPr>
              <a:t>s2h_sliderRGBA</a:t>
            </a:r>
            <a:r>
              <a:rPr lang="en" sz="1100">
                <a:solidFill>
                  <a:srgbClr val="38761D"/>
                </a:solidFill>
                <a:latin typeface="Courier New"/>
                <a:ea typeface="Courier New"/>
                <a:cs typeface="Courier New"/>
                <a:sym typeface="Courier New"/>
              </a:rPr>
              <a:t>(ui, width, value)</a:t>
            </a:r>
            <a:endParaRPr sz="1100">
              <a:solidFill>
                <a:srgbClr val="38761D"/>
              </a:solidFill>
              <a:latin typeface="Courier New"/>
              <a:ea typeface="Courier New"/>
              <a:cs typeface="Courier New"/>
              <a:sym typeface="Courier New"/>
            </a:endParaRPr>
          </a:p>
          <a:p>
            <a:pPr indent="-298450" lvl="1" marL="914400" rtl="0" algn="l">
              <a:spcBef>
                <a:spcPts val="0"/>
              </a:spcBef>
              <a:spcAft>
                <a:spcPts val="0"/>
              </a:spcAft>
              <a:buClr>
                <a:srgbClr val="38761D"/>
              </a:buClr>
              <a:buSzPts val="1100"/>
              <a:buFont typeface="Courier New"/>
              <a:buChar char="○"/>
            </a:pPr>
            <a:r>
              <a:rPr lang="en" sz="1100">
                <a:solidFill>
                  <a:srgbClr val="38761D"/>
                </a:solidFill>
                <a:latin typeface="Courier New"/>
                <a:ea typeface="Courier New"/>
                <a:cs typeface="Courier New"/>
                <a:sym typeface="Courier New"/>
              </a:rPr>
              <a:t>s2h_function =&gt; s2h_floatLookupFloat()</a:t>
            </a:r>
            <a:endParaRPr>
              <a:solidFill>
                <a:srgbClr val="38761D"/>
              </a:solidFill>
            </a:endParaRPr>
          </a:p>
          <a:p>
            <a:pPr indent="0" lvl="0" marL="0" rtl="0" algn="l">
              <a:spcBef>
                <a:spcPts val="1600"/>
              </a:spcBef>
              <a:spcAft>
                <a:spcPts val="1600"/>
              </a:spcAft>
              <a:buNone/>
            </a:pPr>
            <a:r>
              <a:t/>
            </a:r>
            <a:endParaRPr/>
          </a:p>
        </p:txBody>
      </p:sp>
      <p:sp>
        <p:nvSpPr>
          <p:cNvPr id="182" name="Google Shape;182;p26"/>
          <p:cNvSpPr txBox="1"/>
          <p:nvPr>
            <p:ph idx="12" type="sldNum"/>
          </p:nvPr>
        </p:nvSpPr>
        <p:spPr>
          <a:xfrm>
            <a:off x="8470275" y="6215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83" name="Google Shape;183;p26"/>
          <p:cNvPicPr preferRelativeResize="0"/>
          <p:nvPr/>
        </p:nvPicPr>
        <p:blipFill rotWithShape="1">
          <a:blip r:embed="rId3">
            <a:alphaModFix/>
          </a:blip>
          <a:srcRect b="7631" l="0" r="0" t="43819"/>
          <a:stretch/>
        </p:blipFill>
        <p:spPr>
          <a:xfrm>
            <a:off x="6561700" y="839799"/>
            <a:ext cx="2373826" cy="1231575"/>
          </a:xfrm>
          <a:prstGeom prst="rect">
            <a:avLst/>
          </a:prstGeom>
          <a:noFill/>
          <a:ln>
            <a:noFill/>
          </a:ln>
        </p:spPr>
      </p:pic>
      <p:pic>
        <p:nvPicPr>
          <p:cNvPr id="184" name="Google Shape;184;p26"/>
          <p:cNvPicPr preferRelativeResize="0"/>
          <p:nvPr/>
        </p:nvPicPr>
        <p:blipFill rotWithShape="1">
          <a:blip r:embed="rId4">
            <a:alphaModFix/>
          </a:blip>
          <a:srcRect b="5455" l="0" r="0" t="9307"/>
          <a:stretch/>
        </p:blipFill>
        <p:spPr>
          <a:xfrm>
            <a:off x="6561700" y="2297198"/>
            <a:ext cx="2373825" cy="23132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7"/>
          <p:cNvSpPr txBox="1"/>
          <p:nvPr>
            <p:ph type="title"/>
          </p:nvPr>
        </p:nvSpPr>
        <p:spPr>
          <a:xfrm>
            <a:off x="311700" y="140225"/>
            <a:ext cx="1191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Tipps</a:t>
            </a:r>
            <a:endParaRPr/>
          </a:p>
        </p:txBody>
      </p:sp>
      <p:sp>
        <p:nvSpPr>
          <p:cNvPr id="190" name="Google Shape;190;p27"/>
          <p:cNvSpPr txBox="1"/>
          <p:nvPr>
            <p:ph idx="1" type="body"/>
          </p:nvPr>
        </p:nvSpPr>
        <p:spPr>
          <a:xfrm>
            <a:off x="311700" y="1083125"/>
            <a:ext cx="4418700" cy="34095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b="1" lang="en" sz="1600"/>
              <a:t>Gather: don’t forget to composite</a:t>
            </a:r>
            <a:br>
              <a:rPr lang="en" sz="1600"/>
            </a:br>
            <a:r>
              <a:rPr lang="en" sz="1100">
                <a:solidFill>
                  <a:srgbClr val="38761D"/>
                </a:solidFill>
                <a:latin typeface="Courier New"/>
                <a:ea typeface="Courier New"/>
                <a:cs typeface="Courier New"/>
                <a:sym typeface="Courier New"/>
              </a:rPr>
              <a:t>color = ui.dstColor;</a:t>
            </a:r>
            <a:br>
              <a:rPr lang="en" sz="1100">
                <a:solidFill>
                  <a:srgbClr val="38761D"/>
                </a:solidFill>
                <a:latin typeface="Courier New"/>
                <a:ea typeface="Courier New"/>
                <a:cs typeface="Courier New"/>
                <a:sym typeface="Courier New"/>
              </a:rPr>
            </a:br>
            <a:r>
              <a:rPr lang="en" sz="1100">
                <a:solidFill>
                  <a:srgbClr val="38761D"/>
                </a:solidFill>
                <a:latin typeface="Courier New"/>
                <a:ea typeface="Courier New"/>
                <a:cs typeface="Courier New"/>
                <a:sym typeface="Courier New"/>
              </a:rPr>
              <a:t>// ui.dstColor is premultiplied!</a:t>
            </a:r>
            <a:br>
              <a:rPr lang="en" sz="1100">
                <a:solidFill>
                  <a:srgbClr val="38761D"/>
                </a:solidFill>
                <a:latin typeface="Courier New"/>
                <a:ea typeface="Courier New"/>
                <a:cs typeface="Courier New"/>
                <a:sym typeface="Courier New"/>
              </a:rPr>
            </a:br>
            <a:r>
              <a:rPr lang="en" sz="1100">
                <a:solidFill>
                  <a:srgbClr val="38761D"/>
                </a:solidFill>
                <a:latin typeface="Courier New"/>
                <a:ea typeface="Courier New"/>
                <a:cs typeface="Courier New"/>
                <a:sym typeface="Courier New"/>
              </a:rPr>
              <a:t>color.rgb = color.rgb * (1-</a:t>
            </a:r>
            <a:r>
              <a:rPr lang="en" sz="1100">
                <a:solidFill>
                  <a:srgbClr val="38761D"/>
                </a:solidFill>
                <a:latin typeface="Courier New"/>
                <a:ea typeface="Courier New"/>
                <a:cs typeface="Courier New"/>
                <a:sym typeface="Courier New"/>
              </a:rPr>
              <a:t>ui.dstColor.a</a:t>
            </a:r>
            <a:r>
              <a:rPr lang="en" sz="1100">
                <a:solidFill>
                  <a:srgbClr val="38761D"/>
                </a:solidFill>
                <a:latin typeface="Courier New"/>
                <a:ea typeface="Courier New"/>
                <a:cs typeface="Courier New"/>
                <a:sym typeface="Courier New"/>
              </a:rPr>
              <a:t>) +  </a:t>
            </a:r>
            <a:br>
              <a:rPr lang="en" sz="1100">
                <a:solidFill>
                  <a:srgbClr val="38761D"/>
                </a:solidFill>
                <a:latin typeface="Courier New"/>
                <a:ea typeface="Courier New"/>
                <a:cs typeface="Courier New"/>
                <a:sym typeface="Courier New"/>
              </a:rPr>
            </a:br>
            <a:r>
              <a:rPr lang="en" sz="1100">
                <a:solidFill>
                  <a:srgbClr val="38761D"/>
                </a:solidFill>
                <a:latin typeface="Courier New"/>
                <a:ea typeface="Courier New"/>
                <a:cs typeface="Courier New"/>
                <a:sym typeface="Courier New"/>
              </a:rPr>
              <a:t>  ui.dstColor.rgb;</a:t>
            </a:r>
            <a:br>
              <a:rPr lang="en" sz="1200">
                <a:solidFill>
                  <a:srgbClr val="38761D"/>
                </a:solidFill>
                <a:latin typeface="Courier New"/>
                <a:ea typeface="Courier New"/>
                <a:cs typeface="Courier New"/>
                <a:sym typeface="Courier New"/>
              </a:rPr>
            </a:br>
            <a:endParaRPr sz="1200">
              <a:solidFill>
                <a:srgbClr val="38761D"/>
              </a:solidFill>
              <a:latin typeface="Courier New"/>
              <a:ea typeface="Courier New"/>
              <a:cs typeface="Courier New"/>
              <a:sym typeface="Courier New"/>
            </a:endParaRPr>
          </a:p>
          <a:p>
            <a:pPr indent="-304800" lvl="0" marL="457200" rtl="0" algn="l">
              <a:spcBef>
                <a:spcPts val="0"/>
              </a:spcBef>
              <a:spcAft>
                <a:spcPts val="0"/>
              </a:spcAft>
              <a:buSzPts val="1200"/>
              <a:buChar char="●"/>
            </a:pPr>
            <a:r>
              <a:rPr b="1" lang="en" sz="1600"/>
              <a:t>Scatter: offset per lane / thread</a:t>
            </a:r>
            <a:br>
              <a:rPr lang="en" sz="1600"/>
            </a:br>
            <a:r>
              <a:rPr lang="en" sz="1100">
                <a:solidFill>
                  <a:srgbClr val="38761D"/>
                </a:solidFill>
                <a:latin typeface="Courier New"/>
                <a:ea typeface="Courier New"/>
                <a:cs typeface="Courier New"/>
                <a:sym typeface="Courier New"/>
              </a:rPr>
              <a:t>s2h_setCursor(sui, float2(0, GI * 8));</a:t>
            </a:r>
            <a:br>
              <a:rPr lang="en" sz="1100">
                <a:solidFill>
                  <a:srgbClr val="38761D"/>
                </a:solidFill>
                <a:latin typeface="Courier New"/>
                <a:ea typeface="Courier New"/>
                <a:cs typeface="Courier New"/>
                <a:sym typeface="Courier New"/>
              </a:rPr>
            </a:br>
            <a:r>
              <a:rPr lang="en" sz="1100">
                <a:solidFill>
                  <a:srgbClr val="38761D"/>
                </a:solidFill>
                <a:latin typeface="Courier New"/>
                <a:ea typeface="Courier New"/>
                <a:cs typeface="Courier New"/>
                <a:sym typeface="Courier New"/>
              </a:rPr>
              <a:t>s2h_setCursor(sui, float2(0,</a:t>
            </a:r>
            <a:br>
              <a:rPr lang="en" sz="1100">
                <a:solidFill>
                  <a:srgbClr val="38761D"/>
                </a:solidFill>
                <a:latin typeface="Courier New"/>
                <a:ea typeface="Courier New"/>
                <a:cs typeface="Courier New"/>
                <a:sym typeface="Courier New"/>
              </a:rPr>
            </a:br>
            <a:r>
              <a:rPr lang="en" sz="1100">
                <a:solidFill>
                  <a:srgbClr val="38761D"/>
                </a:solidFill>
                <a:latin typeface="Courier New"/>
                <a:ea typeface="Courier New"/>
                <a:cs typeface="Courier New"/>
                <a:sym typeface="Courier New"/>
              </a:rPr>
              <a:t>   WaveGetLaneIndex() * 8));</a:t>
            </a:r>
            <a:br>
              <a:rPr lang="en" sz="1100">
                <a:solidFill>
                  <a:srgbClr val="38761D"/>
                </a:solidFill>
                <a:latin typeface="Courier New"/>
                <a:ea typeface="Courier New"/>
                <a:cs typeface="Courier New"/>
                <a:sym typeface="Courier New"/>
              </a:rPr>
            </a:br>
            <a:br>
              <a:rPr lang="en" sz="1100">
                <a:solidFill>
                  <a:srgbClr val="38761D"/>
                </a:solidFill>
                <a:latin typeface="Courier New"/>
                <a:ea typeface="Courier New"/>
                <a:cs typeface="Courier New"/>
                <a:sym typeface="Courier New"/>
              </a:rPr>
            </a:br>
            <a:r>
              <a:rPr lang="en" sz="1100">
                <a:solidFill>
                  <a:srgbClr val="38761D"/>
                </a:solidFill>
                <a:latin typeface="Courier New"/>
                <a:ea typeface="Courier New"/>
                <a:cs typeface="Courier New"/>
                <a:sym typeface="Courier New"/>
              </a:rPr>
              <a:t>float2 p = sui.pxCursor;</a:t>
            </a:r>
            <a:br>
              <a:rPr lang="en" sz="1100">
                <a:solidFill>
                  <a:srgbClr val="38761D"/>
                </a:solidFill>
                <a:latin typeface="Courier New"/>
                <a:ea typeface="Courier New"/>
                <a:cs typeface="Courier New"/>
                <a:sym typeface="Courier New"/>
              </a:rPr>
            </a:br>
            <a:r>
              <a:rPr lang="en" sz="1100">
                <a:solidFill>
                  <a:srgbClr val="38761D"/>
                </a:solidFill>
                <a:latin typeface="Courier New"/>
                <a:ea typeface="Courier New"/>
                <a:cs typeface="Courier New"/>
                <a:sym typeface="Courier New"/>
              </a:rPr>
              <a:t>s2h_printInt(sui, nodeId);</a:t>
            </a:r>
            <a:br>
              <a:rPr lang="en" sz="1100">
                <a:solidFill>
                  <a:srgbClr val="38761D"/>
                </a:solidFill>
                <a:latin typeface="Courier New"/>
                <a:ea typeface="Courier New"/>
                <a:cs typeface="Courier New"/>
                <a:sym typeface="Courier New"/>
              </a:rPr>
            </a:br>
            <a:r>
              <a:rPr lang="en" sz="1100">
                <a:solidFill>
                  <a:srgbClr val="38761D"/>
                </a:solidFill>
                <a:latin typeface="Courier New"/>
                <a:ea typeface="Courier New"/>
                <a:cs typeface="Courier New"/>
                <a:sym typeface="Courier New"/>
              </a:rPr>
              <a:t>s2h_setCursor(sui,  p + float2(10 * 8, 0));</a:t>
            </a:r>
            <a:endParaRPr sz="1100">
              <a:solidFill>
                <a:srgbClr val="38761D"/>
              </a:solidFill>
              <a:latin typeface="Courier New"/>
              <a:ea typeface="Courier New"/>
              <a:cs typeface="Courier New"/>
              <a:sym typeface="Courier New"/>
            </a:endParaRPr>
          </a:p>
        </p:txBody>
      </p:sp>
      <p:sp>
        <p:nvSpPr>
          <p:cNvPr id="191" name="Google Shape;191;p27"/>
          <p:cNvSpPr txBox="1"/>
          <p:nvPr>
            <p:ph idx="12" type="sldNum"/>
          </p:nvPr>
        </p:nvSpPr>
        <p:spPr>
          <a:xfrm>
            <a:off x="8490250" y="445056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92" name="Google Shape;192;p27"/>
          <p:cNvSpPr txBox="1"/>
          <p:nvPr>
            <p:ph idx="2" type="body"/>
          </p:nvPr>
        </p:nvSpPr>
        <p:spPr>
          <a:xfrm>
            <a:off x="4544100" y="1083175"/>
            <a:ext cx="4418700" cy="33450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b="1" lang="en" sz="1600"/>
              <a:t>Assert</a:t>
            </a:r>
            <a:br>
              <a:rPr lang="en" sz="1200"/>
            </a:br>
            <a:r>
              <a:rPr lang="en" sz="1100">
                <a:solidFill>
                  <a:srgbClr val="38761D"/>
                </a:solidFill>
                <a:latin typeface="Courier New"/>
                <a:ea typeface="Courier New"/>
                <a:cs typeface="Courier New"/>
                <a:sym typeface="Courier New"/>
              </a:rPr>
              <a:t>if(!ok) InterlockedAdd(pos[12], 1);</a:t>
            </a:r>
            <a:br>
              <a:rPr lang="en" sz="1100">
                <a:solidFill>
                  <a:srgbClr val="38761D"/>
                </a:solidFill>
                <a:latin typeface="Courier New"/>
                <a:ea typeface="Courier New"/>
                <a:cs typeface="Courier New"/>
                <a:sym typeface="Courier New"/>
              </a:rPr>
            </a:br>
            <a:r>
              <a:rPr lang="en" sz="1100">
                <a:solidFill>
                  <a:srgbClr val="38761D"/>
                </a:solidFill>
                <a:latin typeface="Courier New"/>
                <a:ea typeface="Courier New"/>
                <a:cs typeface="Courier New"/>
                <a:sym typeface="Courier New"/>
              </a:rPr>
              <a:t>if(!ok) InterlockedExchange(pos[13], nodeId);</a:t>
            </a:r>
            <a:br>
              <a:rPr lang="en" sz="1100">
                <a:solidFill>
                  <a:srgbClr val="38761D"/>
                </a:solidFill>
              </a:rPr>
            </a:br>
            <a:endParaRPr sz="1100">
              <a:solidFill>
                <a:srgbClr val="38761D"/>
              </a:solidFill>
            </a:endParaRPr>
          </a:p>
          <a:p>
            <a:pPr indent="-304800" lvl="0" marL="457200" rtl="0" algn="l">
              <a:spcBef>
                <a:spcPts val="0"/>
              </a:spcBef>
              <a:spcAft>
                <a:spcPts val="0"/>
              </a:spcAft>
              <a:buSzPts val="1200"/>
              <a:buChar char="●"/>
            </a:pPr>
            <a:r>
              <a:rPr b="1" lang="en" sz="1600"/>
              <a:t>Don’t forget inout e.g.</a:t>
            </a:r>
            <a:br>
              <a:rPr lang="en" sz="1600"/>
            </a:br>
            <a:r>
              <a:rPr lang="en" sz="1100">
                <a:solidFill>
                  <a:srgbClr val="38761D"/>
                </a:solidFill>
                <a:latin typeface="Courier New"/>
                <a:ea typeface="Courier New"/>
                <a:cs typeface="Courier New"/>
                <a:sym typeface="Courier New"/>
              </a:rPr>
              <a:t>inout ContextGather ui,</a:t>
            </a:r>
            <a:br>
              <a:rPr lang="en" sz="1100">
                <a:solidFill>
                  <a:srgbClr val="38761D"/>
                </a:solidFill>
                <a:latin typeface="Courier New"/>
                <a:ea typeface="Courier New"/>
                <a:cs typeface="Courier New"/>
                <a:sym typeface="Courier New"/>
              </a:rPr>
            </a:br>
            <a:r>
              <a:rPr lang="en" sz="1100">
                <a:solidFill>
                  <a:srgbClr val="38761D"/>
                </a:solidFill>
                <a:latin typeface="Courier New"/>
                <a:ea typeface="Courier New"/>
                <a:cs typeface="Courier New"/>
                <a:sym typeface="Courier New"/>
              </a:rPr>
              <a:t>inout ContextScatter sui,</a:t>
            </a:r>
            <a:br>
              <a:rPr lang="en" sz="1100">
                <a:solidFill>
                  <a:srgbClr val="38761D"/>
                </a:solidFill>
              </a:rPr>
            </a:br>
            <a:endParaRPr sz="1100">
              <a:solidFill>
                <a:srgbClr val="38761D"/>
              </a:solidFill>
            </a:endParaRPr>
          </a:p>
          <a:p>
            <a:pPr indent="-304800" lvl="0" marL="457200" rtl="0" algn="l">
              <a:spcBef>
                <a:spcPts val="0"/>
              </a:spcBef>
              <a:spcAft>
                <a:spcPts val="0"/>
              </a:spcAft>
              <a:buSzPts val="1200"/>
              <a:buChar char="●"/>
            </a:pPr>
            <a:r>
              <a:rPr b="1" lang="en" sz="1600"/>
              <a:t>Debug endless loop</a:t>
            </a:r>
            <a:br>
              <a:rPr lang="en" sz="1600"/>
            </a:br>
            <a:r>
              <a:rPr lang="en" sz="1100">
                <a:solidFill>
                  <a:srgbClr val="38761D"/>
                </a:solidFill>
                <a:latin typeface="Courier New"/>
                <a:ea typeface="Courier New"/>
                <a:cs typeface="Courier New"/>
                <a:sym typeface="Courier New"/>
              </a:rPr>
              <a:t>for(;;) </a:t>
            </a:r>
            <a:br>
              <a:rPr lang="en" sz="1100">
                <a:solidFill>
                  <a:srgbClr val="38761D"/>
                </a:solidFill>
                <a:latin typeface="Courier New"/>
                <a:ea typeface="Courier New"/>
                <a:cs typeface="Courier New"/>
                <a:sym typeface="Courier New"/>
              </a:rPr>
            </a:br>
            <a:r>
              <a:rPr lang="en" sz="1100">
                <a:solidFill>
                  <a:srgbClr val="38761D"/>
                </a:solidFill>
                <a:latin typeface="Courier New"/>
                <a:ea typeface="Courier New"/>
                <a:cs typeface="Courier New"/>
                <a:sym typeface="Courier New"/>
              </a:rPr>
              <a:t>for(int i = 0; i &lt; 200; ++i)</a:t>
            </a:r>
            <a:endParaRPr sz="1100">
              <a:solidFill>
                <a:srgbClr val="38761D"/>
              </a:solidFill>
              <a:latin typeface="Courier New"/>
              <a:ea typeface="Courier New"/>
              <a:cs typeface="Courier New"/>
              <a:sym typeface="Courier New"/>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8"/>
          <p:cNvSpPr txBox="1"/>
          <p:nvPr>
            <p:ph type="title"/>
          </p:nvPr>
        </p:nvSpPr>
        <p:spPr>
          <a:xfrm>
            <a:off x="311700" y="216425"/>
            <a:ext cx="6680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Next</a:t>
            </a:r>
            <a:endParaRPr/>
          </a:p>
        </p:txBody>
      </p:sp>
      <p:sp>
        <p:nvSpPr>
          <p:cNvPr id="198" name="Google Shape;198;p28"/>
          <p:cNvSpPr txBox="1"/>
          <p:nvPr>
            <p:ph idx="1" type="body"/>
          </p:nvPr>
        </p:nvSpPr>
        <p:spPr>
          <a:xfrm>
            <a:off x="311700" y="1000075"/>
            <a:ext cx="8520600" cy="3416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a:t>Open source!</a:t>
            </a:r>
            <a:br>
              <a:rPr lang="en"/>
            </a:br>
            <a:endParaRPr/>
          </a:p>
          <a:p>
            <a:pPr indent="-330200" lvl="0" marL="457200" rtl="0" algn="l">
              <a:spcBef>
                <a:spcPts val="0"/>
              </a:spcBef>
              <a:spcAft>
                <a:spcPts val="0"/>
              </a:spcAft>
              <a:buSzPts val="1600"/>
              <a:buChar char="●"/>
            </a:pPr>
            <a:r>
              <a:rPr lang="en"/>
              <a:t>Adapt to other engines ?</a:t>
            </a:r>
            <a:br>
              <a:rPr lang="en"/>
            </a:br>
            <a:r>
              <a:rPr lang="en"/>
              <a:t>left/right handed, Y/Z up, reverse Z, infinite zFar, Y up/down, V up/down …</a:t>
            </a:r>
            <a:br>
              <a:rPr lang="en"/>
            </a:br>
            <a:endParaRPr/>
          </a:p>
          <a:p>
            <a:pPr indent="-330200" lvl="0" marL="457200" rtl="0" algn="l">
              <a:spcBef>
                <a:spcPts val="0"/>
              </a:spcBef>
              <a:spcAft>
                <a:spcPts val="0"/>
              </a:spcAft>
              <a:buSzPts val="1600"/>
              <a:buChar char="●"/>
            </a:pPr>
            <a:r>
              <a:rPr lang="en"/>
              <a:t>High level features e.g. state </a:t>
            </a:r>
            <a:r>
              <a:rPr lang="en"/>
              <a:t>for </a:t>
            </a:r>
            <a:r>
              <a:rPr lang="en"/>
              <a:t>log,  80x25 text, timer, record and playback</a:t>
            </a:r>
            <a:br>
              <a:rPr lang="en"/>
            </a:br>
            <a:endParaRPr/>
          </a:p>
          <a:p>
            <a:pPr indent="-330200" lvl="0" marL="457200" rtl="0" algn="l">
              <a:spcBef>
                <a:spcPts val="0"/>
              </a:spcBef>
              <a:spcAft>
                <a:spcPts val="0"/>
              </a:spcAft>
              <a:buSzPts val="1600"/>
              <a:buChar char="●"/>
            </a:pPr>
            <a:r>
              <a:rPr lang="en"/>
              <a:t>More backends ? GLM for C++,  Unity C# ? Unreal Engine C++</a:t>
            </a:r>
            <a:br>
              <a:rPr lang="en"/>
            </a:br>
            <a:endParaRPr/>
          </a:p>
          <a:p>
            <a:pPr indent="-330200" lvl="0" marL="457200" rtl="0" algn="l">
              <a:spcBef>
                <a:spcPts val="0"/>
              </a:spcBef>
              <a:spcAft>
                <a:spcPts val="0"/>
              </a:spcAft>
              <a:buSzPts val="1600"/>
              <a:buChar char="●"/>
            </a:pPr>
            <a:r>
              <a:rPr lang="en"/>
              <a:t>It’s up </a:t>
            </a:r>
            <a:r>
              <a:rPr lang="en"/>
              <a:t>to you</a:t>
            </a:r>
            <a:r>
              <a:rPr lang="en" sz="1500">
                <a:solidFill>
                  <a:schemeClr val="dk1"/>
                </a:solidFill>
                <a:latin typeface="DM Sans"/>
                <a:ea typeface="DM Sans"/>
                <a:cs typeface="DM Sans"/>
                <a:sym typeface="DM Sans"/>
              </a:rPr>
              <a:t>™™™</a:t>
            </a:r>
            <a:endParaRPr/>
          </a:p>
        </p:txBody>
      </p:sp>
      <p:sp>
        <p:nvSpPr>
          <p:cNvPr id="199" name="Google Shape;199;p28"/>
          <p:cNvSpPr txBox="1"/>
          <p:nvPr>
            <p:ph idx="12" type="sldNum"/>
          </p:nvPr>
        </p:nvSpPr>
        <p:spPr>
          <a:xfrm>
            <a:off x="8470275" y="6215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9"/>
          <p:cNvSpPr txBox="1"/>
          <p:nvPr>
            <p:ph type="title"/>
          </p:nvPr>
        </p:nvSpPr>
        <p:spPr>
          <a:xfrm rot="-5400000">
            <a:off x="-1982025" y="2284800"/>
            <a:ext cx="4889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800"/>
              <a:t>Questions</a:t>
            </a:r>
            <a:r>
              <a:rPr lang="en" sz="3800"/>
              <a:t>, Thanks</a:t>
            </a:r>
            <a:endParaRPr sz="3800"/>
          </a:p>
        </p:txBody>
      </p:sp>
      <p:cxnSp>
        <p:nvCxnSpPr>
          <p:cNvPr id="205" name="Google Shape;205;p29"/>
          <p:cNvCxnSpPr/>
          <p:nvPr/>
        </p:nvCxnSpPr>
        <p:spPr>
          <a:xfrm>
            <a:off x="931339" y="126058"/>
            <a:ext cx="0" cy="4551000"/>
          </a:xfrm>
          <a:prstGeom prst="straightConnector1">
            <a:avLst/>
          </a:prstGeom>
          <a:noFill/>
          <a:ln cap="flat" cmpd="sng" w="19050">
            <a:solidFill>
              <a:schemeClr val="lt1"/>
            </a:solidFill>
            <a:prstDash val="solid"/>
            <a:round/>
            <a:headEnd len="med" w="med" type="none"/>
            <a:tailEnd len="med" w="med" type="none"/>
          </a:ln>
        </p:spPr>
      </p:cxnSp>
      <p:pic>
        <p:nvPicPr>
          <p:cNvPr id="206" name="Google Shape;206;p29"/>
          <p:cNvPicPr preferRelativeResize="0"/>
          <p:nvPr/>
        </p:nvPicPr>
        <p:blipFill>
          <a:blip r:embed="rId3">
            <a:alphaModFix/>
          </a:blip>
          <a:stretch>
            <a:fillRect/>
          </a:stretch>
        </p:blipFill>
        <p:spPr>
          <a:xfrm>
            <a:off x="2280851" y="2319625"/>
            <a:ext cx="2532649" cy="2012974"/>
          </a:xfrm>
          <a:prstGeom prst="rect">
            <a:avLst/>
          </a:prstGeom>
          <a:noFill/>
          <a:ln>
            <a:noFill/>
          </a:ln>
        </p:spPr>
      </p:pic>
      <p:sp>
        <p:nvSpPr>
          <p:cNvPr id="207" name="Google Shape;207;p29"/>
          <p:cNvSpPr txBox="1"/>
          <p:nvPr/>
        </p:nvSpPr>
        <p:spPr>
          <a:xfrm>
            <a:off x="1687000" y="375775"/>
            <a:ext cx="7333800" cy="21075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SzPts val="1600"/>
              <a:buChar char="●"/>
            </a:pPr>
            <a:r>
              <a:rPr b="1" lang="en" sz="1600">
                <a:solidFill>
                  <a:schemeClr val="lt1"/>
                </a:solidFill>
                <a:latin typeface="Average"/>
                <a:ea typeface="Average"/>
                <a:cs typeface="Average"/>
                <a:sym typeface="Average"/>
              </a:rPr>
              <a:t>Shader To Human</a:t>
            </a:r>
            <a:br>
              <a:rPr lang="en" sz="1600">
                <a:solidFill>
                  <a:schemeClr val="lt1"/>
                </a:solidFill>
                <a:latin typeface="Average"/>
                <a:ea typeface="Average"/>
                <a:cs typeface="Average"/>
                <a:sym typeface="Average"/>
              </a:rPr>
            </a:br>
            <a:r>
              <a:rPr lang="en" sz="1600">
                <a:solidFill>
                  <a:schemeClr val="lt1"/>
                </a:solidFill>
                <a:latin typeface="Average"/>
                <a:ea typeface="Average"/>
                <a:cs typeface="Average"/>
                <a:sym typeface="Average"/>
              </a:rPr>
              <a:t>Code: </a:t>
            </a:r>
            <a:r>
              <a:rPr lang="en" sz="1600" u="sng">
                <a:solidFill>
                  <a:schemeClr val="hlink"/>
                </a:solidFill>
                <a:latin typeface="Average"/>
                <a:ea typeface="Average"/>
                <a:cs typeface="Average"/>
                <a:sym typeface="Average"/>
                <a:hlinkClick r:id="rId4"/>
              </a:rPr>
              <a:t>https://github.com/electronicarts/ShaderToHuman</a:t>
            </a:r>
            <a:r>
              <a:rPr lang="en" sz="1600">
                <a:solidFill>
                  <a:schemeClr val="lt1"/>
                </a:solidFill>
                <a:latin typeface="Average"/>
                <a:ea typeface="Average"/>
                <a:cs typeface="Average"/>
                <a:sym typeface="Average"/>
              </a:rPr>
              <a:t> (see "include" folder)</a:t>
            </a:r>
            <a:br>
              <a:rPr lang="en" sz="1600">
                <a:solidFill>
                  <a:schemeClr val="lt1"/>
                </a:solidFill>
                <a:latin typeface="Average"/>
                <a:ea typeface="Average"/>
                <a:cs typeface="Average"/>
                <a:sym typeface="Average"/>
              </a:rPr>
            </a:br>
            <a:r>
              <a:rPr lang="en" sz="1600">
                <a:solidFill>
                  <a:schemeClr val="lt1"/>
                </a:solidFill>
                <a:latin typeface="Average"/>
                <a:ea typeface="Average"/>
                <a:cs typeface="Average"/>
                <a:sym typeface="Average"/>
              </a:rPr>
              <a:t>Interactive Documentation:</a:t>
            </a:r>
            <a:r>
              <a:rPr lang="en" sz="1600">
                <a:latin typeface="Average"/>
                <a:ea typeface="Average"/>
                <a:cs typeface="Average"/>
                <a:sym typeface="Average"/>
              </a:rPr>
              <a:t> </a:t>
            </a:r>
            <a:r>
              <a:rPr lang="en" sz="1600" u="sng">
                <a:solidFill>
                  <a:schemeClr val="hlink"/>
                </a:solidFill>
                <a:latin typeface="Average"/>
                <a:ea typeface="Average"/>
                <a:cs typeface="Average"/>
                <a:sym typeface="Average"/>
                <a:hlinkClick r:id="rId5"/>
              </a:rPr>
              <a:t>https://electronicarts.github.io/ShaderToHuman</a:t>
            </a:r>
            <a:r>
              <a:rPr lang="en" sz="1600">
                <a:latin typeface="Average"/>
                <a:ea typeface="Average"/>
                <a:cs typeface="Average"/>
                <a:sym typeface="Average"/>
              </a:rPr>
              <a:t> </a:t>
            </a:r>
            <a:br>
              <a:rPr lang="en" sz="1600">
                <a:latin typeface="Average"/>
                <a:ea typeface="Average"/>
                <a:cs typeface="Average"/>
                <a:sym typeface="Average"/>
              </a:rPr>
            </a:br>
            <a:endParaRPr sz="1600">
              <a:latin typeface="Average"/>
              <a:ea typeface="Average"/>
              <a:cs typeface="Average"/>
              <a:sym typeface="Average"/>
            </a:endParaRPr>
          </a:p>
          <a:p>
            <a:pPr indent="-330200" lvl="0" marL="457200" rtl="0" algn="l">
              <a:lnSpc>
                <a:spcPct val="115000"/>
              </a:lnSpc>
              <a:spcBef>
                <a:spcPts val="0"/>
              </a:spcBef>
              <a:spcAft>
                <a:spcPts val="0"/>
              </a:spcAft>
              <a:buSzPts val="1600"/>
              <a:buFont typeface="Average"/>
              <a:buChar char="●"/>
            </a:pPr>
            <a:r>
              <a:rPr b="1" lang="en" sz="1600">
                <a:solidFill>
                  <a:schemeClr val="lt1"/>
                </a:solidFill>
                <a:latin typeface="Average"/>
                <a:ea typeface="Average"/>
                <a:cs typeface="Average"/>
                <a:sym typeface="Average"/>
              </a:rPr>
              <a:t>Gigi</a:t>
            </a:r>
            <a:br>
              <a:rPr lang="en" sz="1600">
                <a:solidFill>
                  <a:schemeClr val="lt1"/>
                </a:solidFill>
                <a:latin typeface="Average"/>
                <a:ea typeface="Average"/>
                <a:cs typeface="Average"/>
                <a:sym typeface="Average"/>
              </a:rPr>
            </a:br>
            <a:r>
              <a:rPr lang="en" sz="1600" u="sng">
                <a:solidFill>
                  <a:schemeClr val="hlink"/>
                </a:solidFill>
                <a:latin typeface="Average"/>
                <a:ea typeface="Average"/>
                <a:cs typeface="Average"/>
                <a:sym typeface="Average"/>
                <a:hlinkClick r:id="rId6"/>
              </a:rPr>
              <a:t>https://github.com/electronicarts/gigi</a:t>
            </a:r>
            <a:r>
              <a:rPr lang="en" sz="1600">
                <a:latin typeface="Average"/>
                <a:ea typeface="Average"/>
                <a:cs typeface="Average"/>
                <a:sym typeface="Average"/>
              </a:rPr>
              <a:t> </a:t>
            </a:r>
            <a:endParaRPr sz="1600">
              <a:latin typeface="Average"/>
              <a:ea typeface="Average"/>
              <a:cs typeface="Average"/>
              <a:sym typeface="Average"/>
            </a:endParaRPr>
          </a:p>
        </p:txBody>
      </p:sp>
      <p:sp>
        <p:nvSpPr>
          <p:cNvPr id="208" name="Google Shape;208;p29"/>
          <p:cNvSpPr txBox="1"/>
          <p:nvPr/>
        </p:nvSpPr>
        <p:spPr>
          <a:xfrm>
            <a:off x="7500740" y="3712940"/>
            <a:ext cx="1520100" cy="1012200"/>
          </a:xfrm>
          <a:prstGeom prst="rect">
            <a:avLst/>
          </a:prstGeom>
          <a:noFill/>
          <a:ln>
            <a:noFill/>
          </a:ln>
          <a:effectLst>
            <a:outerShdw blurRad="57150" rotWithShape="0" algn="bl" dir="5400000" dist="9525">
              <a:srgbClr val="000000">
                <a:alpha val="5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lt1"/>
                </a:solidFill>
                <a:latin typeface="Average"/>
                <a:ea typeface="Average"/>
                <a:cs typeface="Average"/>
                <a:sym typeface="Average"/>
              </a:rPr>
              <a:t>Martin Mittring</a:t>
            </a:r>
            <a:br>
              <a:rPr lang="en" sz="600">
                <a:solidFill>
                  <a:schemeClr val="lt1"/>
                </a:solidFill>
                <a:latin typeface="Average"/>
                <a:ea typeface="Average"/>
                <a:cs typeface="Average"/>
                <a:sym typeface="Average"/>
              </a:rPr>
            </a:br>
            <a:r>
              <a:rPr lang="en" sz="1100" u="sng">
                <a:solidFill>
                  <a:schemeClr val="lt1"/>
                </a:solidFill>
                <a:latin typeface="Average"/>
                <a:ea typeface="Average"/>
                <a:cs typeface="Average"/>
                <a:sym typeface="Average"/>
                <a:hlinkClick r:id="rId7">
                  <a:extLst>
                    <a:ext uri="{A12FA001-AC4F-418D-AE19-62706E023703}">
                      <ahyp:hlinkClr val="tx"/>
                    </a:ext>
                  </a:extLst>
                </a:hlinkClick>
              </a:rPr>
              <a:t>MMittring@EA.com</a:t>
            </a:r>
            <a:br>
              <a:rPr lang="en" sz="1100">
                <a:solidFill>
                  <a:schemeClr val="lt1"/>
                </a:solidFill>
                <a:latin typeface="Average"/>
                <a:ea typeface="Average"/>
                <a:cs typeface="Average"/>
                <a:sym typeface="Average"/>
              </a:rPr>
            </a:br>
            <a:br>
              <a:rPr lang="en" sz="1100">
                <a:solidFill>
                  <a:schemeClr val="lt1"/>
                </a:solidFill>
                <a:latin typeface="Average"/>
                <a:ea typeface="Average"/>
                <a:cs typeface="Average"/>
                <a:sym typeface="Average"/>
              </a:rPr>
            </a:br>
            <a:r>
              <a:rPr lang="en" sz="1100">
                <a:solidFill>
                  <a:schemeClr val="lt1"/>
                </a:solidFill>
                <a:latin typeface="Average"/>
                <a:ea typeface="Average"/>
                <a:cs typeface="Average"/>
                <a:sym typeface="Average"/>
              </a:rPr>
              <a:t>Anushka Nair</a:t>
            </a:r>
            <a:br>
              <a:rPr lang="en" sz="1100">
                <a:solidFill>
                  <a:schemeClr val="lt1"/>
                </a:solidFill>
                <a:latin typeface="Average"/>
                <a:ea typeface="Average"/>
                <a:cs typeface="Average"/>
                <a:sym typeface="Average"/>
              </a:rPr>
            </a:br>
            <a:r>
              <a:rPr lang="en" sz="1100" u="sng">
                <a:solidFill>
                  <a:schemeClr val="lt1"/>
                </a:solidFill>
                <a:latin typeface="Average"/>
                <a:ea typeface="Average"/>
                <a:cs typeface="Average"/>
                <a:sym typeface="Average"/>
                <a:hlinkClick r:id="rId8">
                  <a:extLst>
                    <a:ext uri="{A12FA001-AC4F-418D-AE19-62706E023703}">
                      <ahyp:hlinkClr val="tx"/>
                    </a:ext>
                  </a:extLst>
                </a:hlinkClick>
              </a:rPr>
              <a:t>AnuNair@EA.com</a:t>
            </a:r>
            <a:endParaRPr sz="1100">
              <a:solidFill>
                <a:schemeClr val="lt1"/>
              </a:solidFill>
              <a:latin typeface="Average"/>
              <a:ea typeface="Average"/>
              <a:cs typeface="Average"/>
              <a:sym typeface="Average"/>
            </a:endParaRPr>
          </a:p>
          <a:p>
            <a:pPr indent="0" lvl="0" marL="0" rtl="0" algn="ctr">
              <a:spcBef>
                <a:spcPts val="0"/>
              </a:spcBef>
              <a:spcAft>
                <a:spcPts val="0"/>
              </a:spcAft>
              <a:buNone/>
            </a:pPr>
            <a:r>
              <a:t/>
            </a:r>
            <a:endParaRPr sz="1100">
              <a:solidFill>
                <a:schemeClr val="lt1"/>
              </a:solidFill>
              <a:latin typeface="Average"/>
              <a:ea typeface="Average"/>
              <a:cs typeface="Average"/>
              <a:sym typeface="Average"/>
            </a:endParaRPr>
          </a:p>
        </p:txBody>
      </p:sp>
      <p:pic>
        <p:nvPicPr>
          <p:cNvPr id="209" name="Google Shape;209;p29"/>
          <p:cNvPicPr preferRelativeResize="0"/>
          <p:nvPr/>
        </p:nvPicPr>
        <p:blipFill rotWithShape="1">
          <a:blip r:embed="rId9">
            <a:alphaModFix/>
          </a:blip>
          <a:srcRect b="0" l="0" r="0" t="0"/>
          <a:stretch/>
        </p:blipFill>
        <p:spPr>
          <a:xfrm>
            <a:off x="7969062" y="3065264"/>
            <a:ext cx="583475" cy="587325"/>
          </a:xfrm>
          <a:prstGeom prst="rect">
            <a:avLst/>
          </a:prstGeom>
          <a:noFill/>
          <a:ln>
            <a:noFill/>
          </a:ln>
          <a:effectLst>
            <a:outerShdw blurRad="57150" rotWithShape="0" algn="bl" dir="5400000" dist="9525">
              <a:srgbClr val="000000">
                <a:alpha val="5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5"/>
          <p:cNvSpPr txBox="1"/>
          <p:nvPr>
            <p:ph type="title"/>
          </p:nvPr>
        </p:nvSpPr>
        <p:spPr>
          <a:xfrm>
            <a:off x="311700" y="216425"/>
            <a:ext cx="8373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TL;DR:     A library for debugging shaders</a:t>
            </a:r>
            <a:endParaRPr/>
          </a:p>
        </p:txBody>
      </p:sp>
      <p:sp>
        <p:nvSpPr>
          <p:cNvPr id="77" name="Google Shape;77;p15"/>
          <p:cNvSpPr txBox="1"/>
          <p:nvPr>
            <p:ph idx="1" type="body"/>
          </p:nvPr>
        </p:nvSpPr>
        <p:spPr>
          <a:xfrm>
            <a:off x="311700" y="1000075"/>
            <a:ext cx="5715600" cy="32328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a:t>Think of </a:t>
            </a:r>
            <a:r>
              <a:rPr lang="en"/>
              <a:t>PrintF for shaders</a:t>
            </a:r>
            <a:br>
              <a:rPr lang="en"/>
            </a:br>
            <a:endParaRPr/>
          </a:p>
          <a:p>
            <a:pPr indent="-330200" lvl="0" marL="457200" rtl="0" algn="l">
              <a:spcBef>
                <a:spcPts val="0"/>
              </a:spcBef>
              <a:spcAft>
                <a:spcPts val="0"/>
              </a:spcAft>
              <a:buSzPts val="1600"/>
              <a:buChar char="●"/>
            </a:pPr>
            <a:r>
              <a:rPr lang="en"/>
              <a:t>With s</a:t>
            </a:r>
            <a:r>
              <a:rPr lang="en"/>
              <a:t>hader hot reload it’s like a debugger watch window</a:t>
            </a:r>
            <a:endParaRPr/>
          </a:p>
          <a:p>
            <a:pPr indent="-330200" lvl="1" marL="914400" rtl="0" algn="l">
              <a:spcBef>
                <a:spcPts val="0"/>
              </a:spcBef>
              <a:spcAft>
                <a:spcPts val="0"/>
              </a:spcAft>
              <a:buSzPts val="1600"/>
              <a:buChar char="○"/>
            </a:pPr>
            <a:r>
              <a:rPr lang="en" sz="1600"/>
              <a:t>P</a:t>
            </a:r>
            <a:r>
              <a:rPr lang="en" sz="1600"/>
              <a:t>rogrammable</a:t>
            </a:r>
            <a:r>
              <a:rPr lang="en" sz="1600"/>
              <a:t> visualizer 2D / 3D / UI</a:t>
            </a:r>
            <a:endParaRPr sz="1600"/>
          </a:p>
          <a:p>
            <a:pPr indent="-330200" lvl="1" marL="914400" rtl="0" algn="l">
              <a:spcBef>
                <a:spcPts val="0"/>
              </a:spcBef>
              <a:spcAft>
                <a:spcPts val="0"/>
              </a:spcAft>
              <a:buSzPts val="1600"/>
              <a:buChar char="○"/>
            </a:pPr>
            <a:r>
              <a:rPr lang="en" sz="1600"/>
              <a:t>Caution: DIY, </a:t>
            </a:r>
            <a:r>
              <a:rPr lang="en" sz="1600"/>
              <a:t>performance</a:t>
            </a:r>
            <a:br>
              <a:rPr lang="en" sz="1600"/>
            </a:br>
            <a:endParaRPr sz="1600"/>
          </a:p>
          <a:p>
            <a:pPr indent="-330200" lvl="0" marL="457200" rtl="0" algn="l">
              <a:spcBef>
                <a:spcPts val="0"/>
              </a:spcBef>
              <a:spcAft>
                <a:spcPts val="0"/>
              </a:spcAft>
              <a:buSzPts val="1600"/>
              <a:buChar char="●"/>
            </a:pPr>
            <a:r>
              <a:rPr lang="en"/>
              <a:t>Integrate </a:t>
            </a:r>
            <a:r>
              <a:rPr lang="en"/>
              <a:t>HLSL in few includes</a:t>
            </a:r>
            <a:br>
              <a:rPr lang="en"/>
            </a:br>
            <a:endParaRPr/>
          </a:p>
          <a:p>
            <a:pPr indent="-330200" lvl="0" marL="457200" rtl="0" algn="l">
              <a:spcBef>
                <a:spcPts val="0"/>
              </a:spcBef>
              <a:spcAft>
                <a:spcPts val="0"/>
              </a:spcAft>
              <a:buSzPts val="1600"/>
              <a:buChar char="●"/>
            </a:pPr>
            <a:r>
              <a:rPr lang="en"/>
              <a:t>Integrate GLSL using preprocessor defines</a:t>
            </a:r>
            <a:br>
              <a:rPr lang="en"/>
            </a:br>
            <a:endParaRPr/>
          </a:p>
          <a:p>
            <a:pPr indent="-330200" lvl="0" marL="457200" rtl="0" algn="l">
              <a:spcBef>
                <a:spcPts val="0"/>
              </a:spcBef>
              <a:spcAft>
                <a:spcPts val="0"/>
              </a:spcAft>
              <a:buSzPts val="1600"/>
              <a:buChar char="●"/>
            </a:pPr>
            <a:r>
              <a:rPr lang="en"/>
              <a:t>Unit tests with screenshot comparison</a:t>
            </a:r>
            <a:endParaRPr/>
          </a:p>
        </p:txBody>
      </p:sp>
      <p:sp>
        <p:nvSpPr>
          <p:cNvPr id="78" name="Google Shape;78;p15"/>
          <p:cNvSpPr txBox="1"/>
          <p:nvPr>
            <p:ph idx="12" type="sldNum"/>
          </p:nvPr>
        </p:nvSpPr>
        <p:spPr>
          <a:xfrm>
            <a:off x="8470275" y="6215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79" name="Google Shape;79;p15"/>
          <p:cNvPicPr preferRelativeResize="0"/>
          <p:nvPr/>
        </p:nvPicPr>
        <p:blipFill rotWithShape="1">
          <a:blip r:embed="rId3">
            <a:alphaModFix/>
          </a:blip>
          <a:srcRect b="0" l="0" r="0" t="1613"/>
          <a:stretch/>
        </p:blipFill>
        <p:spPr>
          <a:xfrm>
            <a:off x="6330450" y="1072950"/>
            <a:ext cx="2559850" cy="35801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6"/>
          <p:cNvSpPr txBox="1"/>
          <p:nvPr>
            <p:ph idx="1" type="body"/>
          </p:nvPr>
        </p:nvSpPr>
        <p:spPr>
          <a:xfrm>
            <a:off x="311700" y="1304875"/>
            <a:ext cx="8520600" cy="3416400"/>
          </a:xfrm>
          <a:prstGeom prst="rect">
            <a:avLst/>
          </a:prstGeom>
        </p:spPr>
        <p:txBody>
          <a:bodyPr anchorCtr="0" anchor="t" bIns="91425" lIns="91425" spcFirstLastPara="1" rIns="91425" wrap="square" tIns="91425">
            <a:noAutofit/>
          </a:bodyPr>
          <a:lstStyle/>
          <a:p>
            <a:pPr indent="-330200" lvl="0" marL="457200" rtl="0" algn="l">
              <a:lnSpc>
                <a:spcPct val="200000"/>
              </a:lnSpc>
              <a:spcBef>
                <a:spcPts val="0"/>
              </a:spcBef>
              <a:spcAft>
                <a:spcPts val="0"/>
              </a:spcAft>
              <a:buSzPts val="1600"/>
              <a:buChar char="●"/>
            </a:pPr>
            <a:r>
              <a:rPr lang="en"/>
              <a:t>GitHub: </a:t>
            </a:r>
            <a:r>
              <a:rPr lang="en" u="sng">
                <a:solidFill>
                  <a:schemeClr val="hlink"/>
                </a:solidFill>
                <a:hlinkClick r:id="rId3"/>
              </a:rPr>
              <a:t>https://github.com/electronicarts/ShaderToHuman</a:t>
            </a:r>
            <a:endParaRPr/>
          </a:p>
          <a:p>
            <a:pPr indent="-330200" lvl="0" marL="457200" rtl="0" algn="l">
              <a:lnSpc>
                <a:spcPct val="200000"/>
              </a:lnSpc>
              <a:spcBef>
                <a:spcPts val="0"/>
              </a:spcBef>
              <a:spcAft>
                <a:spcPts val="0"/>
              </a:spcAft>
              <a:buSzPts val="1600"/>
              <a:buChar char="●"/>
            </a:pPr>
            <a:r>
              <a:rPr lang="en"/>
              <a:t>Gigi browser: search “Human”  </a:t>
            </a:r>
            <a:endParaRPr/>
          </a:p>
          <a:p>
            <a:pPr indent="-330200" lvl="0" marL="457200" rtl="0" algn="l">
              <a:lnSpc>
                <a:spcPct val="200000"/>
              </a:lnSpc>
              <a:spcBef>
                <a:spcPts val="0"/>
              </a:spcBef>
              <a:spcAft>
                <a:spcPts val="0"/>
              </a:spcAft>
              <a:buSzPts val="1600"/>
              <a:buChar char="●"/>
            </a:pPr>
            <a:r>
              <a:rPr lang="en"/>
              <a:t>Installation: copy “include” folder (1-4 files)</a:t>
            </a:r>
            <a:endParaRPr/>
          </a:p>
          <a:p>
            <a:pPr indent="-330200" lvl="0" marL="457200" rtl="0" algn="l">
              <a:lnSpc>
                <a:spcPct val="200000"/>
              </a:lnSpc>
              <a:spcBef>
                <a:spcPts val="0"/>
              </a:spcBef>
              <a:spcAft>
                <a:spcPts val="0"/>
              </a:spcAft>
              <a:buSzPts val="1600"/>
              <a:buChar char="●"/>
            </a:pPr>
            <a:r>
              <a:rPr lang="en"/>
              <a:t>Target Frameworks</a:t>
            </a:r>
            <a:endParaRPr/>
          </a:p>
          <a:p>
            <a:pPr indent="-317500" lvl="1" marL="914400" rtl="0" algn="l">
              <a:lnSpc>
                <a:spcPct val="200000"/>
              </a:lnSpc>
              <a:spcBef>
                <a:spcPts val="0"/>
              </a:spcBef>
              <a:spcAft>
                <a:spcPts val="0"/>
              </a:spcAft>
              <a:buSzPts val="1400"/>
              <a:buChar char="○"/>
            </a:pPr>
            <a:r>
              <a:rPr lang="en"/>
              <a:t>Gigi: </a:t>
            </a:r>
            <a:r>
              <a:rPr lang="en" u="sng">
                <a:solidFill>
                  <a:schemeClr val="hlink"/>
                </a:solidFill>
                <a:hlinkClick r:id="rId4"/>
              </a:rPr>
              <a:t>https://github.com/electronicarts/gigi</a:t>
            </a:r>
            <a:endParaRPr/>
          </a:p>
          <a:p>
            <a:pPr indent="-317500" lvl="1" marL="914400" rtl="0" algn="l">
              <a:lnSpc>
                <a:spcPct val="200000"/>
              </a:lnSpc>
              <a:spcBef>
                <a:spcPts val="0"/>
              </a:spcBef>
              <a:spcAft>
                <a:spcPts val="0"/>
              </a:spcAft>
              <a:buSzPts val="1400"/>
              <a:buChar char="○"/>
            </a:pPr>
            <a:r>
              <a:rPr lang="en"/>
              <a:t>Shadertoy: </a:t>
            </a:r>
            <a:r>
              <a:rPr lang="en" u="sng">
                <a:solidFill>
                  <a:schemeClr val="hlink"/>
                </a:solidFill>
                <a:hlinkClick r:id="rId5"/>
              </a:rPr>
              <a:t>https://www.shadertoy.com</a:t>
            </a:r>
            <a:endParaRPr/>
          </a:p>
        </p:txBody>
      </p:sp>
      <p:sp>
        <p:nvSpPr>
          <p:cNvPr id="85" name="Google Shape;85;p16"/>
          <p:cNvSpPr txBox="1"/>
          <p:nvPr>
            <p:ph type="title"/>
          </p:nvPr>
        </p:nvSpPr>
        <p:spPr>
          <a:xfrm>
            <a:off x="311700" y="292625"/>
            <a:ext cx="6076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Where to get it?</a:t>
            </a:r>
            <a:endParaRPr/>
          </a:p>
        </p:txBody>
      </p:sp>
      <p:sp>
        <p:nvSpPr>
          <p:cNvPr id="86" name="Google Shape;86;p16"/>
          <p:cNvSpPr txBox="1"/>
          <p:nvPr>
            <p:ph idx="12" type="sldNum"/>
          </p:nvPr>
        </p:nvSpPr>
        <p:spPr>
          <a:xfrm>
            <a:off x="8470275" y="6215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87" name="Google Shape;87;p16"/>
          <p:cNvPicPr preferRelativeResize="0"/>
          <p:nvPr/>
        </p:nvPicPr>
        <p:blipFill rotWithShape="1">
          <a:blip r:embed="rId6">
            <a:alphaModFix/>
          </a:blip>
          <a:srcRect b="35963" l="0" r="30074" t="0"/>
          <a:stretch/>
        </p:blipFill>
        <p:spPr>
          <a:xfrm>
            <a:off x="4855800" y="2345368"/>
            <a:ext cx="4012676" cy="23017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p17"/>
          <p:cNvPicPr preferRelativeResize="0"/>
          <p:nvPr/>
        </p:nvPicPr>
        <p:blipFill>
          <a:blip r:embed="rId3">
            <a:alphaModFix/>
          </a:blip>
          <a:stretch>
            <a:fillRect/>
          </a:stretch>
        </p:blipFill>
        <p:spPr>
          <a:xfrm>
            <a:off x="0" y="0"/>
            <a:ext cx="9144003" cy="5143501"/>
          </a:xfrm>
          <a:prstGeom prst="rect">
            <a:avLst/>
          </a:prstGeom>
          <a:noFill/>
          <a:ln>
            <a:noFill/>
          </a:ln>
        </p:spPr>
      </p:pic>
      <p:sp>
        <p:nvSpPr>
          <p:cNvPr id="93" name="Google Shape;93;p17"/>
          <p:cNvSpPr txBox="1"/>
          <p:nvPr>
            <p:ph type="title"/>
          </p:nvPr>
        </p:nvSpPr>
        <p:spPr>
          <a:xfrm>
            <a:off x="1533000" y="216425"/>
            <a:ext cx="6091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My SW D</a:t>
            </a:r>
            <a:r>
              <a:rPr lang="en">
                <a:solidFill>
                  <a:schemeClr val="lt1"/>
                </a:solidFill>
              </a:rPr>
              <a:t>evelopment</a:t>
            </a:r>
            <a:r>
              <a:rPr lang="en">
                <a:solidFill>
                  <a:schemeClr val="lt1"/>
                </a:solidFill>
              </a:rPr>
              <a:t> Experience</a:t>
            </a:r>
            <a:endParaRPr>
              <a:solidFill>
                <a:schemeClr val="lt1"/>
              </a:solidFill>
            </a:endParaRPr>
          </a:p>
        </p:txBody>
      </p:sp>
      <p:sp>
        <p:nvSpPr>
          <p:cNvPr id="94" name="Google Shape;94;p17"/>
          <p:cNvSpPr txBox="1"/>
          <p:nvPr>
            <p:ph idx="1" type="body"/>
          </p:nvPr>
        </p:nvSpPr>
        <p:spPr>
          <a:xfrm>
            <a:off x="1533025" y="923875"/>
            <a:ext cx="7506000" cy="22956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chemeClr val="lt1"/>
              </a:buClr>
              <a:buSzPts val="1600"/>
              <a:buChar char="●"/>
            </a:pPr>
            <a:r>
              <a:rPr lang="en">
                <a:solidFill>
                  <a:schemeClr val="lt1"/>
                </a:solidFill>
              </a:rPr>
              <a:t>C++: </a:t>
            </a:r>
            <a:r>
              <a:rPr b="1" lang="en">
                <a:solidFill>
                  <a:schemeClr val="lt1"/>
                </a:solidFill>
              </a:rPr>
              <a:t>Debugger, PrintF</a:t>
            </a:r>
            <a:r>
              <a:rPr lang="en">
                <a:solidFill>
                  <a:schemeClr val="lt1"/>
                </a:solidFill>
              </a:rPr>
              <a:t> debugging</a:t>
            </a:r>
            <a:endParaRPr>
              <a:solidFill>
                <a:schemeClr val="lt1"/>
              </a:solidFill>
            </a:endParaRPr>
          </a:p>
          <a:p>
            <a:pPr indent="-330200" lvl="0" marL="457200" rtl="0" algn="l">
              <a:spcBef>
                <a:spcPts val="0"/>
              </a:spcBef>
              <a:spcAft>
                <a:spcPts val="0"/>
              </a:spcAft>
              <a:buClr>
                <a:schemeClr val="lt1"/>
              </a:buClr>
              <a:buSzPts val="1600"/>
              <a:buChar char="●"/>
            </a:pPr>
            <a:r>
              <a:rPr lang="en">
                <a:solidFill>
                  <a:schemeClr val="lt1"/>
                </a:solidFill>
              </a:rPr>
              <a:t>CryEngine: </a:t>
            </a:r>
            <a:r>
              <a:rPr b="1" lang="en">
                <a:solidFill>
                  <a:schemeClr val="lt1"/>
                </a:solidFill>
              </a:rPr>
              <a:t>Visualize Texture</a:t>
            </a:r>
            <a:r>
              <a:rPr lang="en">
                <a:solidFill>
                  <a:schemeClr val="lt1"/>
                </a:solidFill>
              </a:rPr>
              <a:t>, CVars, </a:t>
            </a:r>
            <a:r>
              <a:rPr b="1" lang="en">
                <a:solidFill>
                  <a:schemeClr val="lt1"/>
                </a:solidFill>
              </a:rPr>
              <a:t>LUA &amp; C++</a:t>
            </a:r>
            <a:r>
              <a:rPr lang="en">
                <a:solidFill>
                  <a:schemeClr val="lt1"/>
                </a:solidFill>
              </a:rPr>
              <a:t>, logging</a:t>
            </a:r>
            <a:endParaRPr>
              <a:solidFill>
                <a:schemeClr val="lt1"/>
              </a:solidFill>
            </a:endParaRPr>
          </a:p>
          <a:p>
            <a:pPr indent="-330200" lvl="0" marL="457200" rtl="0" algn="l">
              <a:spcBef>
                <a:spcPts val="0"/>
              </a:spcBef>
              <a:spcAft>
                <a:spcPts val="0"/>
              </a:spcAft>
              <a:buClr>
                <a:schemeClr val="lt1"/>
              </a:buClr>
              <a:buSzPts val="1600"/>
              <a:buChar char="●"/>
            </a:pPr>
            <a:r>
              <a:rPr lang="en">
                <a:solidFill>
                  <a:schemeClr val="lt1"/>
                </a:solidFill>
              </a:rPr>
              <a:t>Unreal Engine 3..4: CVars, ShowFlags, </a:t>
            </a:r>
            <a:r>
              <a:rPr b="1" lang="en">
                <a:solidFill>
                  <a:schemeClr val="lt1"/>
                </a:solidFill>
              </a:rPr>
              <a:t>Visualizer</a:t>
            </a:r>
            <a:endParaRPr>
              <a:solidFill>
                <a:schemeClr val="lt1"/>
              </a:solidFill>
            </a:endParaRPr>
          </a:p>
          <a:p>
            <a:pPr indent="-330200" lvl="0" marL="457200" rtl="0" algn="l">
              <a:spcBef>
                <a:spcPts val="0"/>
              </a:spcBef>
              <a:spcAft>
                <a:spcPts val="0"/>
              </a:spcAft>
              <a:buClr>
                <a:schemeClr val="lt1"/>
              </a:buClr>
              <a:buSzPts val="1600"/>
              <a:buChar char="●"/>
            </a:pPr>
            <a:r>
              <a:rPr lang="en">
                <a:solidFill>
                  <a:schemeClr val="lt1"/>
                </a:solidFill>
              </a:rPr>
              <a:t>Meta: Unity, </a:t>
            </a:r>
            <a:r>
              <a:rPr b="1" lang="en">
                <a:solidFill>
                  <a:schemeClr val="lt1"/>
                </a:solidFill>
              </a:rPr>
              <a:t>Transform</a:t>
            </a:r>
            <a:r>
              <a:rPr lang="en">
                <a:solidFill>
                  <a:schemeClr val="lt1"/>
                </a:solidFill>
              </a:rPr>
              <a:t> math, Quaternion</a:t>
            </a:r>
            <a:endParaRPr>
              <a:solidFill>
                <a:schemeClr val="lt1"/>
              </a:solidFill>
            </a:endParaRPr>
          </a:p>
          <a:p>
            <a:pPr indent="-330200" lvl="0" marL="457200" rtl="0" algn="l">
              <a:spcBef>
                <a:spcPts val="0"/>
              </a:spcBef>
              <a:spcAft>
                <a:spcPts val="0"/>
              </a:spcAft>
              <a:buClr>
                <a:schemeClr val="lt1"/>
              </a:buClr>
              <a:buSzPts val="1600"/>
              <a:buChar char="●"/>
            </a:pPr>
            <a:r>
              <a:rPr lang="en">
                <a:solidFill>
                  <a:schemeClr val="lt1"/>
                </a:solidFill>
              </a:rPr>
              <a:t>EA SEED: </a:t>
            </a:r>
            <a:r>
              <a:rPr b="1" lang="en">
                <a:solidFill>
                  <a:schemeClr val="lt1"/>
                </a:solidFill>
              </a:rPr>
              <a:t>GPU driven</a:t>
            </a:r>
            <a:r>
              <a:rPr lang="en">
                <a:solidFill>
                  <a:schemeClr val="lt1"/>
                </a:solidFill>
              </a:rPr>
              <a:t>, </a:t>
            </a:r>
            <a:r>
              <a:rPr lang="en">
                <a:solidFill>
                  <a:schemeClr val="lt1"/>
                </a:solidFill>
              </a:rPr>
              <a:t>Persistent Thread, ThreadGroup, Wave Intrinsics, Phases</a:t>
            </a:r>
            <a:br>
              <a:rPr lang="en">
                <a:solidFill>
                  <a:schemeClr val="lt1"/>
                </a:solidFill>
              </a:rPr>
            </a:br>
            <a:br>
              <a:rPr lang="en">
                <a:solidFill>
                  <a:schemeClr val="lt1"/>
                </a:solidFill>
              </a:rPr>
            </a:br>
            <a:r>
              <a:rPr lang="en">
                <a:solidFill>
                  <a:schemeClr val="lt1"/>
                </a:solidFill>
              </a:rPr>
              <a:t>=&gt; needed tooling</a:t>
            </a:r>
            <a:endParaRPr>
              <a:solidFill>
                <a:schemeClr val="lt1"/>
              </a:solidFill>
            </a:endParaRPr>
          </a:p>
        </p:txBody>
      </p:sp>
      <p:sp>
        <p:nvSpPr>
          <p:cNvPr id="95" name="Google Shape;95;p17"/>
          <p:cNvSpPr txBox="1"/>
          <p:nvPr>
            <p:ph idx="12" type="sldNum"/>
          </p:nvPr>
        </p:nvSpPr>
        <p:spPr>
          <a:xfrm>
            <a:off x="8470275" y="6215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96" name="Google Shape;96;p17"/>
          <p:cNvPicPr preferRelativeResize="0"/>
          <p:nvPr/>
        </p:nvPicPr>
        <p:blipFill>
          <a:blip r:embed="rId4">
            <a:alphaModFix/>
          </a:blip>
          <a:stretch>
            <a:fillRect/>
          </a:stretch>
        </p:blipFill>
        <p:spPr>
          <a:xfrm>
            <a:off x="7992408" y="0"/>
            <a:ext cx="1150276" cy="1156625"/>
          </a:xfrm>
          <a:prstGeom prst="rect">
            <a:avLst/>
          </a:prstGeom>
          <a:noFill/>
          <a:ln cap="flat" cmpd="sng" w="19050">
            <a:solidFill>
              <a:srgbClr val="68778E"/>
            </a:solidFill>
            <a:prstDash val="solid"/>
            <a:round/>
            <a:headEnd len="sm" w="sm" type="none"/>
            <a:tailEnd len="sm" w="sm" type="none"/>
          </a:ln>
        </p:spPr>
      </p:pic>
      <p:grpSp>
        <p:nvGrpSpPr>
          <p:cNvPr id="97" name="Google Shape;97;p17"/>
          <p:cNvGrpSpPr/>
          <p:nvPr/>
        </p:nvGrpSpPr>
        <p:grpSpPr>
          <a:xfrm>
            <a:off x="4972042" y="2755086"/>
            <a:ext cx="3615317" cy="2218904"/>
            <a:chOff x="2804825" y="2311675"/>
            <a:chExt cx="4377427" cy="2686650"/>
          </a:xfrm>
        </p:grpSpPr>
        <p:pic>
          <p:nvPicPr>
            <p:cNvPr id="98" name="Google Shape;98;p17"/>
            <p:cNvPicPr preferRelativeResize="0"/>
            <p:nvPr/>
          </p:nvPicPr>
          <p:blipFill rotWithShape="1">
            <a:blip r:embed="rId5">
              <a:alphaModFix/>
            </a:blip>
            <a:srcRect b="3298" l="50892" r="14115" t="22080"/>
            <a:stretch/>
          </p:blipFill>
          <p:spPr>
            <a:xfrm>
              <a:off x="2804825" y="2311675"/>
              <a:ext cx="4377427" cy="2686650"/>
            </a:xfrm>
            <a:prstGeom prst="rect">
              <a:avLst/>
            </a:prstGeom>
            <a:noFill/>
            <a:ln>
              <a:noFill/>
            </a:ln>
          </p:spPr>
        </p:pic>
        <p:sp>
          <p:nvSpPr>
            <p:cNvPr id="99" name="Google Shape;99;p17"/>
            <p:cNvSpPr/>
            <p:nvPr/>
          </p:nvSpPr>
          <p:spPr>
            <a:xfrm>
              <a:off x="4435800" y="3054500"/>
              <a:ext cx="1381200" cy="955200"/>
            </a:xfrm>
            <a:prstGeom prst="rect">
              <a:avLst/>
            </a:prstGeom>
            <a:solidFill>
              <a:srgbClr val="00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rage"/>
                <a:ea typeface="Average"/>
                <a:cs typeface="Average"/>
                <a:sym typeface="Average"/>
              </a:endParaRPr>
            </a:p>
          </p:txBody>
        </p:sp>
        <p:sp>
          <p:nvSpPr>
            <p:cNvPr id="100" name="Google Shape;100;p17"/>
            <p:cNvSpPr txBox="1"/>
            <p:nvPr/>
          </p:nvSpPr>
          <p:spPr>
            <a:xfrm>
              <a:off x="5223750" y="3239250"/>
              <a:ext cx="1566300" cy="4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accent6"/>
                  </a:solidFill>
                  <a:latin typeface="Press Start 2P"/>
                  <a:ea typeface="Press Start 2P"/>
                  <a:cs typeface="Press Start 2P"/>
                  <a:sym typeface="Press Start 2P"/>
                </a:rPr>
                <a:t>000.027 NIT</a:t>
              </a:r>
              <a:br>
                <a:rPr lang="en" sz="900">
                  <a:solidFill>
                    <a:schemeClr val="accent6"/>
                  </a:solidFill>
                  <a:latin typeface="Press Start 2P"/>
                  <a:ea typeface="Press Start 2P"/>
                  <a:cs typeface="Press Start 2P"/>
                  <a:sym typeface="Press Start 2P"/>
                </a:rPr>
              </a:br>
              <a:r>
                <a:rPr lang="en" sz="900">
                  <a:solidFill>
                    <a:schemeClr val="accent6"/>
                  </a:solidFill>
                  <a:latin typeface="Press Start 2P"/>
                  <a:ea typeface="Press Start 2P"/>
                  <a:cs typeface="Press Start 2P"/>
                  <a:sym typeface="Press Start 2P"/>
                </a:rPr>
                <a:t>000.086 LUX</a:t>
              </a:r>
              <a:endParaRPr sz="900">
                <a:solidFill>
                  <a:schemeClr val="accent6"/>
                </a:solidFill>
                <a:latin typeface="Press Start 2P"/>
                <a:ea typeface="Press Start 2P"/>
                <a:cs typeface="Press Start 2P"/>
                <a:sym typeface="Press Start 2P"/>
              </a:endParaRPr>
            </a:p>
          </p:txBody>
        </p:sp>
        <p:sp>
          <p:nvSpPr>
            <p:cNvPr id="101" name="Google Shape;101;p17"/>
            <p:cNvSpPr/>
            <p:nvPr/>
          </p:nvSpPr>
          <p:spPr>
            <a:xfrm>
              <a:off x="4756800" y="3239250"/>
              <a:ext cx="393600" cy="3936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rage"/>
                <a:ea typeface="Average"/>
                <a:cs typeface="Average"/>
                <a:sym typeface="Average"/>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8"/>
          <p:cNvSpPr txBox="1"/>
          <p:nvPr>
            <p:ph type="title"/>
          </p:nvPr>
        </p:nvSpPr>
        <p:spPr>
          <a:xfrm>
            <a:off x="311700" y="216425"/>
            <a:ext cx="6680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Documentation</a:t>
            </a:r>
            <a:endParaRPr/>
          </a:p>
        </p:txBody>
      </p:sp>
      <p:sp>
        <p:nvSpPr>
          <p:cNvPr id="107" name="Google Shape;107;p18"/>
          <p:cNvSpPr txBox="1"/>
          <p:nvPr>
            <p:ph idx="1" type="body"/>
          </p:nvPr>
        </p:nvSpPr>
        <p:spPr>
          <a:xfrm>
            <a:off x="311700" y="1000075"/>
            <a:ext cx="8520600" cy="3416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a:t>HTML docs using JavaScript, WebGL</a:t>
            </a:r>
            <a:br>
              <a:rPr lang="en"/>
            </a:br>
            <a:endParaRPr/>
          </a:p>
          <a:p>
            <a:pPr indent="-330200" lvl="0" marL="457200" rtl="0" algn="l">
              <a:spcBef>
                <a:spcPts val="0"/>
              </a:spcBef>
              <a:spcAft>
                <a:spcPts val="0"/>
              </a:spcAft>
              <a:buSzPts val="1600"/>
              <a:buChar char="●"/>
            </a:pPr>
            <a:r>
              <a:rPr lang="en"/>
              <a:t>User can copy HLSL or GLSL</a:t>
            </a:r>
            <a:br>
              <a:rPr lang="en"/>
            </a:br>
            <a:endParaRPr/>
          </a:p>
          <a:p>
            <a:pPr indent="-330200" lvl="0" marL="457200" rtl="0" algn="l">
              <a:spcBef>
                <a:spcPts val="0"/>
              </a:spcBef>
              <a:spcAft>
                <a:spcPts val="0"/>
              </a:spcAft>
              <a:buSzPts val="1600"/>
              <a:buChar char="●"/>
            </a:pPr>
            <a:r>
              <a:rPr lang="en"/>
              <a:t>WebGL has no define support</a:t>
            </a:r>
            <a:br>
              <a:rPr lang="en"/>
            </a:br>
            <a:r>
              <a:rPr lang="en"/>
              <a:t>=&gt; We use cl.exe as preprocessor, copy .glsl files</a:t>
            </a:r>
            <a:br>
              <a:rPr lang="en"/>
            </a:br>
            <a:endParaRPr/>
          </a:p>
          <a:p>
            <a:pPr indent="-330200" lvl="0" marL="457200" rtl="0" algn="l">
              <a:spcBef>
                <a:spcPts val="0"/>
              </a:spcBef>
              <a:spcAft>
                <a:spcPts val="0"/>
              </a:spcAft>
              <a:buSzPts val="1600"/>
              <a:buChar char="●"/>
            </a:pPr>
            <a:r>
              <a:rPr lang="en"/>
              <a:t>GLSL files outside HTML / JS</a:t>
            </a:r>
            <a:br>
              <a:rPr lang="en"/>
            </a:br>
            <a:r>
              <a:rPr lang="en"/>
              <a:t>=&gt; no local html file, NodeJS / server hosted</a:t>
            </a:r>
            <a:endParaRPr/>
          </a:p>
        </p:txBody>
      </p:sp>
      <p:sp>
        <p:nvSpPr>
          <p:cNvPr id="108" name="Google Shape;108;p18"/>
          <p:cNvSpPr txBox="1"/>
          <p:nvPr>
            <p:ph idx="12" type="sldNum"/>
          </p:nvPr>
        </p:nvSpPr>
        <p:spPr>
          <a:xfrm>
            <a:off x="8470275" y="6215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09" name="Google Shape;109;p18"/>
          <p:cNvPicPr preferRelativeResize="0"/>
          <p:nvPr/>
        </p:nvPicPr>
        <p:blipFill>
          <a:blip r:embed="rId3">
            <a:alphaModFix/>
          </a:blip>
          <a:stretch>
            <a:fillRect/>
          </a:stretch>
        </p:blipFill>
        <p:spPr>
          <a:xfrm>
            <a:off x="5162200" y="262514"/>
            <a:ext cx="3475574" cy="45386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19"/>
          <p:cNvPicPr preferRelativeResize="0"/>
          <p:nvPr/>
        </p:nvPicPr>
        <p:blipFill>
          <a:blip r:embed="rId3">
            <a:alphaModFix/>
          </a:blip>
          <a:stretch>
            <a:fillRect/>
          </a:stretch>
        </p:blipFill>
        <p:spPr>
          <a:xfrm>
            <a:off x="7154000" y="1603288"/>
            <a:ext cx="3221200" cy="2415900"/>
          </a:xfrm>
          <a:prstGeom prst="rect">
            <a:avLst/>
          </a:prstGeom>
          <a:noFill/>
          <a:ln cap="flat" cmpd="sng" w="114300">
            <a:solidFill>
              <a:schemeClr val="dk1"/>
            </a:solidFill>
            <a:prstDash val="solid"/>
            <a:round/>
            <a:headEnd len="sm" w="sm" type="none"/>
            <a:tailEnd len="sm" w="sm" type="none"/>
          </a:ln>
        </p:spPr>
      </p:pic>
      <p:sp>
        <p:nvSpPr>
          <p:cNvPr id="115" name="Google Shape;115;p19"/>
          <p:cNvSpPr txBox="1"/>
          <p:nvPr>
            <p:ph type="title"/>
          </p:nvPr>
        </p:nvSpPr>
        <p:spPr>
          <a:xfrm>
            <a:off x="1242175" y="36075"/>
            <a:ext cx="7590000" cy="1890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10000"/>
              <a:t>Demo</a:t>
            </a:r>
            <a:endParaRPr sz="10000"/>
          </a:p>
        </p:txBody>
      </p:sp>
      <p:sp>
        <p:nvSpPr>
          <p:cNvPr id="116" name="Google Shape;116;p19"/>
          <p:cNvSpPr txBox="1"/>
          <p:nvPr>
            <p:ph idx="12" type="sldNum"/>
          </p:nvPr>
        </p:nvSpPr>
        <p:spPr>
          <a:xfrm>
            <a:off x="8490250" y="441216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17" name="Google Shape;117;p19"/>
          <p:cNvPicPr preferRelativeResize="0"/>
          <p:nvPr/>
        </p:nvPicPr>
        <p:blipFill>
          <a:blip r:embed="rId4">
            <a:alphaModFix/>
          </a:blip>
          <a:stretch>
            <a:fillRect/>
          </a:stretch>
        </p:blipFill>
        <p:spPr>
          <a:xfrm>
            <a:off x="-755637" y="2651488"/>
            <a:ext cx="2358850" cy="1769138"/>
          </a:xfrm>
          <a:prstGeom prst="rect">
            <a:avLst/>
          </a:prstGeom>
          <a:noFill/>
          <a:ln cap="flat" cmpd="sng" w="114300">
            <a:solidFill>
              <a:schemeClr val="dk1"/>
            </a:solidFill>
            <a:prstDash val="solid"/>
            <a:round/>
            <a:headEnd len="sm" w="sm" type="none"/>
            <a:tailEnd len="sm" w="sm" type="none"/>
          </a:ln>
        </p:spPr>
      </p:pic>
      <p:pic>
        <p:nvPicPr>
          <p:cNvPr id="118" name="Google Shape;118;p19"/>
          <p:cNvPicPr preferRelativeResize="0"/>
          <p:nvPr/>
        </p:nvPicPr>
        <p:blipFill>
          <a:blip r:embed="rId5">
            <a:alphaModFix/>
          </a:blip>
          <a:stretch>
            <a:fillRect/>
          </a:stretch>
        </p:blipFill>
        <p:spPr>
          <a:xfrm>
            <a:off x="3646613" y="3447338"/>
            <a:ext cx="2358850" cy="1769138"/>
          </a:xfrm>
          <a:prstGeom prst="rect">
            <a:avLst/>
          </a:prstGeom>
          <a:noFill/>
          <a:ln cap="flat" cmpd="sng" w="114300">
            <a:solidFill>
              <a:schemeClr val="dk1"/>
            </a:solidFill>
            <a:prstDash val="solid"/>
            <a:round/>
            <a:headEnd len="sm" w="sm" type="none"/>
            <a:tailEnd len="sm" w="sm" type="none"/>
          </a:ln>
        </p:spPr>
      </p:pic>
      <p:pic>
        <p:nvPicPr>
          <p:cNvPr id="119" name="Google Shape;119;p19"/>
          <p:cNvPicPr preferRelativeResize="0"/>
          <p:nvPr/>
        </p:nvPicPr>
        <p:blipFill>
          <a:blip r:embed="rId6">
            <a:alphaModFix/>
          </a:blip>
          <a:stretch>
            <a:fillRect/>
          </a:stretch>
        </p:blipFill>
        <p:spPr>
          <a:xfrm>
            <a:off x="311700" y="434000"/>
            <a:ext cx="2358850" cy="1769125"/>
          </a:xfrm>
          <a:prstGeom prst="rect">
            <a:avLst/>
          </a:prstGeom>
          <a:noFill/>
          <a:ln cap="flat" cmpd="sng" w="114300">
            <a:solidFill>
              <a:schemeClr val="dk1"/>
            </a:solidFill>
            <a:prstDash val="solid"/>
            <a:round/>
            <a:headEnd len="sm" w="sm" type="none"/>
            <a:tailEnd len="sm" w="sm" type="none"/>
          </a:ln>
        </p:spPr>
      </p:pic>
      <p:pic>
        <p:nvPicPr>
          <p:cNvPr id="120" name="Google Shape;120;p19"/>
          <p:cNvPicPr preferRelativeResize="0"/>
          <p:nvPr/>
        </p:nvPicPr>
        <p:blipFill rotWithShape="1">
          <a:blip r:embed="rId7">
            <a:alphaModFix/>
          </a:blip>
          <a:srcRect b="0" l="10984" r="7162" t="0"/>
          <a:stretch/>
        </p:blipFill>
        <p:spPr>
          <a:xfrm>
            <a:off x="2485100" y="1926663"/>
            <a:ext cx="1930900" cy="1769149"/>
          </a:xfrm>
          <a:prstGeom prst="rect">
            <a:avLst/>
          </a:prstGeom>
          <a:noFill/>
          <a:ln cap="flat" cmpd="sng" w="114300">
            <a:solidFill>
              <a:schemeClr val="dk1"/>
            </a:solidFill>
            <a:prstDash val="solid"/>
            <a:round/>
            <a:headEnd len="sm" w="sm" type="none"/>
            <a:tailEnd len="sm" w="sm" type="none"/>
          </a:ln>
        </p:spPr>
      </p:pic>
      <p:pic>
        <p:nvPicPr>
          <p:cNvPr id="121" name="Google Shape;121;p19"/>
          <p:cNvPicPr preferRelativeResize="0"/>
          <p:nvPr/>
        </p:nvPicPr>
        <p:blipFill>
          <a:blip r:embed="rId8">
            <a:alphaModFix/>
          </a:blip>
          <a:stretch>
            <a:fillRect/>
          </a:stretch>
        </p:blipFill>
        <p:spPr>
          <a:xfrm>
            <a:off x="918975" y="4027050"/>
            <a:ext cx="2087300" cy="2087299"/>
          </a:xfrm>
          <a:prstGeom prst="rect">
            <a:avLst/>
          </a:prstGeom>
          <a:noFill/>
          <a:ln cap="flat" cmpd="sng" w="114300">
            <a:solidFill>
              <a:schemeClr val="dk1"/>
            </a:solidFill>
            <a:prstDash val="solid"/>
            <a:round/>
            <a:headEnd len="sm" w="sm" type="none"/>
            <a:tailEnd len="sm" w="sm" type="none"/>
          </a:ln>
        </p:spPr>
      </p:pic>
      <p:pic>
        <p:nvPicPr>
          <p:cNvPr id="122" name="Google Shape;122;p19"/>
          <p:cNvPicPr preferRelativeResize="0"/>
          <p:nvPr/>
        </p:nvPicPr>
        <p:blipFill>
          <a:blip r:embed="rId9">
            <a:alphaModFix/>
          </a:blip>
          <a:stretch>
            <a:fillRect/>
          </a:stretch>
        </p:blipFill>
        <p:spPr>
          <a:xfrm>
            <a:off x="5617677" y="3151450"/>
            <a:ext cx="3172879" cy="4143425"/>
          </a:xfrm>
          <a:prstGeom prst="rect">
            <a:avLst/>
          </a:prstGeom>
          <a:noFill/>
          <a:ln cap="flat" cmpd="sng" w="114300">
            <a:solidFill>
              <a:schemeClr val="dk1"/>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0"/>
          <p:cNvSpPr txBox="1"/>
          <p:nvPr>
            <p:ph type="title"/>
          </p:nvPr>
        </p:nvSpPr>
        <p:spPr>
          <a:xfrm>
            <a:off x="0" y="188772"/>
            <a:ext cx="914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Integration</a:t>
            </a:r>
            <a:r>
              <a:rPr lang="en"/>
              <a:t> Options</a:t>
            </a:r>
            <a:endParaRPr/>
          </a:p>
        </p:txBody>
      </p:sp>
      <p:sp>
        <p:nvSpPr>
          <p:cNvPr id="128" name="Google Shape;128;p20"/>
          <p:cNvSpPr txBox="1"/>
          <p:nvPr>
            <p:ph idx="12" type="sldNum"/>
          </p:nvPr>
        </p:nvSpPr>
        <p:spPr>
          <a:xfrm>
            <a:off x="8470275" y="6215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29" name="Google Shape;129;p20"/>
          <p:cNvPicPr preferRelativeResize="0"/>
          <p:nvPr/>
        </p:nvPicPr>
        <p:blipFill>
          <a:blip r:embed="rId3">
            <a:alphaModFix/>
          </a:blip>
          <a:stretch>
            <a:fillRect/>
          </a:stretch>
        </p:blipFill>
        <p:spPr>
          <a:xfrm>
            <a:off x="2393876" y="1109139"/>
            <a:ext cx="4365550" cy="346487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1"/>
          <p:cNvSpPr txBox="1"/>
          <p:nvPr>
            <p:ph idx="1" type="body"/>
          </p:nvPr>
        </p:nvSpPr>
        <p:spPr>
          <a:xfrm>
            <a:off x="311700" y="1152475"/>
            <a:ext cx="7344900" cy="37596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a:t>Implementation</a:t>
            </a:r>
            <a:endParaRPr/>
          </a:p>
          <a:p>
            <a:pPr indent="-330200" lvl="1" marL="914400" rtl="0" algn="l">
              <a:spcBef>
                <a:spcPts val="0"/>
              </a:spcBef>
              <a:spcAft>
                <a:spcPts val="0"/>
              </a:spcAft>
              <a:buSzPts val="1600"/>
              <a:buChar char="○"/>
            </a:pPr>
            <a:r>
              <a:rPr lang="en" sz="1600"/>
              <a:t>Font in texture, fast but adds complications  =&gt; optional</a:t>
            </a:r>
            <a:endParaRPr sz="1600"/>
          </a:p>
          <a:p>
            <a:pPr indent="-330200" lvl="1" marL="914400" rtl="0" algn="l">
              <a:spcBef>
                <a:spcPts val="0"/>
              </a:spcBef>
              <a:spcAft>
                <a:spcPts val="0"/>
              </a:spcAft>
              <a:buSzPts val="1600"/>
              <a:buChar char="○"/>
            </a:pPr>
            <a:r>
              <a:rPr lang="en" sz="1600"/>
              <a:t>Font in </a:t>
            </a:r>
            <a:r>
              <a:rPr lang="en" sz="1600"/>
              <a:t>array,</a:t>
            </a:r>
            <a:r>
              <a:rPr lang="en" sz="1600"/>
              <a:t> no integration needed =&gt; default</a:t>
            </a:r>
            <a:endParaRPr sz="1600"/>
          </a:p>
          <a:p>
            <a:pPr indent="-330200" lvl="1" marL="914400" rtl="0" algn="l">
              <a:spcBef>
                <a:spcPts val="0"/>
              </a:spcBef>
              <a:spcAft>
                <a:spcPts val="0"/>
              </a:spcAft>
              <a:buSzPts val="1600"/>
              <a:buChar char="○"/>
            </a:pPr>
            <a:r>
              <a:rPr lang="en" sz="1600"/>
              <a:t>Drivers can implement fast path =&gt; had to find it</a:t>
            </a:r>
            <a:endParaRPr sz="1600"/>
          </a:p>
          <a:p>
            <a:pPr indent="-330200" lvl="1" marL="914400" rtl="0" algn="l">
              <a:spcBef>
                <a:spcPts val="0"/>
              </a:spcBef>
              <a:spcAft>
                <a:spcPts val="0"/>
              </a:spcAft>
              <a:buSzPts val="1600"/>
              <a:buChar char="○"/>
            </a:pPr>
            <a:r>
              <a:rPr lang="en" sz="1600"/>
              <a:t>Data is stored in 32 bit array</a:t>
            </a:r>
            <a:endParaRPr sz="1600"/>
          </a:p>
          <a:p>
            <a:pPr indent="-330200" lvl="1" marL="914400" rtl="0" algn="l">
              <a:spcBef>
                <a:spcPts val="0"/>
              </a:spcBef>
              <a:spcAft>
                <a:spcPts val="0"/>
              </a:spcAft>
              <a:buSzPts val="1600"/>
              <a:buChar char="○"/>
            </a:pPr>
            <a:r>
              <a:rPr lang="en" sz="1600"/>
              <a:t>Avoid defines and templates</a:t>
            </a:r>
            <a:br>
              <a:rPr lang="en" sz="1600"/>
            </a:br>
            <a:endParaRPr sz="1600"/>
          </a:p>
          <a:p>
            <a:pPr indent="-330200" lvl="0" marL="457200" rtl="0" algn="l">
              <a:spcBef>
                <a:spcPts val="0"/>
              </a:spcBef>
              <a:spcAft>
                <a:spcPts val="0"/>
              </a:spcAft>
              <a:buSzPts val="1600"/>
              <a:buChar char="●"/>
            </a:pPr>
            <a:r>
              <a:rPr lang="en"/>
              <a:t>Usage</a:t>
            </a:r>
            <a:endParaRPr/>
          </a:p>
          <a:p>
            <a:pPr indent="-298450" lvl="1" marL="914400" rtl="0" algn="l">
              <a:spcBef>
                <a:spcPts val="0"/>
              </a:spcBef>
              <a:spcAft>
                <a:spcPts val="0"/>
              </a:spcAft>
              <a:buClr>
                <a:srgbClr val="38761D"/>
              </a:buClr>
              <a:buSzPts val="1100"/>
              <a:buFont typeface="Courier New"/>
              <a:buChar char="○"/>
            </a:pPr>
            <a:r>
              <a:rPr lang="en" sz="1100">
                <a:solidFill>
                  <a:srgbClr val="38761D"/>
                </a:solidFill>
                <a:latin typeface="Courier New"/>
                <a:ea typeface="Courier New"/>
                <a:cs typeface="Courier New"/>
                <a:sym typeface="Courier New"/>
              </a:rPr>
              <a:t>s2h_printCharacter(ui, 65u)			// basis function</a:t>
            </a:r>
            <a:endParaRPr sz="1100">
              <a:solidFill>
                <a:srgbClr val="38761D"/>
              </a:solidFill>
              <a:latin typeface="Courier New"/>
              <a:ea typeface="Courier New"/>
              <a:cs typeface="Courier New"/>
              <a:sym typeface="Courier New"/>
            </a:endParaRPr>
          </a:p>
          <a:p>
            <a:pPr indent="-298450" lvl="1" marL="914400" rtl="0" algn="l">
              <a:spcBef>
                <a:spcPts val="0"/>
              </a:spcBef>
              <a:spcAft>
                <a:spcPts val="0"/>
              </a:spcAft>
              <a:buClr>
                <a:srgbClr val="38761D"/>
              </a:buClr>
              <a:buSzPts val="1100"/>
              <a:buFont typeface="Courier New"/>
              <a:buChar char="○"/>
            </a:pPr>
            <a:r>
              <a:rPr lang="en" sz="1100">
                <a:solidFill>
                  <a:srgbClr val="38761D"/>
                </a:solidFill>
                <a:latin typeface="Courier New"/>
                <a:ea typeface="Courier New"/>
                <a:cs typeface="Courier New"/>
                <a:sym typeface="Courier New"/>
              </a:rPr>
              <a:t>s2h_printTxt(ui, 'X', '0', ' ', 'x')	// only work in HLSL</a:t>
            </a:r>
            <a:endParaRPr sz="1100">
              <a:solidFill>
                <a:srgbClr val="38761D"/>
              </a:solidFill>
              <a:latin typeface="Courier New"/>
              <a:ea typeface="Courier New"/>
              <a:cs typeface="Courier New"/>
              <a:sym typeface="Courier New"/>
            </a:endParaRPr>
          </a:p>
          <a:p>
            <a:pPr indent="-298450" lvl="1" marL="914400" rtl="0" algn="l">
              <a:spcBef>
                <a:spcPts val="0"/>
              </a:spcBef>
              <a:spcAft>
                <a:spcPts val="0"/>
              </a:spcAft>
              <a:buClr>
                <a:srgbClr val="38761D"/>
              </a:buClr>
              <a:buSzPts val="1100"/>
              <a:buFont typeface="Courier New"/>
              <a:buChar char="○"/>
            </a:pPr>
            <a:r>
              <a:rPr lang="en" sz="1100">
                <a:solidFill>
                  <a:srgbClr val="38761D"/>
                </a:solidFill>
                <a:latin typeface="Courier New"/>
                <a:ea typeface="Courier New"/>
                <a:cs typeface="Courier New"/>
                <a:sym typeface="Courier New"/>
              </a:rPr>
              <a:t>s2h_printTxt</a:t>
            </a:r>
            <a:r>
              <a:rPr lang="en" sz="1100">
                <a:solidFill>
                  <a:srgbClr val="38761D"/>
                </a:solidFill>
                <a:latin typeface="Courier New"/>
                <a:ea typeface="Courier New"/>
                <a:cs typeface="Courier New"/>
                <a:sym typeface="Courier New"/>
              </a:rPr>
              <a:t>(ui, _X, _0, _SPACE, _x)	// works in GLSL too</a:t>
            </a:r>
            <a:endParaRPr sz="1100">
              <a:solidFill>
                <a:srgbClr val="38761D"/>
              </a:solidFill>
              <a:latin typeface="Courier New"/>
              <a:ea typeface="Courier New"/>
              <a:cs typeface="Courier New"/>
              <a:sym typeface="Courier New"/>
            </a:endParaRPr>
          </a:p>
          <a:p>
            <a:pPr indent="-298450" lvl="1" marL="914400" rtl="0" algn="l">
              <a:spcBef>
                <a:spcPts val="0"/>
              </a:spcBef>
              <a:spcAft>
                <a:spcPts val="0"/>
              </a:spcAft>
              <a:buClr>
                <a:srgbClr val="38761D"/>
              </a:buClr>
              <a:buSzPts val="1100"/>
              <a:buFont typeface="Courier New"/>
              <a:buChar char="○"/>
            </a:pPr>
            <a:r>
              <a:rPr lang="en" sz="1100">
                <a:solidFill>
                  <a:srgbClr val="38761D"/>
                </a:solidFill>
                <a:latin typeface="Courier New"/>
                <a:ea typeface="Courier New"/>
                <a:cs typeface="Courier New"/>
                <a:sym typeface="Courier New"/>
              </a:rPr>
              <a:t>s2h_printTxt(ui, </a:t>
            </a:r>
            <a:r>
              <a:rPr lang="en" sz="1100">
                <a:solidFill>
                  <a:srgbClr val="B6D7A8"/>
                </a:solidFill>
                <a:latin typeface="Courier New"/>
                <a:ea typeface="Courier New"/>
                <a:cs typeface="Courier New"/>
                <a:sym typeface="Courier New"/>
              </a:rPr>
              <a:t>"</a:t>
            </a:r>
            <a:r>
              <a:rPr lang="en" sz="1100">
                <a:solidFill>
                  <a:srgbClr val="38761D"/>
                </a:solidFill>
                <a:latin typeface="Courier New"/>
                <a:ea typeface="Courier New"/>
                <a:cs typeface="Courier New"/>
                <a:sym typeface="Courier New"/>
              </a:rPr>
              <a:t>X0 x</a:t>
            </a:r>
            <a:r>
              <a:rPr lang="en" sz="1100">
                <a:solidFill>
                  <a:srgbClr val="B6D7A8"/>
                </a:solidFill>
                <a:latin typeface="Courier New"/>
                <a:ea typeface="Courier New"/>
                <a:cs typeface="Courier New"/>
                <a:sym typeface="Courier New"/>
              </a:rPr>
              <a:t>"</a:t>
            </a:r>
            <a:r>
              <a:rPr lang="en" sz="1100">
                <a:solidFill>
                  <a:srgbClr val="38761D"/>
                </a:solidFill>
                <a:latin typeface="Courier New"/>
                <a:ea typeface="Courier New"/>
                <a:cs typeface="Courier New"/>
                <a:sym typeface="Courier New"/>
              </a:rPr>
              <a:t>)			// not portable (yet)</a:t>
            </a:r>
            <a:endParaRPr sz="1100">
              <a:solidFill>
                <a:srgbClr val="38761D"/>
              </a:solidFill>
              <a:latin typeface="Courier New"/>
              <a:ea typeface="Courier New"/>
              <a:cs typeface="Courier New"/>
              <a:sym typeface="Courier New"/>
            </a:endParaRPr>
          </a:p>
          <a:p>
            <a:pPr indent="-298450" lvl="1" marL="914400" rtl="0" algn="l">
              <a:spcBef>
                <a:spcPts val="0"/>
              </a:spcBef>
              <a:spcAft>
                <a:spcPts val="0"/>
              </a:spcAft>
              <a:buClr>
                <a:srgbClr val="38761D"/>
              </a:buClr>
              <a:buSzPts val="1100"/>
              <a:buFont typeface="Courier New"/>
              <a:buChar char="○"/>
            </a:pPr>
            <a:r>
              <a:rPr lang="en" sz="1100">
                <a:solidFill>
                  <a:srgbClr val="38761D"/>
                </a:solidFill>
                <a:latin typeface="Courier New"/>
                <a:ea typeface="Courier New"/>
                <a:cs typeface="Courier New"/>
                <a:sym typeface="Courier New"/>
              </a:rPr>
              <a:t>s2h_printLF(ui)					// goto next line (LineFeed)</a:t>
            </a:r>
            <a:endParaRPr sz="1100">
              <a:solidFill>
                <a:srgbClr val="38761D"/>
              </a:solidFill>
              <a:latin typeface="Courier New"/>
              <a:ea typeface="Courier New"/>
              <a:cs typeface="Courier New"/>
              <a:sym typeface="Courier New"/>
            </a:endParaRPr>
          </a:p>
        </p:txBody>
      </p:sp>
      <p:sp>
        <p:nvSpPr>
          <p:cNvPr id="135" name="Google Shape;135;p21"/>
          <p:cNvSpPr txBox="1"/>
          <p:nvPr>
            <p:ph type="title"/>
          </p:nvPr>
        </p:nvSpPr>
        <p:spPr>
          <a:xfrm>
            <a:off x="311700" y="216425"/>
            <a:ext cx="6680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Print strings from a shader language </a:t>
            </a:r>
            <a:endParaRPr/>
          </a:p>
        </p:txBody>
      </p:sp>
      <p:sp>
        <p:nvSpPr>
          <p:cNvPr id="136" name="Google Shape;136;p21"/>
          <p:cNvSpPr txBox="1"/>
          <p:nvPr>
            <p:ph idx="12" type="sldNum"/>
          </p:nvPr>
        </p:nvSpPr>
        <p:spPr>
          <a:xfrm>
            <a:off x="8470275" y="6215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37" name="Google Shape;137;p21"/>
          <p:cNvPicPr preferRelativeResize="0"/>
          <p:nvPr/>
        </p:nvPicPr>
        <p:blipFill rotWithShape="1">
          <a:blip r:embed="rId3">
            <a:alphaModFix/>
          </a:blip>
          <a:srcRect b="52554" l="10882" r="13594" t="18619"/>
          <a:stretch/>
        </p:blipFill>
        <p:spPr>
          <a:xfrm>
            <a:off x="6686525" y="3150030"/>
            <a:ext cx="2232950" cy="757595"/>
          </a:xfrm>
          <a:prstGeom prst="rect">
            <a:avLst/>
          </a:prstGeom>
          <a:noFill/>
          <a:ln>
            <a:noFill/>
          </a:ln>
        </p:spPr>
      </p:pic>
      <p:pic>
        <p:nvPicPr>
          <p:cNvPr id="138" name="Google Shape;138;p21"/>
          <p:cNvPicPr preferRelativeResize="0"/>
          <p:nvPr/>
        </p:nvPicPr>
        <p:blipFill>
          <a:blip r:embed="rId4">
            <a:alphaModFix/>
          </a:blip>
          <a:stretch>
            <a:fillRect/>
          </a:stretch>
        </p:blipFill>
        <p:spPr>
          <a:xfrm>
            <a:off x="6686513" y="1386650"/>
            <a:ext cx="2232950" cy="143982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2"/>
          <p:cNvSpPr txBox="1"/>
          <p:nvPr>
            <p:ph type="title"/>
          </p:nvPr>
        </p:nvSpPr>
        <p:spPr>
          <a:xfrm>
            <a:off x="311700" y="142675"/>
            <a:ext cx="5349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Gather</a:t>
            </a:r>
            <a:r>
              <a:rPr lang="en"/>
              <a:t> (s2h.hlsl)</a:t>
            </a:r>
            <a:endParaRPr/>
          </a:p>
        </p:txBody>
      </p:sp>
      <p:sp>
        <p:nvSpPr>
          <p:cNvPr id="144" name="Google Shape;144;p22"/>
          <p:cNvSpPr txBox="1"/>
          <p:nvPr>
            <p:ph idx="1" type="body"/>
          </p:nvPr>
        </p:nvSpPr>
        <p:spPr>
          <a:xfrm>
            <a:off x="311700" y="861809"/>
            <a:ext cx="7258500" cy="39558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a:t>Implementation</a:t>
            </a:r>
            <a:endParaRPr/>
          </a:p>
          <a:p>
            <a:pPr indent="-317500" lvl="1" marL="914400" rtl="0" algn="l">
              <a:spcBef>
                <a:spcPts val="0"/>
              </a:spcBef>
              <a:spcAft>
                <a:spcPts val="0"/>
              </a:spcAft>
              <a:buSzPts val="1400"/>
              <a:buChar char="○"/>
            </a:pPr>
            <a:r>
              <a:rPr lang="en"/>
              <a:t>struct to pass state and dstColor</a:t>
            </a:r>
            <a:br>
              <a:rPr lang="en"/>
            </a:br>
            <a:endParaRPr sz="900"/>
          </a:p>
          <a:p>
            <a:pPr indent="-330200" lvl="0" marL="457200" rtl="0" algn="l">
              <a:spcBef>
                <a:spcPts val="0"/>
              </a:spcBef>
              <a:spcAft>
                <a:spcPts val="0"/>
              </a:spcAft>
              <a:buSzPts val="1600"/>
              <a:buChar char="●"/>
            </a:pPr>
            <a:r>
              <a:rPr lang="en"/>
              <a:t>Setup (see </a:t>
            </a:r>
            <a:r>
              <a:rPr lang="en"/>
              <a:t>top in </a:t>
            </a:r>
            <a:r>
              <a:rPr lang="en"/>
              <a:t>s2h.hlsl)</a:t>
            </a:r>
            <a:br>
              <a:rPr lang="en"/>
            </a:br>
            <a:r>
              <a:rPr lang="en" sz="1100">
                <a:solidFill>
                  <a:srgbClr val="38761D"/>
                </a:solidFill>
                <a:latin typeface="Courier New"/>
                <a:ea typeface="Courier New"/>
                <a:cs typeface="Courier New"/>
                <a:sym typeface="Courier New"/>
              </a:rPr>
              <a:t>#include "s2h.h"</a:t>
            </a:r>
            <a:br>
              <a:rPr lang="en" sz="1100">
                <a:solidFill>
                  <a:srgbClr val="38761D"/>
                </a:solidFill>
                <a:latin typeface="Courier New"/>
                <a:ea typeface="Courier New"/>
                <a:cs typeface="Courier New"/>
                <a:sym typeface="Courier New"/>
              </a:rPr>
            </a:br>
            <a:r>
              <a:rPr lang="en" sz="1100">
                <a:solidFill>
                  <a:srgbClr val="38761D"/>
                </a:solidFill>
                <a:latin typeface="Courier New"/>
                <a:ea typeface="Courier New"/>
                <a:cs typeface="Courier New"/>
                <a:sym typeface="Courier New"/>
              </a:rPr>
              <a:t>…</a:t>
            </a:r>
            <a:br>
              <a:rPr lang="en" sz="1100">
                <a:solidFill>
                  <a:srgbClr val="38761D"/>
                </a:solidFill>
                <a:latin typeface="Courier New"/>
                <a:ea typeface="Courier New"/>
                <a:cs typeface="Courier New"/>
                <a:sym typeface="Courier New"/>
              </a:rPr>
            </a:br>
            <a:r>
              <a:rPr lang="en" sz="1100">
                <a:solidFill>
                  <a:srgbClr val="38761D"/>
                </a:solidFill>
                <a:latin typeface="Courier New"/>
                <a:ea typeface="Courier New"/>
                <a:cs typeface="Courier New"/>
                <a:sym typeface="Courier New"/>
              </a:rPr>
              <a:t>ContextGather ui;</a:t>
            </a:r>
            <a:br>
              <a:rPr lang="en" sz="1100">
                <a:solidFill>
                  <a:srgbClr val="38761D"/>
                </a:solidFill>
                <a:latin typeface="Courier New"/>
                <a:ea typeface="Courier New"/>
                <a:cs typeface="Courier New"/>
                <a:sym typeface="Courier New"/>
              </a:rPr>
            </a:br>
            <a:r>
              <a:rPr lang="en" sz="1100">
                <a:solidFill>
                  <a:srgbClr val="38761D"/>
                </a:solidFill>
                <a:latin typeface="Courier New"/>
                <a:ea typeface="Courier New"/>
                <a:cs typeface="Courier New"/>
                <a:sym typeface="Courier New"/>
              </a:rPr>
              <a:t>s2h_init(ui, pxPos);</a:t>
            </a:r>
            <a:br>
              <a:rPr lang="en" sz="1100">
                <a:solidFill>
                  <a:srgbClr val="38761D"/>
                </a:solidFill>
                <a:latin typeface="Courier New"/>
                <a:ea typeface="Courier New"/>
                <a:cs typeface="Courier New"/>
                <a:sym typeface="Courier New"/>
              </a:rPr>
            </a:br>
            <a:r>
              <a:rPr lang="en" sz="1100">
                <a:solidFill>
                  <a:srgbClr val="38761D"/>
                </a:solidFill>
                <a:latin typeface="Courier New"/>
                <a:ea typeface="Courier New"/>
                <a:cs typeface="Courier New"/>
                <a:sym typeface="Courier New"/>
              </a:rPr>
              <a:t>…</a:t>
            </a:r>
            <a:br>
              <a:rPr lang="en" sz="1100">
                <a:solidFill>
                  <a:srgbClr val="38761D"/>
                </a:solidFill>
                <a:latin typeface="Courier New"/>
                <a:ea typeface="Courier New"/>
                <a:cs typeface="Courier New"/>
                <a:sym typeface="Courier New"/>
              </a:rPr>
            </a:br>
            <a:r>
              <a:rPr lang="en" sz="1100">
                <a:solidFill>
                  <a:srgbClr val="38761D"/>
                </a:solidFill>
                <a:latin typeface="Courier New"/>
                <a:ea typeface="Courier New"/>
                <a:cs typeface="Courier New"/>
                <a:sym typeface="Courier New"/>
              </a:rPr>
              <a:t>float4 linColor = background * (1.0f - ui.dstColor.a) + ui.dstColor;</a:t>
            </a:r>
            <a:br>
              <a:rPr lang="en" sz="1100">
                <a:solidFill>
                  <a:srgbClr val="38761D"/>
                </a:solidFill>
                <a:latin typeface="Courier New"/>
                <a:ea typeface="Courier New"/>
                <a:cs typeface="Courier New"/>
                <a:sym typeface="Courier New"/>
              </a:rPr>
            </a:br>
            <a:r>
              <a:rPr lang="en" sz="1100">
                <a:solidFill>
                  <a:srgbClr val="38761D"/>
                </a:solidFill>
                <a:latin typeface="Courier New"/>
                <a:ea typeface="Courier New"/>
                <a:cs typeface="Courier New"/>
                <a:sym typeface="Courier New"/>
              </a:rPr>
              <a:t>fragColor = float4(s2h_linearToSRGB(linColor.rgb), linColor.a);</a:t>
            </a:r>
            <a:br>
              <a:rPr lang="en" sz="1100">
                <a:solidFill>
                  <a:srgbClr val="38761D"/>
                </a:solidFill>
                <a:latin typeface="Courier New"/>
                <a:ea typeface="Courier New"/>
                <a:cs typeface="Courier New"/>
                <a:sym typeface="Courier New"/>
              </a:rPr>
            </a:br>
            <a:endParaRPr sz="900">
              <a:solidFill>
                <a:srgbClr val="38761D"/>
              </a:solidFill>
              <a:latin typeface="Courier New"/>
              <a:ea typeface="Courier New"/>
              <a:cs typeface="Courier New"/>
              <a:sym typeface="Courier New"/>
            </a:endParaRPr>
          </a:p>
          <a:p>
            <a:pPr indent="-330200" lvl="0" marL="457200" rtl="0" algn="l">
              <a:spcBef>
                <a:spcPts val="0"/>
              </a:spcBef>
              <a:spcAft>
                <a:spcPts val="0"/>
              </a:spcAft>
              <a:buSzPts val="1600"/>
              <a:buChar char="●"/>
            </a:pPr>
            <a:r>
              <a:rPr lang="en"/>
              <a:t>Usage</a:t>
            </a:r>
            <a:endParaRPr/>
          </a:p>
          <a:p>
            <a:pPr indent="-298450" lvl="1" marL="914400" rtl="0" algn="l">
              <a:spcBef>
                <a:spcPts val="0"/>
              </a:spcBef>
              <a:spcAft>
                <a:spcPts val="0"/>
              </a:spcAft>
              <a:buClr>
                <a:srgbClr val="38761D"/>
              </a:buClr>
              <a:buSzPts val="1100"/>
              <a:buFont typeface="Courier New"/>
              <a:buChar char="○"/>
            </a:pPr>
            <a:r>
              <a:rPr lang="en" sz="1100">
                <a:solidFill>
                  <a:srgbClr val="38761D"/>
                </a:solidFill>
                <a:latin typeface="Courier New"/>
                <a:ea typeface="Courier New"/>
                <a:cs typeface="Courier New"/>
                <a:sym typeface="Courier New"/>
              </a:rPr>
              <a:t>s2h_setCursor(ui, pxPos)</a:t>
            </a:r>
            <a:endParaRPr sz="1100">
              <a:solidFill>
                <a:srgbClr val="38761D"/>
              </a:solidFill>
              <a:latin typeface="Courier New"/>
              <a:ea typeface="Courier New"/>
              <a:cs typeface="Courier New"/>
              <a:sym typeface="Courier New"/>
            </a:endParaRPr>
          </a:p>
          <a:p>
            <a:pPr indent="-298450" lvl="1" marL="914400" rtl="0" algn="l">
              <a:spcBef>
                <a:spcPts val="0"/>
              </a:spcBef>
              <a:spcAft>
                <a:spcPts val="0"/>
              </a:spcAft>
              <a:buClr>
                <a:srgbClr val="38761D"/>
              </a:buClr>
              <a:buSzPts val="1100"/>
              <a:buFont typeface="Courier New"/>
              <a:buChar char="○"/>
            </a:pPr>
            <a:r>
              <a:rPr lang="en" sz="1100">
                <a:solidFill>
                  <a:srgbClr val="38761D"/>
                </a:solidFill>
                <a:latin typeface="Courier New"/>
                <a:ea typeface="Courier New"/>
                <a:cs typeface="Courier New"/>
                <a:sym typeface="Courier New"/>
              </a:rPr>
              <a:t>s2h_setScale(ui, scale)</a:t>
            </a:r>
            <a:endParaRPr sz="1100">
              <a:solidFill>
                <a:srgbClr val="38761D"/>
              </a:solidFill>
              <a:latin typeface="Courier New"/>
              <a:ea typeface="Courier New"/>
              <a:cs typeface="Courier New"/>
              <a:sym typeface="Courier New"/>
            </a:endParaRPr>
          </a:p>
          <a:p>
            <a:pPr indent="-298450" lvl="1" marL="914400" rtl="0" algn="l">
              <a:spcBef>
                <a:spcPts val="0"/>
              </a:spcBef>
              <a:spcAft>
                <a:spcPts val="0"/>
              </a:spcAft>
              <a:buClr>
                <a:srgbClr val="38761D"/>
              </a:buClr>
              <a:buSzPts val="1100"/>
              <a:buFont typeface="Courier New"/>
              <a:buChar char="○"/>
            </a:pPr>
            <a:r>
              <a:rPr lang="en" sz="1100">
                <a:solidFill>
                  <a:srgbClr val="38761D"/>
                </a:solidFill>
                <a:latin typeface="Courier New"/>
                <a:ea typeface="Courier New"/>
                <a:cs typeface="Courier New"/>
                <a:sym typeface="Courier New"/>
              </a:rPr>
              <a:t>s2h_printInt(ui, value)</a:t>
            </a:r>
            <a:endParaRPr sz="1100">
              <a:solidFill>
                <a:srgbClr val="38761D"/>
              </a:solidFill>
              <a:latin typeface="Courier New"/>
              <a:ea typeface="Courier New"/>
              <a:cs typeface="Courier New"/>
              <a:sym typeface="Courier New"/>
            </a:endParaRPr>
          </a:p>
          <a:p>
            <a:pPr indent="-298450" lvl="1" marL="914400" rtl="0" algn="l">
              <a:spcBef>
                <a:spcPts val="0"/>
              </a:spcBef>
              <a:spcAft>
                <a:spcPts val="0"/>
              </a:spcAft>
              <a:buClr>
                <a:srgbClr val="38761D"/>
              </a:buClr>
              <a:buSzPts val="1100"/>
              <a:buFont typeface="Courier New"/>
              <a:buChar char="○"/>
            </a:pPr>
            <a:r>
              <a:rPr lang="en" sz="1100">
                <a:solidFill>
                  <a:srgbClr val="38761D"/>
                </a:solidFill>
                <a:latin typeface="Courier New"/>
                <a:ea typeface="Courier New"/>
                <a:cs typeface="Courier New"/>
                <a:sym typeface="Courier New"/>
              </a:rPr>
              <a:t>s2h_printHex</a:t>
            </a:r>
            <a:r>
              <a:rPr lang="en" sz="1100">
                <a:solidFill>
                  <a:srgbClr val="38761D"/>
                </a:solidFill>
                <a:latin typeface="Courier New"/>
                <a:ea typeface="Courier New"/>
                <a:cs typeface="Courier New"/>
                <a:sym typeface="Courier New"/>
              </a:rPr>
              <a:t>(ui, value)</a:t>
            </a:r>
            <a:endParaRPr sz="1100">
              <a:solidFill>
                <a:srgbClr val="38761D"/>
              </a:solidFill>
              <a:latin typeface="Courier New"/>
              <a:ea typeface="Courier New"/>
              <a:cs typeface="Courier New"/>
              <a:sym typeface="Courier New"/>
            </a:endParaRPr>
          </a:p>
          <a:p>
            <a:pPr indent="-298450" lvl="1" marL="914400" rtl="0" algn="l">
              <a:spcBef>
                <a:spcPts val="0"/>
              </a:spcBef>
              <a:spcAft>
                <a:spcPts val="0"/>
              </a:spcAft>
              <a:buClr>
                <a:srgbClr val="38761D"/>
              </a:buClr>
              <a:buSzPts val="1100"/>
              <a:buFont typeface="Courier New"/>
              <a:buChar char="○"/>
            </a:pPr>
            <a:r>
              <a:rPr lang="en" sz="1100">
                <a:solidFill>
                  <a:srgbClr val="38761D"/>
                </a:solidFill>
                <a:latin typeface="Courier New"/>
                <a:ea typeface="Courier New"/>
                <a:cs typeface="Courier New"/>
                <a:sym typeface="Courier New"/>
              </a:rPr>
              <a:t>s2h_printFloat</a:t>
            </a:r>
            <a:r>
              <a:rPr lang="en" sz="1100">
                <a:solidFill>
                  <a:srgbClr val="38761D"/>
                </a:solidFill>
                <a:latin typeface="Courier New"/>
                <a:ea typeface="Courier New"/>
                <a:cs typeface="Courier New"/>
                <a:sym typeface="Courier New"/>
              </a:rPr>
              <a:t>(ui, value)</a:t>
            </a:r>
            <a:endParaRPr sz="1100">
              <a:solidFill>
                <a:srgbClr val="38761D"/>
              </a:solidFill>
              <a:latin typeface="Courier New"/>
              <a:ea typeface="Courier New"/>
              <a:cs typeface="Courier New"/>
              <a:sym typeface="Courier New"/>
            </a:endParaRPr>
          </a:p>
        </p:txBody>
      </p:sp>
      <p:sp>
        <p:nvSpPr>
          <p:cNvPr id="145" name="Google Shape;145;p22"/>
          <p:cNvSpPr txBox="1"/>
          <p:nvPr>
            <p:ph idx="12" type="sldNum"/>
          </p:nvPr>
        </p:nvSpPr>
        <p:spPr>
          <a:xfrm>
            <a:off x="8470275" y="6215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46" name="Google Shape;146;p22"/>
          <p:cNvPicPr preferRelativeResize="0"/>
          <p:nvPr/>
        </p:nvPicPr>
        <p:blipFill rotWithShape="1">
          <a:blip r:embed="rId3">
            <a:alphaModFix/>
          </a:blip>
          <a:srcRect b="3487" l="18502" r="2496" t="23859"/>
          <a:stretch/>
        </p:blipFill>
        <p:spPr>
          <a:xfrm>
            <a:off x="6672950" y="1112241"/>
            <a:ext cx="2260075" cy="1396034"/>
          </a:xfrm>
          <a:prstGeom prst="rect">
            <a:avLst/>
          </a:prstGeom>
          <a:noFill/>
          <a:ln cap="flat" cmpd="sng" w="19050">
            <a:solidFill>
              <a:schemeClr val="dk2"/>
            </a:solidFill>
            <a:prstDash val="solid"/>
            <a:round/>
            <a:headEnd len="sm" w="sm" type="none"/>
            <a:tailEnd len="sm" w="sm" type="none"/>
          </a:ln>
        </p:spPr>
      </p:pic>
      <p:pic>
        <p:nvPicPr>
          <p:cNvPr id="147" name="Google Shape;147;p22"/>
          <p:cNvPicPr preferRelativeResize="0"/>
          <p:nvPr/>
        </p:nvPicPr>
        <p:blipFill rotWithShape="1">
          <a:blip r:embed="rId4">
            <a:alphaModFix/>
          </a:blip>
          <a:srcRect b="64439" l="0" r="41352" t="0"/>
          <a:stretch/>
        </p:blipFill>
        <p:spPr>
          <a:xfrm>
            <a:off x="6672950" y="3224086"/>
            <a:ext cx="2260076" cy="14644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5B6AFF"/>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