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96" r:id="rId1"/>
    <p:sldMasterId id="2147483697" r:id="rId2"/>
    <p:sldMasterId id="2147483698" r:id="rId3"/>
  </p:sldMasterIdLst>
  <p:notesMasterIdLst>
    <p:notesMasterId r:id="rId46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98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99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  <p:sldId id="295" r:id="rId43"/>
    <p:sldId id="296" r:id="rId44"/>
    <p:sldId id="297" r:id="rId45"/>
  </p:sldIdLst>
  <p:sldSz cx="9144000" cy="5143500" type="screen16x9"/>
  <p:notesSz cx="6858000" cy="9144000"/>
  <p:embeddedFontLst>
    <p:embeddedFont>
      <p:font typeface="Arial Black" panose="020B0A04020102020204" pitchFamily="34" charset="0"/>
      <p:bold r:id="rId47"/>
    </p:embeddedFont>
    <p:embeddedFont>
      <p:font typeface="DM Sans" pitchFamily="2" charset="0"/>
      <p:regular r:id="rId48"/>
      <p:bold r:id="rId49"/>
      <p:italic r:id="rId50"/>
      <p:boldItalic r:id="rId51"/>
    </p:embeddedFont>
    <p:embeddedFont>
      <p:font typeface="DM Sans Light" panose="020B0604020202020204" charset="0"/>
      <p:regular r:id="rId52"/>
      <p:bold r:id="rId53"/>
      <p:italic r:id="rId54"/>
      <p:boldItalic r:id="rId55"/>
    </p:embeddedFont>
    <p:embeddedFont>
      <p:font typeface="DM Sans Medium" pitchFamily="2" charset="0"/>
      <p:regular r:id="rId56"/>
      <p:bold r:id="rId57"/>
      <p:italic r:id="rId58"/>
      <p:boldItalic r:id="rId59"/>
    </p:embeddedFont>
    <p:embeddedFont>
      <p:font typeface="DM Sans SemiBold" panose="020B0604020202020204" charset="0"/>
      <p:regular r:id="rId60"/>
      <p:bold r:id="rId61"/>
      <p:italic r:id="rId62"/>
      <p:boldItalic r:id="rId63"/>
    </p:embeddedFont>
    <p:embeddedFont>
      <p:font typeface="Helvetica Neue" panose="020B0604020202020204" charset="0"/>
      <p:regular r:id="rId64"/>
      <p:bold r:id="rId65"/>
      <p:italic r:id="rId66"/>
      <p:boldItalic r:id="rId67"/>
    </p:embeddedFont>
    <p:embeddedFont>
      <p:font typeface="Open Sans" panose="020B0606030504020204" pitchFamily="34" charset="0"/>
      <p:regular r:id="rId68"/>
      <p:bold r:id="rId69"/>
      <p:italic r:id="rId70"/>
      <p:boldItalic r:id="rId71"/>
    </p:embeddedFont>
    <p:embeddedFont>
      <p:font typeface="Ubuntu" panose="020B0504030602030204" pitchFamily="34" charset="0"/>
      <p:regular r:id="rId72"/>
      <p:bold r:id="rId73"/>
      <p:italic r:id="rId74"/>
      <p:boldItalic r:id="rId7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Kallol Mitra" initials="" lastIdx="1" clrIdx="0"/>
  <p:cmAuthor id="1" name="Colin Barré-Brisebois" initials="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A5681"/>
    <a:srgbClr val="B169FF"/>
    <a:srgbClr val="5B8FE4"/>
    <a:srgbClr val="618CA5"/>
    <a:srgbClr val="6A21A7"/>
    <a:srgbClr val="00318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6911" autoAdjust="0"/>
  </p:normalViewPr>
  <p:slideViewPr>
    <p:cSldViewPr snapToGrid="0">
      <p:cViewPr varScale="1">
        <p:scale>
          <a:sx n="99" d="100"/>
          <a:sy n="99" d="100"/>
        </p:scale>
        <p:origin x="1420" y="288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42" Type="http://schemas.openxmlformats.org/officeDocument/2006/relationships/slide" Target="slides/slide39.xml"/><Relationship Id="rId47" Type="http://schemas.openxmlformats.org/officeDocument/2006/relationships/font" Target="fonts/font1.fntdata"/><Relationship Id="rId63" Type="http://schemas.openxmlformats.org/officeDocument/2006/relationships/font" Target="fonts/font17.fntdata"/><Relationship Id="rId68" Type="http://schemas.openxmlformats.org/officeDocument/2006/relationships/font" Target="fonts/font22.fntdata"/><Relationship Id="rId16" Type="http://schemas.openxmlformats.org/officeDocument/2006/relationships/slide" Target="slides/slide1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font" Target="fonts/font7.fntdata"/><Relationship Id="rId58" Type="http://schemas.openxmlformats.org/officeDocument/2006/relationships/font" Target="fonts/font12.fntdata"/><Relationship Id="rId66" Type="http://schemas.openxmlformats.org/officeDocument/2006/relationships/font" Target="fonts/font20.fntdata"/><Relationship Id="rId74" Type="http://schemas.openxmlformats.org/officeDocument/2006/relationships/font" Target="fonts/font28.fntdata"/><Relationship Id="rId79" Type="http://schemas.openxmlformats.org/officeDocument/2006/relationships/theme" Target="theme/theme1.xml"/><Relationship Id="rId5" Type="http://schemas.openxmlformats.org/officeDocument/2006/relationships/slide" Target="slides/slide2.xml"/><Relationship Id="rId61" Type="http://schemas.openxmlformats.org/officeDocument/2006/relationships/font" Target="fonts/font15.fntdata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font" Target="fonts/font2.fntdata"/><Relationship Id="rId56" Type="http://schemas.openxmlformats.org/officeDocument/2006/relationships/font" Target="fonts/font10.fntdata"/><Relationship Id="rId64" Type="http://schemas.openxmlformats.org/officeDocument/2006/relationships/font" Target="fonts/font18.fntdata"/><Relationship Id="rId69" Type="http://schemas.openxmlformats.org/officeDocument/2006/relationships/font" Target="fonts/font23.fntdata"/><Relationship Id="rId77" Type="http://schemas.openxmlformats.org/officeDocument/2006/relationships/presProps" Target="presProps.xml"/><Relationship Id="rId8" Type="http://schemas.openxmlformats.org/officeDocument/2006/relationships/slide" Target="slides/slide5.xml"/><Relationship Id="rId51" Type="http://schemas.openxmlformats.org/officeDocument/2006/relationships/font" Target="fonts/font5.fntdata"/><Relationship Id="rId72" Type="http://schemas.openxmlformats.org/officeDocument/2006/relationships/font" Target="fonts/font26.fntdata"/><Relationship Id="rId80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notesMaster" Target="notesMasters/notesMaster1.xml"/><Relationship Id="rId59" Type="http://schemas.openxmlformats.org/officeDocument/2006/relationships/font" Target="fonts/font13.fntdata"/><Relationship Id="rId67" Type="http://schemas.openxmlformats.org/officeDocument/2006/relationships/font" Target="fonts/font21.fntdata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font" Target="fonts/font8.fntdata"/><Relationship Id="rId62" Type="http://schemas.openxmlformats.org/officeDocument/2006/relationships/font" Target="fonts/font16.fntdata"/><Relationship Id="rId70" Type="http://schemas.openxmlformats.org/officeDocument/2006/relationships/font" Target="fonts/font24.fntdata"/><Relationship Id="rId75" Type="http://schemas.openxmlformats.org/officeDocument/2006/relationships/font" Target="fonts/font2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font" Target="fonts/font3.fntdata"/><Relationship Id="rId57" Type="http://schemas.openxmlformats.org/officeDocument/2006/relationships/font" Target="fonts/font11.fntdata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font" Target="fonts/font6.fntdata"/><Relationship Id="rId60" Type="http://schemas.openxmlformats.org/officeDocument/2006/relationships/font" Target="fonts/font14.fntdata"/><Relationship Id="rId65" Type="http://schemas.openxmlformats.org/officeDocument/2006/relationships/font" Target="fonts/font19.fntdata"/><Relationship Id="rId73" Type="http://schemas.openxmlformats.org/officeDocument/2006/relationships/font" Target="fonts/font27.fntdata"/><Relationship Id="rId78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9" Type="http://schemas.openxmlformats.org/officeDocument/2006/relationships/slide" Target="slides/slide36.xml"/><Relationship Id="rId34" Type="http://schemas.openxmlformats.org/officeDocument/2006/relationships/slide" Target="slides/slide31.xml"/><Relationship Id="rId50" Type="http://schemas.openxmlformats.org/officeDocument/2006/relationships/font" Target="fonts/font4.fntdata"/><Relationship Id="rId55" Type="http://schemas.openxmlformats.org/officeDocument/2006/relationships/font" Target="fonts/font9.fntdata"/><Relationship Id="rId76" Type="http://schemas.openxmlformats.org/officeDocument/2006/relationships/commentAuthors" Target="commentAuthors.xml"/><Relationship Id="rId7" Type="http://schemas.openxmlformats.org/officeDocument/2006/relationships/slide" Target="slides/slide4.xml"/><Relationship Id="rId71" Type="http://schemas.openxmlformats.org/officeDocument/2006/relationships/font" Target="fonts/font25.fntdata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g39b79ec18e9_0_1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2" name="Google Shape;362;g39b79ec18e9_0_18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Good morning, thanks for having me!</a:t>
            </a:r>
            <a:br>
              <a:rPr lang="en-US" dirty="0"/>
            </a:b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My name is Colin and this talk is about 10 years of SEED, a glimpse into how we do R&amp;D at EA outside of games and how it all ties back together with games, with lessons learned along the way.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r>
              <a:rPr lang="en-US" dirty="0"/>
              <a:t>I hope you will find this useful, </a:t>
            </a: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" name="Google Shape;367;g39b79ec18e9_0_83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8" name="Google Shape;368;g39b79ec18e9_0_83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 err="1"/>
              <a:t>Quickly</a:t>
            </a:r>
            <a:r>
              <a:rPr lang="fr-CA" dirty="0"/>
              <a:t>, for </a:t>
            </a:r>
            <a:r>
              <a:rPr lang="fr-CA" dirty="0" err="1"/>
              <a:t>those</a:t>
            </a:r>
            <a:r>
              <a:rPr lang="fr-CA" dirty="0"/>
              <a:t> </a:t>
            </a:r>
            <a:r>
              <a:rPr lang="fr-CA" dirty="0" err="1"/>
              <a:t>who</a:t>
            </a:r>
            <a:r>
              <a:rPr lang="fr-CA" dirty="0"/>
              <a:t> </a:t>
            </a:r>
            <a:r>
              <a:rPr lang="fr-CA" dirty="0" err="1"/>
              <a:t>don’t</a:t>
            </a:r>
            <a:r>
              <a:rPr lang="fr-CA" dirty="0"/>
              <a:t> know me. </a:t>
            </a:r>
            <a:br>
              <a:rPr lang="fr-CA" dirty="0"/>
            </a:br>
            <a:endParaRPr lang="fr-CA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I </a:t>
            </a:r>
            <a:r>
              <a:rPr lang="fr-CA" dirty="0" err="1"/>
              <a:t>started</a:t>
            </a:r>
            <a:r>
              <a:rPr lang="fr-CA" dirty="0"/>
              <a:t> at EA in 2004, </a:t>
            </a:r>
            <a:r>
              <a:rPr lang="fr-CA" dirty="0" err="1"/>
              <a:t>originally</a:t>
            </a:r>
            <a:r>
              <a:rPr lang="fr-CA" dirty="0"/>
              <a:t> at EA Montreal, </a:t>
            </a:r>
            <a:r>
              <a:rPr lang="fr-CA" dirty="0" err="1"/>
              <a:t>worked</a:t>
            </a:r>
            <a:r>
              <a:rPr lang="fr-CA" dirty="0"/>
              <a:t> on a </a:t>
            </a:r>
            <a:r>
              <a:rPr lang="fr-CA" dirty="0" err="1"/>
              <a:t>bunch</a:t>
            </a:r>
            <a:r>
              <a:rPr lang="fr-CA" dirty="0"/>
              <a:t> of </a:t>
            </a:r>
            <a:r>
              <a:rPr lang="fr-CA" dirty="0" err="1"/>
              <a:t>games</a:t>
            </a:r>
            <a:r>
              <a:rPr lang="fr-CA" dirty="0"/>
              <a:t> </a:t>
            </a:r>
            <a:r>
              <a:rPr lang="fr-CA" dirty="0" err="1"/>
              <a:t>starting</a:t>
            </a:r>
            <a:r>
              <a:rPr lang="fr-CA" dirty="0"/>
              <a:t> in the PS2/</a:t>
            </a:r>
            <a:r>
              <a:rPr lang="fr-CA" dirty="0" err="1"/>
              <a:t>Gamecube</a:t>
            </a:r>
            <a:r>
              <a:rPr lang="fr-CA" dirty="0"/>
              <a:t>/Xbox </a:t>
            </a:r>
            <a:r>
              <a:rPr lang="fr-CA" dirty="0" err="1"/>
              <a:t>era</a:t>
            </a:r>
            <a:r>
              <a:rPr lang="fr-CA" dirty="0"/>
              <a:t>. </a:t>
            </a:r>
            <a:r>
              <a:rPr lang="fr-CA" dirty="0" err="1"/>
              <a:t>Then</a:t>
            </a:r>
            <a:r>
              <a:rPr lang="fr-CA" dirty="0"/>
              <a:t> I </a:t>
            </a:r>
            <a:r>
              <a:rPr lang="fr-CA" dirty="0" err="1"/>
              <a:t>spent</a:t>
            </a:r>
            <a:r>
              <a:rPr lang="fr-CA" dirty="0"/>
              <a:t> </a:t>
            </a:r>
            <a:r>
              <a:rPr lang="fr-CA" dirty="0" err="1"/>
              <a:t>some</a:t>
            </a:r>
            <a:r>
              <a:rPr lang="fr-CA" dirty="0"/>
              <a:t> time at DICE for a bit over a </a:t>
            </a:r>
            <a:r>
              <a:rPr lang="fr-CA" dirty="0" err="1"/>
              <a:t>year</a:t>
            </a:r>
            <a:r>
              <a:rPr lang="fr-CA" dirty="0"/>
              <a:t>, </a:t>
            </a:r>
            <a:r>
              <a:rPr lang="fr-CA" dirty="0" err="1"/>
              <a:t>where</a:t>
            </a:r>
            <a:r>
              <a:rPr lang="fr-CA" dirty="0"/>
              <a:t> I </a:t>
            </a:r>
            <a:r>
              <a:rPr lang="fr-CA" dirty="0" err="1"/>
              <a:t>worked</a:t>
            </a:r>
            <a:r>
              <a:rPr lang="fr-CA" dirty="0"/>
              <a:t> on </a:t>
            </a:r>
            <a:r>
              <a:rPr lang="fr-CA" dirty="0" err="1"/>
              <a:t>Battlefield</a:t>
            </a:r>
            <a:r>
              <a:rPr lang="fr-CA" dirty="0"/>
              <a:t> and Frostbite.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fr-CA" dirty="0"/>
            </a:br>
            <a:r>
              <a:rPr lang="fr-CA" dirty="0" err="1"/>
              <a:t>After</a:t>
            </a:r>
            <a:r>
              <a:rPr lang="fr-CA" dirty="0"/>
              <a:t>, a </a:t>
            </a:r>
            <a:r>
              <a:rPr lang="fr-CA" dirty="0" err="1"/>
              <a:t>collegue</a:t>
            </a:r>
            <a:r>
              <a:rPr lang="fr-CA" dirty="0"/>
              <a:t> of mine </a:t>
            </a:r>
            <a:r>
              <a:rPr lang="fr-CA" dirty="0" err="1"/>
              <a:t>mentioned</a:t>
            </a:r>
            <a:r>
              <a:rPr lang="fr-CA" dirty="0"/>
              <a:t> </a:t>
            </a:r>
            <a:r>
              <a:rPr lang="fr-CA" dirty="0" err="1"/>
              <a:t>they</a:t>
            </a:r>
            <a:r>
              <a:rPr lang="fr-CA" dirty="0"/>
              <a:t> </a:t>
            </a:r>
            <a:r>
              <a:rPr lang="fr-CA" dirty="0" err="1"/>
              <a:t>were</a:t>
            </a:r>
            <a:r>
              <a:rPr lang="fr-CA" dirty="0"/>
              <a:t> </a:t>
            </a:r>
            <a:r>
              <a:rPr lang="fr-CA" dirty="0" err="1"/>
              <a:t>starting</a:t>
            </a:r>
            <a:r>
              <a:rPr lang="fr-CA" dirty="0"/>
              <a:t> a WB Games studio in Montreal. I </a:t>
            </a:r>
            <a:r>
              <a:rPr lang="fr-CA" dirty="0" err="1"/>
              <a:t>joined</a:t>
            </a:r>
            <a:r>
              <a:rPr lang="fr-CA" dirty="0"/>
              <a:t> and </a:t>
            </a:r>
            <a:r>
              <a:rPr lang="fr-CA" dirty="0" err="1"/>
              <a:t>acted</a:t>
            </a:r>
            <a:r>
              <a:rPr lang="fr-CA" dirty="0"/>
              <a:t> as lead rendering </a:t>
            </a:r>
            <a:r>
              <a:rPr lang="fr-CA" dirty="0" err="1"/>
              <a:t>engineer</a:t>
            </a:r>
            <a:r>
              <a:rPr lang="fr-CA" dirty="0"/>
              <a:t> </a:t>
            </a:r>
            <a:r>
              <a:rPr lang="fr-CA" dirty="0" err="1"/>
              <a:t>there</a:t>
            </a:r>
            <a:r>
              <a:rPr lang="fr-CA" dirty="0"/>
              <a:t>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fr-CA" dirty="0"/>
            </a:br>
            <a:r>
              <a:rPr lang="fr-CA" dirty="0" err="1"/>
              <a:t>Then</a:t>
            </a:r>
            <a:r>
              <a:rPr lang="fr-CA" dirty="0"/>
              <a:t> I </a:t>
            </a:r>
            <a:r>
              <a:rPr lang="fr-CA" dirty="0" err="1"/>
              <a:t>returned</a:t>
            </a:r>
            <a:r>
              <a:rPr lang="fr-CA" dirty="0"/>
              <a:t> to EA in 2016, in Sweden, as SEED </a:t>
            </a:r>
            <a:r>
              <a:rPr lang="fr-CA" dirty="0" err="1"/>
              <a:t>was</a:t>
            </a:r>
            <a:r>
              <a:rPr lang="fr-CA" dirty="0"/>
              <a:t> </a:t>
            </a:r>
            <a:r>
              <a:rPr lang="fr-CA" dirty="0" err="1"/>
              <a:t>started</a:t>
            </a:r>
            <a:r>
              <a:rPr lang="fr-CA" dirty="0"/>
              <a:t>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 err="1"/>
              <a:t>Since</a:t>
            </a:r>
            <a:r>
              <a:rPr lang="fr-CA" dirty="0"/>
              <a:t> </a:t>
            </a:r>
            <a:r>
              <a:rPr lang="fr-CA" dirty="0" err="1"/>
              <a:t>then</a:t>
            </a:r>
            <a:r>
              <a:rPr lang="fr-CA" dirty="0"/>
              <a:t>, I </a:t>
            </a:r>
            <a:r>
              <a:rPr lang="fr-CA" dirty="0" err="1"/>
              <a:t>held</a:t>
            </a:r>
            <a:r>
              <a:rPr lang="fr-CA" dirty="0"/>
              <a:t> a </a:t>
            </a:r>
            <a:r>
              <a:rPr lang="fr-CA" dirty="0" err="1"/>
              <a:t>bunch</a:t>
            </a:r>
            <a:r>
              <a:rPr lang="fr-CA" dirty="0"/>
              <a:t> of </a:t>
            </a:r>
            <a:r>
              <a:rPr lang="fr-CA" dirty="0" err="1"/>
              <a:t>roles</a:t>
            </a:r>
            <a:r>
              <a:rPr lang="fr-CA" dirty="0"/>
              <a:t>, </a:t>
            </a:r>
            <a:r>
              <a:rPr lang="fr-CA" dirty="0" err="1"/>
              <a:t>from</a:t>
            </a:r>
            <a:r>
              <a:rPr lang="fr-CA" dirty="0"/>
              <a:t> </a:t>
            </a:r>
            <a:r>
              <a:rPr lang="fr-CA" dirty="0" err="1"/>
              <a:t>engineer</a:t>
            </a:r>
            <a:r>
              <a:rPr lang="fr-CA" dirty="0"/>
              <a:t> to </a:t>
            </a:r>
            <a:r>
              <a:rPr lang="fr-CA" dirty="0" err="1"/>
              <a:t>general</a:t>
            </a:r>
            <a:r>
              <a:rPr lang="fr-CA" dirty="0"/>
              <a:t> manager.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fr-CA" dirty="0"/>
            </a:br>
            <a:r>
              <a:rPr lang="fr-CA" dirty="0"/>
              <a:t>You can </a:t>
            </a:r>
            <a:r>
              <a:rPr lang="fr-CA" dirty="0" err="1"/>
              <a:t>see</a:t>
            </a:r>
            <a:r>
              <a:rPr lang="fr-CA" dirty="0"/>
              <a:t> </a:t>
            </a:r>
            <a:r>
              <a:rPr lang="fr-CA" dirty="0" err="1"/>
              <a:t>some</a:t>
            </a:r>
            <a:r>
              <a:rPr lang="fr-CA" dirty="0"/>
              <a:t> of the </a:t>
            </a:r>
            <a:r>
              <a:rPr lang="fr-CA" dirty="0" err="1"/>
              <a:t>titles</a:t>
            </a:r>
            <a:r>
              <a:rPr lang="fr-CA" dirty="0"/>
              <a:t> I </a:t>
            </a:r>
            <a:r>
              <a:rPr lang="fr-CA" dirty="0" err="1"/>
              <a:t>worked</a:t>
            </a:r>
            <a:r>
              <a:rPr lang="fr-CA" dirty="0"/>
              <a:t> </a:t>
            </a:r>
            <a:r>
              <a:rPr lang="fr-CA" dirty="0" err="1"/>
              <a:t>directly</a:t>
            </a:r>
            <a:r>
              <a:rPr lang="fr-CA" dirty="0"/>
              <a:t> on and via central tech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I </a:t>
            </a:r>
            <a:r>
              <a:rPr lang="fr-CA" dirty="0" err="1"/>
              <a:t>also</a:t>
            </a:r>
            <a:r>
              <a:rPr lang="fr-CA" dirty="0"/>
              <a:t> have a blog (</a:t>
            </a:r>
            <a:r>
              <a:rPr lang="fr-CA" dirty="0" err="1"/>
              <a:t>although</a:t>
            </a:r>
            <a:r>
              <a:rPr lang="fr-CA" dirty="0"/>
              <a:t> not </a:t>
            </a:r>
            <a:r>
              <a:rPr lang="fr-CA" dirty="0" err="1"/>
              <a:t>very</a:t>
            </a:r>
            <a:r>
              <a:rPr lang="fr-CA" dirty="0"/>
              <a:t> up to date </a:t>
            </a:r>
            <a:r>
              <a:rPr lang="fr-CA" dirty="0" err="1"/>
              <a:t>these</a:t>
            </a:r>
            <a:r>
              <a:rPr lang="fr-CA" dirty="0"/>
              <a:t> </a:t>
            </a:r>
            <a:r>
              <a:rPr lang="fr-CA" dirty="0" err="1"/>
              <a:t>days</a:t>
            </a:r>
            <a:r>
              <a:rPr lang="fr-CA" dirty="0"/>
              <a:t>) and </a:t>
            </a:r>
            <a:r>
              <a:rPr lang="fr-CA" dirty="0" err="1"/>
              <a:t>some</a:t>
            </a:r>
            <a:r>
              <a:rPr lang="fr-CA" dirty="0"/>
              <a:t> publications, </a:t>
            </a:r>
            <a:r>
              <a:rPr lang="fr-CA" dirty="0" err="1"/>
              <a:t>which</a:t>
            </a:r>
            <a:r>
              <a:rPr lang="fr-CA" dirty="0"/>
              <a:t> </a:t>
            </a:r>
            <a:r>
              <a:rPr lang="fr-CA" dirty="0" err="1"/>
              <a:t>you</a:t>
            </a:r>
            <a:r>
              <a:rPr lang="fr-CA" dirty="0"/>
              <a:t> can all </a:t>
            </a:r>
            <a:r>
              <a:rPr lang="fr-CA" dirty="0" err="1"/>
              <a:t>find</a:t>
            </a:r>
            <a:r>
              <a:rPr lang="fr-CA" dirty="0"/>
              <a:t> online.</a:t>
            </a:r>
            <a:endParaRPr dirty="0"/>
          </a:p>
        </p:txBody>
      </p:sp>
      <p:sp>
        <p:nvSpPr>
          <p:cNvPr id="369" name="Google Shape;369;g39b79ec18e9_0_83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" name="Google Shape;416;g38d5b893096_0_1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7" name="Google Shape;417;g38d5b893096_0_15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 err="1"/>
              <a:t>Enough</a:t>
            </a:r>
            <a:r>
              <a:rPr lang="fr-CA" dirty="0"/>
              <a:t> about me. </a:t>
            </a:r>
            <a:r>
              <a:rPr lang="fr-CA" dirty="0" err="1"/>
              <a:t>Let’s</a:t>
            </a:r>
            <a:r>
              <a:rPr lang="fr-CA" dirty="0"/>
              <a:t> talk about SEED</a:t>
            </a:r>
            <a:br>
              <a:rPr lang="fr-CA" dirty="0"/>
            </a:br>
            <a:endParaRPr lang="fr-CA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For </a:t>
            </a:r>
            <a:r>
              <a:rPr lang="fr-CA" dirty="0" err="1"/>
              <a:t>those</a:t>
            </a:r>
            <a:r>
              <a:rPr lang="fr-CA" dirty="0"/>
              <a:t> of </a:t>
            </a:r>
            <a:r>
              <a:rPr lang="fr-CA" dirty="0" err="1"/>
              <a:t>you</a:t>
            </a:r>
            <a:r>
              <a:rPr lang="fr-CA" dirty="0"/>
              <a:t> </a:t>
            </a:r>
            <a:r>
              <a:rPr lang="fr-CA" dirty="0" err="1"/>
              <a:t>who</a:t>
            </a:r>
            <a:r>
              <a:rPr lang="fr-CA" dirty="0"/>
              <a:t> </a:t>
            </a:r>
            <a:r>
              <a:rPr lang="fr-CA" dirty="0" err="1"/>
              <a:t>don’t</a:t>
            </a:r>
            <a:r>
              <a:rPr lang="fr-CA" dirty="0"/>
              <a:t> know, SEED </a:t>
            </a:r>
            <a:r>
              <a:rPr lang="fr-CA" dirty="0" err="1"/>
              <a:t>is</a:t>
            </a:r>
            <a:r>
              <a:rPr lang="fr-CA" dirty="0"/>
              <a:t> </a:t>
            </a:r>
            <a:r>
              <a:rPr lang="en-US" sz="1100" dirty="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a pioneering group within Electronic Arts, combining creativity with applied research.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sz="1100" dirty="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</a:br>
            <a:r>
              <a:rPr lang="en-US" sz="1100" dirty="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Our mission is to explore, build, and help define the future of interactive entertainment.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18" name="Google Shape;418;g38d5b893096_0_15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Google Shape;423;g38e0712ba16_0_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4" name="Google Shape;424;g38e0712ba16_0_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 err="1"/>
              <a:t>What</a:t>
            </a:r>
            <a:r>
              <a:rPr lang="fr-CA" dirty="0"/>
              <a:t> </a:t>
            </a:r>
            <a:r>
              <a:rPr lang="fr-CA" dirty="0" err="1"/>
              <a:t>does</a:t>
            </a:r>
            <a:r>
              <a:rPr lang="fr-CA" dirty="0"/>
              <a:t> </a:t>
            </a:r>
            <a:r>
              <a:rPr lang="fr-CA" dirty="0" err="1"/>
              <a:t>that</a:t>
            </a:r>
            <a:r>
              <a:rPr lang="fr-CA" dirty="0"/>
              <a:t> </a:t>
            </a:r>
            <a:r>
              <a:rPr lang="fr-CA" dirty="0" err="1"/>
              <a:t>mean</a:t>
            </a:r>
            <a:r>
              <a:rPr lang="fr-CA" dirty="0"/>
              <a:t> in practice? </a:t>
            </a:r>
            <a:r>
              <a:rPr lang="fr-CA" dirty="0" err="1"/>
              <a:t>Let’s</a:t>
            </a:r>
            <a:r>
              <a:rPr lang="fr-CA" dirty="0"/>
              <a:t> break </a:t>
            </a:r>
            <a:r>
              <a:rPr lang="fr-CA" dirty="0" err="1"/>
              <a:t>it</a:t>
            </a:r>
            <a:r>
              <a:rPr lang="fr-CA" dirty="0"/>
              <a:t> down</a:t>
            </a:r>
            <a:br>
              <a:rPr lang="fr-CA" dirty="0"/>
            </a:br>
            <a:endParaRPr lang="fr-CA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By </a:t>
            </a:r>
            <a:r>
              <a:rPr lang="fr-CA" b="1" dirty="0"/>
              <a:t>Explore, </a:t>
            </a:r>
            <a:r>
              <a:rPr lang="fr-CA" b="0" dirty="0" err="1"/>
              <a:t>we</a:t>
            </a:r>
            <a:r>
              <a:rPr lang="fr-CA" b="0" dirty="0"/>
              <a:t> </a:t>
            </a:r>
            <a:r>
              <a:rPr lang="fr-CA" b="0" dirty="0" err="1"/>
              <a:t>take</a:t>
            </a:r>
            <a:r>
              <a:rPr lang="fr-CA" b="0" dirty="0"/>
              <a:t> on </a:t>
            </a:r>
            <a:r>
              <a:rPr lang="fr-CA" b="0" dirty="0" err="1"/>
              <a:t>risky</a:t>
            </a:r>
            <a:r>
              <a:rPr lang="fr-CA" b="0" dirty="0"/>
              <a:t> R&amp;D challenges </a:t>
            </a:r>
            <a:r>
              <a:rPr lang="fr-CA" b="0" dirty="0" err="1"/>
              <a:t>when</a:t>
            </a:r>
            <a:r>
              <a:rPr lang="fr-CA" b="0" dirty="0"/>
              <a:t> </a:t>
            </a:r>
            <a:r>
              <a:rPr lang="fr-CA" b="0" dirty="0" err="1"/>
              <a:t>those</a:t>
            </a:r>
            <a:r>
              <a:rPr lang="fr-CA" b="0" dirty="0"/>
              <a:t> </a:t>
            </a:r>
            <a:r>
              <a:rPr lang="fr-CA" b="0" dirty="0" err="1"/>
              <a:t>with</a:t>
            </a:r>
            <a:r>
              <a:rPr lang="fr-CA" b="0" dirty="0"/>
              <a:t> revenue </a:t>
            </a:r>
            <a:r>
              <a:rPr lang="fr-CA" b="0" dirty="0" err="1"/>
              <a:t>generating</a:t>
            </a:r>
            <a:r>
              <a:rPr lang="fr-CA" b="0" dirty="0"/>
              <a:t> obligations </a:t>
            </a:r>
            <a:r>
              <a:rPr lang="fr-CA" b="0" dirty="0" err="1"/>
              <a:t>don’t</a:t>
            </a:r>
            <a:r>
              <a:rPr lang="fr-CA" b="0" dirty="0"/>
              <a:t> have the </a:t>
            </a:r>
            <a:r>
              <a:rPr lang="fr-CA" b="0" dirty="0" err="1"/>
              <a:t>space</a:t>
            </a:r>
            <a:r>
              <a:rPr lang="fr-CA" b="0" dirty="0"/>
              <a:t> for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fr-CA" b="0" dirty="0"/>
            </a:br>
            <a:r>
              <a:rPr lang="fr-CA" b="0" dirty="0"/>
              <a:t>By </a:t>
            </a:r>
            <a:r>
              <a:rPr lang="fr-CA" b="1" dirty="0" err="1"/>
              <a:t>Build</a:t>
            </a:r>
            <a:r>
              <a:rPr lang="fr-CA" b="0" dirty="0"/>
              <a:t>, </a:t>
            </a:r>
            <a:r>
              <a:rPr lang="fr-CA" b="0" dirty="0" err="1"/>
              <a:t>we’re</a:t>
            </a:r>
            <a:r>
              <a:rPr lang="fr-CA" b="0" dirty="0"/>
              <a:t> an </a:t>
            </a:r>
            <a:r>
              <a:rPr lang="fr-CA" b="0" dirty="0" err="1"/>
              <a:t>applied</a:t>
            </a:r>
            <a:r>
              <a:rPr lang="fr-CA" b="0" dirty="0"/>
              <a:t> </a:t>
            </a:r>
            <a:r>
              <a:rPr lang="fr-CA" b="0" dirty="0" err="1"/>
              <a:t>research</a:t>
            </a:r>
            <a:r>
              <a:rPr lang="fr-CA" b="0" dirty="0"/>
              <a:t> team, and </a:t>
            </a:r>
            <a:r>
              <a:rPr lang="fr-CA" b="0" dirty="0" err="1"/>
              <a:t>we</a:t>
            </a:r>
            <a:r>
              <a:rPr lang="fr-CA" b="0" dirty="0"/>
              <a:t> </a:t>
            </a:r>
            <a:r>
              <a:rPr lang="fr-CA" b="0" dirty="0" err="1"/>
              <a:t>aim</a:t>
            </a:r>
            <a:r>
              <a:rPr lang="fr-CA" b="0" dirty="0"/>
              <a:t> to have </a:t>
            </a:r>
            <a:r>
              <a:rPr lang="fr-CA" b="0" dirty="0" err="1"/>
              <a:t>our</a:t>
            </a:r>
            <a:r>
              <a:rPr lang="fr-CA" b="0" dirty="0"/>
              <a:t> </a:t>
            </a:r>
            <a:r>
              <a:rPr lang="fr-CA" b="0" dirty="0" err="1"/>
              <a:t>work</a:t>
            </a:r>
            <a:r>
              <a:rPr lang="fr-CA" b="0" dirty="0"/>
              <a:t> in the </a:t>
            </a:r>
            <a:r>
              <a:rPr lang="fr-CA" b="0" dirty="0" err="1"/>
              <a:t>games</a:t>
            </a:r>
            <a:r>
              <a:rPr lang="fr-CA" b="0" dirty="0"/>
              <a:t> in </a:t>
            </a:r>
            <a:r>
              <a:rPr lang="fr-CA" b="0" dirty="0" err="1"/>
              <a:t>some</a:t>
            </a:r>
            <a:r>
              <a:rPr lang="fr-CA" b="0" dirty="0"/>
              <a:t> shape or </a:t>
            </a:r>
            <a:r>
              <a:rPr lang="fr-CA" b="0" dirty="0" err="1"/>
              <a:t>form</a:t>
            </a:r>
            <a:r>
              <a:rPr lang="fr-CA" b="0" dirty="0"/>
              <a:t>, </a:t>
            </a:r>
            <a:r>
              <a:rPr lang="fr-CA" b="0" dirty="0" err="1"/>
              <a:t>with</a:t>
            </a:r>
            <a:r>
              <a:rPr lang="fr-CA" b="0" dirty="0"/>
              <a:t> </a:t>
            </a:r>
            <a:r>
              <a:rPr lang="fr-CA" b="0" dirty="0" err="1"/>
              <a:t>technology</a:t>
            </a:r>
            <a:r>
              <a:rPr lang="fr-CA" b="0" dirty="0"/>
              <a:t> </a:t>
            </a:r>
            <a:r>
              <a:rPr lang="fr-CA" b="0" dirty="0" err="1"/>
              <a:t>artifacts</a:t>
            </a:r>
            <a:r>
              <a:rPr lang="fr-CA" b="0" dirty="0"/>
              <a:t> </a:t>
            </a:r>
            <a:r>
              <a:rPr lang="fr-CA" b="0" dirty="0" err="1"/>
              <a:t>delivered</a:t>
            </a:r>
            <a:r>
              <a:rPr lang="fr-CA" b="0" dirty="0"/>
              <a:t> </a:t>
            </a:r>
            <a:r>
              <a:rPr lang="fr-CA" b="0" dirty="0" err="1"/>
              <a:t>along</a:t>
            </a:r>
            <a:r>
              <a:rPr lang="fr-CA" b="0" dirty="0"/>
              <a:t> the </a:t>
            </a:r>
            <a:r>
              <a:rPr lang="fr-CA" b="0" dirty="0" err="1"/>
              <a:t>way</a:t>
            </a:r>
            <a:endParaRPr lang="fr-CA" b="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fr-CA" b="0" dirty="0"/>
            </a:br>
            <a:r>
              <a:rPr lang="fr-CA" b="0" dirty="0"/>
              <a:t>By </a:t>
            </a:r>
            <a:r>
              <a:rPr lang="fr-CA" b="1" dirty="0" err="1"/>
              <a:t>Define</a:t>
            </a:r>
            <a:r>
              <a:rPr lang="fr-CA" b="0" dirty="0"/>
              <a:t>, </a:t>
            </a:r>
            <a:r>
              <a:rPr lang="fr-CA" b="0" dirty="0" err="1"/>
              <a:t>because</a:t>
            </a:r>
            <a:r>
              <a:rPr lang="fr-CA" b="0" dirty="0"/>
              <a:t> </a:t>
            </a:r>
            <a:r>
              <a:rPr lang="fr-CA" b="0" dirty="0" err="1"/>
              <a:t>we</a:t>
            </a:r>
            <a:r>
              <a:rPr lang="fr-CA" b="0" dirty="0"/>
              <a:t> look at longer </a:t>
            </a:r>
            <a:r>
              <a:rPr lang="fr-CA" b="0" dirty="0" err="1"/>
              <a:t>term</a:t>
            </a:r>
            <a:r>
              <a:rPr lang="fr-CA" b="0" dirty="0"/>
              <a:t> </a:t>
            </a:r>
            <a:r>
              <a:rPr lang="fr-CA" b="0" dirty="0" err="1"/>
              <a:t>we</a:t>
            </a:r>
            <a:r>
              <a:rPr lang="fr-CA" b="0" dirty="0"/>
              <a:t> have the </a:t>
            </a:r>
            <a:r>
              <a:rPr lang="fr-CA" b="0" dirty="0" err="1"/>
              <a:t>ability</a:t>
            </a:r>
            <a:r>
              <a:rPr lang="fr-CA" b="0" dirty="0"/>
              <a:t> to drive high-impact, high-</a:t>
            </a:r>
            <a:r>
              <a:rPr lang="fr-CA" b="0" dirty="0" err="1"/>
              <a:t>reward</a:t>
            </a:r>
            <a:r>
              <a:rPr lang="fr-CA" b="0" dirty="0"/>
              <a:t> long </a:t>
            </a:r>
            <a:r>
              <a:rPr lang="fr-CA" b="0" dirty="0" err="1"/>
              <a:t>term</a:t>
            </a:r>
            <a:r>
              <a:rPr lang="fr-CA" b="0" dirty="0"/>
              <a:t> </a:t>
            </a:r>
            <a:r>
              <a:rPr lang="fr-CA" b="0" dirty="0" err="1"/>
              <a:t>differentiation</a:t>
            </a:r>
            <a:r>
              <a:rPr lang="fr-CA" b="0" dirty="0"/>
              <a:t> for the </a:t>
            </a:r>
            <a:r>
              <a:rPr lang="fr-CA" b="0" dirty="0" err="1"/>
              <a:t>company</a:t>
            </a:r>
            <a:endParaRPr lang="fr-CA" b="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fr-CA" b="0" dirty="0"/>
            </a:br>
            <a:r>
              <a:rPr lang="fr-CA" b="0" dirty="0" err="1"/>
              <a:t>Ultimately</a:t>
            </a:r>
            <a:r>
              <a:rPr lang="fr-CA" b="0" dirty="0"/>
              <a:t>, the vision </a:t>
            </a:r>
            <a:r>
              <a:rPr lang="fr-CA" b="0" dirty="0" err="1"/>
              <a:t>is</a:t>
            </a:r>
            <a:r>
              <a:rPr lang="fr-CA" b="0" dirty="0"/>
              <a:t> to </a:t>
            </a:r>
            <a:r>
              <a:rPr lang="fr-CA" b="0" dirty="0" err="1"/>
              <a:t>see</a:t>
            </a:r>
            <a:r>
              <a:rPr lang="fr-CA" b="0" dirty="0"/>
              <a:t> </a:t>
            </a:r>
            <a:r>
              <a:rPr lang="en" b="1" i="1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see farther </a:t>
            </a:r>
            <a:r>
              <a:rPr lang="en" i="1" dirty="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than</a:t>
            </a:r>
            <a:r>
              <a:rPr lang="en" b="1" i="1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 </a:t>
            </a:r>
            <a:r>
              <a:rPr lang="en" dirty="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current approaches,</a:t>
            </a:r>
            <a:r>
              <a:rPr lang="en" b="1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 </a:t>
            </a:r>
            <a:r>
              <a:rPr lang="en" dirty="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and </a:t>
            </a:r>
            <a:r>
              <a:rPr lang="en" b="1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identify deep and foundational technology improvements </a:t>
            </a:r>
            <a:r>
              <a:rPr lang="en" dirty="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that will power the next generation of amazing experiences.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" b="0" dirty="0">
                <a:solidFill>
                  <a:schemeClr val="dk1"/>
                </a:solidFill>
                <a:latin typeface="DM Sans Medium"/>
                <a:sym typeface="DM Sans Medium"/>
              </a:rPr>
            </a:br>
            <a:r>
              <a:rPr lang="en" b="0" dirty="0">
                <a:solidFill>
                  <a:schemeClr val="dk1"/>
                </a:solidFill>
                <a:latin typeface="DM Sans Medium"/>
                <a:sym typeface="DM Sans Medium"/>
              </a:rPr>
              <a:t>Some of you might remember this ad from EA, from back in 1983, which we found inspiration from.</a:t>
            </a:r>
            <a:endParaRPr b="0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Google Shape;436;g38e0712ba16_0_8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7" name="Google Shape;437;g38e0712ba16_0_8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To do this, we have 2 key drivers to determine what we work on</a:t>
            </a:r>
            <a:br>
              <a:rPr lang="en-US" dirty="0"/>
            </a:b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First, like I said, Applied Innovation. We solve real world problems at the intersection of gamedev and state of the art research. Our work has showed up in the games to the right.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r>
              <a:rPr lang="en-US" dirty="0"/>
              <a:t>Second, 10x thinking, like moonshots, where we go for exponential and disruptive solutions rather than incremental improvements</a:t>
            </a:r>
            <a:endParaRPr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" name="Google Shape;459;g38e0712ba16_0_1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0" name="Google Shape;460;g38e0712ba16_0_1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Let me tell you a bit more about the team</a:t>
            </a:r>
            <a:br>
              <a:rPr lang="en-US" dirty="0"/>
            </a:b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We are a cross disciplinary, with experts across domains you can see here, like game AI, rendering, physics, and animation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r>
              <a:rPr lang="en-US" dirty="0"/>
              <a:t>We are distributed across the world, about 50 people, with strong presence at 4 key EA locations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r>
              <a:rPr lang="en-US" dirty="0"/>
              <a:t>Finally, we are an engineer-researcher led organization from top to bottom, with technologists across the stack.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r>
              <a:rPr lang="en-US" dirty="0"/>
              <a:t>Domain-led by domain experts, with light project management and equal opportunity ideation</a:t>
            </a: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4" name="Google Shape;474;g39b9080495f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5" name="Google Shape;475;g39b9080495f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Our charter includes 3 key areas of contribution</a:t>
            </a:r>
            <a:br>
              <a:rPr lang="en-US" dirty="0"/>
            </a:b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Research and innovation, of course, driving future applied research in 4 key areas: content creation, rendering &amp; physics, game ai, and future experiences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r>
              <a:rPr lang="en-US" dirty="0"/>
              <a:t>Incubation and Adoption – we partner closely with product teams across EA to help deliver technology artifacts of our work. Game teams, engine, tools, and service teams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r>
              <a:rPr lang="en-US" dirty="0"/>
              <a:t>Partnerships and Dissemination – we contribute across the ecosystem, both internally and externally, via industrial partnerships, research partners, papers, patents, presentations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7">
          <a:extLst>
            <a:ext uri="{FF2B5EF4-FFF2-40B4-BE49-F238E27FC236}">
              <a16:creationId xmlns:a16="http://schemas.microsoft.com/office/drawing/2014/main" id="{B754B854-E699-3A57-E8C9-0256D0698D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" name="Google Shape;488;g39b9080495f_0_69:notes">
            <a:extLst>
              <a:ext uri="{FF2B5EF4-FFF2-40B4-BE49-F238E27FC236}">
                <a16:creationId xmlns:a16="http://schemas.microsoft.com/office/drawing/2014/main" id="{77E4A8E9-E831-B3DB-C9CF-3470EFF1881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9" name="Google Shape;489;g39b9080495f_0_69:notes">
            <a:extLst>
              <a:ext uri="{FF2B5EF4-FFF2-40B4-BE49-F238E27FC236}">
                <a16:creationId xmlns:a16="http://schemas.microsoft.com/office/drawing/2014/main" id="{CEB6C3E8-6030-5B0F-E414-252F93E076A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If we were to look at our projects over multiple horizons, let’s look at what this would mean.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2458951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" name="Google Shape;518;g39b9080495f_0_9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9" name="Google Shape;519;g39b9080495f_0_9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In 2025, Horizon 2 and 3 work we did made it into EA’s biggest AAA productions.</a:t>
            </a:r>
            <a:br>
              <a:rPr lang="en-US" dirty="0"/>
            </a:b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I’ll cover this in just a bit</a:t>
            </a:r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9" name="Google Shape;529;g39bef34c420_0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0" name="Google Shape;530;g39bef34c420_0_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But first, let’s talk about cultivating innovation, at least how we do it at SEED.</a:t>
            </a:r>
            <a:br>
              <a:rPr lang="en" dirty="0"/>
            </a:br>
            <a:endParaRPr lang="en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This works for us in the context of EA.</a:t>
            </a:r>
            <a:endParaRPr dirty="0"/>
          </a:p>
        </p:txBody>
      </p:sp>
      <p:sp>
        <p:nvSpPr>
          <p:cNvPr id="531" name="Google Shape;531;g39bef34c420_0_1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Google Shape;536;g397d4b8f19a_0_1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7" name="Google Shape;537;g397d4b8f19a_0_18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Here’s our checklist. I’ll go over each item.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I’ll skip the first one since we’ve covered that already</a:t>
            </a:r>
            <a:endParaRPr dirty="0"/>
          </a:p>
        </p:txBody>
      </p:sp>
      <p:sp>
        <p:nvSpPr>
          <p:cNvPr id="538" name="Google Shape;538;g397d4b8f19a_0_18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6" name="Google Shape;546;g39bef34c420_0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7" name="Google Shape;547;g39bef34c420_0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If we think of R&amp;D as an engine, with some inputs and outputs</a:t>
            </a:r>
            <a:br>
              <a:rPr lang="en-US" dirty="0"/>
            </a:br>
            <a:endParaRPr lang="en-US" dirty="0"/>
          </a:p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We first define some razors, like 10X for example or going for Moonshots. This helps as noise filter for what comes across inputs</a:t>
            </a:r>
          </a:p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r>
              <a:rPr lang="en-US" dirty="0"/>
              <a:t>Inputs are sourced from game teams but also internally, from our own experience, and the razors determine what we should tackle or not</a:t>
            </a:r>
          </a:p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r>
              <a:rPr lang="en-US" dirty="0"/>
              <a:t>Then, these inputs enter the R&amp;D engine and will generate some output in H2 or H3, in games, engines, or tools</a:t>
            </a:r>
          </a:p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r>
              <a:rPr lang="en-US" dirty="0"/>
              <a:t>What is interesting is that there’s always something coming out of the engine, and</a:t>
            </a:r>
          </a:p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r>
              <a:rPr lang="en-US" dirty="0"/>
              <a:t>Today’s H2-H3 challenges becomes tomorrow’s H1 solutions, when they succeed</a:t>
            </a:r>
            <a:endParaRPr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g39bef34c420_0_9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3" name="Google Shape;573;g39bef34c420_0_9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If we look inside the R&amp;D engine box, we can break it down into two main activities: R and D</a:t>
            </a:r>
          </a:p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" name="Google Shape;605;g39bef34c420_0_29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6" name="Google Shape;606;g39bef34c420_0_29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0" dirty="0"/>
              <a:t>Our process centers around three key phases:</a:t>
            </a:r>
          </a:p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b="0" dirty="0"/>
          </a:p>
          <a:p>
            <a:pPr marL="17145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US" b="1" dirty="0"/>
              <a:t>Experiments</a:t>
            </a:r>
            <a:r>
              <a:rPr lang="en-US" b="0" dirty="0"/>
              <a:t>: We explore the unknown to uncover potential breakthroughs. This timeboxed phase results in proofs of concept, demos, or tech reports.</a:t>
            </a:r>
            <a:br>
              <a:rPr lang="en-US" b="0" dirty="0"/>
            </a:br>
            <a:endParaRPr lang="en-US" b="0" dirty="0"/>
          </a:p>
          <a:p>
            <a:pPr marL="17145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US" b="1" dirty="0"/>
              <a:t>Pilots: </a:t>
            </a:r>
            <a:r>
              <a:rPr lang="en-US" b="0" dirty="0"/>
              <a:t>When a concept shows promise, we partner with a product team through a formal pilot brief — a joint agreement defining scope, delivery, and sign-off. Together, we build prototypes directly into a game, engine, or pipeline.</a:t>
            </a:r>
            <a:br>
              <a:rPr lang="en-US" b="0" dirty="0"/>
            </a:br>
            <a:endParaRPr lang="en-US" b="0" dirty="0"/>
          </a:p>
          <a:p>
            <a:pPr marL="17145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US" b="1" dirty="0"/>
              <a:t>Handoff: </a:t>
            </a:r>
            <a:r>
              <a:rPr lang="en-US" b="0" dirty="0"/>
              <a:t>Once a prototype lands in production, ownership transfers to the destination team. We define any ongoing support, but once handed off, the technology becomes theirs. </a:t>
            </a:r>
          </a:p>
          <a:p>
            <a:pPr marL="17145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endParaRPr lang="en-US" b="0" dirty="0"/>
          </a:p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None/>
            </a:pPr>
            <a:r>
              <a:rPr lang="en-US" b="0" dirty="0"/>
              <a:t>As projects progress from discovery to incubation to productization, their level of formality naturally increases.</a:t>
            </a:r>
            <a:endParaRPr b="0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0" name="Google Shape;630;g39bef34c420_0_1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1" name="Google Shape;631;g39bef34c420_0_16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When it comes to hiring people, we look across I-shaped and T-shaped contributors</a:t>
            </a:r>
            <a:br>
              <a:rPr lang="en-US" dirty="0"/>
            </a:b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US" sz="1100" b="1" dirty="0">
                <a:solidFill>
                  <a:schemeClr val="dk1"/>
                </a:solidFill>
              </a:rPr>
              <a:t>Hiring I-Shaped People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br>
              <a:rPr lang="en-US" sz="1100" b="1" dirty="0">
                <a:solidFill>
                  <a:schemeClr val="dk1"/>
                </a:solidFill>
              </a:rPr>
            </a:br>
            <a:r>
              <a:rPr lang="en-US" sz="1100" b="1" dirty="0">
                <a:solidFill>
                  <a:schemeClr val="dk1"/>
                </a:solidFill>
              </a:rPr>
              <a:t>Hiring T-Shaped People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b="0" dirty="0"/>
            </a:br>
            <a:r>
              <a:rPr lang="en-US" b="0" dirty="0"/>
              <a:t>In games, both matter, because work often spans across </a:t>
            </a:r>
            <a:r>
              <a:rPr lang="en" sz="1100" b="0" dirty="0">
                <a:solidFill>
                  <a:schemeClr val="dk1"/>
                </a:solidFill>
              </a:rPr>
              <a:t>many interconnected domains, especially now where the lines are beginning to blur between the different domains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" sz="1100" dirty="0">
                <a:solidFill>
                  <a:schemeClr val="dk1"/>
                </a:solidFill>
              </a:rPr>
            </a:br>
            <a:r>
              <a:rPr lang="en" sz="1100" dirty="0">
                <a:solidFill>
                  <a:schemeClr val="dk1"/>
                </a:solidFill>
              </a:rPr>
              <a:t>Success depends on a </a:t>
            </a:r>
            <a:r>
              <a:rPr lang="en" sz="1100" b="1" dirty="0">
                <a:solidFill>
                  <a:schemeClr val="dk1"/>
                </a:solidFill>
              </a:rPr>
              <a:t>blend of deep specialists and versatile collaborators</a:t>
            </a:r>
            <a:r>
              <a:rPr lang="en" sz="1100" dirty="0">
                <a:solidFill>
                  <a:schemeClr val="dk1"/>
                </a:solidFill>
              </a:rPr>
              <a:t>: people who can </a:t>
            </a:r>
            <a:r>
              <a:rPr lang="en" sz="1100" b="1" dirty="0">
                <a:solidFill>
                  <a:schemeClr val="dk1"/>
                </a:solidFill>
              </a:rPr>
              <a:t>push boundaries together </a:t>
            </a:r>
            <a:r>
              <a:rPr lang="en" sz="1100" dirty="0">
                <a:solidFill>
                  <a:schemeClr val="dk1"/>
                </a:solidFill>
              </a:rPr>
              <a:t>across expertise and creativity.</a:t>
            </a:r>
            <a:endParaRPr b="0" dirty="0"/>
          </a:p>
        </p:txBody>
      </p:sp>
      <p:sp>
        <p:nvSpPr>
          <p:cNvPr id="632" name="Google Shape;632;g39bef34c420_0_16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15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6" name="Google Shape;656;g39bef34c420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7" name="Google Shape;657;g39bef34c420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dirty="0"/>
              <a:t>Once you have people, you can build a culture of innovation. Innovative cultures are often described as tolerant of failure and open to experimentation — behaviors that research links to better performance. </a:t>
            </a:r>
          </a:p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US" dirty="0"/>
          </a:p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dirty="0"/>
              <a:t>But as the HBR article notes, these easy-to-like traits are only half the story. To sustain innovation, they must be balanced with tougher, less glamorous ones:</a:t>
            </a:r>
          </a:p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US" dirty="0"/>
          </a:p>
          <a:p>
            <a:pPr marL="17145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Tx/>
              <a:buChar char="-"/>
            </a:pPr>
            <a:r>
              <a:rPr lang="en-US" b="1" dirty="0"/>
              <a:t>Rigorous discipline: </a:t>
            </a:r>
            <a:r>
              <a:rPr lang="en-US" dirty="0"/>
              <a:t>Clear frameworks, timeboxing, and progress reporting to keep projects on track.</a:t>
            </a:r>
          </a:p>
          <a:p>
            <a:pPr marL="17145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Tx/>
              <a:buChar char="-"/>
            </a:pPr>
            <a:r>
              <a:rPr lang="en-US" b="1" dirty="0"/>
              <a:t>Brutal candor: </a:t>
            </a:r>
            <a:r>
              <a:rPr lang="en-US" dirty="0"/>
              <a:t>Honest, respectful feedback among peers.</a:t>
            </a:r>
          </a:p>
          <a:p>
            <a:pPr marL="17145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Tx/>
              <a:buChar char="-"/>
            </a:pPr>
            <a:r>
              <a:rPr lang="en-US" b="1" dirty="0"/>
              <a:t>High accountability: </a:t>
            </a:r>
            <a:r>
              <a:rPr lang="en-US" dirty="0"/>
              <a:t>Ideas are endless—execution is what counts.</a:t>
            </a:r>
          </a:p>
          <a:p>
            <a:pPr marL="17145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Tx/>
              <a:buChar char="-"/>
            </a:pPr>
            <a:r>
              <a:rPr lang="en-US" b="1" dirty="0"/>
              <a:t>Strong leadership: </a:t>
            </a:r>
            <a:r>
              <a:rPr lang="en-US" dirty="0"/>
              <a:t>Domain experts define R&amp;D roadmaps, guided by a leadership council that reviews and prioritizes work.</a:t>
            </a:r>
          </a:p>
          <a:p>
            <a:pPr marL="17145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Tx/>
              <a:buChar char="-"/>
            </a:pPr>
            <a:endParaRPr lang="en-US" dirty="0"/>
          </a:p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Tx/>
              <a:buNone/>
            </a:pPr>
            <a:r>
              <a:rPr lang="en-US" dirty="0"/>
              <a:t>In short, innovation thrives on managed tension. Without it, even the best intentions fail. </a:t>
            </a:r>
            <a:endParaRPr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6">
          <a:extLst>
            <a:ext uri="{FF2B5EF4-FFF2-40B4-BE49-F238E27FC236}">
              <a16:creationId xmlns:a16="http://schemas.microsoft.com/office/drawing/2014/main" id="{46973452-D62B-08D2-55B0-D86A26F6C9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7" name="Google Shape;667;g39bef34c420_0_342:notes">
            <a:extLst>
              <a:ext uri="{FF2B5EF4-FFF2-40B4-BE49-F238E27FC236}">
                <a16:creationId xmlns:a16="http://schemas.microsoft.com/office/drawing/2014/main" id="{C99D8155-6652-6CA3-A6FC-CE68A0B1557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8" name="Google Shape;668;g39bef34c420_0_342:notes">
            <a:extLst>
              <a:ext uri="{FF2B5EF4-FFF2-40B4-BE49-F238E27FC236}">
                <a16:creationId xmlns:a16="http://schemas.microsoft.com/office/drawing/2014/main" id="{0248422D-5A32-1D1D-2986-9DF8DE5D864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b="0" dirty="0">
                <a:solidFill>
                  <a:schemeClr val="dk1"/>
                </a:solidFill>
              </a:rPr>
              <a:t>Now, to create room for innovation, a few principles have helped us navigate innovation and relevancy:</a:t>
            </a:r>
            <a:endParaRPr lang="en-US" sz="1100" b="1" dirty="0">
              <a:solidFill>
                <a:schemeClr val="dk1"/>
              </a:solidFill>
            </a:endParaRPr>
          </a:p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100" b="1" dirty="0">
                <a:solidFill>
                  <a:schemeClr val="dk1"/>
                </a:solidFill>
              </a:rPr>
              <a:t>Balance</a:t>
            </a:r>
            <a:r>
              <a:rPr lang="en-US" sz="1100" dirty="0">
                <a:solidFill>
                  <a:schemeClr val="dk1"/>
                </a:solidFill>
              </a:rPr>
              <a:t>: Consult experts but also listen to your experience.</a:t>
            </a:r>
          </a:p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100" b="1" dirty="0">
                <a:solidFill>
                  <a:schemeClr val="dk1"/>
                </a:solidFill>
              </a:rPr>
              <a:t>Listen</a:t>
            </a:r>
            <a:r>
              <a:rPr lang="en-US" sz="1100" dirty="0">
                <a:solidFill>
                  <a:schemeClr val="dk1"/>
                </a:solidFill>
              </a:rPr>
              <a:t>: Production teams have great ideas! Stay awhile and listen.</a:t>
            </a:r>
          </a:p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100" b="1" dirty="0">
                <a:solidFill>
                  <a:schemeClr val="dk1"/>
                </a:solidFill>
              </a:rPr>
              <a:t>Space</a:t>
            </a:r>
            <a:r>
              <a:rPr lang="en-US" sz="1100" dirty="0">
                <a:solidFill>
                  <a:schemeClr val="dk1"/>
                </a:solidFill>
              </a:rPr>
              <a:t>: Create room for the flying car vs. the faster horse.</a:t>
            </a:r>
          </a:p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100" b="1" dirty="0">
                <a:solidFill>
                  <a:schemeClr val="dk1"/>
                </a:solidFill>
              </a:rPr>
              <a:t>Communicate</a:t>
            </a:r>
            <a:r>
              <a:rPr lang="en-US" sz="1100" dirty="0">
                <a:solidFill>
                  <a:schemeClr val="dk1"/>
                </a:solidFill>
              </a:rPr>
              <a:t>: Share your work and roadmaps. Proven ideas need planning for productization.</a:t>
            </a:r>
          </a:p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100" b="1" dirty="0">
                <a:solidFill>
                  <a:schemeClr val="dk1"/>
                </a:solidFill>
              </a:rPr>
              <a:t>Manage</a:t>
            </a:r>
            <a:r>
              <a:rPr lang="en-US" sz="1100" dirty="0">
                <a:solidFill>
                  <a:schemeClr val="dk1"/>
                </a:solidFill>
              </a:rPr>
              <a:t>: Expectations. </a:t>
            </a:r>
            <a:r>
              <a:rPr lang="en-US" sz="1100" dirty="0" err="1">
                <a:solidFill>
                  <a:schemeClr val="dk1"/>
                </a:solidFill>
              </a:rPr>
              <a:t>Underpromise</a:t>
            </a:r>
            <a:r>
              <a:rPr lang="en-US" sz="1100" dirty="0">
                <a:solidFill>
                  <a:schemeClr val="dk1"/>
                </a:solidFill>
              </a:rPr>
              <a:t> and overdeliver. Be clear about readiness and timelines.</a:t>
            </a:r>
            <a:endParaRPr lang="en-US" sz="1100" b="0" dirty="0">
              <a:solidFill>
                <a:schemeClr val="dk1"/>
              </a:solidFill>
            </a:endParaRPr>
          </a:p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100" b="1" dirty="0">
                <a:solidFill>
                  <a:schemeClr val="dk1"/>
                </a:solidFill>
              </a:rPr>
              <a:t>Protect</a:t>
            </a:r>
            <a:r>
              <a:rPr lang="en-US" sz="1100" dirty="0">
                <a:solidFill>
                  <a:schemeClr val="dk1"/>
                </a:solidFill>
              </a:rPr>
              <a:t>: Some early ideas need time to be proven before being shared broadly, in cool demos.</a:t>
            </a:r>
          </a:p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100" b="1" dirty="0">
                <a:solidFill>
                  <a:schemeClr val="dk1"/>
                </a:solidFill>
              </a:rPr>
              <a:t>Action</a:t>
            </a:r>
            <a:r>
              <a:rPr lang="en-US" sz="1100" dirty="0">
                <a:solidFill>
                  <a:schemeClr val="dk1"/>
                </a:solidFill>
              </a:rPr>
              <a:t>: Capture, document, apply lessons. Failures often lead to perpendicular successes.</a:t>
            </a:r>
          </a:p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100" b="1" dirty="0">
                <a:solidFill>
                  <a:schemeClr val="dk1"/>
                </a:solidFill>
              </a:rPr>
              <a:t>Filter</a:t>
            </a:r>
            <a:r>
              <a:rPr lang="en-US" sz="1100" dirty="0">
                <a:solidFill>
                  <a:schemeClr val="dk1"/>
                </a:solidFill>
              </a:rPr>
              <a:t>: Time is finite. Stay aligned with your vision, mission, and strategic focus.</a:t>
            </a:r>
          </a:p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100" b="1" dirty="0">
                <a:solidFill>
                  <a:schemeClr val="dk1"/>
                </a:solidFill>
              </a:rPr>
              <a:t>Collaborate:</a:t>
            </a:r>
            <a:r>
              <a:rPr lang="en-US" sz="1100" i="1" dirty="0">
                <a:solidFill>
                  <a:schemeClr val="dk1"/>
                </a:solidFill>
              </a:rPr>
              <a:t> </a:t>
            </a:r>
            <a:r>
              <a:rPr lang="en-US" sz="1100" dirty="0">
                <a:solidFill>
                  <a:schemeClr val="dk1"/>
                </a:solidFill>
              </a:rPr>
              <a:t>Innovation happens everywhere. There’s great value to partner with people across the company and bringing them on that journey</a:t>
            </a:r>
          </a:p>
        </p:txBody>
      </p:sp>
      <p:sp>
        <p:nvSpPr>
          <p:cNvPr id="669" name="Google Shape;669;g39bef34c420_0_342:notes">
            <a:extLst>
              <a:ext uri="{FF2B5EF4-FFF2-40B4-BE49-F238E27FC236}">
                <a16:creationId xmlns:a16="http://schemas.microsoft.com/office/drawing/2014/main" id="{8A154730-AE59-FCD3-6051-BD1B7E087B3A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17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67194792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39bef34c420_0_3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39bef34c420_0_35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</a:rPr>
              <a:t>When delivering value, people will inevitably ask what value means.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100" dirty="0">
              <a:solidFill>
                <a:schemeClr val="dk1"/>
              </a:solidFill>
            </a:endParaRP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b="1" dirty="0">
                <a:solidFill>
                  <a:schemeClr val="dk1"/>
                </a:solidFill>
              </a:rPr>
              <a:t>Developer-facing: </a:t>
            </a:r>
            <a:r>
              <a:rPr lang="en-US" sz="1100" dirty="0">
                <a:solidFill>
                  <a:schemeClr val="dk1"/>
                </a:solidFill>
              </a:rPr>
              <a:t>Tools and systems that empower creators. There’s more room for failure here, but they still need to be robust.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b="1" dirty="0">
                <a:solidFill>
                  <a:schemeClr val="dk1"/>
                </a:solidFill>
              </a:rPr>
              <a:t>Player-facing: </a:t>
            </a:r>
            <a:r>
              <a:rPr lang="en-US" sz="1100" dirty="0">
                <a:solidFill>
                  <a:schemeClr val="dk1"/>
                </a:solidFill>
              </a:rPr>
              <a:t>Tech that enhances gameplay and experiences. This must be the most reliable—it directly affects players.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b="1" dirty="0">
                <a:solidFill>
                  <a:schemeClr val="dk1"/>
                </a:solidFill>
              </a:rPr>
              <a:t>Internal knowledge: </a:t>
            </a:r>
            <a:r>
              <a:rPr lang="en-US" sz="1100" dirty="0">
                <a:solidFill>
                  <a:schemeClr val="dk1"/>
                </a:solidFill>
              </a:rPr>
              <a:t>Building expertise through collaboration and documentation. The impact often appears later but proves invaluable.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b="1" dirty="0">
                <a:solidFill>
                  <a:schemeClr val="dk1"/>
                </a:solidFill>
              </a:rPr>
              <a:t>External influence: </a:t>
            </a:r>
            <a:r>
              <a:rPr lang="en-US" sz="1100" dirty="0">
                <a:solidFill>
                  <a:schemeClr val="dk1"/>
                </a:solidFill>
              </a:rPr>
              <a:t>Sharing through talks, papers, open source, and partnerships drives industry progress and mutual learning.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100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</a:rPr>
              <a:t>Ultimately, internal delivery requires alignment.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100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</a:rPr>
              <a:t>End-to-end success depends on strong partnerships across R&amp;D, game, tools, engine, and service teams—with clear agreements, shared expectations, and collaboration through delivery. Throwing things over the fence doesn’t work.</a:t>
            </a:r>
          </a:p>
        </p:txBody>
      </p:sp>
      <p:sp>
        <p:nvSpPr>
          <p:cNvPr id="680" name="Google Shape;680;g39bef34c420_0_35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18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8" name="Google Shape;688;g397d4b8f19a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9" name="Google Shape;689;g397d4b8f19a_0_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Some general thoughts we’ve found key to sustaining success: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228600" lvl="0" indent="-228600" algn="l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b="1" dirty="0"/>
              <a:t>Anchor projects to clear goals: </a:t>
            </a:r>
            <a:r>
              <a:rPr lang="en-US" dirty="0"/>
              <a:t>Tie every exploration to a real, measurable outcome. This reveals true trade-offs and value—don’t overlook perpendicular opportunities.</a:t>
            </a:r>
          </a:p>
          <a:p>
            <a:pPr marL="228600" lvl="0" indent="-228600" algn="l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b="1" dirty="0"/>
              <a:t>Organize around problem spaces, not features: </a:t>
            </a:r>
            <a:r>
              <a:rPr lang="en-US" dirty="0"/>
              <a:t>Our R&amp;D is structured around Research Vectors, enabling depth, ownership, and parallel progress. </a:t>
            </a:r>
          </a:p>
          <a:p>
            <a:pPr marL="228600" lvl="0" indent="-228600" algn="l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b="1" dirty="0"/>
              <a:t>Document everything: </a:t>
            </a:r>
            <a:r>
              <a:rPr lang="en-US" dirty="0"/>
              <a:t>Capture not just results but the process. Compare improvements to original approaches to gauge real gains. </a:t>
            </a:r>
          </a:p>
          <a:p>
            <a:pPr marL="228600" lvl="0" indent="-228600" algn="l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b="1" dirty="0"/>
              <a:t>Iterate fast, then harden: </a:t>
            </a:r>
            <a:r>
              <a:rPr lang="en-US" dirty="0"/>
              <a:t>Learn quickly, prove what works, then make it robust. Avoid over-engineering early.</a:t>
            </a:r>
          </a:p>
          <a:p>
            <a:pPr marL="228600" lvl="0" indent="-228600" algn="l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b="1" dirty="0"/>
              <a:t>Use multiple lenses of value: </a:t>
            </a:r>
            <a:r>
              <a:rPr lang="en-US" dirty="0"/>
              <a:t>Different audiences value different things—visual quality, time saved, efficiency. Define tangible impact measures.</a:t>
            </a:r>
          </a:p>
          <a:p>
            <a:pPr marL="228600" lvl="0" indent="-228600" algn="l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b="1" dirty="0"/>
              <a:t>Demos. Demos. Demos.: </a:t>
            </a:r>
            <a:r>
              <a:rPr lang="en-US" dirty="0"/>
              <a:t>Always be ready to show your work—through demos, prototypes, videos, or presentations. Keep artifacts fresh and visible.</a:t>
            </a:r>
            <a:endParaRPr dirty="0"/>
          </a:p>
        </p:txBody>
      </p:sp>
      <p:sp>
        <p:nvSpPr>
          <p:cNvPr id="690" name="Google Shape;690;g397d4b8f19a_0_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19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9" name="Google Shape;699;g39bef34c420_0_4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0" name="Google Shape;700;g39bef34c420_0_41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 err="1"/>
              <a:t>We’ve</a:t>
            </a:r>
            <a:r>
              <a:rPr lang="fr-CA" dirty="0"/>
              <a:t> </a:t>
            </a:r>
            <a:r>
              <a:rPr lang="fr-CA" dirty="0" err="1"/>
              <a:t>talked</a:t>
            </a:r>
            <a:r>
              <a:rPr lang="fr-CA" dirty="0"/>
              <a:t> a lot about process, </a:t>
            </a:r>
            <a:r>
              <a:rPr lang="fr-CA" dirty="0" err="1"/>
              <a:t>framework</a:t>
            </a:r>
            <a:r>
              <a:rPr lang="fr-CA" dirty="0"/>
              <a:t>, and the </a:t>
            </a:r>
            <a:r>
              <a:rPr lang="fr-CA" dirty="0" err="1"/>
              <a:t>mindset</a:t>
            </a:r>
            <a:r>
              <a:rPr lang="fr-CA" dirty="0"/>
              <a:t>. </a:t>
            </a:r>
            <a:r>
              <a:rPr lang="fr-CA" dirty="0" err="1"/>
              <a:t>Let’s</a:t>
            </a:r>
            <a:r>
              <a:rPr lang="fr-CA" dirty="0"/>
              <a:t> jump </a:t>
            </a:r>
            <a:r>
              <a:rPr lang="fr-CA" dirty="0" err="1"/>
              <a:t>into</a:t>
            </a:r>
            <a:r>
              <a:rPr lang="fr-CA" dirty="0"/>
              <a:t> </a:t>
            </a:r>
            <a:r>
              <a:rPr lang="fr-CA" dirty="0" err="1"/>
              <a:t>some</a:t>
            </a:r>
            <a:r>
              <a:rPr lang="fr-CA" dirty="0"/>
              <a:t> </a:t>
            </a:r>
            <a:r>
              <a:rPr lang="fr-CA" dirty="0" err="1"/>
              <a:t>concrete</a:t>
            </a:r>
            <a:r>
              <a:rPr lang="fr-CA" dirty="0"/>
              <a:t> case </a:t>
            </a:r>
            <a:r>
              <a:rPr lang="fr-CA" dirty="0" err="1"/>
              <a:t>studies</a:t>
            </a:r>
            <a:r>
              <a:rPr lang="fr-CA" dirty="0"/>
              <a:t>. </a:t>
            </a:r>
            <a:br>
              <a:rPr lang="fr-CA" dirty="0"/>
            </a:br>
            <a:endParaRPr lang="fr-CA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The first one, </a:t>
            </a:r>
            <a:r>
              <a:rPr lang="fr-CA" dirty="0" err="1"/>
              <a:t>around</a:t>
            </a:r>
            <a:r>
              <a:rPr lang="fr-CA" dirty="0"/>
              <a:t> digital </a:t>
            </a:r>
            <a:r>
              <a:rPr lang="fr-CA" dirty="0" err="1"/>
              <a:t>humans</a:t>
            </a:r>
            <a:r>
              <a:rPr lang="fr-CA" dirty="0"/>
              <a:t>.</a:t>
            </a:r>
            <a:endParaRPr dirty="0"/>
          </a:p>
        </p:txBody>
      </p:sp>
      <p:sp>
        <p:nvSpPr>
          <p:cNvPr id="701" name="Google Shape;701;g39bef34c420_0_41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20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7" name="Google Shape;707;g39b9080495f_0_88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8" name="Google Shape;708;g39b9080495f_0_88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Started back in 2017, the idea to build a new head acquisition pipeline around a Lightstage began.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This was a Horizon 3 moonshot, where we wanted to rethink what quality should look like, blurring the lines between film and game visuals by capturing likeness at unprecedented levels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This </a:t>
            </a:r>
            <a:r>
              <a:rPr lang="fr-CA" dirty="0" err="1"/>
              <a:t>started</a:t>
            </a:r>
            <a:r>
              <a:rPr lang="fr-CA" dirty="0"/>
              <a:t> as a close partnership </a:t>
            </a:r>
            <a:r>
              <a:rPr lang="fr-CA" dirty="0" err="1"/>
              <a:t>with</a:t>
            </a:r>
            <a:r>
              <a:rPr lang="fr-CA" dirty="0"/>
              <a:t> </a:t>
            </a:r>
            <a:r>
              <a:rPr lang="fr-CA" dirty="0" err="1"/>
              <a:t>University</a:t>
            </a:r>
            <a:r>
              <a:rPr lang="fr-CA" dirty="0"/>
              <a:t> of </a:t>
            </a:r>
            <a:r>
              <a:rPr lang="fr-CA" dirty="0" err="1"/>
              <a:t>Southern</a:t>
            </a:r>
            <a:r>
              <a:rPr lang="fr-CA" dirty="0"/>
              <a:t> California, </a:t>
            </a:r>
            <a:r>
              <a:rPr lang="fr-CA" dirty="0" err="1"/>
              <a:t>ICT’s</a:t>
            </a:r>
            <a:r>
              <a:rPr lang="fr-CA" dirty="0"/>
              <a:t> group </a:t>
            </a:r>
            <a:r>
              <a:rPr lang="fr-CA" dirty="0" err="1"/>
              <a:t>with</a:t>
            </a:r>
            <a:r>
              <a:rPr lang="fr-CA" dirty="0"/>
              <a:t> Paul </a:t>
            </a:r>
            <a:r>
              <a:rPr lang="fr-CA" dirty="0" err="1"/>
              <a:t>Debevec</a:t>
            </a:r>
            <a:r>
              <a:rPr lang="fr-CA" dirty="0"/>
              <a:t>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8" name="Google Shape;718;g397d4b8f19a_0_9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9" name="Google Shape;719;g397d4b8f19a_0_9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 err="1"/>
              <a:t>Several</a:t>
            </a:r>
            <a:r>
              <a:rPr lang="fr-CA" dirty="0"/>
              <a:t> </a:t>
            </a:r>
            <a:r>
              <a:rPr lang="fr-CA" dirty="0" err="1"/>
              <a:t>years</a:t>
            </a:r>
            <a:r>
              <a:rPr lang="fr-CA" dirty="0"/>
              <a:t> down the line, </a:t>
            </a:r>
            <a:r>
              <a:rPr lang="fr-CA" dirty="0" err="1"/>
              <a:t>this</a:t>
            </a:r>
            <a:r>
              <a:rPr lang="fr-CA" dirty="0"/>
              <a:t> </a:t>
            </a:r>
            <a:r>
              <a:rPr lang="fr-CA" dirty="0" err="1"/>
              <a:t>enabled</a:t>
            </a:r>
            <a:r>
              <a:rPr lang="fr-CA" dirty="0"/>
              <a:t> </a:t>
            </a:r>
            <a:r>
              <a:rPr lang="fr-CA" dirty="0" err="1"/>
              <a:t>some</a:t>
            </a:r>
            <a:r>
              <a:rPr lang="fr-CA" dirty="0"/>
              <a:t> of the </a:t>
            </a:r>
            <a:r>
              <a:rPr lang="fr-CA" dirty="0" err="1"/>
              <a:t>highest</a:t>
            </a:r>
            <a:r>
              <a:rPr lang="fr-CA" dirty="0"/>
              <a:t> </a:t>
            </a:r>
            <a:r>
              <a:rPr lang="fr-CA" dirty="0" err="1"/>
              <a:t>quality</a:t>
            </a:r>
            <a:r>
              <a:rPr lang="fr-CA" dirty="0"/>
              <a:t> </a:t>
            </a:r>
            <a:r>
              <a:rPr lang="fr-CA" dirty="0" err="1"/>
              <a:t>character</a:t>
            </a:r>
            <a:r>
              <a:rPr lang="fr-CA" dirty="0"/>
              <a:t> </a:t>
            </a:r>
            <a:r>
              <a:rPr lang="fr-CA" dirty="0" err="1"/>
              <a:t>visuals</a:t>
            </a:r>
            <a:r>
              <a:rPr lang="fr-CA" dirty="0"/>
              <a:t> in </a:t>
            </a:r>
            <a:r>
              <a:rPr lang="fr-CA" dirty="0" err="1"/>
              <a:t>games</a:t>
            </a:r>
            <a:r>
              <a:rPr lang="fr-CA" dirty="0"/>
              <a:t>, in </a:t>
            </a:r>
            <a:r>
              <a:rPr lang="fr-CA" dirty="0" err="1"/>
              <a:t>Battlefield</a:t>
            </a:r>
            <a:r>
              <a:rPr lang="fr-CA" dirty="0"/>
              <a:t> 6, a close partnership </a:t>
            </a:r>
            <a:r>
              <a:rPr lang="fr-CA" dirty="0" err="1"/>
              <a:t>between</a:t>
            </a:r>
            <a:r>
              <a:rPr lang="fr-CA" dirty="0"/>
              <a:t> SEED and </a:t>
            </a:r>
            <a:r>
              <a:rPr lang="fr-CA" dirty="0" err="1"/>
              <a:t>Battlefield</a:t>
            </a:r>
            <a:r>
              <a:rPr lang="fr-CA" dirty="0"/>
              <a:t> Studios.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fr-CA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You can </a:t>
            </a:r>
            <a:r>
              <a:rPr lang="fr-CA" dirty="0" err="1"/>
              <a:t>see</a:t>
            </a:r>
            <a:r>
              <a:rPr lang="fr-CA" dirty="0"/>
              <a:t> </a:t>
            </a:r>
            <a:r>
              <a:rPr lang="fr-CA" dirty="0" err="1"/>
              <a:t>it</a:t>
            </a:r>
            <a:r>
              <a:rPr lang="fr-CA" dirty="0"/>
              <a:t> </a:t>
            </a:r>
            <a:r>
              <a:rPr lang="fr-CA" dirty="0" err="1"/>
              <a:t>from</a:t>
            </a:r>
            <a:r>
              <a:rPr lang="fr-CA" dirty="0"/>
              <a:t> the content </a:t>
            </a:r>
            <a:r>
              <a:rPr lang="fr-CA" dirty="0" err="1"/>
              <a:t>here</a:t>
            </a:r>
            <a:r>
              <a:rPr lang="fr-CA" dirty="0"/>
              <a:t>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fr-CA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If </a:t>
            </a:r>
            <a:r>
              <a:rPr lang="fr-CA" dirty="0" err="1"/>
              <a:t>you</a:t>
            </a:r>
            <a:r>
              <a:rPr lang="fr-CA" dirty="0"/>
              <a:t> </a:t>
            </a:r>
            <a:r>
              <a:rPr lang="fr-CA" dirty="0" err="1"/>
              <a:t>haven’t</a:t>
            </a:r>
            <a:r>
              <a:rPr lang="fr-CA" dirty="0"/>
              <a:t> </a:t>
            </a:r>
            <a:r>
              <a:rPr lang="fr-CA" dirty="0" err="1"/>
              <a:t>picked</a:t>
            </a:r>
            <a:r>
              <a:rPr lang="fr-CA" dirty="0"/>
              <a:t> up the </a:t>
            </a:r>
            <a:r>
              <a:rPr lang="fr-CA" dirty="0" err="1"/>
              <a:t>game</a:t>
            </a:r>
            <a:r>
              <a:rPr lang="fr-CA" dirty="0"/>
              <a:t> </a:t>
            </a:r>
            <a:r>
              <a:rPr lang="fr-CA" dirty="0" err="1"/>
              <a:t>yet</a:t>
            </a:r>
            <a:r>
              <a:rPr lang="fr-CA" dirty="0"/>
              <a:t>, </a:t>
            </a:r>
            <a:r>
              <a:rPr lang="fr-CA" dirty="0" err="1"/>
              <a:t>you</a:t>
            </a:r>
            <a:r>
              <a:rPr lang="fr-CA" dirty="0"/>
              <a:t> </a:t>
            </a:r>
            <a:r>
              <a:rPr lang="fr-CA" dirty="0" err="1"/>
              <a:t>should</a:t>
            </a:r>
            <a:r>
              <a:rPr lang="fr-CA" dirty="0"/>
              <a:t>. </a:t>
            </a:r>
            <a:r>
              <a:rPr lang="fr-CA" dirty="0" err="1"/>
              <a:t>It’s</a:t>
            </a:r>
            <a:r>
              <a:rPr lang="fr-CA" dirty="0"/>
              <a:t> </a:t>
            </a:r>
            <a:r>
              <a:rPr lang="fr-CA" dirty="0" err="1"/>
              <a:t>incredible</a:t>
            </a:r>
            <a:r>
              <a:rPr lang="fr-CA" dirty="0"/>
              <a:t>.</a:t>
            </a:r>
            <a:endParaRPr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2" name="Google Shape;732;g397d4b8f19a_0_1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3" name="Google Shape;733;g397d4b8f19a_0_16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But </a:t>
            </a:r>
            <a:r>
              <a:rPr lang="fr-CA" dirty="0" err="1"/>
              <a:t>that’s</a:t>
            </a:r>
            <a:r>
              <a:rPr lang="fr-CA" dirty="0"/>
              <a:t> the end state. </a:t>
            </a:r>
            <a:r>
              <a:rPr lang="fr-CA" dirty="0" err="1"/>
              <a:t>Let’s</a:t>
            </a:r>
            <a:r>
              <a:rPr lang="fr-CA" dirty="0"/>
              <a:t> go back and </a:t>
            </a:r>
            <a:r>
              <a:rPr lang="fr-CA" dirty="0" err="1"/>
              <a:t>discuss</a:t>
            </a:r>
            <a:r>
              <a:rPr lang="fr-CA" dirty="0"/>
              <a:t> the </a:t>
            </a:r>
            <a:r>
              <a:rPr lang="fr-CA" dirty="0" err="1"/>
              <a:t>journey</a:t>
            </a:r>
            <a:r>
              <a:rPr lang="fr-CA" dirty="0"/>
              <a:t>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…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734" name="Google Shape;734;g397d4b8f19a_0_16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23</a:t>
            </a:fld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3" name="Google Shape;743;g39812b24276_0_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4" name="Google Shape;744;g39812b24276_0_6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This work led to some great learnings.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Turning R&amp;D hardware into product: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dirty="0"/>
              <a:t>Productizing experimental hardware brings unexpected steps—like UL inspections and safety certifications—not typical in software. 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dirty="0"/>
              <a:t>It also demands close collaboration with the teams who’ll operate it, including training. This success relied on tight teamwork between artists, engineers, researchers, and the capture crew.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Challenges along the way: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dirty="0"/>
              <a:t>We tackled capture inconsistencies, cross-</a:t>
            </a:r>
            <a:r>
              <a:rPr lang="en-US" dirty="0" err="1"/>
              <a:t>timezone</a:t>
            </a:r>
            <a:r>
              <a:rPr lang="en-US" dirty="0"/>
              <a:t> collaboration, and the unique challenge of training actors to perform inside a dome of light instead of using head-mounted cameras.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dirty="0"/>
              <a:t>Ultimately, this became a major Horizon 3 success—now used across EA for digital human scanning—showing that long-term R&amp;D can deliver real, differentiating impact today.</a:t>
            </a:r>
            <a:endParaRPr dirty="0"/>
          </a:p>
        </p:txBody>
      </p:sp>
      <p:sp>
        <p:nvSpPr>
          <p:cNvPr id="745" name="Google Shape;745;g39812b24276_0_6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24</a:t>
            </a:fld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4" name="Google Shape;754;g39bef34c420_0_4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5" name="Google Shape;755;g39bef34c420_0_42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 err="1"/>
              <a:t>Another</a:t>
            </a:r>
            <a:r>
              <a:rPr lang="fr-CA" dirty="0"/>
              <a:t> case </a:t>
            </a:r>
            <a:r>
              <a:rPr lang="fr-CA" dirty="0" err="1"/>
              <a:t>study</a:t>
            </a:r>
            <a:r>
              <a:rPr lang="fr-CA" dirty="0"/>
              <a:t>: Voice2Face</a:t>
            </a:r>
            <a:endParaRPr dirty="0"/>
          </a:p>
        </p:txBody>
      </p:sp>
      <p:sp>
        <p:nvSpPr>
          <p:cNvPr id="756" name="Google Shape;756;g39bef34c420_0_42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25</a:t>
            </a:fld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2" name="Google Shape;762;g39d99dcb1d1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3" name="Google Shape;763;g39d99dcb1d1_1_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Voice2Face </a:t>
            </a:r>
            <a:r>
              <a:rPr lang="fr-CA" dirty="0" err="1"/>
              <a:t>is</a:t>
            </a:r>
            <a:r>
              <a:rPr lang="fr-CA" dirty="0"/>
              <a:t> </a:t>
            </a:r>
            <a:r>
              <a:rPr lang="fr-CA" dirty="0" err="1"/>
              <a:t>what</a:t>
            </a:r>
            <a:r>
              <a:rPr lang="fr-CA" dirty="0"/>
              <a:t> </a:t>
            </a:r>
            <a:r>
              <a:rPr lang="fr-CA" dirty="0" err="1"/>
              <a:t>we</a:t>
            </a:r>
            <a:r>
              <a:rPr lang="fr-CA" dirty="0"/>
              <a:t> </a:t>
            </a:r>
            <a:r>
              <a:rPr lang="fr-CA" dirty="0" err="1"/>
              <a:t>created</a:t>
            </a:r>
            <a:r>
              <a:rPr lang="fr-CA" dirty="0"/>
              <a:t> to drive </a:t>
            </a:r>
            <a:r>
              <a:rPr lang="en" dirty="0"/>
              <a:t>facial animation from speech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" dirty="0"/>
              <a:t>It transforms </a:t>
            </a:r>
            <a:r>
              <a:rPr lang="en-US" sz="1100" b="1" dirty="0">
                <a:solidFill>
                  <a:schemeClr val="dk1"/>
                </a:solidFill>
              </a:rPr>
              <a:t>voice input into expressive facial motion</a:t>
            </a:r>
            <a:r>
              <a:rPr lang="en-US" sz="1100" dirty="0">
                <a:solidFill>
                  <a:schemeClr val="dk1"/>
                </a:solidFill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sz="1100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It </a:t>
            </a:r>
            <a:r>
              <a:rPr lang="fr-CA" dirty="0" err="1"/>
              <a:t>works</a:t>
            </a:r>
            <a:r>
              <a:rPr lang="fr-CA" dirty="0"/>
              <a:t> for </a:t>
            </a:r>
            <a:r>
              <a:rPr lang="fr-CA" dirty="0" err="1"/>
              <a:t>both</a:t>
            </a:r>
            <a:r>
              <a:rPr lang="fr-CA" dirty="0"/>
              <a:t> offline and real-time. The real-time version </a:t>
            </a:r>
            <a:r>
              <a:rPr lang="fr-CA" dirty="0" err="1"/>
              <a:t>we</a:t>
            </a:r>
            <a:r>
              <a:rPr lang="fr-CA" dirty="0"/>
              <a:t> </a:t>
            </a:r>
            <a:r>
              <a:rPr lang="fr-CA" dirty="0" err="1"/>
              <a:t>just</a:t>
            </a:r>
            <a:r>
              <a:rPr lang="fr-CA" dirty="0"/>
              <a:t> </a:t>
            </a:r>
            <a:r>
              <a:rPr lang="fr-CA" dirty="0" err="1"/>
              <a:t>showed</a:t>
            </a:r>
            <a:r>
              <a:rPr lang="fr-CA" dirty="0"/>
              <a:t> at SIGGRAPH 2025</a:t>
            </a:r>
            <a:br>
              <a:rPr lang="fr-CA" dirty="0"/>
            </a:br>
            <a:endParaRPr lang="fr-CA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The offline version </a:t>
            </a:r>
            <a:r>
              <a:rPr lang="fr-CA" dirty="0" err="1"/>
              <a:t>we’ve</a:t>
            </a:r>
            <a:r>
              <a:rPr lang="fr-CA" dirty="0"/>
              <a:t> </a:t>
            </a:r>
            <a:r>
              <a:rPr lang="fr-CA" dirty="0" err="1"/>
              <a:t>used</a:t>
            </a:r>
            <a:r>
              <a:rPr lang="fr-CA" dirty="0"/>
              <a:t> </a:t>
            </a:r>
            <a:r>
              <a:rPr lang="fr-CA" dirty="0" err="1"/>
              <a:t>internally</a:t>
            </a:r>
            <a:endParaRPr lang="fr-CA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fr-CA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 err="1"/>
              <a:t>We’ve</a:t>
            </a:r>
            <a:r>
              <a:rPr lang="fr-CA" dirty="0"/>
              <a:t> </a:t>
            </a:r>
            <a:r>
              <a:rPr lang="fr-CA" dirty="0" err="1"/>
              <a:t>integrated</a:t>
            </a:r>
            <a:r>
              <a:rPr lang="fr-CA" dirty="0"/>
              <a:t> </a:t>
            </a:r>
            <a:r>
              <a:rPr lang="fr-CA" dirty="0" err="1"/>
              <a:t>it</a:t>
            </a:r>
            <a:r>
              <a:rPr lang="fr-CA" dirty="0"/>
              <a:t> in </a:t>
            </a:r>
            <a:r>
              <a:rPr lang="fr-CA" dirty="0" err="1"/>
              <a:t>EA’s</a:t>
            </a:r>
            <a:r>
              <a:rPr lang="fr-CA" dirty="0"/>
              <a:t> </a:t>
            </a:r>
            <a:r>
              <a:rPr lang="fr-CA" dirty="0" err="1"/>
              <a:t>ecosystem</a:t>
            </a:r>
            <a:r>
              <a:rPr lang="fr-CA" dirty="0"/>
              <a:t> of </a:t>
            </a:r>
            <a:r>
              <a:rPr lang="fr-CA" dirty="0" err="1"/>
              <a:t>tools</a:t>
            </a:r>
            <a:endParaRPr lang="fr-CA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fr-CA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 err="1"/>
              <a:t>Ultimately</a:t>
            </a:r>
            <a:r>
              <a:rPr lang="fr-CA" dirty="0"/>
              <a:t>, a solution </a:t>
            </a:r>
            <a:r>
              <a:rPr lang="fr-CA" dirty="0" err="1"/>
              <a:t>that</a:t>
            </a:r>
            <a:r>
              <a:rPr lang="fr-CA" dirty="0"/>
              <a:t> </a:t>
            </a:r>
            <a:r>
              <a:rPr lang="fr-CA" dirty="0" err="1"/>
              <a:t>accelerate</a:t>
            </a:r>
            <a:r>
              <a:rPr lang="fr-CA" dirty="0"/>
              <a:t> </a:t>
            </a:r>
            <a:r>
              <a:rPr lang="fr-CA" dirty="0" err="1"/>
              <a:t>cinematiic</a:t>
            </a:r>
            <a:r>
              <a:rPr lang="fr-CA" dirty="0"/>
              <a:t> and narrative workflows, </a:t>
            </a:r>
            <a:r>
              <a:rPr lang="fr-CA" dirty="0" err="1"/>
              <a:t>while</a:t>
            </a:r>
            <a:r>
              <a:rPr lang="fr-CA" dirty="0"/>
              <a:t> </a:t>
            </a:r>
            <a:r>
              <a:rPr lang="fr-CA" dirty="0" err="1"/>
              <a:t>enabling</a:t>
            </a:r>
            <a:r>
              <a:rPr lang="fr-CA" dirty="0"/>
              <a:t> full </a:t>
            </a:r>
            <a:r>
              <a:rPr lang="fr-CA" dirty="0" err="1"/>
              <a:t>artistic</a:t>
            </a:r>
            <a:r>
              <a:rPr lang="fr-CA" dirty="0"/>
              <a:t> control</a:t>
            </a:r>
            <a:endParaRPr dirty="0"/>
          </a:p>
        </p:txBody>
      </p:sp>
      <p:sp>
        <p:nvSpPr>
          <p:cNvPr id="764" name="Google Shape;764;g39d99dcb1d1_1_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26</a:t>
            </a:fld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6" name="Google Shape;776;g39d99dcb1d1_1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7" name="Google Shape;777;g39d99dcb1d1_1_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US" sz="1100" dirty="0">
                <a:solidFill>
                  <a:schemeClr val="dk1"/>
                </a:solidFill>
              </a:rPr>
              <a:t>The journey of Voice2Face is a fascinating one.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sz="1100" dirty="0">
              <a:solidFill>
                <a:schemeClr val="dk1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US" sz="1100" dirty="0">
                <a:solidFill>
                  <a:schemeClr val="dk1"/>
                </a:solidFill>
              </a:rPr>
              <a:t>It was SEED’s first major ML project. Early experiments showed promise, but quality fell short of game team expectations.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sz="1100" dirty="0">
              <a:solidFill>
                <a:schemeClr val="dk1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US" sz="1100" dirty="0">
                <a:solidFill>
                  <a:schemeClr val="dk1"/>
                </a:solidFill>
              </a:rPr>
              <a:t>The breakthrough came from deep investment in data—an essential step.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sz="1100" dirty="0">
              <a:solidFill>
                <a:schemeClr val="dk1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US" sz="1100" dirty="0">
                <a:solidFill>
                  <a:schemeClr val="dk1"/>
                </a:solidFill>
              </a:rPr>
              <a:t>Productization began around 2020.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sz="1100" dirty="0">
              <a:solidFill>
                <a:schemeClr val="dk1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US" sz="1100" dirty="0">
                <a:solidFill>
                  <a:schemeClr val="dk1"/>
                </a:solidFill>
              </a:rPr>
              <a:t>We partnered with the FC team to deploy the model for crowd chanting, then centralized it through the Tools &amp; Tech team, allowing studios to use version 1.0 while SEED continued advancing the research.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sz="1100" dirty="0">
              <a:solidFill>
                <a:schemeClr val="dk1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US" sz="1100" dirty="0">
                <a:solidFill>
                  <a:schemeClr val="dk1"/>
                </a:solidFill>
              </a:rPr>
              <a:t>A rig-agnostic method proved pivotal, enabling deployment across games with different facial rigs—making Voice2Face a scalable, company-wide solution.</a:t>
            </a:r>
          </a:p>
        </p:txBody>
      </p:sp>
      <p:sp>
        <p:nvSpPr>
          <p:cNvPr id="778" name="Google Shape;778;g39d99dcb1d1_1_1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27</a:t>
            </a:fld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" name="Google Shape;788;g39d99dcb1d1_1_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9" name="Google Shape;789;g39d99dcb1d1_1_2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US" dirty="0"/>
              <a:t>This work led to some great learnings. </a:t>
            </a:r>
            <a:endParaRPr lang="en-US" b="1" dirty="0"/>
          </a:p>
          <a:p>
            <a:endParaRPr lang="en-US" b="1" dirty="0"/>
          </a:p>
          <a:p>
            <a:r>
              <a:rPr lang="en-US" b="1" dirty="0"/>
              <a:t>Prioritize data quality.</a:t>
            </a:r>
            <a:r>
              <a:rPr lang="en-US" dirty="0"/>
              <a:t> ML models are only as strong as their training data. Deep investment in high-quality datasets led to major gains in performance and realism.</a:t>
            </a:r>
            <a:br>
              <a:rPr lang="en-US" dirty="0"/>
            </a:br>
            <a:endParaRPr lang="en-US" dirty="0"/>
          </a:p>
          <a:p>
            <a:r>
              <a:rPr lang="en-US" b="1" dirty="0"/>
              <a:t>Engage artists early.</a:t>
            </a:r>
            <a:r>
              <a:rPr lang="en-US" dirty="0"/>
              <a:t> For tech that intersects with creative workflows, early involvement from artists and animators ensures usability, adoption, and success.</a:t>
            </a:r>
            <a:br>
              <a:rPr lang="en-US" dirty="0"/>
            </a:br>
            <a:endParaRPr lang="en-US" dirty="0"/>
          </a:p>
          <a:p>
            <a:r>
              <a:rPr lang="en-US" b="1" dirty="0"/>
              <a:t>Communicate openly.</a:t>
            </a:r>
            <a:r>
              <a:rPr lang="en-US" dirty="0"/>
              <a:t> Transparency about what the tech can and can’t do builds trust and sets clear expectations. Early honesty around emotional performance guided better iteration.</a:t>
            </a:r>
            <a:br>
              <a:rPr lang="en-US" dirty="0"/>
            </a:br>
            <a:endParaRPr lang="en-US" dirty="0"/>
          </a:p>
          <a:p>
            <a:r>
              <a:rPr lang="en-US" b="1" dirty="0"/>
              <a:t>Co-develop with artists.</a:t>
            </a:r>
            <a:r>
              <a:rPr lang="en-US" dirty="0"/>
              <a:t> Continuous collaboration surfaced key insights—like the impact of accurate tongue animation—directly shaping the research roadmap and improving realism.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790" name="Google Shape;790;g39d99dcb1d1_1_2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28</a:t>
            </a:fld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9" name="Google Shape;799;g39bef34c420_0_4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0" name="Google Shape;800;g39bef34c420_0_43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 err="1"/>
              <a:t>Let’s</a:t>
            </a:r>
            <a:r>
              <a:rPr lang="fr-CA" dirty="0"/>
              <a:t> look at </a:t>
            </a:r>
            <a:r>
              <a:rPr lang="fr-CA" dirty="0" err="1"/>
              <a:t>another</a:t>
            </a:r>
            <a:r>
              <a:rPr lang="fr-CA" dirty="0"/>
              <a:t> usecase: real-time GI</a:t>
            </a:r>
            <a:endParaRPr dirty="0"/>
          </a:p>
        </p:txBody>
      </p:sp>
      <p:sp>
        <p:nvSpPr>
          <p:cNvPr id="801" name="Google Shape;801;g39bef34c420_0_43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29</a:t>
            </a:fld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7" name="Google Shape;807;g39812b24276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8" name="Google Shape;808;g39812b24276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US" dirty="0"/>
              <a:t>Real-Time GI has been a multi-decade challenge and dream for many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For us, </a:t>
            </a:r>
            <a:r>
              <a:rPr lang="fr-CA" dirty="0" err="1"/>
              <a:t>it</a:t>
            </a:r>
            <a:r>
              <a:rPr lang="fr-CA" dirty="0"/>
              <a:t> </a:t>
            </a:r>
            <a:r>
              <a:rPr lang="fr-CA" dirty="0" err="1"/>
              <a:t>started</a:t>
            </a:r>
            <a:r>
              <a:rPr lang="fr-CA" dirty="0"/>
              <a:t> </a:t>
            </a:r>
            <a:r>
              <a:rPr lang="fr-CA" dirty="0" err="1"/>
              <a:t>from</a:t>
            </a:r>
            <a:r>
              <a:rPr lang="fr-CA" dirty="0"/>
              <a:t> a GDC </a:t>
            </a:r>
            <a:r>
              <a:rPr lang="fr-CA" dirty="0" err="1"/>
              <a:t>demo</a:t>
            </a:r>
            <a:r>
              <a:rPr lang="fr-CA" dirty="0"/>
              <a:t> </a:t>
            </a:r>
            <a:r>
              <a:rPr lang="fr-CA" dirty="0" err="1"/>
              <a:t>into</a:t>
            </a:r>
            <a:r>
              <a:rPr lang="fr-CA" dirty="0"/>
              <a:t> </a:t>
            </a:r>
            <a:r>
              <a:rPr lang="fr-CA" dirty="0" err="1"/>
              <a:t>hardened</a:t>
            </a:r>
            <a:r>
              <a:rPr lang="fr-CA" dirty="0"/>
              <a:t> </a:t>
            </a:r>
            <a:r>
              <a:rPr lang="fr-CA" dirty="0" err="1"/>
              <a:t>technology</a:t>
            </a:r>
            <a:r>
              <a:rPr lang="fr-CA" dirty="0"/>
              <a:t> in Frostbite, and </a:t>
            </a:r>
            <a:r>
              <a:rPr lang="fr-CA" dirty="0" err="1"/>
              <a:t>recently</a:t>
            </a:r>
            <a:r>
              <a:rPr lang="fr-CA" dirty="0"/>
              <a:t> shipping in Skate and </a:t>
            </a:r>
            <a:r>
              <a:rPr lang="fr-CA" dirty="0" err="1"/>
              <a:t>College</a:t>
            </a:r>
            <a:r>
              <a:rPr lang="fr-CA" dirty="0"/>
              <a:t> Football</a:t>
            </a:r>
            <a:endParaRPr dirty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2" name="Google Shape;822;g39812b24276_0_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3" name="Google Shape;823;g39812b24276_0_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fr-CA" dirty="0"/>
              <a:t>I </a:t>
            </a:r>
            <a:r>
              <a:rPr lang="fr-CA" dirty="0" err="1"/>
              <a:t>don’t</a:t>
            </a:r>
            <a:r>
              <a:rPr lang="fr-CA" dirty="0"/>
              <a:t> have to </a:t>
            </a:r>
            <a:r>
              <a:rPr lang="fr-CA" dirty="0" err="1"/>
              <a:t>convince</a:t>
            </a:r>
            <a:r>
              <a:rPr lang="fr-CA" dirty="0"/>
              <a:t> all of </a:t>
            </a:r>
            <a:r>
              <a:rPr lang="fr-CA" dirty="0" err="1"/>
              <a:t>you</a:t>
            </a:r>
            <a:r>
              <a:rPr lang="fr-CA" dirty="0"/>
              <a:t> </a:t>
            </a:r>
            <a:r>
              <a:rPr lang="fr-CA" dirty="0" err="1"/>
              <a:t>that</a:t>
            </a:r>
            <a:r>
              <a:rPr lang="fr-CA" dirty="0"/>
              <a:t> real-time GI </a:t>
            </a:r>
            <a:r>
              <a:rPr lang="en-US" dirty="0"/>
              <a:t>greatly simplifies workflows and enables real-time editing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For us, </a:t>
            </a:r>
            <a:r>
              <a:rPr lang="fr-CA" dirty="0" err="1"/>
              <a:t>that</a:t>
            </a:r>
            <a:r>
              <a:rPr lang="fr-CA" dirty="0"/>
              <a:t> </a:t>
            </a:r>
            <a:r>
              <a:rPr lang="fr-CA" dirty="0" err="1"/>
              <a:t>was</a:t>
            </a:r>
            <a:r>
              <a:rPr lang="fr-CA" dirty="0"/>
              <a:t> the </a:t>
            </a:r>
            <a:r>
              <a:rPr lang="fr-CA" dirty="0" err="1"/>
              <a:t>most</a:t>
            </a:r>
            <a:r>
              <a:rPr lang="fr-CA" dirty="0"/>
              <a:t> </a:t>
            </a:r>
            <a:r>
              <a:rPr lang="fr-CA" dirty="0" err="1"/>
              <a:t>powerful</a:t>
            </a:r>
            <a:r>
              <a:rPr lang="fr-CA" dirty="0"/>
              <a:t> </a:t>
            </a:r>
            <a:r>
              <a:rPr lang="fr-CA" dirty="0" err="1"/>
              <a:t>thing</a:t>
            </a:r>
            <a:r>
              <a:rPr lang="fr-CA" dirty="0"/>
              <a:t>, </a:t>
            </a:r>
            <a:r>
              <a:rPr lang="fr-CA" dirty="0" err="1"/>
              <a:t>rather</a:t>
            </a:r>
            <a:r>
              <a:rPr lang="fr-CA" dirty="0"/>
              <a:t> </a:t>
            </a:r>
            <a:r>
              <a:rPr lang="fr-CA" dirty="0" err="1"/>
              <a:t>that</a:t>
            </a:r>
            <a:r>
              <a:rPr lang="fr-CA" dirty="0"/>
              <a:t> the </a:t>
            </a:r>
            <a:r>
              <a:rPr lang="fr-CA" dirty="0" err="1"/>
              <a:t>dynamic</a:t>
            </a:r>
            <a:r>
              <a:rPr lang="fr-CA" dirty="0"/>
              <a:t> aspect of </a:t>
            </a:r>
            <a:r>
              <a:rPr lang="fr-CA" dirty="0" err="1"/>
              <a:t>it</a:t>
            </a:r>
            <a:r>
              <a:rPr lang="fr-CA" dirty="0"/>
              <a:t>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fr-CA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 err="1"/>
              <a:t>With</a:t>
            </a:r>
            <a:r>
              <a:rPr lang="fr-CA" dirty="0"/>
              <a:t> </a:t>
            </a:r>
            <a:r>
              <a:rPr lang="fr-CA" dirty="0" err="1"/>
              <a:t>our</a:t>
            </a:r>
            <a:r>
              <a:rPr lang="fr-CA" dirty="0"/>
              <a:t> </a:t>
            </a:r>
            <a:r>
              <a:rPr lang="fr-CA" dirty="0" err="1"/>
              <a:t>friends</a:t>
            </a:r>
            <a:r>
              <a:rPr lang="fr-CA" dirty="0"/>
              <a:t> at Frostbite, and the </a:t>
            </a:r>
            <a:r>
              <a:rPr lang="fr-CA" dirty="0" err="1"/>
              <a:t>game</a:t>
            </a:r>
            <a:r>
              <a:rPr lang="fr-CA" dirty="0"/>
              <a:t> team, </a:t>
            </a:r>
            <a:r>
              <a:rPr lang="fr-CA" dirty="0" err="1"/>
              <a:t>this</a:t>
            </a:r>
            <a:r>
              <a:rPr lang="fr-CA" dirty="0"/>
              <a:t> </a:t>
            </a:r>
            <a:r>
              <a:rPr lang="fr-CA" dirty="0" err="1"/>
              <a:t>is</a:t>
            </a:r>
            <a:r>
              <a:rPr lang="fr-CA" dirty="0"/>
              <a:t> one of the technologies </a:t>
            </a:r>
            <a:r>
              <a:rPr lang="fr-CA" dirty="0" err="1"/>
              <a:t>that</a:t>
            </a:r>
            <a:r>
              <a:rPr lang="fr-CA" dirty="0"/>
              <a:t> </a:t>
            </a:r>
            <a:r>
              <a:rPr lang="fr-CA" dirty="0" err="1"/>
              <a:t>enabled</a:t>
            </a:r>
            <a:r>
              <a:rPr lang="fr-CA" dirty="0"/>
              <a:t> NCAA </a:t>
            </a:r>
            <a:r>
              <a:rPr lang="fr-CA" dirty="0" err="1"/>
              <a:t>College</a:t>
            </a:r>
            <a:r>
              <a:rPr lang="fr-CA" dirty="0"/>
              <a:t> Football to </a:t>
            </a:r>
            <a:r>
              <a:rPr lang="fr-CA" dirty="0" err="1"/>
              <a:t>ship</a:t>
            </a:r>
            <a:r>
              <a:rPr lang="fr-CA" dirty="0"/>
              <a:t> 150 </a:t>
            </a:r>
            <a:r>
              <a:rPr lang="fr-CA" dirty="0" err="1"/>
              <a:t>stadiums</a:t>
            </a:r>
            <a:r>
              <a:rPr lang="fr-CA" dirty="0"/>
              <a:t>, </a:t>
            </a:r>
            <a:r>
              <a:rPr lang="fr-CA" dirty="0" err="1"/>
              <a:t>properly</a:t>
            </a:r>
            <a:r>
              <a:rPr lang="fr-CA" dirty="0"/>
              <a:t> lit, </a:t>
            </a:r>
            <a:r>
              <a:rPr lang="fr-CA" dirty="0" err="1"/>
              <a:t>that</a:t>
            </a:r>
            <a:r>
              <a:rPr lang="fr-CA" dirty="0"/>
              <a:t> look </a:t>
            </a:r>
            <a:r>
              <a:rPr lang="fr-CA" dirty="0" err="1"/>
              <a:t>great</a:t>
            </a:r>
            <a:endParaRPr lang="fr-CA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3" name="Google Shape;833;g39812b24276_0_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4" name="Google Shape;834;g39812b24276_0_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The </a:t>
            </a:r>
            <a:r>
              <a:rPr lang="fr-CA" dirty="0" err="1"/>
              <a:t>journey</a:t>
            </a:r>
            <a:r>
              <a:rPr lang="fr-CA" dirty="0"/>
              <a:t> for </a:t>
            </a:r>
            <a:r>
              <a:rPr lang="fr-CA" dirty="0" err="1"/>
              <a:t>this</a:t>
            </a:r>
            <a:r>
              <a:rPr lang="fr-CA" dirty="0"/>
              <a:t> </a:t>
            </a:r>
            <a:r>
              <a:rPr lang="fr-CA" dirty="0" err="1"/>
              <a:t>is</a:t>
            </a:r>
            <a:r>
              <a:rPr lang="fr-CA" dirty="0"/>
              <a:t> </a:t>
            </a:r>
            <a:r>
              <a:rPr lang="fr-CA" dirty="0" err="1"/>
              <a:t>also</a:t>
            </a:r>
            <a:r>
              <a:rPr lang="fr-CA" dirty="0"/>
              <a:t> </a:t>
            </a:r>
            <a:r>
              <a:rPr lang="fr-CA" dirty="0" err="1"/>
              <a:t>very</a:t>
            </a:r>
            <a:r>
              <a:rPr lang="fr-CA" dirty="0"/>
              <a:t> </a:t>
            </a:r>
            <a:r>
              <a:rPr lang="fr-CA" dirty="0" err="1"/>
              <a:t>interesting</a:t>
            </a:r>
            <a:endParaRPr lang="fr-CA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fr-CA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It </a:t>
            </a:r>
            <a:r>
              <a:rPr lang="fr-CA" dirty="0" err="1"/>
              <a:t>started</a:t>
            </a:r>
            <a:r>
              <a:rPr lang="fr-CA" dirty="0"/>
              <a:t> </a:t>
            </a:r>
            <a:r>
              <a:rPr lang="fr-CA" dirty="0" err="1"/>
              <a:t>with</a:t>
            </a:r>
            <a:r>
              <a:rPr lang="fr-CA" dirty="0"/>
              <a:t> a GDC 2018 </a:t>
            </a:r>
            <a:r>
              <a:rPr lang="fr-CA" dirty="0" err="1"/>
              <a:t>demo</a:t>
            </a:r>
            <a:r>
              <a:rPr lang="fr-CA" dirty="0"/>
              <a:t>, </a:t>
            </a:r>
            <a:r>
              <a:rPr lang="fr-CA" dirty="0" err="1"/>
              <a:t>created</a:t>
            </a:r>
            <a:r>
              <a:rPr lang="fr-CA" dirty="0"/>
              <a:t> </a:t>
            </a:r>
            <a:r>
              <a:rPr lang="fr-CA" dirty="0" err="1"/>
              <a:t>specifically</a:t>
            </a:r>
            <a:r>
              <a:rPr lang="fr-CA" dirty="0"/>
              <a:t> to </a:t>
            </a:r>
            <a:r>
              <a:rPr lang="fr-CA" dirty="0" err="1"/>
              <a:t>prove</a:t>
            </a:r>
            <a:r>
              <a:rPr lang="fr-CA" dirty="0"/>
              <a:t> </a:t>
            </a:r>
            <a:r>
              <a:rPr lang="fr-CA" dirty="0" err="1"/>
              <a:t>our</a:t>
            </a:r>
            <a:r>
              <a:rPr lang="fr-CA" dirty="0"/>
              <a:t> DirectX </a:t>
            </a:r>
            <a:r>
              <a:rPr lang="fr-CA" dirty="0" err="1"/>
              <a:t>Raytracing</a:t>
            </a:r>
            <a:r>
              <a:rPr lang="fr-CA" dirty="0"/>
              <a:t> API and the </a:t>
            </a:r>
            <a:r>
              <a:rPr lang="fr-CA" dirty="0" err="1"/>
              <a:t>upcoming</a:t>
            </a:r>
            <a:r>
              <a:rPr lang="fr-CA" dirty="0"/>
              <a:t> ray tracing hardware, at the time.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fr-CA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It </a:t>
            </a:r>
            <a:r>
              <a:rPr lang="fr-CA" dirty="0" err="1"/>
              <a:t>then</a:t>
            </a:r>
            <a:r>
              <a:rPr lang="fr-CA" dirty="0"/>
              <a:t> </a:t>
            </a:r>
            <a:r>
              <a:rPr lang="fr-CA" dirty="0" err="1"/>
              <a:t>took</a:t>
            </a:r>
            <a:r>
              <a:rPr lang="fr-CA" dirty="0"/>
              <a:t> </a:t>
            </a:r>
            <a:r>
              <a:rPr lang="fr-CA" dirty="0" err="1"/>
              <a:t>some</a:t>
            </a:r>
            <a:r>
              <a:rPr lang="fr-CA" dirty="0"/>
              <a:t> time and </a:t>
            </a:r>
            <a:r>
              <a:rPr lang="fr-CA" dirty="0" err="1"/>
              <a:t>got</a:t>
            </a:r>
            <a:r>
              <a:rPr lang="fr-CA" dirty="0"/>
              <a:t> </a:t>
            </a:r>
            <a:r>
              <a:rPr lang="fr-CA" dirty="0" err="1"/>
              <a:t>productized</a:t>
            </a:r>
            <a:r>
              <a:rPr lang="fr-CA" dirty="0"/>
              <a:t> </a:t>
            </a:r>
            <a:r>
              <a:rPr lang="fr-CA" dirty="0" err="1"/>
              <a:t>with</a:t>
            </a:r>
            <a:r>
              <a:rPr lang="fr-CA" dirty="0"/>
              <a:t> a close partnership </a:t>
            </a:r>
            <a:r>
              <a:rPr lang="fr-CA" dirty="0" err="1"/>
              <a:t>with</a:t>
            </a:r>
            <a:r>
              <a:rPr lang="fr-CA" dirty="0"/>
              <a:t> Frostbite and the </a:t>
            </a:r>
            <a:r>
              <a:rPr lang="fr-CA" dirty="0" err="1"/>
              <a:t>game</a:t>
            </a:r>
            <a:r>
              <a:rPr lang="fr-CA" dirty="0"/>
              <a:t> teams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fr-CA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fr-CA" dirty="0"/>
              <a:t>In the end, </a:t>
            </a:r>
            <a:r>
              <a:rPr lang="en" sz="1100" dirty="0"/>
              <a:t>s</a:t>
            </a:r>
            <a:r>
              <a:rPr lang="en-US" sz="1100" dirty="0" err="1"/>
              <a:t>uccessfully</a:t>
            </a:r>
            <a:r>
              <a:rPr lang="en-US" sz="1100" dirty="0"/>
              <a:t> shipped, bringing cutting-edge ray tracing from demo to production.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5" name="Google Shape;845;g39812b24276_0_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6" name="Google Shape;846;g39812b24276_0_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/>
              <a:t>Validate in real-world conditions. </a:t>
            </a:r>
            <a:r>
              <a:rPr lang="en-US" dirty="0"/>
              <a:t>High internal confidence isn’t enough. Only real-world scenarios reveal true edge cases, performance bottlenecks, and integration challenges.</a:t>
            </a:r>
            <a:br>
              <a:rPr lang="en-US" dirty="0"/>
            </a:b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/>
              <a:t>Productization takes time. </a:t>
            </a:r>
            <a:r>
              <a:rPr lang="en-US" dirty="0"/>
              <a:t>Transforming advanced rendering technology into a stable, shippable feature is a long-term effort that requires patience, iteration, and close collaboration between research and production teams. </a:t>
            </a:r>
            <a:br>
              <a:rPr lang="en-US" dirty="0"/>
            </a:b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/>
              <a:t>Champions drive success. </a:t>
            </a:r>
            <a:r>
              <a:rPr lang="en-US" dirty="0"/>
              <a:t>Having a strong partner or champion on the destination team is critical for adoption and alignment. They help bridge the gap between R&amp;D intent and production reality.</a:t>
            </a:r>
            <a:br>
              <a:rPr lang="en-US" dirty="0"/>
            </a:b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/>
              <a:t>Secure buy-in across the stack.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- Artists: Understand and support workflow changes.</a:t>
            </a:r>
            <a:br>
              <a:rPr lang="en-US" dirty="0"/>
            </a:br>
            <a:r>
              <a:rPr lang="en-US" dirty="0"/>
              <a:t>- Engineers: Address performance and integration needs.</a:t>
            </a:r>
            <a:br>
              <a:rPr lang="en-US" dirty="0"/>
            </a:br>
            <a:r>
              <a:rPr lang="en-US" dirty="0"/>
              <a:t>- Producers: Plan for schedule impact and always maintain a fallback.</a:t>
            </a:r>
            <a:endParaRPr dirty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5" name="Google Shape;855;g39bef34c420_0_4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6" name="Google Shape;856;g39bef34c420_0_44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And the last case I have for </a:t>
            </a:r>
            <a:r>
              <a:rPr lang="fr-CA" dirty="0" err="1"/>
              <a:t>you</a:t>
            </a:r>
            <a:r>
              <a:rPr lang="fr-CA" dirty="0"/>
              <a:t> </a:t>
            </a:r>
            <a:r>
              <a:rPr lang="fr-CA" dirty="0" err="1"/>
              <a:t>around</a:t>
            </a:r>
            <a:r>
              <a:rPr lang="fr-CA" dirty="0"/>
              <a:t> </a:t>
            </a:r>
            <a:r>
              <a:rPr lang="fr-CA" dirty="0" err="1"/>
              <a:t>game</a:t>
            </a:r>
            <a:r>
              <a:rPr lang="fr-CA" dirty="0"/>
              <a:t> AI.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857" name="Google Shape;857;g39bef34c420_0_44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34</a:t>
            </a:fld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3" name="Google Shape;863;g39d99dcb1d1_0_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4" name="Google Shape;864;g39d99dcb1d1_0_4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fr-CA" dirty="0" err="1"/>
              <a:t>Recently</a:t>
            </a:r>
            <a:r>
              <a:rPr lang="fr-CA" dirty="0"/>
              <a:t>, </a:t>
            </a:r>
            <a:r>
              <a:rPr lang="fr-CA" dirty="0" err="1"/>
              <a:t>we’ve</a:t>
            </a:r>
            <a:r>
              <a:rPr lang="fr-CA" dirty="0"/>
              <a:t> </a:t>
            </a:r>
            <a:r>
              <a:rPr lang="fr-CA" dirty="0" err="1"/>
              <a:t>used</a:t>
            </a:r>
            <a:r>
              <a:rPr lang="fr-CA" dirty="0"/>
              <a:t> </a:t>
            </a:r>
            <a:r>
              <a:rPr lang="en-US" dirty="0"/>
              <a:t>reinforcement learning to train and improve goalkeeper positioning in FC26</a:t>
            </a:r>
            <a:br>
              <a:rPr lang="en-US" dirty="0"/>
            </a:b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Let me show </a:t>
            </a:r>
            <a:r>
              <a:rPr lang="fr-CA" dirty="0" err="1"/>
              <a:t>you</a:t>
            </a:r>
            <a:r>
              <a:rPr lang="fr-CA" dirty="0"/>
              <a:t> a quick trailer on </a:t>
            </a:r>
            <a:r>
              <a:rPr lang="fr-CA" dirty="0" err="1"/>
              <a:t>this</a:t>
            </a:r>
            <a:r>
              <a:rPr lang="fr-CA" dirty="0"/>
              <a:t> specific </a:t>
            </a:r>
            <a:r>
              <a:rPr lang="fr-CA" dirty="0" err="1"/>
              <a:t>improvement</a:t>
            </a:r>
            <a:endParaRPr lang="fr-CA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fr-CA" dirty="0"/>
            </a:br>
            <a:r>
              <a:rPr lang="fr-CA" dirty="0"/>
              <a:t>You can </a:t>
            </a:r>
            <a:r>
              <a:rPr lang="fr-CA" dirty="0" err="1"/>
              <a:t>also</a:t>
            </a:r>
            <a:r>
              <a:rPr lang="fr-CA" dirty="0"/>
              <a:t> </a:t>
            </a:r>
            <a:r>
              <a:rPr lang="fr-CA" dirty="0" err="1"/>
              <a:t>read</a:t>
            </a:r>
            <a:r>
              <a:rPr lang="fr-CA" dirty="0"/>
              <a:t> the </a:t>
            </a:r>
            <a:r>
              <a:rPr lang="fr-CA" dirty="0" err="1"/>
              <a:t>paper</a:t>
            </a:r>
            <a:r>
              <a:rPr lang="fr-CA" dirty="0"/>
              <a:t>, and check out </a:t>
            </a:r>
            <a:r>
              <a:rPr lang="fr-CA" dirty="0" err="1"/>
              <a:t>this</a:t>
            </a:r>
            <a:r>
              <a:rPr lang="fr-CA" dirty="0"/>
              <a:t> </a:t>
            </a:r>
            <a:r>
              <a:rPr lang="fr-CA" dirty="0" err="1"/>
              <a:t>great</a:t>
            </a:r>
            <a:r>
              <a:rPr lang="fr-CA" dirty="0"/>
              <a:t> </a:t>
            </a:r>
            <a:r>
              <a:rPr lang="fr-CA" dirty="0" err="1"/>
              <a:t>piece</a:t>
            </a:r>
            <a:r>
              <a:rPr lang="fr-CA" dirty="0"/>
              <a:t> on </a:t>
            </a:r>
            <a:r>
              <a:rPr lang="fr-CA" dirty="0" err="1"/>
              <a:t>EA’s</a:t>
            </a:r>
            <a:r>
              <a:rPr lang="fr-CA" dirty="0"/>
              <a:t> </a:t>
            </a:r>
            <a:r>
              <a:rPr lang="fr-CA" dirty="0" err="1"/>
              <a:t>website</a:t>
            </a:r>
            <a:r>
              <a:rPr lang="fr-CA" dirty="0"/>
              <a:t> </a:t>
            </a:r>
            <a:r>
              <a:rPr lang="fr-CA" dirty="0" err="1"/>
              <a:t>which</a:t>
            </a:r>
            <a:r>
              <a:rPr lang="fr-CA" dirty="0"/>
              <a:t> </a:t>
            </a:r>
            <a:r>
              <a:rPr lang="fr-CA" dirty="0" err="1"/>
              <a:t>covers</a:t>
            </a:r>
            <a:r>
              <a:rPr lang="fr-CA" dirty="0"/>
              <a:t> improvements made to the </a:t>
            </a:r>
            <a:r>
              <a:rPr lang="fr-CA" dirty="0" err="1"/>
              <a:t>game</a:t>
            </a:r>
            <a:r>
              <a:rPr lang="fr-CA" dirty="0"/>
              <a:t>, </a:t>
            </a:r>
            <a:r>
              <a:rPr lang="fr-CA" dirty="0" err="1"/>
              <a:t>including</a:t>
            </a:r>
            <a:r>
              <a:rPr lang="fr-CA" dirty="0"/>
              <a:t> the </a:t>
            </a:r>
            <a:r>
              <a:rPr lang="fr-CA" dirty="0" err="1"/>
              <a:t>goalie</a:t>
            </a:r>
            <a:r>
              <a:rPr lang="fr-CA" dirty="0"/>
              <a:t> AI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2" name="Google Shape;872;g39d99dcb1d1_0_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3" name="Google Shape;873;g39d99dcb1d1_0_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The story began in 2017, when SEED set out to explore how reinforcement learning (RL) could shape the future of interactive gameplay. Partnering with DICE, we experimented with early RL-driven bots in Battlefield 1. A bold prototype that never shipped, but laid the groundwork. This was shown at GDC 2018, showcasing one of the earliest real-time RL demos ever presented in a modern AAA game context.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It was a glimpse into what was possible when machine learning met large-scale, player-facing systems. Over the following years, both the field and SEED’s capabilities matured.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By 2023, SEED’s work here transitioned. We partnered closely with the FC gameplay team, the focus shifted, and this collaboration led to a breakthrough: the deployment of real-time inference for the goalkeeper positioning in EA SPORTS FC. This achievement proved that ML-driven control could meet the strict performance, reliability, and design expectations of a global AAA title.</a:t>
            </a:r>
            <a:endParaRPr dirty="0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4" name="Google Shape;884;g39d99dcb1d1_0_6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5" name="Google Shape;885;g39d99dcb1d1_0_6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b="1" dirty="0"/>
              <a:t>Productization is a journey. </a:t>
            </a:r>
            <a:r>
              <a:rPr lang="en-US" dirty="0"/>
              <a:t>Turning experimental ML research into something production-ready takes time, iteration, and persistence. </a:t>
            </a:r>
            <a:br>
              <a:rPr lang="en-US" dirty="0"/>
            </a:br>
            <a:endParaRPr lang="en-US" dirty="0"/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b="1" dirty="0"/>
              <a:t>Respect the craft. </a:t>
            </a:r>
            <a:r>
              <a:rPr lang="en-US" dirty="0"/>
              <a:t>Gameplay AI is at the heart of the player experience. Earning the game team’s trust means proving that ML-driven systems are reliable, controllable, and make the game better.</a:t>
            </a:r>
            <a:br>
              <a:rPr lang="en-US" dirty="0"/>
            </a:br>
            <a:endParaRPr lang="en-US" dirty="0"/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b="1" dirty="0"/>
              <a:t>Robustness. </a:t>
            </a:r>
            <a:r>
              <a:rPr lang="en-US" dirty="0"/>
              <a:t>ML introduces new kinds of uncertainty, compared to previous ways. Getting it to production quality means validating, stabilizing, and hardening until it meets gameplay expectations.</a:t>
            </a:r>
            <a:br>
              <a:rPr lang="en-US" dirty="0"/>
            </a:br>
            <a:endParaRPr lang="en-US" dirty="0"/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b="1" dirty="0"/>
              <a:t>Champions </a:t>
            </a:r>
            <a:r>
              <a:rPr lang="en-US" dirty="0"/>
              <a:t>drive adoption. Having a strong partner on the destination team makes all the difference. They help align with product goals and ensure that what we build ships.</a:t>
            </a:r>
            <a:br>
              <a:rPr lang="en-US" dirty="0"/>
            </a:br>
            <a:endParaRPr lang="en-US" dirty="0"/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b="1" dirty="0"/>
              <a:t>Collaboration </a:t>
            </a:r>
            <a:r>
              <a:rPr lang="en-US" dirty="0"/>
              <a:t>is everything. This only worked because our ML researchers worked closely with the FC gameplay team, working side by side in their codebase every day. </a:t>
            </a: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4" name="Google Shape;894;g39bef34c420_0_4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5" name="Google Shape;895;g39bef34c420_0_44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 err="1"/>
              <a:t>Let`s</a:t>
            </a:r>
            <a:r>
              <a:rPr lang="fr-CA" dirty="0"/>
              <a:t> wrap-up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896" name="Google Shape;896;g39bef34c420_0_44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38</a:t>
            </a:fld>
            <a:endParaRPr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" name="Google Shape;901;g39d99dcb1d1_0_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2" name="Google Shape;902;g39d99dcb1d1_0_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b="1" dirty="0"/>
              <a:t>It’s been 10 years. </a:t>
            </a:r>
            <a:r>
              <a:rPr lang="en-US" b="0" dirty="0"/>
              <a:t>We’re running fast toward the future—and we’re just getting started. R&amp;D is hard, but when it works, the payoff is extraordinary.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endParaRPr lang="en-US" b="0" dirty="0"/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b="1" dirty="0"/>
              <a:t>Turning research into production takes the right mix of people</a:t>
            </a:r>
            <a:r>
              <a:rPr lang="en-US" b="0" dirty="0"/>
              <a:t>—engineers, artists, researchers, producers, and leaders—aligned around a shared goal of innovation.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endParaRPr lang="en-US" b="0" dirty="0"/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b="1" dirty="0"/>
              <a:t>Building a self-sustaining R&amp;D engine takes time and balance: </a:t>
            </a:r>
            <a:r>
              <a:rPr lang="en-US" b="0" dirty="0"/>
              <a:t>forward-looking exploration, calculated risk-taking, and continuous delivery of value.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endParaRPr lang="en-US" b="0" dirty="0"/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b="1" dirty="0"/>
              <a:t>We’ve found that balance through persistence, iteration, and collaboration</a:t>
            </a:r>
            <a:r>
              <a:rPr lang="en-US" b="0" dirty="0"/>
              <a:t>—with tremendous support from teams across EA.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endParaRPr lang="en-US" b="0" dirty="0"/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b="1" dirty="0"/>
              <a:t>In the end, it’s about people, ideas, freedom to explore, and delivering, too. </a:t>
            </a:r>
            <a:r>
              <a:rPr lang="en-US" b="0" dirty="0"/>
              <a:t>I hope this inspires new ideas for your own R&amp;D journey.</a:t>
            </a:r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" name="Google Shape;911;g39d99dcb1d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2" name="Google Shape;912;g39d99dcb1d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Happy </a:t>
            </a:r>
            <a:r>
              <a:rPr lang="fr-CA" dirty="0" err="1"/>
              <a:t>anniversary</a:t>
            </a:r>
            <a:r>
              <a:rPr lang="fr-CA" dirty="0"/>
              <a:t>, SEED!</a:t>
            </a:r>
            <a:endParaRPr dirty="0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7" name="Google Shape;917;g39b9080495f_0_7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8" name="Google Shape;918;g39b9080495f_0_7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If </a:t>
            </a:r>
            <a:r>
              <a:rPr lang="fr-CA" dirty="0" err="1"/>
              <a:t>you</a:t>
            </a:r>
            <a:r>
              <a:rPr lang="fr-CA" dirty="0"/>
              <a:t> </a:t>
            </a:r>
            <a:r>
              <a:rPr lang="fr-CA" dirty="0" err="1"/>
              <a:t>want</a:t>
            </a:r>
            <a:r>
              <a:rPr lang="fr-CA" dirty="0"/>
              <a:t> to know more, check out seed.ea.com</a:t>
            </a:r>
            <a:endParaRPr dirty="0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4" name="Google Shape;924;g39b9080495f_0_3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5" name="Google Shape;925;g39b9080495f_0_3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 err="1"/>
              <a:t>Thanks</a:t>
            </a:r>
            <a:r>
              <a:rPr lang="fr-CA" dirty="0"/>
              <a:t>!</a:t>
            </a:r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4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6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4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4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4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4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4.png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8.jp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4.png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6.png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4.png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4.png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4.png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4.png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4.png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4 – Background – White">
  <p:cSld name="CUSTOM_2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 txBox="1">
            <a:spLocks noGrp="1"/>
          </p:cNvSpPr>
          <p:nvPr>
            <p:ph type="sldNum" idx="12"/>
          </p:nvPr>
        </p:nvSpPr>
        <p:spPr>
          <a:xfrm>
            <a:off x="8198450" y="4638625"/>
            <a:ext cx="548700" cy="247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rmAutofit/>
          </a:bodyPr>
          <a:lstStyle>
            <a:lvl1pPr lvl="0" algn="r">
              <a:buNone/>
              <a:defRPr sz="800">
                <a:solidFill>
                  <a:schemeClr val="lt1"/>
                </a:solidFill>
              </a:defRPr>
            </a:lvl1pPr>
            <a:lvl2pPr lvl="1" algn="r">
              <a:buNone/>
              <a:defRPr sz="800">
                <a:solidFill>
                  <a:schemeClr val="lt1"/>
                </a:solidFill>
              </a:defRPr>
            </a:lvl2pPr>
            <a:lvl3pPr lvl="2" algn="r">
              <a:buNone/>
              <a:defRPr sz="800">
                <a:solidFill>
                  <a:schemeClr val="lt1"/>
                </a:solidFill>
              </a:defRPr>
            </a:lvl3pPr>
            <a:lvl4pPr lvl="3" algn="r">
              <a:buNone/>
              <a:defRPr sz="800">
                <a:solidFill>
                  <a:schemeClr val="lt1"/>
                </a:solidFill>
              </a:defRPr>
            </a:lvl4pPr>
            <a:lvl5pPr lvl="4" algn="r">
              <a:buNone/>
              <a:defRPr sz="800">
                <a:solidFill>
                  <a:schemeClr val="lt1"/>
                </a:solidFill>
              </a:defRPr>
            </a:lvl5pPr>
            <a:lvl6pPr lvl="5" algn="r">
              <a:buNone/>
              <a:defRPr sz="800">
                <a:solidFill>
                  <a:schemeClr val="lt1"/>
                </a:solidFill>
              </a:defRPr>
            </a:lvl6pPr>
            <a:lvl7pPr lvl="6" algn="r">
              <a:buNone/>
              <a:defRPr sz="800">
                <a:solidFill>
                  <a:schemeClr val="lt1"/>
                </a:solidFill>
              </a:defRPr>
            </a:lvl7pPr>
            <a:lvl8pPr lvl="7" algn="r">
              <a:buNone/>
              <a:defRPr sz="800">
                <a:solidFill>
                  <a:schemeClr val="lt1"/>
                </a:solidFill>
              </a:defRPr>
            </a:lvl8pPr>
            <a:lvl9pPr lvl="8" algn="r">
              <a:buNone/>
              <a:defRPr sz="800"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2" name="Google Shape;52;p13"/>
          <p:cNvSpPr txBox="1">
            <a:spLocks noGrp="1"/>
          </p:cNvSpPr>
          <p:nvPr>
            <p:ph type="sldNum" idx="2"/>
          </p:nvPr>
        </p:nvSpPr>
        <p:spPr>
          <a:xfrm>
            <a:off x="8198450" y="4638625"/>
            <a:ext cx="548700" cy="247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rmAutofit/>
          </a:bodyPr>
          <a:lstStyle>
            <a:lvl1pPr lvl="0" algn="r">
              <a:buNone/>
              <a:defRPr sz="800">
                <a:solidFill>
                  <a:schemeClr val="lt1"/>
                </a:solidFill>
              </a:defRPr>
            </a:lvl1pPr>
            <a:lvl2pPr lvl="1" algn="r">
              <a:buNone/>
              <a:defRPr sz="800">
                <a:solidFill>
                  <a:schemeClr val="lt1"/>
                </a:solidFill>
              </a:defRPr>
            </a:lvl2pPr>
            <a:lvl3pPr lvl="2" algn="r">
              <a:buNone/>
              <a:defRPr sz="800">
                <a:solidFill>
                  <a:schemeClr val="lt1"/>
                </a:solidFill>
              </a:defRPr>
            </a:lvl3pPr>
            <a:lvl4pPr lvl="3" algn="r">
              <a:buNone/>
              <a:defRPr sz="800">
                <a:solidFill>
                  <a:schemeClr val="lt1"/>
                </a:solidFill>
              </a:defRPr>
            </a:lvl4pPr>
            <a:lvl5pPr lvl="4" algn="r">
              <a:buNone/>
              <a:defRPr sz="800">
                <a:solidFill>
                  <a:schemeClr val="lt1"/>
                </a:solidFill>
              </a:defRPr>
            </a:lvl5pPr>
            <a:lvl6pPr lvl="5" algn="r">
              <a:buNone/>
              <a:defRPr sz="800">
                <a:solidFill>
                  <a:schemeClr val="lt1"/>
                </a:solidFill>
              </a:defRPr>
            </a:lvl6pPr>
            <a:lvl7pPr lvl="6" algn="r">
              <a:buNone/>
              <a:defRPr sz="800">
                <a:solidFill>
                  <a:schemeClr val="lt1"/>
                </a:solidFill>
              </a:defRPr>
            </a:lvl7pPr>
            <a:lvl8pPr lvl="7" algn="r">
              <a:buNone/>
              <a:defRPr sz="800">
                <a:solidFill>
                  <a:schemeClr val="lt1"/>
                </a:solidFill>
              </a:defRPr>
            </a:lvl8pPr>
            <a:lvl9pPr lvl="8" algn="r">
              <a:buNone/>
              <a:defRPr sz="800"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3" name="Google Shape;53;p13"/>
          <p:cNvSpPr txBox="1">
            <a:spLocks noGrp="1"/>
          </p:cNvSpPr>
          <p:nvPr>
            <p:ph type="subTitle" idx="1"/>
          </p:nvPr>
        </p:nvSpPr>
        <p:spPr>
          <a:xfrm>
            <a:off x="2525751" y="4762425"/>
            <a:ext cx="1963800" cy="99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>
              <a:spcBef>
                <a:spcPts val="1200"/>
              </a:spcBef>
              <a:spcAft>
                <a:spcPts val="0"/>
              </a:spcAft>
              <a:buNone/>
              <a:defRPr sz="800"/>
            </a:lvl2pPr>
            <a:lvl3pPr lvl="2">
              <a:spcBef>
                <a:spcPts val="1200"/>
              </a:spcBef>
              <a:spcAft>
                <a:spcPts val="0"/>
              </a:spcAft>
              <a:buNone/>
              <a:defRPr sz="800"/>
            </a:lvl3pPr>
            <a:lvl4pPr lvl="3">
              <a:spcBef>
                <a:spcPts val="1200"/>
              </a:spcBef>
              <a:spcAft>
                <a:spcPts val="0"/>
              </a:spcAft>
              <a:buNone/>
              <a:defRPr sz="800"/>
            </a:lvl4pPr>
            <a:lvl5pPr lvl="4">
              <a:spcBef>
                <a:spcPts val="1200"/>
              </a:spcBef>
              <a:spcAft>
                <a:spcPts val="0"/>
              </a:spcAft>
              <a:buNone/>
              <a:defRPr sz="800"/>
            </a:lvl5pPr>
            <a:lvl6pPr lvl="5">
              <a:spcBef>
                <a:spcPts val="1200"/>
              </a:spcBef>
              <a:spcAft>
                <a:spcPts val="0"/>
              </a:spcAft>
              <a:buNone/>
              <a:defRPr sz="800"/>
            </a:lvl6pPr>
            <a:lvl7pPr lvl="6">
              <a:spcBef>
                <a:spcPts val="1200"/>
              </a:spcBef>
              <a:spcAft>
                <a:spcPts val="0"/>
              </a:spcAft>
              <a:buNone/>
              <a:defRPr sz="800"/>
            </a:lvl7pPr>
            <a:lvl8pPr lvl="7">
              <a:spcBef>
                <a:spcPts val="1200"/>
              </a:spcBef>
              <a:spcAft>
                <a:spcPts val="0"/>
              </a:spcAft>
              <a:buNone/>
              <a:defRPr sz="800"/>
            </a:lvl8pPr>
            <a:lvl9pPr lvl="8">
              <a:spcBef>
                <a:spcPts val="1200"/>
              </a:spcBef>
              <a:spcAft>
                <a:spcPts val="1200"/>
              </a:spcAft>
              <a:buNone/>
              <a:defRPr sz="800"/>
            </a:lvl9pPr>
          </a:lstStyle>
          <a:p>
            <a:endParaRPr/>
          </a:p>
        </p:txBody>
      </p:sp>
      <p:cxnSp>
        <p:nvCxnSpPr>
          <p:cNvPr id="54" name="Google Shape;54;p13"/>
          <p:cNvCxnSpPr/>
          <p:nvPr/>
        </p:nvCxnSpPr>
        <p:spPr>
          <a:xfrm>
            <a:off x="409970" y="524695"/>
            <a:ext cx="7764900" cy="30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5" name="Google Shape;55;p13"/>
          <p:cNvSpPr txBox="1">
            <a:spLocks noGrp="1"/>
          </p:cNvSpPr>
          <p:nvPr>
            <p:ph type="subTitle" idx="3"/>
          </p:nvPr>
        </p:nvSpPr>
        <p:spPr>
          <a:xfrm>
            <a:off x="401600" y="285750"/>
            <a:ext cx="8343900" cy="171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1pPr>
            <a:lvl2pPr lvl="1">
              <a:spcBef>
                <a:spcPts val="1200"/>
              </a:spcBef>
              <a:spcAft>
                <a:spcPts val="0"/>
              </a:spcAft>
              <a:buNone/>
              <a:defRPr sz="800"/>
            </a:lvl2pPr>
            <a:lvl3pPr lvl="2">
              <a:spcBef>
                <a:spcPts val="1200"/>
              </a:spcBef>
              <a:spcAft>
                <a:spcPts val="0"/>
              </a:spcAft>
              <a:buNone/>
              <a:defRPr sz="800"/>
            </a:lvl3pPr>
            <a:lvl4pPr lvl="3">
              <a:spcBef>
                <a:spcPts val="1200"/>
              </a:spcBef>
              <a:spcAft>
                <a:spcPts val="0"/>
              </a:spcAft>
              <a:buNone/>
              <a:defRPr sz="800"/>
            </a:lvl4pPr>
            <a:lvl5pPr lvl="4">
              <a:spcBef>
                <a:spcPts val="1200"/>
              </a:spcBef>
              <a:spcAft>
                <a:spcPts val="0"/>
              </a:spcAft>
              <a:buNone/>
              <a:defRPr sz="800"/>
            </a:lvl5pPr>
            <a:lvl6pPr lvl="5">
              <a:spcBef>
                <a:spcPts val="1200"/>
              </a:spcBef>
              <a:spcAft>
                <a:spcPts val="0"/>
              </a:spcAft>
              <a:buNone/>
              <a:defRPr sz="800"/>
            </a:lvl6pPr>
            <a:lvl7pPr lvl="6">
              <a:spcBef>
                <a:spcPts val="1200"/>
              </a:spcBef>
              <a:spcAft>
                <a:spcPts val="0"/>
              </a:spcAft>
              <a:buNone/>
              <a:defRPr sz="800"/>
            </a:lvl7pPr>
            <a:lvl8pPr lvl="7">
              <a:spcBef>
                <a:spcPts val="1200"/>
              </a:spcBef>
              <a:spcAft>
                <a:spcPts val="0"/>
              </a:spcAft>
              <a:buNone/>
              <a:defRPr sz="800"/>
            </a:lvl8pPr>
            <a:lvl9pPr lvl="8">
              <a:spcBef>
                <a:spcPts val="1200"/>
              </a:spcBef>
              <a:spcAft>
                <a:spcPts val="1200"/>
              </a:spcAft>
              <a:buNone/>
              <a:defRPr sz="800"/>
            </a:lvl9pPr>
          </a:lstStyle>
          <a:p>
            <a:endParaRPr/>
          </a:p>
        </p:txBody>
      </p:sp>
      <p:pic>
        <p:nvPicPr>
          <p:cNvPr id="56" name="Google Shape;56;p13"/>
          <p:cNvPicPr preferRelativeResize="0"/>
          <p:nvPr/>
        </p:nvPicPr>
        <p:blipFill rotWithShape="1">
          <a:blip r:embed="rId2">
            <a:alphaModFix/>
          </a:blip>
          <a:srcRect l="36356" t="-2873" r="32617" b="21247"/>
          <a:stretch/>
        </p:blipFill>
        <p:spPr>
          <a:xfrm>
            <a:off x="8389370" y="324563"/>
            <a:ext cx="402744" cy="40026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secHead">
  <p:cSld name="SECTION_HEADER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5"/>
          <p:cNvSpPr txBox="1">
            <a:spLocks noGrp="1"/>
          </p:cNvSpPr>
          <p:nvPr>
            <p:ph type="title"/>
          </p:nvPr>
        </p:nvSpPr>
        <p:spPr>
          <a:xfrm>
            <a:off x="428625" y="2857500"/>
            <a:ext cx="82869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800"/>
              <a:buNone/>
              <a:defRPr sz="3800" i="0" u="none" strike="noStrike" cap="none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9pPr>
          </a:lstStyle>
          <a:p>
            <a:endParaRPr/>
          </a:p>
        </p:txBody>
      </p:sp>
      <p:sp>
        <p:nvSpPr>
          <p:cNvPr id="64" name="Google Shape;64;p15"/>
          <p:cNvSpPr txBox="1">
            <a:spLocks noGrp="1"/>
          </p:cNvSpPr>
          <p:nvPr>
            <p:ph type="subTitle" idx="1"/>
          </p:nvPr>
        </p:nvSpPr>
        <p:spPr>
          <a:xfrm>
            <a:off x="428625" y="3429000"/>
            <a:ext cx="8286900" cy="400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900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highlight>
                  <a:schemeClr val="lt2"/>
                </a:highlight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highlight>
                  <a:schemeClr val="lt2"/>
                </a:highlight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highlight>
                  <a:schemeClr val="lt2"/>
                </a:highlight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highlight>
                  <a:schemeClr val="lt2"/>
                </a:highlight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highlight>
                  <a:schemeClr val="lt2"/>
                </a:highlight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highlight>
                  <a:schemeClr val="lt2"/>
                </a:highlight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highlight>
                  <a:schemeClr val="lt2"/>
                </a:highlight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highlight>
                  <a:schemeClr val="lt2"/>
                </a:highlight>
              </a:defRPr>
            </a:lvl9pPr>
          </a:lstStyle>
          <a:p>
            <a:endParaRPr/>
          </a:p>
        </p:txBody>
      </p:sp>
      <p:pic>
        <p:nvPicPr>
          <p:cNvPr id="65" name="Google Shape;65;p15"/>
          <p:cNvPicPr preferRelativeResize="0"/>
          <p:nvPr/>
        </p:nvPicPr>
        <p:blipFill rotWithShape="1">
          <a:blip r:embed="rId3">
            <a:alphaModFix/>
          </a:blip>
          <a:srcRect t="-3671" b="-3682"/>
          <a:stretch/>
        </p:blipFill>
        <p:spPr>
          <a:xfrm>
            <a:off x="428625" y="285750"/>
            <a:ext cx="1345326" cy="571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66" name="Google Shape;66;p15"/>
          <p:cNvPicPr preferRelativeResize="0"/>
          <p:nvPr/>
        </p:nvPicPr>
        <p:blipFill rotWithShape="1">
          <a:blip r:embed="rId4">
            <a:alphaModFix/>
          </a:blip>
          <a:srcRect l="308" r="308"/>
          <a:stretch/>
        </p:blipFill>
        <p:spPr>
          <a:xfrm>
            <a:off x="8147409" y="285750"/>
            <a:ext cx="567968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67" name="Google Shape;67;p15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68" name="Google Shape;68;p15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sp>
        <p:nvSpPr>
          <p:cNvPr id="69" name="Google Shape;69;p15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lternate Title Slide 1">
  <p:cSld name="SECTION_HEADER_2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Google Shape;71;p16"/>
          <p:cNvPicPr preferRelativeResize="0"/>
          <p:nvPr/>
        </p:nvPicPr>
        <p:blipFill rotWithShape="1">
          <a:blip r:embed="rId2">
            <a:alphaModFix/>
          </a:blip>
          <a:srcRect t="15604"/>
          <a:stretch/>
        </p:blipFill>
        <p:spPr>
          <a:xfrm>
            <a:off x="0" y="1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72" name="Google Shape;72;p16"/>
          <p:cNvSpPr txBox="1">
            <a:spLocks noGrp="1"/>
          </p:cNvSpPr>
          <p:nvPr>
            <p:ph type="title"/>
          </p:nvPr>
        </p:nvSpPr>
        <p:spPr>
          <a:xfrm>
            <a:off x="428625" y="2857500"/>
            <a:ext cx="82869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800"/>
              <a:buNone/>
              <a:defRPr sz="3800" i="0" u="none" strike="noStrike" cap="none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73" name="Google Shape;73;p16"/>
          <p:cNvSpPr txBox="1">
            <a:spLocks noGrp="1"/>
          </p:cNvSpPr>
          <p:nvPr>
            <p:ph type="subTitle" idx="1"/>
          </p:nvPr>
        </p:nvSpPr>
        <p:spPr>
          <a:xfrm>
            <a:off x="428625" y="3429000"/>
            <a:ext cx="8286900" cy="400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900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pic>
        <p:nvPicPr>
          <p:cNvPr id="74" name="Google Shape;74;p16"/>
          <p:cNvPicPr preferRelativeResize="0"/>
          <p:nvPr/>
        </p:nvPicPr>
        <p:blipFill rotWithShape="1">
          <a:blip r:embed="rId3">
            <a:alphaModFix/>
          </a:blip>
          <a:srcRect t="-3671" b="-3682"/>
          <a:stretch/>
        </p:blipFill>
        <p:spPr>
          <a:xfrm>
            <a:off x="428625" y="285750"/>
            <a:ext cx="1345326" cy="571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75" name="Google Shape;75;p1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147409" y="285750"/>
            <a:ext cx="567968" cy="571498"/>
          </a:xfrm>
          <a:prstGeom prst="rect">
            <a:avLst/>
          </a:prstGeom>
          <a:noFill/>
          <a:ln>
            <a:noFill/>
          </a:ln>
        </p:spPr>
      </p:pic>
      <p:sp>
        <p:nvSpPr>
          <p:cNvPr id="76" name="Google Shape;76;p16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77" name="Google Shape;77;p16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sp>
        <p:nvSpPr>
          <p:cNvPr id="78" name="Google Shape;78;p16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lternate Title Slide 2">
  <p:cSld name="SECTION_HEADER_2_4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7"/>
          <p:cNvSpPr txBox="1">
            <a:spLocks noGrp="1"/>
          </p:cNvSpPr>
          <p:nvPr>
            <p:ph type="title"/>
          </p:nvPr>
        </p:nvSpPr>
        <p:spPr>
          <a:xfrm>
            <a:off x="428625" y="2857500"/>
            <a:ext cx="82869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800"/>
              <a:buNone/>
              <a:defRPr sz="3800" i="0" u="none" strike="noStrike" cap="none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81" name="Google Shape;81;p17"/>
          <p:cNvSpPr txBox="1">
            <a:spLocks noGrp="1"/>
          </p:cNvSpPr>
          <p:nvPr>
            <p:ph type="subTitle" idx="1"/>
          </p:nvPr>
        </p:nvSpPr>
        <p:spPr>
          <a:xfrm>
            <a:off x="428625" y="3429000"/>
            <a:ext cx="8286900" cy="400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900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pic>
        <p:nvPicPr>
          <p:cNvPr id="82" name="Google Shape;82;p17"/>
          <p:cNvPicPr preferRelativeResize="0"/>
          <p:nvPr/>
        </p:nvPicPr>
        <p:blipFill rotWithShape="1">
          <a:blip r:embed="rId3">
            <a:alphaModFix/>
          </a:blip>
          <a:srcRect t="-3671" b="-3682"/>
          <a:stretch/>
        </p:blipFill>
        <p:spPr>
          <a:xfrm>
            <a:off x="428625" y="285750"/>
            <a:ext cx="1345326" cy="571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83" name="Google Shape;83;p17"/>
          <p:cNvPicPr preferRelativeResize="0"/>
          <p:nvPr/>
        </p:nvPicPr>
        <p:blipFill rotWithShape="1">
          <a:blip r:embed="rId4">
            <a:alphaModFix/>
          </a:blip>
          <a:srcRect l="308" r="308"/>
          <a:stretch/>
        </p:blipFill>
        <p:spPr>
          <a:xfrm>
            <a:off x="8147409" y="285750"/>
            <a:ext cx="567968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84" name="Google Shape;84;p17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85" name="Google Shape;85;p17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sp>
        <p:nvSpPr>
          <p:cNvPr id="86" name="Google Shape;86;p17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lternate Title Slide 3">
  <p:cSld name="SECTION_HEADER_2_3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8"/>
          <p:cNvSpPr txBox="1">
            <a:spLocks noGrp="1"/>
          </p:cNvSpPr>
          <p:nvPr>
            <p:ph type="title"/>
          </p:nvPr>
        </p:nvSpPr>
        <p:spPr>
          <a:xfrm>
            <a:off x="428625" y="2857500"/>
            <a:ext cx="82869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800"/>
              <a:buNone/>
              <a:defRPr sz="3800" i="0" u="none" strike="noStrike" cap="none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89" name="Google Shape;89;p18"/>
          <p:cNvSpPr txBox="1">
            <a:spLocks noGrp="1"/>
          </p:cNvSpPr>
          <p:nvPr>
            <p:ph type="subTitle" idx="1"/>
          </p:nvPr>
        </p:nvSpPr>
        <p:spPr>
          <a:xfrm>
            <a:off x="428625" y="3429000"/>
            <a:ext cx="8286900" cy="400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900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pic>
        <p:nvPicPr>
          <p:cNvPr id="90" name="Google Shape;90;p18"/>
          <p:cNvPicPr preferRelativeResize="0"/>
          <p:nvPr/>
        </p:nvPicPr>
        <p:blipFill rotWithShape="1">
          <a:blip r:embed="rId3">
            <a:alphaModFix/>
          </a:blip>
          <a:srcRect t="-3671" b="-3682"/>
          <a:stretch/>
        </p:blipFill>
        <p:spPr>
          <a:xfrm>
            <a:off x="428625" y="285750"/>
            <a:ext cx="1345326" cy="571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91" name="Google Shape;91;p18"/>
          <p:cNvPicPr preferRelativeResize="0"/>
          <p:nvPr/>
        </p:nvPicPr>
        <p:blipFill rotWithShape="1">
          <a:blip r:embed="rId4">
            <a:alphaModFix/>
          </a:blip>
          <a:srcRect l="308" r="308"/>
          <a:stretch/>
        </p:blipFill>
        <p:spPr>
          <a:xfrm>
            <a:off x="8147409" y="285750"/>
            <a:ext cx="567968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92" name="Google Shape;92;p18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3" name="Google Shape;93;p18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sp>
        <p:nvSpPr>
          <p:cNvPr id="94" name="Google Shape;94;p18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 for Technical Talks">
  <p:cSld name="SECTION_HEADER_2_3_1">
    <p:bg>
      <p:bgPr>
        <a:solidFill>
          <a:srgbClr val="FFFFFF"/>
        </a:solidFill>
        <a:effectLst/>
      </p:bgPr>
    </p:bg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9"/>
          <p:cNvSpPr txBox="1">
            <a:spLocks noGrp="1"/>
          </p:cNvSpPr>
          <p:nvPr>
            <p:ph type="title"/>
          </p:nvPr>
        </p:nvSpPr>
        <p:spPr>
          <a:xfrm>
            <a:off x="428625" y="2857500"/>
            <a:ext cx="82869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 sz="3800" i="0" u="none" strike="noStrike" cap="none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9pPr>
          </a:lstStyle>
          <a:p>
            <a:endParaRPr/>
          </a:p>
        </p:txBody>
      </p:sp>
      <p:sp>
        <p:nvSpPr>
          <p:cNvPr id="97" name="Google Shape;97;p19"/>
          <p:cNvSpPr txBox="1">
            <a:spLocks noGrp="1"/>
          </p:cNvSpPr>
          <p:nvPr>
            <p:ph type="subTitle" idx="1"/>
          </p:nvPr>
        </p:nvSpPr>
        <p:spPr>
          <a:xfrm>
            <a:off x="428625" y="3429000"/>
            <a:ext cx="8286900" cy="400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9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pic>
        <p:nvPicPr>
          <p:cNvPr id="98" name="Google Shape;98;p1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430686" y="301859"/>
            <a:ext cx="1385235" cy="547812"/>
          </a:xfrm>
          <a:prstGeom prst="rect">
            <a:avLst/>
          </a:prstGeom>
          <a:noFill/>
          <a:ln>
            <a:noFill/>
          </a:ln>
        </p:spPr>
      </p:pic>
      <p:pic>
        <p:nvPicPr>
          <p:cNvPr id="99" name="Google Shape;99;p19"/>
          <p:cNvPicPr preferRelativeResize="0"/>
          <p:nvPr/>
        </p:nvPicPr>
        <p:blipFill rotWithShape="1">
          <a:blip r:embed="rId3">
            <a:alphaModFix/>
          </a:blip>
          <a:srcRect l="308" r="308"/>
          <a:stretch/>
        </p:blipFill>
        <p:spPr>
          <a:xfrm>
            <a:off x="8147409" y="285750"/>
            <a:ext cx="567967" cy="571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0" name="Google Shape;100;p19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01" name="Google Shape;101;p19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sp>
        <p:nvSpPr>
          <p:cNvPr id="102" name="Google Shape;102;p19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ver Slide for Messaging">
  <p:cSld name="SECTION_HEADER_2_2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" name="Google Shape;104;p20"/>
          <p:cNvPicPr preferRelativeResize="0"/>
          <p:nvPr/>
        </p:nvPicPr>
        <p:blipFill rotWithShape="1">
          <a:blip r:embed="rId3">
            <a:alphaModFix/>
          </a:blip>
          <a:srcRect t="-3671" b="-3682"/>
          <a:stretch/>
        </p:blipFill>
        <p:spPr>
          <a:xfrm>
            <a:off x="428625" y="285750"/>
            <a:ext cx="1345326" cy="571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" name="Google Shape;105;p20"/>
          <p:cNvPicPr preferRelativeResize="0"/>
          <p:nvPr/>
        </p:nvPicPr>
        <p:blipFill rotWithShape="1">
          <a:blip r:embed="rId4">
            <a:alphaModFix/>
          </a:blip>
          <a:srcRect l="308" r="308"/>
          <a:stretch/>
        </p:blipFill>
        <p:spPr>
          <a:xfrm>
            <a:off x="8147409" y="285750"/>
            <a:ext cx="567968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106" name="Google Shape;106;p20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07" name="Google Shape;107;p20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sp>
        <p:nvSpPr>
          <p:cNvPr id="108" name="Google Shape;108;p20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SECTION_HEADER_3_2">
    <p:bg>
      <p:bgPr>
        <a:solidFill>
          <a:schemeClr val="lt1"/>
        </a:solidFill>
        <a:effectLst/>
      </p:bgPr>
    </p:bg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" name="Google Shape;110;p21"/>
          <p:cNvPicPr preferRelativeResize="0"/>
          <p:nvPr/>
        </p:nvPicPr>
        <p:blipFill rotWithShape="1">
          <a:blip r:embed="rId2">
            <a:alphaModFix/>
          </a:blip>
          <a:srcRect b="15604"/>
          <a:stretch/>
        </p:blipFill>
        <p:spPr>
          <a:xfrm rot="10800000">
            <a:off x="3" y="-1"/>
            <a:ext cx="9143997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111" name="Google Shape;111;p21"/>
          <p:cNvSpPr txBox="1">
            <a:spLocks noGrp="1"/>
          </p:cNvSpPr>
          <p:nvPr>
            <p:ph type="title"/>
          </p:nvPr>
        </p:nvSpPr>
        <p:spPr>
          <a:xfrm>
            <a:off x="428625" y="2857500"/>
            <a:ext cx="82869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800"/>
              <a:buNone/>
              <a:defRPr sz="3800" i="0" u="none" strike="noStrike" cap="none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12" name="Google Shape;112;p21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13" name="Google Shape;113;p21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pic>
        <p:nvPicPr>
          <p:cNvPr id="114" name="Google Shape;114;p21"/>
          <p:cNvPicPr preferRelativeResize="0"/>
          <p:nvPr/>
        </p:nvPicPr>
        <p:blipFill rotWithShape="1">
          <a:blip r:embed="rId3">
            <a:alphaModFix/>
          </a:blip>
          <a:srcRect t="-3671" b="-3682"/>
          <a:stretch/>
        </p:blipFill>
        <p:spPr>
          <a:xfrm>
            <a:off x="428625" y="285750"/>
            <a:ext cx="1345326" cy="571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15" name="Google Shape;115;p21"/>
          <p:cNvPicPr preferRelativeResize="0"/>
          <p:nvPr/>
        </p:nvPicPr>
        <p:blipFill rotWithShape="1">
          <a:blip r:embed="rId4">
            <a:alphaModFix/>
          </a:blip>
          <a:srcRect l="308" r="308"/>
          <a:stretch/>
        </p:blipFill>
        <p:spPr>
          <a:xfrm>
            <a:off x="8147409" y="285750"/>
            <a:ext cx="567968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116" name="Google Shape;116;p21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2">
  <p:cSld name="SECTION_HEADER_3_2_1">
    <p:bg>
      <p:bgPr>
        <a:solidFill>
          <a:schemeClr val="lt1"/>
        </a:solidFill>
        <a:effectLst/>
      </p:bgPr>
    </p:bg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" name="Google Shape;118;p22"/>
          <p:cNvPicPr preferRelativeResize="0"/>
          <p:nvPr/>
        </p:nvPicPr>
        <p:blipFill rotWithShape="1">
          <a:blip r:embed="rId2">
            <a:alphaModFix/>
          </a:blip>
          <a:srcRect t="7798" b="7806"/>
          <a:stretch/>
        </p:blipFill>
        <p:spPr>
          <a:xfrm rot="10800000">
            <a:off x="3" y="-1"/>
            <a:ext cx="9143997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119" name="Google Shape;119;p22"/>
          <p:cNvSpPr txBox="1">
            <a:spLocks noGrp="1"/>
          </p:cNvSpPr>
          <p:nvPr>
            <p:ph type="title"/>
          </p:nvPr>
        </p:nvSpPr>
        <p:spPr>
          <a:xfrm>
            <a:off x="428625" y="2857500"/>
            <a:ext cx="82869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800"/>
              <a:buNone/>
              <a:defRPr sz="3800" i="0" u="none" strike="noStrike" cap="none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9pPr>
          </a:lstStyle>
          <a:p>
            <a:endParaRPr/>
          </a:p>
        </p:txBody>
      </p:sp>
      <p:pic>
        <p:nvPicPr>
          <p:cNvPr id="120" name="Google Shape;120;p22"/>
          <p:cNvPicPr preferRelativeResize="0"/>
          <p:nvPr/>
        </p:nvPicPr>
        <p:blipFill rotWithShape="1">
          <a:blip r:embed="rId3">
            <a:alphaModFix/>
          </a:blip>
          <a:srcRect t="-3671" b="-3682"/>
          <a:stretch/>
        </p:blipFill>
        <p:spPr>
          <a:xfrm>
            <a:off x="428625" y="285750"/>
            <a:ext cx="1345326" cy="571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1" name="Google Shape;121;p22"/>
          <p:cNvPicPr preferRelativeResize="0"/>
          <p:nvPr/>
        </p:nvPicPr>
        <p:blipFill rotWithShape="1">
          <a:blip r:embed="rId4">
            <a:alphaModFix/>
          </a:blip>
          <a:srcRect l="308" r="308"/>
          <a:stretch/>
        </p:blipFill>
        <p:spPr>
          <a:xfrm>
            <a:off x="8147409" y="285750"/>
            <a:ext cx="567968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122" name="Google Shape;122;p22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23" name="Google Shape;123;p22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sp>
        <p:nvSpPr>
          <p:cNvPr id="124" name="Google Shape;124;p22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">
  <p:cSld name="CUSTOM">
    <p:bg>
      <p:bgPr>
        <a:solidFill>
          <a:srgbClr val="FFFFFF"/>
        </a:solidFill>
        <a:effectLst/>
      </p:bgPr>
    </p:bg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3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27" name="Google Shape;127;p23"/>
          <p:cNvSpPr txBox="1">
            <a:spLocks noGrp="1"/>
          </p:cNvSpPr>
          <p:nvPr>
            <p:ph type="body" idx="1"/>
          </p:nvPr>
        </p:nvSpPr>
        <p:spPr>
          <a:xfrm>
            <a:off x="428625" y="857250"/>
            <a:ext cx="8286900" cy="4000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lvl="0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•"/>
              <a:defRPr>
                <a:solidFill>
                  <a:schemeClr val="lt1"/>
                </a:solidFill>
              </a:defRPr>
            </a:lvl1pPr>
            <a:lvl2pPr marL="914400" lvl="1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•"/>
              <a:defRPr>
                <a:solidFill>
                  <a:schemeClr val="lt1"/>
                </a:solidFill>
              </a:defRPr>
            </a:lvl2pPr>
            <a:lvl3pPr marL="1371600" lvl="2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•"/>
              <a:defRPr>
                <a:solidFill>
                  <a:schemeClr val="lt1"/>
                </a:solidFill>
              </a:defRPr>
            </a:lvl3pPr>
            <a:lvl4pPr marL="1828800" lvl="3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•"/>
              <a:defRPr>
                <a:solidFill>
                  <a:schemeClr val="lt1"/>
                </a:solidFill>
              </a:defRPr>
            </a:lvl4pPr>
            <a:lvl5pPr marL="2286000" lvl="4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•"/>
              <a:defRPr>
                <a:solidFill>
                  <a:schemeClr val="lt1"/>
                </a:solidFill>
              </a:defRPr>
            </a:lvl5pPr>
            <a:lvl6pPr marL="2743200" lvl="5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•"/>
              <a:defRPr>
                <a:solidFill>
                  <a:schemeClr val="lt1"/>
                </a:solidFill>
              </a:defRPr>
            </a:lvl6pPr>
            <a:lvl7pPr marL="3200400" lvl="6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•"/>
              <a:defRPr>
                <a:solidFill>
                  <a:schemeClr val="lt1"/>
                </a:solidFill>
              </a:defRPr>
            </a:lvl7pPr>
            <a:lvl8pPr marL="3657600" lvl="7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•"/>
              <a:defRPr>
                <a:solidFill>
                  <a:schemeClr val="lt1"/>
                </a:solidFill>
              </a:defRPr>
            </a:lvl8pPr>
            <a:lvl9pPr marL="4114800" lvl="8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•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28" name="Google Shape;128;p23"/>
          <p:cNvSpPr txBox="1">
            <a:spLocks noGrp="1"/>
          </p:cNvSpPr>
          <p:nvPr>
            <p:ph type="subTitle" idx="2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500"/>
              <a:buNone/>
              <a:defRPr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500"/>
              <a:buNone/>
              <a:defRPr sz="1500">
                <a:solidFill>
                  <a:schemeClr val="l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500"/>
              <a:buNone/>
              <a:defRPr sz="1500">
                <a:solidFill>
                  <a:schemeClr val="l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500"/>
              <a:buNone/>
              <a:defRPr sz="1500">
                <a:solidFill>
                  <a:schemeClr val="l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500"/>
              <a:buNone/>
              <a:defRPr sz="1500">
                <a:solidFill>
                  <a:schemeClr val="l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500"/>
              <a:buNone/>
              <a:defRPr sz="1500">
                <a:solidFill>
                  <a:schemeClr val="l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500"/>
              <a:buNone/>
              <a:defRPr sz="1500">
                <a:solidFill>
                  <a:schemeClr val="l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500"/>
              <a:buNone/>
              <a:defRPr sz="1500">
                <a:solidFill>
                  <a:schemeClr val="l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500"/>
              <a:buNone/>
              <a:defRPr sz="15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29" name="Google Shape;129;p23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30" name="Google Shape;130;p23"/>
          <p:cNvSpPr txBox="1">
            <a:spLocks noGrp="1"/>
          </p:cNvSpPr>
          <p:nvPr>
            <p:ph type="sldNum" idx="3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pic>
        <p:nvPicPr>
          <p:cNvPr id="131" name="Google Shape;131;p23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8142131" y="285750"/>
            <a:ext cx="573245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132" name="Google Shape;132;p23"/>
          <p:cNvSpPr txBox="1">
            <a:spLocks noGrp="1"/>
          </p:cNvSpPr>
          <p:nvPr>
            <p:ph type="sldNum" idx="4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Full Height Images - Light">
  <p:cSld name="CUSTOM_5_4_1">
    <p:bg>
      <p:bgPr>
        <a:solidFill>
          <a:srgbClr val="FFFFFF"/>
        </a:solidFill>
        <a:effectLst/>
      </p:bgPr>
    </p:bg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4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38577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35" name="Google Shape;135;p24"/>
          <p:cNvSpPr txBox="1">
            <a:spLocks noGrp="1"/>
          </p:cNvSpPr>
          <p:nvPr>
            <p:ph type="body" idx="1"/>
          </p:nvPr>
        </p:nvSpPr>
        <p:spPr>
          <a:xfrm>
            <a:off x="428625" y="857250"/>
            <a:ext cx="3857700" cy="4000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lvl="0" indent="-323850">
              <a:spcBef>
                <a:spcPts val="0"/>
              </a:spcBef>
              <a:spcAft>
                <a:spcPts val="0"/>
              </a:spcAft>
              <a:buSzPts val="1500"/>
              <a:buChar char="•"/>
              <a:defRPr/>
            </a:lvl1pPr>
            <a:lvl2pPr marL="914400" lvl="1" indent="-323850">
              <a:spcBef>
                <a:spcPts val="0"/>
              </a:spcBef>
              <a:spcAft>
                <a:spcPts val="0"/>
              </a:spcAft>
              <a:buSzPts val="1500"/>
              <a:buChar char="•"/>
              <a:defRPr/>
            </a:lvl2pPr>
            <a:lvl3pPr marL="1371600" lvl="2" indent="-323850">
              <a:spcBef>
                <a:spcPts val="0"/>
              </a:spcBef>
              <a:spcAft>
                <a:spcPts val="0"/>
              </a:spcAft>
              <a:buSzPts val="1500"/>
              <a:buChar char="•"/>
              <a:defRPr/>
            </a:lvl3pPr>
            <a:lvl4pPr marL="1828800" lvl="3" indent="-323850">
              <a:spcBef>
                <a:spcPts val="0"/>
              </a:spcBef>
              <a:spcAft>
                <a:spcPts val="0"/>
              </a:spcAft>
              <a:buSzPts val="1500"/>
              <a:buChar char="•"/>
              <a:defRPr/>
            </a:lvl4pPr>
            <a:lvl5pPr marL="2286000" lvl="4" indent="-323850">
              <a:spcBef>
                <a:spcPts val="0"/>
              </a:spcBef>
              <a:spcAft>
                <a:spcPts val="0"/>
              </a:spcAft>
              <a:buSzPts val="1500"/>
              <a:buChar char="•"/>
              <a:defRPr/>
            </a:lvl5pPr>
            <a:lvl6pPr marL="2743200" lvl="5" indent="-323850">
              <a:spcBef>
                <a:spcPts val="0"/>
              </a:spcBef>
              <a:spcAft>
                <a:spcPts val="0"/>
              </a:spcAft>
              <a:buSzPts val="1500"/>
              <a:buChar char="•"/>
              <a:defRPr/>
            </a:lvl6pPr>
            <a:lvl7pPr marL="3200400" lvl="6" indent="-323850">
              <a:spcBef>
                <a:spcPts val="0"/>
              </a:spcBef>
              <a:spcAft>
                <a:spcPts val="0"/>
              </a:spcAft>
              <a:buSzPts val="1500"/>
              <a:buChar char="•"/>
              <a:defRPr/>
            </a:lvl7pPr>
            <a:lvl8pPr marL="3657600" lvl="7" indent="-323850">
              <a:spcBef>
                <a:spcPts val="0"/>
              </a:spcBef>
              <a:spcAft>
                <a:spcPts val="0"/>
              </a:spcAft>
              <a:buSzPts val="1500"/>
              <a:buChar char="•"/>
              <a:defRPr/>
            </a:lvl8pPr>
            <a:lvl9pPr marL="4114800" lvl="8" indent="-323850">
              <a:spcBef>
                <a:spcPts val="0"/>
              </a:spcBef>
              <a:spcAft>
                <a:spcPts val="0"/>
              </a:spcAft>
              <a:buSzPts val="1500"/>
              <a:buChar char="•"/>
              <a:defRPr/>
            </a:lvl9pPr>
          </a:lstStyle>
          <a:p>
            <a:endParaRPr/>
          </a:p>
        </p:txBody>
      </p:sp>
      <p:sp>
        <p:nvSpPr>
          <p:cNvPr id="136" name="Google Shape;136;p24"/>
          <p:cNvSpPr txBox="1">
            <a:spLocks noGrp="1"/>
          </p:cNvSpPr>
          <p:nvPr>
            <p:ph type="subTitle" idx="2"/>
          </p:nvPr>
        </p:nvSpPr>
        <p:spPr>
          <a:xfrm>
            <a:off x="428625" y="571500"/>
            <a:ext cx="38577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37" name="Google Shape;137;p24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38" name="Google Shape;138;p24"/>
          <p:cNvSpPr txBox="1">
            <a:spLocks noGrp="1"/>
          </p:cNvSpPr>
          <p:nvPr>
            <p:ph type="sldNum" idx="3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pic>
        <p:nvPicPr>
          <p:cNvPr id="139" name="Google Shape;139;p24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8142131" y="285750"/>
            <a:ext cx="573245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140" name="Google Shape;140;p24"/>
          <p:cNvSpPr txBox="1">
            <a:spLocks noGrp="1"/>
          </p:cNvSpPr>
          <p:nvPr>
            <p:ph type="sldNum" idx="4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  <p15:guide id="2" pos="2700">
          <p15:clr>
            <a:srgbClr val="FF0000"/>
          </p15:clr>
        </p15:guide>
        <p15:guide id="3" pos="2880">
          <p15:clr>
            <a:srgbClr val="FF0000"/>
          </p15:clr>
        </p15:guide>
        <p15:guide id="4" pos="3661">
          <p15:clr>
            <a:srgbClr val="FF0000"/>
          </p15:clr>
        </p15:guide>
        <p15:guide id="5" pos="3841">
          <p15:clr>
            <a:srgbClr val="FF000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Full Height Images - Dark">
  <p:cSld name="CUSTOM_5_4_1_1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25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38577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43" name="Google Shape;143;p25"/>
          <p:cNvSpPr txBox="1">
            <a:spLocks noGrp="1"/>
          </p:cNvSpPr>
          <p:nvPr>
            <p:ph type="body" idx="1"/>
          </p:nvPr>
        </p:nvSpPr>
        <p:spPr>
          <a:xfrm>
            <a:off x="428625" y="857250"/>
            <a:ext cx="3857700" cy="4000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lvl="0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1pPr>
            <a:lvl2pPr marL="914400" lvl="1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2pPr>
            <a:lvl3pPr marL="1371600" lvl="2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3pPr>
            <a:lvl4pPr marL="1828800" lvl="3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4pPr>
            <a:lvl5pPr marL="2286000" lvl="4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5pPr>
            <a:lvl6pPr marL="2743200" lvl="5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6pPr>
            <a:lvl7pPr marL="3200400" lvl="6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7pPr>
            <a:lvl8pPr marL="3657600" lvl="7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8pPr>
            <a:lvl9pPr marL="4114800" lvl="8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44" name="Google Shape;144;p25"/>
          <p:cNvSpPr txBox="1">
            <a:spLocks noGrp="1"/>
          </p:cNvSpPr>
          <p:nvPr>
            <p:ph type="subTitle" idx="2"/>
          </p:nvPr>
        </p:nvSpPr>
        <p:spPr>
          <a:xfrm>
            <a:off x="428625" y="571500"/>
            <a:ext cx="38577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45" name="Google Shape;145;p25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46" name="Google Shape;146;p25"/>
          <p:cNvSpPr txBox="1">
            <a:spLocks noGrp="1"/>
          </p:cNvSpPr>
          <p:nvPr>
            <p:ph type="sldNum" idx="3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pic>
        <p:nvPicPr>
          <p:cNvPr id="147" name="Google Shape;147;p2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142131" y="285750"/>
            <a:ext cx="573245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148" name="Google Shape;148;p25"/>
          <p:cNvSpPr txBox="1">
            <a:spLocks noGrp="1"/>
          </p:cNvSpPr>
          <p:nvPr>
            <p:ph type="sldNum" idx="4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  <p15:guide id="2" pos="2700">
          <p15:clr>
            <a:srgbClr val="FF0000"/>
          </p15:clr>
        </p15:guide>
        <p15:guide id="3" pos="2880">
          <p15:clr>
            <a:srgbClr val="FF0000"/>
          </p15:clr>
        </p15:guide>
        <p15:guide id="4" pos="3661">
          <p15:clr>
            <a:srgbClr val="FF0000"/>
          </p15:clr>
        </p15:guide>
        <p15:guide id="5" pos="3841">
          <p15:clr>
            <a:srgbClr val="FF000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Content with Images Above - Light">
  <p:cSld name="CUSTOM_6_1_1_1_1">
    <p:bg>
      <p:bgPr>
        <a:solidFill>
          <a:srgbClr val="FFFFFF"/>
        </a:solidFill>
        <a:effectLst/>
      </p:bgPr>
    </p:bg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26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51" name="Google Shape;151;p26"/>
          <p:cNvSpPr txBox="1">
            <a:spLocks noGrp="1"/>
          </p:cNvSpPr>
          <p:nvPr>
            <p:ph type="body" idx="1"/>
          </p:nvPr>
        </p:nvSpPr>
        <p:spPr>
          <a:xfrm>
            <a:off x="428625" y="3143251"/>
            <a:ext cx="2571900" cy="171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9pPr>
          </a:lstStyle>
          <a:p>
            <a:endParaRPr/>
          </a:p>
        </p:txBody>
      </p:sp>
      <p:sp>
        <p:nvSpPr>
          <p:cNvPr id="152" name="Google Shape;152;p26"/>
          <p:cNvSpPr txBox="1">
            <a:spLocks noGrp="1"/>
          </p:cNvSpPr>
          <p:nvPr>
            <p:ph type="body" idx="2"/>
          </p:nvPr>
        </p:nvSpPr>
        <p:spPr>
          <a:xfrm>
            <a:off x="3286141" y="3143251"/>
            <a:ext cx="2571900" cy="171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9pPr>
          </a:lstStyle>
          <a:p>
            <a:endParaRPr/>
          </a:p>
        </p:txBody>
      </p:sp>
      <p:sp>
        <p:nvSpPr>
          <p:cNvPr id="153" name="Google Shape;153;p26"/>
          <p:cNvSpPr txBox="1">
            <a:spLocks noGrp="1"/>
          </p:cNvSpPr>
          <p:nvPr>
            <p:ph type="body" idx="3"/>
          </p:nvPr>
        </p:nvSpPr>
        <p:spPr>
          <a:xfrm>
            <a:off x="6143656" y="3144166"/>
            <a:ext cx="2571900" cy="171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9pPr>
          </a:lstStyle>
          <a:p>
            <a:endParaRPr/>
          </a:p>
        </p:txBody>
      </p:sp>
      <p:sp>
        <p:nvSpPr>
          <p:cNvPr id="154" name="Google Shape;154;p26"/>
          <p:cNvSpPr txBox="1">
            <a:spLocks noGrp="1"/>
          </p:cNvSpPr>
          <p:nvPr>
            <p:ph type="subTitle" idx="4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55" name="Google Shape;155;p26"/>
          <p:cNvSpPr txBox="1">
            <a:spLocks noGrp="1"/>
          </p:cNvSpPr>
          <p:nvPr>
            <p:ph type="subTitle" idx="5"/>
          </p:nvPr>
        </p:nvSpPr>
        <p:spPr>
          <a:xfrm>
            <a:off x="428625" y="2857500"/>
            <a:ext cx="25719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9pPr>
          </a:lstStyle>
          <a:p>
            <a:endParaRPr/>
          </a:p>
        </p:txBody>
      </p:sp>
      <p:sp>
        <p:nvSpPr>
          <p:cNvPr id="156" name="Google Shape;156;p26"/>
          <p:cNvSpPr txBox="1">
            <a:spLocks noGrp="1"/>
          </p:cNvSpPr>
          <p:nvPr>
            <p:ph type="subTitle" idx="6"/>
          </p:nvPr>
        </p:nvSpPr>
        <p:spPr>
          <a:xfrm>
            <a:off x="3286141" y="2857500"/>
            <a:ext cx="25719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9pPr>
          </a:lstStyle>
          <a:p>
            <a:endParaRPr/>
          </a:p>
        </p:txBody>
      </p:sp>
      <p:sp>
        <p:nvSpPr>
          <p:cNvPr id="157" name="Google Shape;157;p26"/>
          <p:cNvSpPr txBox="1">
            <a:spLocks noGrp="1"/>
          </p:cNvSpPr>
          <p:nvPr>
            <p:ph type="subTitle" idx="7"/>
          </p:nvPr>
        </p:nvSpPr>
        <p:spPr>
          <a:xfrm>
            <a:off x="6143656" y="2857500"/>
            <a:ext cx="25719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9pPr>
          </a:lstStyle>
          <a:p>
            <a:endParaRPr/>
          </a:p>
        </p:txBody>
      </p:sp>
      <p:sp>
        <p:nvSpPr>
          <p:cNvPr id="158" name="Google Shape;158;p26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59" name="Google Shape;159;p26"/>
          <p:cNvSpPr txBox="1">
            <a:spLocks noGrp="1"/>
          </p:cNvSpPr>
          <p:nvPr>
            <p:ph type="sldNum" idx="8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pic>
        <p:nvPicPr>
          <p:cNvPr id="160" name="Google Shape;160;p26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8142131" y="285750"/>
            <a:ext cx="573245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161" name="Google Shape;161;p26"/>
          <p:cNvSpPr txBox="1">
            <a:spLocks noGrp="1"/>
          </p:cNvSpPr>
          <p:nvPr>
            <p:ph type="sldNum" idx="9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889">
          <p15:clr>
            <a:srgbClr val="FF0000"/>
          </p15:clr>
        </p15:guide>
        <p15:guide id="2" orient="horz" pos="1980">
          <p15:clr>
            <a:srgbClr val="FF000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Content with Images Above - Dark">
  <p:cSld name="CUSTOM_6_1_1_1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27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561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64" name="Google Shape;164;p27"/>
          <p:cNvSpPr txBox="1">
            <a:spLocks noGrp="1"/>
          </p:cNvSpPr>
          <p:nvPr>
            <p:ph type="body" idx="1"/>
          </p:nvPr>
        </p:nvSpPr>
        <p:spPr>
          <a:xfrm>
            <a:off x="428625" y="3143251"/>
            <a:ext cx="2571900" cy="171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65" name="Google Shape;165;p27"/>
          <p:cNvSpPr txBox="1">
            <a:spLocks noGrp="1"/>
          </p:cNvSpPr>
          <p:nvPr>
            <p:ph type="body" idx="2"/>
          </p:nvPr>
        </p:nvSpPr>
        <p:spPr>
          <a:xfrm>
            <a:off x="3286141" y="3143251"/>
            <a:ext cx="2571900" cy="171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66" name="Google Shape;166;p27"/>
          <p:cNvSpPr txBox="1">
            <a:spLocks noGrp="1"/>
          </p:cNvSpPr>
          <p:nvPr>
            <p:ph type="body" idx="3"/>
          </p:nvPr>
        </p:nvSpPr>
        <p:spPr>
          <a:xfrm>
            <a:off x="6143656" y="3144166"/>
            <a:ext cx="2571900" cy="171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67" name="Google Shape;167;p27"/>
          <p:cNvSpPr txBox="1">
            <a:spLocks noGrp="1"/>
          </p:cNvSpPr>
          <p:nvPr>
            <p:ph type="subTitle" idx="4"/>
          </p:nvPr>
        </p:nvSpPr>
        <p:spPr>
          <a:xfrm>
            <a:off x="428625" y="571500"/>
            <a:ext cx="75561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68" name="Google Shape;168;p27"/>
          <p:cNvSpPr txBox="1">
            <a:spLocks noGrp="1"/>
          </p:cNvSpPr>
          <p:nvPr>
            <p:ph type="subTitle" idx="5"/>
          </p:nvPr>
        </p:nvSpPr>
        <p:spPr>
          <a:xfrm>
            <a:off x="428625" y="2857500"/>
            <a:ext cx="25719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69" name="Google Shape;169;p27"/>
          <p:cNvSpPr txBox="1">
            <a:spLocks noGrp="1"/>
          </p:cNvSpPr>
          <p:nvPr>
            <p:ph type="subTitle" idx="6"/>
          </p:nvPr>
        </p:nvSpPr>
        <p:spPr>
          <a:xfrm>
            <a:off x="3286141" y="2857500"/>
            <a:ext cx="25719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70" name="Google Shape;170;p27"/>
          <p:cNvSpPr txBox="1">
            <a:spLocks noGrp="1"/>
          </p:cNvSpPr>
          <p:nvPr>
            <p:ph type="subTitle" idx="7"/>
          </p:nvPr>
        </p:nvSpPr>
        <p:spPr>
          <a:xfrm>
            <a:off x="6143656" y="2857500"/>
            <a:ext cx="25719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71" name="Google Shape;171;p27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72" name="Google Shape;172;p27"/>
          <p:cNvSpPr txBox="1">
            <a:spLocks noGrp="1"/>
          </p:cNvSpPr>
          <p:nvPr>
            <p:ph type="sldNum" idx="8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pic>
        <p:nvPicPr>
          <p:cNvPr id="173" name="Google Shape;173;p2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142131" y="285750"/>
            <a:ext cx="573245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174" name="Google Shape;174;p27"/>
          <p:cNvSpPr txBox="1">
            <a:spLocks noGrp="1"/>
          </p:cNvSpPr>
          <p:nvPr>
            <p:ph type="sldNum" idx="9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889">
          <p15:clr>
            <a:srgbClr val="FF0000"/>
          </p15:clr>
        </p15:guide>
        <p15:guide id="2" orient="horz" pos="1980">
          <p15:clr>
            <a:srgbClr val="FF000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- Dark">
  <p:cSld name="CUSTOM_4_2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28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000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77" name="Google Shape;177;p28"/>
          <p:cNvSpPr txBox="1">
            <a:spLocks noGrp="1"/>
          </p:cNvSpPr>
          <p:nvPr>
            <p:ph type="subTitle" idx="1"/>
          </p:nvPr>
        </p:nvSpPr>
        <p:spPr>
          <a:xfrm>
            <a:off x="428625" y="571500"/>
            <a:ext cx="75000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78" name="Google Shape;178;p28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79" name="Google Shape;179;p28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pic>
        <p:nvPicPr>
          <p:cNvPr id="180" name="Google Shape;180;p2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142131" y="285750"/>
            <a:ext cx="573245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181" name="Google Shape;181;p28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720">
          <p15:clr>
            <a:srgbClr val="FF000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- Dark">
  <p:cSld name="CUSTOM_5_4_1_1_1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29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84" name="Google Shape;184;p29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pic>
        <p:nvPicPr>
          <p:cNvPr id="185" name="Google Shape;185;p2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142131" y="285750"/>
            <a:ext cx="573245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186" name="Google Shape;186;p29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  <p15:guide id="2" pos="2700">
          <p15:clr>
            <a:srgbClr val="FF0000"/>
          </p15:clr>
        </p15:guide>
        <p15:guide id="3" pos="2880">
          <p15:clr>
            <a:srgbClr val="FF0000"/>
          </p15:clr>
        </p15:guide>
        <p15:guide id="4" pos="3661">
          <p15:clr>
            <a:srgbClr val="FF0000"/>
          </p15:clr>
        </p15:guide>
        <p15:guide id="5" pos="3841">
          <p15:clr>
            <a:srgbClr val="FF000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- White">
  <p:cSld name="CUSTOM_4_2_1_1">
    <p:bg>
      <p:bgPr>
        <a:solidFill>
          <a:srgbClr val="FFFFFF"/>
        </a:solidFill>
        <a:effectLst/>
      </p:bgPr>
    </p:bg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30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123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89" name="Google Shape;189;p30"/>
          <p:cNvSpPr txBox="1">
            <a:spLocks noGrp="1"/>
          </p:cNvSpPr>
          <p:nvPr>
            <p:ph type="subTitle" idx="1"/>
          </p:nvPr>
        </p:nvSpPr>
        <p:spPr>
          <a:xfrm>
            <a:off x="428625" y="571500"/>
            <a:ext cx="75123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90" name="Google Shape;190;p30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91" name="Google Shape;191;p30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pic>
        <p:nvPicPr>
          <p:cNvPr id="192" name="Google Shape;192;p30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8142131" y="285750"/>
            <a:ext cx="573245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193" name="Google Shape;193;p30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720">
          <p15:clr>
            <a:srgbClr val="FF000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White">
  <p:cSld name="CUSTOM_4_1_1_1_1">
    <p:bg>
      <p:bgPr>
        <a:solidFill>
          <a:srgbClr val="FFFFFF"/>
        </a:solidFill>
        <a:effectLst/>
      </p:bgPr>
    </p:bg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31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96" name="Google Shape;196;p31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pic>
        <p:nvPicPr>
          <p:cNvPr id="197" name="Google Shape;197;p31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8142131" y="285750"/>
            <a:ext cx="573245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198" name="Google Shape;198;p31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secHead">
  <p:cSld name="SECTION_HEADER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33"/>
          <p:cNvSpPr txBox="1">
            <a:spLocks noGrp="1"/>
          </p:cNvSpPr>
          <p:nvPr>
            <p:ph type="title"/>
          </p:nvPr>
        </p:nvSpPr>
        <p:spPr>
          <a:xfrm>
            <a:off x="428625" y="2857500"/>
            <a:ext cx="82869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800"/>
              <a:buNone/>
              <a:defRPr sz="3800" i="0" u="none" strike="noStrike" cap="none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9pPr>
          </a:lstStyle>
          <a:p>
            <a:endParaRPr/>
          </a:p>
        </p:txBody>
      </p:sp>
      <p:sp>
        <p:nvSpPr>
          <p:cNvPr id="206" name="Google Shape;206;p33"/>
          <p:cNvSpPr txBox="1">
            <a:spLocks noGrp="1"/>
          </p:cNvSpPr>
          <p:nvPr>
            <p:ph type="subTitle" idx="1"/>
          </p:nvPr>
        </p:nvSpPr>
        <p:spPr>
          <a:xfrm>
            <a:off x="428625" y="3429000"/>
            <a:ext cx="8286900" cy="400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900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highlight>
                  <a:schemeClr val="lt2"/>
                </a:highlight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highlight>
                  <a:schemeClr val="lt2"/>
                </a:highlight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highlight>
                  <a:schemeClr val="lt2"/>
                </a:highlight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highlight>
                  <a:schemeClr val="lt2"/>
                </a:highlight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highlight>
                  <a:schemeClr val="lt2"/>
                </a:highlight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highlight>
                  <a:schemeClr val="lt2"/>
                </a:highlight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highlight>
                  <a:schemeClr val="lt2"/>
                </a:highlight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highlight>
                  <a:schemeClr val="lt2"/>
                </a:highlight>
              </a:defRPr>
            </a:lvl9pPr>
          </a:lstStyle>
          <a:p>
            <a:endParaRPr/>
          </a:p>
        </p:txBody>
      </p:sp>
      <p:pic>
        <p:nvPicPr>
          <p:cNvPr id="207" name="Google Shape;207;p33"/>
          <p:cNvPicPr preferRelativeResize="0"/>
          <p:nvPr/>
        </p:nvPicPr>
        <p:blipFill rotWithShape="1">
          <a:blip r:embed="rId3">
            <a:alphaModFix/>
          </a:blip>
          <a:srcRect t="-3671" b="-3682"/>
          <a:stretch/>
        </p:blipFill>
        <p:spPr>
          <a:xfrm>
            <a:off x="428625" y="285750"/>
            <a:ext cx="1345326" cy="571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08" name="Google Shape;208;p33"/>
          <p:cNvPicPr preferRelativeResize="0"/>
          <p:nvPr/>
        </p:nvPicPr>
        <p:blipFill rotWithShape="1">
          <a:blip r:embed="rId4">
            <a:alphaModFix/>
          </a:blip>
          <a:srcRect l="308" r="308"/>
          <a:stretch/>
        </p:blipFill>
        <p:spPr>
          <a:xfrm>
            <a:off x="8147409" y="285750"/>
            <a:ext cx="567968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209" name="Google Shape;209;p33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10" name="Google Shape;210;p33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sp>
        <p:nvSpPr>
          <p:cNvPr id="211" name="Google Shape;211;p33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lternate Title Slide 1">
  <p:cSld name="SECTION_HEADER_2"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3" name="Google Shape;213;p34"/>
          <p:cNvPicPr preferRelativeResize="0"/>
          <p:nvPr/>
        </p:nvPicPr>
        <p:blipFill rotWithShape="1">
          <a:blip r:embed="rId2">
            <a:alphaModFix/>
          </a:blip>
          <a:srcRect t="15604"/>
          <a:stretch/>
        </p:blipFill>
        <p:spPr>
          <a:xfrm>
            <a:off x="0" y="1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214" name="Google Shape;214;p34"/>
          <p:cNvSpPr txBox="1">
            <a:spLocks noGrp="1"/>
          </p:cNvSpPr>
          <p:nvPr>
            <p:ph type="title"/>
          </p:nvPr>
        </p:nvSpPr>
        <p:spPr>
          <a:xfrm>
            <a:off x="428625" y="2857500"/>
            <a:ext cx="82869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800"/>
              <a:buNone/>
              <a:defRPr sz="3800" i="0" u="none" strike="noStrike" cap="none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215" name="Google Shape;215;p34"/>
          <p:cNvSpPr txBox="1">
            <a:spLocks noGrp="1"/>
          </p:cNvSpPr>
          <p:nvPr>
            <p:ph type="subTitle" idx="1"/>
          </p:nvPr>
        </p:nvSpPr>
        <p:spPr>
          <a:xfrm>
            <a:off x="428625" y="3429000"/>
            <a:ext cx="8286900" cy="400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900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pic>
        <p:nvPicPr>
          <p:cNvPr id="216" name="Google Shape;216;p34"/>
          <p:cNvPicPr preferRelativeResize="0"/>
          <p:nvPr/>
        </p:nvPicPr>
        <p:blipFill rotWithShape="1">
          <a:blip r:embed="rId3">
            <a:alphaModFix/>
          </a:blip>
          <a:srcRect t="-3671" b="-3682"/>
          <a:stretch/>
        </p:blipFill>
        <p:spPr>
          <a:xfrm>
            <a:off x="428625" y="285750"/>
            <a:ext cx="1345326" cy="571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17" name="Google Shape;217;p3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147409" y="285750"/>
            <a:ext cx="567968" cy="571498"/>
          </a:xfrm>
          <a:prstGeom prst="rect">
            <a:avLst/>
          </a:prstGeom>
          <a:noFill/>
          <a:ln>
            <a:noFill/>
          </a:ln>
        </p:spPr>
      </p:pic>
      <p:sp>
        <p:nvSpPr>
          <p:cNvPr id="218" name="Google Shape;218;p34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19" name="Google Shape;219;p34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sp>
        <p:nvSpPr>
          <p:cNvPr id="220" name="Google Shape;220;p34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lternate Title Slide 2">
  <p:cSld name="SECTION_HEADER_2_4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5"/>
          <p:cNvSpPr txBox="1">
            <a:spLocks noGrp="1"/>
          </p:cNvSpPr>
          <p:nvPr>
            <p:ph type="title"/>
          </p:nvPr>
        </p:nvSpPr>
        <p:spPr>
          <a:xfrm>
            <a:off x="428625" y="2857500"/>
            <a:ext cx="82869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800"/>
              <a:buNone/>
              <a:defRPr sz="3800" i="0" u="none" strike="noStrike" cap="none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223" name="Google Shape;223;p35"/>
          <p:cNvSpPr txBox="1">
            <a:spLocks noGrp="1"/>
          </p:cNvSpPr>
          <p:nvPr>
            <p:ph type="subTitle" idx="1"/>
          </p:nvPr>
        </p:nvSpPr>
        <p:spPr>
          <a:xfrm>
            <a:off x="428625" y="3429000"/>
            <a:ext cx="8286900" cy="400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900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pic>
        <p:nvPicPr>
          <p:cNvPr id="224" name="Google Shape;224;p35"/>
          <p:cNvPicPr preferRelativeResize="0"/>
          <p:nvPr/>
        </p:nvPicPr>
        <p:blipFill rotWithShape="1">
          <a:blip r:embed="rId3">
            <a:alphaModFix/>
          </a:blip>
          <a:srcRect t="-3671" b="-3682"/>
          <a:stretch/>
        </p:blipFill>
        <p:spPr>
          <a:xfrm>
            <a:off x="428625" y="285750"/>
            <a:ext cx="1345326" cy="571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25" name="Google Shape;225;p35"/>
          <p:cNvPicPr preferRelativeResize="0"/>
          <p:nvPr/>
        </p:nvPicPr>
        <p:blipFill rotWithShape="1">
          <a:blip r:embed="rId4">
            <a:alphaModFix/>
          </a:blip>
          <a:srcRect l="308" r="308"/>
          <a:stretch/>
        </p:blipFill>
        <p:spPr>
          <a:xfrm>
            <a:off x="8147409" y="285750"/>
            <a:ext cx="567968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226" name="Google Shape;226;p35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27" name="Google Shape;227;p35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sp>
        <p:nvSpPr>
          <p:cNvPr id="228" name="Google Shape;228;p35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lternate Title Slide 3">
  <p:cSld name="SECTION_HEADER_2_3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36"/>
          <p:cNvSpPr txBox="1">
            <a:spLocks noGrp="1"/>
          </p:cNvSpPr>
          <p:nvPr>
            <p:ph type="title"/>
          </p:nvPr>
        </p:nvSpPr>
        <p:spPr>
          <a:xfrm>
            <a:off x="428625" y="2857500"/>
            <a:ext cx="82869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800"/>
              <a:buNone/>
              <a:defRPr sz="3800" i="0" u="none" strike="noStrike" cap="none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231" name="Google Shape;231;p36"/>
          <p:cNvSpPr txBox="1">
            <a:spLocks noGrp="1"/>
          </p:cNvSpPr>
          <p:nvPr>
            <p:ph type="subTitle" idx="1"/>
          </p:nvPr>
        </p:nvSpPr>
        <p:spPr>
          <a:xfrm>
            <a:off x="428625" y="3429000"/>
            <a:ext cx="8286900" cy="400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900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pic>
        <p:nvPicPr>
          <p:cNvPr id="232" name="Google Shape;232;p36"/>
          <p:cNvPicPr preferRelativeResize="0"/>
          <p:nvPr/>
        </p:nvPicPr>
        <p:blipFill rotWithShape="1">
          <a:blip r:embed="rId3">
            <a:alphaModFix/>
          </a:blip>
          <a:srcRect t="-3671" b="-3682"/>
          <a:stretch/>
        </p:blipFill>
        <p:spPr>
          <a:xfrm>
            <a:off x="428625" y="285750"/>
            <a:ext cx="1345326" cy="571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33" name="Google Shape;233;p36"/>
          <p:cNvPicPr preferRelativeResize="0"/>
          <p:nvPr/>
        </p:nvPicPr>
        <p:blipFill rotWithShape="1">
          <a:blip r:embed="rId4">
            <a:alphaModFix/>
          </a:blip>
          <a:srcRect l="308" r="308"/>
          <a:stretch/>
        </p:blipFill>
        <p:spPr>
          <a:xfrm>
            <a:off x="8147409" y="285750"/>
            <a:ext cx="567968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234" name="Google Shape;234;p36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35" name="Google Shape;235;p36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sp>
        <p:nvSpPr>
          <p:cNvPr id="236" name="Google Shape;236;p36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 for Technical Talks">
  <p:cSld name="SECTION_HEADER_2_3_1">
    <p:bg>
      <p:bgPr>
        <a:solidFill>
          <a:srgbClr val="FFFFFF"/>
        </a:solidFill>
        <a:effectLst/>
      </p:bgPr>
    </p:bg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37"/>
          <p:cNvSpPr txBox="1">
            <a:spLocks noGrp="1"/>
          </p:cNvSpPr>
          <p:nvPr>
            <p:ph type="title"/>
          </p:nvPr>
        </p:nvSpPr>
        <p:spPr>
          <a:xfrm>
            <a:off x="428625" y="2857500"/>
            <a:ext cx="82869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 sz="3800" i="0" u="none" strike="noStrike" cap="none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9pPr>
          </a:lstStyle>
          <a:p>
            <a:endParaRPr/>
          </a:p>
        </p:txBody>
      </p:sp>
      <p:sp>
        <p:nvSpPr>
          <p:cNvPr id="239" name="Google Shape;239;p37"/>
          <p:cNvSpPr txBox="1">
            <a:spLocks noGrp="1"/>
          </p:cNvSpPr>
          <p:nvPr>
            <p:ph type="subTitle" idx="1"/>
          </p:nvPr>
        </p:nvSpPr>
        <p:spPr>
          <a:xfrm>
            <a:off x="428625" y="3429000"/>
            <a:ext cx="8286900" cy="400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9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pic>
        <p:nvPicPr>
          <p:cNvPr id="240" name="Google Shape;240;p3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430686" y="301859"/>
            <a:ext cx="1385235" cy="547812"/>
          </a:xfrm>
          <a:prstGeom prst="rect">
            <a:avLst/>
          </a:prstGeom>
          <a:noFill/>
          <a:ln>
            <a:noFill/>
          </a:ln>
        </p:spPr>
      </p:pic>
      <p:pic>
        <p:nvPicPr>
          <p:cNvPr id="241" name="Google Shape;241;p37"/>
          <p:cNvPicPr preferRelativeResize="0"/>
          <p:nvPr/>
        </p:nvPicPr>
        <p:blipFill rotWithShape="1">
          <a:blip r:embed="rId3">
            <a:alphaModFix/>
          </a:blip>
          <a:srcRect l="308" r="308"/>
          <a:stretch/>
        </p:blipFill>
        <p:spPr>
          <a:xfrm>
            <a:off x="8147409" y="285750"/>
            <a:ext cx="567967" cy="571500"/>
          </a:xfrm>
          <a:prstGeom prst="rect">
            <a:avLst/>
          </a:prstGeom>
          <a:noFill/>
          <a:ln>
            <a:noFill/>
          </a:ln>
        </p:spPr>
      </p:pic>
      <p:sp>
        <p:nvSpPr>
          <p:cNvPr id="242" name="Google Shape;242;p37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43" name="Google Shape;243;p37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sp>
        <p:nvSpPr>
          <p:cNvPr id="244" name="Google Shape;244;p37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ver Slide for Messaging">
  <p:cSld name="SECTION_HEADER_2_2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6" name="Google Shape;246;p38"/>
          <p:cNvPicPr preferRelativeResize="0"/>
          <p:nvPr/>
        </p:nvPicPr>
        <p:blipFill rotWithShape="1">
          <a:blip r:embed="rId3">
            <a:alphaModFix/>
          </a:blip>
          <a:srcRect t="-3671" b="-3682"/>
          <a:stretch/>
        </p:blipFill>
        <p:spPr>
          <a:xfrm>
            <a:off x="428625" y="285750"/>
            <a:ext cx="1345326" cy="571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47" name="Google Shape;247;p38"/>
          <p:cNvPicPr preferRelativeResize="0"/>
          <p:nvPr/>
        </p:nvPicPr>
        <p:blipFill rotWithShape="1">
          <a:blip r:embed="rId4">
            <a:alphaModFix/>
          </a:blip>
          <a:srcRect l="308" r="308"/>
          <a:stretch/>
        </p:blipFill>
        <p:spPr>
          <a:xfrm>
            <a:off x="8147409" y="285750"/>
            <a:ext cx="567968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248" name="Google Shape;248;p38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49" name="Google Shape;249;p38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sp>
        <p:nvSpPr>
          <p:cNvPr id="250" name="Google Shape;250;p38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SECTION_HEADER_3_2">
    <p:bg>
      <p:bgPr>
        <a:solidFill>
          <a:schemeClr val="lt1"/>
        </a:solidFill>
        <a:effectLst/>
      </p:bgPr>
    </p:bg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2" name="Google Shape;252;p39"/>
          <p:cNvPicPr preferRelativeResize="0"/>
          <p:nvPr/>
        </p:nvPicPr>
        <p:blipFill rotWithShape="1">
          <a:blip r:embed="rId2">
            <a:alphaModFix/>
          </a:blip>
          <a:srcRect b="15604"/>
          <a:stretch/>
        </p:blipFill>
        <p:spPr>
          <a:xfrm rot="10800000">
            <a:off x="3" y="-1"/>
            <a:ext cx="9143997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253" name="Google Shape;253;p39"/>
          <p:cNvSpPr txBox="1">
            <a:spLocks noGrp="1"/>
          </p:cNvSpPr>
          <p:nvPr>
            <p:ph type="title"/>
          </p:nvPr>
        </p:nvSpPr>
        <p:spPr>
          <a:xfrm>
            <a:off x="428625" y="2857500"/>
            <a:ext cx="82869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800"/>
              <a:buNone/>
              <a:defRPr sz="3800" i="0" u="none" strike="noStrike" cap="none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4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254" name="Google Shape;254;p39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55" name="Google Shape;255;p39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chemeClr val="lt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pic>
        <p:nvPicPr>
          <p:cNvPr id="256" name="Google Shape;256;p39"/>
          <p:cNvPicPr preferRelativeResize="0"/>
          <p:nvPr/>
        </p:nvPicPr>
        <p:blipFill rotWithShape="1">
          <a:blip r:embed="rId3">
            <a:alphaModFix/>
          </a:blip>
          <a:srcRect t="-3671" b="-3682"/>
          <a:stretch/>
        </p:blipFill>
        <p:spPr>
          <a:xfrm>
            <a:off x="428625" y="285750"/>
            <a:ext cx="1345326" cy="571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57" name="Google Shape;257;p39"/>
          <p:cNvPicPr preferRelativeResize="0"/>
          <p:nvPr/>
        </p:nvPicPr>
        <p:blipFill rotWithShape="1">
          <a:blip r:embed="rId4">
            <a:alphaModFix/>
          </a:blip>
          <a:srcRect l="308" r="308"/>
          <a:stretch/>
        </p:blipFill>
        <p:spPr>
          <a:xfrm>
            <a:off x="8147409" y="285750"/>
            <a:ext cx="567968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258" name="Google Shape;258;p39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2">
  <p:cSld name="SECTION_HEADER_3_2_1">
    <p:bg>
      <p:bgPr>
        <a:solidFill>
          <a:schemeClr val="lt1"/>
        </a:solidFill>
        <a:effectLst/>
      </p:bgPr>
    </p:bg>
    <p:spTree>
      <p:nvGrpSpPr>
        <p:cNvPr id="1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0" name="Google Shape;260;p40"/>
          <p:cNvPicPr preferRelativeResize="0"/>
          <p:nvPr/>
        </p:nvPicPr>
        <p:blipFill rotWithShape="1">
          <a:blip r:embed="rId2">
            <a:alphaModFix/>
          </a:blip>
          <a:srcRect t="7798" b="7806"/>
          <a:stretch/>
        </p:blipFill>
        <p:spPr>
          <a:xfrm rot="10800000">
            <a:off x="3" y="-1"/>
            <a:ext cx="9143997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261" name="Google Shape;261;p40"/>
          <p:cNvSpPr txBox="1">
            <a:spLocks noGrp="1"/>
          </p:cNvSpPr>
          <p:nvPr>
            <p:ph type="title"/>
          </p:nvPr>
        </p:nvSpPr>
        <p:spPr>
          <a:xfrm>
            <a:off x="428625" y="2857500"/>
            <a:ext cx="82869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800"/>
              <a:buNone/>
              <a:defRPr sz="3800" i="0" u="none" strike="noStrike" cap="none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9pPr>
          </a:lstStyle>
          <a:p>
            <a:endParaRPr/>
          </a:p>
        </p:txBody>
      </p:sp>
      <p:pic>
        <p:nvPicPr>
          <p:cNvPr id="262" name="Google Shape;262;p40"/>
          <p:cNvPicPr preferRelativeResize="0"/>
          <p:nvPr/>
        </p:nvPicPr>
        <p:blipFill rotWithShape="1">
          <a:blip r:embed="rId3">
            <a:alphaModFix/>
          </a:blip>
          <a:srcRect t="-3671" b="-3682"/>
          <a:stretch/>
        </p:blipFill>
        <p:spPr>
          <a:xfrm>
            <a:off x="428625" y="285750"/>
            <a:ext cx="1345326" cy="571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63" name="Google Shape;263;p40"/>
          <p:cNvPicPr preferRelativeResize="0"/>
          <p:nvPr/>
        </p:nvPicPr>
        <p:blipFill rotWithShape="1">
          <a:blip r:embed="rId4">
            <a:alphaModFix/>
          </a:blip>
          <a:srcRect l="308" r="308"/>
          <a:stretch/>
        </p:blipFill>
        <p:spPr>
          <a:xfrm>
            <a:off x="8147409" y="285750"/>
            <a:ext cx="567968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264" name="Google Shape;264;p40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65" name="Google Shape;265;p40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sp>
        <p:nvSpPr>
          <p:cNvPr id="266" name="Google Shape;266;p40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">
  <p:cSld name="CUSTOM"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p41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69" name="Google Shape;269;p41"/>
          <p:cNvSpPr txBox="1">
            <a:spLocks noGrp="1"/>
          </p:cNvSpPr>
          <p:nvPr>
            <p:ph type="body" idx="1"/>
          </p:nvPr>
        </p:nvSpPr>
        <p:spPr>
          <a:xfrm>
            <a:off x="428625" y="857250"/>
            <a:ext cx="8286900" cy="4000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lvl="0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•"/>
              <a:defRPr>
                <a:solidFill>
                  <a:schemeClr val="lt1"/>
                </a:solidFill>
              </a:defRPr>
            </a:lvl1pPr>
            <a:lvl2pPr marL="914400" lvl="1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•"/>
              <a:defRPr>
                <a:solidFill>
                  <a:schemeClr val="lt1"/>
                </a:solidFill>
              </a:defRPr>
            </a:lvl2pPr>
            <a:lvl3pPr marL="1371600" lvl="2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•"/>
              <a:defRPr>
                <a:solidFill>
                  <a:schemeClr val="lt1"/>
                </a:solidFill>
              </a:defRPr>
            </a:lvl3pPr>
            <a:lvl4pPr marL="1828800" lvl="3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•"/>
              <a:defRPr>
                <a:solidFill>
                  <a:schemeClr val="lt1"/>
                </a:solidFill>
              </a:defRPr>
            </a:lvl4pPr>
            <a:lvl5pPr marL="2286000" lvl="4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•"/>
              <a:defRPr>
                <a:solidFill>
                  <a:schemeClr val="lt1"/>
                </a:solidFill>
              </a:defRPr>
            </a:lvl5pPr>
            <a:lvl6pPr marL="2743200" lvl="5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•"/>
              <a:defRPr>
                <a:solidFill>
                  <a:schemeClr val="lt1"/>
                </a:solidFill>
              </a:defRPr>
            </a:lvl6pPr>
            <a:lvl7pPr marL="3200400" lvl="6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•"/>
              <a:defRPr>
                <a:solidFill>
                  <a:schemeClr val="lt1"/>
                </a:solidFill>
              </a:defRPr>
            </a:lvl7pPr>
            <a:lvl8pPr marL="3657600" lvl="7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•"/>
              <a:defRPr>
                <a:solidFill>
                  <a:schemeClr val="lt1"/>
                </a:solidFill>
              </a:defRPr>
            </a:lvl8pPr>
            <a:lvl9pPr marL="4114800" lvl="8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•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70" name="Google Shape;270;p41"/>
          <p:cNvSpPr txBox="1">
            <a:spLocks noGrp="1"/>
          </p:cNvSpPr>
          <p:nvPr>
            <p:ph type="subTitle" idx="2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500"/>
              <a:buNone/>
              <a:defRPr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500"/>
              <a:buNone/>
              <a:defRPr sz="1500">
                <a:solidFill>
                  <a:schemeClr val="l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500"/>
              <a:buNone/>
              <a:defRPr sz="1500">
                <a:solidFill>
                  <a:schemeClr val="l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500"/>
              <a:buNone/>
              <a:defRPr sz="1500">
                <a:solidFill>
                  <a:schemeClr val="l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500"/>
              <a:buNone/>
              <a:defRPr sz="1500">
                <a:solidFill>
                  <a:schemeClr val="l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500"/>
              <a:buNone/>
              <a:defRPr sz="1500">
                <a:solidFill>
                  <a:schemeClr val="l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500"/>
              <a:buNone/>
              <a:defRPr sz="1500">
                <a:solidFill>
                  <a:schemeClr val="l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500"/>
              <a:buNone/>
              <a:defRPr sz="1500">
                <a:solidFill>
                  <a:schemeClr val="l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500"/>
              <a:buNone/>
              <a:defRPr sz="15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271" name="Google Shape;271;p41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72" name="Google Shape;272;p41"/>
          <p:cNvSpPr txBox="1">
            <a:spLocks noGrp="1"/>
          </p:cNvSpPr>
          <p:nvPr>
            <p:ph type="sldNum" idx="3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pic>
        <p:nvPicPr>
          <p:cNvPr id="273" name="Google Shape;273;p41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8142131" y="285750"/>
            <a:ext cx="573245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274" name="Google Shape;274;p41"/>
          <p:cNvSpPr txBox="1">
            <a:spLocks noGrp="1"/>
          </p:cNvSpPr>
          <p:nvPr>
            <p:ph type="sldNum" idx="4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Full Height Images - Light">
  <p:cSld name="CUSTOM_5_4_1">
    <p:bg>
      <p:bgPr>
        <a:solidFill>
          <a:srgbClr val="FFFFFF"/>
        </a:solidFill>
        <a:effectLst/>
      </p:bgPr>
    </p:bg>
    <p:spTree>
      <p:nvGrpSpPr>
        <p:cNvPr id="1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42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38577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77" name="Google Shape;277;p42"/>
          <p:cNvSpPr txBox="1">
            <a:spLocks noGrp="1"/>
          </p:cNvSpPr>
          <p:nvPr>
            <p:ph type="body" idx="1"/>
          </p:nvPr>
        </p:nvSpPr>
        <p:spPr>
          <a:xfrm>
            <a:off x="428625" y="857250"/>
            <a:ext cx="3857700" cy="4000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lvl="0" indent="-323850">
              <a:spcBef>
                <a:spcPts val="0"/>
              </a:spcBef>
              <a:spcAft>
                <a:spcPts val="0"/>
              </a:spcAft>
              <a:buSzPts val="1500"/>
              <a:buChar char="•"/>
              <a:defRPr/>
            </a:lvl1pPr>
            <a:lvl2pPr marL="914400" lvl="1" indent="-323850">
              <a:spcBef>
                <a:spcPts val="0"/>
              </a:spcBef>
              <a:spcAft>
                <a:spcPts val="0"/>
              </a:spcAft>
              <a:buSzPts val="1500"/>
              <a:buChar char="•"/>
              <a:defRPr/>
            </a:lvl2pPr>
            <a:lvl3pPr marL="1371600" lvl="2" indent="-323850">
              <a:spcBef>
                <a:spcPts val="0"/>
              </a:spcBef>
              <a:spcAft>
                <a:spcPts val="0"/>
              </a:spcAft>
              <a:buSzPts val="1500"/>
              <a:buChar char="•"/>
              <a:defRPr/>
            </a:lvl3pPr>
            <a:lvl4pPr marL="1828800" lvl="3" indent="-323850">
              <a:spcBef>
                <a:spcPts val="0"/>
              </a:spcBef>
              <a:spcAft>
                <a:spcPts val="0"/>
              </a:spcAft>
              <a:buSzPts val="1500"/>
              <a:buChar char="•"/>
              <a:defRPr/>
            </a:lvl4pPr>
            <a:lvl5pPr marL="2286000" lvl="4" indent="-323850">
              <a:spcBef>
                <a:spcPts val="0"/>
              </a:spcBef>
              <a:spcAft>
                <a:spcPts val="0"/>
              </a:spcAft>
              <a:buSzPts val="1500"/>
              <a:buChar char="•"/>
              <a:defRPr/>
            </a:lvl5pPr>
            <a:lvl6pPr marL="2743200" lvl="5" indent="-323850">
              <a:spcBef>
                <a:spcPts val="0"/>
              </a:spcBef>
              <a:spcAft>
                <a:spcPts val="0"/>
              </a:spcAft>
              <a:buSzPts val="1500"/>
              <a:buChar char="•"/>
              <a:defRPr/>
            </a:lvl6pPr>
            <a:lvl7pPr marL="3200400" lvl="6" indent="-323850">
              <a:spcBef>
                <a:spcPts val="0"/>
              </a:spcBef>
              <a:spcAft>
                <a:spcPts val="0"/>
              </a:spcAft>
              <a:buSzPts val="1500"/>
              <a:buChar char="•"/>
              <a:defRPr/>
            </a:lvl7pPr>
            <a:lvl8pPr marL="3657600" lvl="7" indent="-323850">
              <a:spcBef>
                <a:spcPts val="0"/>
              </a:spcBef>
              <a:spcAft>
                <a:spcPts val="0"/>
              </a:spcAft>
              <a:buSzPts val="1500"/>
              <a:buChar char="•"/>
              <a:defRPr/>
            </a:lvl8pPr>
            <a:lvl9pPr marL="4114800" lvl="8" indent="-323850">
              <a:spcBef>
                <a:spcPts val="0"/>
              </a:spcBef>
              <a:spcAft>
                <a:spcPts val="0"/>
              </a:spcAft>
              <a:buSzPts val="1500"/>
              <a:buChar char="•"/>
              <a:defRPr/>
            </a:lvl9pPr>
          </a:lstStyle>
          <a:p>
            <a:endParaRPr/>
          </a:p>
        </p:txBody>
      </p:sp>
      <p:sp>
        <p:nvSpPr>
          <p:cNvPr id="278" name="Google Shape;278;p42"/>
          <p:cNvSpPr txBox="1">
            <a:spLocks noGrp="1"/>
          </p:cNvSpPr>
          <p:nvPr>
            <p:ph type="subTitle" idx="2"/>
          </p:nvPr>
        </p:nvSpPr>
        <p:spPr>
          <a:xfrm>
            <a:off x="428625" y="571500"/>
            <a:ext cx="38577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279" name="Google Shape;279;p42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80" name="Google Shape;280;p42"/>
          <p:cNvSpPr txBox="1">
            <a:spLocks noGrp="1"/>
          </p:cNvSpPr>
          <p:nvPr>
            <p:ph type="sldNum" idx="3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pic>
        <p:nvPicPr>
          <p:cNvPr id="281" name="Google Shape;281;p42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8142131" y="285750"/>
            <a:ext cx="573245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282" name="Google Shape;282;p42"/>
          <p:cNvSpPr txBox="1">
            <a:spLocks noGrp="1"/>
          </p:cNvSpPr>
          <p:nvPr>
            <p:ph type="sldNum" idx="4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  <p15:guide id="2" pos="2700">
          <p15:clr>
            <a:srgbClr val="FF0000"/>
          </p15:clr>
        </p15:guide>
        <p15:guide id="3" pos="2880">
          <p15:clr>
            <a:srgbClr val="FF0000"/>
          </p15:clr>
        </p15:guide>
        <p15:guide id="4" pos="3661">
          <p15:clr>
            <a:srgbClr val="FF0000"/>
          </p15:clr>
        </p15:guide>
        <p15:guide id="5" pos="3841">
          <p15:clr>
            <a:srgbClr val="FF000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Full Height Images - Dark">
  <p:cSld name="CUSTOM_5_4_1_1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43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38577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285" name="Google Shape;285;p43"/>
          <p:cNvSpPr txBox="1">
            <a:spLocks noGrp="1"/>
          </p:cNvSpPr>
          <p:nvPr>
            <p:ph type="body" idx="1"/>
          </p:nvPr>
        </p:nvSpPr>
        <p:spPr>
          <a:xfrm>
            <a:off x="428625" y="857250"/>
            <a:ext cx="3857700" cy="4000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lvl="0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1pPr>
            <a:lvl2pPr marL="914400" lvl="1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2pPr>
            <a:lvl3pPr marL="1371600" lvl="2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3pPr>
            <a:lvl4pPr marL="1828800" lvl="3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4pPr>
            <a:lvl5pPr marL="2286000" lvl="4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5pPr>
            <a:lvl6pPr marL="2743200" lvl="5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6pPr>
            <a:lvl7pPr marL="3200400" lvl="6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7pPr>
            <a:lvl8pPr marL="3657600" lvl="7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8pPr>
            <a:lvl9pPr marL="4114800" lvl="8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286" name="Google Shape;286;p43"/>
          <p:cNvSpPr txBox="1">
            <a:spLocks noGrp="1"/>
          </p:cNvSpPr>
          <p:nvPr>
            <p:ph type="subTitle" idx="2"/>
          </p:nvPr>
        </p:nvSpPr>
        <p:spPr>
          <a:xfrm>
            <a:off x="428625" y="571500"/>
            <a:ext cx="38577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287" name="Google Shape;287;p43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88" name="Google Shape;288;p43"/>
          <p:cNvSpPr txBox="1">
            <a:spLocks noGrp="1"/>
          </p:cNvSpPr>
          <p:nvPr>
            <p:ph type="sldNum" idx="3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pic>
        <p:nvPicPr>
          <p:cNvPr id="289" name="Google Shape;289;p4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142131" y="285750"/>
            <a:ext cx="573245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290" name="Google Shape;290;p43"/>
          <p:cNvSpPr txBox="1">
            <a:spLocks noGrp="1"/>
          </p:cNvSpPr>
          <p:nvPr>
            <p:ph type="sldNum" idx="4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  <p15:guide id="2" pos="2700">
          <p15:clr>
            <a:srgbClr val="FF0000"/>
          </p15:clr>
        </p15:guide>
        <p15:guide id="3" pos="2880">
          <p15:clr>
            <a:srgbClr val="FF0000"/>
          </p15:clr>
        </p15:guide>
        <p15:guide id="4" pos="3661">
          <p15:clr>
            <a:srgbClr val="FF0000"/>
          </p15:clr>
        </p15:guide>
        <p15:guide id="5" pos="3841">
          <p15:clr>
            <a:srgbClr val="FF000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- Dark">
  <p:cSld name="CUSTOM_5_4_1_1_2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44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293" name="Google Shape;293;p4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142131" y="285750"/>
            <a:ext cx="573245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294" name="Google Shape;294;p44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295" name="Google Shape;295;p44"/>
          <p:cNvSpPr txBox="1">
            <a:spLocks noGrp="1"/>
          </p:cNvSpPr>
          <p:nvPr>
            <p:ph type="body" idx="1"/>
          </p:nvPr>
        </p:nvSpPr>
        <p:spPr>
          <a:xfrm>
            <a:off x="428625" y="1141094"/>
            <a:ext cx="8286900" cy="3525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1pPr>
            <a:lvl2pPr marL="914400" lvl="1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2pPr>
            <a:lvl3pPr marL="1371600" lvl="2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3pPr>
            <a:lvl4pPr marL="1828800" lvl="3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4pPr>
            <a:lvl5pPr marL="2286000" lvl="4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5pPr>
            <a:lvl6pPr marL="2743200" lvl="5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6pPr>
            <a:lvl7pPr marL="3200400" lvl="6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7pPr>
            <a:lvl8pPr marL="3657600" lvl="7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8pPr>
            <a:lvl9pPr marL="4114800" lvl="8" indent="-32385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Char char="•"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296" name="Google Shape;296;p44"/>
          <p:cNvSpPr txBox="1">
            <a:spLocks noGrp="1"/>
          </p:cNvSpPr>
          <p:nvPr>
            <p:ph type="subTitle" idx="2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None/>
              <a:defRPr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None/>
              <a:defRPr sz="1500">
                <a:solidFill>
                  <a:srgbClr val="FFFFFF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None/>
              <a:defRPr sz="1500">
                <a:solidFill>
                  <a:srgbClr val="FFFFFF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None/>
              <a:defRPr sz="1500">
                <a:solidFill>
                  <a:srgbClr val="FFFFFF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None/>
              <a:defRPr sz="1500">
                <a:solidFill>
                  <a:srgbClr val="FFFFFF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None/>
              <a:defRPr sz="1500">
                <a:solidFill>
                  <a:srgbClr val="FFFFFF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None/>
              <a:defRPr sz="1500">
                <a:solidFill>
                  <a:srgbClr val="FFFFFF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None/>
              <a:defRPr sz="1500">
                <a:solidFill>
                  <a:srgbClr val="FFFFFF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None/>
              <a:defRPr sz="15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297" name="Google Shape;297;p44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3806100" cy="2463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>
                <a:solidFill>
                  <a:srgbClr val="FFFFFF"/>
                </a:solidFill>
                <a:latin typeface="DM Sans SemiBold"/>
                <a:ea typeface="DM Sans SemiBold"/>
                <a:cs typeface="DM Sans SemiBold"/>
                <a:sym typeface="DM Sans SemiBold"/>
              </a:defRPr>
            </a:lvl1pPr>
            <a:lvl2pPr lvl="1" algn="l">
              <a:buNone/>
              <a:defRPr sz="800">
                <a:solidFill>
                  <a:srgbClr val="FFFFFF"/>
                </a:solidFill>
                <a:latin typeface="DM Sans SemiBold"/>
                <a:ea typeface="DM Sans SemiBold"/>
                <a:cs typeface="DM Sans SemiBold"/>
                <a:sym typeface="DM Sans SemiBold"/>
              </a:defRPr>
            </a:lvl2pPr>
            <a:lvl3pPr lvl="2" algn="l">
              <a:buNone/>
              <a:defRPr sz="800">
                <a:solidFill>
                  <a:srgbClr val="FFFFFF"/>
                </a:solidFill>
                <a:latin typeface="DM Sans SemiBold"/>
                <a:ea typeface="DM Sans SemiBold"/>
                <a:cs typeface="DM Sans SemiBold"/>
                <a:sym typeface="DM Sans SemiBold"/>
              </a:defRPr>
            </a:lvl3pPr>
            <a:lvl4pPr lvl="3" algn="l">
              <a:buNone/>
              <a:defRPr sz="800">
                <a:solidFill>
                  <a:srgbClr val="FFFFFF"/>
                </a:solidFill>
                <a:latin typeface="DM Sans SemiBold"/>
                <a:ea typeface="DM Sans SemiBold"/>
                <a:cs typeface="DM Sans SemiBold"/>
                <a:sym typeface="DM Sans SemiBold"/>
              </a:defRPr>
            </a:lvl4pPr>
            <a:lvl5pPr lvl="4" algn="l">
              <a:buNone/>
              <a:defRPr sz="800">
                <a:solidFill>
                  <a:srgbClr val="FFFFFF"/>
                </a:solidFill>
                <a:latin typeface="DM Sans SemiBold"/>
                <a:ea typeface="DM Sans SemiBold"/>
                <a:cs typeface="DM Sans SemiBold"/>
                <a:sym typeface="DM Sans SemiBold"/>
              </a:defRPr>
            </a:lvl5pPr>
            <a:lvl6pPr lvl="5" algn="l">
              <a:buNone/>
              <a:defRPr sz="800">
                <a:solidFill>
                  <a:srgbClr val="FFFFFF"/>
                </a:solidFill>
                <a:latin typeface="DM Sans SemiBold"/>
                <a:ea typeface="DM Sans SemiBold"/>
                <a:cs typeface="DM Sans SemiBold"/>
                <a:sym typeface="DM Sans SemiBold"/>
              </a:defRPr>
            </a:lvl6pPr>
            <a:lvl7pPr lvl="6" algn="l">
              <a:buNone/>
              <a:defRPr sz="800">
                <a:solidFill>
                  <a:srgbClr val="FFFFFF"/>
                </a:solidFill>
                <a:latin typeface="DM Sans SemiBold"/>
                <a:ea typeface="DM Sans SemiBold"/>
                <a:cs typeface="DM Sans SemiBold"/>
                <a:sym typeface="DM Sans SemiBold"/>
              </a:defRPr>
            </a:lvl7pPr>
            <a:lvl8pPr lvl="7" algn="l">
              <a:buNone/>
              <a:defRPr sz="800">
                <a:solidFill>
                  <a:srgbClr val="FFFFFF"/>
                </a:solidFill>
                <a:latin typeface="DM Sans SemiBold"/>
                <a:ea typeface="DM Sans SemiBold"/>
                <a:cs typeface="DM Sans SemiBold"/>
                <a:sym typeface="DM Sans SemiBold"/>
              </a:defRPr>
            </a:lvl8pPr>
            <a:lvl9pPr lvl="8" algn="l">
              <a:buNone/>
              <a:defRPr sz="800">
                <a:solidFill>
                  <a:srgbClr val="FFFFFF"/>
                </a:solidFill>
                <a:latin typeface="DM Sans SemiBold"/>
                <a:ea typeface="DM Sans SemiBold"/>
                <a:cs typeface="DM Sans SemiBold"/>
                <a:sym typeface="DM Sans SemiBold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Revolutionizing Texture Pipelines: EA's Journey with Texture Sets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  <p15:guide id="2" pos="2700">
          <p15:clr>
            <a:srgbClr val="FF0000"/>
          </p15:clr>
        </p15:guide>
        <p15:guide id="3" pos="2880">
          <p15:clr>
            <a:srgbClr val="FF0000"/>
          </p15:clr>
        </p15:guide>
        <p15:guide id="4" pos="3661">
          <p15:clr>
            <a:srgbClr val="FF0000"/>
          </p15:clr>
        </p15:guide>
        <p15:guide id="5" pos="3841">
          <p15:clr>
            <a:srgbClr val="FF000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Content with Images Above - Light">
  <p:cSld name="CUSTOM_6_1_1_1_1">
    <p:bg>
      <p:bgPr>
        <a:solidFill>
          <a:srgbClr val="FFFFFF"/>
        </a:solidFill>
        <a:effectLst/>
      </p:bgPr>
    </p:bg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45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00" name="Google Shape;300;p45"/>
          <p:cNvSpPr txBox="1">
            <a:spLocks noGrp="1"/>
          </p:cNvSpPr>
          <p:nvPr>
            <p:ph type="body" idx="1"/>
          </p:nvPr>
        </p:nvSpPr>
        <p:spPr>
          <a:xfrm>
            <a:off x="428625" y="3143251"/>
            <a:ext cx="2571900" cy="171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9pPr>
          </a:lstStyle>
          <a:p>
            <a:endParaRPr/>
          </a:p>
        </p:txBody>
      </p:sp>
      <p:sp>
        <p:nvSpPr>
          <p:cNvPr id="301" name="Google Shape;301;p45"/>
          <p:cNvSpPr txBox="1">
            <a:spLocks noGrp="1"/>
          </p:cNvSpPr>
          <p:nvPr>
            <p:ph type="body" idx="2"/>
          </p:nvPr>
        </p:nvSpPr>
        <p:spPr>
          <a:xfrm>
            <a:off x="3286141" y="3143251"/>
            <a:ext cx="2571900" cy="171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9pPr>
          </a:lstStyle>
          <a:p>
            <a:endParaRPr/>
          </a:p>
        </p:txBody>
      </p:sp>
      <p:sp>
        <p:nvSpPr>
          <p:cNvPr id="302" name="Google Shape;302;p45"/>
          <p:cNvSpPr txBox="1">
            <a:spLocks noGrp="1"/>
          </p:cNvSpPr>
          <p:nvPr>
            <p:ph type="body" idx="3"/>
          </p:nvPr>
        </p:nvSpPr>
        <p:spPr>
          <a:xfrm>
            <a:off x="6143656" y="3144166"/>
            <a:ext cx="2571900" cy="171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•"/>
              <a:defRPr sz="1000"/>
            </a:lvl9pPr>
          </a:lstStyle>
          <a:p>
            <a:endParaRPr/>
          </a:p>
        </p:txBody>
      </p:sp>
      <p:sp>
        <p:nvSpPr>
          <p:cNvPr id="303" name="Google Shape;303;p45"/>
          <p:cNvSpPr txBox="1">
            <a:spLocks noGrp="1"/>
          </p:cNvSpPr>
          <p:nvPr>
            <p:ph type="subTitle" idx="4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304" name="Google Shape;304;p45"/>
          <p:cNvSpPr txBox="1">
            <a:spLocks noGrp="1"/>
          </p:cNvSpPr>
          <p:nvPr>
            <p:ph type="subTitle" idx="5"/>
          </p:nvPr>
        </p:nvSpPr>
        <p:spPr>
          <a:xfrm>
            <a:off x="428625" y="2857500"/>
            <a:ext cx="25719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9pPr>
          </a:lstStyle>
          <a:p>
            <a:endParaRPr/>
          </a:p>
        </p:txBody>
      </p:sp>
      <p:sp>
        <p:nvSpPr>
          <p:cNvPr id="305" name="Google Shape;305;p45"/>
          <p:cNvSpPr txBox="1">
            <a:spLocks noGrp="1"/>
          </p:cNvSpPr>
          <p:nvPr>
            <p:ph type="subTitle" idx="6"/>
          </p:nvPr>
        </p:nvSpPr>
        <p:spPr>
          <a:xfrm>
            <a:off x="3286141" y="2857500"/>
            <a:ext cx="25719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9pPr>
          </a:lstStyle>
          <a:p>
            <a:endParaRPr/>
          </a:p>
        </p:txBody>
      </p:sp>
      <p:sp>
        <p:nvSpPr>
          <p:cNvPr id="306" name="Google Shape;306;p45"/>
          <p:cNvSpPr txBox="1">
            <a:spLocks noGrp="1"/>
          </p:cNvSpPr>
          <p:nvPr>
            <p:ph type="subTitle" idx="7"/>
          </p:nvPr>
        </p:nvSpPr>
        <p:spPr>
          <a:xfrm>
            <a:off x="6143656" y="2857500"/>
            <a:ext cx="25719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9pPr>
          </a:lstStyle>
          <a:p>
            <a:endParaRPr/>
          </a:p>
        </p:txBody>
      </p:sp>
      <p:sp>
        <p:nvSpPr>
          <p:cNvPr id="307" name="Google Shape;307;p45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08" name="Google Shape;308;p45"/>
          <p:cNvSpPr txBox="1">
            <a:spLocks noGrp="1"/>
          </p:cNvSpPr>
          <p:nvPr>
            <p:ph type="sldNum" idx="8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pic>
        <p:nvPicPr>
          <p:cNvPr id="309" name="Google Shape;309;p45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8142131" y="285750"/>
            <a:ext cx="573245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310" name="Google Shape;310;p45"/>
          <p:cNvSpPr txBox="1">
            <a:spLocks noGrp="1"/>
          </p:cNvSpPr>
          <p:nvPr>
            <p:ph type="sldNum" idx="9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889">
          <p15:clr>
            <a:srgbClr val="FF0000"/>
          </p15:clr>
        </p15:guide>
        <p15:guide id="2" orient="horz" pos="1980">
          <p15:clr>
            <a:srgbClr val="FF000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Content with Images Above - Dark">
  <p:cSld name="CUSTOM_6_1_1_1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46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561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13" name="Google Shape;313;p46"/>
          <p:cNvSpPr txBox="1">
            <a:spLocks noGrp="1"/>
          </p:cNvSpPr>
          <p:nvPr>
            <p:ph type="body" idx="1"/>
          </p:nvPr>
        </p:nvSpPr>
        <p:spPr>
          <a:xfrm>
            <a:off x="428625" y="3143251"/>
            <a:ext cx="2571900" cy="171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314" name="Google Shape;314;p46"/>
          <p:cNvSpPr txBox="1">
            <a:spLocks noGrp="1"/>
          </p:cNvSpPr>
          <p:nvPr>
            <p:ph type="body" idx="2"/>
          </p:nvPr>
        </p:nvSpPr>
        <p:spPr>
          <a:xfrm>
            <a:off x="3286141" y="3143251"/>
            <a:ext cx="2571900" cy="171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315" name="Google Shape;315;p46"/>
          <p:cNvSpPr txBox="1">
            <a:spLocks noGrp="1"/>
          </p:cNvSpPr>
          <p:nvPr>
            <p:ph type="body" idx="3"/>
          </p:nvPr>
        </p:nvSpPr>
        <p:spPr>
          <a:xfrm>
            <a:off x="6143656" y="3144166"/>
            <a:ext cx="2571900" cy="171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Char char="•"/>
              <a:defRPr sz="10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316" name="Google Shape;316;p46"/>
          <p:cNvSpPr txBox="1">
            <a:spLocks noGrp="1"/>
          </p:cNvSpPr>
          <p:nvPr>
            <p:ph type="subTitle" idx="4"/>
          </p:nvPr>
        </p:nvSpPr>
        <p:spPr>
          <a:xfrm>
            <a:off x="428625" y="571500"/>
            <a:ext cx="75561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317" name="Google Shape;317;p46"/>
          <p:cNvSpPr txBox="1">
            <a:spLocks noGrp="1"/>
          </p:cNvSpPr>
          <p:nvPr>
            <p:ph type="subTitle" idx="5"/>
          </p:nvPr>
        </p:nvSpPr>
        <p:spPr>
          <a:xfrm>
            <a:off x="428625" y="2857500"/>
            <a:ext cx="25719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318" name="Google Shape;318;p46"/>
          <p:cNvSpPr txBox="1">
            <a:spLocks noGrp="1"/>
          </p:cNvSpPr>
          <p:nvPr>
            <p:ph type="subTitle" idx="6"/>
          </p:nvPr>
        </p:nvSpPr>
        <p:spPr>
          <a:xfrm>
            <a:off x="3286141" y="2857500"/>
            <a:ext cx="25719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319" name="Google Shape;319;p46"/>
          <p:cNvSpPr txBox="1">
            <a:spLocks noGrp="1"/>
          </p:cNvSpPr>
          <p:nvPr>
            <p:ph type="subTitle" idx="7"/>
          </p:nvPr>
        </p:nvSpPr>
        <p:spPr>
          <a:xfrm>
            <a:off x="6143656" y="2857500"/>
            <a:ext cx="25719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 b="1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320" name="Google Shape;320;p46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21" name="Google Shape;321;p46"/>
          <p:cNvSpPr txBox="1">
            <a:spLocks noGrp="1"/>
          </p:cNvSpPr>
          <p:nvPr>
            <p:ph type="sldNum" idx="8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pic>
        <p:nvPicPr>
          <p:cNvPr id="322" name="Google Shape;322;p4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142131" y="285750"/>
            <a:ext cx="573245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323" name="Google Shape;323;p46"/>
          <p:cNvSpPr txBox="1">
            <a:spLocks noGrp="1"/>
          </p:cNvSpPr>
          <p:nvPr>
            <p:ph type="sldNum" idx="9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889">
          <p15:clr>
            <a:srgbClr val="FF0000"/>
          </p15:clr>
        </p15:guide>
        <p15:guide id="2" orient="horz" pos="1980">
          <p15:clr>
            <a:srgbClr val="FF000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- Dark">
  <p:cSld name="CUSTOM_4_2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p47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000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326" name="Google Shape;326;p47"/>
          <p:cNvSpPr txBox="1">
            <a:spLocks noGrp="1"/>
          </p:cNvSpPr>
          <p:nvPr>
            <p:ph type="subTitle" idx="1"/>
          </p:nvPr>
        </p:nvSpPr>
        <p:spPr>
          <a:xfrm>
            <a:off x="428625" y="571500"/>
            <a:ext cx="75000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327" name="Google Shape;327;p47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28" name="Google Shape;328;p47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pic>
        <p:nvPicPr>
          <p:cNvPr id="329" name="Google Shape;329;p4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142131" y="285750"/>
            <a:ext cx="573245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330" name="Google Shape;330;p47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720">
          <p15:clr>
            <a:srgbClr val="FF0000"/>
          </p15:clr>
        </p15:guide>
      </p15:sldGuideLst>
    </p:ext>
  </p:extLs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- Dark">
  <p:cSld name="CUSTOM_5_4_1_1_1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Google Shape;332;p48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33" name="Google Shape;333;p48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pic>
        <p:nvPicPr>
          <p:cNvPr id="334" name="Google Shape;334;p4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142131" y="285750"/>
            <a:ext cx="573245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335" name="Google Shape;335;p48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00">
          <p15:clr>
            <a:srgbClr val="FF0000"/>
          </p15:clr>
        </p15:guide>
        <p15:guide id="2" pos="2700">
          <p15:clr>
            <a:srgbClr val="FF0000"/>
          </p15:clr>
        </p15:guide>
        <p15:guide id="3" pos="2880">
          <p15:clr>
            <a:srgbClr val="FF0000"/>
          </p15:clr>
        </p15:guide>
        <p15:guide id="4" pos="3661">
          <p15:clr>
            <a:srgbClr val="FF0000"/>
          </p15:clr>
        </p15:guide>
        <p15:guide id="5" pos="3841">
          <p15:clr>
            <a:srgbClr val="FF0000"/>
          </p15:clr>
        </p15:guide>
      </p15:sldGuideLst>
    </p:ext>
  </p:extLs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- White">
  <p:cSld name="CUSTOM_4_2_1_1">
    <p:bg>
      <p:bgPr>
        <a:solidFill>
          <a:srgbClr val="FFFFFF"/>
        </a:solidFill>
        <a:effectLst/>
      </p:bgPr>
    </p:bg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49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123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38" name="Google Shape;338;p49"/>
          <p:cNvSpPr txBox="1">
            <a:spLocks noGrp="1"/>
          </p:cNvSpPr>
          <p:nvPr>
            <p:ph type="subTitle" idx="1"/>
          </p:nvPr>
        </p:nvSpPr>
        <p:spPr>
          <a:xfrm>
            <a:off x="428625" y="571500"/>
            <a:ext cx="75123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5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339" name="Google Shape;339;p49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40" name="Google Shape;340;p49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pic>
        <p:nvPicPr>
          <p:cNvPr id="341" name="Google Shape;341;p4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8142131" y="285750"/>
            <a:ext cx="573245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342" name="Google Shape;342;p49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720">
          <p15:clr>
            <a:srgbClr val="FF000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White">
  <p:cSld name="CUSTOM_4_1_1_1_1">
    <p:bg>
      <p:bgPr>
        <a:solidFill>
          <a:srgbClr val="FFFFFF"/>
        </a:solidFill>
        <a:effectLst/>
      </p:bgPr>
    </p:bg>
    <p:spTree>
      <p:nvGrpSpPr>
        <p:cNvPr id="1" name="Shape 3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Google Shape;344;p50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45" name="Google Shape;345;p50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  <p:pic>
        <p:nvPicPr>
          <p:cNvPr id="346" name="Google Shape;346;p50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8142131" y="285750"/>
            <a:ext cx="573245" cy="571499"/>
          </a:xfrm>
          <a:prstGeom prst="rect">
            <a:avLst/>
          </a:prstGeom>
          <a:noFill/>
          <a:ln>
            <a:noFill/>
          </a:ln>
        </p:spPr>
      </p:pic>
      <p:sp>
        <p:nvSpPr>
          <p:cNvPr id="347" name="Google Shape;347;p50"/>
          <p:cNvSpPr txBox="1">
            <a:spLocks noGrp="1"/>
          </p:cNvSpPr>
          <p:nvPr>
            <p:ph type="sldNum" idx="3"/>
          </p:nvPr>
        </p:nvSpPr>
        <p:spPr>
          <a:xfrm>
            <a:off x="428625" y="4742250"/>
            <a:ext cx="15768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1pPr>
            <a:lvl2pPr lvl="1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2pPr>
            <a:lvl3pPr lvl="2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3pPr>
            <a:lvl4pPr lvl="3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4pPr>
            <a:lvl5pPr lvl="4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5pPr>
            <a:lvl6pPr lvl="5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6pPr>
            <a:lvl7pPr lvl="6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7pPr>
            <a:lvl8pPr lvl="7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8pPr>
            <a:lvl9pPr lvl="8" algn="l">
              <a:buNone/>
              <a:defRPr sz="8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PRESENTATION TITLE</a:t>
            </a:r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3 - Content - 4 Column Text (Dark)">
  <p:cSld name="TITLE_AND_BODY_1_1_1_2_2_1">
    <p:spTree>
      <p:nvGrpSpPr>
        <p:cNvPr id="1" name="Shape 3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" name="Google Shape;349;p51"/>
          <p:cNvSpPr txBox="1">
            <a:spLocks noGrp="1"/>
          </p:cNvSpPr>
          <p:nvPr>
            <p:ph type="subTitle" idx="1"/>
          </p:nvPr>
        </p:nvSpPr>
        <p:spPr>
          <a:xfrm>
            <a:off x="2525755" y="4762425"/>
            <a:ext cx="2211300" cy="99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8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8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8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8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8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8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8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800"/>
            </a:lvl9pPr>
          </a:lstStyle>
          <a:p>
            <a:endParaRPr/>
          </a:p>
        </p:txBody>
      </p:sp>
      <p:sp>
        <p:nvSpPr>
          <p:cNvPr id="350" name="Google Shape;350;p51"/>
          <p:cNvSpPr txBox="1">
            <a:spLocks noGrp="1"/>
          </p:cNvSpPr>
          <p:nvPr>
            <p:ph type="title"/>
          </p:nvPr>
        </p:nvSpPr>
        <p:spPr>
          <a:xfrm>
            <a:off x="402325" y="283475"/>
            <a:ext cx="8349300" cy="457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2000"/>
              <a:buNone/>
              <a:defRPr>
                <a:solidFill>
                  <a:srgbClr val="0B5394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2100"/>
              <a:buNone/>
              <a:defRPr>
                <a:solidFill>
                  <a:srgbClr val="0B5394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2100"/>
              <a:buNone/>
              <a:defRPr>
                <a:solidFill>
                  <a:srgbClr val="0B5394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2100"/>
              <a:buNone/>
              <a:defRPr>
                <a:solidFill>
                  <a:srgbClr val="0B5394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2100"/>
              <a:buNone/>
              <a:defRPr>
                <a:solidFill>
                  <a:srgbClr val="0B5394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2100"/>
              <a:buNone/>
              <a:defRPr>
                <a:solidFill>
                  <a:srgbClr val="0B5394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2100"/>
              <a:buNone/>
              <a:defRPr>
                <a:solidFill>
                  <a:srgbClr val="0B5394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2100"/>
              <a:buNone/>
              <a:defRPr>
                <a:solidFill>
                  <a:srgbClr val="0B5394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2100"/>
              <a:buNone/>
              <a:defRPr>
                <a:solidFill>
                  <a:srgbClr val="0B5394"/>
                </a:solidFill>
              </a:defRPr>
            </a:lvl9pPr>
          </a:lstStyle>
          <a:p>
            <a:endParaRPr/>
          </a:p>
        </p:txBody>
      </p:sp>
      <p:sp>
        <p:nvSpPr>
          <p:cNvPr id="351" name="Google Shape;351;p51"/>
          <p:cNvSpPr txBox="1">
            <a:spLocks noGrp="1"/>
          </p:cNvSpPr>
          <p:nvPr>
            <p:ph type="body" idx="2"/>
          </p:nvPr>
        </p:nvSpPr>
        <p:spPr>
          <a:xfrm>
            <a:off x="401600" y="1731275"/>
            <a:ext cx="1719000" cy="2752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•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9pPr>
          </a:lstStyle>
          <a:p>
            <a:endParaRPr/>
          </a:p>
        </p:txBody>
      </p:sp>
      <p:sp>
        <p:nvSpPr>
          <p:cNvPr id="352" name="Google Shape;352;p51"/>
          <p:cNvSpPr txBox="1">
            <a:spLocks noGrp="1"/>
          </p:cNvSpPr>
          <p:nvPr>
            <p:ph type="body" idx="3"/>
          </p:nvPr>
        </p:nvSpPr>
        <p:spPr>
          <a:xfrm>
            <a:off x="2509350" y="1731275"/>
            <a:ext cx="1719000" cy="2752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•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9pPr>
          </a:lstStyle>
          <a:p>
            <a:endParaRPr/>
          </a:p>
        </p:txBody>
      </p:sp>
      <p:sp>
        <p:nvSpPr>
          <p:cNvPr id="353" name="Google Shape;353;p51"/>
          <p:cNvSpPr txBox="1">
            <a:spLocks noGrp="1"/>
          </p:cNvSpPr>
          <p:nvPr>
            <p:ph type="subTitle" idx="4"/>
          </p:nvPr>
        </p:nvSpPr>
        <p:spPr>
          <a:xfrm>
            <a:off x="401600" y="1197875"/>
            <a:ext cx="1713000" cy="45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rgbClr val="0B5394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9pPr>
          </a:lstStyle>
          <a:p>
            <a:endParaRPr/>
          </a:p>
        </p:txBody>
      </p:sp>
      <p:sp>
        <p:nvSpPr>
          <p:cNvPr id="354" name="Google Shape;354;p51"/>
          <p:cNvSpPr txBox="1">
            <a:spLocks noGrp="1"/>
          </p:cNvSpPr>
          <p:nvPr>
            <p:ph type="subTitle" idx="5"/>
          </p:nvPr>
        </p:nvSpPr>
        <p:spPr>
          <a:xfrm>
            <a:off x="2509350" y="1197875"/>
            <a:ext cx="1706400" cy="45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rgbClr val="0B5394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9pPr>
          </a:lstStyle>
          <a:p>
            <a:endParaRPr/>
          </a:p>
        </p:txBody>
      </p:sp>
      <p:sp>
        <p:nvSpPr>
          <p:cNvPr id="355" name="Google Shape;355;p51"/>
          <p:cNvSpPr txBox="1">
            <a:spLocks noGrp="1"/>
          </p:cNvSpPr>
          <p:nvPr>
            <p:ph type="body" idx="6"/>
          </p:nvPr>
        </p:nvSpPr>
        <p:spPr>
          <a:xfrm>
            <a:off x="4617100" y="1731275"/>
            <a:ext cx="1719000" cy="2752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•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9pPr>
          </a:lstStyle>
          <a:p>
            <a:endParaRPr/>
          </a:p>
        </p:txBody>
      </p:sp>
      <p:sp>
        <p:nvSpPr>
          <p:cNvPr id="356" name="Google Shape;356;p51"/>
          <p:cNvSpPr txBox="1">
            <a:spLocks noGrp="1"/>
          </p:cNvSpPr>
          <p:nvPr>
            <p:ph type="subTitle" idx="7"/>
          </p:nvPr>
        </p:nvSpPr>
        <p:spPr>
          <a:xfrm>
            <a:off x="4617100" y="1197875"/>
            <a:ext cx="1675200" cy="45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rgbClr val="0B5394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9pPr>
          </a:lstStyle>
          <a:p>
            <a:endParaRPr/>
          </a:p>
        </p:txBody>
      </p:sp>
      <p:sp>
        <p:nvSpPr>
          <p:cNvPr id="357" name="Google Shape;357;p51"/>
          <p:cNvSpPr txBox="1">
            <a:spLocks noGrp="1"/>
          </p:cNvSpPr>
          <p:nvPr>
            <p:ph type="body" idx="8"/>
          </p:nvPr>
        </p:nvSpPr>
        <p:spPr>
          <a:xfrm>
            <a:off x="6780050" y="1731275"/>
            <a:ext cx="1719000" cy="2752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•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•"/>
              <a:defRPr sz="1200"/>
            </a:lvl9pPr>
          </a:lstStyle>
          <a:p>
            <a:endParaRPr/>
          </a:p>
        </p:txBody>
      </p:sp>
      <p:sp>
        <p:nvSpPr>
          <p:cNvPr id="358" name="Google Shape;358;p51"/>
          <p:cNvSpPr txBox="1">
            <a:spLocks noGrp="1"/>
          </p:cNvSpPr>
          <p:nvPr>
            <p:ph type="subTitle" idx="9"/>
          </p:nvPr>
        </p:nvSpPr>
        <p:spPr>
          <a:xfrm>
            <a:off x="6780050" y="1197875"/>
            <a:ext cx="1706400" cy="45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rgbClr val="0B5394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0B5394"/>
                </a:solidFill>
              </a:defRPr>
            </a:lvl9pPr>
          </a:lstStyle>
          <a:p>
            <a:endParaRPr/>
          </a:p>
        </p:txBody>
      </p:sp>
      <p:sp>
        <p:nvSpPr>
          <p:cNvPr id="359" name="Google Shape;359;p51"/>
          <p:cNvSpPr txBox="1">
            <a:spLocks noGrp="1"/>
          </p:cNvSpPr>
          <p:nvPr>
            <p:ph type="sldNum" idx="12"/>
          </p:nvPr>
        </p:nvSpPr>
        <p:spPr>
          <a:xfrm>
            <a:off x="8198450" y="4638625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>
                <a:solidFill>
                  <a:schemeClr val="dk1"/>
                </a:solidFill>
              </a:defRPr>
            </a:lvl1pPr>
            <a:lvl2pPr lvl="1" algn="r">
              <a:buNone/>
              <a:defRPr sz="800">
                <a:solidFill>
                  <a:schemeClr val="dk1"/>
                </a:solidFill>
              </a:defRPr>
            </a:lvl2pPr>
            <a:lvl3pPr lvl="2" algn="r">
              <a:buNone/>
              <a:defRPr sz="800">
                <a:solidFill>
                  <a:schemeClr val="dk1"/>
                </a:solidFill>
              </a:defRPr>
            </a:lvl3pPr>
            <a:lvl4pPr lvl="3" algn="r">
              <a:buNone/>
              <a:defRPr sz="800">
                <a:solidFill>
                  <a:schemeClr val="dk1"/>
                </a:solidFill>
              </a:defRPr>
            </a:lvl4pPr>
            <a:lvl5pPr lvl="4" algn="r">
              <a:buNone/>
              <a:defRPr sz="800">
                <a:solidFill>
                  <a:schemeClr val="dk1"/>
                </a:solidFill>
              </a:defRPr>
            </a:lvl5pPr>
            <a:lvl6pPr lvl="5" algn="r">
              <a:buNone/>
              <a:defRPr sz="800">
                <a:solidFill>
                  <a:schemeClr val="dk1"/>
                </a:solidFill>
              </a:defRPr>
            </a:lvl6pPr>
            <a:lvl7pPr lvl="6" algn="r">
              <a:buNone/>
              <a:defRPr sz="800">
                <a:solidFill>
                  <a:schemeClr val="dk1"/>
                </a:solidFill>
              </a:defRPr>
            </a:lvl7pPr>
            <a:lvl8pPr lvl="7" algn="r">
              <a:buNone/>
              <a:defRPr sz="800">
                <a:solidFill>
                  <a:schemeClr val="dk1"/>
                </a:solidFill>
              </a:defRPr>
            </a:lvl8pPr>
            <a:lvl9pPr lvl="8" algn="r">
              <a:buNone/>
              <a:defRPr sz="800">
                <a:solidFill>
                  <a:schemeClr val="dk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1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28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slideLayout" Target="../slideLayouts/slideLayout2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13" Type="http://schemas.openxmlformats.org/officeDocument/2006/relationships/slideLayout" Target="../slideLayouts/slideLayout42.xml"/><Relationship Id="rId1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slideLayout" Target="../slideLayouts/slideLayout41.xml"/><Relationship Id="rId17" Type="http://schemas.openxmlformats.org/officeDocument/2006/relationships/slideLayout" Target="../slideLayouts/slideLayout46.xml"/><Relationship Id="rId2" Type="http://schemas.openxmlformats.org/officeDocument/2006/relationships/slideLayout" Target="../slideLayouts/slideLayout31.xml"/><Relationship Id="rId16" Type="http://schemas.openxmlformats.org/officeDocument/2006/relationships/slideLayout" Target="../slideLayouts/slideLayout45.xml"/><Relationship Id="rId20" Type="http://schemas.openxmlformats.org/officeDocument/2006/relationships/theme" Target="../theme/theme3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39.xml"/><Relationship Id="rId19" Type="http://schemas.openxmlformats.org/officeDocument/2006/relationships/slideLayout" Target="../slideLayouts/slideLayout48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Relationship Id="rId14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4"/>
          <p:cNvSpPr txBox="1">
            <a:spLocks noGrp="1"/>
          </p:cNvSpPr>
          <p:nvPr>
            <p:ph type="body" idx="1"/>
          </p:nvPr>
        </p:nvSpPr>
        <p:spPr>
          <a:xfrm>
            <a:off x="428625" y="857250"/>
            <a:ext cx="8286900" cy="400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32385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DM Sans"/>
              <a:buChar char="•"/>
              <a:defRPr sz="1500" i="0" u="none" strike="noStrike" cap="none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marL="914400" marR="0" lvl="1" indent="-32385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DM Sans"/>
              <a:buChar char="•"/>
              <a:defRPr sz="1500" i="0" u="none" strike="noStrike" cap="none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marL="1371600" marR="0" lvl="2" indent="-32385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DM Sans"/>
              <a:buChar char="•"/>
              <a:defRPr sz="1500" i="0" u="none" strike="noStrike" cap="none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marL="1828800" marR="0" lvl="3" indent="-32385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DM Sans"/>
              <a:buChar char="•"/>
              <a:defRPr sz="1500" i="0" u="none" strike="noStrike" cap="none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marL="2286000" marR="0" lvl="4" indent="-32385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DM Sans"/>
              <a:buChar char="•"/>
              <a:defRPr sz="1500" i="0" u="none" strike="noStrike" cap="none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marL="2743200" marR="0" lvl="5" indent="-32385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DM Sans"/>
              <a:buChar char="•"/>
              <a:defRPr sz="1500" i="0" u="none" strike="noStrike" cap="none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marL="3200400" marR="0" lvl="6" indent="-32385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DM Sans"/>
              <a:buChar char="•"/>
              <a:defRPr sz="1500" i="0" u="none" strike="noStrike" cap="none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marL="3657600" marR="0" lvl="7" indent="-32385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DM Sans"/>
              <a:buChar char="•"/>
              <a:defRPr sz="1500" i="0" u="none" strike="noStrike" cap="none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marL="4114800" marR="0" lvl="8" indent="-32385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DM Sans"/>
              <a:buChar char="•"/>
              <a:defRPr sz="1500" i="0" u="none" strike="noStrike" cap="none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59" name="Google Shape;59;p14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8286900" cy="28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R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DM Sans"/>
              <a:buNone/>
              <a:defRPr sz="2000" b="1" i="0" u="none" strike="noStrike" cap="none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venir"/>
              <a:buNone/>
              <a:defRPr sz="21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venir"/>
              <a:buNone/>
              <a:defRPr sz="21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venir"/>
              <a:buNone/>
              <a:defRPr sz="21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venir"/>
              <a:buNone/>
              <a:defRPr sz="21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venir"/>
              <a:buNone/>
              <a:defRPr sz="21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venir"/>
              <a:buNone/>
              <a:defRPr sz="21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venir"/>
              <a:buNone/>
              <a:defRPr sz="21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venir"/>
              <a:buNone/>
              <a:defRPr sz="21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9pPr>
          </a:lstStyle>
          <a:p>
            <a:endParaRPr/>
          </a:p>
        </p:txBody>
      </p:sp>
      <p:sp>
        <p:nvSpPr>
          <p:cNvPr id="60" name="Google Shape;60;p14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61" name="Google Shape;61;p14"/>
          <p:cNvSpPr txBox="1">
            <a:spLocks noGrp="1"/>
          </p:cNvSpPr>
          <p:nvPr>
            <p:ph type="sldNum" idx="2"/>
          </p:nvPr>
        </p:nvSpPr>
        <p:spPr>
          <a:xfrm>
            <a:off x="2357438" y="4742250"/>
            <a:ext cx="1929000" cy="12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spAutoFit/>
          </a:bodyPr>
          <a:lstStyle>
            <a:lvl1pPr lvl="0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SECTION TITLE</a:t>
            </a:r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pos="270">
          <p15:clr>
            <a:srgbClr val="FF0000"/>
          </p15:clr>
        </p15:guide>
        <p15:guide id="2" orient="horz" pos="180">
          <p15:clr>
            <a:srgbClr val="FF0000"/>
          </p15:clr>
        </p15:guide>
        <p15:guide id="3" pos="5490">
          <p15:clr>
            <a:srgbClr val="FF0000"/>
          </p15:clr>
        </p15:guide>
        <p15:guide id="4" orient="horz" pos="360">
          <p15:clr>
            <a:srgbClr val="FF0000"/>
          </p15:clr>
        </p15:guide>
        <p15:guide id="5" orient="horz" pos="540">
          <p15:clr>
            <a:srgbClr val="FF0000"/>
          </p15:clr>
        </p15:guide>
        <p15:guide id="6" orient="horz" pos="3060">
          <p15:clr>
            <a:srgbClr val="FF0000"/>
          </p15:clr>
        </p15:guide>
        <p15:guide id="7" orient="horz" pos="1800">
          <p15:clr>
            <a:srgbClr val="EA4335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32"/>
          <p:cNvSpPr txBox="1">
            <a:spLocks noGrp="1"/>
          </p:cNvSpPr>
          <p:nvPr>
            <p:ph type="body" idx="1"/>
          </p:nvPr>
        </p:nvSpPr>
        <p:spPr>
          <a:xfrm>
            <a:off x="428625" y="857250"/>
            <a:ext cx="8286900" cy="400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32385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DM Sans"/>
              <a:buChar char="•"/>
              <a:defRPr sz="1500" i="0" u="none" strike="noStrike" cap="none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marL="914400" marR="0" lvl="1" indent="-32385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DM Sans"/>
              <a:buChar char="•"/>
              <a:defRPr sz="1500" i="0" u="none" strike="noStrike" cap="none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marL="1371600" marR="0" lvl="2" indent="-32385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DM Sans"/>
              <a:buChar char="•"/>
              <a:defRPr sz="1500" i="0" u="none" strike="noStrike" cap="none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marL="1828800" marR="0" lvl="3" indent="-32385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DM Sans"/>
              <a:buChar char="•"/>
              <a:defRPr sz="1500" i="0" u="none" strike="noStrike" cap="none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marL="2286000" marR="0" lvl="4" indent="-32385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DM Sans"/>
              <a:buChar char="•"/>
              <a:defRPr sz="1500" i="0" u="none" strike="noStrike" cap="none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marL="2743200" marR="0" lvl="5" indent="-32385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DM Sans"/>
              <a:buChar char="•"/>
              <a:defRPr sz="1500" i="0" u="none" strike="noStrike" cap="none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marL="3200400" marR="0" lvl="6" indent="-32385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DM Sans"/>
              <a:buChar char="•"/>
              <a:defRPr sz="1500" i="0" u="none" strike="noStrike" cap="none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marL="3657600" marR="0" lvl="7" indent="-32385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DM Sans"/>
              <a:buChar char="•"/>
              <a:defRPr sz="1500" i="0" u="none" strike="noStrike" cap="none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marL="4114800" marR="0" lvl="8" indent="-32385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DM Sans"/>
              <a:buChar char="•"/>
              <a:defRPr sz="1500" i="0" u="none" strike="noStrike" cap="none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01" name="Google Shape;201;p32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8286900" cy="28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R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DM Sans"/>
              <a:buNone/>
              <a:defRPr sz="2000" b="1" i="0" u="none" strike="noStrike" cap="none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venir"/>
              <a:buNone/>
              <a:defRPr sz="21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venir"/>
              <a:buNone/>
              <a:defRPr sz="21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venir"/>
              <a:buNone/>
              <a:defRPr sz="21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venir"/>
              <a:buNone/>
              <a:defRPr sz="21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venir"/>
              <a:buNone/>
              <a:defRPr sz="21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venir"/>
              <a:buNone/>
              <a:defRPr sz="21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venir"/>
              <a:buNone/>
              <a:defRPr sz="21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venir"/>
              <a:buNone/>
              <a:defRPr sz="21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9pPr>
          </a:lstStyle>
          <a:p>
            <a:endParaRPr/>
          </a:p>
        </p:txBody>
      </p:sp>
      <p:sp>
        <p:nvSpPr>
          <p:cNvPr id="202" name="Google Shape;202;p32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spAutoFit/>
          </a:bodyPr>
          <a:lstStyle>
            <a:lvl1pPr lvl="0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800" b="1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03" name="Google Shape;203;p32"/>
          <p:cNvSpPr txBox="1">
            <a:spLocks noGrp="1"/>
          </p:cNvSpPr>
          <p:nvPr>
            <p:ph type="sldNum" idx="2"/>
          </p:nvPr>
        </p:nvSpPr>
        <p:spPr>
          <a:xfrm>
            <a:off x="428625" y="4742250"/>
            <a:ext cx="38061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spAutoFit/>
          </a:bodyPr>
          <a:lstStyle>
            <a:lvl1pPr lvl="0" algn="l"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 algn="l"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 algn="l"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 algn="l"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 algn="l"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 algn="l"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 algn="l"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 algn="l"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 algn="l"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Revolutionizing Texture Pipelines: EA's Journey with Texture Sets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  <p:sldLayoutId id="2147483694" r:id="rId18"/>
    <p:sldLayoutId id="2147483695" r:id="rId19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pos="270">
          <p15:clr>
            <a:srgbClr val="FF0000"/>
          </p15:clr>
        </p15:guide>
        <p15:guide id="2" orient="horz" pos="180">
          <p15:clr>
            <a:srgbClr val="FF0000"/>
          </p15:clr>
        </p15:guide>
        <p15:guide id="3" pos="5490">
          <p15:clr>
            <a:srgbClr val="FF0000"/>
          </p15:clr>
        </p15:guide>
        <p15:guide id="4" orient="horz" pos="360">
          <p15:clr>
            <a:srgbClr val="FF0000"/>
          </p15:clr>
        </p15:guide>
        <p15:guide id="5" orient="horz" pos="540">
          <p15:clr>
            <a:srgbClr val="FF0000"/>
          </p15:clr>
        </p15:guide>
        <p15:guide id="6" orient="horz" pos="3060">
          <p15:clr>
            <a:srgbClr val="FF0000"/>
          </p15:clr>
        </p15:guide>
        <p15:guide id="7" orient="horz" pos="1800">
          <p15:clr>
            <a:srgbClr val="EA4335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13" Type="http://schemas.openxmlformats.org/officeDocument/2006/relationships/image" Target="../media/image30.png"/><Relationship Id="rId18" Type="http://schemas.openxmlformats.org/officeDocument/2006/relationships/image" Target="../media/image35.png"/><Relationship Id="rId26" Type="http://schemas.openxmlformats.org/officeDocument/2006/relationships/image" Target="../media/image43.png"/><Relationship Id="rId3" Type="http://schemas.openxmlformats.org/officeDocument/2006/relationships/image" Target="../media/image20.jpg"/><Relationship Id="rId21" Type="http://schemas.openxmlformats.org/officeDocument/2006/relationships/image" Target="../media/image38.png"/><Relationship Id="rId7" Type="http://schemas.openxmlformats.org/officeDocument/2006/relationships/image" Target="../media/image24.jpg"/><Relationship Id="rId12" Type="http://schemas.openxmlformats.org/officeDocument/2006/relationships/image" Target="../media/image29.png"/><Relationship Id="rId17" Type="http://schemas.openxmlformats.org/officeDocument/2006/relationships/image" Target="../media/image34.png"/><Relationship Id="rId25" Type="http://schemas.openxmlformats.org/officeDocument/2006/relationships/image" Target="../media/image42.png"/><Relationship Id="rId33" Type="http://schemas.openxmlformats.org/officeDocument/2006/relationships/image" Target="../media/image50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33.png"/><Relationship Id="rId20" Type="http://schemas.openxmlformats.org/officeDocument/2006/relationships/image" Target="../media/image37.png"/><Relationship Id="rId29" Type="http://schemas.openxmlformats.org/officeDocument/2006/relationships/image" Target="../media/image46.png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23.jpg"/><Relationship Id="rId11" Type="http://schemas.openxmlformats.org/officeDocument/2006/relationships/image" Target="../media/image28.png"/><Relationship Id="rId24" Type="http://schemas.openxmlformats.org/officeDocument/2006/relationships/image" Target="../media/image41.png"/><Relationship Id="rId32" Type="http://schemas.openxmlformats.org/officeDocument/2006/relationships/image" Target="../media/image49.png"/><Relationship Id="rId5" Type="http://schemas.openxmlformats.org/officeDocument/2006/relationships/image" Target="../media/image22.jpg"/><Relationship Id="rId15" Type="http://schemas.openxmlformats.org/officeDocument/2006/relationships/image" Target="../media/image32.png"/><Relationship Id="rId23" Type="http://schemas.openxmlformats.org/officeDocument/2006/relationships/image" Target="../media/image40.png"/><Relationship Id="rId28" Type="http://schemas.openxmlformats.org/officeDocument/2006/relationships/image" Target="../media/image45.png"/><Relationship Id="rId10" Type="http://schemas.openxmlformats.org/officeDocument/2006/relationships/image" Target="../media/image27.png"/><Relationship Id="rId19" Type="http://schemas.openxmlformats.org/officeDocument/2006/relationships/image" Target="../media/image36.png"/><Relationship Id="rId31" Type="http://schemas.openxmlformats.org/officeDocument/2006/relationships/image" Target="../media/image48.png"/><Relationship Id="rId4" Type="http://schemas.openxmlformats.org/officeDocument/2006/relationships/image" Target="../media/image21.jpg"/><Relationship Id="rId9" Type="http://schemas.openxmlformats.org/officeDocument/2006/relationships/image" Target="../media/image26.png"/><Relationship Id="rId14" Type="http://schemas.openxmlformats.org/officeDocument/2006/relationships/image" Target="../media/image31.png"/><Relationship Id="rId22" Type="http://schemas.openxmlformats.org/officeDocument/2006/relationships/image" Target="../media/image39.png"/><Relationship Id="rId27" Type="http://schemas.openxmlformats.org/officeDocument/2006/relationships/image" Target="../media/image44.png"/><Relationship Id="rId30" Type="http://schemas.openxmlformats.org/officeDocument/2006/relationships/image" Target="../media/image47.png"/><Relationship Id="rId8" Type="http://schemas.openxmlformats.org/officeDocument/2006/relationships/image" Target="../media/image2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5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13" Type="http://schemas.openxmlformats.org/officeDocument/2006/relationships/image" Target="../media/image63.pn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12" Type="http://schemas.openxmlformats.org/officeDocument/2006/relationships/image" Target="../media/image62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50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56.png"/><Relationship Id="rId11" Type="http://schemas.openxmlformats.org/officeDocument/2006/relationships/image" Target="../media/image61.png"/><Relationship Id="rId5" Type="http://schemas.openxmlformats.org/officeDocument/2006/relationships/image" Target="../media/image55.png"/><Relationship Id="rId15" Type="http://schemas.openxmlformats.org/officeDocument/2006/relationships/image" Target="../media/image65.png"/><Relationship Id="rId10" Type="http://schemas.openxmlformats.org/officeDocument/2006/relationships/image" Target="../media/image60.png"/><Relationship Id="rId4" Type="http://schemas.openxmlformats.org/officeDocument/2006/relationships/image" Target="../media/image54.png"/><Relationship Id="rId9" Type="http://schemas.openxmlformats.org/officeDocument/2006/relationships/image" Target="../media/image59.png"/><Relationship Id="rId14" Type="http://schemas.openxmlformats.org/officeDocument/2006/relationships/image" Target="../media/image6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50.png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cologyandsociety.org/vol21/iss2/art47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5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7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75.png"/><Relationship Id="rId5" Type="http://schemas.openxmlformats.org/officeDocument/2006/relationships/image" Target="../media/image74.png"/><Relationship Id="rId4" Type="http://schemas.openxmlformats.org/officeDocument/2006/relationships/image" Target="../media/image73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4.xml"/><Relationship Id="rId5" Type="http://schemas.openxmlformats.org/officeDocument/2006/relationships/hyperlink" Target="https://hbr.org/2019/01/the-hard-truth-about-innovative-cultures" TargetMode="External"/><Relationship Id="rId4" Type="http://schemas.openxmlformats.org/officeDocument/2006/relationships/image" Target="../media/image7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77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80.png"/><Relationship Id="rId5" Type="http://schemas.openxmlformats.org/officeDocument/2006/relationships/image" Target="../media/image79.jpg"/><Relationship Id="rId4" Type="http://schemas.openxmlformats.org/officeDocument/2006/relationships/image" Target="../media/image78.jp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png"/><Relationship Id="rId3" Type="http://schemas.openxmlformats.org/officeDocument/2006/relationships/image" Target="../media/image50.png"/><Relationship Id="rId7" Type="http://schemas.openxmlformats.org/officeDocument/2006/relationships/image" Target="../media/image8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83.png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8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8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90.gif"/><Relationship Id="rId5" Type="http://schemas.openxmlformats.org/officeDocument/2006/relationships/image" Target="../media/image89.gif"/><Relationship Id="rId4" Type="http://schemas.openxmlformats.org/officeDocument/2006/relationships/image" Target="../media/image8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9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92.jp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3" Type="http://schemas.openxmlformats.org/officeDocument/2006/relationships/image" Target="../media/image50.png"/><Relationship Id="rId7" Type="http://schemas.openxmlformats.org/officeDocument/2006/relationships/image" Target="../media/image96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95.png"/><Relationship Id="rId5" Type="http://schemas.openxmlformats.org/officeDocument/2006/relationships/image" Target="../media/image94.png"/><Relationship Id="rId4" Type="http://schemas.openxmlformats.org/officeDocument/2006/relationships/image" Target="../media/image93.png"/><Relationship Id="rId9" Type="http://schemas.openxmlformats.org/officeDocument/2006/relationships/image" Target="../media/image9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99.png"/><Relationship Id="rId4" Type="http://schemas.openxmlformats.org/officeDocument/2006/relationships/image" Target="../media/image98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101.png"/><Relationship Id="rId4" Type="http://schemas.openxmlformats.org/officeDocument/2006/relationships/image" Target="../media/image100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0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5.png"/><Relationship Id="rId3" Type="http://schemas.openxmlformats.org/officeDocument/2006/relationships/slideLayout" Target="../slideLayouts/slideLayout24.xml"/><Relationship Id="rId7" Type="http://schemas.openxmlformats.org/officeDocument/2006/relationships/image" Target="../media/image104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03.png"/><Relationship Id="rId5" Type="http://schemas.openxmlformats.org/officeDocument/2006/relationships/image" Target="../media/image50.png"/><Relationship Id="rId4" Type="http://schemas.openxmlformats.org/officeDocument/2006/relationships/notesSlide" Target="../notesSlides/notesSlide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7" Type="http://schemas.openxmlformats.org/officeDocument/2006/relationships/image" Target="../media/image107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06.png"/><Relationship Id="rId5" Type="http://schemas.openxmlformats.org/officeDocument/2006/relationships/image" Target="../media/image50.png"/><Relationship Id="rId4" Type="http://schemas.openxmlformats.org/officeDocument/2006/relationships/notesSlide" Target="../notesSlides/notesSlide3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69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31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33.xml"/><Relationship Id="rId4" Type="http://schemas.openxmlformats.org/officeDocument/2006/relationships/image" Target="../media/image3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7" Type="http://schemas.openxmlformats.org/officeDocument/2006/relationships/image" Target="../media/image111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33.xml"/><Relationship Id="rId6" Type="http://schemas.openxmlformats.org/officeDocument/2006/relationships/image" Target="../media/image110.png"/><Relationship Id="rId5" Type="http://schemas.openxmlformats.org/officeDocument/2006/relationships/image" Target="../media/image109.png"/><Relationship Id="rId4" Type="http://schemas.openxmlformats.org/officeDocument/2006/relationships/image" Target="../media/image10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" name="Google Shape;364;p52"/>
          <p:cNvSpPr txBox="1">
            <a:spLocks noGrp="1"/>
          </p:cNvSpPr>
          <p:nvPr>
            <p:ph type="title"/>
          </p:nvPr>
        </p:nvSpPr>
        <p:spPr>
          <a:xfrm>
            <a:off x="428550" y="4475051"/>
            <a:ext cx="8286900" cy="571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300" dirty="0"/>
              <a:t>A decade of SEED: Lessons from 10 years of R&amp;D in Games</a:t>
            </a:r>
            <a:endParaRPr sz="2300" b="1" dirty="0">
              <a:latin typeface="DM Sans"/>
              <a:ea typeface="DM Sans"/>
              <a:cs typeface="DM Sans"/>
              <a:sym typeface="DM Sans"/>
            </a:endParaRPr>
          </a:p>
        </p:txBody>
      </p:sp>
      <p:pic>
        <p:nvPicPr>
          <p:cNvPr id="2" name="Picture 1" descr="A cartoon of people fighting&#10;&#10;AI-generated content may be incorrect.">
            <a:extLst>
              <a:ext uri="{FF2B5EF4-FFF2-40B4-BE49-F238E27FC236}">
                <a16:creationId xmlns:a16="http://schemas.microsoft.com/office/drawing/2014/main" id="{1C0ECCC3-CB3E-75DB-419E-FAD442A0C0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6566" y="933774"/>
            <a:ext cx="6295605" cy="354127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Google Shape;371;p53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Colin Barré-Brisebois</a:t>
            </a:r>
            <a:endParaRPr/>
          </a:p>
        </p:txBody>
      </p:sp>
      <p:sp>
        <p:nvSpPr>
          <p:cNvPr id="372" name="Google Shape;372;p53"/>
          <p:cNvSpPr txBox="1">
            <a:spLocks noGrp="1"/>
          </p:cNvSpPr>
          <p:nvPr>
            <p:ph type="body" idx="1"/>
          </p:nvPr>
        </p:nvSpPr>
        <p:spPr>
          <a:xfrm>
            <a:off x="428625" y="818525"/>
            <a:ext cx="4340100" cy="4000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1"/>
                </a:solidFill>
              </a:rPr>
              <a:t>My Path</a:t>
            </a:r>
            <a:endParaRPr dirty="0">
              <a:solidFill>
                <a:schemeClr val="dk1"/>
              </a:solidFill>
            </a:endParaRPr>
          </a:p>
          <a:p>
            <a:pPr marL="571500" lvl="0" indent="-2222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•"/>
            </a:pPr>
            <a:r>
              <a:rPr lang="en" dirty="0">
                <a:solidFill>
                  <a:schemeClr val="dk1"/>
                </a:solidFill>
              </a:rPr>
              <a:t>Started at </a:t>
            </a:r>
            <a:r>
              <a:rPr lang="en" b="1" dirty="0">
                <a:solidFill>
                  <a:schemeClr val="dk1"/>
                </a:solidFill>
              </a:rPr>
              <a:t>Electronic Arts</a:t>
            </a:r>
            <a:r>
              <a:rPr lang="en" dirty="0">
                <a:solidFill>
                  <a:schemeClr val="dk1"/>
                </a:solidFill>
              </a:rPr>
              <a:t> in 2004</a:t>
            </a:r>
            <a:endParaRPr dirty="0">
              <a:solidFill>
                <a:schemeClr val="dk1"/>
              </a:solidFill>
            </a:endParaRPr>
          </a:p>
          <a:p>
            <a:pPr marL="863600" lvl="1" indent="-234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•"/>
            </a:pPr>
            <a:r>
              <a:rPr lang="en" dirty="0">
                <a:solidFill>
                  <a:schemeClr val="dk1"/>
                </a:solidFill>
              </a:rPr>
              <a:t>Rendering Engineer at </a:t>
            </a:r>
            <a:r>
              <a:rPr lang="en" b="1" dirty="0">
                <a:solidFill>
                  <a:schemeClr val="dk1"/>
                </a:solidFill>
              </a:rPr>
              <a:t>EA Montréal</a:t>
            </a:r>
            <a:endParaRPr b="1" dirty="0">
              <a:solidFill>
                <a:schemeClr val="dk1"/>
              </a:solidFill>
            </a:endParaRPr>
          </a:p>
          <a:p>
            <a:pPr marL="863600" lvl="1" indent="-234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•"/>
            </a:pPr>
            <a:r>
              <a:rPr lang="en" dirty="0">
                <a:solidFill>
                  <a:schemeClr val="dk1"/>
                </a:solidFill>
              </a:rPr>
              <a:t>Rendering Engineer at </a:t>
            </a:r>
            <a:r>
              <a:rPr lang="en" b="1" dirty="0">
                <a:solidFill>
                  <a:schemeClr val="dk1"/>
                </a:solidFill>
              </a:rPr>
              <a:t>DICE</a:t>
            </a:r>
            <a:endParaRPr b="1" dirty="0">
              <a:solidFill>
                <a:schemeClr val="dk1"/>
              </a:solidFill>
            </a:endParaRPr>
          </a:p>
          <a:p>
            <a:pPr marL="571500" lvl="0" indent="-2222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•"/>
            </a:pPr>
            <a:r>
              <a:rPr lang="en" dirty="0">
                <a:solidFill>
                  <a:schemeClr val="dk1"/>
                </a:solidFill>
              </a:rPr>
              <a:t>Joined </a:t>
            </a:r>
            <a:r>
              <a:rPr lang="en" b="1" dirty="0">
                <a:solidFill>
                  <a:schemeClr val="dk1"/>
                </a:solidFill>
              </a:rPr>
              <a:t>Warner Brothers</a:t>
            </a:r>
            <a:r>
              <a:rPr lang="en" dirty="0">
                <a:solidFill>
                  <a:schemeClr val="dk1"/>
                </a:solidFill>
              </a:rPr>
              <a:t> in 2011</a:t>
            </a:r>
            <a:endParaRPr dirty="0">
              <a:solidFill>
                <a:schemeClr val="dk1"/>
              </a:solidFill>
            </a:endParaRPr>
          </a:p>
          <a:p>
            <a:pPr marL="863600" lvl="1" indent="-234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•"/>
            </a:pPr>
            <a:r>
              <a:rPr lang="en" dirty="0">
                <a:solidFill>
                  <a:schemeClr val="dk1"/>
                </a:solidFill>
              </a:rPr>
              <a:t>Lead Rendering Engineer at </a:t>
            </a:r>
            <a:r>
              <a:rPr lang="en" b="1" dirty="0">
                <a:solidFill>
                  <a:schemeClr val="dk1"/>
                </a:solidFill>
              </a:rPr>
              <a:t>WBGM</a:t>
            </a:r>
            <a:endParaRPr b="1" dirty="0">
              <a:solidFill>
                <a:schemeClr val="dk1"/>
              </a:solidFill>
            </a:endParaRPr>
          </a:p>
          <a:p>
            <a:pPr marL="571500" lvl="0" indent="-2222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•"/>
            </a:pPr>
            <a:r>
              <a:rPr lang="en" dirty="0">
                <a:solidFill>
                  <a:schemeClr val="dk1"/>
                </a:solidFill>
              </a:rPr>
              <a:t>Returned to EA, joined </a:t>
            </a:r>
            <a:r>
              <a:rPr lang="en" b="1" dirty="0">
                <a:solidFill>
                  <a:schemeClr val="dk1"/>
                </a:solidFill>
              </a:rPr>
              <a:t>SEED </a:t>
            </a:r>
            <a:r>
              <a:rPr lang="en" dirty="0">
                <a:solidFill>
                  <a:schemeClr val="dk1"/>
                </a:solidFill>
              </a:rPr>
              <a:t>in 2016</a:t>
            </a:r>
            <a:endParaRPr dirty="0">
              <a:solidFill>
                <a:schemeClr val="dk1"/>
              </a:solidFill>
            </a:endParaRPr>
          </a:p>
          <a:p>
            <a:pPr marL="863600" lvl="1" indent="-234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•"/>
            </a:pPr>
            <a:r>
              <a:rPr lang="en" dirty="0">
                <a:solidFill>
                  <a:schemeClr val="dk1"/>
                </a:solidFill>
              </a:rPr>
              <a:t>Senior Rendering Engineer</a:t>
            </a:r>
            <a:endParaRPr dirty="0">
              <a:solidFill>
                <a:schemeClr val="dk1"/>
              </a:solidFill>
            </a:endParaRPr>
          </a:p>
          <a:p>
            <a:pPr marL="863600" lvl="1" indent="-234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•"/>
            </a:pPr>
            <a:r>
              <a:rPr lang="en" dirty="0">
                <a:solidFill>
                  <a:schemeClr val="dk1"/>
                </a:solidFill>
              </a:rPr>
              <a:t>Head of Technology</a:t>
            </a:r>
            <a:endParaRPr dirty="0">
              <a:solidFill>
                <a:schemeClr val="dk1"/>
              </a:solidFill>
            </a:endParaRPr>
          </a:p>
          <a:p>
            <a:pPr marL="863600" lvl="1" indent="-234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•"/>
            </a:pPr>
            <a:r>
              <a:rPr lang="en" dirty="0">
                <a:solidFill>
                  <a:schemeClr val="dk1"/>
                </a:solidFill>
              </a:rPr>
              <a:t>General Manager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1"/>
                </a:solidFill>
              </a:rPr>
              <a:t>AAA games, engine, central tech, publications, and open source.</a:t>
            </a:r>
            <a:endParaRPr dirty="0">
              <a:solidFill>
                <a:schemeClr val="dk1"/>
              </a:solidFill>
            </a:endParaRPr>
          </a:p>
        </p:txBody>
      </p:sp>
      <p:sp>
        <p:nvSpPr>
          <p:cNvPr id="373" name="Google Shape;373;p53"/>
          <p:cNvSpPr txBox="1">
            <a:spLocks noGrp="1"/>
          </p:cNvSpPr>
          <p:nvPr>
            <p:ph type="subTitle" idx="2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Who am I?</a:t>
            </a:r>
            <a:endParaRPr/>
          </a:p>
        </p:txBody>
      </p:sp>
      <p:sp>
        <p:nvSpPr>
          <p:cNvPr id="374" name="Google Shape;374;p53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</a:t>
            </a:fld>
            <a:endParaRPr/>
          </a:p>
        </p:txBody>
      </p:sp>
      <p:grpSp>
        <p:nvGrpSpPr>
          <p:cNvPr id="375" name="Google Shape;375;p53"/>
          <p:cNvGrpSpPr/>
          <p:nvPr/>
        </p:nvGrpSpPr>
        <p:grpSpPr>
          <a:xfrm>
            <a:off x="4829445" y="1029301"/>
            <a:ext cx="1172851" cy="3566401"/>
            <a:chOff x="4827700" y="1100375"/>
            <a:chExt cx="1172851" cy="3566401"/>
          </a:xfrm>
        </p:grpSpPr>
        <p:grpSp>
          <p:nvGrpSpPr>
            <p:cNvPr id="376" name="Google Shape;376;p53"/>
            <p:cNvGrpSpPr/>
            <p:nvPr/>
          </p:nvGrpSpPr>
          <p:grpSpPr>
            <a:xfrm>
              <a:off x="4827700" y="1100375"/>
              <a:ext cx="1172851" cy="3566401"/>
              <a:chOff x="4816837" y="1100352"/>
              <a:chExt cx="1184100" cy="3321599"/>
            </a:xfrm>
          </p:grpSpPr>
          <p:sp>
            <p:nvSpPr>
              <p:cNvPr id="377" name="Google Shape;377;p53"/>
              <p:cNvSpPr/>
              <p:nvPr/>
            </p:nvSpPr>
            <p:spPr>
              <a:xfrm>
                <a:off x="4816837" y="1528451"/>
                <a:ext cx="1184100" cy="2893500"/>
              </a:xfrm>
              <a:prstGeom prst="rect">
                <a:avLst/>
              </a:prstGeom>
              <a:solidFill>
                <a:srgbClr val="E9E9EA"/>
              </a:solidFill>
              <a:ln>
                <a:noFill/>
              </a:ln>
            </p:spPr>
            <p:txBody>
              <a:bodyPr spcFirstLastPara="1" wrap="square" lIns="132850" tIns="132850" rIns="132850" bIns="13285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291"/>
                  </a:spcAft>
                  <a:buNone/>
                </a:pPr>
                <a:endParaRPr sz="1017">
                  <a:solidFill>
                    <a:srgbClr val="3E3E40"/>
                  </a:solidFill>
                  <a:latin typeface="DM Sans"/>
                  <a:ea typeface="DM Sans"/>
                  <a:cs typeface="DM Sans"/>
                  <a:sym typeface="DM Sans"/>
                </a:endParaRPr>
              </a:p>
            </p:txBody>
          </p:sp>
          <p:sp>
            <p:nvSpPr>
              <p:cNvPr id="378" name="Google Shape;378;p53"/>
              <p:cNvSpPr/>
              <p:nvPr/>
            </p:nvSpPr>
            <p:spPr>
              <a:xfrm>
                <a:off x="4816837" y="1100352"/>
                <a:ext cx="1184100" cy="428100"/>
              </a:xfrm>
              <a:prstGeom prst="rect">
                <a:avLst/>
              </a:prstGeom>
              <a:solidFill>
                <a:srgbClr val="7E8083"/>
              </a:solidFill>
              <a:ln>
                <a:noFill/>
              </a:ln>
            </p:spPr>
            <p:txBody>
              <a:bodyPr spcFirstLastPara="1" wrap="square" lIns="66425" tIns="66425" rIns="66425" bIns="66425" anchor="ctr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162" b="1" dirty="0">
                    <a:solidFill>
                      <a:srgbClr val="FFFFFF"/>
                    </a:solidFill>
                    <a:latin typeface="DM Sans"/>
                    <a:ea typeface="DM Sans"/>
                    <a:cs typeface="DM Sans"/>
                    <a:sym typeface="DM Sans"/>
                  </a:rPr>
                  <a:t>As Developer</a:t>
                </a:r>
                <a:endParaRPr sz="1162" b="1" dirty="0">
                  <a:solidFill>
                    <a:srgbClr val="FFFFFF"/>
                  </a:solidFill>
                  <a:latin typeface="DM Sans"/>
                  <a:ea typeface="DM Sans"/>
                  <a:cs typeface="DM Sans"/>
                  <a:sym typeface="DM Sans"/>
                </a:endParaRPr>
              </a:p>
            </p:txBody>
          </p:sp>
        </p:grpSp>
        <p:grpSp>
          <p:nvGrpSpPr>
            <p:cNvPr id="379" name="Google Shape;379;p53"/>
            <p:cNvGrpSpPr/>
            <p:nvPr/>
          </p:nvGrpSpPr>
          <p:grpSpPr>
            <a:xfrm>
              <a:off x="4961625" y="1646576"/>
              <a:ext cx="928775" cy="2585299"/>
              <a:chOff x="4961625" y="1646576"/>
              <a:chExt cx="928775" cy="2585299"/>
            </a:xfrm>
          </p:grpSpPr>
          <p:pic>
            <p:nvPicPr>
              <p:cNvPr id="380" name="Google Shape;380;p53" descr="https://r.mprd.se/fup/up/150667-Medal_of_Honor_-_European_Assault_(USA)-1484818214.jpg"/>
              <p:cNvPicPr preferRelativeResize="0"/>
              <p:nvPr/>
            </p:nvPicPr>
            <p:blipFill rotWithShape="1">
              <a:blip r:embed="rId3">
                <a:alphaModFix/>
              </a:blip>
              <a:srcRect/>
              <a:stretch/>
            </p:blipFill>
            <p:spPr>
              <a:xfrm>
                <a:off x="5423400" y="3584475"/>
                <a:ext cx="467000" cy="64740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30150" algn="tl" rotWithShape="0">
                  <a:srgbClr val="000000">
                    <a:alpha val="69800"/>
                  </a:srgbClr>
                </a:outerShdw>
              </a:effectLst>
            </p:spPr>
          </p:pic>
          <p:pic>
            <p:nvPicPr>
              <p:cNvPr id="381" name="Google Shape;381;p53" descr="Image result for boogie wii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4962550" y="2936500"/>
                <a:ext cx="462600" cy="64695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30150" algn="tl" rotWithShape="0">
                  <a:srgbClr val="000000">
                    <a:alpha val="69800"/>
                  </a:srgbClr>
                </a:outerShdw>
              </a:effectLst>
            </p:spPr>
          </p:pic>
          <p:pic>
            <p:nvPicPr>
              <p:cNvPr id="382" name="Google Shape;382;p53" descr="http://media.ign.com/games/image/object/825/825893/Army-of-Two_PS3_US_ESRB.jpg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4962100" y="3584475"/>
                <a:ext cx="462600" cy="64740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30150" algn="tl" rotWithShape="0">
                  <a:srgbClr val="000000">
                    <a:alpha val="69800"/>
                  </a:srgbClr>
                </a:outerShdw>
              </a:effectLst>
            </p:spPr>
          </p:pic>
          <p:pic>
            <p:nvPicPr>
              <p:cNvPr id="383" name="Google Shape;383;p53" descr="Image result for army of two ps3"/>
              <p:cNvPicPr preferRelativeResize="0"/>
              <p:nvPr/>
            </p:nvPicPr>
            <p:blipFill rotWithShape="1">
              <a:blip r:embed="rId6">
                <a:alphaModFix/>
              </a:blip>
              <a:srcRect/>
              <a:stretch/>
            </p:blipFill>
            <p:spPr>
              <a:xfrm>
                <a:off x="5426250" y="2936600"/>
                <a:ext cx="462600" cy="64675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30150" algn="tl" rotWithShape="0">
                  <a:srgbClr val="000000">
                    <a:alpha val="69800"/>
                  </a:srgbClr>
                </a:outerShdw>
              </a:effectLst>
            </p:spPr>
          </p:pic>
          <p:pic>
            <p:nvPicPr>
              <p:cNvPr id="384" name="Google Shape;384;p53" descr="Image result for batman arkham origins"/>
              <p:cNvPicPr preferRelativeResize="0"/>
              <p:nvPr/>
            </p:nvPicPr>
            <p:blipFill rotWithShape="1">
              <a:blip r:embed="rId7">
                <a:alphaModFix/>
              </a:blip>
              <a:srcRect/>
              <a:stretch/>
            </p:blipFill>
            <p:spPr>
              <a:xfrm>
                <a:off x="4962094" y="1646576"/>
                <a:ext cx="460575" cy="64740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23013" algn="tl" rotWithShape="0">
                  <a:srgbClr val="000000">
                    <a:alpha val="69800"/>
                  </a:srgbClr>
                </a:outerShdw>
              </a:effectLst>
            </p:spPr>
          </p:pic>
          <p:pic>
            <p:nvPicPr>
              <p:cNvPr id="385" name="Google Shape;385;p53"/>
              <p:cNvPicPr preferRelativeResize="0"/>
              <p:nvPr/>
            </p:nvPicPr>
            <p:blipFill>
              <a:blip r:embed="rId8">
                <a:alphaModFix/>
              </a:blip>
              <a:stretch>
                <a:fillRect/>
              </a:stretch>
            </p:blipFill>
            <p:spPr>
              <a:xfrm>
                <a:off x="5426250" y="2293975"/>
                <a:ext cx="462601" cy="64150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dist="19050" dir="5400000" algn="bl" rotWithShape="0">
                  <a:srgbClr val="000000">
                    <a:alpha val="50000"/>
                  </a:srgbClr>
                </a:outerShdw>
              </a:effectLst>
            </p:spPr>
          </p:pic>
          <p:pic>
            <p:nvPicPr>
              <p:cNvPr id="386" name="Google Shape;386;p53"/>
              <p:cNvPicPr preferRelativeResize="0"/>
              <p:nvPr/>
            </p:nvPicPr>
            <p:blipFill>
              <a:blip r:embed="rId9">
                <a:alphaModFix/>
              </a:blip>
              <a:stretch>
                <a:fillRect/>
              </a:stretch>
            </p:blipFill>
            <p:spPr>
              <a:xfrm>
                <a:off x="5422675" y="1646980"/>
                <a:ext cx="467000" cy="646625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dist="19050" dir="5400000" algn="bl" rotWithShape="0">
                  <a:srgbClr val="000000">
                    <a:alpha val="50000"/>
                  </a:srgbClr>
                </a:outerShdw>
              </a:effectLst>
            </p:spPr>
          </p:pic>
          <p:pic>
            <p:nvPicPr>
              <p:cNvPr id="387" name="Google Shape;387;p53"/>
              <p:cNvPicPr preferRelativeResize="0"/>
              <p:nvPr/>
            </p:nvPicPr>
            <p:blipFill>
              <a:blip r:embed="rId10">
                <a:alphaModFix/>
              </a:blip>
              <a:stretch>
                <a:fillRect/>
              </a:stretch>
            </p:blipFill>
            <p:spPr>
              <a:xfrm>
                <a:off x="4961625" y="2295800"/>
                <a:ext cx="462600" cy="639625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dist="19050" dir="5400000" algn="bl" rotWithShape="0">
                  <a:srgbClr val="000000">
                    <a:alpha val="50000"/>
                  </a:srgbClr>
                </a:outerShdw>
              </a:effectLst>
            </p:spPr>
          </p:pic>
        </p:grpSp>
        <p:pic>
          <p:nvPicPr>
            <p:cNvPr id="388" name="Google Shape;388;p53"/>
            <p:cNvPicPr preferRelativeResize="0"/>
            <p:nvPr/>
          </p:nvPicPr>
          <p:blipFill>
            <a:blip r:embed="rId11">
              <a:alphaModFix/>
            </a:blip>
            <a:stretch>
              <a:fillRect/>
            </a:stretch>
          </p:blipFill>
          <p:spPr>
            <a:xfrm>
              <a:off x="5755649" y="4350501"/>
              <a:ext cx="149167" cy="2111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89" name="Google Shape;389;p53"/>
            <p:cNvPicPr preferRelativeResize="0"/>
            <p:nvPr/>
          </p:nvPicPr>
          <p:blipFill>
            <a:blip r:embed="rId12">
              <a:alphaModFix/>
            </a:blip>
            <a:stretch>
              <a:fillRect/>
            </a:stretch>
          </p:blipFill>
          <p:spPr>
            <a:xfrm>
              <a:off x="5206950" y="4273150"/>
              <a:ext cx="548700" cy="3658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90" name="Google Shape;390;p53"/>
            <p:cNvPicPr preferRelativeResize="0"/>
            <p:nvPr/>
          </p:nvPicPr>
          <p:blipFill>
            <a:blip r:embed="rId13">
              <a:alphaModFix/>
            </a:blip>
            <a:stretch>
              <a:fillRect/>
            </a:stretch>
          </p:blipFill>
          <p:spPr>
            <a:xfrm>
              <a:off x="4911925" y="4350501"/>
              <a:ext cx="375288" cy="211100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391" name="Google Shape;391;p53"/>
          <p:cNvGrpSpPr/>
          <p:nvPr/>
        </p:nvGrpSpPr>
        <p:grpSpPr>
          <a:xfrm>
            <a:off x="6051220" y="1029202"/>
            <a:ext cx="2585125" cy="3566425"/>
            <a:chOff x="6059450" y="1100275"/>
            <a:chExt cx="2585125" cy="3566425"/>
          </a:xfrm>
        </p:grpSpPr>
        <p:sp>
          <p:nvSpPr>
            <p:cNvPr id="392" name="Google Shape;392;p53"/>
            <p:cNvSpPr/>
            <p:nvPr/>
          </p:nvSpPr>
          <p:spPr>
            <a:xfrm>
              <a:off x="6059475" y="1565300"/>
              <a:ext cx="2585100" cy="3101400"/>
            </a:xfrm>
            <a:prstGeom prst="rect">
              <a:avLst/>
            </a:prstGeom>
            <a:solidFill>
              <a:srgbClr val="E9E9EA"/>
            </a:solidFill>
            <a:ln>
              <a:noFill/>
            </a:ln>
          </p:spPr>
          <p:txBody>
            <a:bodyPr spcFirstLastPara="1" wrap="square" lIns="132850" tIns="132850" rIns="132850" bIns="132850" anchor="t" anchorCtr="0">
              <a:noAutofit/>
            </a:bodyPr>
            <a:lstStyle/>
            <a:p>
              <a:pPr marL="0" marR="0" lvl="0" indent="0" algn="l" rtl="0">
                <a:lnSpc>
                  <a:spcPct val="115000"/>
                </a:lnSpc>
                <a:spcBef>
                  <a:spcPts val="0"/>
                </a:spcBef>
                <a:spcAft>
                  <a:spcPts val="291"/>
                </a:spcAft>
                <a:buNone/>
              </a:pPr>
              <a:endParaRPr sz="1017">
                <a:solidFill>
                  <a:srgbClr val="3E3E40"/>
                </a:solidFill>
                <a:latin typeface="DM Sans"/>
                <a:ea typeface="DM Sans"/>
                <a:cs typeface="DM Sans"/>
                <a:sym typeface="DM Sans"/>
              </a:endParaRPr>
            </a:p>
          </p:txBody>
        </p:sp>
        <p:sp>
          <p:nvSpPr>
            <p:cNvPr id="393" name="Google Shape;393;p53"/>
            <p:cNvSpPr/>
            <p:nvPr/>
          </p:nvSpPr>
          <p:spPr>
            <a:xfrm>
              <a:off x="6059450" y="1100275"/>
              <a:ext cx="2585100" cy="465000"/>
            </a:xfrm>
            <a:prstGeom prst="rect">
              <a:avLst/>
            </a:prstGeom>
            <a:solidFill>
              <a:srgbClr val="7E8083"/>
            </a:solidFill>
            <a:ln>
              <a:noFill/>
            </a:ln>
          </p:spPr>
          <p:txBody>
            <a:bodyPr spcFirstLastPara="1" wrap="square" lIns="66425" tIns="66425" rIns="66425" bIns="66425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162" b="1">
                  <a:solidFill>
                    <a:srgbClr val="FFFFFF"/>
                  </a:solidFill>
                  <a:latin typeface="DM Sans"/>
                  <a:ea typeface="DM Sans"/>
                  <a:cs typeface="DM Sans"/>
                  <a:sym typeface="DM Sans"/>
                </a:rPr>
                <a:t>As Central Tech Developer</a:t>
              </a:r>
              <a:endParaRPr sz="1162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endParaRPr>
            </a:p>
          </p:txBody>
        </p:sp>
        <p:pic>
          <p:nvPicPr>
            <p:cNvPr id="394" name="Google Shape;394;p53"/>
            <p:cNvPicPr preferRelativeResize="0"/>
            <p:nvPr/>
          </p:nvPicPr>
          <p:blipFill>
            <a:blip r:embed="rId14">
              <a:alphaModFix/>
            </a:blip>
            <a:stretch>
              <a:fillRect/>
            </a:stretch>
          </p:blipFill>
          <p:spPr>
            <a:xfrm>
              <a:off x="6167721" y="4356050"/>
              <a:ext cx="192589" cy="244950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395" name="Google Shape;395;p53"/>
            <p:cNvGrpSpPr/>
            <p:nvPr/>
          </p:nvGrpSpPr>
          <p:grpSpPr>
            <a:xfrm>
              <a:off x="6143057" y="1646576"/>
              <a:ext cx="2420886" cy="2594840"/>
              <a:chOff x="6143057" y="1646576"/>
              <a:chExt cx="2420886" cy="2594840"/>
            </a:xfrm>
          </p:grpSpPr>
          <p:pic>
            <p:nvPicPr>
              <p:cNvPr id="396" name="Google Shape;396;p53"/>
              <p:cNvPicPr preferRelativeResize="0"/>
              <p:nvPr/>
            </p:nvPicPr>
            <p:blipFill>
              <a:blip r:embed="rId15">
                <a:alphaModFix/>
              </a:blip>
              <a:stretch>
                <a:fillRect/>
              </a:stretch>
            </p:blipFill>
            <p:spPr>
              <a:xfrm>
                <a:off x="6143057" y="1646576"/>
                <a:ext cx="484198" cy="64740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dist="19050" dir="5400000" algn="bl" rotWithShape="0">
                  <a:srgbClr val="000000">
                    <a:alpha val="50000"/>
                  </a:srgbClr>
                </a:outerShdw>
              </a:effectLst>
            </p:spPr>
          </p:pic>
          <p:pic>
            <p:nvPicPr>
              <p:cNvPr id="397" name="Google Shape;397;p53"/>
              <p:cNvPicPr preferRelativeResize="0"/>
              <p:nvPr/>
            </p:nvPicPr>
            <p:blipFill>
              <a:blip r:embed="rId16">
                <a:alphaModFix/>
              </a:blip>
              <a:stretch>
                <a:fillRect/>
              </a:stretch>
            </p:blipFill>
            <p:spPr>
              <a:xfrm>
                <a:off x="6627244" y="1647064"/>
                <a:ext cx="484175" cy="646423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dist="19050" dir="5400000" algn="bl" rotWithShape="0">
                  <a:srgbClr val="000000">
                    <a:alpha val="50000"/>
                  </a:srgbClr>
                </a:outerShdw>
              </a:effectLst>
            </p:spPr>
          </p:pic>
          <p:pic>
            <p:nvPicPr>
              <p:cNvPr id="398" name="Google Shape;398;p53"/>
              <p:cNvPicPr preferRelativeResize="0"/>
              <p:nvPr/>
            </p:nvPicPr>
            <p:blipFill>
              <a:blip r:embed="rId17">
                <a:alphaModFix/>
              </a:blip>
              <a:stretch>
                <a:fillRect/>
              </a:stretch>
            </p:blipFill>
            <p:spPr>
              <a:xfrm>
                <a:off x="7595419" y="1647076"/>
                <a:ext cx="484175" cy="64640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dist="19050" dir="5400000" algn="bl" rotWithShape="0">
                  <a:srgbClr val="000000">
                    <a:alpha val="50000"/>
                  </a:srgbClr>
                </a:outerShdw>
              </a:effectLst>
            </p:spPr>
          </p:pic>
          <p:pic>
            <p:nvPicPr>
              <p:cNvPr id="399" name="Google Shape;399;p53"/>
              <p:cNvPicPr preferRelativeResize="0"/>
              <p:nvPr/>
            </p:nvPicPr>
            <p:blipFill>
              <a:blip r:embed="rId18">
                <a:alphaModFix/>
              </a:blip>
              <a:stretch>
                <a:fillRect/>
              </a:stretch>
            </p:blipFill>
            <p:spPr>
              <a:xfrm>
                <a:off x="7111594" y="3594076"/>
                <a:ext cx="484175" cy="64734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dist="19050" dir="5400000" algn="bl" rotWithShape="0">
                  <a:srgbClr val="000000">
                    <a:alpha val="50000"/>
                  </a:srgbClr>
                </a:outerShdw>
              </a:effectLst>
            </p:spPr>
          </p:pic>
          <p:pic>
            <p:nvPicPr>
              <p:cNvPr id="400" name="Google Shape;400;p53"/>
              <p:cNvPicPr preferRelativeResize="0"/>
              <p:nvPr/>
            </p:nvPicPr>
            <p:blipFill>
              <a:blip r:embed="rId19">
                <a:alphaModFix/>
              </a:blip>
              <a:stretch>
                <a:fillRect/>
              </a:stretch>
            </p:blipFill>
            <p:spPr>
              <a:xfrm>
                <a:off x="6143069" y="3586976"/>
                <a:ext cx="484174" cy="64740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dist="19050" dir="5400000" algn="bl" rotWithShape="0">
                  <a:srgbClr val="000000">
                    <a:alpha val="50000"/>
                  </a:srgbClr>
                </a:outerShdw>
              </a:effectLst>
            </p:spPr>
          </p:pic>
          <p:pic>
            <p:nvPicPr>
              <p:cNvPr id="401" name="Google Shape;401;p53"/>
              <p:cNvPicPr preferRelativeResize="0"/>
              <p:nvPr/>
            </p:nvPicPr>
            <p:blipFill>
              <a:blip r:embed="rId20">
                <a:alphaModFix/>
              </a:blip>
              <a:stretch>
                <a:fillRect/>
              </a:stretch>
            </p:blipFill>
            <p:spPr>
              <a:xfrm>
                <a:off x="8079594" y="2941876"/>
                <a:ext cx="484174" cy="64740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dist="19050" dir="5400000" algn="bl" rotWithShape="0">
                  <a:srgbClr val="000000">
                    <a:alpha val="50000"/>
                  </a:srgbClr>
                </a:outerShdw>
              </a:effectLst>
            </p:spPr>
          </p:pic>
          <p:pic>
            <p:nvPicPr>
              <p:cNvPr id="402" name="Google Shape;402;p53"/>
              <p:cNvPicPr preferRelativeResize="0"/>
              <p:nvPr/>
            </p:nvPicPr>
            <p:blipFill>
              <a:blip r:embed="rId21">
                <a:alphaModFix/>
              </a:blip>
              <a:stretch>
                <a:fillRect/>
              </a:stretch>
            </p:blipFill>
            <p:spPr>
              <a:xfrm>
                <a:off x="7595419" y="2943376"/>
                <a:ext cx="484175" cy="64740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dist="19050" dir="5400000" algn="bl" rotWithShape="0">
                  <a:srgbClr val="000000">
                    <a:alpha val="50000"/>
                  </a:srgbClr>
                </a:outerShdw>
              </a:effectLst>
            </p:spPr>
          </p:pic>
          <p:pic>
            <p:nvPicPr>
              <p:cNvPr id="403" name="Google Shape;403;p53"/>
              <p:cNvPicPr preferRelativeResize="0"/>
              <p:nvPr/>
            </p:nvPicPr>
            <p:blipFill>
              <a:blip r:embed="rId22">
                <a:alphaModFix/>
              </a:blip>
              <a:stretch>
                <a:fillRect/>
              </a:stretch>
            </p:blipFill>
            <p:spPr>
              <a:xfrm>
                <a:off x="7111420" y="2942876"/>
                <a:ext cx="484175" cy="64740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dist="19050" dir="5400000" algn="bl" rotWithShape="0">
                  <a:srgbClr val="000000">
                    <a:alpha val="50000"/>
                  </a:srgbClr>
                </a:outerShdw>
              </a:effectLst>
            </p:spPr>
          </p:pic>
          <p:pic>
            <p:nvPicPr>
              <p:cNvPr id="404" name="Google Shape;404;p53"/>
              <p:cNvPicPr preferRelativeResize="0"/>
              <p:nvPr/>
            </p:nvPicPr>
            <p:blipFill>
              <a:blip r:embed="rId23">
                <a:alphaModFix/>
              </a:blip>
              <a:stretch>
                <a:fillRect/>
              </a:stretch>
            </p:blipFill>
            <p:spPr>
              <a:xfrm>
                <a:off x="6627244" y="2942876"/>
                <a:ext cx="484176" cy="647398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dist="19050" dir="5400000" algn="bl" rotWithShape="0">
                  <a:srgbClr val="000000">
                    <a:alpha val="50000"/>
                  </a:srgbClr>
                </a:outerShdw>
              </a:effectLst>
            </p:spPr>
          </p:pic>
          <p:pic>
            <p:nvPicPr>
              <p:cNvPr id="405" name="Google Shape;405;p53"/>
              <p:cNvPicPr preferRelativeResize="0"/>
              <p:nvPr/>
            </p:nvPicPr>
            <p:blipFill>
              <a:blip r:embed="rId24">
                <a:alphaModFix/>
              </a:blip>
              <a:stretch>
                <a:fillRect/>
              </a:stretch>
            </p:blipFill>
            <p:spPr>
              <a:xfrm>
                <a:off x="7595419" y="2294476"/>
                <a:ext cx="484176" cy="645599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dist="19050" dir="5400000" algn="bl" rotWithShape="0">
                  <a:srgbClr val="000000">
                    <a:alpha val="50000"/>
                  </a:srgbClr>
                </a:outerShdw>
              </a:effectLst>
            </p:spPr>
          </p:pic>
          <p:pic>
            <p:nvPicPr>
              <p:cNvPr id="406" name="Google Shape;406;p53"/>
              <p:cNvPicPr preferRelativeResize="0"/>
              <p:nvPr/>
            </p:nvPicPr>
            <p:blipFill>
              <a:blip r:embed="rId25">
                <a:alphaModFix/>
              </a:blip>
              <a:stretch>
                <a:fillRect/>
              </a:stretch>
            </p:blipFill>
            <p:spPr>
              <a:xfrm>
                <a:off x="7111421" y="2293977"/>
                <a:ext cx="484176" cy="645596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dist="19050" dir="5400000" algn="bl" rotWithShape="0">
                  <a:srgbClr val="000000">
                    <a:alpha val="50000"/>
                  </a:srgbClr>
                </a:outerShdw>
              </a:effectLst>
            </p:spPr>
          </p:pic>
          <p:pic>
            <p:nvPicPr>
              <p:cNvPr id="407" name="Google Shape;407;p53"/>
              <p:cNvPicPr preferRelativeResize="0"/>
              <p:nvPr/>
            </p:nvPicPr>
            <p:blipFill>
              <a:blip r:embed="rId26">
                <a:alphaModFix/>
              </a:blip>
              <a:stretch>
                <a:fillRect/>
              </a:stretch>
            </p:blipFill>
            <p:spPr>
              <a:xfrm>
                <a:off x="8079594" y="1647076"/>
                <a:ext cx="484175" cy="64640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dist="19050" dir="5400000" algn="bl" rotWithShape="0">
                  <a:srgbClr val="000000">
                    <a:alpha val="50000"/>
                  </a:srgbClr>
                </a:outerShdw>
              </a:effectLst>
            </p:spPr>
          </p:pic>
          <p:pic>
            <p:nvPicPr>
              <p:cNvPr id="408" name="Google Shape;408;p53"/>
              <p:cNvPicPr preferRelativeResize="0"/>
              <p:nvPr/>
            </p:nvPicPr>
            <p:blipFill>
              <a:blip r:embed="rId27">
                <a:alphaModFix/>
              </a:blip>
              <a:stretch>
                <a:fillRect/>
              </a:stretch>
            </p:blipFill>
            <p:spPr>
              <a:xfrm>
                <a:off x="6143069" y="2294475"/>
                <a:ext cx="484175" cy="64640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dist="19050" dir="5400000" algn="bl" rotWithShape="0">
                  <a:srgbClr val="000000">
                    <a:alpha val="50000"/>
                  </a:srgbClr>
                </a:outerShdw>
              </a:effectLst>
            </p:spPr>
          </p:pic>
          <p:pic>
            <p:nvPicPr>
              <p:cNvPr id="409" name="Google Shape;409;p53"/>
              <p:cNvPicPr preferRelativeResize="0"/>
              <p:nvPr/>
            </p:nvPicPr>
            <p:blipFill>
              <a:blip r:embed="rId28">
                <a:alphaModFix/>
              </a:blip>
              <a:stretch>
                <a:fillRect/>
              </a:stretch>
            </p:blipFill>
            <p:spPr>
              <a:xfrm>
                <a:off x="6627244" y="2294475"/>
                <a:ext cx="484175" cy="64640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dist="19050" dir="5400000" algn="bl" rotWithShape="0">
                  <a:srgbClr val="000000">
                    <a:alpha val="50000"/>
                  </a:srgbClr>
                </a:outerShdw>
              </a:effectLst>
            </p:spPr>
          </p:pic>
          <p:pic>
            <p:nvPicPr>
              <p:cNvPr id="410" name="Google Shape;410;p53"/>
              <p:cNvPicPr preferRelativeResize="0"/>
              <p:nvPr/>
            </p:nvPicPr>
            <p:blipFill>
              <a:blip r:embed="rId29">
                <a:alphaModFix/>
              </a:blip>
              <a:stretch>
                <a:fillRect/>
              </a:stretch>
            </p:blipFill>
            <p:spPr>
              <a:xfrm>
                <a:off x="8079769" y="2294226"/>
                <a:ext cx="484174" cy="645101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dist="19050" dir="5400000" algn="bl" rotWithShape="0">
                  <a:srgbClr val="000000">
                    <a:alpha val="50000"/>
                  </a:srgbClr>
                </a:outerShdw>
              </a:effectLst>
            </p:spPr>
          </p:pic>
          <p:pic>
            <p:nvPicPr>
              <p:cNvPr id="411" name="Google Shape;411;p53"/>
              <p:cNvPicPr preferRelativeResize="0"/>
              <p:nvPr/>
            </p:nvPicPr>
            <p:blipFill>
              <a:blip r:embed="rId30">
                <a:alphaModFix/>
              </a:blip>
              <a:stretch>
                <a:fillRect/>
              </a:stretch>
            </p:blipFill>
            <p:spPr>
              <a:xfrm>
                <a:off x="6143244" y="2941376"/>
                <a:ext cx="484175" cy="64510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dist="19050" dir="5400000" algn="bl" rotWithShape="0">
                  <a:srgbClr val="000000">
                    <a:alpha val="50000"/>
                  </a:srgbClr>
                </a:outerShdw>
              </a:effectLst>
            </p:spPr>
          </p:pic>
          <p:pic>
            <p:nvPicPr>
              <p:cNvPr id="412" name="Google Shape;412;p53"/>
              <p:cNvPicPr preferRelativeResize="0"/>
              <p:nvPr/>
            </p:nvPicPr>
            <p:blipFill>
              <a:blip r:embed="rId31">
                <a:alphaModFix/>
              </a:blip>
              <a:stretch>
                <a:fillRect/>
              </a:stretch>
            </p:blipFill>
            <p:spPr>
              <a:xfrm>
                <a:off x="6627425" y="3598425"/>
                <a:ext cx="484175" cy="63595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dist="19050" dir="5400000" algn="bl" rotWithShape="0">
                  <a:srgbClr val="000000">
                    <a:alpha val="50000"/>
                  </a:srgbClr>
                </a:outerShdw>
              </a:effectLst>
            </p:spPr>
          </p:pic>
          <p:pic>
            <p:nvPicPr>
              <p:cNvPr id="413" name="Google Shape;413;p53"/>
              <p:cNvPicPr preferRelativeResize="0"/>
              <p:nvPr/>
            </p:nvPicPr>
            <p:blipFill rotWithShape="1">
              <a:blip r:embed="rId32">
                <a:alphaModFix/>
              </a:blip>
              <a:srcRect l="11270" r="11270"/>
              <a:stretch/>
            </p:blipFill>
            <p:spPr>
              <a:xfrm>
                <a:off x="7111250" y="1649375"/>
                <a:ext cx="484198" cy="64510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7150" dist="19050" dir="5400000" algn="bl" rotWithShape="0">
                  <a:srgbClr val="000000">
                    <a:alpha val="50000"/>
                  </a:srgbClr>
                </a:outerShdw>
              </a:effectLst>
            </p:spPr>
          </p:pic>
        </p:grpSp>
      </p:grpSp>
      <p:pic>
        <p:nvPicPr>
          <p:cNvPr id="414" name="Google Shape;414;p53"/>
          <p:cNvPicPr preferRelativeResize="0"/>
          <p:nvPr/>
        </p:nvPicPr>
        <p:blipFill>
          <a:blip r:embed="rId3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0" name="Google Shape;420;p5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421" name="Google Shape;421;p54"/>
          <p:cNvSpPr/>
          <p:nvPr/>
        </p:nvSpPr>
        <p:spPr>
          <a:xfrm>
            <a:off x="1714500" y="1794563"/>
            <a:ext cx="5715000" cy="212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7150" tIns="57150" rIns="57150" bIns="571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300" dirty="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SEED is a pioneering group within Electronic Arts, combining creativity with applied research. </a:t>
            </a:r>
            <a:endParaRPr sz="2300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300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300" dirty="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We explore, build, and help define the future of interactive entertainment.</a:t>
            </a:r>
            <a:endParaRPr sz="2300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6" name="Google Shape;426;p55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Mission &amp; Vision</a:t>
            </a:r>
            <a:endParaRPr/>
          </a:p>
        </p:txBody>
      </p:sp>
      <p:sp>
        <p:nvSpPr>
          <p:cNvPr id="427" name="Google Shape;427;p55"/>
          <p:cNvSpPr txBox="1">
            <a:spLocks noGrp="1"/>
          </p:cNvSpPr>
          <p:nvPr>
            <p:ph type="subTitle" idx="4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Established in 2015 (Stockholm, Sweden)</a:t>
            </a:r>
            <a:endParaRPr/>
          </a:p>
        </p:txBody>
      </p:sp>
      <p:sp>
        <p:nvSpPr>
          <p:cNvPr id="428" name="Google Shape;428;p55"/>
          <p:cNvSpPr txBox="1"/>
          <p:nvPr/>
        </p:nvSpPr>
        <p:spPr>
          <a:xfrm>
            <a:off x="401600" y="1389797"/>
            <a:ext cx="5565000" cy="2450100"/>
          </a:xfrm>
          <a:prstGeom prst="rect">
            <a:avLst/>
          </a:prstGeom>
          <a:solidFill>
            <a:srgbClr val="F6F9FC"/>
          </a:solidFill>
          <a:ln w="9525" cap="flat" cmpd="sng">
            <a:solidFill>
              <a:srgbClr val="CBD2D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b="1" dirty="0">
                <a:solidFill>
                  <a:srgbClr val="FFFFFF"/>
                </a:solidFill>
                <a:highlight>
                  <a:srgbClr val="003181"/>
                </a:highlight>
                <a:latin typeface="DM Sans"/>
                <a:ea typeface="DM Sans"/>
                <a:cs typeface="DM Sans"/>
                <a:sym typeface="DM Sans"/>
              </a:rPr>
              <a:t>Explore</a:t>
            </a:r>
            <a:r>
              <a:rPr lang="en" sz="1300" b="1" dirty="0">
                <a:solidFill>
                  <a:srgbClr val="003181"/>
                </a:solidFill>
                <a:latin typeface="DM Sans"/>
                <a:ea typeface="DM Sans"/>
                <a:cs typeface="DM Sans"/>
                <a:sym typeface="DM Sans"/>
              </a:rPr>
              <a:t> //</a:t>
            </a:r>
            <a:r>
              <a:rPr lang="en" sz="1300" b="1" dirty="0">
                <a:solidFill>
                  <a:srgbClr val="545F6F"/>
                </a:solidFill>
                <a:latin typeface="DM Sans"/>
                <a:ea typeface="DM Sans"/>
                <a:cs typeface="DM Sans"/>
                <a:sym typeface="DM Sans"/>
              </a:rPr>
              <a:t> R&amp;D for The Benefit of All</a:t>
            </a:r>
            <a:endParaRPr sz="1300" b="1" dirty="0">
              <a:solidFill>
                <a:srgbClr val="545F6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rgbClr val="545F6F"/>
                </a:solidFill>
                <a:latin typeface="DM Sans"/>
                <a:ea typeface="DM Sans"/>
                <a:cs typeface="DM Sans"/>
                <a:sym typeface="DM Sans"/>
              </a:rPr>
              <a:t>Push technological boundaries, taking on risky R&amp;D challenges for the benefit of all</a:t>
            </a:r>
            <a:br>
              <a:rPr lang="en" sz="1000" dirty="0">
                <a:solidFill>
                  <a:srgbClr val="545F6F"/>
                </a:solidFill>
                <a:latin typeface="DM Sans"/>
                <a:ea typeface="DM Sans"/>
                <a:cs typeface="DM Sans"/>
                <a:sym typeface="DM Sans"/>
              </a:rPr>
            </a:br>
            <a:endParaRPr sz="1000" dirty="0">
              <a:solidFill>
                <a:srgbClr val="545F6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b="1" dirty="0">
                <a:solidFill>
                  <a:srgbClr val="FFFFFF"/>
                </a:solidFill>
                <a:highlight>
                  <a:srgbClr val="0A5681"/>
                </a:highlight>
                <a:latin typeface="DM Sans"/>
                <a:ea typeface="DM Sans"/>
                <a:cs typeface="DM Sans"/>
                <a:sym typeface="DM Sans"/>
              </a:rPr>
              <a:t>Build</a:t>
            </a:r>
            <a:r>
              <a:rPr lang="en" sz="1300" b="1" dirty="0">
                <a:solidFill>
                  <a:srgbClr val="0A5681"/>
                </a:solidFill>
                <a:latin typeface="DM Sans"/>
                <a:ea typeface="DM Sans"/>
                <a:cs typeface="DM Sans"/>
                <a:sym typeface="DM Sans"/>
              </a:rPr>
              <a:t> //</a:t>
            </a:r>
            <a:r>
              <a:rPr lang="en" sz="1300" b="1" dirty="0">
                <a:solidFill>
                  <a:srgbClr val="545F6F"/>
                </a:solidFill>
                <a:latin typeface="DM Sans"/>
                <a:ea typeface="DM Sans"/>
                <a:cs typeface="DM Sans"/>
                <a:sym typeface="DM Sans"/>
              </a:rPr>
              <a:t> Empower Electronic Artists for The Benefit of Our Players</a:t>
            </a:r>
            <a:endParaRPr sz="1300" b="1" dirty="0">
              <a:solidFill>
                <a:srgbClr val="545F6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rgbClr val="545F6F"/>
                </a:solidFill>
                <a:latin typeface="DM Sans"/>
                <a:ea typeface="DM Sans"/>
                <a:cs typeface="DM Sans"/>
                <a:sym typeface="DM Sans"/>
              </a:rPr>
              <a:t>Apply R&amp;D with measurable impact, with technology artifacts delivered in EA’s games</a:t>
            </a:r>
            <a:br>
              <a:rPr lang="en" sz="1000" dirty="0">
                <a:solidFill>
                  <a:srgbClr val="545F6F"/>
                </a:solidFill>
                <a:latin typeface="DM Sans"/>
                <a:ea typeface="DM Sans"/>
                <a:cs typeface="DM Sans"/>
                <a:sym typeface="DM Sans"/>
              </a:rPr>
            </a:br>
            <a:endParaRPr sz="1000" dirty="0">
              <a:solidFill>
                <a:srgbClr val="545F6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b="1" dirty="0">
                <a:solidFill>
                  <a:srgbClr val="FFFFFF"/>
                </a:solidFill>
                <a:highlight>
                  <a:srgbClr val="6A21A7"/>
                </a:highlight>
                <a:latin typeface="DM Sans"/>
                <a:ea typeface="DM Sans"/>
                <a:cs typeface="DM Sans"/>
                <a:sym typeface="DM Sans"/>
              </a:rPr>
              <a:t>Define</a:t>
            </a:r>
            <a:r>
              <a:rPr lang="en" sz="1300" b="1" dirty="0">
                <a:solidFill>
                  <a:srgbClr val="6A21A7"/>
                </a:solidFill>
                <a:latin typeface="DM Sans"/>
                <a:ea typeface="DM Sans"/>
                <a:cs typeface="DM Sans"/>
                <a:sym typeface="DM Sans"/>
              </a:rPr>
              <a:t> //</a:t>
            </a:r>
            <a:r>
              <a:rPr lang="en" sz="1300" b="1" dirty="0">
                <a:solidFill>
                  <a:srgbClr val="545F6F"/>
                </a:solidFill>
                <a:latin typeface="DM Sans"/>
                <a:ea typeface="DM Sans"/>
                <a:cs typeface="DM Sans"/>
                <a:sym typeface="DM Sans"/>
              </a:rPr>
              <a:t> Research New Tech for Innovative Concepts to Emerge</a:t>
            </a:r>
            <a:endParaRPr sz="1300" b="1" dirty="0">
              <a:solidFill>
                <a:srgbClr val="545F6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rgbClr val="545F6F"/>
                </a:solidFill>
                <a:latin typeface="DM Sans"/>
                <a:ea typeface="DM Sans"/>
                <a:cs typeface="DM Sans"/>
                <a:sym typeface="DM Sans"/>
              </a:rPr>
              <a:t>Drive significant differentiation with high risk, high impact, high-reward applied research</a:t>
            </a:r>
            <a:endParaRPr sz="700" dirty="0">
              <a:solidFill>
                <a:srgbClr val="545F6F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429" name="Google Shape;429;p55"/>
          <p:cNvSpPr txBox="1"/>
          <p:nvPr/>
        </p:nvSpPr>
        <p:spPr>
          <a:xfrm>
            <a:off x="372950" y="946142"/>
            <a:ext cx="56223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We </a:t>
            </a:r>
            <a:r>
              <a:rPr lang="en" sz="1200" b="1">
                <a:solidFill>
                  <a:srgbClr val="FFFFFF"/>
                </a:solidFill>
                <a:highlight>
                  <a:srgbClr val="003181"/>
                </a:highlight>
                <a:latin typeface="DM Sans"/>
                <a:ea typeface="DM Sans"/>
                <a:cs typeface="DM Sans"/>
                <a:sym typeface="DM Sans"/>
              </a:rPr>
              <a:t>explore</a:t>
            </a:r>
            <a:r>
              <a:rPr lang="en" sz="1200">
                <a:solidFill>
                  <a:srgbClr val="545F6F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, </a:t>
            </a:r>
            <a:r>
              <a:rPr lang="en" sz="1200" b="1">
                <a:solidFill>
                  <a:srgbClr val="FFFFFF"/>
                </a:solidFill>
                <a:highlight>
                  <a:srgbClr val="0A5681"/>
                </a:highlight>
                <a:latin typeface="DM Sans"/>
                <a:ea typeface="DM Sans"/>
                <a:cs typeface="DM Sans"/>
                <a:sym typeface="DM Sans"/>
              </a:rPr>
              <a:t>build</a:t>
            </a:r>
            <a:r>
              <a:rPr lang="en" sz="120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, and help</a:t>
            </a:r>
            <a:r>
              <a:rPr lang="en" sz="1200">
                <a:solidFill>
                  <a:srgbClr val="545F6F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 </a:t>
            </a:r>
            <a:r>
              <a:rPr lang="en" sz="1200" b="1">
                <a:solidFill>
                  <a:srgbClr val="FFFFFF"/>
                </a:solidFill>
                <a:highlight>
                  <a:srgbClr val="6A21A7"/>
                </a:highlight>
                <a:latin typeface="DM Sans"/>
                <a:ea typeface="DM Sans"/>
                <a:cs typeface="DM Sans"/>
                <a:sym typeface="DM Sans"/>
              </a:rPr>
              <a:t>define</a:t>
            </a:r>
            <a:r>
              <a:rPr lang="en" sz="1200" b="1">
                <a:solidFill>
                  <a:srgbClr val="6A21A7"/>
                </a:solidFill>
                <a:latin typeface="DM Sans"/>
                <a:ea typeface="DM Sans"/>
                <a:cs typeface="DM Sans"/>
                <a:sym typeface="DM Sans"/>
              </a:rPr>
              <a:t> </a:t>
            </a:r>
            <a:r>
              <a:rPr lang="en" sz="120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the future of interactive entertainment</a:t>
            </a:r>
            <a:endParaRPr sz="1300">
              <a:solidFill>
                <a:schemeClr val="dk1"/>
              </a:solidFill>
            </a:endParaRPr>
          </a:p>
        </p:txBody>
      </p:sp>
      <p:sp>
        <p:nvSpPr>
          <p:cNvPr id="430" name="Google Shape;430;p55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4</a:t>
            </a:fld>
            <a:endParaRPr/>
          </a:p>
        </p:txBody>
      </p:sp>
      <p:pic>
        <p:nvPicPr>
          <p:cNvPr id="431" name="Google Shape;431;p5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sp>
        <p:nvSpPr>
          <p:cNvPr id="432" name="Google Shape;432;p55"/>
          <p:cNvSpPr txBox="1"/>
          <p:nvPr/>
        </p:nvSpPr>
        <p:spPr>
          <a:xfrm>
            <a:off x="-2209475" y="-36300"/>
            <a:ext cx="30000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3" name="Google Shape;433;p55"/>
          <p:cNvSpPr txBox="1"/>
          <p:nvPr/>
        </p:nvSpPr>
        <p:spPr>
          <a:xfrm>
            <a:off x="401600" y="3839891"/>
            <a:ext cx="5565000" cy="83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i="1" dirty="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Vision: </a:t>
            </a:r>
            <a:r>
              <a:rPr lang="en" b="1" i="1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see farther </a:t>
            </a:r>
            <a:r>
              <a:rPr lang="en" i="1" dirty="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than</a:t>
            </a:r>
            <a:r>
              <a:rPr lang="en" b="1" i="1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 </a:t>
            </a:r>
            <a:r>
              <a:rPr lang="en" dirty="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current approaches,</a:t>
            </a:r>
            <a:r>
              <a:rPr lang="en" b="1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 </a:t>
            </a:r>
            <a:r>
              <a:rPr lang="en" dirty="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and </a:t>
            </a:r>
            <a:r>
              <a:rPr lang="en" b="1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identify deep and foundational technology improvements </a:t>
            </a:r>
            <a:r>
              <a:rPr lang="en" dirty="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that will power the next generation of amazing experiences.</a:t>
            </a:r>
            <a:endParaRPr dirty="0">
              <a:solidFill>
                <a:schemeClr val="dk1"/>
              </a:solidFill>
              <a:latin typeface="DM Sans Medium"/>
              <a:ea typeface="DM Sans Medium"/>
              <a:cs typeface="DM Sans Medium"/>
              <a:sym typeface="DM Sans Medium"/>
            </a:endParaRPr>
          </a:p>
        </p:txBody>
      </p:sp>
      <p:pic>
        <p:nvPicPr>
          <p:cNvPr id="434" name="Google Shape;434;p55"/>
          <p:cNvPicPr preferRelativeResize="0"/>
          <p:nvPr/>
        </p:nvPicPr>
        <p:blipFill rotWithShape="1">
          <a:blip r:embed="rId4">
            <a:alphaModFix/>
          </a:blip>
          <a:srcRect t="4852"/>
          <a:stretch/>
        </p:blipFill>
        <p:spPr>
          <a:xfrm>
            <a:off x="6090525" y="946150"/>
            <a:ext cx="2582701" cy="35168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9" name="Google Shape;439;p56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Innovation Drivers</a:t>
            </a:r>
            <a:endParaRPr/>
          </a:p>
        </p:txBody>
      </p:sp>
      <p:sp>
        <p:nvSpPr>
          <p:cNvPr id="440" name="Google Shape;440;p56"/>
          <p:cNvSpPr txBox="1">
            <a:spLocks noGrp="1"/>
          </p:cNvSpPr>
          <p:nvPr>
            <p:ph type="subTitle" idx="4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 decade of success enabled by two razors that fuel our multi-horizon impact</a:t>
            </a:r>
            <a:endParaRPr/>
          </a:p>
        </p:txBody>
      </p:sp>
      <p:sp>
        <p:nvSpPr>
          <p:cNvPr id="441" name="Google Shape;441;p56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5</a:t>
            </a:fld>
            <a:endParaRPr/>
          </a:p>
        </p:txBody>
      </p:sp>
      <p:sp>
        <p:nvSpPr>
          <p:cNvPr id="442" name="Google Shape;442;p56"/>
          <p:cNvSpPr txBox="1">
            <a:spLocks noGrp="1"/>
          </p:cNvSpPr>
          <p:nvPr>
            <p:ph type="body" idx="1"/>
          </p:nvPr>
        </p:nvSpPr>
        <p:spPr>
          <a:xfrm>
            <a:off x="428625" y="857250"/>
            <a:ext cx="4144200" cy="4000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Applied Innovation</a:t>
            </a:r>
            <a:endParaRPr sz="1700" b="1"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700" b="1" dirty="0">
              <a:solidFill>
                <a:schemeClr val="dk1"/>
              </a:solidFill>
            </a:endParaRPr>
          </a:p>
          <a:p>
            <a:pPr marL="457200" lvl="0" indent="0" algn="l" rt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Applying research to solve </a:t>
            </a:r>
            <a:r>
              <a:rPr lang="en" sz="1300" b="1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real-world challenges</a:t>
            </a:r>
            <a:r>
              <a:rPr lang="en" sz="1300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, sourced and delivered to game teams, </a:t>
            </a:r>
            <a:r>
              <a:rPr lang="en" sz="1300" dirty="0"/>
              <a:t>at the intersection of gamedev and </a:t>
            </a:r>
            <a:r>
              <a:rPr lang="en" sz="1300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state-of-the-art research</a:t>
            </a:r>
            <a:br>
              <a:rPr lang="en" sz="1700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</a:br>
            <a:endParaRPr sz="1700" dirty="0">
              <a:solidFill>
                <a:schemeClr val="dk1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457200" lvl="0" indent="0" algn="l" rt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700" dirty="0">
              <a:solidFill>
                <a:schemeClr val="dk1"/>
              </a:solidFill>
            </a:endParaRPr>
          </a:p>
          <a:p>
            <a:pPr marL="0" marR="0" lvl="0" indent="0" algn="l" rt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10</a:t>
            </a:r>
            <a:r>
              <a:rPr lang="en" sz="1700" b="1" dirty="0">
                <a:solidFill>
                  <a:schemeClr val="dk1"/>
                </a:solidFill>
              </a:rPr>
              <a:t>X</a:t>
            </a:r>
            <a:r>
              <a:rPr lang="en" sz="1700" b="1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 Thinking</a:t>
            </a:r>
            <a:endParaRPr sz="1700" b="1" dirty="0">
              <a:solidFill>
                <a:schemeClr val="dk1"/>
              </a:solidFill>
            </a:endParaRPr>
          </a:p>
          <a:p>
            <a:pPr marL="457200" marR="0" lvl="0" indent="0" algn="l" rtl="0">
              <a:lnSpc>
                <a:spcPct val="10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1300" dirty="0">
                <a:solidFill>
                  <a:schemeClr val="dk1"/>
                </a:solidFill>
              </a:rPr>
              <a:t>Like </a:t>
            </a:r>
            <a:r>
              <a:rPr lang="en" sz="1300" i="1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Moonshots Thinking</a:t>
            </a:r>
            <a:r>
              <a:rPr lang="en" sz="1300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, emphasizing </a:t>
            </a:r>
            <a:br>
              <a:rPr lang="en" sz="1300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</a:br>
            <a:r>
              <a:rPr lang="en" sz="1300" b="1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exponential growth</a:t>
            </a:r>
            <a:r>
              <a:rPr lang="en" sz="1300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, </a:t>
            </a:r>
            <a:r>
              <a:rPr lang="en" sz="1300" b="1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disruptive solutions</a:t>
            </a:r>
            <a:r>
              <a:rPr lang="en" sz="1300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, and </a:t>
            </a:r>
            <a:r>
              <a:rPr lang="en" sz="1300" b="1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breakthrough ideas</a:t>
            </a:r>
            <a:r>
              <a:rPr lang="en" sz="1300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 over incremental improvements</a:t>
            </a:r>
            <a:endParaRPr sz="1300" dirty="0">
              <a:solidFill>
                <a:schemeClr val="dk1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pic>
        <p:nvPicPr>
          <p:cNvPr id="443" name="Google Shape;443;p56"/>
          <p:cNvPicPr preferRelativeResize="0"/>
          <p:nvPr/>
        </p:nvPicPr>
        <p:blipFill rotWithShape="1">
          <a:blip r:embed="rId3">
            <a:alphaModFix/>
          </a:blip>
          <a:srcRect l="2229" t="22934" b="-231"/>
          <a:stretch/>
        </p:blipFill>
        <p:spPr>
          <a:xfrm>
            <a:off x="5051152" y="3104016"/>
            <a:ext cx="3394498" cy="1464288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44" name="Google Shape;444;p56"/>
          <p:cNvGrpSpPr/>
          <p:nvPr/>
        </p:nvGrpSpPr>
        <p:grpSpPr>
          <a:xfrm>
            <a:off x="5051074" y="1184586"/>
            <a:ext cx="3394658" cy="1702530"/>
            <a:chOff x="5258784" y="1113260"/>
            <a:chExt cx="3150495" cy="1580221"/>
          </a:xfrm>
        </p:grpSpPr>
        <p:pic>
          <p:nvPicPr>
            <p:cNvPr id="445" name="Google Shape;445;p56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5302786" y="1113260"/>
              <a:ext cx="782674" cy="43179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46" name="Google Shape;446;p56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5302785" y="2170857"/>
              <a:ext cx="1120403" cy="159251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47" name="Google Shape;447;p56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6622741" y="2170857"/>
              <a:ext cx="782679" cy="27123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48" name="Google Shape;448;p56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>
              <a:off x="7198188" y="1797459"/>
              <a:ext cx="424455" cy="27752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49" name="Google Shape;449;p56"/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>
              <a:off x="5338499" y="2437669"/>
              <a:ext cx="632444" cy="24104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50" name="Google Shape;450;p56" descr="A close up of a logo&#10;&#10;Description automatically generated"/>
            <p:cNvPicPr preferRelativeResize="0"/>
            <p:nvPr/>
          </p:nvPicPr>
          <p:blipFill rotWithShape="1">
            <a:blip r:embed="rId9">
              <a:alphaModFix/>
            </a:blip>
            <a:srcRect l="15077" r="54543" b="38923"/>
            <a:stretch/>
          </p:blipFill>
          <p:spPr>
            <a:xfrm>
              <a:off x="7732853" y="1532316"/>
              <a:ext cx="632446" cy="93532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51" name="Google Shape;451;p56"/>
            <p:cNvPicPr preferRelativeResize="0"/>
            <p:nvPr/>
          </p:nvPicPr>
          <p:blipFill rotWithShape="1">
            <a:blip r:embed="rId10">
              <a:alphaModFix/>
            </a:blip>
            <a:srcRect r="15746"/>
            <a:stretch/>
          </p:blipFill>
          <p:spPr>
            <a:xfrm>
              <a:off x="6244970" y="1204322"/>
              <a:ext cx="1165633" cy="27752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52" name="Google Shape;452;p56"/>
            <p:cNvPicPr preferRelativeResize="0"/>
            <p:nvPr/>
          </p:nvPicPr>
          <p:blipFill>
            <a:blip r:embed="rId11">
              <a:alphaModFix/>
            </a:blip>
            <a:stretch>
              <a:fillRect/>
            </a:stretch>
          </p:blipFill>
          <p:spPr>
            <a:xfrm>
              <a:off x="5258784" y="1562341"/>
              <a:ext cx="970025" cy="4987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53" name="Google Shape;453;p56"/>
            <p:cNvPicPr preferRelativeResize="0"/>
            <p:nvPr/>
          </p:nvPicPr>
          <p:blipFill rotWithShape="1">
            <a:blip r:embed="rId12">
              <a:alphaModFix/>
            </a:blip>
            <a:srcRect l="7636" t="21758" r="29359" b="23366"/>
            <a:stretch/>
          </p:blipFill>
          <p:spPr>
            <a:xfrm>
              <a:off x="6365641" y="2469747"/>
              <a:ext cx="722995" cy="22373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54" name="Google Shape;454;p56"/>
            <p:cNvPicPr preferRelativeResize="0"/>
            <p:nvPr/>
          </p:nvPicPr>
          <p:blipFill rotWithShape="1">
            <a:blip r:embed="rId13">
              <a:alphaModFix/>
            </a:blip>
            <a:srcRect r="25755"/>
            <a:stretch/>
          </p:blipFill>
          <p:spPr>
            <a:xfrm>
              <a:off x="7622636" y="1204129"/>
              <a:ext cx="729389" cy="25005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55" name="Google Shape;455;p56"/>
            <p:cNvPicPr preferRelativeResize="0"/>
            <p:nvPr/>
          </p:nvPicPr>
          <p:blipFill rotWithShape="1">
            <a:blip r:embed="rId14">
              <a:alphaModFix/>
            </a:blip>
            <a:srcRect b="36467"/>
            <a:stretch/>
          </p:blipFill>
          <p:spPr>
            <a:xfrm>
              <a:off x="6335677" y="1626933"/>
              <a:ext cx="752315" cy="31685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56" name="Google Shape;456;p56"/>
            <p:cNvPicPr preferRelativeResize="0"/>
            <p:nvPr/>
          </p:nvPicPr>
          <p:blipFill rotWithShape="1">
            <a:blip r:embed="rId15">
              <a:alphaModFix/>
            </a:blip>
            <a:srcRect t="16795" b="16795"/>
            <a:stretch/>
          </p:blipFill>
          <p:spPr>
            <a:xfrm>
              <a:off x="7483322" y="2482075"/>
              <a:ext cx="925957" cy="199067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457" name="Google Shape;457;p56"/>
          <p:cNvPicPr preferRelativeResize="0"/>
          <p:nvPr/>
        </p:nvPicPr>
        <p:blipFill>
          <a:blip r:embed="rId16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2" name="Google Shape;462;p57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Team</a:t>
            </a:r>
            <a:endParaRPr/>
          </a:p>
        </p:txBody>
      </p:sp>
      <p:sp>
        <p:nvSpPr>
          <p:cNvPr id="463" name="Google Shape;463;p57"/>
          <p:cNvSpPr txBox="1">
            <a:spLocks noGrp="1"/>
          </p:cNvSpPr>
          <p:nvPr>
            <p:ph type="subTitle" idx="4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We are a cross-disciplinary, technologist-led team</a:t>
            </a:r>
            <a:endParaRPr/>
          </a:p>
        </p:txBody>
      </p:sp>
      <p:sp>
        <p:nvSpPr>
          <p:cNvPr id="464" name="Google Shape;464;p57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6</a:t>
            </a:fld>
            <a:endParaRPr/>
          </a:p>
        </p:txBody>
      </p:sp>
      <p:sp>
        <p:nvSpPr>
          <p:cNvPr id="466" name="Google Shape;466;p57"/>
          <p:cNvSpPr/>
          <p:nvPr/>
        </p:nvSpPr>
        <p:spPr>
          <a:xfrm>
            <a:off x="400087" y="1412875"/>
            <a:ext cx="2540100" cy="1373100"/>
          </a:xfrm>
          <a:prstGeom prst="rect">
            <a:avLst/>
          </a:prstGeom>
          <a:solidFill>
            <a:srgbClr val="003181"/>
          </a:solidFill>
          <a:ln>
            <a:noFill/>
          </a:ln>
        </p:spPr>
        <p:txBody>
          <a:bodyPr spcFirstLastPara="1" wrap="square" lIns="182875" tIns="182875" rIns="182875" bIns="18287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b="1" dirty="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Cross-disciplinary </a:t>
            </a:r>
            <a:endParaRPr sz="1500" b="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b="1" dirty="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Art, Engineering, </a:t>
            </a:r>
            <a:endParaRPr sz="1500" b="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b="1" dirty="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&amp; Research</a:t>
            </a:r>
            <a:endParaRPr sz="1500" b="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467" name="Google Shape;467;p57"/>
          <p:cNvSpPr/>
          <p:nvPr/>
        </p:nvSpPr>
        <p:spPr>
          <a:xfrm>
            <a:off x="3289988" y="1412875"/>
            <a:ext cx="2540100" cy="1373100"/>
          </a:xfrm>
          <a:prstGeom prst="rect">
            <a:avLst/>
          </a:prstGeom>
          <a:solidFill>
            <a:srgbClr val="0A5681"/>
          </a:solidFill>
          <a:ln>
            <a:noFill/>
          </a:ln>
        </p:spPr>
        <p:txBody>
          <a:bodyPr spcFirstLastPara="1" wrap="square" lIns="182875" tIns="182875" rIns="182875" bIns="182875" anchor="ctr" anchorCtr="0">
            <a:noAutofit/>
          </a:bodyPr>
          <a:lstStyle/>
          <a:p>
            <a:pPr marL="0" lvl="0" indent="0" algn="ctr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Distributed across the World, with presence at EA offices</a:t>
            </a:r>
            <a:endParaRPr sz="1500" b="1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468" name="Google Shape;468;p57"/>
          <p:cNvSpPr txBox="1"/>
          <p:nvPr/>
        </p:nvSpPr>
        <p:spPr>
          <a:xfrm>
            <a:off x="400099" y="2786075"/>
            <a:ext cx="2540100" cy="1400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t" anchorCtr="0">
            <a:sp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Industry Leading </a:t>
            </a:r>
            <a:br>
              <a:rPr lang="en" sz="1000" dirty="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rPr>
            </a:br>
            <a:r>
              <a:rPr lang="en" sz="1000" dirty="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Experts</a:t>
            </a:r>
            <a:endParaRPr sz="1000" dirty="0">
              <a:solidFill>
                <a:schemeClr val="dk1"/>
              </a:solidFill>
              <a:latin typeface="DM Sans Medium"/>
              <a:ea typeface="DM Sans Medium"/>
              <a:cs typeface="DM Sans Medium"/>
              <a:sym typeface="DM Sans Medium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000" dirty="0">
              <a:solidFill>
                <a:schemeClr val="dk1"/>
              </a:solidFill>
              <a:latin typeface="DM Sans Medium"/>
              <a:ea typeface="DM Sans Medium"/>
              <a:cs typeface="DM Sans Medium"/>
              <a:sym typeface="DM Sans Medium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Game AI, Content Creation, </a:t>
            </a:r>
            <a:br>
              <a:rPr lang="en" sz="1000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</a:br>
            <a:r>
              <a:rPr lang="en" sz="1000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Characters, Worlds,</a:t>
            </a:r>
            <a:br>
              <a:rPr lang="en" sz="1000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</a:br>
            <a:r>
              <a:rPr lang="en" sz="1000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Rendering, Physics, </a:t>
            </a:r>
            <a:br>
              <a:rPr lang="en" sz="1000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</a:br>
            <a:r>
              <a:rPr lang="en" sz="1000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Animation</a:t>
            </a:r>
            <a:endParaRPr sz="1000" dirty="0">
              <a:solidFill>
                <a:schemeClr val="dk1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469" name="Google Shape;469;p57"/>
          <p:cNvSpPr txBox="1"/>
          <p:nvPr/>
        </p:nvSpPr>
        <p:spPr>
          <a:xfrm>
            <a:off x="3249375" y="2785100"/>
            <a:ext cx="2580600" cy="1400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sp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Distributed &amp; Remote</a:t>
            </a:r>
            <a:endParaRPr sz="1000">
              <a:solidFill>
                <a:schemeClr val="dk1"/>
              </a:solidFill>
              <a:latin typeface="DM Sans Medium"/>
              <a:ea typeface="DM Sans Medium"/>
              <a:cs typeface="DM Sans Medium"/>
              <a:sym typeface="DM Sans Medium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Team of 50, at 4 core locations</a:t>
            </a:r>
            <a:endParaRPr sz="1000">
              <a:solidFill>
                <a:schemeClr val="dk1"/>
              </a:solidFill>
              <a:latin typeface="DM Sans Medium"/>
              <a:ea typeface="DM Sans Medium"/>
              <a:cs typeface="DM Sans Medium"/>
              <a:sym typeface="DM Sans Medium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000">
              <a:solidFill>
                <a:schemeClr val="dk1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Stockholm</a:t>
            </a:r>
            <a:endParaRPr sz="1000">
              <a:solidFill>
                <a:schemeClr val="dk1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Montréal</a:t>
            </a:r>
            <a:endParaRPr sz="1000">
              <a:solidFill>
                <a:schemeClr val="dk1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Vancouver</a:t>
            </a:r>
            <a:br>
              <a:rPr lang="en" sz="10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</a:br>
            <a:r>
              <a:rPr lang="en" sz="10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Redwood City</a:t>
            </a:r>
            <a:endParaRPr sz="1000">
              <a:solidFill>
                <a:schemeClr val="dk1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470" name="Google Shape;470;p57"/>
          <p:cNvSpPr/>
          <p:nvPr/>
        </p:nvSpPr>
        <p:spPr>
          <a:xfrm>
            <a:off x="6203813" y="1412875"/>
            <a:ext cx="2540100" cy="1373100"/>
          </a:xfrm>
          <a:prstGeom prst="rect">
            <a:avLst/>
          </a:prstGeom>
          <a:solidFill>
            <a:srgbClr val="6A21A7"/>
          </a:solidFill>
          <a:ln>
            <a:noFill/>
          </a:ln>
        </p:spPr>
        <p:txBody>
          <a:bodyPr spcFirstLastPara="1" wrap="square" lIns="182875" tIns="182875" rIns="182875" bIns="182875" anchor="ctr" anchorCtr="0">
            <a:noAutofit/>
          </a:bodyPr>
          <a:lstStyle/>
          <a:p>
            <a:pPr marL="0" lvl="0" indent="0" algn="ctr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Technical organization, </a:t>
            </a:r>
            <a:br>
              <a:rPr lang="en" sz="15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</a:br>
            <a:r>
              <a:rPr lang="en" sz="15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from top to </a:t>
            </a:r>
            <a:br>
              <a:rPr lang="en" sz="15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</a:br>
            <a:r>
              <a:rPr lang="en" sz="15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bottom</a:t>
            </a:r>
            <a:endParaRPr sz="1500" b="1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471" name="Google Shape;471;p57"/>
          <p:cNvSpPr txBox="1"/>
          <p:nvPr/>
        </p:nvSpPr>
        <p:spPr>
          <a:xfrm>
            <a:off x="6203800" y="2785975"/>
            <a:ext cx="2540100" cy="1400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sp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Researcher-driven</a:t>
            </a:r>
            <a:endParaRPr sz="1000">
              <a:solidFill>
                <a:schemeClr val="dk1"/>
              </a:solidFill>
              <a:latin typeface="DM Sans Medium"/>
              <a:ea typeface="DM Sans Medium"/>
              <a:cs typeface="DM Sans Medium"/>
              <a:sym typeface="DM Sans Medium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Technologists across the stack</a:t>
            </a:r>
            <a:endParaRPr sz="1000">
              <a:solidFill>
                <a:schemeClr val="dk1"/>
              </a:solidFill>
              <a:latin typeface="DM Sans Medium"/>
              <a:ea typeface="DM Sans Medium"/>
              <a:cs typeface="DM Sans Medium"/>
              <a:sym typeface="DM Sans Medium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000">
              <a:solidFill>
                <a:schemeClr val="dk1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Fail-fast R&amp;D culture</a:t>
            </a:r>
            <a:endParaRPr sz="1000">
              <a:solidFill>
                <a:schemeClr val="dk1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Equal-opportunity ideation</a:t>
            </a:r>
            <a:endParaRPr sz="1000">
              <a:solidFill>
                <a:schemeClr val="dk1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SME-led domains</a:t>
            </a:r>
            <a:endParaRPr sz="1000">
              <a:solidFill>
                <a:schemeClr val="dk1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Lightweight project management</a:t>
            </a:r>
            <a:endParaRPr sz="1000">
              <a:solidFill>
                <a:schemeClr val="dk1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pic>
        <p:nvPicPr>
          <p:cNvPr id="472" name="Google Shape;472;p5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6" grpId="0" animBg="1"/>
      <p:bldP spid="467" grpId="0" animBg="1"/>
      <p:bldP spid="468" grpId="0"/>
      <p:bldP spid="469" grpId="0"/>
      <p:bldP spid="470" grpId="0" animBg="1"/>
      <p:bldP spid="47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7" name="Google Shape;477;p58"/>
          <p:cNvSpPr txBox="1">
            <a:spLocks noGrp="1"/>
          </p:cNvSpPr>
          <p:nvPr>
            <p:ph type="subTitle" idx="6"/>
          </p:nvPr>
        </p:nvSpPr>
        <p:spPr>
          <a:xfrm>
            <a:off x="6203825" y="1275884"/>
            <a:ext cx="2540100" cy="3046500"/>
          </a:xfrm>
          <a:prstGeom prst="rect">
            <a:avLst/>
          </a:prstGeom>
          <a:solidFill>
            <a:srgbClr val="6A21A7"/>
          </a:solidFill>
        </p:spPr>
        <p:txBody>
          <a:bodyPr spcFirstLastPara="1" wrap="square" lIns="182875" tIns="182875" rIns="182875" bIns="182875" anchor="ctr" anchorCtr="0">
            <a:noAutofit/>
          </a:bodyPr>
          <a:lstStyle/>
          <a:p>
            <a:pPr marL="0" lvl="0" indent="4572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" sz="1400" b="1" dirty="0">
                <a:solidFill>
                  <a:srgbClr val="F6F6F6"/>
                </a:solidFill>
              </a:rPr>
              <a:t>Partnerships </a:t>
            </a:r>
            <a:br>
              <a:rPr lang="en" sz="1400" b="1" dirty="0">
                <a:solidFill>
                  <a:srgbClr val="F6F6F6"/>
                </a:solidFill>
              </a:rPr>
            </a:br>
            <a:r>
              <a:rPr lang="en" sz="1400" b="1" dirty="0">
                <a:solidFill>
                  <a:srgbClr val="F6F6F6"/>
                </a:solidFill>
              </a:rPr>
              <a:t>           &amp; Dissemination</a:t>
            </a:r>
            <a:endParaRPr sz="1400" dirty="0">
              <a:solidFill>
                <a:srgbClr val="F6F6F6"/>
              </a:solidFill>
            </a:endParaRPr>
          </a:p>
          <a:p>
            <a:pPr marL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300" dirty="0">
              <a:solidFill>
                <a:srgbClr val="272F3D"/>
              </a:solidFill>
            </a:endParaRPr>
          </a:p>
          <a:p>
            <a:pPr marL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lt2"/>
                </a:solidFill>
              </a:rPr>
              <a:t>Contribute across the ecosystem, as a valued partner &amp; thought leader via four internal/external mechanisms:</a:t>
            </a:r>
            <a:br>
              <a:rPr lang="en" dirty="0">
                <a:solidFill>
                  <a:schemeClr val="lt2"/>
                </a:solidFill>
              </a:rPr>
            </a:br>
            <a:endParaRPr dirty="0">
              <a:solidFill>
                <a:schemeClr val="lt2"/>
              </a:solidFill>
            </a:endParaRPr>
          </a:p>
          <a:p>
            <a:pPr marL="254000" lvl="0" indent="-101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Font typeface="DM Sans"/>
              <a:buChar char="●"/>
            </a:pPr>
            <a:r>
              <a:rPr lang="en" dirty="0">
                <a:solidFill>
                  <a:schemeClr val="lt2"/>
                </a:solidFill>
              </a:rPr>
              <a:t>Industrial Partners</a:t>
            </a:r>
            <a:endParaRPr dirty="0">
              <a:solidFill>
                <a:schemeClr val="lt2"/>
              </a:solidFill>
            </a:endParaRPr>
          </a:p>
          <a:p>
            <a:pPr marL="254000" lvl="0" indent="-101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Font typeface="DM Sans"/>
              <a:buChar char="●"/>
            </a:pPr>
            <a:r>
              <a:rPr lang="en" dirty="0">
                <a:solidFill>
                  <a:schemeClr val="lt2"/>
                </a:solidFill>
              </a:rPr>
              <a:t>Research Consortiums</a:t>
            </a:r>
            <a:endParaRPr dirty="0">
              <a:solidFill>
                <a:schemeClr val="lt2"/>
              </a:solidFill>
            </a:endParaRPr>
          </a:p>
          <a:p>
            <a:pPr marL="254000" lvl="0" indent="-101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Font typeface="DM Sans"/>
              <a:buChar char="●"/>
            </a:pPr>
            <a:r>
              <a:rPr lang="en" dirty="0">
                <a:solidFill>
                  <a:schemeClr val="lt2"/>
                </a:solidFill>
              </a:rPr>
              <a:t>Papers, Patents, Presentations</a:t>
            </a:r>
            <a:endParaRPr dirty="0">
              <a:solidFill>
                <a:schemeClr val="lt2"/>
              </a:solidFill>
            </a:endParaRPr>
          </a:p>
          <a:p>
            <a:pPr marL="254000" lvl="0" indent="-10795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00"/>
              <a:buFont typeface="DM Sans"/>
              <a:buChar char="●"/>
            </a:pPr>
            <a:r>
              <a:rPr lang="en" dirty="0">
                <a:solidFill>
                  <a:schemeClr val="lt2"/>
                </a:solidFill>
              </a:rPr>
              <a:t>Conference Sponsorship</a:t>
            </a:r>
            <a:endParaRPr sz="1000" dirty="0">
              <a:solidFill>
                <a:schemeClr val="lt2"/>
              </a:solidFill>
            </a:endParaRPr>
          </a:p>
        </p:txBody>
      </p:sp>
      <p:sp>
        <p:nvSpPr>
          <p:cNvPr id="478" name="Google Shape;478;p58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Charter</a:t>
            </a:r>
            <a:endParaRPr/>
          </a:p>
        </p:txBody>
      </p:sp>
      <p:sp>
        <p:nvSpPr>
          <p:cNvPr id="479" name="Google Shape;479;p58"/>
          <p:cNvSpPr txBox="1">
            <a:spLocks noGrp="1"/>
          </p:cNvSpPr>
          <p:nvPr>
            <p:ph type="subTitle" idx="4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Our charter includes three key areas of contributions</a:t>
            </a:r>
            <a:endParaRPr/>
          </a:p>
        </p:txBody>
      </p:sp>
      <p:sp>
        <p:nvSpPr>
          <p:cNvPr id="480" name="Google Shape;480;p58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7</a:t>
            </a:fld>
            <a:endParaRPr/>
          </a:p>
        </p:txBody>
      </p:sp>
      <p:sp>
        <p:nvSpPr>
          <p:cNvPr id="481" name="Google Shape;481;p58"/>
          <p:cNvSpPr txBox="1">
            <a:spLocks noGrp="1"/>
          </p:cNvSpPr>
          <p:nvPr>
            <p:ph type="subTitle" idx="6"/>
          </p:nvPr>
        </p:nvSpPr>
        <p:spPr>
          <a:xfrm>
            <a:off x="400075" y="1275809"/>
            <a:ext cx="2540100" cy="3046500"/>
          </a:xfrm>
          <a:prstGeom prst="rect">
            <a:avLst/>
          </a:prstGeom>
          <a:solidFill>
            <a:srgbClr val="003181"/>
          </a:solidFill>
        </p:spPr>
        <p:txBody>
          <a:bodyPr spcFirstLastPara="1" wrap="square" lIns="182875" tIns="182875" rIns="182875" bIns="182875" anchor="ctr" anchorCtr="0">
            <a:noAutofit/>
          </a:bodyPr>
          <a:lstStyle/>
          <a:p>
            <a:pPr marL="45720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" sz="1400" b="1" dirty="0">
                <a:solidFill>
                  <a:srgbClr val="F6F6F6"/>
                </a:solidFill>
              </a:rPr>
              <a:t>Research </a:t>
            </a:r>
            <a:br>
              <a:rPr lang="en" sz="1400" b="1" dirty="0">
                <a:solidFill>
                  <a:srgbClr val="F6F6F6"/>
                </a:solidFill>
              </a:rPr>
            </a:br>
            <a:r>
              <a:rPr lang="en" sz="1400" b="1" dirty="0">
                <a:solidFill>
                  <a:srgbClr val="F6F6F6"/>
                </a:solidFill>
              </a:rPr>
              <a:t>&amp; Innovation</a:t>
            </a:r>
            <a:r>
              <a:rPr lang="en" sz="1400" b="1" dirty="0">
                <a:solidFill>
                  <a:srgbClr val="E7A6A6"/>
                </a:solidFill>
              </a:rPr>
              <a:t> </a:t>
            </a:r>
            <a:endParaRPr sz="1400" dirty="0">
              <a:solidFill>
                <a:srgbClr val="E7A6A6"/>
              </a:solidFill>
            </a:endParaRPr>
          </a:p>
          <a:p>
            <a:pPr marL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00"/>
              <a:buFont typeface="Arial"/>
              <a:buNone/>
            </a:pPr>
            <a:endParaRPr sz="1400" b="1" dirty="0">
              <a:solidFill>
                <a:srgbClr val="272F3D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lt2"/>
                </a:solidFill>
              </a:rPr>
              <a:t>Drive future-looking applied research for technologies &amp; player experiences in four key areas of innovation:</a:t>
            </a:r>
            <a:br>
              <a:rPr lang="en" dirty="0">
                <a:solidFill>
                  <a:schemeClr val="lt2"/>
                </a:solidFill>
              </a:rPr>
            </a:br>
            <a:endParaRPr dirty="0">
              <a:solidFill>
                <a:schemeClr val="lt2"/>
              </a:solidFill>
            </a:endParaRPr>
          </a:p>
          <a:p>
            <a:pPr marL="254000" lvl="0" indent="-1397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Font typeface="DM Sans"/>
              <a:buChar char="●"/>
            </a:pPr>
            <a:r>
              <a:rPr lang="en" dirty="0">
                <a:solidFill>
                  <a:schemeClr val="lt2"/>
                </a:solidFill>
              </a:rPr>
              <a:t>Content Creation</a:t>
            </a:r>
            <a:endParaRPr dirty="0">
              <a:solidFill>
                <a:schemeClr val="lt2"/>
              </a:solidFill>
            </a:endParaRPr>
          </a:p>
          <a:p>
            <a:pPr marL="254000" lvl="0" indent="-1397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Font typeface="DM Sans"/>
              <a:buChar char="●"/>
            </a:pPr>
            <a:r>
              <a:rPr lang="en" dirty="0">
                <a:solidFill>
                  <a:schemeClr val="lt2"/>
                </a:solidFill>
              </a:rPr>
              <a:t>Rendering &amp; Physics</a:t>
            </a:r>
            <a:endParaRPr dirty="0">
              <a:solidFill>
                <a:schemeClr val="lt2"/>
              </a:solidFill>
            </a:endParaRPr>
          </a:p>
          <a:p>
            <a:pPr marL="254000" lvl="0" indent="-1397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Font typeface="DM Sans"/>
              <a:buChar char="●"/>
            </a:pPr>
            <a:r>
              <a:rPr lang="en" dirty="0">
                <a:solidFill>
                  <a:schemeClr val="lt2"/>
                </a:solidFill>
              </a:rPr>
              <a:t>Game AI</a:t>
            </a:r>
            <a:endParaRPr dirty="0">
              <a:solidFill>
                <a:schemeClr val="lt2"/>
              </a:solidFill>
            </a:endParaRPr>
          </a:p>
          <a:p>
            <a:pPr marL="254000" lvl="0" indent="-14605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00"/>
              <a:buFont typeface="DM Sans"/>
              <a:buChar char="●"/>
            </a:pPr>
            <a:r>
              <a:rPr lang="en" dirty="0">
                <a:solidFill>
                  <a:schemeClr val="lt2"/>
                </a:solidFill>
              </a:rPr>
              <a:t>Future Experiences</a:t>
            </a:r>
            <a:br>
              <a:rPr lang="en" dirty="0">
                <a:solidFill>
                  <a:schemeClr val="lt2"/>
                </a:solidFill>
              </a:rPr>
            </a:br>
            <a:endParaRPr dirty="0">
              <a:solidFill>
                <a:srgbClr val="FFFFFF"/>
              </a:solidFill>
            </a:endParaRPr>
          </a:p>
        </p:txBody>
      </p:sp>
      <p:pic>
        <p:nvPicPr>
          <p:cNvPr id="482" name="Google Shape;482;p5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325959" y="1471253"/>
            <a:ext cx="433850" cy="433850"/>
          </a:xfrm>
          <a:prstGeom prst="rect">
            <a:avLst/>
          </a:prstGeom>
          <a:noFill/>
          <a:ln>
            <a:noFill/>
          </a:ln>
        </p:spPr>
      </p:pic>
      <p:sp>
        <p:nvSpPr>
          <p:cNvPr id="483" name="Google Shape;483;p58"/>
          <p:cNvSpPr txBox="1">
            <a:spLocks noGrp="1"/>
          </p:cNvSpPr>
          <p:nvPr>
            <p:ph type="subTitle" idx="6"/>
          </p:nvPr>
        </p:nvSpPr>
        <p:spPr>
          <a:xfrm>
            <a:off x="3289800" y="1275884"/>
            <a:ext cx="2540100" cy="3046500"/>
          </a:xfrm>
          <a:prstGeom prst="rect">
            <a:avLst/>
          </a:prstGeom>
          <a:solidFill>
            <a:srgbClr val="0A5681"/>
          </a:solidFill>
        </p:spPr>
        <p:txBody>
          <a:bodyPr spcFirstLastPara="1" wrap="square" lIns="182875" tIns="182875" rIns="182875" bIns="182875" anchor="ctr" anchorCtr="0">
            <a:noAutofit/>
          </a:bodyPr>
          <a:lstStyle/>
          <a:p>
            <a:pPr marL="45720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" sz="1400" dirty="0">
                <a:solidFill>
                  <a:srgbClr val="F6F6F6"/>
                </a:solidFill>
              </a:rPr>
              <a:t>Incubation </a:t>
            </a:r>
            <a:endParaRPr sz="1400" dirty="0">
              <a:solidFill>
                <a:srgbClr val="F6F6F6"/>
              </a:solidFill>
            </a:endParaRPr>
          </a:p>
          <a:p>
            <a:pPr marL="45720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" sz="1400" dirty="0">
                <a:solidFill>
                  <a:srgbClr val="F6F6F6"/>
                </a:solidFill>
              </a:rPr>
              <a:t>&amp; Adoption</a:t>
            </a:r>
            <a:r>
              <a:rPr lang="en" sz="1400" b="1" dirty="0">
                <a:solidFill>
                  <a:srgbClr val="E7A6A6"/>
                </a:solidFill>
              </a:rPr>
              <a:t> </a:t>
            </a:r>
            <a:endParaRPr sz="1400" dirty="0">
              <a:solidFill>
                <a:srgbClr val="E7A6A6"/>
              </a:solidFill>
            </a:endParaRPr>
          </a:p>
          <a:p>
            <a:pPr marL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00"/>
              <a:buFont typeface="Arial"/>
              <a:buNone/>
            </a:pPr>
            <a:endParaRPr sz="1400" b="1" dirty="0">
              <a:solidFill>
                <a:srgbClr val="272F3D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lt2"/>
                </a:solidFill>
              </a:rPr>
              <a:t>Partner with teams across EA to productize SEED innovation, delivering technology artifacts via two avenues:</a:t>
            </a:r>
            <a:endParaRPr dirty="0">
              <a:solidFill>
                <a:schemeClr val="lt2"/>
              </a:solidFill>
            </a:endParaRPr>
          </a:p>
          <a:p>
            <a:pPr marL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lt2"/>
              </a:solidFill>
            </a:endParaRPr>
          </a:p>
          <a:p>
            <a:pPr marL="254000" lvl="0" indent="-1397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Font typeface="DM Sans"/>
              <a:buChar char="●"/>
            </a:pPr>
            <a:r>
              <a:rPr lang="en" dirty="0">
                <a:solidFill>
                  <a:schemeClr val="lt2"/>
                </a:solidFill>
              </a:rPr>
              <a:t>Game Teams</a:t>
            </a:r>
            <a:endParaRPr dirty="0">
              <a:solidFill>
                <a:schemeClr val="lt2"/>
              </a:solidFill>
            </a:endParaRPr>
          </a:p>
          <a:p>
            <a:pPr marL="254000" lvl="0" indent="-1397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Font typeface="DM Sans"/>
              <a:buChar char="●"/>
            </a:pPr>
            <a:r>
              <a:rPr lang="en" dirty="0">
                <a:solidFill>
                  <a:schemeClr val="lt2"/>
                </a:solidFill>
              </a:rPr>
              <a:t>Central Teams</a:t>
            </a:r>
            <a:endParaRPr dirty="0">
              <a:solidFill>
                <a:schemeClr val="lt2"/>
              </a:solidFill>
            </a:endParaRPr>
          </a:p>
          <a:p>
            <a:pPr marL="685800" lvl="1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Font typeface="DM Sans"/>
              <a:buChar char="○"/>
            </a:pPr>
            <a:r>
              <a:rPr lang="en" dirty="0">
                <a:solidFill>
                  <a:schemeClr val="lt2"/>
                </a:solidFill>
              </a:rPr>
              <a:t>Engine</a:t>
            </a:r>
            <a:endParaRPr dirty="0">
              <a:solidFill>
                <a:schemeClr val="lt2"/>
              </a:solidFill>
            </a:endParaRPr>
          </a:p>
          <a:p>
            <a:pPr marL="685800" lvl="1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Font typeface="DM Sans"/>
              <a:buChar char="○"/>
            </a:pPr>
            <a:r>
              <a:rPr lang="en" dirty="0">
                <a:solidFill>
                  <a:schemeClr val="lt2"/>
                </a:solidFill>
              </a:rPr>
              <a:t>Tools &amp; Tech</a:t>
            </a:r>
            <a:endParaRPr dirty="0">
              <a:solidFill>
                <a:schemeClr val="lt2"/>
              </a:solidFill>
            </a:endParaRPr>
          </a:p>
          <a:p>
            <a:pPr marL="685800" lvl="1" indent="-23495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00"/>
              <a:buFont typeface="DM Sans"/>
              <a:buChar char="○"/>
            </a:pPr>
            <a:r>
              <a:rPr lang="en" dirty="0">
                <a:solidFill>
                  <a:schemeClr val="lt2"/>
                </a:solidFill>
              </a:rPr>
              <a:t>Service Teams</a:t>
            </a:r>
            <a:endParaRPr sz="900" dirty="0">
              <a:solidFill>
                <a:schemeClr val="lt2"/>
              </a:solidFill>
            </a:endParaRPr>
          </a:p>
        </p:txBody>
      </p:sp>
      <p:pic>
        <p:nvPicPr>
          <p:cNvPr id="484" name="Google Shape;484;p58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441259" y="1489509"/>
            <a:ext cx="397325" cy="397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85" name="Google Shape;485;p5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09388" y="1489434"/>
            <a:ext cx="397325" cy="397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86" name="Google Shape;486;p58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7" grpId="0" uiExpand="1" build="p" animBg="1"/>
      <p:bldP spid="481" grpId="0" uiExpand="1" build="p" animBg="1"/>
      <p:bldP spid="483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0">
          <a:extLst>
            <a:ext uri="{FF2B5EF4-FFF2-40B4-BE49-F238E27FC236}">
              <a16:creationId xmlns:a16="http://schemas.microsoft.com/office/drawing/2014/main" id="{EA709C23-84AA-96B1-5C1D-0A2535D1F0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" name="Google Shape;491;p59">
            <a:extLst>
              <a:ext uri="{FF2B5EF4-FFF2-40B4-BE49-F238E27FC236}">
                <a16:creationId xmlns:a16="http://schemas.microsoft.com/office/drawing/2014/main" id="{BEB23804-ED9C-DDFB-4151-C3A8D753AB9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Applied Research Model</a:t>
            </a:r>
            <a:endParaRPr/>
          </a:p>
        </p:txBody>
      </p:sp>
      <p:sp>
        <p:nvSpPr>
          <p:cNvPr id="492" name="Google Shape;492;p59">
            <a:extLst>
              <a:ext uri="{FF2B5EF4-FFF2-40B4-BE49-F238E27FC236}">
                <a16:creationId xmlns:a16="http://schemas.microsoft.com/office/drawing/2014/main" id="{75DFB45B-37DC-CD17-F5AD-D541EF7F7B47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Our projects are distributed over many horizons, with a focus on Horizon 2 and 3</a:t>
            </a:r>
            <a:endParaRPr dirty="0"/>
          </a:p>
        </p:txBody>
      </p:sp>
      <p:sp>
        <p:nvSpPr>
          <p:cNvPr id="493" name="Google Shape;493;p59">
            <a:extLst>
              <a:ext uri="{FF2B5EF4-FFF2-40B4-BE49-F238E27FC236}">
                <a16:creationId xmlns:a16="http://schemas.microsoft.com/office/drawing/2014/main" id="{7E484C88-3F0A-3980-95BB-281CA7259B8E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8</a:t>
            </a:fld>
            <a:endParaRPr/>
          </a:p>
        </p:txBody>
      </p:sp>
      <p:sp>
        <p:nvSpPr>
          <p:cNvPr id="515" name="Google Shape;515;p59">
            <a:extLst>
              <a:ext uri="{FF2B5EF4-FFF2-40B4-BE49-F238E27FC236}">
                <a16:creationId xmlns:a16="http://schemas.microsoft.com/office/drawing/2014/main" id="{2A77879F-B82A-79A6-46B4-25748E6A32F0}"/>
              </a:ext>
            </a:extLst>
          </p:cNvPr>
          <p:cNvSpPr txBox="1"/>
          <p:nvPr/>
        </p:nvSpPr>
        <p:spPr>
          <a:xfrm>
            <a:off x="2715555" y="4471649"/>
            <a:ext cx="6033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 dirty="0">
                <a:solidFill>
                  <a:srgbClr val="202122"/>
                </a:solidFill>
                <a:highlight>
                  <a:srgbClr val="F1F4FD"/>
                </a:highlight>
              </a:rPr>
              <a:t>Adapted from </a:t>
            </a:r>
            <a:r>
              <a:rPr lang="en" sz="800" dirty="0">
                <a:solidFill>
                  <a:srgbClr val="3366CC"/>
                </a:solidFill>
                <a:highlight>
                  <a:srgbClr val="F1F4FD"/>
                </a:highlight>
                <a:uFill>
                  <a:noFill/>
                </a:u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"Three horizons: a pathways practice for transformation"</a:t>
            </a:r>
            <a:r>
              <a:rPr lang="en" sz="800" dirty="0">
                <a:solidFill>
                  <a:srgbClr val="202122"/>
                </a:solidFill>
                <a:highlight>
                  <a:srgbClr val="F1F4FD"/>
                </a:highlight>
              </a:rPr>
              <a:t> by Sharpe, Hodgson, Leicester, Lyon, and Fazey</a:t>
            </a:r>
            <a:endParaRPr sz="800" dirty="0">
              <a:solidFill>
                <a:srgbClr val="202122"/>
              </a:solidFill>
              <a:highlight>
                <a:srgbClr val="F1F4FD"/>
              </a:highlight>
            </a:endParaRPr>
          </a:p>
        </p:txBody>
      </p:sp>
      <p:pic>
        <p:nvPicPr>
          <p:cNvPr id="516" name="Google Shape;516;p59">
            <a:extLst>
              <a:ext uri="{FF2B5EF4-FFF2-40B4-BE49-F238E27FC236}">
                <a16:creationId xmlns:a16="http://schemas.microsoft.com/office/drawing/2014/main" id="{0246FF4F-D539-1902-DDFE-57060AA1CBD2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438;p51">
            <a:extLst>
              <a:ext uri="{FF2B5EF4-FFF2-40B4-BE49-F238E27FC236}">
                <a16:creationId xmlns:a16="http://schemas.microsoft.com/office/drawing/2014/main" id="{344D28FA-7CDE-AAB2-08BB-D953CD525B5D}"/>
              </a:ext>
            </a:extLst>
          </p:cNvPr>
          <p:cNvSpPr/>
          <p:nvPr/>
        </p:nvSpPr>
        <p:spPr>
          <a:xfrm>
            <a:off x="3559470" y="1143150"/>
            <a:ext cx="2536200" cy="2889000"/>
          </a:xfrm>
          <a:prstGeom prst="roundRect">
            <a:avLst>
              <a:gd name="adj" fmla="val 7600"/>
            </a:avLst>
          </a:prstGeom>
          <a:solidFill>
            <a:srgbClr val="0A5681"/>
          </a:solid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8000"/>
              </a:buClr>
              <a:buSzPts val="1000"/>
              <a:buFont typeface="Arial"/>
              <a:buNone/>
            </a:pPr>
            <a:r>
              <a:rPr lang="en-US" sz="1200" b="1" dirty="0">
                <a:solidFill>
                  <a:schemeClr val="tx2"/>
                </a:solidFill>
                <a:latin typeface="DM Sans"/>
                <a:ea typeface="DM Sans"/>
                <a:cs typeface="DM Sans"/>
                <a:sym typeface="DM Sans"/>
              </a:rPr>
              <a:t>SEED 10X Projects</a:t>
            </a: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8000"/>
              </a:buClr>
              <a:buSzPts val="10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8000"/>
              </a:buClr>
              <a:buSzPts val="12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8000"/>
              </a:buClr>
              <a:buSzPts val="12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8000"/>
              </a:buClr>
              <a:buSzPts val="12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8000"/>
              </a:buClr>
              <a:buSzPts val="12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8000"/>
              </a:buClr>
              <a:buSzPts val="12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8000"/>
              </a:buClr>
              <a:buSzPts val="12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8000"/>
              </a:buClr>
              <a:buSzPts val="12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8000"/>
              </a:buClr>
              <a:buSzPts val="12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8000"/>
              </a:buClr>
              <a:buSzPts val="12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8000"/>
              </a:buClr>
              <a:buSzPts val="12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8000"/>
              </a:buClr>
              <a:buSzPts val="12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8000"/>
              </a:buClr>
              <a:buSzPts val="1200"/>
              <a:buFont typeface="Arial"/>
              <a:buNone/>
            </a:pPr>
            <a:r>
              <a:rPr lang="en-US" sz="1200" b="1" dirty="0">
                <a:solidFill>
                  <a:schemeClr val="tx2"/>
                </a:solidFill>
                <a:latin typeface="DM Sans"/>
                <a:ea typeface="DM Sans"/>
                <a:cs typeface="DM Sans"/>
                <a:sym typeface="DM Sans"/>
              </a:rPr>
              <a:t>Horizon 2</a:t>
            </a: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900"/>
              <a:buFont typeface="Arial"/>
              <a:buNone/>
            </a:pPr>
            <a:r>
              <a:rPr lang="en-US" sz="1000" dirty="0">
                <a:solidFill>
                  <a:schemeClr val="tx2"/>
                </a:solidFill>
                <a:latin typeface="DM Sans"/>
                <a:ea typeface="DM Sans"/>
                <a:cs typeface="DM Sans"/>
                <a:sym typeface="DM Sans"/>
              </a:rPr>
              <a:t>“Opportunities” (24-48 months)</a:t>
            </a: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6" name="Google Shape;442;p51">
            <a:extLst>
              <a:ext uri="{FF2B5EF4-FFF2-40B4-BE49-F238E27FC236}">
                <a16:creationId xmlns:a16="http://schemas.microsoft.com/office/drawing/2014/main" id="{81A3D981-D48E-A6AF-E8B1-376F3F69EF4C}"/>
              </a:ext>
            </a:extLst>
          </p:cNvPr>
          <p:cNvSpPr/>
          <p:nvPr/>
        </p:nvSpPr>
        <p:spPr>
          <a:xfrm>
            <a:off x="905975" y="1143235"/>
            <a:ext cx="2536200" cy="2888700"/>
          </a:xfrm>
          <a:prstGeom prst="roundRect">
            <a:avLst>
              <a:gd name="adj" fmla="val 7424"/>
            </a:avLst>
          </a:prstGeom>
          <a:solidFill>
            <a:srgbClr val="003181"/>
          </a:solid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tx2"/>
                </a:solidFill>
                <a:latin typeface="DM Sans"/>
                <a:ea typeface="DM Sans"/>
                <a:cs typeface="DM Sans"/>
                <a:sym typeface="DM Sans"/>
              </a:rPr>
              <a:t>Standard Game Dev</a:t>
            </a: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tx2"/>
                </a:solidFill>
                <a:latin typeface="DM Sans"/>
                <a:ea typeface="DM Sans"/>
                <a:cs typeface="DM Sans"/>
                <a:sym typeface="DM Sans"/>
              </a:rPr>
              <a:t>Horizon 1</a:t>
            </a: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dirty="0">
                <a:solidFill>
                  <a:schemeClr val="tx2"/>
                </a:solidFill>
                <a:latin typeface="DM Sans"/>
                <a:ea typeface="DM Sans"/>
                <a:cs typeface="DM Sans"/>
                <a:sym typeface="DM Sans"/>
              </a:rPr>
              <a:t>“Evolutions” (0-24 months)</a:t>
            </a:r>
            <a:endParaRPr sz="1000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8" name="Google Shape;444;p51">
            <a:extLst>
              <a:ext uri="{FF2B5EF4-FFF2-40B4-BE49-F238E27FC236}">
                <a16:creationId xmlns:a16="http://schemas.microsoft.com/office/drawing/2014/main" id="{6A469437-698C-51DD-FE0E-3E1DBD85A2C7}"/>
              </a:ext>
            </a:extLst>
          </p:cNvPr>
          <p:cNvSpPr/>
          <p:nvPr/>
        </p:nvSpPr>
        <p:spPr>
          <a:xfrm>
            <a:off x="6212955" y="1143150"/>
            <a:ext cx="2536200" cy="2889000"/>
          </a:xfrm>
          <a:prstGeom prst="roundRect">
            <a:avLst>
              <a:gd name="adj" fmla="val 8703"/>
            </a:avLst>
          </a:prstGeom>
          <a:solidFill>
            <a:srgbClr val="6A21A7"/>
          </a:solid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n-US" sz="1200" b="1" dirty="0">
                <a:solidFill>
                  <a:schemeClr val="tx2"/>
                </a:solidFill>
                <a:latin typeface="DM Sans"/>
                <a:ea typeface="DM Sans"/>
                <a:cs typeface="DM Sans"/>
                <a:sym typeface="DM Sans"/>
              </a:rPr>
              <a:t>SEED Moonshots</a:t>
            </a: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1" dirty="0">
                <a:solidFill>
                  <a:schemeClr val="tx2"/>
                </a:solidFill>
                <a:latin typeface="DM Sans"/>
                <a:ea typeface="DM Sans"/>
                <a:cs typeface="DM Sans"/>
                <a:sym typeface="DM Sans"/>
              </a:rPr>
              <a:t>Horizon 3</a:t>
            </a: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900"/>
              <a:buFont typeface="Arial"/>
              <a:buNone/>
            </a:pPr>
            <a:r>
              <a:rPr lang="en-US" sz="1000" dirty="0">
                <a:solidFill>
                  <a:schemeClr val="tx2"/>
                </a:solidFill>
                <a:latin typeface="DM Sans"/>
                <a:ea typeface="DM Sans"/>
                <a:cs typeface="DM Sans"/>
                <a:sym typeface="DM Sans"/>
              </a:rPr>
              <a:t>“Revolutions” (48+ months)</a:t>
            </a:r>
            <a:endParaRPr sz="1000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AA333931-D0A2-15F6-D5D5-C545F064E792}"/>
              </a:ext>
            </a:extLst>
          </p:cNvPr>
          <p:cNvGrpSpPr/>
          <p:nvPr/>
        </p:nvGrpSpPr>
        <p:grpSpPr>
          <a:xfrm>
            <a:off x="1074264" y="1590920"/>
            <a:ext cx="7511161" cy="2006566"/>
            <a:chOff x="1074264" y="1590920"/>
            <a:chExt cx="7511161" cy="2006566"/>
          </a:xfrm>
        </p:grpSpPr>
        <p:sp>
          <p:nvSpPr>
            <p:cNvPr id="16" name="Google Shape;453;p51">
              <a:extLst>
                <a:ext uri="{FF2B5EF4-FFF2-40B4-BE49-F238E27FC236}">
                  <a16:creationId xmlns:a16="http://schemas.microsoft.com/office/drawing/2014/main" id="{2CFDB86D-A460-F0C4-E296-8E1994EFAE7C}"/>
                </a:ext>
              </a:extLst>
            </p:cNvPr>
            <p:cNvSpPr/>
            <p:nvPr/>
          </p:nvSpPr>
          <p:spPr>
            <a:xfrm>
              <a:off x="1366501" y="1784896"/>
              <a:ext cx="6970323" cy="1664752"/>
            </a:xfrm>
            <a:custGeom>
              <a:avLst/>
              <a:gdLst/>
              <a:ahLst/>
              <a:cxnLst/>
              <a:rect l="l" t="t" r="r" b="b"/>
              <a:pathLst>
                <a:path w="289340" h="74904" extrusionOk="0">
                  <a:moveTo>
                    <a:pt x="0" y="0"/>
                  </a:moveTo>
                  <a:cubicBezTo>
                    <a:pt x="3525" y="88"/>
                    <a:pt x="13099" y="264"/>
                    <a:pt x="21147" y="527"/>
                  </a:cubicBezTo>
                  <a:cubicBezTo>
                    <a:pt x="29195" y="791"/>
                    <a:pt x="39505" y="1010"/>
                    <a:pt x="48289" y="1581"/>
                  </a:cubicBezTo>
                  <a:cubicBezTo>
                    <a:pt x="57073" y="2152"/>
                    <a:pt x="65066" y="2811"/>
                    <a:pt x="73850" y="3953"/>
                  </a:cubicBezTo>
                  <a:cubicBezTo>
                    <a:pt x="82634" y="5095"/>
                    <a:pt x="92735" y="6061"/>
                    <a:pt x="100992" y="8432"/>
                  </a:cubicBezTo>
                  <a:cubicBezTo>
                    <a:pt x="109249" y="10804"/>
                    <a:pt x="117506" y="14493"/>
                    <a:pt x="123391" y="18182"/>
                  </a:cubicBezTo>
                  <a:cubicBezTo>
                    <a:pt x="129276" y="21871"/>
                    <a:pt x="132043" y="26308"/>
                    <a:pt x="136303" y="30568"/>
                  </a:cubicBezTo>
                  <a:cubicBezTo>
                    <a:pt x="140563" y="34828"/>
                    <a:pt x="144516" y="39615"/>
                    <a:pt x="148952" y="43743"/>
                  </a:cubicBezTo>
                  <a:cubicBezTo>
                    <a:pt x="153388" y="47871"/>
                    <a:pt x="158614" y="52527"/>
                    <a:pt x="162918" y="55338"/>
                  </a:cubicBezTo>
                  <a:cubicBezTo>
                    <a:pt x="167222" y="58149"/>
                    <a:pt x="169419" y="59027"/>
                    <a:pt x="174777" y="60608"/>
                  </a:cubicBezTo>
                  <a:cubicBezTo>
                    <a:pt x="180135" y="62189"/>
                    <a:pt x="185833" y="63398"/>
                    <a:pt x="195067" y="64825"/>
                  </a:cubicBezTo>
                  <a:cubicBezTo>
                    <a:pt x="204301" y="66253"/>
                    <a:pt x="219761" y="67976"/>
                    <a:pt x="230181" y="69173"/>
                  </a:cubicBezTo>
                  <a:cubicBezTo>
                    <a:pt x="240601" y="70370"/>
                    <a:pt x="248924" y="71172"/>
                    <a:pt x="257587" y="72006"/>
                  </a:cubicBezTo>
                  <a:cubicBezTo>
                    <a:pt x="266250" y="72841"/>
                    <a:pt x="276867" y="73697"/>
                    <a:pt x="282159" y="74180"/>
                  </a:cubicBezTo>
                  <a:cubicBezTo>
                    <a:pt x="287451" y="74663"/>
                    <a:pt x="288143" y="74783"/>
                    <a:pt x="289340" y="74904"/>
                  </a:cubicBezTo>
                </a:path>
              </a:pathLst>
            </a:custGeom>
            <a:noFill/>
            <a:ln w="114300" cap="flat" cmpd="sng">
              <a:solidFill>
                <a:srgbClr val="5B8FE4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Google Shape;454;p51">
              <a:extLst>
                <a:ext uri="{FF2B5EF4-FFF2-40B4-BE49-F238E27FC236}">
                  <a16:creationId xmlns:a16="http://schemas.microsoft.com/office/drawing/2014/main" id="{49B72A03-BB97-825D-044E-522FE0380706}"/>
                </a:ext>
              </a:extLst>
            </p:cNvPr>
            <p:cNvSpPr/>
            <p:nvPr/>
          </p:nvSpPr>
          <p:spPr>
            <a:xfrm rot="5400000">
              <a:off x="8292475" y="3304536"/>
              <a:ext cx="315900" cy="270000"/>
            </a:xfrm>
            <a:prstGeom prst="triangle">
              <a:avLst>
                <a:gd name="adj" fmla="val 50000"/>
              </a:avLst>
            </a:prstGeom>
            <a:solidFill>
              <a:srgbClr val="5B8F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498;p59">
              <a:extLst>
                <a:ext uri="{FF2B5EF4-FFF2-40B4-BE49-F238E27FC236}">
                  <a16:creationId xmlns:a16="http://schemas.microsoft.com/office/drawing/2014/main" id="{D7F67405-F3B9-52F5-4390-8A533248F8A9}"/>
                </a:ext>
              </a:extLst>
            </p:cNvPr>
            <p:cNvSpPr/>
            <p:nvPr/>
          </p:nvSpPr>
          <p:spPr>
            <a:xfrm>
              <a:off x="1074264" y="1590920"/>
              <a:ext cx="397500" cy="377700"/>
            </a:xfrm>
            <a:prstGeom prst="chevron">
              <a:avLst>
                <a:gd name="adj" fmla="val 50000"/>
              </a:avLst>
            </a:prstGeom>
            <a:solidFill>
              <a:srgbClr val="5B8FE4"/>
            </a:solidFill>
            <a:ln>
              <a:noFill/>
            </a:ln>
          </p:spPr>
          <p:txBody>
            <a:bodyPr spcFirstLastPara="1" wrap="square" lIns="0" tIns="45700" rIns="0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endParaRPr>
            </a:p>
          </p:txBody>
        </p:sp>
        <p:sp>
          <p:nvSpPr>
            <p:cNvPr id="24" name="Google Shape;512;p59">
              <a:extLst>
                <a:ext uri="{FF2B5EF4-FFF2-40B4-BE49-F238E27FC236}">
                  <a16:creationId xmlns:a16="http://schemas.microsoft.com/office/drawing/2014/main" id="{6C21255A-6D72-6C1A-EB12-686D34BD1385}"/>
                </a:ext>
              </a:extLst>
            </p:cNvPr>
            <p:cNvSpPr txBox="1"/>
            <p:nvPr/>
          </p:nvSpPr>
          <p:spPr>
            <a:xfrm>
              <a:off x="1206010" y="1723794"/>
              <a:ext cx="242400" cy="92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600" b="1">
                  <a:solidFill>
                    <a:srgbClr val="FFFFFF"/>
                  </a:solidFill>
                  <a:latin typeface="DM Sans"/>
                  <a:ea typeface="DM Sans"/>
                  <a:cs typeface="DM Sans"/>
                  <a:sym typeface="DM Sans"/>
                </a:rPr>
                <a:t>H1</a:t>
              </a:r>
              <a:endParaRPr sz="6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endParaRP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F92B12E-4A81-A6A8-FFCF-48799C205CA4}"/>
              </a:ext>
            </a:extLst>
          </p:cNvPr>
          <p:cNvGrpSpPr/>
          <p:nvPr/>
        </p:nvGrpSpPr>
        <p:grpSpPr>
          <a:xfrm>
            <a:off x="1080650" y="1703427"/>
            <a:ext cx="7495453" cy="1255086"/>
            <a:chOff x="1080650" y="1703427"/>
            <a:chExt cx="7495453" cy="1255086"/>
          </a:xfrm>
        </p:grpSpPr>
        <p:sp>
          <p:nvSpPr>
            <p:cNvPr id="14" name="Google Shape;451;p51">
              <a:extLst>
                <a:ext uri="{FF2B5EF4-FFF2-40B4-BE49-F238E27FC236}">
                  <a16:creationId xmlns:a16="http://schemas.microsoft.com/office/drawing/2014/main" id="{BE0B1C9E-F793-9A4D-716F-426686C40A4F}"/>
                </a:ext>
              </a:extLst>
            </p:cNvPr>
            <p:cNvSpPr/>
            <p:nvPr/>
          </p:nvSpPr>
          <p:spPr>
            <a:xfrm>
              <a:off x="1366501" y="1703427"/>
              <a:ext cx="6948924" cy="1088364"/>
            </a:xfrm>
            <a:custGeom>
              <a:avLst/>
              <a:gdLst/>
              <a:ahLst/>
              <a:cxnLst/>
              <a:rect l="l" t="t" r="r" b="b"/>
              <a:pathLst>
                <a:path w="289275" h="65359" extrusionOk="0">
                  <a:moveTo>
                    <a:pt x="0" y="64363"/>
                  </a:moveTo>
                  <a:cubicBezTo>
                    <a:pt x="3569" y="64528"/>
                    <a:pt x="14022" y="65450"/>
                    <a:pt x="21411" y="65351"/>
                  </a:cubicBezTo>
                  <a:cubicBezTo>
                    <a:pt x="28801" y="65252"/>
                    <a:pt x="37090" y="65395"/>
                    <a:pt x="44337" y="63770"/>
                  </a:cubicBezTo>
                  <a:cubicBezTo>
                    <a:pt x="51584" y="62145"/>
                    <a:pt x="58347" y="59993"/>
                    <a:pt x="64891" y="55601"/>
                  </a:cubicBezTo>
                  <a:cubicBezTo>
                    <a:pt x="71435" y="51209"/>
                    <a:pt x="77804" y="43524"/>
                    <a:pt x="83601" y="37419"/>
                  </a:cubicBezTo>
                  <a:cubicBezTo>
                    <a:pt x="89398" y="31314"/>
                    <a:pt x="93669" y="24616"/>
                    <a:pt x="99675" y="18972"/>
                  </a:cubicBezTo>
                  <a:cubicBezTo>
                    <a:pt x="105681" y="13328"/>
                    <a:pt x="114157" y="6708"/>
                    <a:pt x="119636" y="3557"/>
                  </a:cubicBezTo>
                  <a:cubicBezTo>
                    <a:pt x="125115" y="406"/>
                    <a:pt x="127542" y="-231"/>
                    <a:pt x="132549" y="65"/>
                  </a:cubicBezTo>
                  <a:cubicBezTo>
                    <a:pt x="137556" y="361"/>
                    <a:pt x="144725" y="3425"/>
                    <a:pt x="149677" y="5335"/>
                  </a:cubicBezTo>
                  <a:cubicBezTo>
                    <a:pt x="154629" y="7246"/>
                    <a:pt x="157769" y="9080"/>
                    <a:pt x="162260" y="11528"/>
                  </a:cubicBezTo>
                  <a:cubicBezTo>
                    <a:pt x="166751" y="13977"/>
                    <a:pt x="171505" y="16809"/>
                    <a:pt x="176622" y="20026"/>
                  </a:cubicBezTo>
                  <a:cubicBezTo>
                    <a:pt x="181739" y="23243"/>
                    <a:pt x="187602" y="27274"/>
                    <a:pt x="192960" y="30831"/>
                  </a:cubicBezTo>
                  <a:cubicBezTo>
                    <a:pt x="198318" y="34389"/>
                    <a:pt x="201920" y="37770"/>
                    <a:pt x="208771" y="41371"/>
                  </a:cubicBezTo>
                  <a:cubicBezTo>
                    <a:pt x="215622" y="44972"/>
                    <a:pt x="225680" y="49848"/>
                    <a:pt x="234068" y="52439"/>
                  </a:cubicBezTo>
                  <a:cubicBezTo>
                    <a:pt x="242457" y="55030"/>
                    <a:pt x="250834" y="55744"/>
                    <a:pt x="259102" y="56919"/>
                  </a:cubicBezTo>
                  <a:cubicBezTo>
                    <a:pt x="267370" y="58094"/>
                    <a:pt x="278646" y="58994"/>
                    <a:pt x="283675" y="59488"/>
                  </a:cubicBezTo>
                  <a:cubicBezTo>
                    <a:pt x="288704" y="59982"/>
                    <a:pt x="288342" y="59817"/>
                    <a:pt x="289275" y="59883"/>
                  </a:cubicBezTo>
                </a:path>
              </a:pathLst>
            </a:custGeom>
            <a:noFill/>
            <a:ln w="114300" cap="flat" cmpd="sng">
              <a:solidFill>
                <a:srgbClr val="618CA5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5" name="Google Shape;452;p51">
              <a:extLst>
                <a:ext uri="{FF2B5EF4-FFF2-40B4-BE49-F238E27FC236}">
                  <a16:creationId xmlns:a16="http://schemas.microsoft.com/office/drawing/2014/main" id="{4C7ED49C-43DE-E023-6781-E7C07376CF8E}"/>
                </a:ext>
              </a:extLst>
            </p:cNvPr>
            <p:cNvSpPr/>
            <p:nvPr/>
          </p:nvSpPr>
          <p:spPr>
            <a:xfrm rot="5400000">
              <a:off x="8283153" y="2582312"/>
              <a:ext cx="315900" cy="270000"/>
            </a:xfrm>
            <a:prstGeom prst="triangle">
              <a:avLst>
                <a:gd name="adj" fmla="val 50000"/>
              </a:avLst>
            </a:prstGeom>
            <a:solidFill>
              <a:srgbClr val="618CA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500;p59">
              <a:extLst>
                <a:ext uri="{FF2B5EF4-FFF2-40B4-BE49-F238E27FC236}">
                  <a16:creationId xmlns:a16="http://schemas.microsoft.com/office/drawing/2014/main" id="{5E560DBA-D118-A705-F9C5-949245C75041}"/>
                </a:ext>
              </a:extLst>
            </p:cNvPr>
            <p:cNvSpPr/>
            <p:nvPr/>
          </p:nvSpPr>
          <p:spPr>
            <a:xfrm>
              <a:off x="1080650" y="2580813"/>
              <a:ext cx="397500" cy="377700"/>
            </a:xfrm>
            <a:prstGeom prst="chevron">
              <a:avLst>
                <a:gd name="adj" fmla="val 50000"/>
              </a:avLst>
            </a:prstGeom>
            <a:solidFill>
              <a:srgbClr val="618CA5"/>
            </a:solidFill>
            <a:ln w="9525" cap="flat" cmpd="sng">
              <a:noFill/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endParaRPr>
            </a:p>
          </p:txBody>
        </p:sp>
        <p:sp>
          <p:nvSpPr>
            <p:cNvPr id="25" name="Google Shape;513;p59">
              <a:extLst>
                <a:ext uri="{FF2B5EF4-FFF2-40B4-BE49-F238E27FC236}">
                  <a16:creationId xmlns:a16="http://schemas.microsoft.com/office/drawing/2014/main" id="{3974F7DE-1F4D-0852-BF09-E6D61DDFFAA6}"/>
                </a:ext>
              </a:extLst>
            </p:cNvPr>
            <p:cNvSpPr txBox="1"/>
            <p:nvPr/>
          </p:nvSpPr>
          <p:spPr>
            <a:xfrm>
              <a:off x="1212396" y="2712751"/>
              <a:ext cx="242400" cy="92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600" b="1">
                  <a:solidFill>
                    <a:srgbClr val="FFFFFF"/>
                  </a:solidFill>
                  <a:latin typeface="DM Sans"/>
                  <a:ea typeface="DM Sans"/>
                  <a:cs typeface="DM Sans"/>
                  <a:sym typeface="DM Sans"/>
                </a:rPr>
                <a:t>H2</a:t>
              </a:r>
              <a:endParaRPr sz="600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endParaRPr>
            </a:p>
          </p:txBody>
        </p:sp>
      </p:grpSp>
      <p:sp>
        <p:nvSpPr>
          <p:cNvPr id="12" name="Google Shape;449;p51">
            <a:extLst>
              <a:ext uri="{FF2B5EF4-FFF2-40B4-BE49-F238E27FC236}">
                <a16:creationId xmlns:a16="http://schemas.microsoft.com/office/drawing/2014/main" id="{6D85FBA9-1307-2C59-7E86-E049E60CF81C}"/>
              </a:ext>
            </a:extLst>
          </p:cNvPr>
          <p:cNvSpPr/>
          <p:nvPr/>
        </p:nvSpPr>
        <p:spPr>
          <a:xfrm>
            <a:off x="1295117" y="1573202"/>
            <a:ext cx="7096058" cy="1974705"/>
          </a:xfrm>
          <a:custGeom>
            <a:avLst/>
            <a:gdLst/>
            <a:ahLst/>
            <a:cxnLst/>
            <a:rect l="l" t="t" r="r" b="b"/>
            <a:pathLst>
              <a:path w="291712" h="79561" extrusionOk="0">
                <a:moveTo>
                  <a:pt x="0" y="79561"/>
                </a:moveTo>
                <a:cubicBezTo>
                  <a:pt x="8916" y="78713"/>
                  <a:pt x="35970" y="76461"/>
                  <a:pt x="53494" y="74471"/>
                </a:cubicBezTo>
                <a:cubicBezTo>
                  <a:pt x="71018" y="72481"/>
                  <a:pt x="89947" y="71221"/>
                  <a:pt x="105143" y="67619"/>
                </a:cubicBezTo>
                <a:cubicBezTo>
                  <a:pt x="120339" y="64018"/>
                  <a:pt x="134129" y="59977"/>
                  <a:pt x="144670" y="52862"/>
                </a:cubicBezTo>
                <a:cubicBezTo>
                  <a:pt x="155211" y="45747"/>
                  <a:pt x="158988" y="32415"/>
                  <a:pt x="168387" y="24930"/>
                </a:cubicBezTo>
                <a:cubicBezTo>
                  <a:pt x="177786" y="17445"/>
                  <a:pt x="190127" y="11878"/>
                  <a:pt x="201063" y="7950"/>
                </a:cubicBezTo>
                <a:cubicBezTo>
                  <a:pt x="211999" y="4022"/>
                  <a:pt x="222583" y="2681"/>
                  <a:pt x="234002" y="1363"/>
                </a:cubicBezTo>
                <a:cubicBezTo>
                  <a:pt x="245421" y="46"/>
                  <a:pt x="259959" y="221"/>
                  <a:pt x="269577" y="45"/>
                </a:cubicBezTo>
                <a:cubicBezTo>
                  <a:pt x="279195" y="-131"/>
                  <a:pt x="288023" y="264"/>
                  <a:pt x="291712" y="308"/>
                </a:cubicBezTo>
              </a:path>
            </a:pathLst>
          </a:custGeom>
          <a:noFill/>
          <a:ln w="114300" cap="flat" cmpd="sng">
            <a:solidFill>
              <a:srgbClr val="B169FF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3" name="Google Shape;450;p51">
            <a:extLst>
              <a:ext uri="{FF2B5EF4-FFF2-40B4-BE49-F238E27FC236}">
                <a16:creationId xmlns:a16="http://schemas.microsoft.com/office/drawing/2014/main" id="{8A6C99B8-D538-430F-C147-CA930B9FD2BA}"/>
              </a:ext>
            </a:extLst>
          </p:cNvPr>
          <p:cNvSpPr/>
          <p:nvPr/>
        </p:nvSpPr>
        <p:spPr>
          <a:xfrm rot="5400000">
            <a:off x="8298975" y="1440709"/>
            <a:ext cx="315900" cy="270000"/>
          </a:xfrm>
          <a:prstGeom prst="triangle">
            <a:avLst>
              <a:gd name="adj" fmla="val 50000"/>
            </a:avLst>
          </a:prstGeom>
          <a:solidFill>
            <a:srgbClr val="B169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" name="Google Shape;501;p59">
            <a:extLst>
              <a:ext uri="{FF2B5EF4-FFF2-40B4-BE49-F238E27FC236}">
                <a16:creationId xmlns:a16="http://schemas.microsoft.com/office/drawing/2014/main" id="{957E33AB-E8A7-807A-A431-70CB55420F9B}"/>
              </a:ext>
            </a:extLst>
          </p:cNvPr>
          <p:cNvSpPr/>
          <p:nvPr/>
        </p:nvSpPr>
        <p:spPr>
          <a:xfrm>
            <a:off x="1013646" y="3356782"/>
            <a:ext cx="397500" cy="377700"/>
          </a:xfrm>
          <a:prstGeom prst="chevron">
            <a:avLst>
              <a:gd name="adj" fmla="val 50000"/>
            </a:avLst>
          </a:prstGeom>
          <a:solidFill>
            <a:srgbClr val="B169FF"/>
          </a:solidFill>
          <a:ln>
            <a:solidFill>
              <a:srgbClr val="B169FF"/>
            </a:solidFill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26" name="Google Shape;514;p59">
            <a:extLst>
              <a:ext uri="{FF2B5EF4-FFF2-40B4-BE49-F238E27FC236}">
                <a16:creationId xmlns:a16="http://schemas.microsoft.com/office/drawing/2014/main" id="{7A00C04E-39FE-608F-B8E6-8AE70FB113F8}"/>
              </a:ext>
            </a:extLst>
          </p:cNvPr>
          <p:cNvSpPr txBox="1"/>
          <p:nvPr/>
        </p:nvSpPr>
        <p:spPr>
          <a:xfrm>
            <a:off x="1160393" y="3490304"/>
            <a:ext cx="2424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600" b="1" dirty="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H3</a:t>
            </a:r>
            <a:endParaRPr sz="600" b="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5B4DA719-8859-F3FB-B2B1-B8EE602BB86D}"/>
              </a:ext>
            </a:extLst>
          </p:cNvPr>
          <p:cNvGrpSpPr/>
          <p:nvPr/>
        </p:nvGrpSpPr>
        <p:grpSpPr>
          <a:xfrm>
            <a:off x="398575" y="1139423"/>
            <a:ext cx="8359125" cy="3295996"/>
            <a:chOff x="398575" y="1139423"/>
            <a:chExt cx="8359125" cy="3295996"/>
          </a:xfrm>
        </p:grpSpPr>
        <p:cxnSp>
          <p:nvCxnSpPr>
            <p:cNvPr id="3" name="Google Shape;439;p51">
              <a:extLst>
                <a:ext uri="{FF2B5EF4-FFF2-40B4-BE49-F238E27FC236}">
                  <a16:creationId xmlns:a16="http://schemas.microsoft.com/office/drawing/2014/main" id="{5E011173-F152-DCE4-C27B-33123D5F0E9E}"/>
                </a:ext>
              </a:extLst>
            </p:cNvPr>
            <p:cNvCxnSpPr/>
            <p:nvPr/>
          </p:nvCxnSpPr>
          <p:spPr>
            <a:xfrm>
              <a:off x="409900" y="4175698"/>
              <a:ext cx="83478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dash"/>
              <a:round/>
              <a:headEnd type="none" w="sm" len="sm"/>
              <a:tailEnd type="triangle" w="med" len="med"/>
            </a:ln>
          </p:spPr>
        </p:cxnSp>
        <p:cxnSp>
          <p:nvCxnSpPr>
            <p:cNvPr id="4" name="Google Shape;440;p51">
              <a:extLst>
                <a:ext uri="{FF2B5EF4-FFF2-40B4-BE49-F238E27FC236}">
                  <a16:creationId xmlns:a16="http://schemas.microsoft.com/office/drawing/2014/main" id="{6431C3A0-37FC-DC34-0A1D-B13F2191EAF1}"/>
                </a:ext>
              </a:extLst>
            </p:cNvPr>
            <p:cNvCxnSpPr/>
            <p:nvPr/>
          </p:nvCxnSpPr>
          <p:spPr>
            <a:xfrm rot="10800000">
              <a:off x="674880" y="1139423"/>
              <a:ext cx="0" cy="320850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dash"/>
              <a:round/>
              <a:headEnd type="none" w="sm" len="sm"/>
              <a:tailEnd type="triangle" w="med" len="med"/>
            </a:ln>
          </p:spPr>
        </p:cxnSp>
        <p:sp>
          <p:nvSpPr>
            <p:cNvPr id="5" name="Google Shape;441;p51">
              <a:extLst>
                <a:ext uri="{FF2B5EF4-FFF2-40B4-BE49-F238E27FC236}">
                  <a16:creationId xmlns:a16="http://schemas.microsoft.com/office/drawing/2014/main" id="{0A3C3094-BE16-E858-845A-72FC255F0AD1}"/>
                </a:ext>
              </a:extLst>
            </p:cNvPr>
            <p:cNvSpPr txBox="1"/>
            <p:nvPr/>
          </p:nvSpPr>
          <p:spPr>
            <a:xfrm rot="16200000">
              <a:off x="-103625" y="2450698"/>
              <a:ext cx="1280700" cy="276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000"/>
                <a:buFont typeface="Arial"/>
                <a:buNone/>
              </a:pPr>
              <a:r>
                <a:rPr lang="en-US" sz="1000" b="1" dirty="0">
                  <a:solidFill>
                    <a:schemeClr val="lt1"/>
                  </a:solidFill>
                </a:rPr>
                <a:t>S</a:t>
              </a:r>
              <a:r>
                <a:rPr lang="en-US" sz="1000" b="1" i="0" u="none" strike="noStrike" cap="none" dirty="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trategic </a:t>
              </a:r>
              <a:r>
                <a:rPr lang="en-US" sz="1000" b="1" dirty="0">
                  <a:solidFill>
                    <a:schemeClr val="lt1"/>
                  </a:solidFill>
                </a:rPr>
                <a:t>F</a:t>
              </a:r>
              <a:r>
                <a:rPr lang="en-US" sz="1000" b="1" i="0" u="none" strike="noStrike" cap="none" dirty="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it</a:t>
              </a:r>
              <a:endParaRPr sz="1000" b="1" i="0" u="none" strike="noStrike" cap="none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7" name="Google Shape;441;p51">
              <a:extLst>
                <a:ext uri="{FF2B5EF4-FFF2-40B4-BE49-F238E27FC236}">
                  <a16:creationId xmlns:a16="http://schemas.microsoft.com/office/drawing/2014/main" id="{138037EE-7D6A-7D89-29FC-6C20E191C1C4}"/>
                </a:ext>
              </a:extLst>
            </p:cNvPr>
            <p:cNvSpPr txBox="1"/>
            <p:nvPr/>
          </p:nvSpPr>
          <p:spPr>
            <a:xfrm>
              <a:off x="3753570" y="4159119"/>
              <a:ext cx="1280700" cy="276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000"/>
                <a:buFont typeface="Arial"/>
                <a:buNone/>
              </a:pPr>
              <a:r>
                <a:rPr lang="en-US" sz="1000" b="1" dirty="0">
                  <a:solidFill>
                    <a:schemeClr val="lt1"/>
                  </a:solidFill>
                </a:rPr>
                <a:t>Time</a:t>
              </a:r>
              <a:endParaRPr sz="1000" b="1" i="0" u="none" strike="noStrike" cap="none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9" name="Google Shape;457;p51">
            <a:extLst>
              <a:ext uri="{FF2B5EF4-FFF2-40B4-BE49-F238E27FC236}">
                <a16:creationId xmlns:a16="http://schemas.microsoft.com/office/drawing/2014/main" id="{F99B15CA-A3A3-4FF5-682A-ACBF264D1A80}"/>
              </a:ext>
            </a:extLst>
          </p:cNvPr>
          <p:cNvSpPr/>
          <p:nvPr/>
        </p:nvSpPr>
        <p:spPr>
          <a:xfrm>
            <a:off x="3856788" y="2276679"/>
            <a:ext cx="1789377" cy="405600"/>
          </a:xfrm>
          <a:prstGeom prst="roundRect">
            <a:avLst>
              <a:gd name="adj" fmla="val 16667"/>
            </a:avLst>
          </a:prstGeom>
          <a:solidFill>
            <a:srgbClr val="618CA5"/>
          </a:solidFill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127000" dist="57150" dir="5280000" algn="tl" rotWithShape="0">
              <a:schemeClr val="dk1">
                <a:alpha val="35000"/>
              </a:schemeClr>
            </a:outerShdw>
          </a:effectLst>
        </p:spPr>
        <p:txBody>
          <a:bodyPr spcFirstLastPara="1" wrap="square" lIns="45725" tIns="22850" rIns="45725" bIns="2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 Black"/>
              <a:buNone/>
            </a:pPr>
            <a:r>
              <a:rPr lang="en-US" sz="1200" b="1" dirty="0">
                <a:solidFill>
                  <a:schemeClr val="tx2"/>
                </a:solidFill>
                <a:latin typeface="DM Sans"/>
                <a:ea typeface="DM Sans"/>
                <a:cs typeface="DM Sans"/>
                <a:sym typeface="DM Sans"/>
              </a:rPr>
              <a:t>Med-High Risk</a:t>
            </a: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20" name="Google Shape;458;p51">
            <a:extLst>
              <a:ext uri="{FF2B5EF4-FFF2-40B4-BE49-F238E27FC236}">
                <a16:creationId xmlns:a16="http://schemas.microsoft.com/office/drawing/2014/main" id="{F673AC47-50C7-C32D-2D84-33C4FB55809F}"/>
              </a:ext>
            </a:extLst>
          </p:cNvPr>
          <p:cNvSpPr/>
          <p:nvPr/>
        </p:nvSpPr>
        <p:spPr>
          <a:xfrm>
            <a:off x="6550697" y="1859787"/>
            <a:ext cx="1789377" cy="405600"/>
          </a:xfrm>
          <a:prstGeom prst="roundRect">
            <a:avLst>
              <a:gd name="adj" fmla="val 16667"/>
            </a:avLst>
          </a:prstGeom>
          <a:solidFill>
            <a:srgbClr val="B169FF"/>
          </a:solidFill>
          <a:ln w="9525" cap="flat" cmpd="sng">
            <a:solidFill>
              <a:srgbClr val="B169FF"/>
            </a:solidFill>
            <a:prstDash val="solid"/>
            <a:round/>
            <a:headEnd type="none" w="sm" len="sm"/>
            <a:tailEnd type="none" w="sm" len="sm"/>
          </a:ln>
          <a:effectLst>
            <a:outerShdw blurRad="127000" dist="57150" dir="5280000" algn="tl" rotWithShape="0">
              <a:schemeClr val="dk1">
                <a:alpha val="35000"/>
              </a:schemeClr>
            </a:outerShdw>
          </a:effectLst>
        </p:spPr>
        <p:txBody>
          <a:bodyPr spcFirstLastPara="1" wrap="square" lIns="45725" tIns="22850" rIns="45725" bIns="2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 Black"/>
              <a:buNone/>
            </a:pPr>
            <a:r>
              <a:rPr lang="en-US" sz="1200" b="1">
                <a:solidFill>
                  <a:schemeClr val="tx2"/>
                </a:solidFill>
                <a:latin typeface="DM Sans"/>
                <a:ea typeface="DM Sans"/>
                <a:cs typeface="DM Sans"/>
                <a:sym typeface="DM Sans"/>
              </a:rPr>
              <a:t>High Risk</a:t>
            </a:r>
            <a:endParaRPr sz="1200" b="1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18" name="Google Shape;456;p51">
            <a:extLst>
              <a:ext uri="{FF2B5EF4-FFF2-40B4-BE49-F238E27FC236}">
                <a16:creationId xmlns:a16="http://schemas.microsoft.com/office/drawing/2014/main" id="{FB4E46DD-5EDA-3F40-D0C6-2AF7D666B452}"/>
              </a:ext>
            </a:extLst>
          </p:cNvPr>
          <p:cNvSpPr/>
          <p:nvPr/>
        </p:nvSpPr>
        <p:spPr>
          <a:xfrm>
            <a:off x="1181573" y="2022551"/>
            <a:ext cx="1789377" cy="405600"/>
          </a:xfrm>
          <a:prstGeom prst="roundRect">
            <a:avLst>
              <a:gd name="adj" fmla="val 16667"/>
            </a:avLst>
          </a:prstGeom>
          <a:solidFill>
            <a:srgbClr val="5B8FE4"/>
          </a:solidFill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127000" dist="57150" dir="5280000" algn="tl" rotWithShape="0">
              <a:schemeClr val="dk1">
                <a:alpha val="35000"/>
              </a:schemeClr>
            </a:outerShdw>
          </a:effectLst>
        </p:spPr>
        <p:txBody>
          <a:bodyPr spcFirstLastPara="1" wrap="square" lIns="45725" tIns="22850" rIns="45725" bIns="2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 Black"/>
              <a:buNone/>
            </a:pPr>
            <a:r>
              <a:rPr lang="en-US" sz="1200" b="1" dirty="0">
                <a:solidFill>
                  <a:schemeClr val="tx2"/>
                </a:solidFill>
                <a:latin typeface="DM Sans"/>
                <a:ea typeface="DM Sans"/>
                <a:cs typeface="DM Sans"/>
                <a:sym typeface="DM Sans"/>
              </a:rPr>
              <a:t>Low-Med Risk</a:t>
            </a:r>
            <a:endParaRPr sz="1200" b="1" dirty="0">
              <a:solidFill>
                <a:schemeClr val="tx2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</p:spTree>
    <p:extLst>
      <p:ext uri="{BB962C8B-B14F-4D97-AF65-F5344CB8AC3E}">
        <p14:creationId xmlns:p14="http://schemas.microsoft.com/office/powerpoint/2010/main" val="2601461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5" grpId="0"/>
      <p:bldP spid="2" grpId="0" animBg="1"/>
      <p:bldP spid="6" grpId="0" animBg="1"/>
      <p:bldP spid="8" grpId="0" animBg="1"/>
      <p:bldP spid="12" grpId="0" animBg="1"/>
      <p:bldP spid="13" grpId="0" animBg="1"/>
      <p:bldP spid="23" grpId="0" animBg="1"/>
      <p:bldP spid="26" grpId="0"/>
      <p:bldP spid="19" grpId="0" animBg="1"/>
      <p:bldP spid="20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1" name="Google Shape;521;p60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Horizon 2/3 work in today’s Games - FC26, BF6, and skate</a:t>
            </a:r>
            <a:endParaRPr dirty="0"/>
          </a:p>
        </p:txBody>
      </p:sp>
      <p:sp>
        <p:nvSpPr>
          <p:cNvPr id="522" name="Google Shape;522;p60"/>
          <p:cNvSpPr txBox="1">
            <a:spLocks noGrp="1"/>
          </p:cNvSpPr>
          <p:nvPr>
            <p:ph type="subTitle" idx="4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In 2025, our work made it from the R&amp;D workbench into EA’s biggest AAA productions</a:t>
            </a:r>
            <a:endParaRPr/>
          </a:p>
        </p:txBody>
      </p:sp>
      <p:sp>
        <p:nvSpPr>
          <p:cNvPr id="523" name="Google Shape;523;p60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9</a:t>
            </a:fld>
            <a:endParaRPr/>
          </a:p>
        </p:txBody>
      </p:sp>
      <p:pic>
        <p:nvPicPr>
          <p:cNvPr id="524" name="Google Shape;524;p6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25" name="Google Shape;525;p60"/>
          <p:cNvPicPr preferRelativeResize="0"/>
          <p:nvPr/>
        </p:nvPicPr>
        <p:blipFill rotWithShape="1">
          <a:blip r:embed="rId4">
            <a:alphaModFix/>
          </a:blip>
          <a:srcRect r="50134"/>
          <a:stretch/>
        </p:blipFill>
        <p:spPr>
          <a:xfrm>
            <a:off x="474675" y="1170125"/>
            <a:ext cx="2967667" cy="3347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526" name="Google Shape;526;p60"/>
          <p:cNvPicPr preferRelativeResize="0"/>
          <p:nvPr/>
        </p:nvPicPr>
        <p:blipFill rotWithShape="1">
          <a:blip r:embed="rId5">
            <a:alphaModFix/>
          </a:blip>
          <a:srcRect l="5673" r="5673"/>
          <a:stretch/>
        </p:blipFill>
        <p:spPr>
          <a:xfrm>
            <a:off x="5747786" y="1170125"/>
            <a:ext cx="2967664" cy="3347624"/>
          </a:xfrm>
          <a:prstGeom prst="rect">
            <a:avLst/>
          </a:prstGeom>
          <a:noFill/>
          <a:ln>
            <a:noFill/>
          </a:ln>
        </p:spPr>
      </p:pic>
      <p:pic>
        <p:nvPicPr>
          <p:cNvPr id="527" name="Google Shape;527;p60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479177" y="1170125"/>
            <a:ext cx="2231750" cy="33476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3" name="Google Shape;533;p6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534" name="Google Shape;534;p61"/>
          <p:cNvSpPr/>
          <p:nvPr/>
        </p:nvSpPr>
        <p:spPr>
          <a:xfrm>
            <a:off x="1714500" y="1794563"/>
            <a:ext cx="5715000" cy="212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7150" tIns="57150" rIns="57150" bIns="571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640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Cultivating Innovation</a:t>
            </a:r>
            <a:endParaRPr sz="640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" name="Google Shape;540;p62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Elements of Innovation</a:t>
            </a:r>
            <a:endParaRPr/>
          </a:p>
        </p:txBody>
      </p:sp>
      <p:sp>
        <p:nvSpPr>
          <p:cNvPr id="541" name="Google Shape;541;p62"/>
          <p:cNvSpPr txBox="1">
            <a:spLocks noGrp="1"/>
          </p:cNvSpPr>
          <p:nvPr>
            <p:ph type="subTitle" idx="2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Some key aspects that worked for us</a:t>
            </a:r>
            <a:endParaRPr/>
          </a:p>
        </p:txBody>
      </p:sp>
      <p:sp>
        <p:nvSpPr>
          <p:cNvPr id="542" name="Google Shape;542;p62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11</a:t>
            </a:fld>
            <a:endParaRPr/>
          </a:p>
        </p:txBody>
      </p:sp>
      <p:pic>
        <p:nvPicPr>
          <p:cNvPr id="543" name="Google Shape;543;p6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Google Shape;544;p62" descr="Create a checklist with everything checked: Define the Mission &amp; Vision, Define the R&amp;D Engine, Establish the Process, Hire the Best People, Establish a Culture of Innovation, Create Room for Innovation, Deliver Value">
            <a:extLst>
              <a:ext uri="{FF2B5EF4-FFF2-40B4-BE49-F238E27FC236}">
                <a16:creationId xmlns:a16="http://schemas.microsoft.com/office/drawing/2014/main" id="{FD4270E0-E196-174E-6D65-DF5D5E039E44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295538" y="1013629"/>
            <a:ext cx="6552934" cy="357083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" name="Google Shape;549;p63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2. Define the R&amp;D Engine</a:t>
            </a:r>
            <a:endParaRPr/>
          </a:p>
        </p:txBody>
      </p:sp>
      <p:sp>
        <p:nvSpPr>
          <p:cNvPr id="550" name="Google Shape;550;p63"/>
          <p:cNvSpPr txBox="1">
            <a:spLocks noGrp="1"/>
          </p:cNvSpPr>
          <p:nvPr>
            <p:ph type="subTitle" idx="4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/>
              <a:t>Long-term disruption, with constant influx of new challenges, while delivering measurable impact</a:t>
            </a:r>
            <a:endParaRPr sz="1300"/>
          </a:p>
        </p:txBody>
      </p:sp>
      <p:pic>
        <p:nvPicPr>
          <p:cNvPr id="551" name="Google Shape;551;p6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sp>
        <p:nvSpPr>
          <p:cNvPr id="552" name="Google Shape;552;p63"/>
          <p:cNvSpPr txBox="1"/>
          <p:nvPr/>
        </p:nvSpPr>
        <p:spPr>
          <a:xfrm>
            <a:off x="4949088" y="1580713"/>
            <a:ext cx="1846800" cy="2320800"/>
          </a:xfrm>
          <a:prstGeom prst="rect">
            <a:avLst/>
          </a:prstGeom>
          <a:solidFill>
            <a:srgbClr val="0A5681"/>
          </a:solidFill>
          <a:ln>
            <a:noFill/>
          </a:ln>
        </p:spPr>
        <p:txBody>
          <a:bodyPr spcFirstLastPara="1" wrap="square" lIns="157975" tIns="157975" rIns="157975" bIns="15797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Horizon 2</a:t>
            </a:r>
            <a:br>
              <a:rPr lang="en-US" b="1" dirty="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</a:br>
            <a:r>
              <a:rPr lang="en-US" b="1" dirty="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10x</a:t>
            </a:r>
            <a:endParaRPr b="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727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900" b="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900" b="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900" b="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900" b="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900" b="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900" b="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900" b="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900" b="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900" b="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555"/>
              <a:buFont typeface="Arial"/>
              <a:buNone/>
            </a:pPr>
            <a:endParaRPr sz="1036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553" name="Google Shape;553;p63"/>
          <p:cNvSpPr/>
          <p:nvPr/>
        </p:nvSpPr>
        <p:spPr>
          <a:xfrm>
            <a:off x="2859312" y="1580675"/>
            <a:ext cx="1953600" cy="2320800"/>
          </a:xfrm>
          <a:prstGeom prst="snip1Rect">
            <a:avLst>
              <a:gd name="adj" fmla="val 16667"/>
            </a:avLst>
          </a:prstGeom>
          <a:solidFill>
            <a:srgbClr val="003181"/>
          </a:solidFill>
          <a:ln>
            <a:noFill/>
          </a:ln>
        </p:spPr>
        <p:txBody>
          <a:bodyPr spcFirstLastPara="1" wrap="square" lIns="290750" tIns="290750" rIns="290750" bIns="4361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66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R&amp;D Engine</a:t>
            </a:r>
            <a:endParaRPr sz="1271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554" name="Google Shape;554;p63"/>
          <p:cNvSpPr/>
          <p:nvPr/>
        </p:nvSpPr>
        <p:spPr>
          <a:xfrm>
            <a:off x="428700" y="1746125"/>
            <a:ext cx="2070000" cy="5136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3181">
              <a:alpha val="56600"/>
            </a:srgbClr>
          </a:solidFill>
          <a:ln>
            <a:noFill/>
          </a:ln>
        </p:spPr>
        <p:txBody>
          <a:bodyPr spcFirstLastPara="1" wrap="square" lIns="145350" tIns="145350" rIns="145350" bIns="1453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27">
                <a:solidFill>
                  <a:srgbClr val="FFFFFF"/>
                </a:solidFill>
              </a:rPr>
              <a:t>Challenge 1 </a:t>
            </a:r>
            <a:endParaRPr sz="1527">
              <a:solidFill>
                <a:srgbClr val="FFFFFF"/>
              </a:solidFill>
            </a:endParaRPr>
          </a:p>
        </p:txBody>
      </p:sp>
      <p:sp>
        <p:nvSpPr>
          <p:cNvPr id="555" name="Google Shape;555;p63"/>
          <p:cNvSpPr/>
          <p:nvPr/>
        </p:nvSpPr>
        <p:spPr>
          <a:xfrm>
            <a:off x="428907" y="2816365"/>
            <a:ext cx="2070000" cy="5136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3181">
              <a:alpha val="56600"/>
            </a:srgbClr>
          </a:solidFill>
          <a:ln>
            <a:noFill/>
          </a:ln>
        </p:spPr>
        <p:txBody>
          <a:bodyPr spcFirstLastPara="1" wrap="square" lIns="145350" tIns="145350" rIns="145350" bIns="1453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27">
                <a:solidFill>
                  <a:srgbClr val="FFFFFF"/>
                </a:solidFill>
              </a:rPr>
              <a:t>Challenge 3</a:t>
            </a:r>
            <a:endParaRPr sz="1527"/>
          </a:p>
        </p:txBody>
      </p:sp>
      <p:sp>
        <p:nvSpPr>
          <p:cNvPr id="556" name="Google Shape;556;p63"/>
          <p:cNvSpPr txBox="1"/>
          <p:nvPr/>
        </p:nvSpPr>
        <p:spPr>
          <a:xfrm>
            <a:off x="513500" y="959675"/>
            <a:ext cx="1628700" cy="7293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dot"/>
            <a:round/>
            <a:headEnd type="none" w="sm" len="sm"/>
            <a:tailEnd type="none" w="sm" len="sm"/>
          </a:ln>
        </p:spPr>
        <p:txBody>
          <a:bodyPr spcFirstLastPara="1" wrap="square" lIns="145350" tIns="145350" rIns="145350" bIns="1453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30" b="1" i="1">
                <a:solidFill>
                  <a:srgbClr val="070707"/>
                </a:solidFill>
                <a:latin typeface="DM Sans"/>
                <a:ea typeface="DM Sans"/>
                <a:cs typeface="DM Sans"/>
                <a:sym typeface="DM Sans"/>
              </a:rPr>
              <a:t>Inputs</a:t>
            </a:r>
            <a:br>
              <a:rPr lang="en" sz="1430" b="1" i="1">
                <a:solidFill>
                  <a:srgbClr val="070707"/>
                </a:solidFill>
                <a:latin typeface="DM Sans"/>
                <a:ea typeface="DM Sans"/>
                <a:cs typeface="DM Sans"/>
                <a:sym typeface="DM Sans"/>
              </a:rPr>
            </a:br>
            <a:r>
              <a:rPr lang="en" sz="700" b="1" i="1">
                <a:solidFill>
                  <a:srgbClr val="070707"/>
                </a:solidFill>
                <a:latin typeface="DM Sans"/>
                <a:ea typeface="DM Sans"/>
                <a:cs typeface="DM Sans"/>
                <a:sym typeface="DM Sans"/>
              </a:rPr>
              <a:t>Source: game teams, </a:t>
            </a:r>
            <a:br>
              <a:rPr lang="en" sz="700" b="1" i="1">
                <a:solidFill>
                  <a:srgbClr val="070707"/>
                </a:solidFill>
                <a:latin typeface="DM Sans"/>
                <a:ea typeface="DM Sans"/>
                <a:cs typeface="DM Sans"/>
                <a:sym typeface="DM Sans"/>
              </a:rPr>
            </a:br>
            <a:r>
              <a:rPr lang="en" sz="700" b="1" i="1">
                <a:solidFill>
                  <a:srgbClr val="070707"/>
                </a:solidFill>
                <a:latin typeface="DM Sans"/>
                <a:ea typeface="DM Sans"/>
                <a:cs typeface="DM Sans"/>
                <a:sym typeface="DM Sans"/>
              </a:rPr>
              <a:t>SEED internal, ecosystem, …</a:t>
            </a:r>
            <a:endParaRPr sz="700" i="1">
              <a:solidFill>
                <a:srgbClr val="070707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557" name="Google Shape;557;p63"/>
          <p:cNvSpPr txBox="1"/>
          <p:nvPr/>
        </p:nvSpPr>
        <p:spPr>
          <a:xfrm>
            <a:off x="6101050" y="892825"/>
            <a:ext cx="2614200" cy="6216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dot"/>
            <a:round/>
            <a:headEnd type="none" w="sm" len="sm"/>
            <a:tailEnd type="none" w="sm" len="sm"/>
          </a:ln>
        </p:spPr>
        <p:txBody>
          <a:bodyPr spcFirstLastPara="1" wrap="square" lIns="145350" tIns="145350" rIns="145350" bIns="1453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30" b="1" i="1">
                <a:solidFill>
                  <a:srgbClr val="070707"/>
                </a:solidFill>
                <a:latin typeface="DM Sans"/>
                <a:ea typeface="DM Sans"/>
                <a:cs typeface="DM Sans"/>
                <a:sym typeface="DM Sans"/>
              </a:rPr>
              <a:t>Outputs </a:t>
            </a:r>
            <a:br>
              <a:rPr lang="en" sz="1430" b="1" i="1">
                <a:solidFill>
                  <a:srgbClr val="070707"/>
                </a:solidFill>
                <a:latin typeface="DM Sans"/>
                <a:ea typeface="DM Sans"/>
                <a:cs typeface="DM Sans"/>
                <a:sym typeface="DM Sans"/>
              </a:rPr>
            </a:br>
            <a:r>
              <a:rPr lang="en" sz="700" b="1" i="1">
                <a:solidFill>
                  <a:srgbClr val="070707"/>
                </a:solidFill>
                <a:latin typeface="DM Sans"/>
                <a:ea typeface="DM Sans"/>
                <a:cs typeface="DM Sans"/>
                <a:sym typeface="DM Sans"/>
              </a:rPr>
              <a:t>Destination: Games, Engines, Tools</a:t>
            </a:r>
            <a:endParaRPr sz="700" i="1">
              <a:solidFill>
                <a:srgbClr val="070707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558" name="Google Shape;558;p63"/>
          <p:cNvSpPr/>
          <p:nvPr/>
        </p:nvSpPr>
        <p:spPr>
          <a:xfrm>
            <a:off x="4811627" y="2116465"/>
            <a:ext cx="1846800" cy="5136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5B8FE4"/>
          </a:solidFill>
          <a:ln>
            <a:noFill/>
          </a:ln>
        </p:spPr>
        <p:txBody>
          <a:bodyPr spcFirstLastPara="1" wrap="square" lIns="145350" tIns="145350" rIns="145350" bIns="1453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27">
                <a:solidFill>
                  <a:srgbClr val="FFFFFF"/>
                </a:solidFill>
              </a:rPr>
              <a:t>Output 2</a:t>
            </a:r>
            <a:endParaRPr sz="1527">
              <a:solidFill>
                <a:srgbClr val="FFFFFF"/>
              </a:solidFill>
            </a:endParaRPr>
          </a:p>
        </p:txBody>
      </p:sp>
      <p:sp>
        <p:nvSpPr>
          <p:cNvPr id="559" name="Google Shape;559;p63"/>
          <p:cNvSpPr/>
          <p:nvPr/>
        </p:nvSpPr>
        <p:spPr>
          <a:xfrm>
            <a:off x="4811638" y="2921038"/>
            <a:ext cx="1289400" cy="5328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5B8FE4"/>
          </a:solidFill>
          <a:ln>
            <a:noFill/>
          </a:ln>
        </p:spPr>
        <p:txBody>
          <a:bodyPr spcFirstLastPara="1" wrap="square" lIns="145350" tIns="145350" rIns="145350" bIns="1453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27">
                <a:solidFill>
                  <a:srgbClr val="FFFFFF"/>
                </a:solidFill>
              </a:rPr>
              <a:t>Output 1a</a:t>
            </a:r>
            <a:endParaRPr sz="1527">
              <a:solidFill>
                <a:srgbClr val="FFFFFF"/>
              </a:solidFill>
            </a:endParaRPr>
          </a:p>
        </p:txBody>
      </p:sp>
      <p:grpSp>
        <p:nvGrpSpPr>
          <p:cNvPr id="560" name="Google Shape;560;p63"/>
          <p:cNvGrpSpPr/>
          <p:nvPr/>
        </p:nvGrpSpPr>
        <p:grpSpPr>
          <a:xfrm>
            <a:off x="428900" y="4056780"/>
            <a:ext cx="8285069" cy="505382"/>
            <a:chOff x="512223" y="3854055"/>
            <a:chExt cx="8233200" cy="292500"/>
          </a:xfrm>
        </p:grpSpPr>
        <p:sp>
          <p:nvSpPr>
            <p:cNvPr id="561" name="Google Shape;561;p63"/>
            <p:cNvSpPr/>
            <p:nvPr/>
          </p:nvSpPr>
          <p:spPr>
            <a:xfrm rot="10800000" flipH="1">
              <a:off x="512223" y="3860305"/>
              <a:ext cx="8233200" cy="282900"/>
            </a:xfrm>
            <a:prstGeom prst="rightArrow">
              <a:avLst>
                <a:gd name="adj1" fmla="val 42734"/>
                <a:gd name="adj2" fmla="val 93849"/>
              </a:avLst>
            </a:prstGeom>
            <a:solidFill>
              <a:srgbClr val="CBD2DE"/>
            </a:solidFill>
            <a:ln>
              <a:noFill/>
            </a:ln>
          </p:spPr>
          <p:txBody>
            <a:bodyPr spcFirstLastPara="1" wrap="square" lIns="87775" tIns="87775" rIns="87775" bIns="87775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9676"/>
                <a:buFont typeface="Ubuntu"/>
                <a:buNone/>
              </a:pPr>
              <a:endParaRPr sz="9675" b="0" i="0" u="none" strike="noStrike" cap="none">
                <a:solidFill>
                  <a:srgbClr val="2F3030"/>
                </a:solidFill>
                <a:latin typeface="Helvetica Neue"/>
                <a:ea typeface="Helvetica Neue"/>
                <a:cs typeface="Helvetica Neue"/>
                <a:sym typeface="Helvetica Neue"/>
              </a:endParaRPr>
            </a:p>
          </p:txBody>
        </p:sp>
        <p:sp>
          <p:nvSpPr>
            <p:cNvPr id="562" name="Google Shape;562;p63"/>
            <p:cNvSpPr txBox="1"/>
            <p:nvPr/>
          </p:nvSpPr>
          <p:spPr>
            <a:xfrm>
              <a:off x="685800" y="3854055"/>
              <a:ext cx="7718100" cy="29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57975" tIns="157975" rIns="157975" bIns="157975" anchor="t" anchorCtr="0">
              <a:sp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9" b="1">
                  <a:solidFill>
                    <a:srgbClr val="545F6F"/>
                  </a:solidFill>
                  <a:latin typeface="DM Sans"/>
                  <a:ea typeface="DM Sans"/>
                  <a:cs typeface="DM Sans"/>
                  <a:sym typeface="DM Sans"/>
                </a:rPr>
                <a:t>Time: </a:t>
              </a:r>
              <a:r>
                <a:rPr lang="en" sz="1209">
                  <a:solidFill>
                    <a:srgbClr val="545F6F"/>
                  </a:solidFill>
                  <a:latin typeface="DM Sans"/>
                  <a:ea typeface="DM Sans"/>
                  <a:cs typeface="DM Sans"/>
                  <a:sym typeface="DM Sans"/>
                </a:rPr>
                <a:t>Today’s Horizon 2-3 challenges become tomorrow’s Horizon 1 solutions</a:t>
              </a:r>
              <a:endParaRPr sz="1209">
                <a:solidFill>
                  <a:srgbClr val="545F6F"/>
                </a:solidFill>
                <a:latin typeface="DM Sans"/>
                <a:ea typeface="DM Sans"/>
                <a:cs typeface="DM Sans"/>
                <a:sym typeface="DM Sans"/>
              </a:endParaRPr>
            </a:p>
          </p:txBody>
        </p:sp>
      </p:grpSp>
      <p:sp>
        <p:nvSpPr>
          <p:cNvPr id="563" name="Google Shape;563;p63"/>
          <p:cNvSpPr txBox="1"/>
          <p:nvPr/>
        </p:nvSpPr>
        <p:spPr>
          <a:xfrm>
            <a:off x="6866682" y="1580713"/>
            <a:ext cx="1846800" cy="2320800"/>
          </a:xfrm>
          <a:prstGeom prst="rect">
            <a:avLst/>
          </a:prstGeom>
          <a:solidFill>
            <a:srgbClr val="6A21A7"/>
          </a:solidFill>
          <a:ln>
            <a:noFill/>
          </a:ln>
        </p:spPr>
        <p:txBody>
          <a:bodyPr spcFirstLastPara="1" wrap="square" lIns="157975" tIns="157975" rIns="157975" bIns="15797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Horizon 3 Moonshots</a:t>
            </a:r>
            <a:endParaRPr b="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727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900" b="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900" b="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900" b="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900" b="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900" b="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900" b="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900" b="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900" b="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900" b="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555"/>
              <a:buFont typeface="Arial"/>
              <a:buNone/>
            </a:pPr>
            <a:endParaRPr sz="1036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564" name="Google Shape;564;p63"/>
          <p:cNvSpPr/>
          <p:nvPr/>
        </p:nvSpPr>
        <p:spPr>
          <a:xfrm>
            <a:off x="4811632" y="2521427"/>
            <a:ext cx="3522000" cy="5136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5B8FE4"/>
          </a:solidFill>
          <a:ln>
            <a:noFill/>
          </a:ln>
        </p:spPr>
        <p:txBody>
          <a:bodyPr spcFirstLastPara="1" wrap="square" lIns="145350" tIns="145350" rIns="145350" bIns="1453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27">
                <a:solidFill>
                  <a:srgbClr val="FFFFFF"/>
                </a:solidFill>
              </a:rPr>
              <a:t>                             Output 3</a:t>
            </a:r>
            <a:endParaRPr sz="1527">
              <a:solidFill>
                <a:srgbClr val="FFFFFF"/>
              </a:solidFill>
            </a:endParaRPr>
          </a:p>
        </p:txBody>
      </p:sp>
      <p:sp>
        <p:nvSpPr>
          <p:cNvPr id="565" name="Google Shape;565;p63"/>
          <p:cNvSpPr/>
          <p:nvPr/>
        </p:nvSpPr>
        <p:spPr>
          <a:xfrm>
            <a:off x="428706" y="2281246"/>
            <a:ext cx="2070000" cy="5136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3181">
              <a:alpha val="56600"/>
            </a:srgbClr>
          </a:solidFill>
          <a:ln>
            <a:noFill/>
          </a:ln>
        </p:spPr>
        <p:txBody>
          <a:bodyPr spcFirstLastPara="1" wrap="square" lIns="145350" tIns="145350" rIns="145350" bIns="1453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27">
                <a:solidFill>
                  <a:srgbClr val="FFFFFF"/>
                </a:solidFill>
              </a:rPr>
              <a:t>Challenge 2</a:t>
            </a:r>
            <a:endParaRPr sz="1527"/>
          </a:p>
        </p:txBody>
      </p:sp>
      <p:sp>
        <p:nvSpPr>
          <p:cNvPr id="566" name="Google Shape;566;p63"/>
          <p:cNvSpPr/>
          <p:nvPr/>
        </p:nvSpPr>
        <p:spPr>
          <a:xfrm>
            <a:off x="4815712" y="3323288"/>
            <a:ext cx="2463900" cy="5328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5B8FE4"/>
          </a:solidFill>
          <a:ln>
            <a:noFill/>
          </a:ln>
        </p:spPr>
        <p:txBody>
          <a:bodyPr spcFirstLastPara="1" wrap="square" lIns="145350" tIns="145350" rIns="145350" bIns="1453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27">
                <a:solidFill>
                  <a:srgbClr val="FFFFFF"/>
                </a:solidFill>
              </a:rPr>
              <a:t>                      Output 1b</a:t>
            </a:r>
            <a:endParaRPr sz="1527">
              <a:solidFill>
                <a:srgbClr val="FFFFFF"/>
              </a:solidFill>
            </a:endParaRPr>
          </a:p>
        </p:txBody>
      </p:sp>
      <p:sp>
        <p:nvSpPr>
          <p:cNvPr id="567" name="Google Shape;567;p63"/>
          <p:cNvSpPr/>
          <p:nvPr/>
        </p:nvSpPr>
        <p:spPr>
          <a:xfrm>
            <a:off x="428907" y="3374850"/>
            <a:ext cx="2070000" cy="5136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3181">
              <a:alpha val="56600"/>
            </a:srgbClr>
          </a:solidFill>
          <a:ln>
            <a:noFill/>
          </a:ln>
        </p:spPr>
        <p:txBody>
          <a:bodyPr spcFirstLastPara="1" wrap="square" lIns="145350" tIns="145350" rIns="145350" bIns="1453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27">
                <a:solidFill>
                  <a:srgbClr val="FFFFFF"/>
                </a:solidFill>
              </a:rPr>
              <a:t>Challenge N</a:t>
            </a:r>
            <a:endParaRPr sz="1527"/>
          </a:p>
        </p:txBody>
      </p:sp>
      <p:sp>
        <p:nvSpPr>
          <p:cNvPr id="568" name="Google Shape;568;p63"/>
          <p:cNvSpPr/>
          <p:nvPr/>
        </p:nvSpPr>
        <p:spPr>
          <a:xfrm>
            <a:off x="2514063" y="1580825"/>
            <a:ext cx="345300" cy="23208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DM Sans"/>
                <a:ea typeface="DM Sans"/>
                <a:cs typeface="DM Sans"/>
                <a:sym typeface="DM Sans"/>
              </a:rPr>
              <a:t>RAZORS</a:t>
            </a:r>
            <a:endParaRPr>
              <a:latin typeface="DM Sans"/>
              <a:ea typeface="DM Sans"/>
              <a:cs typeface="DM Sans"/>
              <a:sym typeface="DM Sans"/>
            </a:endParaRPr>
          </a:p>
        </p:txBody>
      </p:sp>
      <p:cxnSp>
        <p:nvCxnSpPr>
          <p:cNvPr id="569" name="Google Shape;569;p63"/>
          <p:cNvCxnSpPr>
            <a:stCxn id="568" idx="0"/>
            <a:endCxn id="570" idx="1"/>
          </p:cNvCxnSpPr>
          <p:nvPr/>
        </p:nvCxnSpPr>
        <p:spPr>
          <a:xfrm rot="10800000" flipH="1">
            <a:off x="2686713" y="1219025"/>
            <a:ext cx="430200" cy="3618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triangle" w="med" len="med"/>
            <a:tailEnd type="none" w="med" len="med"/>
          </a:ln>
        </p:spPr>
      </p:cxnSp>
      <p:sp>
        <p:nvSpPr>
          <p:cNvPr id="570" name="Google Shape;570;p63"/>
          <p:cNvSpPr txBox="1"/>
          <p:nvPr/>
        </p:nvSpPr>
        <p:spPr>
          <a:xfrm>
            <a:off x="3116900" y="959675"/>
            <a:ext cx="2847300" cy="5187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dot"/>
            <a:round/>
            <a:headEnd type="none" w="sm" len="sm"/>
            <a:tailEnd type="none" w="sm" len="sm"/>
          </a:ln>
        </p:spPr>
        <p:txBody>
          <a:bodyPr spcFirstLastPara="1" wrap="square" lIns="145350" tIns="145350" rIns="145350" bIns="1453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30" b="1" i="1">
                <a:solidFill>
                  <a:srgbClr val="070707"/>
                </a:solidFill>
                <a:latin typeface="DM Sans"/>
                <a:ea typeface="DM Sans"/>
                <a:cs typeface="DM Sans"/>
                <a:sym typeface="DM Sans"/>
              </a:rPr>
              <a:t>10X Applied vs Moonshot</a:t>
            </a:r>
            <a:br>
              <a:rPr lang="en" sz="730" b="1" i="1">
                <a:solidFill>
                  <a:srgbClr val="070707"/>
                </a:solidFill>
                <a:latin typeface="DM Sans"/>
                <a:ea typeface="DM Sans"/>
                <a:cs typeface="DM Sans"/>
                <a:sym typeface="DM Sans"/>
              </a:rPr>
            </a:br>
            <a:r>
              <a:rPr lang="en" sz="730" b="1" i="1">
                <a:solidFill>
                  <a:srgbClr val="070707"/>
                </a:solidFill>
                <a:latin typeface="DM Sans"/>
                <a:ea typeface="DM Sans"/>
                <a:cs typeface="DM Sans"/>
                <a:sym typeface="DM Sans"/>
              </a:rPr>
              <a:t>Remit Filters (Horizons, Research Vectors, …)</a:t>
            </a:r>
            <a:endParaRPr sz="730" i="1">
              <a:solidFill>
                <a:srgbClr val="070707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" grpId="0" animBg="1"/>
      <p:bldP spid="553" grpId="0" animBg="1"/>
      <p:bldP spid="554" grpId="0" animBg="1"/>
      <p:bldP spid="555" grpId="0" animBg="1"/>
      <p:bldP spid="556" grpId="0" animBg="1"/>
      <p:bldP spid="557" grpId="0" animBg="1"/>
      <p:bldP spid="558" grpId="0" animBg="1"/>
      <p:bldP spid="559" grpId="0" animBg="1"/>
      <p:bldP spid="563" grpId="0" animBg="1"/>
      <p:bldP spid="564" grpId="0" animBg="1"/>
      <p:bldP spid="565" grpId="0" animBg="1"/>
      <p:bldP spid="566" grpId="0" animBg="1"/>
      <p:bldP spid="567" grpId="0" animBg="1"/>
      <p:bldP spid="568" grpId="0" animBg="1"/>
      <p:bldP spid="57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5" name="Google Shape;575;p64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2. Define the R&amp;D Engine</a:t>
            </a:r>
            <a:endParaRPr/>
          </a:p>
        </p:txBody>
      </p:sp>
      <p:sp>
        <p:nvSpPr>
          <p:cNvPr id="576" name="Google Shape;576;p64"/>
          <p:cNvSpPr txBox="1">
            <a:spLocks noGrp="1"/>
          </p:cNvSpPr>
          <p:nvPr>
            <p:ph type="subTitle" idx="4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/>
              <a:t>Long-term disruption, with constant influx of new challenges, while delivering measurable impact</a:t>
            </a:r>
            <a:endParaRPr sz="1300"/>
          </a:p>
        </p:txBody>
      </p:sp>
      <p:sp>
        <p:nvSpPr>
          <p:cNvPr id="577" name="Google Shape;577;p64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13</a:t>
            </a:fld>
            <a:endParaRPr/>
          </a:p>
        </p:txBody>
      </p:sp>
      <p:pic>
        <p:nvPicPr>
          <p:cNvPr id="578" name="Google Shape;578;p6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sp>
        <p:nvSpPr>
          <p:cNvPr id="580" name="Google Shape;580;p64"/>
          <p:cNvSpPr/>
          <p:nvPr/>
        </p:nvSpPr>
        <p:spPr>
          <a:xfrm>
            <a:off x="1528825" y="1465368"/>
            <a:ext cx="2474153" cy="1321404"/>
          </a:xfrm>
          <a:prstGeom prst="rect">
            <a:avLst/>
          </a:prstGeom>
          <a:solidFill>
            <a:srgbClr val="F3F3F3"/>
          </a:solidFill>
          <a:ln w="10025" cap="flat" cmpd="sng">
            <a:solidFill>
              <a:srgbClr val="CBD2D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6050" tIns="96050" rIns="96050" bIns="960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rgbClr val="6A21A7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R</a:t>
            </a:r>
            <a:endParaRPr sz="2400">
              <a:solidFill>
                <a:srgbClr val="6A21A7"/>
              </a:solidFill>
              <a:latin typeface="DM Sans Medium"/>
              <a:ea typeface="DM Sans Medium"/>
              <a:cs typeface="DM Sans Medium"/>
              <a:sym typeface="DM Sans Medium"/>
            </a:endParaRPr>
          </a:p>
        </p:txBody>
      </p:sp>
      <p:sp>
        <p:nvSpPr>
          <p:cNvPr id="581" name="Google Shape;581;p64"/>
          <p:cNvSpPr/>
          <p:nvPr/>
        </p:nvSpPr>
        <p:spPr>
          <a:xfrm>
            <a:off x="1528943" y="2973993"/>
            <a:ext cx="2474153" cy="1247422"/>
          </a:xfrm>
          <a:prstGeom prst="rect">
            <a:avLst/>
          </a:prstGeom>
          <a:solidFill>
            <a:srgbClr val="F3F3F3"/>
          </a:solidFill>
          <a:ln w="10025" cap="flat" cmpd="sng">
            <a:solidFill>
              <a:srgbClr val="CBD2D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6050" tIns="96050" rIns="96050" bIns="960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rgbClr val="0A5681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D</a:t>
            </a:r>
            <a:endParaRPr sz="2400">
              <a:solidFill>
                <a:srgbClr val="0A5681"/>
              </a:solidFill>
              <a:latin typeface="DM Sans Medium"/>
              <a:ea typeface="DM Sans Medium"/>
              <a:cs typeface="DM Sans Medium"/>
              <a:sym typeface="DM Sans Medium"/>
            </a:endParaRPr>
          </a:p>
        </p:txBody>
      </p:sp>
      <p:sp>
        <p:nvSpPr>
          <p:cNvPr id="582" name="Google Shape;582;p64"/>
          <p:cNvSpPr/>
          <p:nvPr/>
        </p:nvSpPr>
        <p:spPr>
          <a:xfrm>
            <a:off x="2087368" y="1584606"/>
            <a:ext cx="1728061" cy="507257"/>
          </a:xfrm>
          <a:prstGeom prst="rect">
            <a:avLst/>
          </a:prstGeom>
          <a:solidFill>
            <a:srgbClr val="6A21A7">
              <a:alpha val="61009"/>
            </a:srgbClr>
          </a:solidFill>
          <a:ln>
            <a:noFill/>
          </a:ln>
        </p:spPr>
        <p:txBody>
          <a:bodyPr spcFirstLastPara="1" wrap="square" lIns="96050" tIns="96050" rIns="96050" bIns="960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50">
                <a:solidFill>
                  <a:srgbClr val="FFFFFF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Research</a:t>
            </a:r>
            <a:endParaRPr sz="1050">
              <a:solidFill>
                <a:srgbClr val="FFFFFF"/>
              </a:solidFill>
              <a:latin typeface="DM Sans Medium"/>
              <a:ea typeface="DM Sans Medium"/>
              <a:cs typeface="DM Sans Medium"/>
              <a:sym typeface="DM Sans Medium"/>
            </a:endParaRPr>
          </a:p>
        </p:txBody>
      </p:sp>
      <p:sp>
        <p:nvSpPr>
          <p:cNvPr id="583" name="Google Shape;583;p64"/>
          <p:cNvSpPr/>
          <p:nvPr/>
        </p:nvSpPr>
        <p:spPr>
          <a:xfrm>
            <a:off x="2087247" y="2170736"/>
            <a:ext cx="1728061" cy="507257"/>
          </a:xfrm>
          <a:prstGeom prst="rect">
            <a:avLst/>
          </a:prstGeom>
          <a:solidFill>
            <a:srgbClr val="6A21A7">
              <a:alpha val="61009"/>
            </a:srgbClr>
          </a:solidFill>
          <a:ln>
            <a:noFill/>
          </a:ln>
        </p:spPr>
        <p:txBody>
          <a:bodyPr spcFirstLastPara="1" wrap="square" lIns="96050" tIns="96050" rIns="96050" bIns="960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50">
                <a:solidFill>
                  <a:srgbClr val="FFFFFF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Prototypes</a:t>
            </a:r>
            <a:endParaRPr sz="1050">
              <a:solidFill>
                <a:srgbClr val="FFFFFF"/>
              </a:solidFill>
              <a:latin typeface="DM Sans Medium"/>
              <a:ea typeface="DM Sans Medium"/>
              <a:cs typeface="DM Sans Medium"/>
              <a:sym typeface="DM Sans Medium"/>
            </a:endParaRPr>
          </a:p>
        </p:txBody>
      </p:sp>
      <p:sp>
        <p:nvSpPr>
          <p:cNvPr id="584" name="Google Shape;584;p64"/>
          <p:cNvSpPr/>
          <p:nvPr/>
        </p:nvSpPr>
        <p:spPr>
          <a:xfrm>
            <a:off x="2087447" y="3053213"/>
            <a:ext cx="1728061" cy="507257"/>
          </a:xfrm>
          <a:prstGeom prst="rect">
            <a:avLst/>
          </a:prstGeom>
          <a:solidFill>
            <a:srgbClr val="0A5681">
              <a:alpha val="64150"/>
            </a:srgbClr>
          </a:solidFill>
          <a:ln>
            <a:noFill/>
          </a:ln>
        </p:spPr>
        <p:txBody>
          <a:bodyPr spcFirstLastPara="1" wrap="square" lIns="96050" tIns="96050" rIns="96050" bIns="960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50">
                <a:solidFill>
                  <a:srgbClr val="FFFFFF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Applications</a:t>
            </a:r>
            <a:endParaRPr sz="1050">
              <a:solidFill>
                <a:srgbClr val="FFFFFF"/>
              </a:solidFill>
              <a:latin typeface="DM Sans Medium"/>
              <a:ea typeface="DM Sans Medium"/>
              <a:cs typeface="DM Sans Medium"/>
              <a:sym typeface="DM Sans Medium"/>
            </a:endParaRPr>
          </a:p>
        </p:txBody>
      </p:sp>
      <p:sp>
        <p:nvSpPr>
          <p:cNvPr id="585" name="Google Shape;585;p64"/>
          <p:cNvSpPr/>
          <p:nvPr/>
        </p:nvSpPr>
        <p:spPr>
          <a:xfrm>
            <a:off x="2087247" y="3639343"/>
            <a:ext cx="1728061" cy="507257"/>
          </a:xfrm>
          <a:prstGeom prst="rect">
            <a:avLst/>
          </a:prstGeom>
          <a:solidFill>
            <a:srgbClr val="0A5681">
              <a:alpha val="64150"/>
            </a:srgbClr>
          </a:solidFill>
          <a:ln>
            <a:noFill/>
          </a:ln>
        </p:spPr>
        <p:txBody>
          <a:bodyPr spcFirstLastPara="1" wrap="square" lIns="96050" tIns="96050" rIns="96050" bIns="960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50">
                <a:solidFill>
                  <a:srgbClr val="FFFFFF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Tools</a:t>
            </a:r>
            <a:endParaRPr sz="1050">
              <a:solidFill>
                <a:srgbClr val="FFFFFF"/>
              </a:solidFill>
              <a:latin typeface="DM Sans Medium"/>
              <a:ea typeface="DM Sans Medium"/>
              <a:cs typeface="DM Sans Medium"/>
              <a:sym typeface="DM Sans Medium"/>
            </a:endParaRPr>
          </a:p>
        </p:txBody>
      </p:sp>
      <p:sp>
        <p:nvSpPr>
          <p:cNvPr id="586" name="Google Shape;586;p64"/>
          <p:cNvSpPr/>
          <p:nvPr/>
        </p:nvSpPr>
        <p:spPr>
          <a:xfrm>
            <a:off x="4373333" y="1594516"/>
            <a:ext cx="3208367" cy="1084044"/>
          </a:xfrm>
          <a:prstGeom prst="snip1Rect">
            <a:avLst>
              <a:gd name="adj" fmla="val 16667"/>
            </a:avLst>
          </a:prstGeom>
          <a:solidFill>
            <a:srgbClr val="6A21A7"/>
          </a:solidFill>
          <a:ln>
            <a:noFill/>
          </a:ln>
        </p:spPr>
        <p:txBody>
          <a:bodyPr spcFirstLastPara="1" wrap="square" lIns="192125" tIns="192125" rIns="192125" bIns="288175" anchor="ctr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365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Dissemination</a:t>
            </a:r>
            <a:endParaRPr sz="1365" b="1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4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Papers, Patents, Publications, </a:t>
            </a:r>
            <a:br>
              <a:rPr lang="en" sz="84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</a:br>
            <a:r>
              <a:rPr lang="en" sz="84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Academic &amp; Industry Partnerships.</a:t>
            </a:r>
            <a:endParaRPr sz="84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587" name="Google Shape;587;p64"/>
          <p:cNvSpPr/>
          <p:nvPr/>
        </p:nvSpPr>
        <p:spPr>
          <a:xfrm>
            <a:off x="4376386" y="3055674"/>
            <a:ext cx="3208367" cy="1084044"/>
          </a:xfrm>
          <a:prstGeom prst="snip1Rect">
            <a:avLst>
              <a:gd name="adj" fmla="val 16667"/>
            </a:avLst>
          </a:prstGeom>
          <a:solidFill>
            <a:srgbClr val="0A5681"/>
          </a:solidFill>
          <a:ln>
            <a:noFill/>
          </a:ln>
        </p:spPr>
        <p:txBody>
          <a:bodyPr spcFirstLastPara="1" wrap="square" lIns="192125" tIns="192125" rIns="192125" bIns="288175" anchor="ctr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365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Productization</a:t>
            </a:r>
            <a:endParaRPr sz="1365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4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Game/Central Tech Pilots, Proof-of-Concepts, </a:t>
            </a:r>
            <a:br>
              <a:rPr lang="en" sz="84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</a:br>
            <a:r>
              <a:rPr lang="en" sz="84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Game Features, Technology Artifacts.</a:t>
            </a:r>
            <a:endParaRPr sz="84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588" name="Google Shape;588;p64"/>
          <p:cNvSpPr/>
          <p:nvPr/>
        </p:nvSpPr>
        <p:spPr>
          <a:xfrm rot="10800000" flipH="1">
            <a:off x="7765002" y="1555512"/>
            <a:ext cx="950292" cy="2583554"/>
          </a:xfrm>
          <a:prstGeom prst="upDownArrow">
            <a:avLst>
              <a:gd name="adj1" fmla="val 50000"/>
              <a:gd name="adj2" fmla="val 50000"/>
            </a:avLst>
          </a:prstGeom>
          <a:gradFill>
            <a:gsLst>
              <a:gs pos="0">
                <a:srgbClr val="6A21A7"/>
              </a:gs>
              <a:gs pos="100000">
                <a:srgbClr val="0A5681"/>
              </a:gs>
            </a:gsLst>
            <a:lin ang="16200038" scaled="0"/>
          </a:gradFill>
          <a:ln>
            <a:noFill/>
          </a:ln>
        </p:spPr>
        <p:txBody>
          <a:bodyPr spcFirstLastPara="1" wrap="square" lIns="96050" tIns="96050" rIns="96050" bIns="960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9" name="Google Shape;589;p64"/>
          <p:cNvSpPr txBox="1"/>
          <p:nvPr/>
        </p:nvSpPr>
        <p:spPr>
          <a:xfrm rot="16200000">
            <a:off x="7802430" y="1784928"/>
            <a:ext cx="875456" cy="4525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050" tIns="96050" rIns="96050" bIns="960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4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Risky &amp; Theoretical</a:t>
            </a:r>
            <a:endParaRPr sz="84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590" name="Google Shape;590;p64"/>
          <p:cNvSpPr txBox="1"/>
          <p:nvPr/>
        </p:nvSpPr>
        <p:spPr>
          <a:xfrm rot="16200000">
            <a:off x="7813405" y="3517429"/>
            <a:ext cx="853535" cy="4525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050" tIns="96050" rIns="96050" bIns="9605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84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Applied &amp;  </a:t>
            </a:r>
            <a:br>
              <a:rPr lang="en" sz="84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</a:br>
            <a:r>
              <a:rPr lang="en" sz="84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Proven</a:t>
            </a:r>
            <a:endParaRPr sz="84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591" name="Google Shape;591;p64"/>
          <p:cNvSpPr txBox="1"/>
          <p:nvPr/>
        </p:nvSpPr>
        <p:spPr>
          <a:xfrm rot="16200000">
            <a:off x="7813390" y="2721146"/>
            <a:ext cx="853535" cy="3235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050" tIns="96050" rIns="96050" bIns="960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4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Incubative</a:t>
            </a:r>
            <a:endParaRPr sz="84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592" name="Google Shape;592;p64"/>
          <p:cNvSpPr/>
          <p:nvPr/>
        </p:nvSpPr>
        <p:spPr>
          <a:xfrm>
            <a:off x="3883718" y="1922063"/>
            <a:ext cx="456480" cy="437728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6A21A7">
              <a:alpha val="61009"/>
            </a:srgbClr>
          </a:solidFill>
          <a:ln>
            <a:noFill/>
          </a:ln>
        </p:spPr>
        <p:txBody>
          <a:bodyPr spcFirstLastPara="1" wrap="square" lIns="96050" tIns="96050" rIns="96050" bIns="960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3" name="Google Shape;593;p64"/>
          <p:cNvSpPr/>
          <p:nvPr/>
        </p:nvSpPr>
        <p:spPr>
          <a:xfrm>
            <a:off x="3883718" y="3378780"/>
            <a:ext cx="456480" cy="437728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A5681">
              <a:alpha val="64150"/>
            </a:srgbClr>
          </a:solidFill>
          <a:ln>
            <a:noFill/>
          </a:ln>
        </p:spPr>
        <p:txBody>
          <a:bodyPr spcFirstLastPara="1" wrap="square" lIns="96050" tIns="96050" rIns="96050" bIns="960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4" name="Google Shape;594;p64"/>
          <p:cNvSpPr txBox="1"/>
          <p:nvPr/>
        </p:nvSpPr>
        <p:spPr>
          <a:xfrm rot="16200000">
            <a:off x="18630" y="2706656"/>
            <a:ext cx="1730704" cy="3557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050" tIns="96050" rIns="96050" bIns="960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50">
                <a:solidFill>
                  <a:srgbClr val="545F6F"/>
                </a:solidFill>
                <a:latin typeface="DM Sans Medium"/>
                <a:ea typeface="DM Sans Medium"/>
                <a:cs typeface="DM Sans Medium"/>
                <a:sym typeface="DM Sans Medium"/>
              </a:rPr>
              <a:t>Self-Sustaining</a:t>
            </a:r>
            <a:endParaRPr sz="1050">
              <a:solidFill>
                <a:srgbClr val="545F6F"/>
              </a:solidFill>
              <a:latin typeface="DM Sans Medium"/>
              <a:ea typeface="DM Sans Medium"/>
              <a:cs typeface="DM Sans Medium"/>
              <a:sym typeface="DM Sans Medium"/>
            </a:endParaRPr>
          </a:p>
        </p:txBody>
      </p:sp>
      <p:sp>
        <p:nvSpPr>
          <p:cNvPr id="595" name="Google Shape;595;p64"/>
          <p:cNvSpPr/>
          <p:nvPr/>
        </p:nvSpPr>
        <p:spPr>
          <a:xfrm>
            <a:off x="541656" y="2056048"/>
            <a:ext cx="423106" cy="1722826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solidFill>
            <a:srgbClr val="FFFFFF"/>
          </a:solidFill>
          <a:ln w="10025" cap="flat" cmpd="sng">
            <a:solidFill>
              <a:srgbClr val="CBD2D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6050" tIns="96050" rIns="96050" bIns="960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6" name="Google Shape;596;p64"/>
          <p:cNvSpPr/>
          <p:nvPr/>
        </p:nvSpPr>
        <p:spPr>
          <a:xfrm rot="10800000">
            <a:off x="1000362" y="2003663"/>
            <a:ext cx="382945" cy="1722826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solidFill>
            <a:srgbClr val="FFFFFF"/>
          </a:solidFill>
          <a:ln w="10025" cap="flat" cmpd="sng">
            <a:solidFill>
              <a:srgbClr val="CBD2D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6050" tIns="96050" rIns="96050" bIns="960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7" name="Google Shape;597;p64"/>
          <p:cNvSpPr txBox="1"/>
          <p:nvPr/>
        </p:nvSpPr>
        <p:spPr>
          <a:xfrm>
            <a:off x="1097256" y="4264064"/>
            <a:ext cx="7608557" cy="3394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050" tIns="96050" rIns="96050" bIns="960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45" b="1" i="1">
                <a:solidFill>
                  <a:srgbClr val="0A5681"/>
                </a:solidFill>
                <a:latin typeface="DM Sans"/>
                <a:ea typeface="DM Sans"/>
                <a:cs typeface="DM Sans"/>
                <a:sym typeface="DM Sans"/>
              </a:rPr>
              <a:t>High Application </a:t>
            </a:r>
            <a:r>
              <a:rPr lang="en" sz="945" i="1">
                <a:solidFill>
                  <a:srgbClr val="0A5681"/>
                </a:solidFill>
                <a:latin typeface="DM Sans"/>
                <a:ea typeface="DM Sans"/>
                <a:cs typeface="DM Sans"/>
                <a:sym typeface="DM Sans"/>
              </a:rPr>
              <a:t>- Games, Engines, Pipelines, Tools, Workflows, Services, APIs</a:t>
            </a:r>
            <a:endParaRPr sz="945" i="1">
              <a:solidFill>
                <a:srgbClr val="0A5681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598" name="Google Shape;598;p64"/>
          <p:cNvSpPr txBox="1"/>
          <p:nvPr/>
        </p:nvSpPr>
        <p:spPr>
          <a:xfrm>
            <a:off x="1097241" y="1076097"/>
            <a:ext cx="7608557" cy="3394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050" tIns="96050" rIns="96050" bIns="9605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45" b="1" i="1" dirty="0">
                <a:solidFill>
                  <a:srgbClr val="6A21A7"/>
                </a:solidFill>
                <a:latin typeface="DM Sans"/>
                <a:ea typeface="DM Sans"/>
                <a:cs typeface="DM Sans"/>
                <a:sym typeface="DM Sans"/>
              </a:rPr>
              <a:t>High Innovation </a:t>
            </a:r>
            <a:r>
              <a:rPr lang="en" sz="945" i="1" dirty="0">
                <a:solidFill>
                  <a:srgbClr val="6A21A7"/>
                </a:solidFill>
                <a:latin typeface="DM Sans"/>
                <a:ea typeface="DM Sans"/>
                <a:cs typeface="DM Sans"/>
                <a:sym typeface="DM Sans"/>
              </a:rPr>
              <a:t>- Revolutionary, Forerunning, Novel, Differentiating, 10X-100X</a:t>
            </a:r>
            <a:endParaRPr sz="945" i="1" dirty="0">
              <a:solidFill>
                <a:srgbClr val="6A21A7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cxnSp>
        <p:nvCxnSpPr>
          <p:cNvPr id="599" name="Google Shape;599;p64"/>
          <p:cNvCxnSpPr>
            <a:stCxn id="596" idx="0"/>
            <a:endCxn id="591" idx="0"/>
          </p:cNvCxnSpPr>
          <p:nvPr/>
        </p:nvCxnSpPr>
        <p:spPr>
          <a:xfrm rot="10800000" flipH="1">
            <a:off x="1383307" y="2882845"/>
            <a:ext cx="6695033" cy="6165"/>
          </a:xfrm>
          <a:prstGeom prst="straightConnector1">
            <a:avLst/>
          </a:prstGeom>
          <a:noFill/>
          <a:ln w="10025" cap="flat" cmpd="sng">
            <a:solidFill>
              <a:srgbClr val="9098A6"/>
            </a:solidFill>
            <a:prstDash val="dash"/>
            <a:round/>
            <a:headEnd type="none" w="med" len="med"/>
            <a:tailEnd type="none" w="med" len="med"/>
          </a:ln>
        </p:spPr>
      </p:cxnSp>
      <p:sp>
        <p:nvSpPr>
          <p:cNvPr id="600" name="Google Shape;600;p64"/>
          <p:cNvSpPr/>
          <p:nvPr/>
        </p:nvSpPr>
        <p:spPr>
          <a:xfrm rot="5400000">
            <a:off x="5087900" y="2558878"/>
            <a:ext cx="312027" cy="640316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6A21A7"/>
          </a:solidFill>
          <a:ln>
            <a:noFill/>
          </a:ln>
        </p:spPr>
        <p:txBody>
          <a:bodyPr spcFirstLastPara="1" wrap="square" lIns="96050" tIns="96050" rIns="96050" bIns="960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1" name="Google Shape;601;p64"/>
          <p:cNvSpPr/>
          <p:nvPr/>
        </p:nvSpPr>
        <p:spPr>
          <a:xfrm rot="5400000">
            <a:off x="6482561" y="2558892"/>
            <a:ext cx="312027" cy="640316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6A21A7"/>
          </a:solidFill>
          <a:ln>
            <a:noFill/>
          </a:ln>
        </p:spPr>
        <p:txBody>
          <a:bodyPr spcFirstLastPara="1" wrap="square" lIns="96050" tIns="96050" rIns="96050" bIns="960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2" name="Google Shape;602;p64"/>
          <p:cNvSpPr/>
          <p:nvPr/>
        </p:nvSpPr>
        <p:spPr>
          <a:xfrm>
            <a:off x="428625" y="904225"/>
            <a:ext cx="612900" cy="506700"/>
          </a:xfrm>
          <a:prstGeom prst="snip1Rect">
            <a:avLst>
              <a:gd name="adj" fmla="val 16667"/>
            </a:avLst>
          </a:prstGeom>
          <a:solidFill>
            <a:srgbClr val="00318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66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R&amp;D</a:t>
            </a:r>
            <a:br>
              <a:rPr lang="en" sz="966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</a:br>
            <a:r>
              <a:rPr lang="en" sz="966" b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Engine </a:t>
            </a:r>
            <a:endParaRPr sz="60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cxnSp>
        <p:nvCxnSpPr>
          <p:cNvPr id="603" name="Google Shape;603;p64"/>
          <p:cNvCxnSpPr>
            <a:stCxn id="602" idx="0"/>
          </p:cNvCxnSpPr>
          <p:nvPr/>
        </p:nvCxnSpPr>
        <p:spPr>
          <a:xfrm>
            <a:off x="1041525" y="1157575"/>
            <a:ext cx="281100" cy="1605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0" grpId="0" animBg="1"/>
      <p:bldP spid="581" grpId="0" animBg="1"/>
      <p:bldP spid="582" grpId="0" animBg="1"/>
      <p:bldP spid="583" grpId="0" animBg="1"/>
      <p:bldP spid="584" grpId="0" animBg="1"/>
      <p:bldP spid="585" grpId="0" animBg="1"/>
      <p:bldP spid="586" grpId="0" animBg="1"/>
      <p:bldP spid="587" grpId="0" animBg="1"/>
      <p:bldP spid="588" grpId="0" animBg="1"/>
      <p:bldP spid="589" grpId="0"/>
      <p:bldP spid="590" grpId="0"/>
      <p:bldP spid="591" grpId="0"/>
      <p:bldP spid="592" grpId="0" animBg="1"/>
      <p:bldP spid="593" grpId="0" animBg="1"/>
      <p:bldP spid="594" grpId="0"/>
      <p:bldP spid="595" grpId="0" animBg="1"/>
      <p:bldP spid="596" grpId="0" animBg="1"/>
      <p:bldP spid="597" grpId="0"/>
      <p:bldP spid="598" grpId="0"/>
      <p:bldP spid="600" grpId="0" animBg="1"/>
      <p:bldP spid="601" grpId="0" animBg="1"/>
      <p:bldP spid="60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8" name="Google Shape;608;p65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3. Establish the Process</a:t>
            </a:r>
            <a:endParaRPr dirty="0"/>
          </a:p>
        </p:txBody>
      </p:sp>
      <p:sp>
        <p:nvSpPr>
          <p:cNvPr id="609" name="Google Shape;609;p65"/>
          <p:cNvSpPr txBox="1">
            <a:spLocks noGrp="1"/>
          </p:cNvSpPr>
          <p:nvPr>
            <p:ph type="subTitle" idx="4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/>
              <a:t>Applied research is defined around clear milestones, from uncertain outcome to proven solutions</a:t>
            </a:r>
            <a:endParaRPr sz="1300"/>
          </a:p>
        </p:txBody>
      </p:sp>
      <p:sp>
        <p:nvSpPr>
          <p:cNvPr id="610" name="Google Shape;610;p65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14</a:t>
            </a:fld>
            <a:endParaRPr/>
          </a:p>
        </p:txBody>
      </p:sp>
      <p:pic>
        <p:nvPicPr>
          <p:cNvPr id="611" name="Google Shape;611;p6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sp>
        <p:nvSpPr>
          <p:cNvPr id="612" name="Google Shape;612;p65"/>
          <p:cNvSpPr txBox="1">
            <a:spLocks noGrp="1"/>
          </p:cNvSpPr>
          <p:nvPr>
            <p:ph type="body" idx="1"/>
          </p:nvPr>
        </p:nvSpPr>
        <p:spPr>
          <a:xfrm>
            <a:off x="428625" y="2902763"/>
            <a:ext cx="2571900" cy="1389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i="1" dirty="0"/>
              <a:t>Experiments </a:t>
            </a:r>
            <a:r>
              <a:rPr lang="en" sz="900" dirty="0"/>
              <a:t>enable exploring the Unknown, Unknown Unknowns, leading to breakthroughs.</a:t>
            </a:r>
            <a:br>
              <a:rPr lang="en" sz="900" dirty="0"/>
            </a:br>
            <a:br>
              <a:rPr lang="en" sz="900" dirty="0"/>
            </a:br>
            <a:r>
              <a:rPr lang="en" sz="900" i="1" dirty="0"/>
              <a:t>Magic happens outside the comfort zone.</a:t>
            </a:r>
            <a:r>
              <a:rPr lang="en" sz="900" dirty="0"/>
              <a:t> The team is encouraged to initiate and supported to experiment, experiment, experiment. </a:t>
            </a:r>
            <a:br>
              <a:rPr lang="en" sz="900" dirty="0"/>
            </a:br>
            <a:br>
              <a:rPr lang="en" sz="900" dirty="0"/>
            </a:br>
            <a:r>
              <a:rPr lang="en" sz="900" dirty="0"/>
              <a:t>This activity is timeboxed and leads to </a:t>
            </a:r>
            <a:r>
              <a:rPr lang="en" sz="900" b="1" dirty="0"/>
              <a:t>proof-of-concepts</a:t>
            </a:r>
            <a:r>
              <a:rPr lang="en" sz="900" dirty="0"/>
              <a:t>, </a:t>
            </a:r>
            <a:r>
              <a:rPr lang="en" sz="900" b="1" dirty="0"/>
              <a:t>demos</a:t>
            </a:r>
            <a:r>
              <a:rPr lang="en" sz="900" dirty="0"/>
              <a:t>, and </a:t>
            </a:r>
            <a:r>
              <a:rPr lang="en" sz="900" b="1" dirty="0"/>
              <a:t>tech reports</a:t>
            </a:r>
            <a:r>
              <a:rPr lang="en" sz="900" dirty="0"/>
              <a:t>.</a:t>
            </a:r>
            <a:endParaRPr sz="900" dirty="0"/>
          </a:p>
        </p:txBody>
      </p:sp>
      <p:sp>
        <p:nvSpPr>
          <p:cNvPr id="613" name="Google Shape;613;p65"/>
          <p:cNvSpPr txBox="1"/>
          <p:nvPr/>
        </p:nvSpPr>
        <p:spPr>
          <a:xfrm>
            <a:off x="428663" y="1002150"/>
            <a:ext cx="2571900" cy="1440300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CBD2D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600">
              <a:solidFill>
                <a:srgbClr val="545F6F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614" name="Google Shape;614;p65"/>
          <p:cNvSpPr txBox="1">
            <a:spLocks noGrp="1"/>
          </p:cNvSpPr>
          <p:nvPr>
            <p:ph type="body" idx="2"/>
          </p:nvPr>
        </p:nvSpPr>
        <p:spPr>
          <a:xfrm>
            <a:off x="3286144" y="2902763"/>
            <a:ext cx="2571900" cy="1389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i="1" dirty="0"/>
              <a:t>Pilots </a:t>
            </a:r>
            <a:r>
              <a:rPr lang="en" sz="900" dirty="0"/>
              <a:t>bring projects from the R&amp;D workbench to the finish line in games, engines, and pipelines.</a:t>
            </a:r>
            <a:endParaRPr sz="900" dirty="0"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 dirty="0"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dirty="0"/>
              <a:t>Pilots are formal contracts between SEED and the partner team. This brief defines the terms of the partnership to guarantee research delivery.</a:t>
            </a:r>
            <a:endParaRPr sz="900" dirty="0"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 dirty="0"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dirty="0"/>
              <a:t>SEED team members build </a:t>
            </a:r>
            <a:r>
              <a:rPr lang="en" sz="900" b="1" dirty="0"/>
              <a:t>prototypes </a:t>
            </a:r>
            <a:r>
              <a:rPr lang="en" sz="900" dirty="0"/>
              <a:t>closely with the destination team and their processes.</a:t>
            </a:r>
            <a:endParaRPr sz="900" dirty="0"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 dirty="0"/>
          </a:p>
        </p:txBody>
      </p:sp>
      <p:sp>
        <p:nvSpPr>
          <p:cNvPr id="615" name="Google Shape;615;p65"/>
          <p:cNvSpPr txBox="1">
            <a:spLocks noGrp="1"/>
          </p:cNvSpPr>
          <p:nvPr>
            <p:ph type="body" idx="3"/>
          </p:nvPr>
        </p:nvSpPr>
        <p:spPr>
          <a:xfrm>
            <a:off x="6143663" y="2903682"/>
            <a:ext cx="2571900" cy="1389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i="1" dirty="0"/>
              <a:t>Handoff </a:t>
            </a:r>
            <a:r>
              <a:rPr lang="en" sz="900" dirty="0"/>
              <a:t>happens when SEED and the partner team agree the work should now transition fully to the partner team.</a:t>
            </a:r>
            <a:br>
              <a:rPr lang="en" sz="900" dirty="0"/>
            </a:br>
            <a:br>
              <a:rPr lang="en" sz="900" dirty="0"/>
            </a:br>
            <a:r>
              <a:rPr lang="en" sz="900" b="1" dirty="0"/>
              <a:t>Now 100% owned and part of another team’s remit</a:t>
            </a:r>
            <a:r>
              <a:rPr lang="en" sz="900" dirty="0"/>
              <a:t>, SEED may provide support, as required.</a:t>
            </a:r>
            <a:br>
              <a:rPr lang="en" sz="900" dirty="0"/>
            </a:br>
            <a:br>
              <a:rPr lang="en" sz="900" dirty="0"/>
            </a:br>
            <a:r>
              <a:rPr lang="en" sz="900" dirty="0"/>
              <a:t>The level of engagement and support is clearly defined and signed-off by both parties.</a:t>
            </a:r>
            <a:endParaRPr sz="900" dirty="0"/>
          </a:p>
        </p:txBody>
      </p:sp>
      <p:pic>
        <p:nvPicPr>
          <p:cNvPr id="616" name="Google Shape;616;p65"/>
          <p:cNvPicPr preferRelativeResize="0"/>
          <p:nvPr/>
        </p:nvPicPr>
        <p:blipFill rotWithShape="1">
          <a:blip r:embed="rId4">
            <a:alphaModFix/>
          </a:blip>
          <a:srcRect t="219" b="228"/>
          <a:stretch/>
        </p:blipFill>
        <p:spPr>
          <a:xfrm>
            <a:off x="3286137" y="1002176"/>
            <a:ext cx="2571750" cy="1440180"/>
          </a:xfrm>
          <a:prstGeom prst="rect">
            <a:avLst/>
          </a:prstGeom>
          <a:noFill/>
          <a:ln>
            <a:noFill/>
          </a:ln>
        </p:spPr>
      </p:pic>
      <p:pic>
        <p:nvPicPr>
          <p:cNvPr id="617" name="Google Shape;617;p65"/>
          <p:cNvPicPr preferRelativeResize="0"/>
          <p:nvPr/>
        </p:nvPicPr>
        <p:blipFill rotWithShape="1">
          <a:blip r:embed="rId5">
            <a:alphaModFix/>
          </a:blip>
          <a:srcRect t="219" b="228"/>
          <a:stretch/>
        </p:blipFill>
        <p:spPr>
          <a:xfrm>
            <a:off x="6143633" y="1002177"/>
            <a:ext cx="2571749" cy="1440180"/>
          </a:xfrm>
          <a:prstGeom prst="rect">
            <a:avLst/>
          </a:prstGeom>
          <a:noFill/>
          <a:ln>
            <a:noFill/>
          </a:ln>
        </p:spPr>
      </p:pic>
      <p:sp>
        <p:nvSpPr>
          <p:cNvPr id="618" name="Google Shape;618;p65"/>
          <p:cNvSpPr txBox="1">
            <a:spLocks noGrp="1"/>
          </p:cNvSpPr>
          <p:nvPr>
            <p:ph type="subTitle" idx="5"/>
          </p:nvPr>
        </p:nvSpPr>
        <p:spPr>
          <a:xfrm>
            <a:off x="428625" y="2445563"/>
            <a:ext cx="2571900" cy="285900"/>
          </a:xfrm>
          <a:prstGeom prst="rect">
            <a:avLst/>
          </a:prstGeom>
          <a:solidFill>
            <a:srgbClr val="A8A8A8"/>
          </a:solidFill>
        </p:spPr>
        <p:txBody>
          <a:bodyPr spcFirstLastPara="1" wrap="square" lIns="0" tIns="0" rIns="0" bIns="0" anchor="ctr" anchorCtr="0">
            <a:noAutofit/>
          </a:bodyPr>
          <a:lstStyle/>
          <a:p>
            <a:pPr marL="6350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dirty="0">
                <a:solidFill>
                  <a:srgbClr val="FFFFFF"/>
                </a:solidFill>
              </a:rPr>
              <a:t>Experiments</a:t>
            </a:r>
            <a:endParaRPr sz="1300" dirty="0">
              <a:solidFill>
                <a:srgbClr val="FFFFFF"/>
              </a:solidFill>
            </a:endParaRPr>
          </a:p>
        </p:txBody>
      </p:sp>
      <p:sp>
        <p:nvSpPr>
          <p:cNvPr id="619" name="Google Shape;619;p65"/>
          <p:cNvSpPr txBox="1">
            <a:spLocks noGrp="1"/>
          </p:cNvSpPr>
          <p:nvPr>
            <p:ph type="subTitle" idx="6"/>
          </p:nvPr>
        </p:nvSpPr>
        <p:spPr>
          <a:xfrm>
            <a:off x="3286141" y="2445563"/>
            <a:ext cx="2571900" cy="285900"/>
          </a:xfrm>
          <a:prstGeom prst="rect">
            <a:avLst/>
          </a:prstGeom>
          <a:solidFill>
            <a:srgbClr val="A8A8A8"/>
          </a:solidFill>
        </p:spPr>
        <p:txBody>
          <a:bodyPr spcFirstLastPara="1" wrap="square" lIns="0" tIns="0" rIns="0" bIns="0" anchor="ctr" anchorCtr="0">
            <a:noAutofit/>
          </a:bodyPr>
          <a:lstStyle/>
          <a:p>
            <a:pPr marL="6350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solidFill>
                  <a:srgbClr val="FFFFFF"/>
                </a:solidFill>
              </a:rPr>
              <a:t>Pilots</a:t>
            </a:r>
            <a:endParaRPr sz="1300">
              <a:solidFill>
                <a:srgbClr val="FFFFFF"/>
              </a:solidFill>
            </a:endParaRPr>
          </a:p>
        </p:txBody>
      </p:sp>
      <p:sp>
        <p:nvSpPr>
          <p:cNvPr id="620" name="Google Shape;620;p65"/>
          <p:cNvSpPr txBox="1">
            <a:spLocks noGrp="1"/>
          </p:cNvSpPr>
          <p:nvPr>
            <p:ph type="subTitle" idx="7"/>
          </p:nvPr>
        </p:nvSpPr>
        <p:spPr>
          <a:xfrm>
            <a:off x="6143656" y="2445563"/>
            <a:ext cx="2571900" cy="285900"/>
          </a:xfrm>
          <a:prstGeom prst="rect">
            <a:avLst/>
          </a:prstGeom>
          <a:solidFill>
            <a:srgbClr val="A8A8A8"/>
          </a:solidFill>
        </p:spPr>
        <p:txBody>
          <a:bodyPr spcFirstLastPara="1" wrap="square" lIns="0" tIns="0" rIns="0" bIns="0" anchor="ctr" anchorCtr="0">
            <a:noAutofit/>
          </a:bodyPr>
          <a:lstStyle/>
          <a:p>
            <a:pPr marL="6350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solidFill>
                  <a:srgbClr val="FFFFFF"/>
                </a:solidFill>
              </a:rPr>
              <a:t>Handoff</a:t>
            </a:r>
            <a:endParaRPr sz="1300">
              <a:solidFill>
                <a:srgbClr val="FFFFFF"/>
              </a:solidFill>
            </a:endParaRPr>
          </a:p>
        </p:txBody>
      </p:sp>
      <p:sp>
        <p:nvSpPr>
          <p:cNvPr id="621" name="Google Shape;621;p65"/>
          <p:cNvSpPr/>
          <p:nvPr/>
        </p:nvSpPr>
        <p:spPr>
          <a:xfrm>
            <a:off x="401606" y="4334822"/>
            <a:ext cx="8313600" cy="3501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lt2"/>
          </a:solidFill>
          <a:ln w="71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 dirty="0">
                <a:latin typeface="DM Sans"/>
                <a:ea typeface="DM Sans"/>
                <a:cs typeface="DM Sans"/>
                <a:sym typeface="DM Sans"/>
              </a:rPr>
              <a:t>Formality increases as projects evolve from the R&amp;D workbench toward productization</a:t>
            </a:r>
            <a:endParaRPr sz="900" b="1" dirty="0"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622" name="Google Shape;622;p65"/>
          <p:cNvSpPr/>
          <p:nvPr/>
        </p:nvSpPr>
        <p:spPr>
          <a:xfrm>
            <a:off x="491756" y="1118269"/>
            <a:ext cx="821400" cy="731100"/>
          </a:xfrm>
          <a:prstGeom prst="ellipse">
            <a:avLst/>
          </a:prstGeom>
          <a:solidFill>
            <a:schemeClr val="lt2"/>
          </a:solidFill>
          <a:ln w="71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" sz="700" b="1">
                <a:latin typeface="DM Sans"/>
                <a:ea typeface="DM Sans"/>
                <a:cs typeface="DM Sans"/>
                <a:sym typeface="DM Sans"/>
              </a:rPr>
            </a:br>
            <a:br>
              <a:rPr lang="en" sz="700" b="1">
                <a:latin typeface="DM Sans"/>
                <a:ea typeface="DM Sans"/>
                <a:cs typeface="DM Sans"/>
                <a:sym typeface="DM Sans"/>
              </a:rPr>
            </a:br>
            <a:r>
              <a:rPr lang="en" sz="700" b="1">
                <a:latin typeface="DM Sans"/>
                <a:ea typeface="DM Sans"/>
                <a:cs typeface="DM Sans"/>
                <a:sym typeface="DM Sans"/>
              </a:rPr>
              <a:t>Where the magic happens</a:t>
            </a:r>
            <a:br>
              <a:rPr lang="en" sz="700" b="1">
                <a:latin typeface="DM Sans"/>
                <a:ea typeface="DM Sans"/>
                <a:cs typeface="DM Sans"/>
                <a:sym typeface="DM Sans"/>
              </a:rPr>
            </a:br>
            <a:br>
              <a:rPr lang="en" sz="700" b="1">
                <a:latin typeface="DM Sans"/>
                <a:ea typeface="DM Sans"/>
                <a:cs typeface="DM Sans"/>
                <a:sym typeface="DM Sans"/>
              </a:rPr>
            </a:br>
            <a:endParaRPr sz="700" b="1">
              <a:latin typeface="DM Sans"/>
              <a:ea typeface="DM Sans"/>
              <a:cs typeface="DM Sans"/>
              <a:sym typeface="DM Sans"/>
            </a:endParaRPr>
          </a:p>
        </p:txBody>
      </p:sp>
      <p:pic>
        <p:nvPicPr>
          <p:cNvPr id="623" name="Google Shape;623;p65"/>
          <p:cNvPicPr preferRelativeResize="0"/>
          <p:nvPr/>
        </p:nvPicPr>
        <p:blipFill rotWithShape="1">
          <a:blip r:embed="rId6">
            <a:alphaModFix/>
          </a:blip>
          <a:srcRect r="61710"/>
          <a:stretch/>
        </p:blipFill>
        <p:spPr>
          <a:xfrm>
            <a:off x="1439184" y="1027707"/>
            <a:ext cx="1465029" cy="1389112"/>
          </a:xfrm>
          <a:prstGeom prst="rect">
            <a:avLst/>
          </a:prstGeom>
          <a:noFill/>
          <a:ln>
            <a:noFill/>
          </a:ln>
        </p:spPr>
      </p:pic>
      <p:sp>
        <p:nvSpPr>
          <p:cNvPr id="624" name="Google Shape;624;p65"/>
          <p:cNvSpPr/>
          <p:nvPr/>
        </p:nvSpPr>
        <p:spPr>
          <a:xfrm>
            <a:off x="732665" y="2163750"/>
            <a:ext cx="208500" cy="185400"/>
          </a:xfrm>
          <a:prstGeom prst="ellipse">
            <a:avLst/>
          </a:prstGeom>
          <a:solidFill>
            <a:schemeClr val="lt2"/>
          </a:solidFill>
          <a:ln w="71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700" b="1"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625" name="Google Shape;625;p65"/>
          <p:cNvSpPr txBox="1"/>
          <p:nvPr/>
        </p:nvSpPr>
        <p:spPr>
          <a:xfrm>
            <a:off x="883913" y="2266350"/>
            <a:ext cx="735900" cy="20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600">
                <a:solidFill>
                  <a:srgbClr val="3E3E40"/>
                </a:solidFill>
                <a:latin typeface="DM Sans"/>
                <a:ea typeface="DM Sans"/>
                <a:cs typeface="DM Sans"/>
                <a:sym typeface="DM Sans"/>
              </a:rPr>
              <a:t>Comfort Zone</a:t>
            </a:r>
            <a:endParaRPr sz="600">
              <a:solidFill>
                <a:srgbClr val="3E3E40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cxnSp>
        <p:nvCxnSpPr>
          <p:cNvPr id="626" name="Google Shape;626;p65"/>
          <p:cNvCxnSpPr>
            <a:stCxn id="624" idx="6"/>
          </p:cNvCxnSpPr>
          <p:nvPr/>
        </p:nvCxnSpPr>
        <p:spPr>
          <a:xfrm rot="10800000" flipH="1">
            <a:off x="941165" y="2081850"/>
            <a:ext cx="975900" cy="174600"/>
          </a:xfrm>
          <a:prstGeom prst="straightConnector1">
            <a:avLst/>
          </a:prstGeom>
          <a:noFill/>
          <a:ln w="7150" cap="flat" cmpd="sng">
            <a:solidFill>
              <a:srgbClr val="000000"/>
            </a:solidFill>
            <a:prstDash val="solid"/>
            <a:round/>
            <a:headEnd type="none" w="med" len="med"/>
            <a:tailEnd type="triangle" w="med" len="med"/>
          </a:ln>
          <a:effectLst>
            <a:outerShdw blurRad="42863" dist="14288" dir="5400000" algn="bl" rotWithShape="0">
              <a:srgbClr val="000000">
                <a:alpha val="50000"/>
              </a:srgbClr>
            </a:outerShdw>
          </a:effectLst>
        </p:spPr>
      </p:cxnSp>
      <p:cxnSp>
        <p:nvCxnSpPr>
          <p:cNvPr id="627" name="Google Shape;627;p65"/>
          <p:cNvCxnSpPr>
            <a:stCxn id="622" idx="6"/>
          </p:cNvCxnSpPr>
          <p:nvPr/>
        </p:nvCxnSpPr>
        <p:spPr>
          <a:xfrm rot="10800000" flipH="1">
            <a:off x="1313156" y="1260919"/>
            <a:ext cx="519600" cy="222900"/>
          </a:xfrm>
          <a:prstGeom prst="straightConnector1">
            <a:avLst/>
          </a:prstGeom>
          <a:noFill/>
          <a:ln w="7150" cap="flat" cmpd="sng">
            <a:solidFill>
              <a:srgbClr val="000000"/>
            </a:solidFill>
            <a:prstDash val="solid"/>
            <a:round/>
            <a:headEnd type="none" w="med" len="med"/>
            <a:tailEnd type="triangle" w="med" len="med"/>
          </a:ln>
          <a:effectLst>
            <a:outerShdw blurRad="42863" dist="14288" dir="5400000" algn="bl" rotWithShape="0">
              <a:srgbClr val="000000">
                <a:alpha val="50000"/>
              </a:srgbClr>
            </a:outerShdw>
          </a:effectLst>
        </p:spPr>
      </p:cxnSp>
      <p:cxnSp>
        <p:nvCxnSpPr>
          <p:cNvPr id="628" name="Google Shape;628;p65"/>
          <p:cNvCxnSpPr>
            <a:stCxn id="622" idx="6"/>
          </p:cNvCxnSpPr>
          <p:nvPr/>
        </p:nvCxnSpPr>
        <p:spPr>
          <a:xfrm>
            <a:off x="1313156" y="1483819"/>
            <a:ext cx="483000" cy="185400"/>
          </a:xfrm>
          <a:prstGeom prst="straightConnector1">
            <a:avLst/>
          </a:prstGeom>
          <a:noFill/>
          <a:ln w="7150" cap="flat" cmpd="sng">
            <a:solidFill>
              <a:srgbClr val="000000"/>
            </a:solidFill>
            <a:prstDash val="solid"/>
            <a:round/>
            <a:headEnd type="none" w="med" len="med"/>
            <a:tailEnd type="triangle" w="med" len="med"/>
          </a:ln>
          <a:effectLst>
            <a:outerShdw blurRad="42863" dist="14288" dir="5400000" algn="bl" rotWithShape="0">
              <a:srgbClr val="000000">
                <a:alpha val="50000"/>
              </a:srgbClr>
            </a:outerShdw>
          </a:effectLst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2" grpId="0" build="p"/>
      <p:bldP spid="613" grpId="0" animBg="1"/>
      <p:bldP spid="614" grpId="0" uiExpand="1" build="p"/>
      <p:bldP spid="615" grpId="0" build="p"/>
      <p:bldP spid="618" grpId="0" uiExpand="1" build="p" animBg="1"/>
      <p:bldP spid="619" grpId="0" uiExpand="1" build="p" animBg="1"/>
      <p:bldP spid="620" grpId="0" uiExpand="1" build="p" animBg="1"/>
      <p:bldP spid="621" grpId="0" animBg="1"/>
      <p:bldP spid="622" grpId="0" animBg="1"/>
      <p:bldP spid="624" grpId="0" animBg="1"/>
      <p:bldP spid="62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" name="Google Shape;634;p66"/>
          <p:cNvSpPr/>
          <p:nvPr/>
        </p:nvSpPr>
        <p:spPr>
          <a:xfrm>
            <a:off x="5936075" y="1011325"/>
            <a:ext cx="2779500" cy="35520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635" name="Google Shape;635;p66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4. Hire the Best People</a:t>
            </a:r>
            <a:endParaRPr/>
          </a:p>
        </p:txBody>
      </p:sp>
      <p:sp>
        <p:nvSpPr>
          <p:cNvPr id="636" name="Google Shape;636;p66"/>
          <p:cNvSpPr txBox="1">
            <a:spLocks noGrp="1"/>
          </p:cNvSpPr>
          <p:nvPr>
            <p:ph type="body" idx="1"/>
          </p:nvPr>
        </p:nvSpPr>
        <p:spPr>
          <a:xfrm>
            <a:off x="428625" y="818525"/>
            <a:ext cx="5275800" cy="3744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 b="1" dirty="0">
                <a:solidFill>
                  <a:schemeClr val="dk1"/>
                </a:solidFill>
              </a:rPr>
              <a:t>Hiring I-Shaped People</a:t>
            </a:r>
            <a:endParaRPr sz="1100" b="1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100" dirty="0">
                <a:solidFill>
                  <a:schemeClr val="dk1"/>
                </a:solidFill>
              </a:rPr>
              <a:t>Deep expertise within a specific domain. Bring strong mastery and focus.</a:t>
            </a:r>
            <a:endParaRPr sz="1100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100" dirty="0">
                <a:solidFill>
                  <a:schemeClr val="dk1"/>
                </a:solidFill>
              </a:rPr>
              <a:t>Often </a:t>
            </a:r>
            <a:r>
              <a:rPr lang="en" sz="1100" b="1" dirty="0">
                <a:solidFill>
                  <a:schemeClr val="dk1"/>
                </a:solidFill>
              </a:rPr>
              <a:t>early-career</a:t>
            </a:r>
            <a:r>
              <a:rPr lang="en" sz="1100" dirty="0">
                <a:solidFill>
                  <a:schemeClr val="dk1"/>
                </a:solidFill>
              </a:rPr>
              <a:t> or </a:t>
            </a:r>
            <a:r>
              <a:rPr lang="en" sz="1100" b="1" dirty="0">
                <a:solidFill>
                  <a:schemeClr val="dk1"/>
                </a:solidFill>
              </a:rPr>
              <a:t>very specialized </a:t>
            </a:r>
            <a:r>
              <a:rPr lang="en" sz="1100" dirty="0">
                <a:solidFill>
                  <a:schemeClr val="dk1"/>
                </a:solidFill>
              </a:rPr>
              <a:t>contributors.</a:t>
            </a:r>
            <a:endParaRPr sz="1100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" sz="1100" dirty="0">
                <a:solidFill>
                  <a:schemeClr val="dk1"/>
                </a:solidFill>
              </a:rPr>
              <a:t>Expertise is additive, not exclusive. Need to have growth mindset, towards becoming T-Shaped: a </a:t>
            </a:r>
            <a:r>
              <a:rPr lang="en" sz="1100" b="1" dirty="0">
                <a:solidFill>
                  <a:schemeClr val="dk1"/>
                </a:solidFill>
              </a:rPr>
              <a:t>mindset open to expanding beyond their </a:t>
            </a:r>
            <a:br>
              <a:rPr lang="en" sz="1100" b="1" dirty="0">
                <a:solidFill>
                  <a:schemeClr val="dk1"/>
                </a:solidFill>
              </a:rPr>
            </a:br>
            <a:r>
              <a:rPr lang="en" sz="1100" b="1" dirty="0">
                <a:solidFill>
                  <a:schemeClr val="dk1"/>
                </a:solidFill>
              </a:rPr>
              <a:t>comfort zone</a:t>
            </a:r>
            <a:r>
              <a:rPr lang="en" sz="1100" dirty="0">
                <a:solidFill>
                  <a:schemeClr val="dk1"/>
                </a:solidFill>
              </a:rPr>
              <a:t>, where the real innovation happens. </a:t>
            </a:r>
            <a:endParaRPr sz="1100"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 b="1" dirty="0">
                <a:solidFill>
                  <a:schemeClr val="dk1"/>
                </a:solidFill>
              </a:rPr>
              <a:t>Hiring T-Shaped People</a:t>
            </a:r>
            <a:endParaRPr sz="1100" b="1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" sz="1100" dirty="0">
                <a:solidFill>
                  <a:schemeClr val="dk1"/>
                </a:solidFill>
              </a:rPr>
              <a:t>Depth in one core discipline </a:t>
            </a:r>
            <a:r>
              <a:rPr lang="en" sz="1100" b="1" dirty="0">
                <a:solidFill>
                  <a:schemeClr val="dk1"/>
                </a:solidFill>
              </a:rPr>
              <a:t>plus</a:t>
            </a:r>
            <a:r>
              <a:rPr lang="en" sz="1100" dirty="0">
                <a:solidFill>
                  <a:schemeClr val="dk1"/>
                </a:solidFill>
              </a:rPr>
              <a:t> the ability to </a:t>
            </a:r>
            <a:r>
              <a:rPr lang="en" sz="1100" b="1" dirty="0">
                <a:solidFill>
                  <a:schemeClr val="dk1"/>
                </a:solidFill>
              </a:rPr>
              <a:t>connect across domains</a:t>
            </a:r>
            <a:r>
              <a:rPr lang="en" sz="1100" dirty="0">
                <a:solidFill>
                  <a:schemeClr val="dk1"/>
                </a:solidFill>
              </a:rPr>
              <a:t>.</a:t>
            </a:r>
            <a:endParaRPr sz="1100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" sz="1100" dirty="0">
                <a:solidFill>
                  <a:schemeClr val="dk1"/>
                </a:solidFill>
              </a:rPr>
              <a:t>Typically experienced professionals with </a:t>
            </a:r>
            <a:r>
              <a:rPr lang="en" sz="1100" b="1" dirty="0">
                <a:solidFill>
                  <a:schemeClr val="dk1"/>
                </a:solidFill>
              </a:rPr>
              <a:t>broad context and flexibility</a:t>
            </a:r>
            <a:r>
              <a:rPr lang="en" sz="1100" dirty="0">
                <a:solidFill>
                  <a:schemeClr val="dk1"/>
                </a:solidFill>
              </a:rPr>
              <a:t>.</a:t>
            </a:r>
            <a:endParaRPr sz="1100"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1100" b="1" dirty="0">
                <a:solidFill>
                  <a:schemeClr val="dk1"/>
                </a:solidFill>
              </a:rPr>
              <a:t>Why Both Matter?</a:t>
            </a:r>
            <a:br>
              <a:rPr lang="en" sz="1100" b="1" dirty="0">
                <a:solidFill>
                  <a:schemeClr val="dk1"/>
                </a:solidFill>
              </a:rPr>
            </a:br>
            <a:r>
              <a:rPr lang="en" sz="1100" b="1" dirty="0">
                <a:solidFill>
                  <a:schemeClr val="dk1"/>
                </a:solidFill>
              </a:rPr>
              <a:t>→ </a:t>
            </a:r>
            <a:r>
              <a:rPr lang="en" sz="1100" dirty="0">
                <a:solidFill>
                  <a:schemeClr val="dk1"/>
                </a:solidFill>
              </a:rPr>
              <a:t>Games spans </a:t>
            </a:r>
            <a:r>
              <a:rPr lang="en" sz="1100" b="1" dirty="0">
                <a:solidFill>
                  <a:schemeClr val="dk1"/>
                </a:solidFill>
              </a:rPr>
              <a:t>many interconnected domains</a:t>
            </a:r>
            <a:r>
              <a:rPr lang="en" sz="1100" dirty="0">
                <a:solidFill>
                  <a:schemeClr val="dk1"/>
                </a:solidFill>
              </a:rPr>
              <a:t>. Success depends on a </a:t>
            </a:r>
            <a:r>
              <a:rPr lang="en" sz="1100" b="1" dirty="0">
                <a:solidFill>
                  <a:schemeClr val="dk1"/>
                </a:solidFill>
              </a:rPr>
              <a:t>blend of deep specialists and versatile collaborators</a:t>
            </a:r>
            <a:r>
              <a:rPr lang="en" sz="1100" dirty="0">
                <a:solidFill>
                  <a:schemeClr val="dk1"/>
                </a:solidFill>
              </a:rPr>
              <a:t>: people who can </a:t>
            </a:r>
            <a:r>
              <a:rPr lang="en" sz="1100" b="1" dirty="0">
                <a:solidFill>
                  <a:schemeClr val="dk1"/>
                </a:solidFill>
              </a:rPr>
              <a:t>push boundaries together </a:t>
            </a:r>
            <a:r>
              <a:rPr lang="en" sz="1100" dirty="0">
                <a:solidFill>
                  <a:schemeClr val="dk1"/>
                </a:solidFill>
              </a:rPr>
              <a:t>across expertise and creativity.</a:t>
            </a:r>
            <a:endParaRPr dirty="0">
              <a:solidFill>
                <a:schemeClr val="dk1"/>
              </a:solidFill>
            </a:endParaRPr>
          </a:p>
        </p:txBody>
      </p:sp>
      <p:sp>
        <p:nvSpPr>
          <p:cNvPr id="637" name="Google Shape;637;p66"/>
          <p:cNvSpPr txBox="1">
            <a:spLocks noGrp="1"/>
          </p:cNvSpPr>
          <p:nvPr>
            <p:ph type="subTitle" idx="2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Domain experts and T-Shaped contributors</a:t>
            </a:r>
            <a:endParaRPr/>
          </a:p>
        </p:txBody>
      </p:sp>
      <p:sp>
        <p:nvSpPr>
          <p:cNvPr id="638" name="Google Shape;638;p66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15</a:t>
            </a:fld>
            <a:endParaRPr/>
          </a:p>
        </p:txBody>
      </p:sp>
      <p:pic>
        <p:nvPicPr>
          <p:cNvPr id="639" name="Google Shape;639;p6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sp>
        <p:nvSpPr>
          <p:cNvPr id="640" name="Google Shape;640;p66"/>
          <p:cNvSpPr/>
          <p:nvPr/>
        </p:nvSpPr>
        <p:spPr>
          <a:xfrm rot="-5400000">
            <a:off x="7220215" y="1214502"/>
            <a:ext cx="123300" cy="1533522"/>
          </a:xfrm>
          <a:prstGeom prst="roundRect">
            <a:avLst>
              <a:gd name="adj" fmla="val 16667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641" name="Google Shape;641;p66"/>
          <p:cNvSpPr/>
          <p:nvPr/>
        </p:nvSpPr>
        <p:spPr>
          <a:xfrm>
            <a:off x="7168630" y="1999288"/>
            <a:ext cx="123300" cy="1036012"/>
          </a:xfrm>
          <a:prstGeom prst="roundRect">
            <a:avLst>
              <a:gd name="adj" fmla="val 16667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642" name="Google Shape;642;p66"/>
          <p:cNvSpPr/>
          <p:nvPr/>
        </p:nvSpPr>
        <p:spPr>
          <a:xfrm rot="-5400000">
            <a:off x="7173894" y="3241101"/>
            <a:ext cx="123300" cy="560100"/>
          </a:xfrm>
          <a:prstGeom prst="roundRect">
            <a:avLst>
              <a:gd name="adj" fmla="val 16667"/>
            </a:avLst>
          </a:prstGeom>
          <a:solidFill>
            <a:srgbClr val="0A568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643" name="Google Shape;643;p66"/>
          <p:cNvSpPr/>
          <p:nvPr/>
        </p:nvSpPr>
        <p:spPr>
          <a:xfrm>
            <a:off x="6210294" y="3241101"/>
            <a:ext cx="123300" cy="560100"/>
          </a:xfrm>
          <a:prstGeom prst="roundRect">
            <a:avLst>
              <a:gd name="adj" fmla="val 16667"/>
            </a:avLst>
          </a:prstGeom>
          <a:solidFill>
            <a:srgbClr val="00318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DM Sans"/>
              <a:ea typeface="DM Sans"/>
              <a:cs typeface="DM Sans"/>
              <a:sym typeface="DM Sans"/>
            </a:endParaRPr>
          </a:p>
        </p:txBody>
      </p:sp>
      <p:grpSp>
        <p:nvGrpSpPr>
          <p:cNvPr id="644" name="Google Shape;644;p66"/>
          <p:cNvGrpSpPr/>
          <p:nvPr/>
        </p:nvGrpSpPr>
        <p:grpSpPr>
          <a:xfrm>
            <a:off x="7974119" y="3195551"/>
            <a:ext cx="560100" cy="639775"/>
            <a:chOff x="8016527" y="3052057"/>
            <a:chExt cx="560100" cy="639775"/>
          </a:xfrm>
        </p:grpSpPr>
        <p:sp>
          <p:nvSpPr>
            <p:cNvPr id="645" name="Google Shape;645;p66"/>
            <p:cNvSpPr/>
            <p:nvPr/>
          </p:nvSpPr>
          <p:spPr>
            <a:xfrm rot="-5400000">
              <a:off x="8234927" y="2833657"/>
              <a:ext cx="123300" cy="560100"/>
            </a:xfrm>
            <a:prstGeom prst="roundRect">
              <a:avLst>
                <a:gd name="adj" fmla="val 16667"/>
              </a:avLst>
            </a:prstGeom>
            <a:solidFill>
              <a:srgbClr val="6A21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DM Sans"/>
                <a:ea typeface="DM Sans"/>
                <a:cs typeface="DM Sans"/>
                <a:sym typeface="DM Sans"/>
              </a:endParaRPr>
            </a:p>
          </p:txBody>
        </p:sp>
        <p:sp>
          <p:nvSpPr>
            <p:cNvPr id="646" name="Google Shape;646;p66"/>
            <p:cNvSpPr/>
            <p:nvPr/>
          </p:nvSpPr>
          <p:spPr>
            <a:xfrm>
              <a:off x="8234927" y="3131732"/>
              <a:ext cx="123300" cy="560100"/>
            </a:xfrm>
            <a:prstGeom prst="roundRect">
              <a:avLst>
                <a:gd name="adj" fmla="val 16667"/>
              </a:avLst>
            </a:prstGeom>
            <a:solidFill>
              <a:srgbClr val="6A21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DM Sans"/>
                <a:ea typeface="DM Sans"/>
                <a:cs typeface="DM Sans"/>
                <a:sym typeface="DM Sans"/>
              </a:endParaRPr>
            </a:p>
          </p:txBody>
        </p:sp>
      </p:grpSp>
      <p:cxnSp>
        <p:nvCxnSpPr>
          <p:cNvPr id="647" name="Google Shape;647;p66"/>
          <p:cNvCxnSpPr>
            <a:cxnSpLocks/>
          </p:cNvCxnSpPr>
          <p:nvPr/>
        </p:nvCxnSpPr>
        <p:spPr>
          <a:xfrm>
            <a:off x="6515104" y="1867412"/>
            <a:ext cx="1533522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triangle" w="med" len="med"/>
            <a:tailEnd type="triangle" w="med" len="med"/>
          </a:ln>
        </p:spPr>
      </p:cxnSp>
      <p:cxnSp>
        <p:nvCxnSpPr>
          <p:cNvPr id="648" name="Google Shape;648;p66"/>
          <p:cNvCxnSpPr>
            <a:cxnSpLocks/>
          </p:cNvCxnSpPr>
          <p:nvPr/>
        </p:nvCxnSpPr>
        <p:spPr>
          <a:xfrm flipV="1">
            <a:off x="8192519" y="1919613"/>
            <a:ext cx="0" cy="1115687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triangle" w="med" len="med"/>
            <a:tailEnd type="triangle" w="med" len="med"/>
          </a:ln>
        </p:spPr>
      </p:cxnSp>
      <p:sp>
        <p:nvSpPr>
          <p:cNvPr id="649" name="Google Shape;649;p66"/>
          <p:cNvSpPr txBox="1">
            <a:spLocks noGrp="1"/>
          </p:cNvSpPr>
          <p:nvPr>
            <p:ph type="body" idx="1"/>
          </p:nvPr>
        </p:nvSpPr>
        <p:spPr>
          <a:xfrm>
            <a:off x="6599980" y="1626109"/>
            <a:ext cx="1383900" cy="201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700" b="1" dirty="0">
                <a:solidFill>
                  <a:schemeClr val="dk1"/>
                </a:solidFill>
              </a:rPr>
              <a:t>Breadth of experience, knowledge and skills</a:t>
            </a:r>
            <a:endParaRPr sz="1100" dirty="0">
              <a:solidFill>
                <a:schemeClr val="dk1"/>
              </a:solidFill>
            </a:endParaRPr>
          </a:p>
        </p:txBody>
      </p:sp>
      <p:sp>
        <p:nvSpPr>
          <p:cNvPr id="650" name="Google Shape;650;p66"/>
          <p:cNvSpPr txBox="1">
            <a:spLocks noGrp="1"/>
          </p:cNvSpPr>
          <p:nvPr>
            <p:ph type="body" idx="1"/>
          </p:nvPr>
        </p:nvSpPr>
        <p:spPr>
          <a:xfrm>
            <a:off x="7354919" y="2443339"/>
            <a:ext cx="837600" cy="201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700" b="1" dirty="0">
                <a:solidFill>
                  <a:schemeClr val="dk1"/>
                </a:solidFill>
              </a:rPr>
              <a:t>Depth of expertise </a:t>
            </a:r>
            <a:br>
              <a:rPr lang="en" sz="700" b="1" dirty="0">
                <a:solidFill>
                  <a:schemeClr val="dk1"/>
                </a:solidFill>
              </a:rPr>
            </a:br>
            <a:r>
              <a:rPr lang="en" sz="700" b="1" dirty="0">
                <a:solidFill>
                  <a:schemeClr val="dk1"/>
                </a:solidFill>
              </a:rPr>
              <a:t>in one discipline</a:t>
            </a:r>
            <a:endParaRPr sz="1100" dirty="0">
              <a:solidFill>
                <a:schemeClr val="dk1"/>
              </a:solidFill>
            </a:endParaRPr>
          </a:p>
        </p:txBody>
      </p:sp>
      <p:sp>
        <p:nvSpPr>
          <p:cNvPr id="651" name="Google Shape;651;p66"/>
          <p:cNvSpPr txBox="1">
            <a:spLocks noGrp="1"/>
          </p:cNvSpPr>
          <p:nvPr>
            <p:ph type="body" idx="1"/>
          </p:nvPr>
        </p:nvSpPr>
        <p:spPr>
          <a:xfrm>
            <a:off x="5958142" y="4055769"/>
            <a:ext cx="677700" cy="201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700" b="1" dirty="0">
                <a:solidFill>
                  <a:schemeClr val="dk1"/>
                </a:solidFill>
              </a:rPr>
              <a:t>I-shaped</a:t>
            </a:r>
            <a:br>
              <a:rPr lang="en" sz="700" b="1" dirty="0">
                <a:solidFill>
                  <a:schemeClr val="dk1"/>
                </a:solidFill>
              </a:rPr>
            </a:br>
            <a:r>
              <a:rPr lang="en" sz="700" dirty="0">
                <a:solidFill>
                  <a:schemeClr val="dk1"/>
                </a:solidFill>
              </a:rPr>
              <a:t>Expert at one thing</a:t>
            </a:r>
            <a:endParaRPr sz="1100" dirty="0">
              <a:solidFill>
                <a:schemeClr val="dk1"/>
              </a:solidFill>
            </a:endParaRPr>
          </a:p>
        </p:txBody>
      </p:sp>
      <p:sp>
        <p:nvSpPr>
          <p:cNvPr id="652" name="Google Shape;652;p66"/>
          <p:cNvSpPr txBox="1">
            <a:spLocks noGrp="1"/>
          </p:cNvSpPr>
          <p:nvPr>
            <p:ph type="body" idx="1"/>
          </p:nvPr>
        </p:nvSpPr>
        <p:spPr>
          <a:xfrm>
            <a:off x="6816742" y="3854491"/>
            <a:ext cx="837600" cy="560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700" b="1">
                <a:solidFill>
                  <a:schemeClr val="dk1"/>
                </a:solidFill>
              </a:rPr>
              <a:t>Generalist</a:t>
            </a:r>
            <a:br>
              <a:rPr lang="en" sz="700" b="1">
                <a:solidFill>
                  <a:schemeClr val="dk1"/>
                </a:solidFill>
              </a:rPr>
            </a:br>
            <a:r>
              <a:rPr lang="en" sz="700">
                <a:solidFill>
                  <a:schemeClr val="dk1"/>
                </a:solidFill>
              </a:rPr>
              <a:t>Capable of many things, not an expert in one thing</a:t>
            </a:r>
            <a:endParaRPr sz="1100">
              <a:solidFill>
                <a:schemeClr val="dk1"/>
              </a:solidFill>
            </a:endParaRPr>
          </a:p>
        </p:txBody>
      </p:sp>
      <p:sp>
        <p:nvSpPr>
          <p:cNvPr id="653" name="Google Shape;653;p66"/>
          <p:cNvSpPr txBox="1">
            <a:spLocks noGrp="1"/>
          </p:cNvSpPr>
          <p:nvPr>
            <p:ph type="body" idx="1"/>
          </p:nvPr>
        </p:nvSpPr>
        <p:spPr>
          <a:xfrm>
            <a:off x="7835367" y="3931544"/>
            <a:ext cx="837600" cy="560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700" b="1" dirty="0">
                <a:solidFill>
                  <a:schemeClr val="dk1"/>
                </a:solidFill>
              </a:rPr>
              <a:t>T-Shaped</a:t>
            </a:r>
            <a:br>
              <a:rPr lang="en" sz="700" b="1" dirty="0">
                <a:solidFill>
                  <a:schemeClr val="dk1"/>
                </a:solidFill>
              </a:rPr>
            </a:br>
            <a:r>
              <a:rPr lang="en" sz="700" dirty="0">
                <a:solidFill>
                  <a:schemeClr val="dk1"/>
                </a:solidFill>
              </a:rPr>
              <a:t>Can stretch across, and expert in one thing</a:t>
            </a:r>
            <a:endParaRPr sz="1100" dirty="0">
              <a:solidFill>
                <a:schemeClr val="dk1"/>
              </a:solidFill>
            </a:endParaRPr>
          </a:p>
        </p:txBody>
      </p:sp>
      <p:sp>
        <p:nvSpPr>
          <p:cNvPr id="654" name="Google Shape;654;p66"/>
          <p:cNvSpPr txBox="1"/>
          <p:nvPr/>
        </p:nvSpPr>
        <p:spPr>
          <a:xfrm>
            <a:off x="5958142" y="899998"/>
            <a:ext cx="2757231" cy="8109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1800" b="1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T-Shaped Skills</a:t>
            </a:r>
            <a:endParaRPr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9" name="Google Shape;659;p67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5. Establish a Culture of Innovation</a:t>
            </a:r>
            <a:endParaRPr/>
          </a:p>
        </p:txBody>
      </p:sp>
      <p:sp>
        <p:nvSpPr>
          <p:cNvPr id="660" name="Google Shape;660;p67"/>
          <p:cNvSpPr txBox="1">
            <a:spLocks noGrp="1"/>
          </p:cNvSpPr>
          <p:nvPr>
            <p:ph type="subTitle" idx="4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On the surface, innovative cultures are generally depicted as pretty fun…</a:t>
            </a:r>
            <a:endParaRPr/>
          </a:p>
        </p:txBody>
      </p:sp>
      <p:sp>
        <p:nvSpPr>
          <p:cNvPr id="661" name="Google Shape;661;p67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16</a:t>
            </a:fld>
            <a:endParaRPr/>
          </a:p>
        </p:txBody>
      </p:sp>
      <p:pic>
        <p:nvPicPr>
          <p:cNvPr id="662" name="Google Shape;662;p6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63" name="Google Shape;663;p6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041900" y="1042615"/>
            <a:ext cx="3673475" cy="3029852"/>
          </a:xfrm>
          <a:prstGeom prst="rect">
            <a:avLst/>
          </a:prstGeom>
          <a:noFill/>
          <a:ln>
            <a:noFill/>
          </a:ln>
        </p:spPr>
      </p:pic>
      <p:sp>
        <p:nvSpPr>
          <p:cNvPr id="664" name="Google Shape;664;p67"/>
          <p:cNvSpPr txBox="1"/>
          <p:nvPr/>
        </p:nvSpPr>
        <p:spPr>
          <a:xfrm>
            <a:off x="5677338" y="3931850"/>
            <a:ext cx="3000000" cy="42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Harvard Business Review, 2019</a:t>
            </a:r>
            <a:br>
              <a:rPr lang="en" sz="700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</a:br>
            <a:r>
              <a:rPr lang="en" sz="700" u="sng" dirty="0">
                <a:solidFill>
                  <a:schemeClr val="accent1"/>
                </a:solidFill>
                <a:latin typeface="DM Sans"/>
                <a:ea typeface="DM Sans"/>
                <a:cs typeface="DM Sans"/>
                <a:sym typeface="DM San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https://hbr.org/2019/01/the-hard-truth-about-innovative-cultures</a:t>
            </a:r>
            <a:endParaRPr sz="1100" dirty="0"/>
          </a:p>
        </p:txBody>
      </p:sp>
      <p:sp>
        <p:nvSpPr>
          <p:cNvPr id="665" name="Google Shape;665;p67"/>
          <p:cNvSpPr txBox="1">
            <a:spLocks noGrp="1"/>
          </p:cNvSpPr>
          <p:nvPr>
            <p:ph type="body" idx="1"/>
          </p:nvPr>
        </p:nvSpPr>
        <p:spPr>
          <a:xfrm>
            <a:off x="428625" y="1000750"/>
            <a:ext cx="7631700" cy="3656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/>
              <a:t>Innovative cultures are characterized by a </a:t>
            </a:r>
            <a:r>
              <a:rPr lang="en" sz="1200" b="1" dirty="0"/>
              <a:t>tolerance for failure </a:t>
            </a:r>
            <a:br>
              <a:rPr lang="en" sz="1200" dirty="0"/>
            </a:br>
            <a:r>
              <a:rPr lang="en" sz="1200" dirty="0"/>
              <a:t>and </a:t>
            </a:r>
            <a:r>
              <a:rPr lang="en" sz="1200" b="1" dirty="0"/>
              <a:t>room to experiment</a:t>
            </a:r>
            <a:r>
              <a:rPr lang="en" sz="1200" dirty="0"/>
              <a:t>.</a:t>
            </a:r>
            <a:endParaRPr sz="1200" dirty="0">
              <a:solidFill>
                <a:schemeClr val="dk1"/>
              </a:solidFill>
            </a:endParaRPr>
          </a:p>
          <a:p>
            <a:pPr marL="571500" lvl="0" indent="-234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➔"/>
            </a:pPr>
            <a:r>
              <a:rPr lang="en" sz="1200" dirty="0"/>
              <a:t>Psychologically </a:t>
            </a:r>
            <a:r>
              <a:rPr lang="en" sz="1200" b="1" dirty="0"/>
              <a:t>safe</a:t>
            </a:r>
            <a:r>
              <a:rPr lang="en" sz="1200" dirty="0"/>
              <a:t> </a:t>
            </a:r>
            <a:endParaRPr sz="1200" dirty="0"/>
          </a:p>
          <a:p>
            <a:pPr marL="571500" lvl="0" indent="-234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➔"/>
            </a:pPr>
            <a:r>
              <a:rPr lang="en" sz="1200" dirty="0"/>
              <a:t>Highly </a:t>
            </a:r>
            <a:r>
              <a:rPr lang="en" sz="1200" b="1" dirty="0"/>
              <a:t>collaborative</a:t>
            </a:r>
            <a:endParaRPr sz="1200" b="1" dirty="0"/>
          </a:p>
          <a:p>
            <a:pPr marL="571500" lvl="0" indent="-234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➔"/>
            </a:pPr>
            <a:r>
              <a:rPr lang="en" sz="1200" b="1" dirty="0"/>
              <a:t>Nonhierarchical</a:t>
            </a:r>
            <a:endParaRPr sz="1200" b="1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/>
              <a:t>Research suggests these behaviors translate into </a:t>
            </a:r>
            <a:br>
              <a:rPr lang="en" sz="1200" dirty="0"/>
            </a:br>
            <a:r>
              <a:rPr lang="en" sz="1200" dirty="0"/>
              <a:t>better innovative performance. </a:t>
            </a:r>
            <a:br>
              <a:rPr lang="en" sz="1200" dirty="0"/>
            </a:br>
            <a:endParaRPr lang="en" sz="12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u="sng" dirty="0"/>
              <a:t>In practice, hard to sustain</a:t>
            </a:r>
            <a:r>
              <a:rPr lang="en" sz="1200" dirty="0"/>
              <a:t>. </a:t>
            </a:r>
            <a:br>
              <a:rPr lang="en" sz="1200" dirty="0"/>
            </a:br>
            <a:r>
              <a:rPr lang="en" sz="1200" dirty="0"/>
              <a:t>To succeed long-term around experimentation, you need:</a:t>
            </a:r>
            <a:endParaRPr sz="1200" dirty="0"/>
          </a:p>
          <a:p>
            <a:pPr marL="571500" lvl="0" indent="-234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➔"/>
            </a:pPr>
            <a:r>
              <a:rPr lang="en" sz="1200" dirty="0"/>
              <a:t>Rigorous </a:t>
            </a:r>
            <a:r>
              <a:rPr lang="en" sz="1200" b="1" dirty="0"/>
              <a:t>discipline</a:t>
            </a:r>
            <a:endParaRPr sz="1200" dirty="0"/>
          </a:p>
          <a:p>
            <a:pPr marL="571500" lvl="0" indent="-234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➔"/>
            </a:pPr>
            <a:r>
              <a:rPr lang="en" sz="1200" dirty="0"/>
              <a:t>Brutal </a:t>
            </a:r>
            <a:r>
              <a:rPr lang="en" sz="1200" b="1" dirty="0"/>
              <a:t>candor</a:t>
            </a:r>
            <a:endParaRPr sz="1200" dirty="0"/>
          </a:p>
          <a:p>
            <a:pPr marL="571500" lvl="0" indent="-234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➔"/>
            </a:pPr>
            <a:r>
              <a:rPr lang="en" sz="1200" dirty="0"/>
              <a:t>A high level of individual </a:t>
            </a:r>
            <a:r>
              <a:rPr lang="en" sz="1200" b="1" dirty="0"/>
              <a:t>accountability</a:t>
            </a:r>
            <a:endParaRPr sz="1200" dirty="0"/>
          </a:p>
          <a:p>
            <a:pPr marL="571500" lvl="0" indent="-234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➔"/>
            </a:pPr>
            <a:r>
              <a:rPr lang="en" sz="1200" dirty="0"/>
              <a:t>Strong </a:t>
            </a:r>
            <a:r>
              <a:rPr lang="en" sz="1200" b="1" dirty="0"/>
              <a:t>leadership</a:t>
            </a:r>
            <a:endParaRPr sz="1200" b="1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" sz="1200" dirty="0"/>
            </a:br>
            <a:r>
              <a:rPr lang="en" sz="1200" dirty="0"/>
              <a:t>We expect people to experiment on hard problems. We also expect them to do it sustainably.</a:t>
            </a:r>
            <a:endParaRPr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0">
          <a:extLst>
            <a:ext uri="{FF2B5EF4-FFF2-40B4-BE49-F238E27FC236}">
              <a16:creationId xmlns:a16="http://schemas.microsoft.com/office/drawing/2014/main" id="{018A9B07-B6B9-FC16-5966-D69BCCFC9C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1" name="Google Shape;671;p68">
            <a:extLst>
              <a:ext uri="{FF2B5EF4-FFF2-40B4-BE49-F238E27FC236}">
                <a16:creationId xmlns:a16="http://schemas.microsoft.com/office/drawing/2014/main" id="{BFD9F18E-9F47-5BEB-5F84-A7A8817133C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28625" y="1042825"/>
            <a:ext cx="6374400" cy="351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171450" indent="-171450"/>
            <a:r>
              <a:rPr lang="en-US" sz="1800" b="1" dirty="0">
                <a:solidFill>
                  <a:srgbClr val="3E3E40"/>
                </a:solidFill>
                <a:effectLst/>
                <a:latin typeface="DM Sans" pitchFamily="2" charset="0"/>
              </a:rPr>
              <a:t>Balance:</a:t>
            </a:r>
            <a:r>
              <a:rPr lang="en-US" sz="1800" dirty="0">
                <a:solidFill>
                  <a:srgbClr val="3E3E40"/>
                </a:solidFill>
                <a:effectLst/>
                <a:latin typeface="DM Sans" pitchFamily="2" charset="0"/>
              </a:rPr>
              <a:t> Seek expert advice but trust your experience.</a:t>
            </a:r>
          </a:p>
          <a:p>
            <a:pPr marL="171450" indent="-171450"/>
            <a:r>
              <a:rPr lang="en-US" sz="1800" b="1" dirty="0">
                <a:solidFill>
                  <a:srgbClr val="3E3E40"/>
                </a:solidFill>
                <a:effectLst/>
                <a:latin typeface="DM Sans" pitchFamily="2" charset="0"/>
              </a:rPr>
              <a:t>Listen:</a:t>
            </a:r>
            <a:r>
              <a:rPr lang="en-US" sz="1800" dirty="0">
                <a:solidFill>
                  <a:srgbClr val="3E3E40"/>
                </a:solidFill>
                <a:effectLst/>
                <a:latin typeface="DM Sans" pitchFamily="2" charset="0"/>
              </a:rPr>
              <a:t> Value ideas from production teams.</a:t>
            </a:r>
            <a:endParaRPr lang="en-US" sz="1800" dirty="0">
              <a:solidFill>
                <a:srgbClr val="3E3E40"/>
              </a:solidFill>
              <a:latin typeface="DM Sans" pitchFamily="2" charset="0"/>
            </a:endParaRPr>
          </a:p>
          <a:p>
            <a:pPr marL="171450" indent="-171450"/>
            <a:r>
              <a:rPr lang="en-US" sz="1800" b="1" dirty="0">
                <a:solidFill>
                  <a:srgbClr val="3E3E40"/>
                </a:solidFill>
                <a:effectLst/>
                <a:latin typeface="DM Sans" pitchFamily="2" charset="0"/>
              </a:rPr>
              <a:t>Space:</a:t>
            </a:r>
            <a:r>
              <a:rPr lang="en-US" sz="1800" dirty="0">
                <a:solidFill>
                  <a:srgbClr val="3E3E40"/>
                </a:solidFill>
                <a:effectLst/>
                <a:latin typeface="DM Sans" pitchFamily="2" charset="0"/>
              </a:rPr>
              <a:t> Create room for breakthroughs.</a:t>
            </a:r>
            <a:endParaRPr lang="en-US" sz="1800" dirty="0">
              <a:solidFill>
                <a:srgbClr val="3E3E40"/>
              </a:solidFill>
              <a:latin typeface="DM Sans" pitchFamily="2" charset="0"/>
            </a:endParaRPr>
          </a:p>
          <a:p>
            <a:pPr marL="171450" indent="-171450"/>
            <a:r>
              <a:rPr lang="en-US" sz="1800" b="1" dirty="0">
                <a:solidFill>
                  <a:srgbClr val="3E3E40"/>
                </a:solidFill>
                <a:effectLst/>
                <a:latin typeface="DM Sans" pitchFamily="2" charset="0"/>
              </a:rPr>
              <a:t>Communicate:</a:t>
            </a:r>
            <a:r>
              <a:rPr lang="en-US" sz="1800" dirty="0">
                <a:solidFill>
                  <a:srgbClr val="3E3E40"/>
                </a:solidFill>
                <a:effectLst/>
                <a:latin typeface="DM Sans" pitchFamily="2" charset="0"/>
              </a:rPr>
              <a:t> Share work and plans clearly.</a:t>
            </a:r>
            <a:endParaRPr lang="en-US" sz="1800" dirty="0">
              <a:solidFill>
                <a:srgbClr val="3E3E40"/>
              </a:solidFill>
              <a:latin typeface="DM Sans" pitchFamily="2" charset="0"/>
            </a:endParaRPr>
          </a:p>
          <a:p>
            <a:pPr marL="171450" indent="-171450"/>
            <a:r>
              <a:rPr lang="en-US" sz="1800" b="1" dirty="0">
                <a:solidFill>
                  <a:srgbClr val="3E3E40"/>
                </a:solidFill>
                <a:effectLst/>
                <a:latin typeface="DM Sans" pitchFamily="2" charset="0"/>
              </a:rPr>
              <a:t>Manage:</a:t>
            </a:r>
            <a:r>
              <a:rPr lang="en-US" sz="1800" dirty="0">
                <a:solidFill>
                  <a:srgbClr val="3E3E40"/>
                </a:solidFill>
                <a:effectLst/>
                <a:latin typeface="DM Sans" pitchFamily="2" charset="0"/>
              </a:rPr>
              <a:t> Set realistic expectations and timelines.</a:t>
            </a:r>
            <a:endParaRPr lang="en-US" sz="1800" dirty="0">
              <a:solidFill>
                <a:srgbClr val="3E3E40"/>
              </a:solidFill>
              <a:latin typeface="DM Sans" pitchFamily="2" charset="0"/>
            </a:endParaRPr>
          </a:p>
          <a:p>
            <a:pPr marL="171450" indent="-171450"/>
            <a:r>
              <a:rPr lang="en-US" sz="1800" b="1" dirty="0">
                <a:solidFill>
                  <a:srgbClr val="3E3E40"/>
                </a:solidFill>
                <a:effectLst/>
                <a:latin typeface="DM Sans" pitchFamily="2" charset="0"/>
              </a:rPr>
              <a:t>Protect:</a:t>
            </a:r>
            <a:r>
              <a:rPr lang="en-US" sz="1800" dirty="0">
                <a:solidFill>
                  <a:srgbClr val="3E3E40"/>
                </a:solidFill>
                <a:effectLst/>
                <a:latin typeface="DM Sans" pitchFamily="2" charset="0"/>
              </a:rPr>
              <a:t> It’s OK to keep early ideas until ready.</a:t>
            </a:r>
            <a:endParaRPr lang="en-US" sz="1800" dirty="0">
              <a:solidFill>
                <a:srgbClr val="3E3E40"/>
              </a:solidFill>
              <a:latin typeface="DM Sans" pitchFamily="2" charset="0"/>
            </a:endParaRPr>
          </a:p>
          <a:p>
            <a:pPr marL="171450" indent="-171450"/>
            <a:r>
              <a:rPr lang="en-US" sz="1800" b="1" dirty="0">
                <a:solidFill>
                  <a:srgbClr val="3E3E40"/>
                </a:solidFill>
                <a:effectLst/>
                <a:latin typeface="DM Sans" pitchFamily="2" charset="0"/>
              </a:rPr>
              <a:t>Action:</a:t>
            </a:r>
            <a:r>
              <a:rPr lang="en-US" sz="1800" dirty="0">
                <a:solidFill>
                  <a:srgbClr val="3E3E40"/>
                </a:solidFill>
                <a:effectLst/>
                <a:latin typeface="DM Sans" pitchFamily="2" charset="0"/>
              </a:rPr>
              <a:t> Document lessons; failures can lead to success.</a:t>
            </a:r>
            <a:endParaRPr lang="en-US" sz="1800" dirty="0">
              <a:solidFill>
                <a:srgbClr val="3E3E40"/>
              </a:solidFill>
              <a:latin typeface="DM Sans" pitchFamily="2" charset="0"/>
            </a:endParaRPr>
          </a:p>
          <a:p>
            <a:pPr marL="171450" indent="-171450"/>
            <a:r>
              <a:rPr lang="en-US" sz="1800" b="1" dirty="0">
                <a:solidFill>
                  <a:srgbClr val="3E3E40"/>
                </a:solidFill>
                <a:effectLst/>
                <a:latin typeface="DM Sans" pitchFamily="2" charset="0"/>
              </a:rPr>
              <a:t>Filter:</a:t>
            </a:r>
            <a:r>
              <a:rPr lang="en-US" sz="1800" dirty="0">
                <a:solidFill>
                  <a:srgbClr val="3E3E40"/>
                </a:solidFill>
                <a:effectLst/>
                <a:latin typeface="DM Sans" pitchFamily="2" charset="0"/>
              </a:rPr>
              <a:t> Focus on your vision and priorities.</a:t>
            </a:r>
            <a:endParaRPr lang="en-US" sz="1800" dirty="0">
              <a:solidFill>
                <a:srgbClr val="3E3E40"/>
              </a:solidFill>
              <a:latin typeface="DM Sans" pitchFamily="2" charset="0"/>
            </a:endParaRPr>
          </a:p>
          <a:p>
            <a:pPr marL="171450" indent="-171450"/>
            <a:r>
              <a:rPr lang="en-US" sz="1800" b="1" dirty="0">
                <a:solidFill>
                  <a:srgbClr val="3E3E40"/>
                </a:solidFill>
                <a:effectLst/>
                <a:latin typeface="DM Sans" pitchFamily="2" charset="0"/>
              </a:rPr>
              <a:t>Collaborate:</a:t>
            </a:r>
            <a:r>
              <a:rPr lang="en-US" sz="1800" dirty="0">
                <a:solidFill>
                  <a:srgbClr val="3E3E40"/>
                </a:solidFill>
                <a:effectLst/>
                <a:latin typeface="DM Sans" pitchFamily="2" charset="0"/>
              </a:rPr>
              <a:t> Innovation happens everywhere.</a:t>
            </a:r>
            <a:endParaRPr sz="1800" dirty="0">
              <a:solidFill>
                <a:schemeClr val="dk1"/>
              </a:solidFill>
            </a:endParaRPr>
          </a:p>
        </p:txBody>
      </p:sp>
      <p:sp>
        <p:nvSpPr>
          <p:cNvPr id="672" name="Google Shape;672;p68">
            <a:extLst>
              <a:ext uri="{FF2B5EF4-FFF2-40B4-BE49-F238E27FC236}">
                <a16:creationId xmlns:a16="http://schemas.microsoft.com/office/drawing/2014/main" id="{CA1A1698-8DC0-65E5-0153-C0ABD80B49E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6. Create Room for Innovation</a:t>
            </a:r>
            <a:endParaRPr/>
          </a:p>
        </p:txBody>
      </p:sp>
      <p:sp>
        <p:nvSpPr>
          <p:cNvPr id="673" name="Google Shape;673;p68">
            <a:extLst>
              <a:ext uri="{FF2B5EF4-FFF2-40B4-BE49-F238E27FC236}">
                <a16:creationId xmlns:a16="http://schemas.microsoft.com/office/drawing/2014/main" id="{B62959E4-34B2-817D-9300-9C95D3C80D4B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Innovation requires room for exploration, and sensible alignment with the business</a:t>
            </a:r>
            <a:endParaRPr/>
          </a:p>
        </p:txBody>
      </p:sp>
      <p:sp>
        <p:nvSpPr>
          <p:cNvPr id="674" name="Google Shape;674;p68">
            <a:extLst>
              <a:ext uri="{FF2B5EF4-FFF2-40B4-BE49-F238E27FC236}">
                <a16:creationId xmlns:a16="http://schemas.microsoft.com/office/drawing/2014/main" id="{7F2A603C-9334-DEC0-5CAE-CBAA20906EF1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17</a:t>
            </a:fld>
            <a:endParaRPr/>
          </a:p>
        </p:txBody>
      </p:sp>
      <p:pic>
        <p:nvPicPr>
          <p:cNvPr id="675" name="Google Shape;675;p68">
            <a:extLst>
              <a:ext uri="{FF2B5EF4-FFF2-40B4-BE49-F238E27FC236}">
                <a16:creationId xmlns:a16="http://schemas.microsoft.com/office/drawing/2014/main" id="{94849E09-D1BC-BC85-08CD-ACBDF2DE429D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76" name="Google Shape;676;p68" descr="A balance">
            <a:extLst>
              <a:ext uri="{FF2B5EF4-FFF2-40B4-BE49-F238E27FC236}">
                <a16:creationId xmlns:a16="http://schemas.microsoft.com/office/drawing/2014/main" id="{EFAED585-6962-CEFA-F08D-3B29E90E47A2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868315" y="1042963"/>
            <a:ext cx="1917935" cy="35137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70785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1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2" name="Google Shape;682;p69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7. Deliver Value</a:t>
            </a:r>
            <a:endParaRPr/>
          </a:p>
        </p:txBody>
      </p:sp>
      <p:sp>
        <p:nvSpPr>
          <p:cNvPr id="683" name="Google Shape;683;p69"/>
          <p:cNvSpPr txBox="1">
            <a:spLocks noGrp="1"/>
          </p:cNvSpPr>
          <p:nvPr>
            <p:ph type="subTitle" idx="2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Value takes many forms</a:t>
            </a:r>
            <a:endParaRPr/>
          </a:p>
        </p:txBody>
      </p:sp>
      <p:sp>
        <p:nvSpPr>
          <p:cNvPr id="684" name="Google Shape;684;p69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18</a:t>
            </a:fld>
            <a:endParaRPr/>
          </a:p>
        </p:txBody>
      </p:sp>
      <p:pic>
        <p:nvPicPr>
          <p:cNvPr id="685" name="Google Shape;685;p6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sp>
        <p:nvSpPr>
          <p:cNvPr id="686" name="Google Shape;686;p69"/>
          <p:cNvSpPr txBox="1">
            <a:spLocks noGrp="1"/>
          </p:cNvSpPr>
          <p:nvPr>
            <p:ph type="body" idx="1"/>
          </p:nvPr>
        </p:nvSpPr>
        <p:spPr>
          <a:xfrm>
            <a:off x="428625" y="818525"/>
            <a:ext cx="8374800" cy="4000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 dirty="0">
                <a:solidFill>
                  <a:schemeClr val="dk1"/>
                </a:solidFill>
              </a:rPr>
              <a:t>Value?</a:t>
            </a:r>
            <a:endParaRPr sz="1400" b="1" dirty="0">
              <a:solidFill>
                <a:schemeClr val="dk1"/>
              </a:solidFill>
            </a:endParaRPr>
          </a:p>
          <a:p>
            <a:pPr marL="457200" marR="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400" b="1" dirty="0">
                <a:solidFill>
                  <a:schemeClr val="dk1"/>
                </a:solidFill>
              </a:rPr>
              <a:t>Developer-facing</a:t>
            </a:r>
            <a:r>
              <a:rPr lang="en" sz="1400" dirty="0">
                <a:solidFill>
                  <a:schemeClr val="dk1"/>
                </a:solidFill>
              </a:rPr>
              <a:t>: Tools and systems that empower creators.</a:t>
            </a:r>
            <a:endParaRPr sz="1400" dirty="0">
              <a:solidFill>
                <a:schemeClr val="dk1"/>
              </a:solidFill>
            </a:endParaRPr>
          </a:p>
          <a:p>
            <a:pPr marL="457200" marR="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400" b="1" dirty="0">
                <a:solidFill>
                  <a:schemeClr val="dk1"/>
                </a:solidFill>
              </a:rPr>
              <a:t>Player-facing</a:t>
            </a:r>
            <a:r>
              <a:rPr lang="en" sz="1400" dirty="0">
                <a:solidFill>
                  <a:schemeClr val="dk1"/>
                </a:solidFill>
              </a:rPr>
              <a:t>: Technology that directly enhances gameplay and experiences.</a:t>
            </a:r>
            <a:endParaRPr sz="1400" dirty="0">
              <a:solidFill>
                <a:schemeClr val="dk1"/>
              </a:solidFill>
            </a:endParaRPr>
          </a:p>
          <a:p>
            <a:pPr marL="457200" marR="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400" dirty="0">
                <a:solidFill>
                  <a:schemeClr val="dk1"/>
                </a:solidFill>
              </a:rPr>
              <a:t>Internal </a:t>
            </a:r>
            <a:r>
              <a:rPr lang="en" sz="1400" b="1" dirty="0">
                <a:solidFill>
                  <a:schemeClr val="dk1"/>
                </a:solidFill>
              </a:rPr>
              <a:t>knowledge</a:t>
            </a:r>
            <a:r>
              <a:rPr lang="en" sz="1400" dirty="0">
                <a:solidFill>
                  <a:schemeClr val="dk1"/>
                </a:solidFill>
              </a:rPr>
              <a:t>: Building expertise within the company through collaboration and documentation.</a:t>
            </a:r>
            <a:endParaRPr sz="1400" dirty="0">
              <a:solidFill>
                <a:schemeClr val="dk1"/>
              </a:solidFill>
            </a:endParaRPr>
          </a:p>
          <a:p>
            <a:pPr marL="457200" marR="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400" dirty="0">
                <a:solidFill>
                  <a:schemeClr val="dk1"/>
                </a:solidFill>
              </a:rPr>
              <a:t>External </a:t>
            </a:r>
            <a:r>
              <a:rPr lang="en" sz="1400" b="1" dirty="0">
                <a:solidFill>
                  <a:schemeClr val="dk1"/>
                </a:solidFill>
              </a:rPr>
              <a:t>influence</a:t>
            </a:r>
            <a:r>
              <a:rPr lang="en" sz="1400" dirty="0">
                <a:solidFill>
                  <a:schemeClr val="dk1"/>
                </a:solidFill>
              </a:rPr>
              <a:t>: Presenting at conferences, publishing papers, open-sourcing, and collaborations with partners.</a:t>
            </a:r>
            <a:endParaRPr sz="1400" dirty="0">
              <a:solidFill>
                <a:schemeClr val="dk1"/>
              </a:solidFill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400" b="1" dirty="0">
                <a:solidFill>
                  <a:schemeClr val="dk1"/>
                </a:solidFill>
              </a:rPr>
              <a:t>Delivery requires alignment</a:t>
            </a:r>
            <a:endParaRPr sz="1400" dirty="0">
              <a:solidFill>
                <a:schemeClr val="dk1"/>
              </a:solidFill>
            </a:endParaRPr>
          </a:p>
          <a:p>
            <a:pPr marL="457200" marR="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400" dirty="0">
                <a:solidFill>
                  <a:schemeClr val="dk1"/>
                </a:solidFill>
              </a:rPr>
              <a:t>Ultimately, end-to-end success depends on </a:t>
            </a:r>
            <a:r>
              <a:rPr lang="en" sz="1400" b="1" dirty="0">
                <a:solidFill>
                  <a:schemeClr val="dk1"/>
                </a:solidFill>
              </a:rPr>
              <a:t>partnerships </a:t>
            </a:r>
            <a:r>
              <a:rPr lang="en" sz="1400" dirty="0">
                <a:solidFill>
                  <a:schemeClr val="dk1"/>
                </a:solidFill>
              </a:rPr>
              <a:t>across R&amp;D, game, tools, engine, and service teams.</a:t>
            </a:r>
            <a:endParaRPr sz="1400" dirty="0">
              <a:solidFill>
                <a:schemeClr val="dk1"/>
              </a:solidFill>
            </a:endParaRPr>
          </a:p>
          <a:p>
            <a:pPr marL="457200" marR="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400" b="1" dirty="0">
                <a:solidFill>
                  <a:schemeClr val="dk1"/>
                </a:solidFill>
              </a:rPr>
              <a:t>Establish clear agreements</a:t>
            </a:r>
            <a:r>
              <a:rPr lang="en" sz="1400" dirty="0">
                <a:solidFill>
                  <a:schemeClr val="dk1"/>
                </a:solidFill>
              </a:rPr>
              <a:t> by documenting expectations and rules of engagement.</a:t>
            </a:r>
            <a:endParaRPr sz="1400" dirty="0">
              <a:solidFill>
                <a:schemeClr val="dk1"/>
              </a:solidFill>
            </a:endParaRPr>
          </a:p>
          <a:p>
            <a:pPr marL="457200" marR="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400" b="1" dirty="0">
                <a:solidFill>
                  <a:schemeClr val="dk1"/>
                </a:solidFill>
              </a:rPr>
              <a:t>Collaborate through delivery</a:t>
            </a:r>
            <a:r>
              <a:rPr lang="en" sz="1400" dirty="0">
                <a:solidFill>
                  <a:schemeClr val="dk1"/>
                </a:solidFill>
              </a:rPr>
              <a:t> to ensure technology reaches players and developers effectively.</a:t>
            </a:r>
            <a:endParaRPr sz="2000" dirty="0">
              <a:solidFill>
                <a:srgbClr val="595959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2" name="Google Shape;692;p70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More on this?</a:t>
            </a:r>
            <a:endParaRPr/>
          </a:p>
        </p:txBody>
      </p:sp>
      <p:sp>
        <p:nvSpPr>
          <p:cNvPr id="693" name="Google Shape;693;p70"/>
          <p:cNvSpPr txBox="1">
            <a:spLocks noGrp="1"/>
          </p:cNvSpPr>
          <p:nvPr>
            <p:ph type="body" idx="1"/>
          </p:nvPr>
        </p:nvSpPr>
        <p:spPr>
          <a:xfrm>
            <a:off x="428625" y="1019800"/>
            <a:ext cx="3423900" cy="36207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chemeClr val="dk1"/>
                </a:solidFill>
              </a:rPr>
              <a:t>1. Anchor projects to clear, applied goals✅</a:t>
            </a:r>
            <a:br>
              <a:rPr lang="en" sz="1800" dirty="0">
                <a:solidFill>
                  <a:schemeClr val="dk1"/>
                </a:solidFill>
              </a:rPr>
            </a:br>
            <a:endParaRPr sz="1800" dirty="0">
              <a:solidFill>
                <a:schemeClr val="dk1"/>
              </a:solidFill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chemeClr val="dk1"/>
                </a:solidFill>
              </a:rPr>
              <a:t>3. Document all-the-things✅</a:t>
            </a:r>
            <a:endParaRPr sz="1800" b="1" dirty="0">
              <a:solidFill>
                <a:schemeClr val="dk1"/>
              </a:solidFill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dk1"/>
              </a:solidFill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chemeClr val="dk1"/>
                </a:solidFill>
              </a:rPr>
              <a:t>5. Establish several lenses to capture value✅</a:t>
            </a:r>
            <a:endParaRPr sz="1800" b="1" dirty="0">
              <a:solidFill>
                <a:schemeClr val="dk1"/>
              </a:solidFill>
            </a:endParaRPr>
          </a:p>
        </p:txBody>
      </p:sp>
      <p:sp>
        <p:nvSpPr>
          <p:cNvPr id="694" name="Google Shape;694;p70"/>
          <p:cNvSpPr txBox="1">
            <a:spLocks noGrp="1"/>
          </p:cNvSpPr>
          <p:nvPr>
            <p:ph type="subTitle" idx="2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Other things that work well for us</a:t>
            </a:r>
            <a:endParaRPr/>
          </a:p>
        </p:txBody>
      </p:sp>
      <p:sp>
        <p:nvSpPr>
          <p:cNvPr id="695" name="Google Shape;695;p70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19</a:t>
            </a:fld>
            <a:endParaRPr/>
          </a:p>
        </p:txBody>
      </p:sp>
      <p:pic>
        <p:nvPicPr>
          <p:cNvPr id="696" name="Google Shape;696;p7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sp>
        <p:nvSpPr>
          <p:cNvPr id="697" name="Google Shape;697;p70"/>
          <p:cNvSpPr txBox="1">
            <a:spLocks noGrp="1"/>
          </p:cNvSpPr>
          <p:nvPr>
            <p:ph type="body" idx="1"/>
          </p:nvPr>
        </p:nvSpPr>
        <p:spPr>
          <a:xfrm>
            <a:off x="4425500" y="1019800"/>
            <a:ext cx="4266000" cy="36207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chemeClr val="dk1"/>
                </a:solidFill>
              </a:rPr>
              <a:t>2. Organize around problem spaces, not features</a:t>
            </a:r>
            <a:r>
              <a:rPr lang="en" sz="1800" dirty="0">
                <a:solidFill>
                  <a:schemeClr val="dk1"/>
                </a:solidFill>
              </a:rPr>
              <a:t>✅</a:t>
            </a:r>
            <a:br>
              <a:rPr lang="en" sz="1800" dirty="0">
                <a:solidFill>
                  <a:schemeClr val="dk1"/>
                </a:solidFill>
              </a:rPr>
            </a:br>
            <a:endParaRPr lang="en" sz="1800" b="1" dirty="0">
              <a:solidFill>
                <a:schemeClr val="dk1"/>
              </a:solidFill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chemeClr val="dk1"/>
                </a:solidFill>
              </a:rPr>
              <a:t>4. Iterate quickly, then make it robust✅</a:t>
            </a:r>
            <a:endParaRPr sz="1800" b="1" dirty="0">
              <a:solidFill>
                <a:schemeClr val="dk1"/>
              </a:solidFill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" sz="1800" b="1" dirty="0">
              <a:solidFill>
                <a:schemeClr val="dk1"/>
              </a:solidFill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chemeClr val="dk1"/>
                </a:solidFill>
              </a:rPr>
              <a:t>6. Demos. Demos. Demos✅</a:t>
            </a:r>
            <a:endParaRPr sz="1800" b="1" dirty="0">
              <a:solidFill>
                <a:schemeClr val="dk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3" grpId="0" uiExpand="1" build="p"/>
      <p:bldP spid="697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3" name="Google Shape;703;p7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704" name="Google Shape;704;p71"/>
          <p:cNvSpPr/>
          <p:nvPr/>
        </p:nvSpPr>
        <p:spPr>
          <a:xfrm>
            <a:off x="1714500" y="1794575"/>
            <a:ext cx="6064800" cy="212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7150" tIns="57150" rIns="57150" bIns="571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640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Case Study #1</a:t>
            </a:r>
            <a:br>
              <a:rPr lang="en" sz="640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</a:br>
            <a:r>
              <a:rPr lang="en" sz="640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Digital Humans</a:t>
            </a:r>
            <a:endParaRPr sz="640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705" name="Google Shape;705;p71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20</a:t>
            </a:fld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0" name="Google Shape;710;p72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Case Study #1 - Digital Humans</a:t>
            </a:r>
            <a:endParaRPr/>
          </a:p>
        </p:txBody>
      </p:sp>
      <p:sp>
        <p:nvSpPr>
          <p:cNvPr id="711" name="Google Shape;711;p72"/>
          <p:cNvSpPr txBox="1">
            <a:spLocks noGrp="1"/>
          </p:cNvSpPr>
          <p:nvPr>
            <p:ph type="subTitle" idx="4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From Lightstage to Frostbite, cinema-quality data enabling phenomenal characters</a:t>
            </a:r>
            <a:endParaRPr/>
          </a:p>
        </p:txBody>
      </p:sp>
      <p:sp>
        <p:nvSpPr>
          <p:cNvPr id="712" name="Google Shape;712;p72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21</a:t>
            </a:fld>
            <a:endParaRPr/>
          </a:p>
        </p:txBody>
      </p:sp>
      <p:pic>
        <p:nvPicPr>
          <p:cNvPr id="713" name="Google Shape;713;p7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14" name="Google Shape;714;p7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04613" y="983597"/>
            <a:ext cx="4846843" cy="3649332"/>
          </a:xfrm>
          <a:prstGeom prst="rect">
            <a:avLst/>
          </a:prstGeom>
          <a:noFill/>
          <a:ln>
            <a:noFill/>
          </a:ln>
        </p:spPr>
      </p:pic>
      <p:pic>
        <p:nvPicPr>
          <p:cNvPr id="715" name="Google Shape;715;p7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791696" y="999676"/>
            <a:ext cx="2747690" cy="3649331"/>
          </a:xfrm>
          <a:prstGeom prst="rect">
            <a:avLst/>
          </a:prstGeom>
          <a:noFill/>
          <a:ln>
            <a:noFill/>
          </a:ln>
        </p:spPr>
      </p:pic>
      <p:pic>
        <p:nvPicPr>
          <p:cNvPr id="716" name="Google Shape;716;p72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558675" y="3916293"/>
            <a:ext cx="1404336" cy="99795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1" name="Google Shape;721;p73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Case Study #1 - Digital Humans</a:t>
            </a:r>
            <a:endParaRPr/>
          </a:p>
        </p:txBody>
      </p:sp>
      <p:sp>
        <p:nvSpPr>
          <p:cNvPr id="722" name="Google Shape;722;p73"/>
          <p:cNvSpPr txBox="1">
            <a:spLocks noGrp="1"/>
          </p:cNvSpPr>
          <p:nvPr>
            <p:ph type="subTitle" idx="4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From Lightstage to Frostbite, cinema-quality capture enabling phenomenal characters</a:t>
            </a:r>
            <a:endParaRPr sz="1400"/>
          </a:p>
        </p:txBody>
      </p:sp>
      <p:sp>
        <p:nvSpPr>
          <p:cNvPr id="723" name="Google Shape;723;p73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22</a:t>
            </a:fld>
            <a:endParaRPr/>
          </a:p>
        </p:txBody>
      </p:sp>
      <p:pic>
        <p:nvPicPr>
          <p:cNvPr id="724" name="Google Shape;724;p7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25" name="Google Shape;725;p7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18425" y="1033846"/>
            <a:ext cx="3106229" cy="1747777"/>
          </a:xfrm>
          <a:prstGeom prst="rect">
            <a:avLst/>
          </a:prstGeom>
          <a:noFill/>
          <a:ln>
            <a:noFill/>
          </a:ln>
        </p:spPr>
      </p:pic>
      <p:pic>
        <p:nvPicPr>
          <p:cNvPr id="726" name="Google Shape;726;p7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557107" y="1033846"/>
            <a:ext cx="3106211" cy="1747777"/>
          </a:xfrm>
          <a:prstGeom prst="rect">
            <a:avLst/>
          </a:prstGeom>
          <a:noFill/>
          <a:ln>
            <a:noFill/>
          </a:ln>
        </p:spPr>
      </p:pic>
      <p:pic>
        <p:nvPicPr>
          <p:cNvPr id="727" name="Google Shape;727;p7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869625" y="1033846"/>
            <a:ext cx="1747775" cy="1747775"/>
          </a:xfrm>
          <a:prstGeom prst="rect">
            <a:avLst/>
          </a:prstGeom>
          <a:noFill/>
          <a:ln>
            <a:noFill/>
          </a:ln>
        </p:spPr>
      </p:pic>
      <p:sp>
        <p:nvSpPr>
          <p:cNvPr id="728" name="Google Shape;728;p73"/>
          <p:cNvSpPr txBox="1"/>
          <p:nvPr/>
        </p:nvSpPr>
        <p:spPr>
          <a:xfrm>
            <a:off x="6787375" y="2781625"/>
            <a:ext cx="2124900" cy="184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/>
              <a:t>"Lightstage was transformative for creating Battlefield's characters. It delivered cutting-edge quality with complete confidence at every step, from capture to processing, allowing us to achieve a level of photorealism that truly pushed the boundaries of what's possible in games." </a:t>
            </a:r>
            <a:br>
              <a:rPr lang="en" sz="900"/>
            </a:br>
            <a:br>
              <a:rPr lang="en" sz="900"/>
            </a:br>
            <a:r>
              <a:rPr lang="en" sz="900" i="1"/>
              <a:t>Vadim Sorici</a:t>
            </a:r>
            <a:br>
              <a:rPr lang="en" sz="900" i="1"/>
            </a:br>
            <a:r>
              <a:rPr lang="en" sz="900" i="1"/>
              <a:t>Key Character Artist</a:t>
            </a:r>
            <a:br>
              <a:rPr lang="en" sz="900" i="1"/>
            </a:br>
            <a:r>
              <a:rPr lang="en" sz="900" i="1"/>
              <a:t>DICE</a:t>
            </a:r>
            <a:endParaRPr sz="900" i="1"/>
          </a:p>
        </p:txBody>
      </p:sp>
      <p:pic>
        <p:nvPicPr>
          <p:cNvPr id="729" name="Google Shape;729;p73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3557107" y="2824123"/>
            <a:ext cx="3106218" cy="1747777"/>
          </a:xfrm>
          <a:prstGeom prst="rect">
            <a:avLst/>
          </a:prstGeom>
          <a:noFill/>
          <a:ln>
            <a:noFill/>
          </a:ln>
        </p:spPr>
      </p:pic>
      <p:pic>
        <p:nvPicPr>
          <p:cNvPr id="730" name="Google Shape;730;p73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418425" y="2825078"/>
            <a:ext cx="3106251" cy="17477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6" name="Google Shape;736;p74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Case Study #1 - Digital Humans - Journey</a:t>
            </a:r>
            <a:endParaRPr/>
          </a:p>
        </p:txBody>
      </p:sp>
      <p:sp>
        <p:nvSpPr>
          <p:cNvPr id="737" name="Google Shape;737;p74"/>
          <p:cNvSpPr txBox="1">
            <a:spLocks noGrp="1"/>
          </p:cNvSpPr>
          <p:nvPr>
            <p:ph type="subTitle" idx="2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From Lightstage to Frostbite, cinema-quality data enabling phenomenal characters</a:t>
            </a:r>
            <a:endParaRPr/>
          </a:p>
        </p:txBody>
      </p:sp>
      <p:sp>
        <p:nvSpPr>
          <p:cNvPr id="738" name="Google Shape;738;p74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23</a:t>
            </a:fld>
            <a:endParaRPr/>
          </a:p>
        </p:txBody>
      </p:sp>
      <p:pic>
        <p:nvPicPr>
          <p:cNvPr id="739" name="Google Shape;739;p7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sp>
        <p:nvSpPr>
          <p:cNvPr id="740" name="Google Shape;740;p74"/>
          <p:cNvSpPr txBox="1">
            <a:spLocks noGrp="1"/>
          </p:cNvSpPr>
          <p:nvPr>
            <p:ph type="body" idx="1"/>
          </p:nvPr>
        </p:nvSpPr>
        <p:spPr>
          <a:xfrm>
            <a:off x="428625" y="924050"/>
            <a:ext cx="4414800" cy="36447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dirty="0">
                <a:solidFill>
                  <a:schemeClr val="dk1"/>
                </a:solidFill>
              </a:rPr>
              <a:t>Origins (2017–...)</a:t>
            </a:r>
            <a:endParaRPr sz="1200" b="1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200" dirty="0">
                <a:solidFill>
                  <a:schemeClr val="dk1"/>
                </a:solidFill>
              </a:rPr>
              <a:t>Initially assembled, later relocated to different facility.</a:t>
            </a:r>
            <a:endParaRPr sz="1200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200" dirty="0">
                <a:solidFill>
                  <a:schemeClr val="dk1"/>
                </a:solidFill>
              </a:rPr>
              <a:t>COVID affected velocity on in-person hardware work.</a:t>
            </a:r>
            <a:endParaRPr sz="1200" b="1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 b="1" dirty="0">
                <a:solidFill>
                  <a:schemeClr val="dk1"/>
                </a:solidFill>
              </a:rPr>
              <a:t>Productization (2024-...)</a:t>
            </a:r>
            <a:endParaRPr sz="1200" b="1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200" dirty="0">
                <a:solidFill>
                  <a:schemeClr val="dk1"/>
                </a:solidFill>
              </a:rPr>
              <a:t>HW + SW pipeline </a:t>
            </a:r>
            <a:r>
              <a:rPr lang="en" sz="1200" b="1" dirty="0">
                <a:solidFill>
                  <a:schemeClr val="dk1"/>
                </a:solidFill>
              </a:rPr>
              <a:t>fully productized by 2024</a:t>
            </a:r>
            <a:r>
              <a:rPr lang="en" sz="1200" dirty="0">
                <a:solidFill>
                  <a:schemeClr val="dk1"/>
                </a:solidFill>
              </a:rPr>
              <a:t>.</a:t>
            </a:r>
            <a:endParaRPr sz="1200" b="1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200" b="1" dirty="0">
                <a:solidFill>
                  <a:schemeClr val="dk1"/>
                </a:solidFill>
              </a:rPr>
              <a:t>Custom-built cloud pipeline</a:t>
            </a:r>
            <a:r>
              <a:rPr lang="en" sz="1200" dirty="0">
                <a:solidFill>
                  <a:schemeClr val="dk1"/>
                </a:solidFill>
              </a:rPr>
              <a:t> for processing and scalability.</a:t>
            </a:r>
            <a:endParaRPr sz="1200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200" b="1" dirty="0">
                <a:solidFill>
                  <a:schemeClr val="dk1"/>
                </a:solidFill>
              </a:rPr>
              <a:t>Custom-built computer vision processing </a:t>
            </a:r>
            <a:r>
              <a:rPr lang="en" sz="1200" dirty="0">
                <a:solidFill>
                  <a:schemeClr val="dk1"/>
                </a:solidFill>
              </a:rPr>
              <a:t>for 3D/4D.</a:t>
            </a:r>
            <a:endParaRPr sz="1200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200" b="1" dirty="0">
                <a:solidFill>
                  <a:schemeClr val="dk1"/>
                </a:solidFill>
              </a:rPr>
              <a:t>Upgraded HW</a:t>
            </a:r>
            <a:r>
              <a:rPr lang="en" sz="1200" dirty="0">
                <a:solidFill>
                  <a:schemeClr val="dk1"/>
                </a:solidFill>
              </a:rPr>
              <a:t>: cameras, lenses, polarizers, lights, cabling.</a:t>
            </a:r>
            <a:endParaRPr sz="1200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" sz="1200" b="1" dirty="0">
                <a:solidFill>
                  <a:schemeClr val="dk1"/>
                </a:solidFill>
              </a:rPr>
              <a:t>UL inspected</a:t>
            </a:r>
            <a:r>
              <a:rPr lang="en" sz="1200" dirty="0">
                <a:solidFill>
                  <a:schemeClr val="dk1"/>
                </a:solidFill>
              </a:rPr>
              <a:t>, ensuring talent safety inside the device.</a:t>
            </a:r>
            <a:endParaRPr sz="1200" b="1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" sz="1200" dirty="0">
                <a:solidFill>
                  <a:schemeClr val="dk1"/>
                </a:solidFill>
              </a:rPr>
              <a:t>Developed in </a:t>
            </a:r>
            <a:r>
              <a:rPr lang="en" sz="1200" b="1" dirty="0">
                <a:solidFill>
                  <a:schemeClr val="dk1"/>
                </a:solidFill>
              </a:rPr>
              <a:t>close partnership</a:t>
            </a:r>
            <a:r>
              <a:rPr lang="en" sz="1200" dirty="0">
                <a:solidFill>
                  <a:schemeClr val="dk1"/>
                </a:solidFill>
              </a:rPr>
              <a:t> with </a:t>
            </a:r>
            <a:r>
              <a:rPr lang="en" sz="1200" b="1" dirty="0">
                <a:solidFill>
                  <a:schemeClr val="dk1"/>
                </a:solidFill>
              </a:rPr>
              <a:t>USC ICT</a:t>
            </a:r>
            <a:r>
              <a:rPr lang="en" sz="1200" dirty="0">
                <a:solidFill>
                  <a:schemeClr val="dk1"/>
                </a:solidFill>
              </a:rPr>
              <a:t>, </a:t>
            </a:r>
            <a:r>
              <a:rPr lang="en" sz="1200" b="1" dirty="0">
                <a:solidFill>
                  <a:schemeClr val="dk1"/>
                </a:solidFill>
              </a:rPr>
              <a:t>EA Capture</a:t>
            </a:r>
            <a:r>
              <a:rPr lang="en" sz="1200" dirty="0">
                <a:solidFill>
                  <a:schemeClr val="dk1"/>
                </a:solidFill>
              </a:rPr>
              <a:t>, </a:t>
            </a:r>
            <a:r>
              <a:rPr lang="en" sz="1200" b="1" dirty="0">
                <a:solidFill>
                  <a:schemeClr val="dk1"/>
                </a:solidFill>
              </a:rPr>
              <a:t>EA TnT</a:t>
            </a:r>
            <a:r>
              <a:rPr lang="en" sz="1200" dirty="0">
                <a:solidFill>
                  <a:schemeClr val="dk1"/>
                </a:solidFill>
              </a:rPr>
              <a:t>, and </a:t>
            </a:r>
            <a:r>
              <a:rPr lang="en" sz="1200" b="1" dirty="0">
                <a:solidFill>
                  <a:schemeClr val="dk1"/>
                </a:solidFill>
              </a:rPr>
              <a:t>Character Teams</a:t>
            </a:r>
            <a:r>
              <a:rPr lang="en" sz="1200" dirty="0">
                <a:solidFill>
                  <a:schemeClr val="dk1"/>
                </a:solidFill>
              </a:rPr>
              <a:t> across EA (including </a:t>
            </a:r>
            <a:r>
              <a:rPr lang="en" sz="1200" i="1" dirty="0">
                <a:solidFill>
                  <a:schemeClr val="dk1"/>
                </a:solidFill>
              </a:rPr>
              <a:t>Battlefield</a:t>
            </a:r>
            <a:r>
              <a:rPr lang="en" sz="1200" dirty="0">
                <a:solidFill>
                  <a:schemeClr val="dk1"/>
                </a:solidFill>
              </a:rPr>
              <a:t>).</a:t>
            </a:r>
            <a:endParaRPr sz="1200" dirty="0"/>
          </a:p>
        </p:txBody>
      </p:sp>
      <p:pic>
        <p:nvPicPr>
          <p:cNvPr id="741" name="Google Shape;741;p74"/>
          <p:cNvPicPr preferRelativeResize="0"/>
          <p:nvPr/>
        </p:nvPicPr>
        <p:blipFill rotWithShape="1">
          <a:blip r:embed="rId4">
            <a:alphaModFix/>
          </a:blip>
          <a:srcRect l="4104" r="12464"/>
          <a:stretch/>
        </p:blipFill>
        <p:spPr>
          <a:xfrm>
            <a:off x="4996300" y="1061275"/>
            <a:ext cx="3719152" cy="33432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0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" name="Google Shape;747;p75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Case Study #1 - Digital Humans - Learnings</a:t>
            </a:r>
            <a:endParaRPr/>
          </a:p>
        </p:txBody>
      </p:sp>
      <p:sp>
        <p:nvSpPr>
          <p:cNvPr id="748" name="Google Shape;748;p75"/>
          <p:cNvSpPr txBox="1">
            <a:spLocks noGrp="1"/>
          </p:cNvSpPr>
          <p:nvPr>
            <p:ph type="subTitle" idx="2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We’ve learned a lot along the way</a:t>
            </a:r>
            <a:endParaRPr/>
          </a:p>
        </p:txBody>
      </p:sp>
      <p:sp>
        <p:nvSpPr>
          <p:cNvPr id="749" name="Google Shape;749;p75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24</a:t>
            </a:fld>
            <a:endParaRPr/>
          </a:p>
        </p:txBody>
      </p:sp>
      <p:pic>
        <p:nvPicPr>
          <p:cNvPr id="750" name="Google Shape;750;p7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sp>
        <p:nvSpPr>
          <p:cNvPr id="751" name="Google Shape;751;p75"/>
          <p:cNvSpPr txBox="1">
            <a:spLocks noGrp="1"/>
          </p:cNvSpPr>
          <p:nvPr>
            <p:ph type="body" idx="1"/>
          </p:nvPr>
        </p:nvSpPr>
        <p:spPr>
          <a:xfrm>
            <a:off x="428625" y="1090850"/>
            <a:ext cx="4143300" cy="3416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 b="1" dirty="0">
                <a:solidFill>
                  <a:schemeClr val="dk1"/>
                </a:solidFill>
              </a:rPr>
              <a:t>Turning R&amp;D hardware into a product</a:t>
            </a:r>
            <a:endParaRPr sz="1100" b="1" dirty="0">
              <a:solidFill>
                <a:schemeClr val="dk1"/>
              </a:solidFill>
            </a:endParaRPr>
          </a:p>
          <a:p>
            <a:pPr marL="457200" lvl="0" indent="-29845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100" dirty="0">
                <a:solidFill>
                  <a:schemeClr val="dk1"/>
                </a:solidFill>
              </a:rPr>
              <a:t>Productizing experimental tech involves </a:t>
            </a:r>
            <a:r>
              <a:rPr lang="en" sz="1100" b="1" dirty="0">
                <a:solidFill>
                  <a:schemeClr val="dk1"/>
                </a:solidFill>
              </a:rPr>
              <a:t>unexpected steps</a:t>
            </a:r>
            <a:r>
              <a:rPr lang="en" sz="1100" dirty="0">
                <a:solidFill>
                  <a:schemeClr val="dk1"/>
                </a:solidFill>
              </a:rPr>
              <a:t> (eg. </a:t>
            </a:r>
            <a:r>
              <a:rPr lang="en" sz="1100" b="1" dirty="0">
                <a:solidFill>
                  <a:schemeClr val="dk1"/>
                </a:solidFill>
              </a:rPr>
              <a:t>UL inspection</a:t>
            </a:r>
            <a:r>
              <a:rPr lang="en" sz="1100" dirty="0">
                <a:solidFill>
                  <a:schemeClr val="dk1"/>
                </a:solidFill>
              </a:rPr>
              <a:t> and safety certifications).</a:t>
            </a:r>
            <a:endParaRPr sz="1100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100" dirty="0">
                <a:solidFill>
                  <a:schemeClr val="dk1"/>
                </a:solidFill>
              </a:rPr>
              <a:t>Success comes from </a:t>
            </a:r>
            <a:r>
              <a:rPr lang="en" sz="1100" b="1" dirty="0">
                <a:solidFill>
                  <a:schemeClr val="dk1"/>
                </a:solidFill>
              </a:rPr>
              <a:t>tight collaboration between artists, engineers, researchers, and capture team</a:t>
            </a:r>
            <a:r>
              <a:rPr lang="en" sz="1100" dirty="0">
                <a:solidFill>
                  <a:schemeClr val="dk1"/>
                </a:solidFill>
              </a:rPr>
              <a:t> </a:t>
            </a:r>
            <a:br>
              <a:rPr lang="en" sz="1100" dirty="0">
                <a:solidFill>
                  <a:schemeClr val="dk1"/>
                </a:solidFill>
              </a:rPr>
            </a:br>
            <a:r>
              <a:rPr lang="en" sz="1100" dirty="0">
                <a:solidFill>
                  <a:schemeClr val="dk1"/>
                </a:solidFill>
              </a:rPr>
              <a:t>to bring the vision to life.</a:t>
            </a:r>
            <a:endParaRPr sz="1100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 b="1" dirty="0">
                <a:solidFill>
                  <a:schemeClr val="dk1"/>
                </a:solidFill>
              </a:rPr>
              <a:t>Challenges along the way</a:t>
            </a:r>
            <a:endParaRPr sz="1100" b="1" dirty="0">
              <a:solidFill>
                <a:schemeClr val="dk1"/>
              </a:solidFill>
            </a:endParaRPr>
          </a:p>
          <a:p>
            <a:pPr marL="457200" lvl="0" indent="-29845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100" dirty="0">
                <a:solidFill>
                  <a:schemeClr val="dk1"/>
                </a:solidFill>
              </a:rPr>
              <a:t>Solving </a:t>
            </a:r>
            <a:r>
              <a:rPr lang="en" sz="1100" b="1" dirty="0">
                <a:solidFill>
                  <a:schemeClr val="dk1"/>
                </a:solidFill>
              </a:rPr>
              <a:t>capture inconsistencies</a:t>
            </a:r>
            <a:r>
              <a:rPr lang="en" sz="1100" dirty="0">
                <a:solidFill>
                  <a:schemeClr val="dk1"/>
                </a:solidFill>
              </a:rPr>
              <a:t> across subjects. </a:t>
            </a:r>
            <a:endParaRPr sz="1100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100" b="1" dirty="0">
                <a:solidFill>
                  <a:schemeClr val="dk1"/>
                </a:solidFill>
              </a:rPr>
              <a:t>Distributed HW and SW collaboration</a:t>
            </a:r>
            <a:r>
              <a:rPr lang="en" sz="1100" dirty="0">
                <a:solidFill>
                  <a:schemeClr val="dk1"/>
                </a:solidFill>
              </a:rPr>
              <a:t> across time zones.</a:t>
            </a:r>
            <a:endParaRPr sz="1100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" sz="1100" b="1" dirty="0">
                <a:solidFill>
                  <a:schemeClr val="dk1"/>
                </a:solidFill>
              </a:rPr>
              <a:t>Training actors</a:t>
            </a:r>
            <a:r>
              <a:rPr lang="en" sz="1100" dirty="0">
                <a:solidFill>
                  <a:schemeClr val="dk1"/>
                </a:solidFill>
              </a:rPr>
              <a:t> to perform effectively inside a light dome environment.</a:t>
            </a:r>
            <a:endParaRPr sz="1100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 b="1" dirty="0">
                <a:solidFill>
                  <a:schemeClr val="dk1"/>
                </a:solidFill>
              </a:rPr>
              <a:t>Outcome: </a:t>
            </a:r>
            <a:r>
              <a:rPr lang="en" sz="1100" dirty="0">
                <a:solidFill>
                  <a:schemeClr val="dk1"/>
                </a:solidFill>
              </a:rPr>
              <a:t>A </a:t>
            </a:r>
            <a:r>
              <a:rPr lang="en" sz="1100" b="1" dirty="0">
                <a:solidFill>
                  <a:schemeClr val="dk1"/>
                </a:solidFill>
              </a:rPr>
              <a:t>major Horizon 3 success story</a:t>
            </a:r>
            <a:r>
              <a:rPr lang="en" sz="1100" dirty="0">
                <a:solidFill>
                  <a:schemeClr val="dk1"/>
                </a:solidFill>
              </a:rPr>
              <a:t> now </a:t>
            </a:r>
            <a:r>
              <a:rPr lang="en" sz="1100" b="1" dirty="0">
                <a:solidFill>
                  <a:schemeClr val="dk1"/>
                </a:solidFill>
              </a:rPr>
              <a:t>widely used across EA</a:t>
            </a:r>
            <a:r>
              <a:rPr lang="en" sz="1100" dirty="0">
                <a:solidFill>
                  <a:schemeClr val="dk1"/>
                </a:solidFill>
              </a:rPr>
              <a:t> for our </a:t>
            </a:r>
            <a:r>
              <a:rPr lang="en" sz="1100" b="1" dirty="0">
                <a:solidFill>
                  <a:schemeClr val="dk1"/>
                </a:solidFill>
              </a:rPr>
              <a:t>digital human scanning</a:t>
            </a:r>
            <a:r>
              <a:rPr lang="en" sz="1100" dirty="0">
                <a:solidFill>
                  <a:schemeClr val="dk1"/>
                </a:solidFill>
              </a:rPr>
              <a:t> needs.</a:t>
            </a:r>
            <a:endParaRPr dirty="0"/>
          </a:p>
        </p:txBody>
      </p:sp>
      <p:pic>
        <p:nvPicPr>
          <p:cNvPr id="752" name="Google Shape;752;p7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88825" y="1149300"/>
            <a:ext cx="4087800" cy="30778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1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8" name="Google Shape;758;p7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759" name="Google Shape;759;p76"/>
          <p:cNvSpPr/>
          <p:nvPr/>
        </p:nvSpPr>
        <p:spPr>
          <a:xfrm>
            <a:off x="1714500" y="1794575"/>
            <a:ext cx="6064800" cy="212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7150" tIns="57150" rIns="57150" bIns="571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640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Case Study #2</a:t>
            </a:r>
            <a:br>
              <a:rPr lang="en" sz="640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</a:br>
            <a:r>
              <a:rPr lang="en" sz="640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Voice2Face</a:t>
            </a:r>
            <a:endParaRPr sz="640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760" name="Google Shape;760;p76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25</a:t>
            </a:fld>
            <a:endParaRPr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6" name="Google Shape;766;p77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Case Study #2 - Voice2Face - Journey</a:t>
            </a:r>
            <a:endParaRPr/>
          </a:p>
        </p:txBody>
      </p:sp>
      <p:sp>
        <p:nvSpPr>
          <p:cNvPr id="767" name="Google Shape;767;p77"/>
          <p:cNvSpPr txBox="1">
            <a:spLocks noGrp="1"/>
          </p:cNvSpPr>
          <p:nvPr>
            <p:ph type="subTitle" idx="2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Driving facial animation from speech</a:t>
            </a:r>
            <a:endParaRPr dirty="0"/>
          </a:p>
        </p:txBody>
      </p:sp>
      <p:sp>
        <p:nvSpPr>
          <p:cNvPr id="768" name="Google Shape;768;p77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26</a:t>
            </a:fld>
            <a:endParaRPr/>
          </a:p>
        </p:txBody>
      </p:sp>
      <p:pic>
        <p:nvPicPr>
          <p:cNvPr id="769" name="Google Shape;769;p7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sp>
        <p:nvSpPr>
          <p:cNvPr id="770" name="Google Shape;770;p77"/>
          <p:cNvSpPr txBox="1">
            <a:spLocks noGrp="1"/>
          </p:cNvSpPr>
          <p:nvPr>
            <p:ph type="body" idx="1"/>
          </p:nvPr>
        </p:nvSpPr>
        <p:spPr>
          <a:xfrm>
            <a:off x="406500" y="2904067"/>
            <a:ext cx="5769900" cy="1846583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100" dirty="0">
                <a:solidFill>
                  <a:schemeClr val="dk1"/>
                </a:solidFill>
              </a:rPr>
              <a:t>Lip sync model transforming </a:t>
            </a:r>
            <a:r>
              <a:rPr lang="en" sz="1100" b="1" dirty="0">
                <a:solidFill>
                  <a:schemeClr val="dk1"/>
                </a:solidFill>
              </a:rPr>
              <a:t>voice input into expressive facial motion</a:t>
            </a:r>
            <a:r>
              <a:rPr lang="en" sz="1100" dirty="0">
                <a:solidFill>
                  <a:schemeClr val="dk1"/>
                </a:solidFill>
              </a:rPr>
              <a:t>.</a:t>
            </a:r>
            <a:endParaRPr sz="1100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100" dirty="0">
                <a:solidFill>
                  <a:schemeClr val="dk1"/>
                </a:solidFill>
              </a:rPr>
              <a:t>Features both </a:t>
            </a:r>
            <a:r>
              <a:rPr lang="en" sz="1100" b="1" dirty="0">
                <a:solidFill>
                  <a:schemeClr val="dk1"/>
                </a:solidFill>
              </a:rPr>
              <a:t>offline </a:t>
            </a:r>
            <a:r>
              <a:rPr lang="en" sz="1100" dirty="0">
                <a:solidFill>
                  <a:schemeClr val="dk1"/>
                </a:solidFill>
              </a:rPr>
              <a:t>and </a:t>
            </a:r>
            <a:r>
              <a:rPr lang="en" sz="1100" b="1" dirty="0">
                <a:solidFill>
                  <a:schemeClr val="dk1"/>
                </a:solidFill>
              </a:rPr>
              <a:t>real-time</a:t>
            </a:r>
            <a:r>
              <a:rPr lang="en" sz="1100" dirty="0">
                <a:solidFill>
                  <a:schemeClr val="dk1"/>
                </a:solidFill>
              </a:rPr>
              <a:t> versions</a:t>
            </a:r>
            <a:endParaRPr sz="1100" dirty="0">
              <a:solidFill>
                <a:schemeClr val="dk1"/>
              </a:solidFill>
            </a:endParaRPr>
          </a:p>
          <a:p>
            <a:pPr marL="914400" lvl="1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AutoNum type="alphaLcPeriod"/>
            </a:pPr>
            <a:r>
              <a:rPr lang="en" sz="1100" dirty="0">
                <a:solidFill>
                  <a:schemeClr val="dk1"/>
                </a:solidFill>
              </a:rPr>
              <a:t>Offline: used in Battlefield 6 (cinematics) and FC (chants), demonstrating scalability across genres and pipelines.</a:t>
            </a:r>
            <a:endParaRPr sz="1100" dirty="0">
              <a:solidFill>
                <a:schemeClr val="dk1"/>
              </a:solidFill>
            </a:endParaRPr>
          </a:p>
          <a:p>
            <a:pPr marL="914400" lvl="1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AutoNum type="alphaLcPeriod"/>
            </a:pPr>
            <a:r>
              <a:rPr lang="en" sz="1100" dirty="0">
                <a:solidFill>
                  <a:schemeClr val="dk1"/>
                </a:solidFill>
              </a:rPr>
              <a:t>Real-time: recently presented at SIGGRAPH 2025</a:t>
            </a:r>
            <a:endParaRPr lang="en-US" sz="1100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-US" sz="1100" b="1" dirty="0">
                <a:solidFill>
                  <a:schemeClr val="dk1"/>
                </a:solidFill>
              </a:rPr>
              <a:t>Fully integrated</a:t>
            </a:r>
            <a:r>
              <a:rPr lang="en-US" sz="1100" dirty="0">
                <a:solidFill>
                  <a:schemeClr val="dk1"/>
                </a:solidFill>
              </a:rPr>
              <a:t> within EA’s ecosystem of tools.</a:t>
            </a: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" sz="1100" dirty="0">
                <a:solidFill>
                  <a:schemeClr val="dk1"/>
                </a:solidFill>
              </a:rPr>
              <a:t>Drives efficiency gains for cinematic and narrative workflows, while </a:t>
            </a:r>
            <a:r>
              <a:rPr lang="en" sz="1100" b="1" dirty="0">
                <a:solidFill>
                  <a:schemeClr val="dk1"/>
                </a:solidFill>
              </a:rPr>
              <a:t>maintaining creative fidelity and full artistic control</a:t>
            </a:r>
            <a:r>
              <a:rPr lang="en" sz="1100" dirty="0">
                <a:solidFill>
                  <a:schemeClr val="dk1"/>
                </a:solidFill>
              </a:rPr>
              <a:t>.</a:t>
            </a:r>
            <a:endParaRPr sz="1100" dirty="0">
              <a:solidFill>
                <a:schemeClr val="dk1"/>
              </a:solidFill>
            </a:endParaRPr>
          </a:p>
        </p:txBody>
      </p:sp>
      <p:pic>
        <p:nvPicPr>
          <p:cNvPr id="771" name="Google Shape;771;p7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88971" y="1015362"/>
            <a:ext cx="4432329" cy="184658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72" name="Google Shape;772;p77"/>
          <p:cNvGrpSpPr/>
          <p:nvPr/>
        </p:nvGrpSpPr>
        <p:grpSpPr>
          <a:xfrm>
            <a:off x="6228285" y="1218691"/>
            <a:ext cx="2487176" cy="3162262"/>
            <a:chOff x="6056700" y="889101"/>
            <a:chExt cx="1543200" cy="1962066"/>
          </a:xfrm>
        </p:grpSpPr>
        <p:pic>
          <p:nvPicPr>
            <p:cNvPr id="773" name="Google Shape;773;p77" title="cian_high_quality.gif"/>
            <p:cNvPicPr preferRelativeResize="0"/>
            <p:nvPr/>
          </p:nvPicPr>
          <p:blipFill rotWithShape="1">
            <a:blip r:embed="rId5">
              <a:alphaModFix/>
            </a:blip>
            <a:srcRect l="26104" t="5748" r="23636" b="-4513"/>
            <a:stretch/>
          </p:blipFill>
          <p:spPr>
            <a:xfrm>
              <a:off x="6056700" y="889101"/>
              <a:ext cx="1543200" cy="1889100"/>
            </a:xfrm>
            <a:prstGeom prst="roundRect">
              <a:avLst>
                <a:gd name="adj" fmla="val 0"/>
              </a:avLst>
            </a:prstGeom>
            <a:noFill/>
            <a:ln>
              <a:noFill/>
            </a:ln>
          </p:spPr>
        </p:pic>
        <p:pic>
          <p:nvPicPr>
            <p:cNvPr id="774" name="Google Shape;774;p77" title="Untitled Project.gif"/>
            <p:cNvPicPr preferRelativeResize="0"/>
            <p:nvPr/>
          </p:nvPicPr>
          <p:blipFill rotWithShape="1">
            <a:blip r:embed="rId6">
              <a:alphaModFix/>
            </a:blip>
            <a:srcRect t="39984" b="39984"/>
            <a:stretch/>
          </p:blipFill>
          <p:spPr>
            <a:xfrm>
              <a:off x="6056700" y="2687950"/>
              <a:ext cx="1543200" cy="163217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0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0" name="Google Shape;780;p78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Case Study #2 - Voice2Face - Journey</a:t>
            </a:r>
            <a:endParaRPr/>
          </a:p>
        </p:txBody>
      </p:sp>
      <p:sp>
        <p:nvSpPr>
          <p:cNvPr id="781" name="Google Shape;781;p78"/>
          <p:cNvSpPr txBox="1">
            <a:spLocks noGrp="1"/>
          </p:cNvSpPr>
          <p:nvPr>
            <p:ph type="subTitle" idx="2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Driving facial animation using pre-recorded speech</a:t>
            </a:r>
            <a:endParaRPr/>
          </a:p>
        </p:txBody>
      </p:sp>
      <p:sp>
        <p:nvSpPr>
          <p:cNvPr id="782" name="Google Shape;782;p78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27</a:t>
            </a:fld>
            <a:endParaRPr/>
          </a:p>
        </p:txBody>
      </p:sp>
      <p:pic>
        <p:nvPicPr>
          <p:cNvPr id="783" name="Google Shape;783;p7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sp>
        <p:nvSpPr>
          <p:cNvPr id="784" name="Google Shape;784;p78"/>
          <p:cNvSpPr txBox="1">
            <a:spLocks noGrp="1"/>
          </p:cNvSpPr>
          <p:nvPr>
            <p:ph type="body" idx="1"/>
          </p:nvPr>
        </p:nvSpPr>
        <p:spPr>
          <a:xfrm>
            <a:off x="428624" y="1090850"/>
            <a:ext cx="6353175" cy="3416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="1" dirty="0">
                <a:solidFill>
                  <a:schemeClr val="dk1"/>
                </a:solidFill>
              </a:rPr>
              <a:t>Origins (2016–...)</a:t>
            </a:r>
            <a:endParaRPr sz="1100" b="1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100" dirty="0">
                <a:solidFill>
                  <a:schemeClr val="dk1"/>
                </a:solidFill>
              </a:rPr>
              <a:t>SEED’s </a:t>
            </a:r>
            <a:r>
              <a:rPr lang="en" sz="1100" b="1" dirty="0">
                <a:solidFill>
                  <a:schemeClr val="dk1"/>
                </a:solidFill>
              </a:rPr>
              <a:t>first big ML project</a:t>
            </a:r>
            <a:r>
              <a:rPr lang="en" sz="1100" dirty="0">
                <a:solidFill>
                  <a:schemeClr val="dk1"/>
                </a:solidFill>
              </a:rPr>
              <a:t>, marking the beginning of our applied AI journey.</a:t>
            </a:r>
            <a:br>
              <a:rPr lang="en" sz="1100" dirty="0">
                <a:solidFill>
                  <a:schemeClr val="dk1"/>
                </a:solidFill>
              </a:rPr>
            </a:br>
            <a:endParaRPr sz="1100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100" dirty="0">
                <a:solidFill>
                  <a:schemeClr val="dk1"/>
                </a:solidFill>
              </a:rPr>
              <a:t>Early experiments produced promising results quickly, but </a:t>
            </a:r>
            <a:r>
              <a:rPr lang="en" sz="1100" b="1" dirty="0">
                <a:solidFill>
                  <a:schemeClr val="dk1"/>
                </a:solidFill>
              </a:rPr>
              <a:t>achieving production quality and robustness demanded significant iteration</a:t>
            </a:r>
            <a:r>
              <a:rPr lang="en" sz="1100" dirty="0">
                <a:solidFill>
                  <a:schemeClr val="dk1"/>
                </a:solidFill>
              </a:rPr>
              <a:t>.</a:t>
            </a:r>
            <a:br>
              <a:rPr lang="en" sz="1100" dirty="0">
                <a:solidFill>
                  <a:schemeClr val="dk1"/>
                </a:solidFill>
              </a:rPr>
            </a:br>
            <a:endParaRPr sz="1100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" sz="1100" dirty="0">
                <a:solidFill>
                  <a:schemeClr val="dk1"/>
                </a:solidFill>
              </a:rPr>
              <a:t>Major breakthrough came from </a:t>
            </a:r>
            <a:r>
              <a:rPr lang="en" sz="1100" b="1" dirty="0">
                <a:solidFill>
                  <a:schemeClr val="dk1"/>
                </a:solidFill>
              </a:rPr>
              <a:t>deep investment in data</a:t>
            </a:r>
            <a:r>
              <a:rPr lang="en" sz="1100" dirty="0">
                <a:solidFill>
                  <a:schemeClr val="dk1"/>
                </a:solidFill>
              </a:rPr>
              <a:t>, an essential step.</a:t>
            </a:r>
            <a:endParaRPr sz="1100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 b="1" dirty="0">
                <a:solidFill>
                  <a:schemeClr val="dk1"/>
                </a:solidFill>
              </a:rPr>
              <a:t>Productization (2020-...)</a:t>
            </a:r>
            <a:endParaRPr sz="1100" b="1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100" dirty="0">
                <a:solidFill>
                  <a:schemeClr val="dk1"/>
                </a:solidFill>
              </a:rPr>
              <a:t>Began </a:t>
            </a:r>
            <a:r>
              <a:rPr lang="en" sz="1100" b="1" dirty="0">
                <a:solidFill>
                  <a:schemeClr val="dk1"/>
                </a:solidFill>
              </a:rPr>
              <a:t>productization </a:t>
            </a:r>
            <a:r>
              <a:rPr lang="en" sz="1100" dirty="0">
                <a:solidFill>
                  <a:schemeClr val="dk1"/>
                </a:solidFill>
              </a:rPr>
              <a:t>in 2020.</a:t>
            </a:r>
            <a:br>
              <a:rPr lang="en" sz="1100" dirty="0">
                <a:solidFill>
                  <a:schemeClr val="dk1"/>
                </a:solidFill>
              </a:rPr>
            </a:br>
            <a:endParaRPr sz="1100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100" dirty="0">
                <a:solidFill>
                  <a:schemeClr val="dk1"/>
                </a:solidFill>
              </a:rPr>
              <a:t>Partnered with the FC team to deploy the model for </a:t>
            </a:r>
            <a:r>
              <a:rPr lang="en" sz="1100" b="1" dirty="0">
                <a:solidFill>
                  <a:schemeClr val="dk1"/>
                </a:solidFill>
              </a:rPr>
              <a:t>crowd chanting</a:t>
            </a:r>
            <a:r>
              <a:rPr lang="en" sz="1100" dirty="0">
                <a:solidFill>
                  <a:schemeClr val="dk1"/>
                </a:solidFill>
              </a:rPr>
              <a:t>.</a:t>
            </a:r>
            <a:br>
              <a:rPr lang="en" sz="1100" dirty="0">
                <a:solidFill>
                  <a:schemeClr val="dk1"/>
                </a:solidFill>
              </a:rPr>
            </a:br>
            <a:endParaRPr sz="1100" dirty="0">
              <a:solidFill>
                <a:schemeClr val="dk1"/>
              </a:solidFill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100" dirty="0">
                <a:solidFill>
                  <a:schemeClr val="dk1"/>
                </a:solidFill>
              </a:rPr>
              <a:t>Shifted focus toward </a:t>
            </a:r>
            <a:r>
              <a:rPr lang="en" sz="1100" b="1" dirty="0">
                <a:solidFill>
                  <a:schemeClr val="dk1"/>
                </a:solidFill>
              </a:rPr>
              <a:t>centralizing the technology </a:t>
            </a:r>
            <a:r>
              <a:rPr lang="en" sz="1100" dirty="0">
                <a:solidFill>
                  <a:schemeClr val="dk1"/>
                </a:solidFill>
              </a:rPr>
              <a:t>through EA’s Tools &amp; Technology (TnT) teams for broader adoption, </a:t>
            </a:r>
            <a:r>
              <a:rPr lang="en" sz="1100" b="1" dirty="0">
                <a:solidFill>
                  <a:schemeClr val="dk1"/>
                </a:solidFill>
              </a:rPr>
              <a:t>while continuing to research the next version</a:t>
            </a:r>
            <a:r>
              <a:rPr lang="en" sz="1100" dirty="0">
                <a:solidFill>
                  <a:schemeClr val="dk1"/>
                </a:solidFill>
              </a:rPr>
              <a:t> of the tech.</a:t>
            </a:r>
            <a:br>
              <a:rPr lang="en" sz="1100" dirty="0">
                <a:solidFill>
                  <a:schemeClr val="dk1"/>
                </a:solidFill>
              </a:rPr>
            </a:br>
            <a:endParaRPr sz="1100" dirty="0">
              <a:solidFill>
                <a:schemeClr val="dk1"/>
              </a:solidFill>
            </a:endParaRPr>
          </a:p>
          <a:p>
            <a:pPr indent="-298450">
              <a:lnSpc>
                <a:spcPct val="115000"/>
              </a:lnSpc>
              <a:buClr>
                <a:schemeClr val="dk1"/>
              </a:buClr>
              <a:buSzPts val="1100"/>
              <a:buFont typeface="Arial"/>
              <a:buChar char="●"/>
            </a:pPr>
            <a:r>
              <a:rPr lang="en" sz="1100" dirty="0">
                <a:solidFill>
                  <a:schemeClr val="dk1"/>
                </a:solidFill>
              </a:rPr>
              <a:t>Developed a rig-agnostic method, enabling </a:t>
            </a:r>
            <a:r>
              <a:rPr lang="en" sz="1100" b="1" dirty="0">
                <a:solidFill>
                  <a:schemeClr val="dk1"/>
                </a:solidFill>
              </a:rPr>
              <a:t>seamless deployment across games </a:t>
            </a:r>
            <a:r>
              <a:rPr lang="en" sz="1100" dirty="0">
                <a:solidFill>
                  <a:schemeClr val="dk1"/>
                </a:solidFill>
              </a:rPr>
              <a:t>with varying facial rigs, </a:t>
            </a:r>
            <a:r>
              <a:rPr lang="en" sz="1100" b="1" dirty="0">
                <a:solidFill>
                  <a:schemeClr val="dk1"/>
                </a:solidFill>
              </a:rPr>
              <a:t>a key enabler for scalability</a:t>
            </a:r>
            <a:r>
              <a:rPr lang="en" sz="1100" dirty="0">
                <a:solidFill>
                  <a:schemeClr val="dk1"/>
                </a:solidFill>
              </a:rPr>
              <a:t>, </a:t>
            </a:r>
            <a:r>
              <a:rPr lang="en-US" sz="1100" dirty="0">
                <a:solidFill>
                  <a:schemeClr val="dk1"/>
                </a:solidFill>
              </a:rPr>
              <a:t>resulting in </a:t>
            </a:r>
            <a:r>
              <a:rPr lang="en-US" sz="1100" b="1" dirty="0">
                <a:solidFill>
                  <a:schemeClr val="dk1"/>
                </a:solidFill>
              </a:rPr>
              <a:t>a company-wide offering</a:t>
            </a:r>
            <a:r>
              <a:rPr lang="en-US" sz="1100" dirty="0">
                <a:solidFill>
                  <a:schemeClr val="dk1"/>
                </a:solidFill>
              </a:rPr>
              <a:t>.</a:t>
            </a:r>
            <a:endParaRPr sz="1100" dirty="0">
              <a:solidFill>
                <a:schemeClr val="dk1"/>
              </a:solidFill>
            </a:endParaRPr>
          </a:p>
        </p:txBody>
      </p:sp>
      <p:pic>
        <p:nvPicPr>
          <p:cNvPr id="785" name="Google Shape;785;p7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847125" y="1186775"/>
            <a:ext cx="1755500" cy="1755500"/>
          </a:xfrm>
          <a:prstGeom prst="rect">
            <a:avLst/>
          </a:prstGeom>
          <a:noFill/>
          <a:ln>
            <a:noFill/>
          </a:ln>
        </p:spPr>
      </p:pic>
      <p:sp>
        <p:nvSpPr>
          <p:cNvPr id="786" name="Google Shape;786;p78"/>
          <p:cNvSpPr txBox="1"/>
          <p:nvPr/>
        </p:nvSpPr>
        <p:spPr>
          <a:xfrm>
            <a:off x="6751775" y="2942275"/>
            <a:ext cx="2029500" cy="20312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</a:rPr>
              <a:t>"We replaced our previous facial animation pipeline with </a:t>
            </a:r>
            <a:r>
              <a:rPr lang="en" sz="1000" i="1" dirty="0">
                <a:solidFill>
                  <a:schemeClr val="dk1"/>
                </a:solidFill>
              </a:rPr>
              <a:t>Voice2Face, </a:t>
            </a:r>
            <a:r>
              <a:rPr lang="en" sz="1000" dirty="0">
                <a:solidFill>
                  <a:schemeClr val="dk1"/>
                </a:solidFill>
              </a:rPr>
              <a:t>delivering superior, high-quality lip-synced results. After proving its value in two shipped titles, V2F now powers several major features across FC." </a:t>
            </a:r>
            <a:br>
              <a:rPr lang="en" sz="1000" dirty="0">
                <a:solidFill>
                  <a:schemeClr val="dk1"/>
                </a:solidFill>
              </a:rPr>
            </a:br>
            <a:br>
              <a:rPr lang="en" sz="1000" dirty="0">
                <a:solidFill>
                  <a:schemeClr val="dk1"/>
                </a:solidFill>
              </a:rPr>
            </a:br>
            <a:r>
              <a:rPr lang="en" sz="1000" i="1" dirty="0">
                <a:solidFill>
                  <a:schemeClr val="dk1"/>
                </a:solidFill>
              </a:rPr>
              <a:t>Andrew Routledge</a:t>
            </a:r>
            <a:br>
              <a:rPr lang="en" sz="1000" i="1" dirty="0">
                <a:solidFill>
                  <a:schemeClr val="dk1"/>
                </a:solidFill>
              </a:rPr>
            </a:br>
            <a:r>
              <a:rPr lang="en" sz="1000" i="1" dirty="0">
                <a:solidFill>
                  <a:schemeClr val="dk1"/>
                </a:solidFill>
              </a:rPr>
              <a:t>Technical Director</a:t>
            </a:r>
            <a:br>
              <a:rPr lang="en" sz="1000" i="1" dirty="0">
                <a:solidFill>
                  <a:schemeClr val="dk1"/>
                </a:solidFill>
              </a:rPr>
            </a:br>
            <a:r>
              <a:rPr lang="en" sz="1000" i="1" dirty="0">
                <a:solidFill>
                  <a:schemeClr val="dk1"/>
                </a:solidFill>
              </a:rPr>
              <a:t>FC</a:t>
            </a:r>
            <a:endParaRPr sz="1000" i="1" dirty="0">
              <a:solidFill>
                <a:schemeClr val="dk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4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2" name="Google Shape;792;p79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Case Study #2 - Voice2Face - Learnings</a:t>
            </a:r>
            <a:endParaRPr/>
          </a:p>
        </p:txBody>
      </p:sp>
      <p:sp>
        <p:nvSpPr>
          <p:cNvPr id="793" name="Google Shape;793;p79"/>
          <p:cNvSpPr txBox="1">
            <a:spLocks noGrp="1"/>
          </p:cNvSpPr>
          <p:nvPr>
            <p:ph type="subTitle" idx="2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We’ve learned a lot along the way</a:t>
            </a:r>
            <a:endParaRPr/>
          </a:p>
        </p:txBody>
      </p:sp>
      <p:sp>
        <p:nvSpPr>
          <p:cNvPr id="794" name="Google Shape;794;p79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28</a:t>
            </a:fld>
            <a:endParaRPr/>
          </a:p>
        </p:txBody>
      </p:sp>
      <p:pic>
        <p:nvPicPr>
          <p:cNvPr id="795" name="Google Shape;795;p7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sp>
        <p:nvSpPr>
          <p:cNvPr id="796" name="Google Shape;796;p79"/>
          <p:cNvSpPr txBox="1">
            <a:spLocks noGrp="1"/>
          </p:cNvSpPr>
          <p:nvPr>
            <p:ph type="body" idx="1"/>
          </p:nvPr>
        </p:nvSpPr>
        <p:spPr>
          <a:xfrm>
            <a:off x="428625" y="1090850"/>
            <a:ext cx="6309900" cy="3416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457200" lvl="0" indent="-29845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" sz="1200" b="1" dirty="0">
                <a:solidFill>
                  <a:schemeClr val="dk1"/>
                </a:solidFill>
              </a:rPr>
              <a:t>Data quality is super important</a:t>
            </a:r>
            <a:r>
              <a:rPr lang="en" sz="1200" dirty="0">
                <a:solidFill>
                  <a:schemeClr val="dk1"/>
                </a:solidFill>
              </a:rPr>
              <a:t>: The fidelity of models directly depends on the quality and variety of data. Deep investment in data collection unlocked major quality leaps.</a:t>
            </a:r>
            <a:endParaRPr sz="1200" dirty="0">
              <a:solidFill>
                <a:schemeClr val="dk1"/>
              </a:solidFill>
            </a:endParaRPr>
          </a:p>
          <a:p>
            <a:pPr marL="457200" lvl="0" indent="-29845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" sz="1200" b="1" dirty="0">
                <a:solidFill>
                  <a:schemeClr val="dk1"/>
                </a:solidFill>
              </a:rPr>
              <a:t>Involve creators early</a:t>
            </a:r>
            <a:r>
              <a:rPr lang="en" sz="1200" dirty="0">
                <a:solidFill>
                  <a:schemeClr val="dk1"/>
                </a:solidFill>
              </a:rPr>
              <a:t>: Any technology that touches creative workflows must include artists and animators from the start. Their input defines adoption.</a:t>
            </a:r>
            <a:endParaRPr sz="1200" dirty="0">
              <a:solidFill>
                <a:schemeClr val="dk1"/>
              </a:solidFill>
            </a:endParaRPr>
          </a:p>
          <a:p>
            <a:pPr marL="457200" lvl="0" indent="-29845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" sz="1200" b="1" dirty="0">
                <a:solidFill>
                  <a:schemeClr val="dk1"/>
                </a:solidFill>
              </a:rPr>
              <a:t>Communicate capabilities clearly</a:t>
            </a:r>
            <a:r>
              <a:rPr lang="en" sz="1200" dirty="0">
                <a:solidFill>
                  <a:schemeClr val="dk1"/>
                </a:solidFill>
              </a:rPr>
              <a:t>: Be transparent about what the tech can and cannot do. Early versions didn’t handle emotional performance well — aligning expectations built trust and guided future iterations.</a:t>
            </a:r>
            <a:endParaRPr sz="1200" dirty="0">
              <a:solidFill>
                <a:schemeClr val="dk1"/>
              </a:solidFill>
            </a:endParaRPr>
          </a:p>
          <a:p>
            <a:pPr marL="457200" lvl="0" indent="-29845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" sz="1200" b="1" dirty="0">
                <a:solidFill>
                  <a:schemeClr val="dk1"/>
                </a:solidFill>
              </a:rPr>
              <a:t>Co-develop with artists</a:t>
            </a:r>
            <a:r>
              <a:rPr lang="en" sz="1200" dirty="0">
                <a:solidFill>
                  <a:schemeClr val="dk1"/>
                </a:solidFill>
              </a:rPr>
              <a:t>: Close collaboration surfaced critical insights, such as the need for accurate tongue animation, often overlooked in early models. This feedback directly influenced our research roadmap and improved realism.</a:t>
            </a:r>
            <a:endParaRPr sz="1200" dirty="0">
              <a:solidFill>
                <a:schemeClr val="dk1"/>
              </a:solidFill>
            </a:endParaRPr>
          </a:p>
        </p:txBody>
      </p:sp>
      <p:pic>
        <p:nvPicPr>
          <p:cNvPr id="797" name="Google Shape;797;p79" descr="Learnings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877193" y="1139623"/>
            <a:ext cx="1838182" cy="33676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6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3" name="Google Shape;803;p8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804" name="Google Shape;804;p80"/>
          <p:cNvSpPr/>
          <p:nvPr/>
        </p:nvSpPr>
        <p:spPr>
          <a:xfrm>
            <a:off x="1714500" y="1794575"/>
            <a:ext cx="6064800" cy="212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7150" tIns="57150" rIns="57150" bIns="571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640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Case Study #3</a:t>
            </a:r>
            <a:br>
              <a:rPr lang="en" sz="640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</a:br>
            <a:r>
              <a:rPr lang="en" sz="640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Real-Time GI</a:t>
            </a:r>
            <a:endParaRPr sz="640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805" name="Google Shape;805;p80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29</a:t>
            </a:fld>
            <a:endParaRPr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0" name="Google Shape;810;p81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Case Study #3 - Real-Time Global Illumination</a:t>
            </a:r>
            <a:endParaRPr/>
          </a:p>
        </p:txBody>
      </p:sp>
      <p:sp>
        <p:nvSpPr>
          <p:cNvPr id="811" name="Google Shape;811;p81"/>
          <p:cNvSpPr txBox="1">
            <a:spLocks noGrp="1"/>
          </p:cNvSpPr>
          <p:nvPr>
            <p:ph type="subTitle" idx="4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Real-Time GI has been a multi-decade challenge and dream for many</a:t>
            </a:r>
            <a:endParaRPr dirty="0"/>
          </a:p>
        </p:txBody>
      </p:sp>
      <p:sp>
        <p:nvSpPr>
          <p:cNvPr id="812" name="Google Shape;812;p81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30</a:t>
            </a:fld>
            <a:endParaRPr/>
          </a:p>
        </p:txBody>
      </p:sp>
      <p:pic>
        <p:nvPicPr>
          <p:cNvPr id="813" name="Google Shape;813;p8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A28E596F-6AD9-CB6A-5DB2-933A22D57791}"/>
              </a:ext>
            </a:extLst>
          </p:cNvPr>
          <p:cNvGrpSpPr/>
          <p:nvPr/>
        </p:nvGrpSpPr>
        <p:grpSpPr>
          <a:xfrm>
            <a:off x="428625" y="1027375"/>
            <a:ext cx="8119373" cy="3544625"/>
            <a:chOff x="428625" y="1027375"/>
            <a:chExt cx="7216321" cy="3150385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CB9F6094-6F64-2377-C513-3150D45049B5}"/>
                </a:ext>
              </a:extLst>
            </p:cNvPr>
            <p:cNvGrpSpPr/>
            <p:nvPr/>
          </p:nvGrpSpPr>
          <p:grpSpPr>
            <a:xfrm>
              <a:off x="428625" y="1027375"/>
              <a:ext cx="5599946" cy="3150385"/>
              <a:chOff x="330775" y="1376395"/>
              <a:chExt cx="4915690" cy="2765440"/>
            </a:xfrm>
          </p:grpSpPr>
          <p:pic>
            <p:nvPicPr>
              <p:cNvPr id="814" name="Google Shape;814;p81"/>
              <p:cNvPicPr preferRelativeResize="0"/>
              <p:nvPr/>
            </p:nvPicPr>
            <p:blipFill>
              <a:blip r:embed="rId4">
                <a:alphaModFix/>
              </a:blip>
              <a:stretch>
                <a:fillRect/>
              </a:stretch>
            </p:blipFill>
            <p:spPr>
              <a:xfrm>
                <a:off x="2823565" y="1376395"/>
                <a:ext cx="2422900" cy="1355785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817" name="Google Shape;817;p81"/>
              <p:cNvPicPr preferRelativeResize="0"/>
              <p:nvPr/>
            </p:nvPicPr>
            <p:blipFill>
              <a:blip r:embed="rId5">
                <a:alphaModFix/>
              </a:blip>
              <a:stretch>
                <a:fillRect/>
              </a:stretch>
            </p:blipFill>
            <p:spPr>
              <a:xfrm>
                <a:off x="330775" y="1380144"/>
                <a:ext cx="2422900" cy="1362881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818" name="Google Shape;818;p81"/>
              <p:cNvPicPr preferRelativeResize="0"/>
              <p:nvPr/>
            </p:nvPicPr>
            <p:blipFill>
              <a:blip r:embed="rId6">
                <a:alphaModFix/>
              </a:blip>
              <a:srcRect b="6801"/>
              <a:stretch>
                <a:fillRect/>
              </a:stretch>
            </p:blipFill>
            <p:spPr>
              <a:xfrm>
                <a:off x="330775" y="2784325"/>
                <a:ext cx="2422898" cy="135751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3" name="Picture 2">
                <a:extLst>
                  <a:ext uri="{FF2B5EF4-FFF2-40B4-BE49-F238E27FC236}">
                    <a16:creationId xmlns:a16="http://schemas.microsoft.com/office/drawing/2014/main" id="{6E10BD2A-965A-9ADD-342E-4D4EEFCCE4A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823567" y="2784325"/>
                <a:ext cx="2422898" cy="1357510"/>
              </a:xfrm>
              <a:prstGeom prst="rect">
                <a:avLst/>
              </a:prstGeom>
            </p:spPr>
          </p:pic>
        </p:grpSp>
        <p:pic>
          <p:nvPicPr>
            <p:cNvPr id="5" name="Google Shape;815;p81">
              <a:extLst>
                <a:ext uri="{FF2B5EF4-FFF2-40B4-BE49-F238E27FC236}">
                  <a16:creationId xmlns:a16="http://schemas.microsoft.com/office/drawing/2014/main" id="{5D330EF4-DBCD-B031-BE8E-9F99A505CB48}"/>
                </a:ext>
              </a:extLst>
            </p:cNvPr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>
              <a:off x="6108189" y="1034993"/>
              <a:ext cx="1536757" cy="153675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" name="Google Shape;816;p81">
              <a:extLst>
                <a:ext uri="{FF2B5EF4-FFF2-40B4-BE49-F238E27FC236}">
                  <a16:creationId xmlns:a16="http://schemas.microsoft.com/office/drawing/2014/main" id="{02C986F4-51D8-0C08-D7B1-5F8668ADFFAA}"/>
                </a:ext>
              </a:extLst>
            </p:cNvPr>
            <p:cNvPicPr preferRelativeResize="0"/>
            <p:nvPr/>
          </p:nvPicPr>
          <p:blipFill>
            <a:blip r:embed="rId9">
              <a:alphaModFix/>
            </a:blip>
            <a:srcRect l="12500" t="-9" r="12500" b="9"/>
            <a:stretch>
              <a:fillRect/>
            </a:stretch>
          </p:blipFill>
          <p:spPr>
            <a:xfrm>
              <a:off x="6108189" y="2640870"/>
              <a:ext cx="1536757" cy="1536757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" name="Google Shape;825;p82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Case Study #3 - Real-Time Global Illumination</a:t>
            </a:r>
            <a:endParaRPr/>
          </a:p>
        </p:txBody>
      </p:sp>
      <p:sp>
        <p:nvSpPr>
          <p:cNvPr id="826" name="Google Shape;826;p82"/>
          <p:cNvSpPr txBox="1">
            <a:spLocks noGrp="1"/>
          </p:cNvSpPr>
          <p:nvPr>
            <p:ph type="subTitle" idx="4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Greatly simplifies lighting workflows and enables real-time editing</a:t>
            </a:r>
            <a:endParaRPr dirty="0"/>
          </a:p>
        </p:txBody>
      </p:sp>
      <p:sp>
        <p:nvSpPr>
          <p:cNvPr id="827" name="Google Shape;827;p82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31</a:t>
            </a:fld>
            <a:endParaRPr/>
          </a:p>
        </p:txBody>
      </p:sp>
      <p:pic>
        <p:nvPicPr>
          <p:cNvPr id="828" name="Google Shape;828;p8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Google Shape;829;p82">
            <a:extLst>
              <a:ext uri="{FF2B5EF4-FFF2-40B4-BE49-F238E27FC236}">
                <a16:creationId xmlns:a16="http://schemas.microsoft.com/office/drawing/2014/main" id="{E874C31C-CEE1-B7D1-2C66-E6E342AF7798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8050" y="965200"/>
            <a:ext cx="6652598" cy="3561899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Google Shape;830;p82">
            <a:extLst>
              <a:ext uri="{FF2B5EF4-FFF2-40B4-BE49-F238E27FC236}">
                <a16:creationId xmlns:a16="http://schemas.microsoft.com/office/drawing/2014/main" id="{70ADFCCA-02CB-72D4-7459-173FF9B885AB}"/>
              </a:ext>
            </a:extLst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181600" y="965200"/>
            <a:ext cx="1533850" cy="153385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Google Shape;831;p82">
            <a:extLst>
              <a:ext uri="{FF2B5EF4-FFF2-40B4-BE49-F238E27FC236}">
                <a16:creationId xmlns:a16="http://schemas.microsoft.com/office/drawing/2014/main" id="{9FAA7C15-7043-935A-37B0-181A756E65B6}"/>
              </a:ext>
            </a:extLst>
          </p:cNvPr>
          <p:cNvSpPr txBox="1"/>
          <p:nvPr/>
        </p:nvSpPr>
        <p:spPr>
          <a:xfrm>
            <a:off x="7181625" y="2499050"/>
            <a:ext cx="1669800" cy="226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dirty="0">
                <a:solidFill>
                  <a:schemeClr val="dk1"/>
                </a:solidFill>
              </a:rPr>
              <a:t>"Creating even a fraction of the 150+ new stadiums in College Football 25 would’ve been unthinkable using previous lighting methods. GIBS unlocked a way for world builders and lighters to work together without the frustration &amp; enormous cost of destructive &amp; brittle baked-lighting workflows." </a:t>
            </a:r>
            <a:br>
              <a:rPr lang="en" sz="900" dirty="0">
                <a:solidFill>
                  <a:schemeClr val="dk1"/>
                </a:solidFill>
              </a:rPr>
            </a:br>
            <a:br>
              <a:rPr lang="en" sz="900" dirty="0">
                <a:solidFill>
                  <a:schemeClr val="dk1"/>
                </a:solidFill>
              </a:rPr>
            </a:br>
            <a:r>
              <a:rPr lang="en" sz="900" i="1" dirty="0">
                <a:solidFill>
                  <a:schemeClr val="dk1"/>
                </a:solidFill>
              </a:rPr>
              <a:t>Richard Burgess-Dawson</a:t>
            </a:r>
            <a:br>
              <a:rPr lang="en" sz="900" i="1" dirty="0">
                <a:solidFill>
                  <a:schemeClr val="dk1"/>
                </a:solidFill>
              </a:rPr>
            </a:br>
            <a:r>
              <a:rPr lang="en" sz="900" i="1" dirty="0">
                <a:solidFill>
                  <a:schemeClr val="dk1"/>
                </a:solidFill>
              </a:rPr>
              <a:t>Franchise Art Director</a:t>
            </a:r>
            <a:br>
              <a:rPr lang="en" sz="900" i="1" dirty="0">
                <a:solidFill>
                  <a:schemeClr val="dk1"/>
                </a:solidFill>
              </a:rPr>
            </a:br>
            <a:r>
              <a:rPr lang="en" sz="900" i="1" dirty="0">
                <a:solidFill>
                  <a:schemeClr val="dk1"/>
                </a:solidFill>
              </a:rPr>
              <a:t>College Football 25</a:t>
            </a:r>
            <a:endParaRPr sz="900" i="1" dirty="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6" name="Google Shape;836;p83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Case Study #3 - Real-Time Global Illumination - Journey</a:t>
            </a:r>
            <a:endParaRPr/>
          </a:p>
        </p:txBody>
      </p:sp>
      <p:sp>
        <p:nvSpPr>
          <p:cNvPr id="837" name="Google Shape;837;p83"/>
          <p:cNvSpPr txBox="1">
            <a:spLocks noGrp="1"/>
          </p:cNvSpPr>
          <p:nvPr>
            <p:ph type="subTitle" idx="4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Greatly simplifies lighting workflows and enables real-time editing</a:t>
            </a:r>
            <a:endParaRPr/>
          </a:p>
        </p:txBody>
      </p:sp>
      <p:sp>
        <p:nvSpPr>
          <p:cNvPr id="838" name="Google Shape;838;p83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32</a:t>
            </a:fld>
            <a:endParaRPr/>
          </a:p>
        </p:txBody>
      </p:sp>
      <p:pic>
        <p:nvPicPr>
          <p:cNvPr id="839" name="Google Shape;839;p8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sp>
        <p:nvSpPr>
          <p:cNvPr id="840" name="Google Shape;840;p83"/>
          <p:cNvSpPr txBox="1">
            <a:spLocks noGrp="1"/>
          </p:cNvSpPr>
          <p:nvPr>
            <p:ph type="body" idx="1"/>
          </p:nvPr>
        </p:nvSpPr>
        <p:spPr>
          <a:xfrm>
            <a:off x="428625" y="1090850"/>
            <a:ext cx="5649000" cy="341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dirty="0"/>
              <a:t>Origins (2017–2018):</a:t>
            </a:r>
            <a:endParaRPr sz="1200" b="1" dirty="0"/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200" dirty="0"/>
              <a:t>Originally showcased in PICA PICA, a GDC 2018 SEED demo developed during </a:t>
            </a:r>
            <a:r>
              <a:rPr lang="en" sz="1200" i="1" dirty="0"/>
              <a:t>DirectX Raytracing </a:t>
            </a:r>
            <a:r>
              <a:rPr lang="en" sz="1200" dirty="0"/>
              <a:t>API definition and NVIDIA RTX hardware bring-up, in partnership with NVIDIA and Microsoft.</a:t>
            </a:r>
            <a:endParaRPr sz="1200" dirty="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dirty="0"/>
              <a:t>Productization </a:t>
            </a:r>
            <a:r>
              <a:rPr lang="en" sz="1200" b="1" dirty="0">
                <a:solidFill>
                  <a:schemeClr val="dk1"/>
                </a:solidFill>
              </a:rPr>
              <a:t>(2020</a:t>
            </a:r>
            <a:r>
              <a:rPr lang="en" sz="1200" b="1" dirty="0"/>
              <a:t>-...)</a:t>
            </a:r>
            <a:r>
              <a:rPr lang="en" sz="1200" b="1" dirty="0">
                <a:solidFill>
                  <a:schemeClr val="dk1"/>
                </a:solidFill>
              </a:rPr>
              <a:t>:</a:t>
            </a:r>
            <a:endParaRPr sz="1200" b="1" dirty="0"/>
          </a:p>
          <a:p>
            <a:pPr marL="457200" marR="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200" dirty="0"/>
              <a:t>Revisited to meet production needs:</a:t>
            </a:r>
            <a:endParaRPr sz="1200" dirty="0"/>
          </a:p>
          <a:p>
            <a:pPr marL="914400" marR="0" lvl="1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AutoNum type="alphaLcPeriod"/>
            </a:pPr>
            <a:r>
              <a:rPr lang="en" sz="1200" b="1" dirty="0"/>
              <a:t>NCAA College Football</a:t>
            </a:r>
            <a:r>
              <a:rPr lang="en" sz="1200" dirty="0"/>
              <a:t>: Enabled shipping of </a:t>
            </a:r>
            <a:r>
              <a:rPr lang="en" sz="1200" b="1" dirty="0"/>
              <a:t>150+ stadiums</a:t>
            </a:r>
            <a:r>
              <a:rPr lang="en" sz="1200" dirty="0"/>
              <a:t>.</a:t>
            </a:r>
            <a:endParaRPr sz="1200" dirty="0"/>
          </a:p>
          <a:p>
            <a:pPr marL="914400" marR="0" lvl="1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AutoNum type="alphaLcPeriod"/>
            </a:pPr>
            <a:r>
              <a:rPr lang="en" sz="1200" b="1" dirty="0"/>
              <a:t>s</a:t>
            </a:r>
            <a:r>
              <a:rPr lang="en" sz="1200" b="1" dirty="0">
                <a:solidFill>
                  <a:schemeClr val="dk1"/>
                </a:solidFill>
              </a:rPr>
              <a:t>kate:</a:t>
            </a:r>
            <a:r>
              <a:rPr lang="en" sz="1200" dirty="0">
                <a:solidFill>
                  <a:schemeClr val="dk1"/>
                </a:solidFill>
              </a:rPr>
              <a:t> Supports dynamic </a:t>
            </a:r>
            <a:r>
              <a:rPr lang="en" sz="1200" b="1" dirty="0">
                <a:solidFill>
                  <a:schemeClr val="dk1"/>
                </a:solidFill>
              </a:rPr>
              <a:t>open world</a:t>
            </a:r>
            <a:r>
              <a:rPr lang="en" sz="1200" dirty="0"/>
              <a:t> and UGC.</a:t>
            </a:r>
            <a:br>
              <a:rPr lang="en" sz="1200" dirty="0">
                <a:solidFill>
                  <a:schemeClr val="dk1"/>
                </a:solidFill>
              </a:rPr>
            </a:br>
            <a:endParaRPr sz="1200" b="1" dirty="0">
              <a:solidFill>
                <a:schemeClr val="dk1"/>
              </a:solidFill>
            </a:endParaRPr>
          </a:p>
          <a:p>
            <a:pPr marL="457200" marR="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200" dirty="0"/>
              <a:t>Productized via close partnership between SEED, Frostbite, CFB </a:t>
            </a:r>
            <a:br>
              <a:rPr lang="en" sz="1200" dirty="0"/>
            </a:br>
            <a:r>
              <a:rPr lang="en" sz="1200" dirty="0"/>
              <a:t>and skate team.</a:t>
            </a:r>
            <a:br>
              <a:rPr lang="en" sz="1200" dirty="0"/>
            </a:br>
            <a:endParaRPr lang="en" sz="1200" dirty="0"/>
          </a:p>
          <a:p>
            <a:pPr marL="15875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lang="en" sz="1200" dirty="0"/>
              <a:t>S</a:t>
            </a:r>
            <a:r>
              <a:rPr lang="en-US" sz="1200" dirty="0" err="1"/>
              <a:t>uccessfully</a:t>
            </a:r>
            <a:r>
              <a:rPr lang="en-US" sz="1200" dirty="0"/>
              <a:t> shipped, bringing ray tracing from demo to production.</a:t>
            </a:r>
          </a:p>
        </p:txBody>
      </p:sp>
      <p:grpSp>
        <p:nvGrpSpPr>
          <p:cNvPr id="841" name="Google Shape;841;p83"/>
          <p:cNvGrpSpPr/>
          <p:nvPr/>
        </p:nvGrpSpPr>
        <p:grpSpPr>
          <a:xfrm>
            <a:off x="6236079" y="1111039"/>
            <a:ext cx="2319200" cy="3458059"/>
            <a:chOff x="6394275" y="1346450"/>
            <a:chExt cx="2243374" cy="3344675"/>
          </a:xfrm>
        </p:grpSpPr>
        <p:pic>
          <p:nvPicPr>
            <p:cNvPr id="842" name="Google Shape;842;p83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6394276" y="1346450"/>
              <a:ext cx="2243364" cy="168252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43" name="Google Shape;843;p83"/>
            <p:cNvPicPr preferRelativeResize="0"/>
            <p:nvPr/>
          </p:nvPicPr>
          <p:blipFill rotWithShape="1">
            <a:blip r:embed="rId5">
              <a:alphaModFix/>
            </a:blip>
            <a:srcRect l="36019" r="31136" b="26831"/>
            <a:stretch/>
          </p:blipFill>
          <p:spPr>
            <a:xfrm>
              <a:off x="6394275" y="3028978"/>
              <a:ext cx="2243374" cy="1662147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0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8" name="Google Shape;848;p84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Case Study #3 - Real-Time Global Illumination - Learnings</a:t>
            </a:r>
            <a:endParaRPr/>
          </a:p>
        </p:txBody>
      </p:sp>
      <p:sp>
        <p:nvSpPr>
          <p:cNvPr id="849" name="Google Shape;849;p84"/>
          <p:cNvSpPr txBox="1">
            <a:spLocks noGrp="1"/>
          </p:cNvSpPr>
          <p:nvPr>
            <p:ph type="subTitle" idx="4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We’ve learned a lot along the way</a:t>
            </a:r>
            <a:endParaRPr/>
          </a:p>
        </p:txBody>
      </p:sp>
      <p:sp>
        <p:nvSpPr>
          <p:cNvPr id="850" name="Google Shape;850;p84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33</a:t>
            </a:fld>
            <a:endParaRPr/>
          </a:p>
        </p:txBody>
      </p:sp>
      <p:pic>
        <p:nvPicPr>
          <p:cNvPr id="851" name="Google Shape;851;p8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sp>
        <p:nvSpPr>
          <p:cNvPr id="852" name="Google Shape;852;p84"/>
          <p:cNvSpPr txBox="1">
            <a:spLocks noGrp="1"/>
          </p:cNvSpPr>
          <p:nvPr>
            <p:ph type="body" idx="1"/>
          </p:nvPr>
        </p:nvSpPr>
        <p:spPr>
          <a:xfrm>
            <a:off x="428625" y="1052923"/>
            <a:ext cx="4794600" cy="341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dirty="0"/>
              <a:t>On productizing rendering tech demos:</a:t>
            </a:r>
            <a:endParaRPr sz="1200" b="1" dirty="0"/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200" b="1" dirty="0"/>
              <a:t>Validate in the real world: </a:t>
            </a:r>
            <a:r>
              <a:rPr lang="en" sz="1200" dirty="0"/>
              <a:t>high internal confidence isn’t enough — real-world scenarios reveal edge cases and performance constraints.</a:t>
            </a:r>
            <a:br>
              <a:rPr lang="en" sz="1200" dirty="0"/>
            </a:br>
            <a:endParaRPr sz="1200" b="1" dirty="0"/>
          </a:p>
          <a:p>
            <a:pPr marL="457200" marR="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200" b="1" dirty="0"/>
              <a:t>Productization is a long game</a:t>
            </a:r>
            <a:r>
              <a:rPr lang="en" sz="1200" dirty="0"/>
              <a:t>: turning advanced rendering tech into a robust, shippable feature takes time and iteration.</a:t>
            </a:r>
            <a:br>
              <a:rPr lang="en" sz="1200" dirty="0"/>
            </a:br>
            <a:endParaRPr sz="1200" dirty="0"/>
          </a:p>
          <a:p>
            <a:pPr marL="457200" marR="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200" b="1" dirty="0"/>
              <a:t>Champions matter: </a:t>
            </a:r>
            <a:r>
              <a:rPr lang="en" sz="1200" dirty="0"/>
              <a:t>a strong partner on the destination team is essential to drive adoption and alignment.</a:t>
            </a:r>
            <a:br>
              <a:rPr lang="en" sz="1200" dirty="0"/>
            </a:br>
            <a:endParaRPr sz="1200" dirty="0"/>
          </a:p>
          <a:p>
            <a:pPr marL="457200" marR="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200" b="1" dirty="0"/>
              <a:t>Secure buy-in across the stack: </a:t>
            </a:r>
            <a:endParaRPr sz="1200" b="1" dirty="0"/>
          </a:p>
          <a:p>
            <a:pPr marL="914400" marR="0" lvl="1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AutoNum type="alphaLcPeriod"/>
            </a:pPr>
            <a:r>
              <a:rPr lang="en" sz="1200" dirty="0"/>
              <a:t>Artists: Workflow implications</a:t>
            </a:r>
            <a:endParaRPr sz="1200" dirty="0"/>
          </a:p>
          <a:p>
            <a:pPr marL="914400" marR="0" lvl="1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AutoNum type="alphaLcPeriod"/>
            </a:pPr>
            <a:r>
              <a:rPr lang="en" sz="1200" dirty="0"/>
              <a:t>Engineers: Performance considerations</a:t>
            </a:r>
            <a:endParaRPr sz="1200" dirty="0"/>
          </a:p>
          <a:p>
            <a:pPr marL="914400" marR="0" lvl="1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AutoNum type="alphaLcPeriod"/>
            </a:pPr>
            <a:r>
              <a:rPr lang="en" sz="1200" dirty="0"/>
              <a:t>Producers: Schedule impact — always plan a fallback path</a:t>
            </a:r>
            <a:endParaRPr sz="1200" dirty="0"/>
          </a:p>
        </p:txBody>
      </p:sp>
      <p:pic>
        <p:nvPicPr>
          <p:cNvPr id="853" name="Google Shape;853;p84"/>
          <p:cNvPicPr preferRelativeResize="0"/>
          <p:nvPr/>
        </p:nvPicPr>
        <p:blipFill rotWithShape="1">
          <a:blip r:embed="rId4">
            <a:alphaModFix/>
          </a:blip>
          <a:srcRect l="42119"/>
          <a:stretch/>
        </p:blipFill>
        <p:spPr>
          <a:xfrm>
            <a:off x="5350325" y="1041475"/>
            <a:ext cx="3461826" cy="33643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2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9" name="Google Shape;859;p8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860" name="Google Shape;860;p85"/>
          <p:cNvSpPr/>
          <p:nvPr/>
        </p:nvSpPr>
        <p:spPr>
          <a:xfrm>
            <a:off x="1714500" y="1794575"/>
            <a:ext cx="6064800" cy="212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7150" tIns="57150" rIns="57150" bIns="571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640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Case Study #4</a:t>
            </a:r>
            <a:br>
              <a:rPr lang="en" sz="640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</a:br>
            <a:r>
              <a:rPr lang="en" sz="640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Game AI</a:t>
            </a:r>
            <a:endParaRPr sz="640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861" name="Google Shape;861;p85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34</a:t>
            </a:fld>
            <a:endParaRPr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6" name="Google Shape;866;p86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Case Study #4 - Game AI</a:t>
            </a:r>
            <a:endParaRPr dirty="0"/>
          </a:p>
        </p:txBody>
      </p:sp>
      <p:sp>
        <p:nvSpPr>
          <p:cNvPr id="867" name="Google Shape;867;p86"/>
          <p:cNvSpPr txBox="1">
            <a:spLocks noGrp="1"/>
          </p:cNvSpPr>
          <p:nvPr>
            <p:ph type="subTitle" idx="4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Using reinforcement learning to train and improve goalkeeper positioning in FC26</a:t>
            </a:r>
            <a:endParaRPr dirty="0"/>
          </a:p>
        </p:txBody>
      </p:sp>
      <p:sp>
        <p:nvSpPr>
          <p:cNvPr id="868" name="Google Shape;868;p86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35</a:t>
            </a:fld>
            <a:endParaRPr/>
          </a:p>
        </p:txBody>
      </p:sp>
      <p:pic>
        <p:nvPicPr>
          <p:cNvPr id="869" name="Google Shape;869;p8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238B6E1-AE56-5403-AA2D-457CBE68915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b="51074"/>
          <a:stretch>
            <a:fillRect/>
          </a:stretch>
        </p:blipFill>
        <p:spPr>
          <a:xfrm>
            <a:off x="6935029" y="984201"/>
            <a:ext cx="1994495" cy="988532"/>
          </a:xfrm>
          <a:prstGeom prst="rect">
            <a:avLst/>
          </a:prstGeom>
        </p:spPr>
      </p:pic>
      <p:pic>
        <p:nvPicPr>
          <p:cNvPr id="2" name="2025-11-08 11-49-46">
            <a:hlinkClick r:id="" action="ppaction://media"/>
            <a:extLst>
              <a:ext uri="{FF2B5EF4-FFF2-40B4-BE49-F238E27FC236}">
                <a16:creationId xmlns:a16="http://schemas.microsoft.com/office/drawing/2014/main" id="{38717E0C-52DB-FA9A-0690-F1B78848807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4708" t="-1" r="6805" b="14599"/>
          <a:stretch>
            <a:fillRect/>
          </a:stretch>
        </p:blipFill>
        <p:spPr>
          <a:xfrm>
            <a:off x="439655" y="1051190"/>
            <a:ext cx="6495373" cy="35260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996EBCD-A80D-CBFC-E7A8-58306CA7396A}"/>
              </a:ext>
            </a:extLst>
          </p:cNvPr>
          <p:cNvSpPr txBox="1"/>
          <p:nvPr/>
        </p:nvSpPr>
        <p:spPr>
          <a:xfrm>
            <a:off x="7073900" y="3004689"/>
            <a:ext cx="20701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/>
              <a:t>Paper:</a:t>
            </a:r>
            <a:br>
              <a:rPr lang="en-US" sz="1200" b="1" dirty="0"/>
            </a:br>
            <a:r>
              <a:rPr lang="en-US" sz="1200" dirty="0"/>
              <a:t>arxiv.org/pdf/2510.23216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315C07-D041-F46B-FCFF-77688A8C8DC9}"/>
              </a:ext>
            </a:extLst>
          </p:cNvPr>
          <p:cNvSpPr txBox="1"/>
          <p:nvPr/>
        </p:nvSpPr>
        <p:spPr>
          <a:xfrm>
            <a:off x="7073900" y="3559134"/>
            <a:ext cx="187536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>
                <a:sym typeface="Wingdings" panose="05000000000000000000" pitchFamily="2" charset="2"/>
              </a:rPr>
              <a:t>Gameplay </a:t>
            </a:r>
            <a:r>
              <a:rPr lang="en-US" sz="1200" b="1" dirty="0" err="1">
                <a:sym typeface="Wingdings" panose="05000000000000000000" pitchFamily="2" charset="2"/>
              </a:rPr>
              <a:t>deepdive</a:t>
            </a:r>
            <a:r>
              <a:rPr lang="en-US" sz="1200" b="1" dirty="0">
                <a:sym typeface="Wingdings" panose="05000000000000000000" pitchFamily="2" charset="2"/>
              </a:rPr>
              <a:t>: </a:t>
            </a:r>
            <a:r>
              <a:rPr lang="en-US" sz="1200" dirty="0"/>
              <a:t>ea.com/games/ea-sports-fc/fc-26/news/pitch-notes-fc26-gameplay-deep-dive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58DD756-78B6-29D6-5224-C223D6378A5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73901" y="1972733"/>
            <a:ext cx="1855624" cy="7449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92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5" name="Google Shape;875;p87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Case Study #4 - Game AI - Journey</a:t>
            </a:r>
            <a:endParaRPr dirty="0"/>
          </a:p>
        </p:txBody>
      </p:sp>
      <p:sp>
        <p:nvSpPr>
          <p:cNvPr id="876" name="Google Shape;876;p87"/>
          <p:cNvSpPr txBox="1">
            <a:spLocks noGrp="1"/>
          </p:cNvSpPr>
          <p:nvPr>
            <p:ph type="subTitle" idx="4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Using reinforcement learning to train and improve goalkeeper positioning in FC26</a:t>
            </a:r>
            <a:endParaRPr/>
          </a:p>
        </p:txBody>
      </p:sp>
      <p:sp>
        <p:nvSpPr>
          <p:cNvPr id="877" name="Google Shape;877;p87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36</a:t>
            </a:fld>
            <a:endParaRPr/>
          </a:p>
        </p:txBody>
      </p:sp>
      <p:pic>
        <p:nvPicPr>
          <p:cNvPr id="878" name="Google Shape;878;p8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sp>
        <p:nvSpPr>
          <p:cNvPr id="879" name="Google Shape;879;p87"/>
          <p:cNvSpPr txBox="1">
            <a:spLocks noGrp="1"/>
          </p:cNvSpPr>
          <p:nvPr>
            <p:ph type="body" idx="1"/>
          </p:nvPr>
        </p:nvSpPr>
        <p:spPr>
          <a:xfrm>
            <a:off x="428625" y="1019725"/>
            <a:ext cx="5071693" cy="3605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="1" dirty="0"/>
              <a:t>Origins (2017–2022): Reinforcement Learning in Games</a:t>
            </a:r>
            <a:endParaRPr sz="1100" b="1" dirty="0"/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100" b="1" dirty="0">
                <a:latin typeface="Arial"/>
                <a:ea typeface="Arial"/>
                <a:cs typeface="Arial"/>
                <a:sym typeface="Arial"/>
              </a:rPr>
              <a:t>Early Exploration (2017):</a:t>
            </a:r>
            <a:r>
              <a:rPr lang="en" sz="1100" dirty="0">
                <a:latin typeface="Arial"/>
                <a:ea typeface="Arial"/>
                <a:cs typeface="Arial"/>
                <a:sym typeface="Arial"/>
              </a:rPr>
              <a:t> SEED began investigating reinforcement </a:t>
            </a:r>
            <a:br>
              <a:rPr lang="en" sz="1100" dirty="0">
                <a:latin typeface="Arial"/>
                <a:ea typeface="Arial"/>
                <a:cs typeface="Arial"/>
                <a:sym typeface="Arial"/>
              </a:rPr>
            </a:br>
            <a:r>
              <a:rPr lang="en" sz="1100" dirty="0">
                <a:latin typeface="Arial"/>
                <a:ea typeface="Arial"/>
                <a:cs typeface="Arial"/>
                <a:sym typeface="Arial"/>
              </a:rPr>
              <a:t>learning (RL) for gameplay, collaborating with </a:t>
            </a:r>
            <a:r>
              <a:rPr lang="en" sz="1100" b="1" dirty="0">
                <a:latin typeface="Arial"/>
                <a:ea typeface="Arial"/>
                <a:cs typeface="Arial"/>
                <a:sym typeface="Arial"/>
              </a:rPr>
              <a:t>DICE</a:t>
            </a:r>
            <a:r>
              <a:rPr lang="en" sz="1100" dirty="0">
                <a:latin typeface="Arial"/>
                <a:ea typeface="Arial"/>
                <a:cs typeface="Arial"/>
                <a:sym typeface="Arial"/>
              </a:rPr>
              <a:t> on experimental RL </a:t>
            </a:r>
            <a:br>
              <a:rPr lang="en" sz="1100" dirty="0">
                <a:latin typeface="Arial"/>
                <a:ea typeface="Arial"/>
                <a:cs typeface="Arial"/>
                <a:sym typeface="Arial"/>
              </a:rPr>
            </a:br>
            <a:r>
              <a:rPr lang="en" sz="1100" dirty="0">
                <a:latin typeface="Arial"/>
                <a:ea typeface="Arial"/>
                <a:cs typeface="Arial"/>
                <a:sym typeface="Arial"/>
              </a:rPr>
              <a:t>bots in </a:t>
            </a:r>
            <a:r>
              <a:rPr lang="en" sz="1100" i="1" dirty="0">
                <a:latin typeface="Arial"/>
                <a:ea typeface="Arial"/>
                <a:cs typeface="Arial"/>
                <a:sym typeface="Arial"/>
              </a:rPr>
              <a:t>Battlefield 1</a:t>
            </a:r>
            <a:r>
              <a:rPr lang="en" sz="1100" dirty="0">
                <a:latin typeface="Arial"/>
                <a:ea typeface="Arial"/>
                <a:cs typeface="Arial"/>
                <a:sym typeface="Arial"/>
              </a:rPr>
              <a:t>. Did not ship.</a:t>
            </a:r>
            <a:br>
              <a:rPr lang="en" sz="1100" dirty="0">
                <a:latin typeface="Arial"/>
                <a:ea typeface="Arial"/>
                <a:cs typeface="Arial"/>
                <a:sym typeface="Arial"/>
              </a:rPr>
            </a:br>
            <a:endParaRPr sz="1100" dirty="0"/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"/>
              <a:buChar char="●"/>
            </a:pPr>
            <a:r>
              <a:rPr lang="en" sz="1100" b="1" dirty="0">
                <a:latin typeface="Arial"/>
                <a:ea typeface="Arial"/>
                <a:cs typeface="Arial"/>
                <a:sym typeface="Arial"/>
              </a:rPr>
              <a:t>First Public Milestone:</a:t>
            </a:r>
            <a:r>
              <a:rPr lang="en" sz="1100" dirty="0">
                <a:latin typeface="Arial"/>
                <a:ea typeface="Arial"/>
                <a:cs typeface="Arial"/>
                <a:sym typeface="Arial"/>
              </a:rPr>
              <a:t> Presented at </a:t>
            </a:r>
            <a:r>
              <a:rPr lang="en" sz="1100" b="1" dirty="0">
                <a:latin typeface="Arial"/>
                <a:ea typeface="Arial"/>
                <a:cs typeface="Arial"/>
                <a:sym typeface="Arial"/>
              </a:rPr>
              <a:t>GDC 2018</a:t>
            </a:r>
            <a:r>
              <a:rPr lang="en" sz="1100" dirty="0">
                <a:latin typeface="Arial"/>
                <a:ea typeface="Arial"/>
                <a:cs typeface="Arial"/>
                <a:sym typeface="Arial"/>
              </a:rPr>
              <a:t>, showcasing one of </a:t>
            </a:r>
            <a:br>
              <a:rPr lang="en" sz="1100" dirty="0">
                <a:latin typeface="Arial"/>
                <a:ea typeface="Arial"/>
                <a:cs typeface="Arial"/>
                <a:sym typeface="Arial"/>
              </a:rPr>
            </a:br>
            <a:r>
              <a:rPr lang="en" sz="1100" dirty="0">
                <a:latin typeface="Arial"/>
                <a:ea typeface="Arial"/>
                <a:cs typeface="Arial"/>
                <a:sym typeface="Arial"/>
              </a:rPr>
              <a:t>the first real-time RL demos in a AAA context.</a:t>
            </a:r>
            <a:r>
              <a:rPr lang="en" sz="1100" dirty="0"/>
              <a:t> </a:t>
            </a:r>
            <a:br>
              <a:rPr lang="en" sz="1100" dirty="0"/>
            </a:br>
            <a:endParaRPr sz="1100" dirty="0"/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" sz="1100" b="1" dirty="0">
                <a:latin typeface="Arial"/>
                <a:ea typeface="Arial"/>
                <a:cs typeface="Arial"/>
                <a:sym typeface="Arial"/>
              </a:rPr>
              <a:t>Continuous Evolution:</a:t>
            </a:r>
            <a:r>
              <a:rPr lang="en" sz="1100" dirty="0">
                <a:latin typeface="Arial"/>
                <a:ea typeface="Arial"/>
                <a:cs typeface="Arial"/>
                <a:sym typeface="Arial"/>
              </a:rPr>
              <a:t> Over the years, both the </a:t>
            </a:r>
            <a:r>
              <a:rPr lang="en" sz="1100" b="1" dirty="0">
                <a:latin typeface="Arial"/>
                <a:ea typeface="Arial"/>
                <a:cs typeface="Arial"/>
                <a:sym typeface="Arial"/>
              </a:rPr>
              <a:t>field and our expertise</a:t>
            </a:r>
            <a:r>
              <a:rPr lang="en" sz="1100" dirty="0">
                <a:latin typeface="Arial"/>
                <a:ea typeface="Arial"/>
                <a:cs typeface="Arial"/>
                <a:sym typeface="Arial"/>
              </a:rPr>
              <a:t> </a:t>
            </a:r>
            <a:br>
              <a:rPr lang="en" sz="1100" dirty="0">
                <a:latin typeface="Arial"/>
                <a:ea typeface="Arial"/>
                <a:cs typeface="Arial"/>
                <a:sym typeface="Arial"/>
              </a:rPr>
            </a:br>
            <a:r>
              <a:rPr lang="en" sz="1100" dirty="0">
                <a:latin typeface="Arial"/>
                <a:ea typeface="Arial"/>
                <a:cs typeface="Arial"/>
                <a:sym typeface="Arial"/>
              </a:rPr>
              <a:t>matured, moving from proof-of-concept to robust, scalable systems.</a:t>
            </a:r>
            <a:endParaRPr sz="1100" dirty="0"/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 b="1" dirty="0"/>
              <a:t>Productization (2023-Today)</a:t>
            </a:r>
          </a:p>
          <a:p>
            <a:pPr lvl="0" indent="-298450">
              <a:lnSpc>
                <a:spcPct val="115000"/>
              </a:lnSpc>
              <a:spcBef>
                <a:spcPts val="1200"/>
              </a:spcBef>
              <a:buSzPts val="1100"/>
              <a:buFont typeface="Arial"/>
              <a:buChar char="●"/>
            </a:pPr>
            <a:r>
              <a:rPr lang="en" sz="1100" b="1" dirty="0">
                <a:latin typeface="Arial"/>
                <a:ea typeface="Arial"/>
                <a:cs typeface="Arial"/>
                <a:sym typeface="Arial"/>
              </a:rPr>
              <a:t>Applied Collaboration:</a:t>
            </a:r>
            <a:r>
              <a:rPr lang="en" sz="1100" dirty="0">
                <a:latin typeface="Arial"/>
                <a:ea typeface="Arial"/>
                <a:cs typeface="Arial"/>
                <a:sym typeface="Arial"/>
              </a:rPr>
              <a:t> Partnered closely with the</a:t>
            </a:r>
            <a:r>
              <a:rPr lang="en" sz="1100" b="1" dirty="0">
                <a:latin typeface="Arial"/>
                <a:ea typeface="Arial"/>
                <a:cs typeface="Arial"/>
                <a:sym typeface="Arial"/>
              </a:rPr>
              <a:t> FC gameplay team</a:t>
            </a:r>
            <a:r>
              <a:rPr lang="en" sz="1100" dirty="0">
                <a:latin typeface="Arial"/>
                <a:ea typeface="Arial"/>
                <a:cs typeface="Arial"/>
                <a:sym typeface="Arial"/>
              </a:rPr>
              <a:t>, </a:t>
            </a:r>
            <a:br>
              <a:rPr lang="en" sz="1100" dirty="0">
                <a:latin typeface="Arial"/>
                <a:ea typeface="Arial"/>
                <a:cs typeface="Arial"/>
                <a:sym typeface="Arial"/>
              </a:rPr>
            </a:br>
            <a:r>
              <a:rPr lang="en" sz="1100" dirty="0">
                <a:latin typeface="Arial"/>
                <a:ea typeface="Arial"/>
                <a:cs typeface="Arial"/>
                <a:sym typeface="Arial"/>
              </a:rPr>
              <a:t>aligning research innovation with production needs.</a:t>
            </a:r>
            <a:endParaRPr lang="en" sz="1100" b="1" dirty="0"/>
          </a:p>
          <a:p>
            <a:pPr marL="0" indent="0">
              <a:lnSpc>
                <a:spcPct val="115000"/>
              </a:lnSpc>
              <a:spcBef>
                <a:spcPts val="1200"/>
              </a:spcBef>
              <a:buNone/>
            </a:pPr>
            <a:r>
              <a:rPr lang="en-US" sz="1100" b="1" dirty="0"/>
              <a:t>Output: </a:t>
            </a:r>
            <a:r>
              <a:rPr lang="en-US" sz="1100" b="1" dirty="0">
                <a:latin typeface="Arial"/>
                <a:ea typeface="Arial"/>
                <a:cs typeface="Arial"/>
                <a:sym typeface="Arial"/>
              </a:rPr>
              <a:t>shipped real-time inference</a:t>
            </a:r>
            <a:r>
              <a:rPr lang="en-US" sz="1100" dirty="0">
                <a:latin typeface="Arial"/>
                <a:ea typeface="Arial"/>
                <a:cs typeface="Arial"/>
                <a:sym typeface="Arial"/>
              </a:rPr>
              <a:t> for the goalkeeper, a key milestone </a:t>
            </a:r>
            <a:br>
              <a:rPr lang="en-US" sz="1100" dirty="0">
                <a:latin typeface="Arial"/>
                <a:ea typeface="Arial"/>
                <a:cs typeface="Arial"/>
                <a:sym typeface="Arial"/>
              </a:rPr>
            </a:br>
            <a:r>
              <a:rPr lang="en-US" sz="1100" dirty="0">
                <a:latin typeface="Arial"/>
                <a:ea typeface="Arial"/>
                <a:cs typeface="Arial"/>
                <a:sym typeface="Arial"/>
              </a:rPr>
              <a:t>proving that ML-driven control can meet gameplay performance and reliability</a:t>
            </a:r>
            <a:endParaRPr lang="en-US" sz="1100" dirty="0"/>
          </a:p>
        </p:txBody>
      </p:sp>
      <p:pic>
        <p:nvPicPr>
          <p:cNvPr id="881" name="Google Shape;881;p87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561619" y="2961931"/>
            <a:ext cx="1324399" cy="1678431"/>
          </a:xfrm>
          <a:prstGeom prst="rect">
            <a:avLst/>
          </a:prstGeom>
          <a:noFill/>
          <a:ln>
            <a:noFill/>
          </a:ln>
        </p:spPr>
      </p:pic>
      <p:sp>
        <p:nvSpPr>
          <p:cNvPr id="882" name="Google Shape;882;p87"/>
          <p:cNvSpPr txBox="1"/>
          <p:nvPr/>
        </p:nvSpPr>
        <p:spPr>
          <a:xfrm>
            <a:off x="6947319" y="2941200"/>
            <a:ext cx="1768081" cy="18774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</a:rPr>
              <a:t>"Bringing RL to our goalkeeper system expanded the boundaries of the previous system and brought to life a more lifelike goalkeeper that matches user expectations." </a:t>
            </a:r>
            <a:br>
              <a:rPr lang="en" sz="1000" dirty="0">
                <a:solidFill>
                  <a:schemeClr val="dk1"/>
                </a:solidFill>
              </a:rPr>
            </a:br>
            <a:br>
              <a:rPr lang="en" sz="1000" dirty="0">
                <a:solidFill>
                  <a:schemeClr val="dk1"/>
                </a:solidFill>
              </a:rPr>
            </a:br>
            <a:r>
              <a:rPr lang="en" sz="1000" i="1" dirty="0">
                <a:solidFill>
                  <a:schemeClr val="dk1"/>
                </a:solidFill>
              </a:rPr>
              <a:t>Michael Jones</a:t>
            </a:r>
            <a:br>
              <a:rPr lang="en" sz="1000" i="1" dirty="0">
                <a:solidFill>
                  <a:schemeClr val="dk1"/>
                </a:solidFill>
              </a:rPr>
            </a:br>
            <a:r>
              <a:rPr lang="en" sz="1000" i="1" dirty="0">
                <a:solidFill>
                  <a:schemeClr val="dk1"/>
                </a:solidFill>
              </a:rPr>
              <a:t>Senior Software Engineer</a:t>
            </a:r>
            <a:br>
              <a:rPr lang="en" sz="1000" i="1" dirty="0">
                <a:solidFill>
                  <a:schemeClr val="dk1"/>
                </a:solidFill>
              </a:rPr>
            </a:br>
            <a:r>
              <a:rPr lang="en" sz="1000" i="1" dirty="0">
                <a:solidFill>
                  <a:schemeClr val="dk1"/>
                </a:solidFill>
              </a:rPr>
              <a:t>FC 26</a:t>
            </a:r>
            <a:endParaRPr sz="1000" i="1" dirty="0">
              <a:solidFill>
                <a:schemeClr val="dk1"/>
              </a:solidFill>
            </a:endParaRPr>
          </a:p>
        </p:txBody>
      </p:sp>
      <p:pic>
        <p:nvPicPr>
          <p:cNvPr id="2" name="2025-11-08 12-04-16">
            <a:hlinkClick r:id="" action="ppaction://media"/>
            <a:extLst>
              <a:ext uri="{FF2B5EF4-FFF2-40B4-BE49-F238E27FC236}">
                <a16:creationId xmlns:a16="http://schemas.microsoft.com/office/drawing/2014/main" id="{DC018D64-2E2B-B21C-805F-231DFF3E477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9003" r="10730" b="21777"/>
          <a:stretch>
            <a:fillRect/>
          </a:stretch>
        </p:blipFill>
        <p:spPr>
          <a:xfrm>
            <a:off x="5561619" y="1105744"/>
            <a:ext cx="3200400" cy="175429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75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3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0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879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7" name="Google Shape;887;p88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Case Study #4 - Game AI - Learnings</a:t>
            </a:r>
            <a:endParaRPr dirty="0"/>
          </a:p>
        </p:txBody>
      </p:sp>
      <p:sp>
        <p:nvSpPr>
          <p:cNvPr id="888" name="Google Shape;888;p88"/>
          <p:cNvSpPr txBox="1">
            <a:spLocks noGrp="1"/>
          </p:cNvSpPr>
          <p:nvPr>
            <p:ph type="subTitle" idx="4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Using reinforcement learning to train and improve goalkeeper positioning in FC26</a:t>
            </a:r>
            <a:endParaRPr/>
          </a:p>
        </p:txBody>
      </p:sp>
      <p:sp>
        <p:nvSpPr>
          <p:cNvPr id="889" name="Google Shape;889;p88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37</a:t>
            </a:fld>
            <a:endParaRPr/>
          </a:p>
        </p:txBody>
      </p:sp>
      <p:pic>
        <p:nvPicPr>
          <p:cNvPr id="890" name="Google Shape;890;p8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sp>
        <p:nvSpPr>
          <p:cNvPr id="891" name="Google Shape;891;p88"/>
          <p:cNvSpPr txBox="1">
            <a:spLocks noGrp="1"/>
          </p:cNvSpPr>
          <p:nvPr>
            <p:ph type="body" idx="1"/>
          </p:nvPr>
        </p:nvSpPr>
        <p:spPr>
          <a:xfrm>
            <a:off x="428625" y="989467"/>
            <a:ext cx="5189008" cy="341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="1" dirty="0"/>
              <a:t>Learnings – Reinforcement Learning in Games</a:t>
            </a:r>
            <a:endParaRPr sz="1100" b="1" dirty="0"/>
          </a:p>
          <a:p>
            <a:pPr marL="457200" lvl="0" indent="-298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" sz="1100" b="1" dirty="0">
                <a:latin typeface="Arial"/>
                <a:ea typeface="Arial"/>
                <a:cs typeface="Arial"/>
                <a:sym typeface="Arial"/>
              </a:rPr>
              <a:t>Productization is a journey: </a:t>
            </a:r>
            <a:r>
              <a:rPr lang="en" sz="1100" dirty="0">
                <a:latin typeface="Arial"/>
                <a:ea typeface="Arial"/>
                <a:cs typeface="Arial"/>
                <a:sym typeface="Arial"/>
              </a:rPr>
              <a:t>Turning experimental ML research into a production-ready system </a:t>
            </a:r>
            <a:r>
              <a:rPr lang="en" sz="1100" b="1" dirty="0">
                <a:latin typeface="Arial"/>
                <a:ea typeface="Arial"/>
                <a:cs typeface="Arial"/>
                <a:sym typeface="Arial"/>
              </a:rPr>
              <a:t>takes</a:t>
            </a:r>
            <a:r>
              <a:rPr lang="en" sz="1100" dirty="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" sz="1100" b="1" dirty="0">
                <a:latin typeface="Arial"/>
                <a:ea typeface="Arial"/>
                <a:cs typeface="Arial"/>
                <a:sym typeface="Arial"/>
              </a:rPr>
              <a:t>time, iteration, and persistence</a:t>
            </a:r>
            <a:r>
              <a:rPr lang="en" sz="1100" dirty="0">
                <a:latin typeface="Arial"/>
                <a:ea typeface="Arial"/>
                <a:cs typeface="Arial"/>
                <a:sym typeface="Arial"/>
              </a:rPr>
              <a:t> — similar to our work in rendering and digital humans.</a:t>
            </a:r>
            <a:br>
              <a:rPr lang="en" sz="1100" dirty="0">
                <a:latin typeface="Arial"/>
                <a:ea typeface="Arial"/>
                <a:cs typeface="Arial"/>
                <a:sym typeface="Arial"/>
              </a:rPr>
            </a:br>
            <a:endParaRPr sz="1100" dirty="0"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" sz="1100" b="1" dirty="0">
                <a:latin typeface="Arial"/>
                <a:ea typeface="Arial"/>
                <a:cs typeface="Arial"/>
                <a:sym typeface="Arial"/>
              </a:rPr>
              <a:t>Respect the craft: </a:t>
            </a:r>
            <a:r>
              <a:rPr lang="en" sz="1100" dirty="0">
                <a:latin typeface="Arial"/>
                <a:ea typeface="Arial"/>
                <a:cs typeface="Arial"/>
                <a:sym typeface="Arial"/>
              </a:rPr>
              <a:t>Game teams are rightly protective of gameplay AI — it’s core to the experience. </a:t>
            </a:r>
            <a:r>
              <a:rPr lang="en" sz="1100" b="1" dirty="0">
                <a:latin typeface="Arial"/>
                <a:ea typeface="Arial"/>
                <a:cs typeface="Arial"/>
                <a:sym typeface="Arial"/>
              </a:rPr>
              <a:t>Building trust and proving reliability</a:t>
            </a:r>
            <a:r>
              <a:rPr lang="en" sz="1100" dirty="0">
                <a:latin typeface="Arial"/>
                <a:ea typeface="Arial"/>
                <a:cs typeface="Arial"/>
                <a:sym typeface="Arial"/>
              </a:rPr>
              <a:t> is essential.</a:t>
            </a:r>
            <a:br>
              <a:rPr lang="en" sz="1100" dirty="0">
                <a:latin typeface="Arial"/>
                <a:ea typeface="Arial"/>
                <a:cs typeface="Arial"/>
                <a:sym typeface="Arial"/>
              </a:rPr>
            </a:br>
            <a:endParaRPr sz="1100" dirty="0"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" sz="1100" b="1" dirty="0">
                <a:latin typeface="Arial"/>
                <a:ea typeface="Arial"/>
                <a:cs typeface="Arial"/>
                <a:sym typeface="Arial"/>
              </a:rPr>
              <a:t>From research to robustness: </a:t>
            </a:r>
            <a:r>
              <a:rPr lang="en" sz="1100" dirty="0">
                <a:latin typeface="Arial"/>
                <a:ea typeface="Arial"/>
                <a:cs typeface="Arial"/>
                <a:sym typeface="Arial"/>
              </a:rPr>
              <a:t>ML-driven systems introduce new kinds of uncertainty. Success comes from methodically </a:t>
            </a:r>
            <a:r>
              <a:rPr lang="en" sz="1100" b="1" dirty="0">
                <a:latin typeface="Arial"/>
                <a:ea typeface="Arial"/>
                <a:cs typeface="Arial"/>
                <a:sym typeface="Arial"/>
              </a:rPr>
              <a:t>validating, stabilizing, and hardening </a:t>
            </a:r>
            <a:r>
              <a:rPr lang="en" sz="1100" dirty="0">
                <a:latin typeface="Arial"/>
                <a:ea typeface="Arial"/>
                <a:cs typeface="Arial"/>
                <a:sym typeface="Arial"/>
              </a:rPr>
              <a:t>these behaviors over many iterations.</a:t>
            </a:r>
            <a:br>
              <a:rPr lang="en" sz="1100" dirty="0">
                <a:latin typeface="Arial"/>
                <a:ea typeface="Arial"/>
                <a:cs typeface="Arial"/>
                <a:sym typeface="Arial"/>
              </a:rPr>
            </a:br>
            <a:endParaRPr sz="1100" dirty="0"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" sz="1100" b="1" dirty="0">
                <a:latin typeface="Arial"/>
                <a:ea typeface="Arial"/>
                <a:cs typeface="Arial"/>
                <a:sym typeface="Arial"/>
              </a:rPr>
              <a:t>Champions drive adoption: </a:t>
            </a:r>
            <a:r>
              <a:rPr lang="en" sz="1100" dirty="0">
                <a:latin typeface="Arial"/>
                <a:ea typeface="Arial"/>
                <a:cs typeface="Arial"/>
                <a:sym typeface="Arial"/>
              </a:rPr>
              <a:t>A strong partner on the destination team is </a:t>
            </a:r>
            <a:r>
              <a:rPr lang="en" sz="1100" b="1" dirty="0">
                <a:latin typeface="Arial"/>
                <a:ea typeface="Arial"/>
                <a:cs typeface="Arial"/>
                <a:sym typeface="Arial"/>
              </a:rPr>
              <a:t>critical to align innovation</a:t>
            </a:r>
            <a:r>
              <a:rPr lang="en" sz="1100" dirty="0">
                <a:latin typeface="Arial"/>
                <a:ea typeface="Arial"/>
                <a:cs typeface="Arial"/>
                <a:sym typeface="Arial"/>
              </a:rPr>
              <a:t> with product vision and, ultimately, ship for maximal impact.</a:t>
            </a:r>
            <a:br>
              <a:rPr lang="en" sz="1100" dirty="0">
                <a:latin typeface="Arial"/>
                <a:ea typeface="Arial"/>
                <a:cs typeface="Arial"/>
                <a:sym typeface="Arial"/>
              </a:rPr>
            </a:br>
            <a:endParaRPr sz="1100" dirty="0"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" sz="1100" b="1" dirty="0">
                <a:latin typeface="Arial"/>
                <a:ea typeface="Arial"/>
                <a:cs typeface="Arial"/>
                <a:sym typeface="Arial"/>
              </a:rPr>
              <a:t>Collaboration is key: </a:t>
            </a:r>
            <a:r>
              <a:rPr lang="en" sz="1100" dirty="0">
                <a:latin typeface="Arial"/>
                <a:ea typeface="Arial"/>
                <a:cs typeface="Arial"/>
                <a:sym typeface="Arial"/>
              </a:rPr>
              <a:t>This effort would not have been possible without our ML researchers working closely with the FC team, daily, in their code base. </a:t>
            </a:r>
            <a:endParaRPr sz="1100" b="1" dirty="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892" name="Google Shape;892;p88"/>
          <p:cNvPicPr preferRelativeResize="0"/>
          <p:nvPr/>
        </p:nvPicPr>
        <p:blipFill rotWithShape="1">
          <a:blip r:embed="rId4">
            <a:alphaModFix/>
          </a:blip>
          <a:srcRect r="50134"/>
          <a:stretch/>
        </p:blipFill>
        <p:spPr>
          <a:xfrm>
            <a:off x="5755595" y="1037317"/>
            <a:ext cx="3028695" cy="3416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1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8" name="Google Shape;898;p8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899" name="Google Shape;899;p89"/>
          <p:cNvSpPr/>
          <p:nvPr/>
        </p:nvSpPr>
        <p:spPr>
          <a:xfrm>
            <a:off x="1714500" y="1794575"/>
            <a:ext cx="6064800" cy="212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7150" tIns="57150" rIns="57150" bIns="571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640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Wrapping-up</a:t>
            </a:r>
            <a:endParaRPr sz="640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4" name="Google Shape;904;p90"/>
          <p:cNvSpPr txBox="1">
            <a:spLocks noGrp="1"/>
          </p:cNvSpPr>
          <p:nvPr>
            <p:ph type="title"/>
          </p:nvPr>
        </p:nvSpPr>
        <p:spPr>
          <a:xfrm>
            <a:off x="428625" y="28575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Conclusions</a:t>
            </a:r>
            <a:endParaRPr/>
          </a:p>
        </p:txBody>
      </p:sp>
      <p:sp>
        <p:nvSpPr>
          <p:cNvPr id="905" name="Google Shape;905;p90"/>
          <p:cNvSpPr txBox="1">
            <a:spLocks noGrp="1"/>
          </p:cNvSpPr>
          <p:nvPr>
            <p:ph type="subTitle" idx="4"/>
          </p:nvPr>
        </p:nvSpPr>
        <p:spPr>
          <a:xfrm>
            <a:off x="428625" y="571500"/>
            <a:ext cx="75996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It’s been 10 years. And we’re just getting started.</a:t>
            </a:r>
            <a:endParaRPr dirty="0"/>
          </a:p>
        </p:txBody>
      </p:sp>
      <p:sp>
        <p:nvSpPr>
          <p:cNvPr id="906" name="Google Shape;906;p90"/>
          <p:cNvSpPr txBox="1">
            <a:spLocks noGrp="1"/>
          </p:cNvSpPr>
          <p:nvPr>
            <p:ph type="sldNum" idx="12"/>
          </p:nvPr>
        </p:nvSpPr>
        <p:spPr>
          <a:xfrm>
            <a:off x="8166753" y="4742257"/>
            <a:ext cx="548700" cy="123000"/>
          </a:xfrm>
          <a:prstGeom prst="rect">
            <a:avLst/>
          </a:prstGeom>
        </p:spPr>
        <p:txBody>
          <a:bodyPr spcFirstLastPara="1" wrap="square" lIns="0" tIns="0" rIns="0" bIns="0" anchor="b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39</a:t>
            </a:fld>
            <a:endParaRPr/>
          </a:p>
        </p:txBody>
      </p:sp>
      <p:pic>
        <p:nvPicPr>
          <p:cNvPr id="907" name="Google Shape;907;p9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0775" y="4740690"/>
            <a:ext cx="938982" cy="123000"/>
          </a:xfrm>
          <a:prstGeom prst="rect">
            <a:avLst/>
          </a:prstGeom>
          <a:noFill/>
          <a:ln>
            <a:noFill/>
          </a:ln>
        </p:spPr>
      </p:pic>
      <p:sp>
        <p:nvSpPr>
          <p:cNvPr id="908" name="Google Shape;908;p90"/>
          <p:cNvSpPr txBox="1">
            <a:spLocks noGrp="1"/>
          </p:cNvSpPr>
          <p:nvPr>
            <p:ph type="body" idx="1"/>
          </p:nvPr>
        </p:nvSpPr>
        <p:spPr>
          <a:xfrm>
            <a:off x="428625" y="1009063"/>
            <a:ext cx="5513400" cy="3559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="1" dirty="0">
                <a:solidFill>
                  <a:srgbClr val="3E3E40"/>
                </a:solidFill>
                <a:latin typeface="DM Sans"/>
                <a:ea typeface="DM Sans"/>
                <a:cs typeface="DM Sans"/>
                <a:sym typeface="DM Sans"/>
              </a:rPr>
              <a:t>R&amp;D is hard — but when it works, the payoff is extraordinary.</a:t>
            </a:r>
            <a:br>
              <a:rPr lang="en" sz="1100" b="1" dirty="0">
                <a:solidFill>
                  <a:srgbClr val="3E3E40"/>
                </a:solidFill>
                <a:latin typeface="DM Sans"/>
                <a:ea typeface="DM Sans"/>
                <a:cs typeface="DM Sans"/>
                <a:sym typeface="DM Sans"/>
              </a:rPr>
            </a:br>
            <a:endParaRPr sz="1100" b="1" dirty="0">
              <a:solidFill>
                <a:srgbClr val="3E3E4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="1" dirty="0">
                <a:solidFill>
                  <a:srgbClr val="3E3E40"/>
                </a:solidFill>
                <a:latin typeface="DM Sans"/>
                <a:ea typeface="DM Sans"/>
                <a:cs typeface="DM Sans"/>
                <a:sym typeface="DM Sans"/>
              </a:rPr>
              <a:t>Bringing R&amp;D from the workbench to production </a:t>
            </a:r>
            <a:r>
              <a:rPr lang="en" sz="1100" dirty="0">
                <a:solidFill>
                  <a:srgbClr val="3E3E40"/>
                </a:solidFill>
                <a:latin typeface="DM Sans"/>
                <a:ea typeface="DM Sans"/>
                <a:cs typeface="DM Sans"/>
                <a:sym typeface="DM Sans"/>
              </a:rPr>
              <a:t>takes the right people across the stack — engineers, artists, researchers, producers, and management, aligned around shared goals of innovation.</a:t>
            </a:r>
            <a:br>
              <a:rPr lang="en" sz="1100" dirty="0">
                <a:solidFill>
                  <a:srgbClr val="3E3E40"/>
                </a:solidFill>
                <a:latin typeface="DM Sans"/>
                <a:ea typeface="DM Sans"/>
                <a:cs typeface="DM Sans"/>
                <a:sym typeface="DM Sans"/>
              </a:rPr>
            </a:br>
            <a:endParaRPr sz="1100" dirty="0">
              <a:solidFill>
                <a:srgbClr val="3E3E4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="1" dirty="0">
                <a:solidFill>
                  <a:srgbClr val="3E3E40"/>
                </a:solidFill>
                <a:latin typeface="DM Sans"/>
                <a:ea typeface="DM Sans"/>
                <a:cs typeface="DM Sans"/>
                <a:sym typeface="DM Sans"/>
              </a:rPr>
              <a:t>Building an effective self-feeding R&amp;D engine </a:t>
            </a:r>
            <a:r>
              <a:rPr lang="en" sz="1100" b="1" dirty="0">
                <a:solidFill>
                  <a:srgbClr val="3E3E40"/>
                </a:solidFill>
              </a:rPr>
              <a:t>takes time</a:t>
            </a:r>
            <a:r>
              <a:rPr lang="en" sz="1100" dirty="0">
                <a:solidFill>
                  <a:srgbClr val="3E3E40"/>
                </a:solidFill>
                <a:latin typeface="DM Sans"/>
                <a:ea typeface="DM Sans"/>
                <a:cs typeface="DM Sans"/>
                <a:sym typeface="DM Sans"/>
              </a:rPr>
              <a:t>: finding balance </a:t>
            </a:r>
            <a:br>
              <a:rPr lang="en" sz="1100" dirty="0">
                <a:solidFill>
                  <a:srgbClr val="3E3E40"/>
                </a:solidFill>
                <a:latin typeface="DM Sans"/>
                <a:ea typeface="DM Sans"/>
                <a:cs typeface="DM Sans"/>
                <a:sym typeface="DM Sans"/>
              </a:rPr>
            </a:br>
            <a:r>
              <a:rPr lang="en" sz="1100" dirty="0">
                <a:solidFill>
                  <a:srgbClr val="3E3E40"/>
                </a:solidFill>
                <a:latin typeface="DM Sans"/>
                <a:ea typeface="DM Sans"/>
                <a:cs typeface="DM Sans"/>
                <a:sym typeface="DM Sans"/>
              </a:rPr>
              <a:t>between future-looking exploration, calculated risk-taking, and continuously delivering value for the business (while exploration continues).</a:t>
            </a:r>
            <a:br>
              <a:rPr lang="en" sz="1100" dirty="0">
                <a:solidFill>
                  <a:srgbClr val="3E3E40"/>
                </a:solidFill>
                <a:latin typeface="DM Sans"/>
                <a:ea typeface="DM Sans"/>
                <a:cs typeface="DM Sans"/>
                <a:sym typeface="DM Sans"/>
              </a:rPr>
            </a:br>
            <a:endParaRPr sz="1100" dirty="0">
              <a:solidFill>
                <a:srgbClr val="3E3E4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="1" dirty="0">
                <a:solidFill>
                  <a:srgbClr val="3E3E40"/>
                </a:solidFill>
                <a:latin typeface="DM Sans"/>
                <a:ea typeface="DM Sans"/>
                <a:cs typeface="DM Sans"/>
                <a:sym typeface="DM Sans"/>
              </a:rPr>
              <a:t>We’ve found that sweet spot</a:t>
            </a:r>
            <a:r>
              <a:rPr lang="en" sz="1100" dirty="0">
                <a:solidFill>
                  <a:srgbClr val="3E3E40"/>
                </a:solidFill>
                <a:latin typeface="DM Sans"/>
                <a:ea typeface="DM Sans"/>
                <a:cs typeface="DM Sans"/>
                <a:sym typeface="DM Sans"/>
              </a:rPr>
              <a:t>, but it didn’t happen overnight. It’s the result of persistence, iteration, partnership, and collaborati</a:t>
            </a:r>
            <a:r>
              <a:rPr lang="en" sz="1100" dirty="0">
                <a:solidFill>
                  <a:srgbClr val="3E3E40"/>
                </a:solidFill>
              </a:rPr>
              <a:t>ve spirit</a:t>
            </a:r>
            <a:r>
              <a:rPr lang="en" sz="1100" dirty="0">
                <a:solidFill>
                  <a:srgbClr val="3E3E40"/>
                </a:solidFill>
                <a:latin typeface="DM Sans"/>
                <a:ea typeface="DM Sans"/>
                <a:cs typeface="DM Sans"/>
                <a:sym typeface="DM Sans"/>
              </a:rPr>
              <a:t>. This would not have been possible without partners across EA.</a:t>
            </a:r>
            <a:br>
              <a:rPr lang="en" sz="1100" dirty="0">
                <a:solidFill>
                  <a:srgbClr val="3E3E40"/>
                </a:solidFill>
                <a:latin typeface="DM Sans"/>
                <a:ea typeface="DM Sans"/>
                <a:cs typeface="DM Sans"/>
                <a:sym typeface="DM Sans"/>
              </a:rPr>
            </a:br>
            <a:endParaRPr sz="1100" dirty="0">
              <a:solidFill>
                <a:srgbClr val="3E3E4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="1" dirty="0">
                <a:solidFill>
                  <a:srgbClr val="3E3E40"/>
                </a:solidFill>
                <a:latin typeface="DM Sans"/>
                <a:ea typeface="DM Sans"/>
                <a:cs typeface="DM Sans"/>
                <a:sym typeface="DM Sans"/>
              </a:rPr>
              <a:t>Ultimately, it’s all about the people, the ideas, the space to innovate, and the storytelling.</a:t>
            </a:r>
            <a:br>
              <a:rPr lang="en" sz="1100" b="1" dirty="0">
                <a:solidFill>
                  <a:srgbClr val="3E3E40"/>
                </a:solidFill>
                <a:latin typeface="DM Sans"/>
                <a:ea typeface="DM Sans"/>
                <a:cs typeface="DM Sans"/>
                <a:sym typeface="DM Sans"/>
              </a:rPr>
            </a:br>
            <a:br>
              <a:rPr lang="en" sz="1100" b="1" dirty="0">
                <a:solidFill>
                  <a:srgbClr val="3E3E40"/>
                </a:solidFill>
                <a:latin typeface="DM Sans"/>
                <a:ea typeface="DM Sans"/>
                <a:cs typeface="DM Sans"/>
                <a:sym typeface="DM Sans"/>
              </a:rPr>
            </a:br>
            <a:r>
              <a:rPr lang="en" sz="1100" b="1" dirty="0">
                <a:solidFill>
                  <a:srgbClr val="3E3E40"/>
                </a:solidFill>
                <a:latin typeface="DM Sans"/>
                <a:ea typeface="DM Sans"/>
                <a:cs typeface="DM Sans"/>
                <a:sym typeface="DM Sans"/>
              </a:rPr>
              <a:t>We hope this inspires you </a:t>
            </a:r>
            <a:r>
              <a:rPr lang="en" sz="1100" dirty="0">
                <a:solidFill>
                  <a:srgbClr val="3E3E40"/>
                </a:solidFill>
                <a:latin typeface="DM Sans"/>
                <a:ea typeface="DM Sans"/>
                <a:cs typeface="DM Sans"/>
                <a:sym typeface="DM Sans"/>
              </a:rPr>
              <a:t>— and gives you ideas for your own R&amp;D journey.</a:t>
            </a:r>
            <a:endParaRPr sz="1100" b="1" dirty="0">
              <a:solidFill>
                <a:srgbClr val="3E3E40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pic>
        <p:nvPicPr>
          <p:cNvPr id="909" name="Google Shape;909;p9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004803" y="1017732"/>
            <a:ext cx="2642595" cy="336103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8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rtoon of people fighting&#10;&#10;AI-generated content may be incorrect.">
            <a:extLst>
              <a:ext uri="{FF2B5EF4-FFF2-40B4-BE49-F238E27FC236}">
                <a16:creationId xmlns:a16="http://schemas.microsoft.com/office/drawing/2014/main" id="{649615FB-2EC4-A4A2-7A34-C1E5F1059B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9144001" cy="5143500"/>
          </a:xfrm>
          <a:prstGeom prst="rect">
            <a:avLst/>
          </a:prstGeom>
        </p:spPr>
      </p:pic>
      <p:sp>
        <p:nvSpPr>
          <p:cNvPr id="915" name="Google Shape;915;p91"/>
          <p:cNvSpPr txBox="1"/>
          <p:nvPr/>
        </p:nvSpPr>
        <p:spPr>
          <a:xfrm>
            <a:off x="85150" y="4451100"/>
            <a:ext cx="8970600" cy="50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 dirty="0">
                <a:solidFill>
                  <a:schemeClr val="bg1"/>
                </a:solidFill>
                <a:highlight>
                  <a:srgbClr val="0A5681"/>
                </a:highlight>
              </a:rPr>
              <a:t>SEED - Celebrating 10 years - Established Nov 5th 2015</a:t>
            </a:r>
            <a:endParaRPr sz="2500" b="1" dirty="0">
              <a:solidFill>
                <a:schemeClr val="bg1"/>
              </a:solidFill>
              <a:highlight>
                <a:srgbClr val="0A5681"/>
              </a:highlight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0" name="Google Shape;920;p9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921" name="Google Shape;921;p92" title="SEED_Longform_W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367275" y="1303650"/>
            <a:ext cx="6409451" cy="2536200"/>
          </a:xfrm>
          <a:prstGeom prst="rect">
            <a:avLst/>
          </a:prstGeom>
          <a:noFill/>
          <a:ln>
            <a:noFill/>
          </a:ln>
        </p:spPr>
      </p:pic>
      <p:sp>
        <p:nvSpPr>
          <p:cNvPr id="922" name="Google Shape;922;p92"/>
          <p:cNvSpPr txBox="1">
            <a:spLocks noGrp="1"/>
          </p:cNvSpPr>
          <p:nvPr>
            <p:ph type="title"/>
          </p:nvPr>
        </p:nvSpPr>
        <p:spPr>
          <a:xfrm>
            <a:off x="2710594" y="4321969"/>
            <a:ext cx="3722700" cy="28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/>
              <a:t>seed.ea.com</a:t>
            </a:r>
            <a:endParaRPr sz="200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7" name="Google Shape;927;p9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928" name="Google Shape;928;p93"/>
          <p:cNvPicPr preferRelativeResize="0"/>
          <p:nvPr/>
        </p:nvPicPr>
        <p:blipFill rotWithShape="1">
          <a:blip r:embed="rId4">
            <a:alphaModFix/>
          </a:blip>
          <a:srcRect l="8609" t="30869" r="8609" b="30865"/>
          <a:stretch/>
        </p:blipFill>
        <p:spPr>
          <a:xfrm>
            <a:off x="428619" y="4379191"/>
            <a:ext cx="2524626" cy="326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29" name="Google Shape;929;p9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33150" y="631150"/>
            <a:ext cx="3332678" cy="1670276"/>
          </a:xfrm>
          <a:prstGeom prst="rect">
            <a:avLst/>
          </a:prstGeom>
          <a:noFill/>
          <a:ln>
            <a:noFill/>
          </a:ln>
        </p:spPr>
      </p:pic>
      <p:sp>
        <p:nvSpPr>
          <p:cNvPr id="930" name="Google Shape;930;p93"/>
          <p:cNvSpPr txBox="1"/>
          <p:nvPr/>
        </p:nvSpPr>
        <p:spPr>
          <a:xfrm>
            <a:off x="433150" y="2571750"/>
            <a:ext cx="4121700" cy="85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45725" rIns="45725" bIns="457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>
                <a:solidFill>
                  <a:srgbClr val="F6F9FC"/>
                </a:solidFill>
              </a:rPr>
              <a:t>Rendering, Computer Vision, Game AI, Physics, Animation.</a:t>
            </a:r>
            <a:endParaRPr sz="1800" dirty="0">
              <a:solidFill>
                <a:srgbClr val="F6F9FC"/>
              </a:solidFill>
            </a:endParaRPr>
          </a:p>
        </p:txBody>
      </p:sp>
      <p:sp>
        <p:nvSpPr>
          <p:cNvPr id="931" name="Google Shape;931;p93"/>
          <p:cNvSpPr txBox="1"/>
          <p:nvPr/>
        </p:nvSpPr>
        <p:spPr>
          <a:xfrm>
            <a:off x="433150" y="3374438"/>
            <a:ext cx="5147700" cy="43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45725" rIns="45725" bIns="457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F6F9FC"/>
                </a:solidFill>
              </a:rPr>
              <a:t>Games, Engine, Central Tech, Applied Research</a:t>
            </a:r>
            <a:endParaRPr sz="1800">
              <a:solidFill>
                <a:srgbClr val="F6F9FC"/>
              </a:solidFill>
            </a:endParaRPr>
          </a:p>
        </p:txBody>
      </p:sp>
      <p:pic>
        <p:nvPicPr>
          <p:cNvPr id="932" name="Google Shape;932;p9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330266" y="0"/>
            <a:ext cx="4474767" cy="2665593"/>
          </a:xfrm>
          <a:prstGeom prst="rect">
            <a:avLst/>
          </a:prstGeom>
          <a:noFill/>
          <a:ln>
            <a:noFill/>
          </a:ln>
        </p:spPr>
      </p:pic>
      <p:pic>
        <p:nvPicPr>
          <p:cNvPr id="933" name="Google Shape;933;p93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6694078" y="2508375"/>
            <a:ext cx="1935939" cy="1935939"/>
          </a:xfrm>
          <a:prstGeom prst="rect">
            <a:avLst/>
          </a:prstGeom>
          <a:noFill/>
          <a:ln>
            <a:noFill/>
          </a:ln>
        </p:spPr>
      </p:pic>
      <p:sp>
        <p:nvSpPr>
          <p:cNvPr id="934" name="Google Shape;934;p93"/>
          <p:cNvSpPr txBox="1"/>
          <p:nvPr/>
        </p:nvSpPr>
        <p:spPr>
          <a:xfrm>
            <a:off x="6788949" y="4532672"/>
            <a:ext cx="1746300" cy="43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45725" rIns="45725" bIns="457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F6F9FC"/>
                </a:solidFill>
              </a:rPr>
              <a:t>jobs.ea.com</a:t>
            </a:r>
            <a:endParaRPr sz="1800">
              <a:solidFill>
                <a:srgbClr val="F6F9FC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EED">
  <a:themeElements>
    <a:clrScheme name="Office">
      <a:dk1>
        <a:srgbClr val="3E3E40"/>
      </a:dk1>
      <a:lt1>
        <a:srgbClr val="7E8083"/>
      </a:lt1>
      <a:dk2>
        <a:srgbClr val="9098A6"/>
      </a:dk2>
      <a:lt2>
        <a:srgbClr val="E9E9EA"/>
      </a:lt2>
      <a:accent1>
        <a:srgbClr val="0072EA"/>
      </a:accent1>
      <a:accent2>
        <a:srgbClr val="0046AC"/>
      </a:accent2>
      <a:accent3>
        <a:srgbClr val="3EB4FF"/>
      </a:accent3>
      <a:accent4>
        <a:srgbClr val="DE4949"/>
      </a:accent4>
      <a:accent5>
        <a:srgbClr val="FFB937"/>
      </a:accent5>
      <a:accent6>
        <a:srgbClr val="2FB06E"/>
      </a:accent6>
      <a:hlink>
        <a:srgbClr val="0072EA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SEED">
  <a:themeElements>
    <a:clrScheme name="Office">
      <a:dk1>
        <a:srgbClr val="3E3E40"/>
      </a:dk1>
      <a:lt1>
        <a:srgbClr val="7E8083"/>
      </a:lt1>
      <a:dk2>
        <a:srgbClr val="9098A6"/>
      </a:dk2>
      <a:lt2>
        <a:srgbClr val="E9E9EA"/>
      </a:lt2>
      <a:accent1>
        <a:srgbClr val="0072EA"/>
      </a:accent1>
      <a:accent2>
        <a:srgbClr val="0046AC"/>
      </a:accent2>
      <a:accent3>
        <a:srgbClr val="3EB4FF"/>
      </a:accent3>
      <a:accent4>
        <a:srgbClr val="DE4949"/>
      </a:accent4>
      <a:accent5>
        <a:srgbClr val="FFB937"/>
      </a:accent5>
      <a:accent6>
        <a:srgbClr val="2FB06E"/>
      </a:accent6>
      <a:hlink>
        <a:srgbClr val="0072EA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1342</TotalTime>
  <Words>6586</Words>
  <Application>Microsoft Office PowerPoint</Application>
  <PresentationFormat>On-screen Show (16:9)</PresentationFormat>
  <Paragraphs>645</Paragraphs>
  <Slides>42</Slides>
  <Notes>42</Notes>
  <HiddenSlides>0</HiddenSlides>
  <MMClips>2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42</vt:i4>
      </vt:variant>
    </vt:vector>
  </HeadingPairs>
  <TitlesOfParts>
    <vt:vector size="55" baseType="lpstr">
      <vt:lpstr>DM Sans Medium</vt:lpstr>
      <vt:lpstr>Open Sans</vt:lpstr>
      <vt:lpstr>Arial Black</vt:lpstr>
      <vt:lpstr>DM Sans Light</vt:lpstr>
      <vt:lpstr>Helvetica Neue</vt:lpstr>
      <vt:lpstr>Wingdings</vt:lpstr>
      <vt:lpstr>Arial</vt:lpstr>
      <vt:lpstr>Ubuntu</vt:lpstr>
      <vt:lpstr>DM Sans</vt:lpstr>
      <vt:lpstr>DM Sans SemiBold</vt:lpstr>
      <vt:lpstr>Simple Light</vt:lpstr>
      <vt:lpstr>SEED</vt:lpstr>
      <vt:lpstr>SEED</vt:lpstr>
      <vt:lpstr>A decade of SEED: Lessons from 10 years of R&amp;D in Games</vt:lpstr>
      <vt:lpstr>Colin Barré-Brisebois</vt:lpstr>
      <vt:lpstr>PowerPoint Presentation</vt:lpstr>
      <vt:lpstr>Mission &amp; Vision</vt:lpstr>
      <vt:lpstr>Innovation Drivers</vt:lpstr>
      <vt:lpstr>Team</vt:lpstr>
      <vt:lpstr>Charter</vt:lpstr>
      <vt:lpstr>Applied Research Model</vt:lpstr>
      <vt:lpstr>Horizon 2/3 work in today’s Games - FC26, BF6, and skate</vt:lpstr>
      <vt:lpstr>PowerPoint Presentation</vt:lpstr>
      <vt:lpstr>Elements of Innovation</vt:lpstr>
      <vt:lpstr>2. Define the R&amp;D Engine</vt:lpstr>
      <vt:lpstr>2. Define the R&amp;D Engine</vt:lpstr>
      <vt:lpstr>3. Establish the Process</vt:lpstr>
      <vt:lpstr>4. Hire the Best People</vt:lpstr>
      <vt:lpstr>5. Establish a Culture of Innovation</vt:lpstr>
      <vt:lpstr>6. Create Room for Innovation</vt:lpstr>
      <vt:lpstr>7. Deliver Value</vt:lpstr>
      <vt:lpstr>More on this?</vt:lpstr>
      <vt:lpstr>PowerPoint Presentation</vt:lpstr>
      <vt:lpstr>Case Study #1 - Digital Humans</vt:lpstr>
      <vt:lpstr>Case Study #1 - Digital Humans</vt:lpstr>
      <vt:lpstr>Case Study #1 - Digital Humans - Journey</vt:lpstr>
      <vt:lpstr>Case Study #1 - Digital Humans - Learnings</vt:lpstr>
      <vt:lpstr>PowerPoint Presentation</vt:lpstr>
      <vt:lpstr>Case Study #2 - Voice2Face - Journey</vt:lpstr>
      <vt:lpstr>Case Study #2 - Voice2Face - Journey</vt:lpstr>
      <vt:lpstr>Case Study #2 - Voice2Face - Learnings</vt:lpstr>
      <vt:lpstr>PowerPoint Presentation</vt:lpstr>
      <vt:lpstr>Case Study #3 - Real-Time Global Illumination</vt:lpstr>
      <vt:lpstr>Case Study #3 - Real-Time Global Illumination</vt:lpstr>
      <vt:lpstr>Case Study #3 - Real-Time Global Illumination - Journey</vt:lpstr>
      <vt:lpstr>Case Study #3 - Real-Time Global Illumination - Learnings</vt:lpstr>
      <vt:lpstr>PowerPoint Presentation</vt:lpstr>
      <vt:lpstr>Case Study #4 - Game AI</vt:lpstr>
      <vt:lpstr>Case Study #4 - Game AI - Journey</vt:lpstr>
      <vt:lpstr>Case Study #4 - Game AI - Learnings</vt:lpstr>
      <vt:lpstr>PowerPoint Presentation</vt:lpstr>
      <vt:lpstr>Conclusions</vt:lpstr>
      <vt:lpstr>PowerPoint Presentation</vt:lpstr>
      <vt:lpstr>seed.ea.com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Barré-Brisebois, Colin</dc:creator>
  <cp:lastModifiedBy>Barré-Brisebois, Colin</cp:lastModifiedBy>
  <cp:revision>59</cp:revision>
  <dcterms:modified xsi:type="dcterms:W3CDTF">2025-11-18T20:03:22Z</dcterms:modified>
  <cp:contentStatus/>
</cp:coreProperties>
</file>