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433" r:id="rId2"/>
    <p:sldId id="431" r:id="rId3"/>
    <p:sldId id="435" r:id="rId4"/>
    <p:sldId id="454" r:id="rId5"/>
    <p:sldId id="457" r:id="rId6"/>
    <p:sldId id="458" r:id="rId7"/>
    <p:sldId id="461" r:id="rId8"/>
    <p:sldId id="478" r:id="rId9"/>
    <p:sldId id="459" r:id="rId10"/>
    <p:sldId id="460" r:id="rId11"/>
    <p:sldId id="479" r:id="rId12"/>
    <p:sldId id="466" r:id="rId13"/>
    <p:sldId id="462" r:id="rId14"/>
    <p:sldId id="467" r:id="rId15"/>
    <p:sldId id="468" r:id="rId16"/>
    <p:sldId id="469" r:id="rId17"/>
    <p:sldId id="470" r:id="rId18"/>
    <p:sldId id="471" r:id="rId19"/>
    <p:sldId id="472" r:id="rId20"/>
    <p:sldId id="474" r:id="rId21"/>
    <p:sldId id="473" r:id="rId22"/>
    <p:sldId id="481" r:id="rId23"/>
    <p:sldId id="480" r:id="rId24"/>
  </p:sldIdLst>
  <p:sldSz cx="12192000" cy="6858000"/>
  <p:notesSz cx="6858000" cy="9144000"/>
  <p:embeddedFontLst>
    <p:embeddedFont>
      <p:font typeface="Barlow" panose="00000500000000000000" pitchFamily="2" charset="0"/>
      <p:regular r:id="rId27"/>
      <p:bold r:id="rId28"/>
      <p:italic r:id="rId29"/>
      <p:boldItalic r:id="rId30"/>
    </p:embeddedFont>
    <p:embeddedFont>
      <p:font typeface="Barlow Black" panose="00000A00000000000000" pitchFamily="2" charset="0"/>
      <p:bold r:id="rId31"/>
      <p:boldItalic r:id="rId32"/>
    </p:embeddedFont>
    <p:embeddedFont>
      <p:font typeface="Barlow Bold" panose="00000800000000000000" charset="0"/>
      <p:bold r:id="rId33"/>
    </p:embeddedFont>
    <p:embeddedFont>
      <p:font typeface="Barlow Light" panose="00000400000000000000" pitchFamily="2" charset="0"/>
      <p:regular r:id="rId34"/>
      <p:italic r:id="rId35"/>
    </p:embeddedFont>
    <p:embeddedFont>
      <p:font typeface="Barlow Medium" panose="00000600000000000000" pitchFamily="2" charset="0"/>
      <p:regular r:id="rId36"/>
      <p:italic r:id="rId37"/>
    </p:embeddedFont>
    <p:embeddedFont>
      <p:font typeface="Barlow SemiBold" panose="00000700000000000000" pitchFamily="2" charset="0"/>
      <p:bold r:id="rId38"/>
      <p:boldItalic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949086"/>
    <a:srgbClr val="AE9283"/>
    <a:srgbClr val="827A72"/>
    <a:srgbClr val="AB776D"/>
    <a:srgbClr val="A59E8F"/>
    <a:srgbClr val="9B6F68"/>
    <a:srgbClr val="6E675D"/>
    <a:srgbClr val="896C65"/>
    <a:srgbClr val="8E88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70" autoAdjust="0"/>
    <p:restoredTop sz="86529" autoAdjust="0"/>
  </p:normalViewPr>
  <p:slideViewPr>
    <p:cSldViewPr snapToGrid="0">
      <p:cViewPr varScale="1">
        <p:scale>
          <a:sx n="112" d="100"/>
          <a:sy n="112" d="100"/>
        </p:scale>
        <p:origin x="459" y="45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9" Type="http://schemas.openxmlformats.org/officeDocument/2006/relationships/font" Target="fonts/font13.fntdata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font" Target="fonts/font11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7.fntdata"/><Relationship Id="rId38" Type="http://schemas.openxmlformats.org/officeDocument/2006/relationships/font" Target="fonts/font12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88921e7a19d656b0" providerId="LiveId" clId="{CBF4F77F-AA72-4F5E-BC2E-92C0F628E661}"/>
    <pc:docChg chg="undo redo custSel mod addSld delSld modSld sldOrd modMainMaster">
      <pc:chgData name="" userId="88921e7a19d656b0" providerId="LiveId" clId="{CBF4F77F-AA72-4F5E-BC2E-92C0F628E661}" dt="2019-06-12T11:50:25.760" v="2805"/>
      <pc:docMkLst>
        <pc:docMk/>
      </pc:docMkLst>
      <pc:sldChg chg="addSp delSp modSp setBg">
        <pc:chgData name="" userId="88921e7a19d656b0" providerId="LiveId" clId="{CBF4F77F-AA72-4F5E-BC2E-92C0F628E661}" dt="2019-06-12T11:24:33.406" v="2742" actId="1076"/>
        <pc:sldMkLst>
          <pc:docMk/>
          <pc:sldMk cId="3157149254" sldId="256"/>
        </pc:sldMkLst>
      </pc:sldChg>
      <pc:sldChg chg="add del">
        <pc:chgData name="" userId="88921e7a19d656b0" providerId="LiveId" clId="{CBF4F77F-AA72-4F5E-BC2E-92C0F628E661}" dt="2019-06-12T08:24:29.113" v="1315" actId="2696"/>
        <pc:sldMkLst>
          <pc:docMk/>
          <pc:sldMk cId="1194735048" sldId="257"/>
        </pc:sldMkLst>
      </pc:sldChg>
      <pc:sldChg chg="addSp delSp modSp add del">
        <pc:chgData name="" userId="88921e7a19d656b0" providerId="LiveId" clId="{CBF4F77F-AA72-4F5E-BC2E-92C0F628E661}" dt="2019-06-12T08:22:58.241" v="1293" actId="2696"/>
        <pc:sldMkLst>
          <pc:docMk/>
          <pc:sldMk cId="3108129197" sldId="257"/>
        </pc:sldMkLst>
      </pc:sldChg>
      <pc:sldChg chg="addSp delSp modSp add mod ord setBg setClrOvrMap">
        <pc:chgData name="" userId="88921e7a19d656b0" providerId="LiveId" clId="{CBF4F77F-AA72-4F5E-BC2E-92C0F628E661}" dt="2019-06-12T11:02:21.089" v="2580"/>
        <pc:sldMkLst>
          <pc:docMk/>
          <pc:sldMk cId="3650519216" sldId="257"/>
        </pc:sldMkLst>
      </pc:sldChg>
      <pc:sldChg chg="modSp add del">
        <pc:chgData name="" userId="88921e7a19d656b0" providerId="LiveId" clId="{CBF4F77F-AA72-4F5E-BC2E-92C0F628E661}" dt="2019-06-12T09:53:13.902" v="2088"/>
        <pc:sldMkLst>
          <pc:docMk/>
          <pc:sldMk cId="175419764" sldId="258"/>
        </pc:sldMkLst>
      </pc:sldChg>
      <pc:sldChg chg="add del">
        <pc:chgData name="" userId="88921e7a19d656b0" providerId="LiveId" clId="{CBF4F77F-AA72-4F5E-BC2E-92C0F628E661}" dt="2019-06-12T08:24:28.455" v="1314" actId="2696"/>
        <pc:sldMkLst>
          <pc:docMk/>
          <pc:sldMk cId="342769429" sldId="258"/>
        </pc:sldMkLst>
      </pc:sldChg>
      <pc:sldChg chg="addSp delSp modSp add del">
        <pc:chgData name="" userId="88921e7a19d656b0" providerId="LiveId" clId="{CBF4F77F-AA72-4F5E-BC2E-92C0F628E661}" dt="2019-06-12T11:16:25.659" v="2728" actId="27636"/>
        <pc:sldMkLst>
          <pc:docMk/>
          <pc:sldMk cId="1842143287" sldId="258"/>
        </pc:sldMkLst>
      </pc:sldChg>
      <pc:sldChg chg="addSp delSp modSp add">
        <pc:chgData name="" userId="88921e7a19d656b0" providerId="LiveId" clId="{CBF4F77F-AA72-4F5E-BC2E-92C0F628E661}" dt="2019-06-12T11:15:16.387" v="2718" actId="14100"/>
        <pc:sldMkLst>
          <pc:docMk/>
          <pc:sldMk cId="276301701" sldId="259"/>
        </pc:sldMkLst>
      </pc:sldChg>
      <pc:sldChg chg="addSp delSp modSp add">
        <pc:chgData name="" userId="88921e7a19d656b0" providerId="LiveId" clId="{CBF4F77F-AA72-4F5E-BC2E-92C0F628E661}" dt="2019-06-12T11:39:32.961" v="2804" actId="20577"/>
        <pc:sldMkLst>
          <pc:docMk/>
          <pc:sldMk cId="3056895406" sldId="260"/>
        </pc:sldMkLst>
      </pc:sldChg>
      <pc:sldChg chg="add">
        <pc:chgData name="" userId="88921e7a19d656b0" providerId="LiveId" clId="{CBF4F77F-AA72-4F5E-BC2E-92C0F628E661}" dt="2019-06-12T11:50:25.760" v="2805"/>
        <pc:sldMkLst>
          <pc:docMk/>
          <pc:sldMk cId="1915574293" sldId="261"/>
        </pc:sldMkLst>
      </pc:sldChg>
      <pc:sldMasterChg chg="addSp delSp modSp setBg delSldLayout modSldLayout">
        <pc:chgData name="" userId="88921e7a19d656b0" providerId="LiveId" clId="{CBF4F77F-AA72-4F5E-BC2E-92C0F628E661}" dt="2019-06-12T11:35:47.370" v="2764" actId="120"/>
        <pc:sldMasterMkLst>
          <pc:docMk/>
          <pc:sldMasterMk cId="2302832294" sldId="2147483648"/>
        </pc:sldMasterMkLst>
        <pc:sldLayoutChg chg="addSp delSp modSp setBg">
          <pc:chgData name="" userId="88921e7a19d656b0" providerId="LiveId" clId="{CBF4F77F-AA72-4F5E-BC2E-92C0F628E661}" dt="2019-06-12T11:25:42.846" v="2743" actId="478"/>
          <pc:sldLayoutMkLst>
            <pc:docMk/>
            <pc:sldMasterMk cId="2302832294" sldId="2147483648"/>
            <pc:sldLayoutMk cId="1717054364" sldId="2147483649"/>
          </pc:sldLayoutMkLst>
        </pc:sldLayoutChg>
        <pc:sldLayoutChg chg="addSp delSp modSp">
          <pc:chgData name="" userId="88921e7a19d656b0" providerId="LiveId" clId="{CBF4F77F-AA72-4F5E-BC2E-92C0F628E661}" dt="2019-06-12T11:19:00.932" v="2736" actId="14100"/>
          <pc:sldLayoutMkLst>
            <pc:docMk/>
            <pc:sldMasterMk cId="2302832294" sldId="2147483648"/>
            <pc:sldLayoutMk cId="2352463788" sldId="2147483650"/>
          </pc:sldLayoutMkLst>
        </pc:sldLayoutChg>
        <pc:sldLayoutChg chg="del">
          <pc:chgData name="" userId="88921e7a19d656b0" providerId="LiveId" clId="{CBF4F77F-AA72-4F5E-BC2E-92C0F628E661}" dt="2019-06-11T13:01:20.137" v="2" actId="2696"/>
          <pc:sldLayoutMkLst>
            <pc:docMk/>
            <pc:sldMasterMk cId="2302832294" sldId="2147483648"/>
            <pc:sldLayoutMk cId="3080799846" sldId="2147483650"/>
          </pc:sldLayoutMkLst>
        </pc:sldLayoutChg>
        <pc:sldLayoutChg chg="del">
          <pc:chgData name="" userId="88921e7a19d656b0" providerId="LiveId" clId="{CBF4F77F-AA72-4F5E-BC2E-92C0F628E661}" dt="2019-06-11T13:01:20.138" v="3" actId="2696"/>
          <pc:sldLayoutMkLst>
            <pc:docMk/>
            <pc:sldMasterMk cId="2302832294" sldId="2147483648"/>
            <pc:sldLayoutMk cId="336693131" sldId="2147483651"/>
          </pc:sldLayoutMkLst>
        </pc:sldLayoutChg>
        <pc:sldLayoutChg chg="addSp delSp modSp">
          <pc:chgData name="" userId="88921e7a19d656b0" providerId="LiveId" clId="{CBF4F77F-AA72-4F5E-BC2E-92C0F628E661}" dt="2019-06-12T11:35:47.370" v="2764" actId="120"/>
          <pc:sldLayoutMkLst>
            <pc:docMk/>
            <pc:sldMasterMk cId="2302832294" sldId="2147483648"/>
            <pc:sldLayoutMk cId="2128549414" sldId="2147483651"/>
          </pc:sldLayoutMkLst>
        </pc:sldLayoutChg>
        <pc:sldLayoutChg chg="del">
          <pc:chgData name="" userId="88921e7a19d656b0" providerId="LiveId" clId="{CBF4F77F-AA72-4F5E-BC2E-92C0F628E661}" dt="2019-06-11T13:01:20.139" v="4" actId="2696"/>
          <pc:sldLayoutMkLst>
            <pc:docMk/>
            <pc:sldMasterMk cId="2302832294" sldId="2147483648"/>
            <pc:sldLayoutMk cId="1132869885" sldId="2147483652"/>
          </pc:sldLayoutMkLst>
        </pc:sldLayoutChg>
        <pc:sldLayoutChg chg="addSp delSp modSp">
          <pc:chgData name="" userId="88921e7a19d656b0" providerId="LiveId" clId="{CBF4F77F-AA72-4F5E-BC2E-92C0F628E661}" dt="2019-06-12T11:01:22.839" v="2555"/>
          <pc:sldLayoutMkLst>
            <pc:docMk/>
            <pc:sldMasterMk cId="2302832294" sldId="2147483648"/>
            <pc:sldLayoutMk cId="3171170935" sldId="2147483652"/>
          </pc:sldLayoutMkLst>
        </pc:sldLayoutChg>
        <pc:sldLayoutChg chg="addSp delSp modSp">
          <pc:chgData name="" userId="88921e7a19d656b0" providerId="LiveId" clId="{CBF4F77F-AA72-4F5E-BC2E-92C0F628E661}" dt="2019-06-12T11:18:56.800" v="2735" actId="14100"/>
          <pc:sldLayoutMkLst>
            <pc:docMk/>
            <pc:sldMasterMk cId="2302832294" sldId="2147483648"/>
            <pc:sldLayoutMk cId="112038513" sldId="2147483653"/>
          </pc:sldLayoutMkLst>
        </pc:sldLayoutChg>
        <pc:sldLayoutChg chg="del">
          <pc:chgData name="" userId="88921e7a19d656b0" providerId="LiveId" clId="{CBF4F77F-AA72-4F5E-BC2E-92C0F628E661}" dt="2019-06-11T13:01:20.140" v="5" actId="2696"/>
          <pc:sldLayoutMkLst>
            <pc:docMk/>
            <pc:sldMasterMk cId="2302832294" sldId="2147483648"/>
            <pc:sldLayoutMk cId="2472856175" sldId="2147483653"/>
          </pc:sldLayoutMkLst>
        </pc:sldLayoutChg>
        <pc:sldLayoutChg chg="del">
          <pc:chgData name="" userId="88921e7a19d656b0" providerId="LiveId" clId="{CBF4F77F-AA72-4F5E-BC2E-92C0F628E661}" dt="2019-06-11T13:01:20.141" v="6" actId="2696"/>
          <pc:sldLayoutMkLst>
            <pc:docMk/>
            <pc:sldMasterMk cId="2302832294" sldId="2147483648"/>
            <pc:sldLayoutMk cId="2431422799" sldId="2147483654"/>
          </pc:sldLayoutMkLst>
        </pc:sldLayoutChg>
        <pc:sldLayoutChg chg="del">
          <pc:chgData name="" userId="88921e7a19d656b0" providerId="LiveId" clId="{CBF4F77F-AA72-4F5E-BC2E-92C0F628E661}" dt="2019-06-11T13:01:20.142" v="7" actId="2696"/>
          <pc:sldLayoutMkLst>
            <pc:docMk/>
            <pc:sldMasterMk cId="2302832294" sldId="2147483648"/>
            <pc:sldLayoutMk cId="3876531551" sldId="2147483655"/>
          </pc:sldLayoutMkLst>
        </pc:sldLayoutChg>
        <pc:sldLayoutChg chg="del">
          <pc:chgData name="" userId="88921e7a19d656b0" providerId="LiveId" clId="{CBF4F77F-AA72-4F5E-BC2E-92C0F628E661}" dt="2019-06-11T13:01:20.143" v="8" actId="2696"/>
          <pc:sldLayoutMkLst>
            <pc:docMk/>
            <pc:sldMasterMk cId="2302832294" sldId="2147483648"/>
            <pc:sldLayoutMk cId="2747677172" sldId="2147483656"/>
          </pc:sldLayoutMkLst>
        </pc:sldLayoutChg>
        <pc:sldLayoutChg chg="del">
          <pc:chgData name="" userId="88921e7a19d656b0" providerId="LiveId" clId="{CBF4F77F-AA72-4F5E-BC2E-92C0F628E661}" dt="2019-06-11T13:01:20.144" v="9" actId="2696"/>
          <pc:sldLayoutMkLst>
            <pc:docMk/>
            <pc:sldMasterMk cId="2302832294" sldId="2147483648"/>
            <pc:sldLayoutMk cId="606921688" sldId="2147483657"/>
          </pc:sldLayoutMkLst>
        </pc:sldLayoutChg>
        <pc:sldLayoutChg chg="del">
          <pc:chgData name="" userId="88921e7a19d656b0" providerId="LiveId" clId="{CBF4F77F-AA72-4F5E-BC2E-92C0F628E661}" dt="2019-06-11T13:01:20.145" v="10" actId="2696"/>
          <pc:sldLayoutMkLst>
            <pc:docMk/>
            <pc:sldMasterMk cId="2302832294" sldId="2147483648"/>
            <pc:sldLayoutMk cId="2973411152" sldId="2147483658"/>
          </pc:sldLayoutMkLst>
        </pc:sldLayoutChg>
        <pc:sldLayoutChg chg="del">
          <pc:chgData name="" userId="88921e7a19d656b0" providerId="LiveId" clId="{CBF4F77F-AA72-4F5E-BC2E-92C0F628E661}" dt="2019-06-11T13:01:20.130" v="1" actId="2696"/>
          <pc:sldLayoutMkLst>
            <pc:docMk/>
            <pc:sldMasterMk cId="2302832294" sldId="2147483648"/>
            <pc:sldLayoutMk cId="3915368112" sldId="2147483659"/>
          </pc:sldLayoutMkLst>
        </pc:sldLayoutChg>
      </pc:sldMasterChg>
    </pc:docChg>
  </pc:docChgLst>
  <pc:docChgLst>
    <pc:chgData name="Dries Deryckere" userId="88921e7a19d656b0" providerId="LiveId" clId="{0D4DB11F-D2E7-4F4E-8857-7DC9BEE14E8F}"/>
    <pc:docChg chg="undo custSel modSld">
      <pc:chgData name="Dries Deryckere" userId="88921e7a19d656b0" providerId="LiveId" clId="{0D4DB11F-D2E7-4F4E-8857-7DC9BEE14E8F}" dt="2025-06-18T12:07:35.936" v="11" actId="20577"/>
      <pc:docMkLst>
        <pc:docMk/>
      </pc:docMkLst>
      <pc:sldChg chg="modSp mod">
        <pc:chgData name="Dries Deryckere" userId="88921e7a19d656b0" providerId="LiveId" clId="{0D4DB11F-D2E7-4F4E-8857-7DC9BEE14E8F}" dt="2025-06-18T12:07:35.936" v="11" actId="20577"/>
        <pc:sldMkLst>
          <pc:docMk/>
          <pc:sldMk cId="3650519216" sldId="257"/>
        </pc:sldMkLst>
        <pc:spChg chg="mod">
          <ac:chgData name="Dries Deryckere" userId="88921e7a19d656b0" providerId="LiveId" clId="{0D4DB11F-D2E7-4F4E-8857-7DC9BEE14E8F}" dt="2025-06-18T12:07:35.936" v="11" actId="20577"/>
          <ac:spMkLst>
            <pc:docMk/>
            <pc:sldMk cId="3650519216" sldId="257"/>
            <ac:spMk id="7" creationId="{A4FEB093-FBBE-4CA8-B45A-6A57D14A1D4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6BAA3B8-33D3-426F-A92B-EBDF54BF9E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8C934E-D48A-4773-A8AC-97B74EB412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9D6B47-F57C-4979-89E3-D3C5772250D8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613EC-1301-49A6-9DAE-98DDEDBBB35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DCB285-9026-475F-BAC8-6BE4B46DDD9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D5B024-6DA7-4184-AFCF-4FA1617522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2421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280552-E266-4B2A-B835-12D9DF0BF5E7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02BD7-D7DF-41BF-87DB-FB25802A7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10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05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648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3C70D-9AB2-4398-0E4C-5CBB63570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02F178-7656-178D-7DC5-2F56D0F19C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6C3EC0-CDE8-8A53-718A-27B7617CCB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DE62A2-BC78-0A90-BC7F-0BC5C81150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0633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20B34-1424-B938-0045-FBB3866BD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D219CE-C2C4-80AE-13CE-59572E6CA1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245DD5-2C1B-0871-7238-5D0219FEF4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D2D062-0B9E-F21D-E25A-E7C200D577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08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51736-75A6-3C01-A55B-6A90BA2D4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0D99B9-ED53-D9A2-85D1-053E3E5D91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602472-F6A0-6ACC-6766-75CB4ECB26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731E85-2C0F-5570-B5DB-731AA66B2D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34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Descriptor Sets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030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C1749-645D-6BAB-702C-27516D875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5A626-06F5-D26A-A78B-6A341C832A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D399AC-E311-400D-8B2E-53B36928D1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A58DD-F3C7-BBC6-2CFB-F2C2793B80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02BD7-D7DF-41BF-87DB-FB25802A72C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450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fault_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3FBA-FE8A-45C5-B73C-AFDDFF776F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1145" y="1122363"/>
            <a:ext cx="4572000" cy="1375908"/>
          </a:xfrm>
        </p:spPr>
        <p:txBody>
          <a:bodyPr anchor="t"/>
          <a:lstStyle>
            <a:lvl1pPr algn="l">
              <a:lnSpc>
                <a:spcPct val="67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5CDDC-5067-4893-B712-81F4DDEB51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1144" y="2498271"/>
            <a:ext cx="4572000" cy="2759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1200" spc="0" baseline="0">
                <a:solidFill>
                  <a:schemeClr val="tx1"/>
                </a:solidFill>
                <a:latin typeface="Barlow" panose="00000500000000000000" pitchFamily="2" charset="0"/>
                <a:cs typeface="MoolBoran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90F1A94-FDC9-411B-9A35-97F88EB3FC1B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242629" y="0"/>
            <a:ext cx="4949371" cy="68579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content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AD082CD-C96E-4D85-8135-70D9DE7DF66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 sz="1200"/>
            </a:lvl1pPr>
          </a:lstStyle>
          <a:p>
            <a:fld id="{919BC831-E948-4931-ADF7-63B2FF70C4A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Content Placeholder 4">
            <a:extLst>
              <a:ext uri="{FF2B5EF4-FFF2-40B4-BE49-F238E27FC236}">
                <a16:creationId xmlns:a16="http://schemas.microsoft.com/office/drawing/2014/main" id="{5BDCC6F2-CB16-4773-9EBB-EBF610152C9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801507" y="6441622"/>
            <a:ext cx="2367643" cy="293913"/>
          </a:xfrm>
          <a:prstGeom prst="rect">
            <a:avLst/>
          </a:prstGeom>
        </p:spPr>
        <p:txBody>
          <a:bodyPr>
            <a:normAutofit/>
          </a:bodyPr>
          <a:lstStyle>
            <a:lvl1pPr algn="r">
              <a:defRPr sz="800" i="0" cap="all" baseline="0">
                <a:latin typeface="Barlow Medium" panose="00000600000000000000" pitchFamily="2" charset="0"/>
              </a:defRPr>
            </a:lvl1pPr>
          </a:lstStyle>
          <a:p>
            <a:pPr lvl="0"/>
            <a:r>
              <a:rPr lang="en-US" dirty="0"/>
              <a:t>Picture Note</a:t>
            </a:r>
          </a:p>
        </p:txBody>
      </p:sp>
    </p:spTree>
    <p:extLst>
      <p:ext uri="{BB962C8B-B14F-4D97-AF65-F5344CB8AC3E}">
        <p14:creationId xmlns:p14="http://schemas.microsoft.com/office/powerpoint/2010/main" val="1717054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1E2CDE-3759-49BC-8389-A46BB15D0AC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30D98E-1EA4-40CA-975F-B4E03989DEE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04257" y="987879"/>
            <a:ext cx="6498771" cy="2441121"/>
          </a:xfrm>
        </p:spPr>
        <p:txBody>
          <a:bodyPr anchor="b">
            <a:noAutofit/>
          </a:bodyPr>
          <a:lstStyle>
            <a:lvl1pPr algn="l">
              <a:lnSpc>
                <a:spcPct val="67000"/>
              </a:lnSpc>
              <a:defRPr sz="9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91B3BDB-5B2A-44FA-83C2-B6C297B586A7}"/>
              </a:ext>
            </a:extLst>
          </p:cNvPr>
          <p:cNvCxnSpPr>
            <a:cxnSpLocks/>
          </p:cNvCxnSpPr>
          <p:nvPr userDrawn="1"/>
        </p:nvCxnSpPr>
        <p:spPr>
          <a:xfrm flipH="1">
            <a:off x="1499282" y="3632088"/>
            <a:ext cx="271462" cy="0"/>
          </a:xfrm>
          <a:prstGeom prst="line">
            <a:avLst/>
          </a:prstGeom>
          <a:ln w="19050">
            <a:solidFill>
              <a:srgbClr val="FF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>
            <a:extLst>
              <a:ext uri="{FF2B5EF4-FFF2-40B4-BE49-F238E27FC236}">
                <a16:creationId xmlns:a16="http://schemas.microsoft.com/office/drawing/2014/main" id="{3A143D66-CEE6-4A99-B8B6-CBABB746EB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70743" y="3511549"/>
            <a:ext cx="3634013" cy="174625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800" cap="all" spc="70" baseline="0">
                <a:solidFill>
                  <a:schemeClr val="tx1"/>
                </a:solidFill>
                <a:latin typeface="Barlow SemiBold" panose="00000700000000000000" pitchFamily="2" charset="0"/>
                <a:cs typeface="MoolBoran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1170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1E2CDE-3759-49BC-8389-A46BB15D0AC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30D98E-1EA4-40CA-975F-B4E03989DEE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46614" y="1203539"/>
            <a:ext cx="6498771" cy="2441121"/>
          </a:xfrm>
        </p:spPr>
        <p:txBody>
          <a:bodyPr anchor="b">
            <a:noAutofit/>
          </a:bodyPr>
          <a:lstStyle>
            <a:lvl1pPr algn="ctr">
              <a:lnSpc>
                <a:spcPct val="67000"/>
              </a:lnSpc>
              <a:defRPr sz="9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</p:spTree>
    <p:extLst>
      <p:ext uri="{BB962C8B-B14F-4D97-AF65-F5344CB8AC3E}">
        <p14:creationId xmlns:p14="http://schemas.microsoft.com/office/powerpoint/2010/main" val="4181131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3FBA-FE8A-45C5-B73C-AFDDFF776F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1145" y="1122363"/>
            <a:ext cx="4572000" cy="1375908"/>
          </a:xfrm>
        </p:spPr>
        <p:txBody>
          <a:bodyPr anchor="t"/>
          <a:lstStyle>
            <a:lvl1pPr algn="l">
              <a:lnSpc>
                <a:spcPct val="67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5CDDC-5067-4893-B712-81F4DDEB51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1144" y="2498271"/>
            <a:ext cx="4572000" cy="2759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1200" spc="0" baseline="0">
                <a:solidFill>
                  <a:schemeClr val="tx1"/>
                </a:solidFill>
                <a:latin typeface="Barlow" panose="00000500000000000000" pitchFamily="2" charset="0"/>
                <a:cs typeface="MoolBoran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65E36D5-7647-4711-8B14-9A4178D9D1E2}"/>
              </a:ext>
            </a:extLst>
          </p:cNvPr>
          <p:cNvCxnSpPr>
            <a:cxnSpLocks/>
          </p:cNvCxnSpPr>
          <p:nvPr userDrawn="1"/>
        </p:nvCxnSpPr>
        <p:spPr>
          <a:xfrm flipH="1">
            <a:off x="813482" y="2636044"/>
            <a:ext cx="271462" cy="0"/>
          </a:xfrm>
          <a:prstGeom prst="line">
            <a:avLst/>
          </a:prstGeom>
          <a:ln w="19050">
            <a:solidFill>
              <a:srgbClr val="FF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90F1A94-FDC9-411B-9A35-97F88EB3FC1B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242629" y="0"/>
            <a:ext cx="4949371" cy="68579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content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AD082CD-C96E-4D85-8135-70D9DE7DF66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 sz="1200"/>
            </a:lvl1pPr>
          </a:lstStyle>
          <a:p>
            <a:fld id="{919BC831-E948-4931-ADF7-63B2FF70C4A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Content Placeholder 4">
            <a:extLst>
              <a:ext uri="{FF2B5EF4-FFF2-40B4-BE49-F238E27FC236}">
                <a16:creationId xmlns:a16="http://schemas.microsoft.com/office/drawing/2014/main" id="{5BDCC6F2-CB16-4773-9EBB-EBF610152C9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801507" y="6441622"/>
            <a:ext cx="2367643" cy="293913"/>
          </a:xfrm>
          <a:prstGeom prst="rect">
            <a:avLst/>
          </a:prstGeom>
        </p:spPr>
        <p:txBody>
          <a:bodyPr>
            <a:normAutofit/>
          </a:bodyPr>
          <a:lstStyle>
            <a:lvl1pPr algn="r">
              <a:defRPr sz="800" i="0" cap="all" baseline="0">
                <a:latin typeface="Barlow Medium" panose="00000600000000000000" pitchFamily="2" charset="0"/>
              </a:defRPr>
            </a:lvl1pPr>
          </a:lstStyle>
          <a:p>
            <a:pPr lvl="0"/>
            <a:r>
              <a:rPr lang="en-US" dirty="0"/>
              <a:t>Picture Note</a:t>
            </a:r>
          </a:p>
        </p:txBody>
      </p:sp>
    </p:spTree>
    <p:extLst>
      <p:ext uri="{BB962C8B-B14F-4D97-AF65-F5344CB8AC3E}">
        <p14:creationId xmlns:p14="http://schemas.microsoft.com/office/powerpoint/2010/main" val="2686467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3FBA-FE8A-45C5-B73C-AFDDFF776F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56499" y="925504"/>
            <a:ext cx="3518937" cy="1245280"/>
          </a:xfrm>
        </p:spPr>
        <p:txBody>
          <a:bodyPr anchor="t">
            <a:noAutofit/>
          </a:bodyPr>
          <a:lstStyle>
            <a:lvl1pPr algn="l">
              <a:lnSpc>
                <a:spcPct val="67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5CDDC-5067-4893-B712-81F4DDEB51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556499" y="2170784"/>
            <a:ext cx="3518937" cy="376171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1200" baseline="0">
                <a:solidFill>
                  <a:schemeClr val="tx1"/>
                </a:solidFill>
                <a:latin typeface="Barlow" panose="00000500000000000000" pitchFamily="2" charset="0"/>
                <a:cs typeface="MoolBoran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A0169D-6CA3-4743-8EEB-8A8CBCD0BAE6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116564" y="925504"/>
            <a:ext cx="5690636" cy="5006992"/>
          </a:xfrm>
          <a:prstGeom prst="rect">
            <a:avLst/>
          </a:prstGeo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en-US" dirty="0"/>
              <a:t>content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1FA857-F69E-4C01-A0CF-6E873D200B3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Content Placeholder 4">
            <a:extLst>
              <a:ext uri="{FF2B5EF4-FFF2-40B4-BE49-F238E27FC236}">
                <a16:creationId xmlns:a16="http://schemas.microsoft.com/office/drawing/2014/main" id="{432A581E-0E47-4652-A250-48A366FABDF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439557" y="5932496"/>
            <a:ext cx="2367643" cy="293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>
              <a:defRPr lang="en-US" sz="800" cap="all" dirty="0">
                <a:latin typeface="Barlow Medium" panose="00000600000000000000" pitchFamily="2" charset="0"/>
              </a:defRPr>
            </a:lvl1pPr>
          </a:lstStyle>
          <a:p>
            <a:pPr lvl="0" algn="r"/>
            <a:r>
              <a:rPr lang="en-US" dirty="0"/>
              <a:t>Picture Note</a:t>
            </a:r>
          </a:p>
        </p:txBody>
      </p:sp>
    </p:spTree>
    <p:extLst>
      <p:ext uri="{BB962C8B-B14F-4D97-AF65-F5344CB8AC3E}">
        <p14:creationId xmlns:p14="http://schemas.microsoft.com/office/powerpoint/2010/main" val="2128549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3FBA-FE8A-45C5-B73C-AFDDFF776F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1145" y="1122362"/>
            <a:ext cx="4572000" cy="1522183"/>
          </a:xfrm>
        </p:spPr>
        <p:txBody>
          <a:bodyPr anchor="t"/>
          <a:lstStyle>
            <a:lvl1pPr algn="l">
              <a:lnSpc>
                <a:spcPct val="67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5CDDC-5067-4893-B712-81F4DDEB51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509934" y="2636043"/>
            <a:ext cx="6279503" cy="222520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1200" baseline="0">
                <a:solidFill>
                  <a:schemeClr val="tx1"/>
                </a:solidFill>
                <a:latin typeface="Barlow" panose="00000500000000000000" pitchFamily="2" charset="0"/>
                <a:cs typeface="MoolBoran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65E36D5-7647-4711-8B14-9A4178D9D1E2}"/>
              </a:ext>
            </a:extLst>
          </p:cNvPr>
          <p:cNvCxnSpPr>
            <a:cxnSpLocks/>
          </p:cNvCxnSpPr>
          <p:nvPr userDrawn="1"/>
        </p:nvCxnSpPr>
        <p:spPr>
          <a:xfrm flipH="1">
            <a:off x="1224029" y="875204"/>
            <a:ext cx="271462" cy="0"/>
          </a:xfrm>
          <a:prstGeom prst="line">
            <a:avLst/>
          </a:prstGeom>
          <a:ln w="19050">
            <a:solidFill>
              <a:srgbClr val="FF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479435F-CAB5-4387-A517-97AE0C18005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79878D6-A136-4512-91B4-C393D83F487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95491" y="725375"/>
            <a:ext cx="3514725" cy="25717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100" cap="all" spc="70" baseline="0">
                <a:latin typeface="Barlow SemiBold" panose="00000700000000000000" pitchFamily="2" charset="0"/>
              </a:defRPr>
            </a:lvl1pPr>
          </a:lstStyle>
          <a:p>
            <a:pPr lvl="0"/>
            <a:r>
              <a:rPr lang="en-US" dirty="0"/>
              <a:t>Lorem ipsum </a:t>
            </a:r>
            <a:r>
              <a:rPr lang="en-US" dirty="0" err="1"/>
              <a:t>doloret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463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3FBA-FE8A-45C5-B73C-AFDDFF776F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1145" y="1122362"/>
            <a:ext cx="4572000" cy="1513671"/>
          </a:xfrm>
        </p:spPr>
        <p:txBody>
          <a:bodyPr anchor="t"/>
          <a:lstStyle>
            <a:lvl1pPr algn="l">
              <a:lnSpc>
                <a:spcPct val="67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title lorem ipsum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5CDDC-5067-4893-B712-81F4DDEB51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1146" y="2636043"/>
            <a:ext cx="4572000" cy="3601253"/>
          </a:xfrm>
          <a:prstGeom prst="rect">
            <a:avLst/>
          </a:prstGeo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1"/>
                </a:solidFill>
                <a:latin typeface="Barlow" panose="00000500000000000000" pitchFamily="2" charset="0"/>
                <a:cs typeface="MoolBoran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  <a:p>
            <a:pPr lvl="0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65E36D5-7647-4711-8B14-9A4178D9D1E2}"/>
              </a:ext>
            </a:extLst>
          </p:cNvPr>
          <p:cNvCxnSpPr>
            <a:cxnSpLocks/>
          </p:cNvCxnSpPr>
          <p:nvPr userDrawn="1"/>
        </p:nvCxnSpPr>
        <p:spPr>
          <a:xfrm flipH="1">
            <a:off x="1224029" y="875204"/>
            <a:ext cx="271462" cy="0"/>
          </a:xfrm>
          <a:prstGeom prst="line">
            <a:avLst/>
          </a:prstGeom>
          <a:ln w="19050">
            <a:solidFill>
              <a:srgbClr val="FF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479435F-CAB5-4387-A517-97AE0C18005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E5F8A3E5-95E1-4871-92E6-525C376F58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95491" y="725375"/>
            <a:ext cx="3514725" cy="25717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100" cap="all" spc="70" baseline="0">
                <a:latin typeface="Barlow SemiBold" panose="00000700000000000000" pitchFamily="2" charset="0"/>
              </a:defRPr>
            </a:lvl1pPr>
          </a:lstStyle>
          <a:p>
            <a:pPr lvl="0"/>
            <a:r>
              <a:rPr lang="en-US" dirty="0"/>
              <a:t>Lorem ipsum </a:t>
            </a:r>
            <a:r>
              <a:rPr lang="en-US" dirty="0" err="1"/>
              <a:t>doloret</a:t>
            </a:r>
            <a:endParaRPr lang="en-US" dirty="0"/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2CBF2FD9-1289-4DF8-AA41-4B0EAE6A119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458856" y="1122362"/>
            <a:ext cx="4571997" cy="5114933"/>
          </a:xfrm>
        </p:spPr>
        <p:txBody>
          <a:bodyPr/>
          <a:lstStyle>
            <a:lvl1pPr>
              <a:defRPr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</a:t>
            </a:r>
          </a:p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</a:t>
            </a:r>
          </a:p>
        </p:txBody>
      </p:sp>
      <p:sp>
        <p:nvSpPr>
          <p:cNvPr id="22" name="Content Placeholder 4">
            <a:extLst>
              <a:ext uri="{FF2B5EF4-FFF2-40B4-BE49-F238E27FC236}">
                <a16:creationId xmlns:a16="http://schemas.microsoft.com/office/drawing/2014/main" id="{1E189383-24F4-4E7E-B963-13A9224FDD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801507" y="6441622"/>
            <a:ext cx="2367643" cy="293913"/>
          </a:xfrm>
          <a:prstGeom prst="rect">
            <a:avLst/>
          </a:prstGeom>
        </p:spPr>
        <p:txBody>
          <a:bodyPr>
            <a:normAutofit/>
          </a:bodyPr>
          <a:lstStyle>
            <a:lvl1pPr algn="r">
              <a:defRPr sz="800" i="0" cap="all" baseline="0">
                <a:latin typeface="Barlow Medium" panose="00000600000000000000" pitchFamily="2" charset="0"/>
              </a:defRPr>
            </a:lvl1pPr>
          </a:lstStyle>
          <a:p>
            <a:pPr lvl="0"/>
            <a:r>
              <a:rPr lang="en-US" dirty="0"/>
              <a:t>Picture Note</a:t>
            </a:r>
          </a:p>
        </p:txBody>
      </p:sp>
      <p:sp>
        <p:nvSpPr>
          <p:cNvPr id="23" name="Content Placeholder 15">
            <a:extLst>
              <a:ext uri="{FF2B5EF4-FFF2-40B4-BE49-F238E27FC236}">
                <a16:creationId xmlns:a16="http://schemas.microsoft.com/office/drawing/2014/main" id="{412347E2-8B63-4CFD-96D5-45A81E417374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242629" y="0"/>
            <a:ext cx="4949371" cy="68579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11203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DF7B69-EB59-48D1-8823-B35AE35AA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Master Title Slide</a:t>
            </a:r>
          </a:p>
        </p:txBody>
      </p:sp>
      <p:sp>
        <p:nvSpPr>
          <p:cNvPr id="8" name="Slide Number Placeholder 12">
            <a:extLst>
              <a:ext uri="{FF2B5EF4-FFF2-40B4-BE49-F238E27FC236}">
                <a16:creationId xmlns:a16="http://schemas.microsoft.com/office/drawing/2014/main" id="{885381D4-DDB8-41E8-A4B5-6EBF5950CA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71224" y="20657"/>
            <a:ext cx="906462" cy="276999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Barlow Bold" panose="00000800000000000000" pitchFamily="2" charset="0"/>
              </a:defRPr>
            </a:lvl1pPr>
          </a:lstStyle>
          <a:p>
            <a:fld id="{919BC831-E948-4931-ADF7-63B2FF70C4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649C67-278B-4005-B904-71D796B6A4AA}"/>
              </a:ext>
            </a:extLst>
          </p:cNvPr>
          <p:cNvSpPr txBox="1"/>
          <p:nvPr userDrawn="1"/>
        </p:nvSpPr>
        <p:spPr>
          <a:xfrm>
            <a:off x="0" y="20657"/>
            <a:ext cx="3481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Barlow Bold" panose="00000800000000000000" pitchFamily="2" charset="0"/>
              </a:rPr>
              <a:t>//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99ADD06-915C-46FE-8E27-6986A8BEB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5257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</a:t>
            </a:r>
          </a:p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</a:t>
            </a:r>
          </a:p>
        </p:txBody>
      </p:sp>
      <p:pic>
        <p:nvPicPr>
          <p:cNvPr id="3" name="Grafik 6">
            <a:extLst>
              <a:ext uri="{FF2B5EF4-FFF2-40B4-BE49-F238E27FC236}">
                <a16:creationId xmlns:a16="http://schemas.microsoft.com/office/drawing/2014/main" id="{F125C2B0-E06E-F505-70F8-3AF1735852C6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88100"/>
            <a:ext cx="12192000" cy="46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832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4" r:id="rId3"/>
    <p:sldLayoutId id="2147483655" r:id="rId4"/>
    <p:sldLayoutId id="2147483651" r:id="rId5"/>
    <p:sldLayoutId id="2147483650" r:id="rId6"/>
    <p:sldLayoutId id="2147483653" r:id="rId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30" baseline="0">
          <a:solidFill>
            <a:schemeClr val="tx1"/>
          </a:solidFill>
          <a:latin typeface="Barlow Bold" panose="00000800000000000000" pitchFamily="2" charset="0"/>
          <a:ea typeface="Roboto Black" panose="02000000000000000000" pitchFamily="2" charset="0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lang="en-US" sz="1200" b="0" i="0" strike="noStrike" kern="1200" spc="0" baseline="0" dirty="0" smtClean="0">
          <a:solidFill>
            <a:schemeClr val="tx1"/>
          </a:solidFill>
          <a:effectLst/>
          <a:latin typeface="Barlow Light" panose="00000400000000000000" pitchFamily="2" charset="0"/>
          <a:ea typeface="MS Gothic" panose="020B0609070205080204" pitchFamily="49" charset="-128"/>
          <a:cs typeface="MoolBoran" panose="020B0100010101010101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Barlow Light" panose="00000400000000000000" pitchFamily="2" charset="0"/>
          <a:ea typeface="Roboto" panose="02000000000000000000" pitchFamily="2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Barlow Light" panose="00000400000000000000" pitchFamily="2" charset="0"/>
          <a:ea typeface="Roboto" panose="02000000000000000000" pitchFamily="2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Barlow Light" panose="00000400000000000000" pitchFamily="2" charset="0"/>
          <a:ea typeface="Roboto" panose="02000000000000000000" pitchFamily="2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Barlow Light" panose="00000400000000000000" pitchFamily="2" charset="0"/>
          <a:ea typeface="Roboto" panose="02000000000000000000" pitchFamily="2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https://vimeo.com/1065465468?fl=pl&amp;fe=vl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hyperlink" Target="https://dev.epicgames.com/documentation/en-us/unreal-engine/niagara-fluids-quick-start-guide-for-unreal-engine" TargetMode="External"/><Relationship Id="rId2" Type="http://schemas.openxmlformats.org/officeDocument/2006/relationships/hyperlink" Target="https://forums.unrealengine.com/t/material-optimization/59111/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ev.epicgames.com/documentation/en-us/unreal-engine/nanite-virtualized-geometry-in-unreal-engine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intel.com/content/www/us/en/developer/articles/technical/unreal-engine-optimization-profiling-fundamentals.html" TargetMode="Externa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skillenza/what-does-it-take-to-become-a-great-software-engineer-22be56649c6d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gif"/><Relationship Id="rId5" Type="http://schemas.openxmlformats.org/officeDocument/2006/relationships/image" Target="../media/image17.gif"/><Relationship Id="rId4" Type="http://schemas.openxmlformats.org/officeDocument/2006/relationships/image" Target="../media/image16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sidefx.com/docs/houdini/ref/panes/geosheet.html" TargetMode="Externa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jp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7" Type="http://schemas.openxmlformats.org/officeDocument/2006/relationships/hyperlink" Target="https://www.humus.name/index.php?page=News&amp;ID=228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hyperlink" Target="https://www.artstation.com/blogs/ericcorreia/2AMQ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ini.gmshaders.com/p/vertex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vulkan-tutorial.com/Drawing_a_triangle/Graphics_pipeline_basics/Introductio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imonschreibt.de/gat/renderhell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montypython.fandom.com/wiki/Bridge_of_Death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roduitabulles.wordpress.com/2016/05/01/the-tales-of-the-killer-rabbit/" TargetMode="External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mailto:matthieu.delaere@howest.be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34A80-1B25-28C0-3A36-DDFAEE527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7E50F-0CDA-9B62-FCF6-E873CB5C1A3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B64FABA-78F6-445E-182A-93F43B9E1B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471" y="987879"/>
            <a:ext cx="10091057" cy="2441121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7200" dirty="0"/>
              <a:t>Bridging Pixels &amp; Code</a:t>
            </a:r>
            <a:br>
              <a:rPr lang="en-US" sz="8000" dirty="0"/>
            </a:br>
            <a:r>
              <a:rPr lang="en-US" sz="2800" dirty="0"/>
              <a:t>-- Teaching </a:t>
            </a:r>
            <a:r>
              <a:rPr lang="en-US" sz="2800" dirty="0">
                <a:solidFill>
                  <a:srgbClr val="FF0000"/>
                </a:solidFill>
              </a:rPr>
              <a:t>Computer Graphics</a:t>
            </a:r>
            <a:r>
              <a:rPr lang="en-US" sz="2800" dirty="0"/>
              <a:t> to </a:t>
            </a:r>
            <a:r>
              <a:rPr lang="en-US" sz="2800" dirty="0">
                <a:solidFill>
                  <a:srgbClr val="FF0000"/>
                </a:solidFill>
              </a:rPr>
              <a:t>Technical Artists</a:t>
            </a:r>
            <a:r>
              <a:rPr lang="en-US" sz="2800" dirty="0"/>
              <a:t> --</a:t>
            </a:r>
            <a:endParaRPr lang="en-US" sz="80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3EC505C-1FC5-EC5F-BD2C-8457444CA5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Matthieu Delaere</a:t>
            </a:r>
          </a:p>
        </p:txBody>
      </p:sp>
    </p:spTree>
    <p:extLst>
      <p:ext uri="{BB962C8B-B14F-4D97-AF65-F5344CB8AC3E}">
        <p14:creationId xmlns:p14="http://schemas.microsoft.com/office/powerpoint/2010/main" val="3667881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C3CC0-590F-242D-A97F-7E5CBCB151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Who am I?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C9C94D-81D7-7AFD-4EF1-6DCFD92820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4572000" cy="2759529"/>
          </a:xfrm>
        </p:spPr>
        <p:txBody>
          <a:bodyPr/>
          <a:lstStyle/>
          <a:p>
            <a:r>
              <a:rPr lang="en-US" b="1" dirty="0"/>
              <a:t>Matthieu Delaere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33"/>
                </a:solidFill>
              </a:rPr>
              <a:t>DAE Howest </a:t>
            </a:r>
            <a:r>
              <a:rPr lang="en-US" dirty="0"/>
              <a:t>and</a:t>
            </a:r>
            <a:r>
              <a:rPr lang="en-US" dirty="0">
                <a:solidFill>
                  <a:srgbClr val="FF0033"/>
                </a:solidFill>
              </a:rPr>
              <a:t> BUAS MGT </a:t>
            </a:r>
            <a:r>
              <a:rPr lang="en-US" dirty="0"/>
              <a:t>alumnus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Senior Lecturer (C++ Graphics Programming) @ </a:t>
            </a:r>
            <a:r>
              <a:rPr lang="en-US" dirty="0">
                <a:solidFill>
                  <a:srgbClr val="FF0033"/>
                </a:solidFill>
              </a:rPr>
              <a:t>DAE Howest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Senior Research Engineer @ </a:t>
            </a:r>
            <a:r>
              <a:rPr lang="en-US" dirty="0">
                <a:solidFill>
                  <a:srgbClr val="FF0033"/>
                </a:solidFill>
              </a:rPr>
              <a:t>Wētā FX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Previously Rendering Researcher @ </a:t>
            </a:r>
            <a:r>
              <a:rPr lang="en-US" dirty="0">
                <a:solidFill>
                  <a:srgbClr val="FF0033"/>
                </a:solidFill>
              </a:rPr>
              <a:t>Unity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0778CC-D65A-4DCF-BC90-48B53C1AEE3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2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18F425E-7893-F03D-1A90-F6B63EAE5AB3}"/>
              </a:ext>
            </a:extLst>
          </p:cNvPr>
          <p:cNvGrpSpPr/>
          <p:nvPr/>
        </p:nvGrpSpPr>
        <p:grpSpPr>
          <a:xfrm>
            <a:off x="1210073" y="3750130"/>
            <a:ext cx="5248785" cy="2424248"/>
            <a:chOff x="4488857" y="3500845"/>
            <a:chExt cx="5272709" cy="2435298"/>
          </a:xfrm>
        </p:grpSpPr>
        <p:pic>
          <p:nvPicPr>
            <p:cNvPr id="8" name="Picture 7" descr="A movie poster of a movie&#10;&#10;AI-generated content may be incorrect.">
              <a:extLst>
                <a:ext uri="{FF2B5EF4-FFF2-40B4-BE49-F238E27FC236}">
                  <a16:creationId xmlns:a16="http://schemas.microsoft.com/office/drawing/2014/main" id="{837BB94E-3486-6F09-E44C-FC43DB4D903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88857" y="3500845"/>
              <a:ext cx="1561088" cy="2435297"/>
            </a:xfrm>
            <a:prstGeom prst="rect">
              <a:avLst/>
            </a:prstGeom>
            <a:ln w="6350">
              <a:solidFill>
                <a:schemeClr val="tx1"/>
              </a:solidFill>
            </a:ln>
          </p:spPr>
        </p:pic>
        <p:pic>
          <p:nvPicPr>
            <p:cNvPr id="9" name="Picture 8" descr="A movie poster with a monkey holding a camera&#10;&#10;AI-generated content may be incorrect.">
              <a:extLst>
                <a:ext uri="{FF2B5EF4-FFF2-40B4-BE49-F238E27FC236}">
                  <a16:creationId xmlns:a16="http://schemas.microsoft.com/office/drawing/2014/main" id="{34C6AC03-3AE9-E3B4-8859-B421FECC384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37787" y="3509125"/>
              <a:ext cx="1699591" cy="2427017"/>
            </a:xfrm>
            <a:prstGeom prst="rect">
              <a:avLst/>
            </a:prstGeom>
            <a:ln w="6350">
              <a:solidFill>
                <a:schemeClr val="tx1"/>
              </a:solidFill>
            </a:ln>
          </p:spPr>
        </p:pic>
        <p:pic>
          <p:nvPicPr>
            <p:cNvPr id="10" name="Picture 9" descr="A poster of a movie&#10;&#10;AI-generated content may be incorrect.">
              <a:extLst>
                <a:ext uri="{FF2B5EF4-FFF2-40B4-BE49-F238E27FC236}">
                  <a16:creationId xmlns:a16="http://schemas.microsoft.com/office/drawing/2014/main" id="{05D5C24D-1BF6-B655-25A6-9CF341F6F1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25220" y="3509125"/>
              <a:ext cx="1636346" cy="2427018"/>
            </a:xfrm>
            <a:prstGeom prst="rect">
              <a:avLst/>
            </a:prstGeom>
            <a:ln w="6350">
              <a:solidFill>
                <a:schemeClr val="tx1"/>
              </a:solidFill>
            </a:ln>
          </p:spPr>
        </p:pic>
      </p:grpSp>
      <p:pic>
        <p:nvPicPr>
          <p:cNvPr id="11" name="Content Placeholder 13" descr="A person with a mustache&#10;&#10;AI-generated content may be incorrect.">
            <a:extLst>
              <a:ext uri="{FF2B5EF4-FFF2-40B4-BE49-F238E27FC236}">
                <a16:creationId xmlns:a16="http://schemas.microsoft.com/office/drawing/2014/main" id="{FD9D52EB-35C5-986F-3EED-AFCD9DD481A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30"/>
          <a:stretch>
            <a:fillRect/>
          </a:stretch>
        </p:blipFill>
        <p:spPr>
          <a:xfrm>
            <a:off x="7620578" y="-9526"/>
            <a:ext cx="4571422" cy="6396445"/>
          </a:xfrm>
        </p:spPr>
      </p:pic>
    </p:spTree>
    <p:extLst>
      <p:ext uri="{BB962C8B-B14F-4D97-AF65-F5344CB8AC3E}">
        <p14:creationId xmlns:p14="http://schemas.microsoft.com/office/powerpoint/2010/main" val="2053644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393D0-B10A-0D24-F7D3-08E7EC348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FC354E-0A61-C8D3-187F-1595967E413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42011E4E-628F-0F1A-B3C7-E2CD764CCA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471" y="1811844"/>
            <a:ext cx="10091057" cy="2441121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7200" dirty="0">
                <a:latin typeface="Barlow Black" panose="00000A00000000000000" pitchFamily="2" charset="0"/>
              </a:rPr>
              <a:t>ACT I</a:t>
            </a:r>
            <a:br>
              <a:rPr lang="en-US" sz="7200" dirty="0"/>
            </a:br>
            <a:r>
              <a:rPr lang="en-US" sz="6000" dirty="0">
                <a:solidFill>
                  <a:srgbClr val="FF0000"/>
                </a:solidFill>
              </a:rPr>
              <a:t>Seeing Beyond the Pixels</a:t>
            </a:r>
            <a:endParaRPr lang="en-US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430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5770C-2002-F1B0-441A-D50BDA29C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BC10-2963-A5D4-E9FF-0B8F7E598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Boundless Creation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5D70C-A2F4-A649-03B8-8FC113948C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4572000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When we look at this, we see </a:t>
            </a:r>
            <a:r>
              <a:rPr lang="en-US" b="1" dirty="0"/>
              <a:t>art</a:t>
            </a:r>
            <a:r>
              <a:rPr lang="en-US" dirty="0"/>
              <a:t>. But behind every pixel, there is a sequence of instructions, data transformations, performance considerations, and much more. 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For most students early in their (educational) career, these are often </a:t>
            </a:r>
            <a:r>
              <a:rPr lang="en-US" b="1" dirty="0">
                <a:solidFill>
                  <a:srgbClr val="FF0000"/>
                </a:solidFill>
              </a:rPr>
              <a:t>invisible</a:t>
            </a:r>
            <a:r>
              <a:rPr lang="en-US" dirty="0"/>
              <a:t> and considered </a:t>
            </a:r>
            <a:r>
              <a:rPr lang="en-US" b="1" dirty="0"/>
              <a:t>not high priority</a:t>
            </a:r>
            <a:r>
              <a:rPr lang="en-US" dirty="0"/>
              <a:t>, even though they are crucial for game development!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Most students concentrate on </a:t>
            </a:r>
            <a:r>
              <a:rPr lang="en-US" b="1" dirty="0">
                <a:solidFill>
                  <a:srgbClr val="FF0000"/>
                </a:solidFill>
              </a:rPr>
              <a:t>perfecting their craft</a:t>
            </a:r>
            <a:r>
              <a:rPr lang="en-US" dirty="0"/>
              <a:t> rather than focusing on the product and overarching structure.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u="sng" dirty="0"/>
              <a:t>This often resulted in: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artists not being able to spot bottlenecks, optimize their scenes and explaining why art was made in the was it was. 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programmers not being able to discuss more advanced concepts or produce proper alternatives based on constraints.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D0120-56CE-2715-9DBB-648F88597F0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4" name="environments_2_reel_2022-2023 (1080p)">
            <a:hlinkClick r:id="" action="ppaction://media"/>
            <a:extLst>
              <a:ext uri="{FF2B5EF4-FFF2-40B4-BE49-F238E27FC236}">
                <a16:creationId xmlns:a16="http://schemas.microsoft.com/office/drawing/2014/main" id="{4B2DAFED-E3BA-8E8B-BF58-89BF373EFB1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3879" y="2059911"/>
            <a:ext cx="5948623" cy="33461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4FA9BD-B2B1-9E84-8655-EB5C2953386C}"/>
              </a:ext>
            </a:extLst>
          </p:cNvPr>
          <p:cNvSpPr txBox="1"/>
          <p:nvPr/>
        </p:nvSpPr>
        <p:spPr>
          <a:xfrm>
            <a:off x="7251855" y="5385916"/>
            <a:ext cx="315267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0" dirty="0">
                <a:solidFill>
                  <a:srgbClr val="FF0000"/>
                </a:solidFill>
                <a:latin typeface="Barlow" panose="000005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https://vimeo.com/1065465468?fl=pl&amp;fe=vl</a:t>
            </a:r>
            <a:r>
              <a:rPr lang="en-US" sz="700" dirty="0">
                <a:solidFill>
                  <a:srgbClr val="FF0000"/>
                </a:solidFill>
                <a:latin typeface="Barlow" panose="00000500000000000000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421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9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3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5770C-2002-F1B0-441A-D50BDA29C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BC10-2963-A5D4-E9FF-0B8F7E598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4" y="1122363"/>
            <a:ext cx="7329713" cy="1375908"/>
          </a:xfrm>
        </p:spPr>
        <p:txBody>
          <a:bodyPr/>
          <a:lstStyle/>
          <a:p>
            <a:r>
              <a:rPr lang="en-US" dirty="0"/>
              <a:t>Boundless Creation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D0120-56CE-2715-9DBB-648F88597F0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5</a:t>
            </a:fld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41FA5BC-F695-51AE-8C7D-C3C4FFD84B92}"/>
              </a:ext>
            </a:extLst>
          </p:cNvPr>
          <p:cNvGrpSpPr/>
          <p:nvPr/>
        </p:nvGrpSpPr>
        <p:grpSpPr>
          <a:xfrm>
            <a:off x="216314" y="2098229"/>
            <a:ext cx="11759372" cy="3900239"/>
            <a:chOff x="294823" y="2098229"/>
            <a:chExt cx="11759372" cy="3900239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E3D2B01-E5E7-BAEA-36ED-9C409AAB22AB}"/>
                </a:ext>
              </a:extLst>
            </p:cNvPr>
            <p:cNvGrpSpPr/>
            <p:nvPr/>
          </p:nvGrpSpPr>
          <p:grpSpPr>
            <a:xfrm>
              <a:off x="294823" y="2098229"/>
              <a:ext cx="6970136" cy="3900239"/>
              <a:chOff x="1784659" y="2074123"/>
              <a:chExt cx="8026478" cy="4491331"/>
            </a:xfrm>
          </p:grpSpPr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AB012EC-4CBB-D7B7-BD34-20CD2A30809E}"/>
                  </a:ext>
                </a:extLst>
              </p:cNvPr>
              <p:cNvSpPr txBox="1"/>
              <p:nvPr/>
            </p:nvSpPr>
            <p:spPr>
              <a:xfrm>
                <a:off x="1784659" y="6335080"/>
                <a:ext cx="8026478" cy="2303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700" dirty="0">
                    <a:solidFill>
                      <a:srgbClr val="FF0000"/>
                    </a:solidFill>
                    <a:hlinkClick r:id="rId2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https://forums.unrealengine.com/t/material-optimization/59111/6</a:t>
                </a:r>
                <a:r>
                  <a:rPr lang="en-US" sz="700" dirty="0">
                    <a:solidFill>
                      <a:srgbClr val="FF0000"/>
                    </a:solidFill>
                  </a:rPr>
                  <a:t> </a:t>
                </a:r>
              </a:p>
            </p:txBody>
          </p:sp>
          <p:pic>
            <p:nvPicPr>
              <p:cNvPr id="11" name="Picture 10" descr="A computer screen shot of a computer program&#10;&#10;AI-generated content may be incorrect.">
                <a:extLst>
                  <a:ext uri="{FF2B5EF4-FFF2-40B4-BE49-F238E27FC236}">
                    <a16:creationId xmlns:a16="http://schemas.microsoft.com/office/drawing/2014/main" id="{654308C2-D2A9-61AB-92D6-62993170A1C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79525" y="2074123"/>
                <a:ext cx="7636747" cy="4295670"/>
              </a:xfrm>
              <a:prstGeom prst="rect">
                <a:avLst/>
              </a:prstGeom>
            </p:spPr>
          </p:pic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511EF07-9E9B-CD7A-7371-F804D3A32223}"/>
                </a:ext>
              </a:extLst>
            </p:cNvPr>
            <p:cNvGrpSpPr/>
            <p:nvPr/>
          </p:nvGrpSpPr>
          <p:grpSpPr>
            <a:xfrm>
              <a:off x="7095739" y="2462879"/>
              <a:ext cx="4958456" cy="3272758"/>
              <a:chOff x="7168043" y="2462879"/>
              <a:chExt cx="4958456" cy="3272758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8626DC7E-892B-F52B-E1FA-D8E0B8D46575}"/>
                  </a:ext>
                </a:extLst>
              </p:cNvPr>
              <p:cNvGrpSpPr/>
              <p:nvPr/>
            </p:nvGrpSpPr>
            <p:grpSpPr>
              <a:xfrm>
                <a:off x="7357102" y="2462879"/>
                <a:ext cx="4580339" cy="956248"/>
                <a:chOff x="7357102" y="2126759"/>
                <a:chExt cx="4580339" cy="956248"/>
              </a:xfrm>
            </p:grpSpPr>
            <p:pic>
              <p:nvPicPr>
                <p:cNvPr id="13" name="Picture 12">
                  <a:extLst>
                    <a:ext uri="{FF2B5EF4-FFF2-40B4-BE49-F238E27FC236}">
                      <a16:creationId xmlns:a16="http://schemas.microsoft.com/office/drawing/2014/main" id="{826ED30F-EAA6-E22E-FD9C-61A4DEF09E3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7357102" y="2126759"/>
                  <a:ext cx="4580339" cy="327550"/>
                </a:xfrm>
                <a:prstGeom prst="rect">
                  <a:avLst/>
                </a:prstGeom>
              </p:spPr>
            </p:pic>
            <p:pic>
              <p:nvPicPr>
                <p:cNvPr id="15" name="Picture 14">
                  <a:extLst>
                    <a:ext uri="{FF2B5EF4-FFF2-40B4-BE49-F238E27FC236}">
                      <a16:creationId xmlns:a16="http://schemas.microsoft.com/office/drawing/2014/main" id="{6BB3748F-1D5D-7DFA-D432-EFBADE9654E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7493658" y="2498271"/>
                  <a:ext cx="4234299" cy="584736"/>
                </a:xfrm>
                <a:prstGeom prst="rect">
                  <a:avLst/>
                </a:prstGeom>
              </p:spPr>
            </p:pic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44558F50-01AF-4049-3933-F53EC60DD3BE}"/>
                  </a:ext>
                </a:extLst>
              </p:cNvPr>
              <p:cNvGrpSpPr/>
              <p:nvPr/>
            </p:nvGrpSpPr>
            <p:grpSpPr>
              <a:xfrm>
                <a:off x="7168043" y="3560092"/>
                <a:ext cx="4958456" cy="2175545"/>
                <a:chOff x="7168043" y="3195442"/>
                <a:chExt cx="4958456" cy="2175545"/>
              </a:xfrm>
            </p:grpSpPr>
            <p:pic>
              <p:nvPicPr>
                <p:cNvPr id="18" name="Picture 17" descr="A screenshot of a computer&#10;&#10;AI-generated content may be incorrect.">
                  <a:extLst>
                    <a:ext uri="{FF2B5EF4-FFF2-40B4-BE49-F238E27FC236}">
                      <a16:creationId xmlns:a16="http://schemas.microsoft.com/office/drawing/2014/main" id="{3F24F245-83E2-2D74-B305-3B69CA9F22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357102" y="3195442"/>
                  <a:ext cx="4580339" cy="1975490"/>
                </a:xfrm>
                <a:prstGeom prst="rect">
                  <a:avLst/>
                </a:prstGeom>
              </p:spPr>
            </p:pic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D376A6FD-0AA8-9FB4-B787-7A54DDABC264}"/>
                    </a:ext>
                  </a:extLst>
                </p:cNvPr>
                <p:cNvSpPr txBox="1"/>
                <p:nvPr/>
              </p:nvSpPr>
              <p:spPr>
                <a:xfrm>
                  <a:off x="7168043" y="5170932"/>
                  <a:ext cx="4958456" cy="20005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sz="700" dirty="0">
                      <a:solidFill>
                        <a:srgbClr val="FF0000"/>
                      </a:solidFill>
                      <a:hlinkClick r:id="rId7">
                        <a:extLst>
                          <a:ext uri="{A12FA001-AC4F-418D-AE19-62706E023703}">
                            <ahyp:hlinkClr xmlns:ahyp="http://schemas.microsoft.com/office/drawing/2018/hyperlinkcolor" val="tx"/>
                          </a:ext>
                        </a:extLst>
                      </a:hlinkClick>
                    </a:rPr>
                    <a:t>https://dev.epicgames.com/documentation/en-us/unreal-engine/niagara-fluids-quick-start-guide-for-unreal-engine</a:t>
                  </a:r>
                  <a:r>
                    <a:rPr lang="en-US" sz="700" dirty="0">
                      <a:solidFill>
                        <a:srgbClr val="FF0000"/>
                      </a:solidFill>
                    </a:rPr>
                    <a:t> 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199873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5770C-2002-F1B0-441A-D50BDA29C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BC10-2963-A5D4-E9FF-0B8F7E598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Boundless Creation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5D70C-A2F4-A649-03B8-8FC113948C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8224016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The prominent effects are </a:t>
            </a:r>
            <a:r>
              <a:rPr lang="en-US" b="1" dirty="0"/>
              <a:t>freezing</a:t>
            </a:r>
            <a:r>
              <a:rPr lang="en-US" dirty="0"/>
              <a:t> when encountering “real” problems, hitting a </a:t>
            </a:r>
            <a:r>
              <a:rPr lang="en-US" b="1" dirty="0"/>
              <a:t>skill ceiling</a:t>
            </a:r>
            <a:r>
              <a:rPr lang="en-US" dirty="0"/>
              <a:t>, not speaking </a:t>
            </a:r>
            <a:br>
              <a:rPr lang="en-US" dirty="0"/>
            </a:br>
            <a:r>
              <a:rPr lang="en-US" dirty="0"/>
              <a:t>the </a:t>
            </a:r>
            <a:r>
              <a:rPr lang="en-US" b="1" dirty="0"/>
              <a:t>technical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/>
              <a:t>language</a:t>
            </a:r>
            <a:r>
              <a:rPr lang="en-US" dirty="0"/>
              <a:t>, lots of </a:t>
            </a:r>
            <a:r>
              <a:rPr lang="en-US" b="1" dirty="0"/>
              <a:t>retraining</a:t>
            </a:r>
            <a:r>
              <a:rPr lang="en-US" dirty="0"/>
              <a:t> needed, etc. 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u="sng" dirty="0"/>
              <a:t>How did we get there</a:t>
            </a:r>
            <a:r>
              <a:rPr lang="en-US" dirty="0"/>
              <a:t>, so what does </a:t>
            </a:r>
            <a:r>
              <a:rPr lang="en-US" b="1" u="sng" dirty="0"/>
              <a:t>not</a:t>
            </a:r>
            <a:r>
              <a:rPr lang="en-US" dirty="0"/>
              <a:t> work: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passive tutorial consumption</a:t>
            </a:r>
            <a:r>
              <a:rPr lang="en-US" sz="1200" dirty="0">
                <a:latin typeface="Barlow" panose="00000500000000000000" pitchFamily="2" charset="0"/>
              </a:rPr>
              <a:t>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</a:t>
            </a:r>
            <a:r>
              <a:rPr lang="en-US" sz="1200" u="sng" dirty="0">
                <a:latin typeface="Barlow" panose="00000500000000000000" pitchFamily="2" charset="0"/>
                <a:sym typeface="Wingdings" panose="05000000000000000000" pitchFamily="2" charset="2"/>
              </a:rPr>
              <a:t>memorizing or copying is not understanding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!</a:t>
            </a:r>
            <a:endParaRPr lang="en-US" sz="10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theory without implementation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reading about swimming does not teach you swimming!</a:t>
            </a:r>
            <a:endParaRPr lang="en-US" sz="12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tool-dependent knowledge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you learned where buttons are, not what buttons do!</a:t>
            </a:r>
            <a:endParaRPr lang="en-US" sz="12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API learning without foundation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APIs abstract away important mechanisms!</a:t>
            </a:r>
            <a:endParaRPr lang="en-US" sz="12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isolated skill development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games depend on bridging art and technology. Learning each side separately does not build a bridge!</a:t>
            </a:r>
            <a:endParaRPr lang="en-US" sz="12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learning in siloed comfort zones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growth happens at the edge of capability and not in the comfort zone!</a:t>
            </a:r>
            <a:endParaRPr lang="en-US" sz="1100" dirty="0">
              <a:latin typeface="Barlow" panose="00000500000000000000" pitchFamily="2" charset="0"/>
            </a:endParaRP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Many traditional approaches focus on </a:t>
            </a:r>
            <a:r>
              <a:rPr lang="en-US" b="1" dirty="0"/>
              <a:t>results</a:t>
            </a:r>
            <a:r>
              <a:rPr lang="en-US" dirty="0"/>
              <a:t>… We have “optimized” for </a:t>
            </a:r>
            <a:r>
              <a:rPr lang="en-US" b="1" dirty="0">
                <a:solidFill>
                  <a:srgbClr val="FF0000"/>
                </a:solidFill>
              </a:rPr>
              <a:t>completion over understanding</a:t>
            </a:r>
            <a:r>
              <a:rPr lang="en-US" dirty="0"/>
              <a:t>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Barlow" panose="00000500000000000000" pitchFamily="2" charset="0"/>
              </a:rPr>
              <a:t>Finishing a tutorial </a:t>
            </a:r>
            <a:r>
              <a:rPr lang="en-US" b="1" dirty="0">
                <a:latin typeface="Barlow" panose="00000500000000000000" pitchFamily="2" charset="0"/>
              </a:rPr>
              <a:t>feels like progress</a:t>
            </a:r>
            <a:r>
              <a:rPr lang="en-US" dirty="0">
                <a:latin typeface="Barlow" panose="00000500000000000000" pitchFamily="2" charset="0"/>
              </a:rPr>
              <a:t>, while often you are just following steps </a:t>
            </a:r>
            <a:r>
              <a:rPr lang="en-US" b="1" dirty="0">
                <a:latin typeface="Barlow" panose="00000500000000000000" pitchFamily="2" charset="0"/>
              </a:rPr>
              <a:t>without deep understanding</a:t>
            </a:r>
            <a:r>
              <a:rPr lang="en-US" dirty="0">
                <a:latin typeface="Barlow" panose="00000500000000000000" pitchFamily="2" charset="0"/>
              </a:rPr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b="1" u="sng" dirty="0">
                <a:solidFill>
                  <a:srgbClr val="FF0000"/>
                </a:solidFill>
              </a:rPr>
              <a:t>Real learning is messy, frustrating and slow, but it works!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D0120-56CE-2715-9DBB-648F88597F0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4" name="Picture 3" descr="A red line on a black background&#10;&#10;AI-generated content may be incorrect.">
            <a:extLst>
              <a:ext uri="{FF2B5EF4-FFF2-40B4-BE49-F238E27FC236}">
                <a16:creationId xmlns:a16="http://schemas.microsoft.com/office/drawing/2014/main" id="{C84137CA-EC76-1330-6690-714FB677AD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0641" y="1254236"/>
            <a:ext cx="1625416" cy="474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09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DAE38-A5EA-FC34-1335-E6F0F7563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0D214-FE58-FFB2-64A2-9C622A4890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4" y="1122363"/>
            <a:ext cx="7329713" cy="1375908"/>
          </a:xfrm>
        </p:spPr>
        <p:txBody>
          <a:bodyPr/>
          <a:lstStyle/>
          <a:p>
            <a:r>
              <a:rPr lang="en-US" dirty="0"/>
              <a:t>Boundless Creation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C4B87-8A58-AA97-178F-6525C3B6AA4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7</a:t>
            </a:fld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72F4758-4FC8-D2C3-0DF2-56C826AE0927}"/>
              </a:ext>
            </a:extLst>
          </p:cNvPr>
          <p:cNvGrpSpPr/>
          <p:nvPr/>
        </p:nvGrpSpPr>
        <p:grpSpPr>
          <a:xfrm>
            <a:off x="101600" y="1881135"/>
            <a:ext cx="12225976" cy="4417554"/>
            <a:chOff x="101600" y="1919235"/>
            <a:chExt cx="12225976" cy="441755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A287A1A-97BC-1866-A6F9-486B0BCE5B9C}"/>
                </a:ext>
              </a:extLst>
            </p:cNvPr>
            <p:cNvGrpSpPr/>
            <p:nvPr/>
          </p:nvGrpSpPr>
          <p:grpSpPr>
            <a:xfrm>
              <a:off x="101600" y="1919235"/>
              <a:ext cx="7263901" cy="4391100"/>
              <a:chOff x="1813457" y="1408089"/>
              <a:chExt cx="8565085" cy="5177680"/>
            </a:xfrm>
          </p:grpSpPr>
          <p:pic>
            <p:nvPicPr>
              <p:cNvPr id="4" name="Picture 3" descr="A collage of multiple images of a street&#10;&#10;AI-generated content may be incorrect.">
                <a:extLst>
                  <a:ext uri="{FF2B5EF4-FFF2-40B4-BE49-F238E27FC236}">
                    <a16:creationId xmlns:a16="http://schemas.microsoft.com/office/drawing/2014/main" id="{814AA4D1-AE82-1F62-92C9-6A7EC6FB924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3457" y="1408089"/>
                <a:ext cx="8565085" cy="4995841"/>
              </a:xfrm>
              <a:prstGeom prst="rect">
                <a:avLst/>
              </a:prstGeom>
            </p:spPr>
          </p:pic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2137C08-B4C0-FA08-E265-816D75C1EAFB}"/>
                  </a:ext>
                </a:extLst>
              </p:cNvPr>
              <p:cNvSpPr txBox="1"/>
              <p:nvPr/>
            </p:nvSpPr>
            <p:spPr>
              <a:xfrm>
                <a:off x="2082761" y="6358210"/>
                <a:ext cx="8026478" cy="22755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700" dirty="0">
                    <a:solidFill>
                      <a:srgbClr val="FF0000"/>
                    </a:solidFill>
                    <a:hlinkClick r:id="rId3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https://dev.epicgames.com/documentation/en-us/unreal-engine/nanite-virtualized-geometry-in-unreal-engine</a:t>
                </a:r>
                <a:r>
                  <a:rPr lang="en-US" sz="700" dirty="0">
                    <a:solidFill>
                      <a:srgbClr val="FF0000"/>
                    </a:solidFill>
                  </a:rPr>
                  <a:t> </a:t>
                </a:r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06F64B0-3614-43AA-B8B9-B309864A9297}"/>
                </a:ext>
              </a:extLst>
            </p:cNvPr>
            <p:cNvGrpSpPr/>
            <p:nvPr/>
          </p:nvGrpSpPr>
          <p:grpSpPr>
            <a:xfrm>
              <a:off x="7133936" y="1919235"/>
              <a:ext cx="5193640" cy="4417554"/>
              <a:chOff x="7181561" y="1919235"/>
              <a:chExt cx="5193640" cy="4417554"/>
            </a:xfrm>
          </p:grpSpPr>
          <p:pic>
            <p:nvPicPr>
              <p:cNvPr id="8" name="Picture 7" descr="A computer screen shot of a program&#10;&#10;AI-generated content may be incorrect.">
                <a:extLst>
                  <a:ext uri="{FF2B5EF4-FFF2-40B4-BE49-F238E27FC236}">
                    <a16:creationId xmlns:a16="http://schemas.microsoft.com/office/drawing/2014/main" id="{9C6BC31B-F63C-8099-3CE2-A35DF4E6BB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5321"/>
              <a:stretch>
                <a:fillRect/>
              </a:stretch>
            </p:blipFill>
            <p:spPr>
              <a:xfrm>
                <a:off x="7466363" y="1919235"/>
                <a:ext cx="4624037" cy="4236886"/>
              </a:xfrm>
              <a:prstGeom prst="rect">
                <a:avLst/>
              </a:prstGeom>
            </p:spPr>
          </p:pic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874A320-3CA9-C1BB-F2D9-5C2BFAC14229}"/>
                  </a:ext>
                </a:extLst>
              </p:cNvPr>
              <p:cNvSpPr txBox="1"/>
              <p:nvPr/>
            </p:nvSpPr>
            <p:spPr>
              <a:xfrm>
                <a:off x="7181561" y="6136734"/>
                <a:ext cx="5193640" cy="20005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700" dirty="0">
                    <a:solidFill>
                      <a:srgbClr val="FF0000"/>
                    </a:solidFill>
                    <a:hlinkClick r:id="rId5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https://www.intel.com/content/www/us/en/developer/articles/technical/unreal-engine-optimization-profiling-fundamentals.html</a:t>
                </a:r>
                <a:r>
                  <a:rPr lang="en-US" sz="700" dirty="0">
                    <a:solidFill>
                      <a:srgbClr val="FF0000"/>
                    </a:solidFill>
                  </a:rPr>
                  <a:t> 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37613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0FCE7-66D5-D697-2BEF-3BCF2E662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4F3EE-7E51-6354-D999-BBBCACCF81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Boundless Creation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D46F66-136E-A5CB-E8E8-1854FA14EA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6274636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The obvious solution is to subject yourself to </a:t>
            </a:r>
            <a:r>
              <a:rPr lang="en-US" b="1" dirty="0">
                <a:solidFill>
                  <a:srgbClr val="FF0000"/>
                </a:solidFill>
              </a:rPr>
              <a:t>productive struggle</a:t>
            </a:r>
            <a:r>
              <a:rPr lang="en-US" dirty="0"/>
              <a:t>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Attempt something slight beyond your current capabilities.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Fail at it. This is </a:t>
            </a:r>
            <a:r>
              <a:rPr lang="en-US" sz="1200" b="1" dirty="0">
                <a:latin typeface="Barlow" panose="00000500000000000000" pitchFamily="2" charset="0"/>
              </a:rPr>
              <a:t>required</a:t>
            </a:r>
            <a:r>
              <a:rPr lang="en-US" sz="1200" dirty="0">
                <a:latin typeface="Barlow" panose="00000500000000000000" pitchFamily="2" charset="0"/>
              </a:rPr>
              <a:t> and not optional!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Debug, investigate and understand </a:t>
            </a:r>
            <a:r>
              <a:rPr lang="en-US" sz="1200" b="1" dirty="0">
                <a:latin typeface="Barlow" panose="00000500000000000000" pitchFamily="2" charset="0"/>
              </a:rPr>
              <a:t>why</a:t>
            </a:r>
            <a:r>
              <a:rPr lang="en-US" sz="1200" dirty="0">
                <a:latin typeface="Barlow" panose="00000500000000000000" pitchFamily="2" charset="0"/>
              </a:rPr>
              <a:t> you failed.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Succeed through understanding</a:t>
            </a:r>
            <a:r>
              <a:rPr lang="en-US" sz="1200" dirty="0">
                <a:latin typeface="Barlow" panose="00000500000000000000" pitchFamily="2" charset="0"/>
              </a:rPr>
              <a:t>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The “framework” is simple: </a:t>
            </a:r>
            <a:r>
              <a:rPr lang="en-US" b="1" dirty="0"/>
              <a:t>Build</a:t>
            </a:r>
            <a:r>
              <a:rPr lang="en-US" dirty="0"/>
              <a:t>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b="1" dirty="0">
                <a:sym typeface="Wingdings" panose="05000000000000000000" pitchFamily="2" charset="2"/>
              </a:rPr>
              <a:t>Analyze</a:t>
            </a:r>
            <a:r>
              <a:rPr lang="en-US" dirty="0">
                <a:sym typeface="Wingdings" panose="05000000000000000000" pitchFamily="2" charset="2"/>
              </a:rPr>
              <a:t>  </a:t>
            </a:r>
            <a:r>
              <a:rPr lang="en-US" b="1" dirty="0">
                <a:sym typeface="Wingdings" panose="05000000000000000000" pitchFamily="2" charset="2"/>
              </a:rPr>
              <a:t>Explain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Build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 – implement something from scratch. It forces to fill knowledge gaps immediately.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Analyze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 – break it deliberately, debug it and understand why it works or does not work.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Explain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 – teach it to someone else (the community is your friend) via blogpost, video, presentation, etc. You cannot </a:t>
            </a:r>
            <a:r>
              <a:rPr lang="en-US" sz="1200" dirty="0" err="1">
                <a:latin typeface="Barlow" panose="00000500000000000000" pitchFamily="2" charset="0"/>
                <a:sym typeface="Wingdings" panose="05000000000000000000" pitchFamily="2" charset="2"/>
              </a:rPr>
              <a:t>bullsh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*t when teaching.</a:t>
            </a:r>
            <a:endParaRPr lang="en-US" sz="1200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722BEC-2069-C70E-FF82-1467FFAC1E5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8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75D649B-9702-3D67-0002-AE2EC61C2659}"/>
              </a:ext>
            </a:extLst>
          </p:cNvPr>
          <p:cNvGrpSpPr/>
          <p:nvPr/>
        </p:nvGrpSpPr>
        <p:grpSpPr>
          <a:xfrm>
            <a:off x="7195234" y="2003599"/>
            <a:ext cx="4958456" cy="4044599"/>
            <a:chOff x="7195234" y="2003599"/>
            <a:chExt cx="4958456" cy="4044599"/>
          </a:xfrm>
        </p:grpSpPr>
        <p:pic>
          <p:nvPicPr>
            <p:cNvPr id="7" name="Picture 6" descr="A cartoon of a person sitting at a computer&#10;&#10;AI-generated content may be incorrect.">
              <a:extLst>
                <a:ext uri="{FF2B5EF4-FFF2-40B4-BE49-F238E27FC236}">
                  <a16:creationId xmlns:a16="http://schemas.microsoft.com/office/drawing/2014/main" id="{C72631CD-E54C-5A65-26A8-AEEF839EFF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79358" y="2003599"/>
              <a:ext cx="2990208" cy="3833446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7E822E1-1AF0-47FD-28CA-F19EA80F62B7}"/>
                </a:ext>
              </a:extLst>
            </p:cNvPr>
            <p:cNvSpPr txBox="1"/>
            <p:nvPr/>
          </p:nvSpPr>
          <p:spPr>
            <a:xfrm>
              <a:off x="7195234" y="5848143"/>
              <a:ext cx="4958456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00" dirty="0">
                  <a:solidFill>
                    <a:srgbClr val="FF0000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https://medium.com/skillenza/what-does-it-take-to-become-a-great-software-engineer-22be56649c6d</a:t>
              </a:r>
              <a:r>
                <a:rPr lang="en-US" sz="700" dirty="0">
                  <a:solidFill>
                    <a:srgbClr val="FF0000"/>
                  </a:solidFill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5026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0AC40F-7513-F66F-FD5A-907CE16C1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84211B-08B0-86E5-C2E5-6619E1EF0D3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726492A7-55FA-8973-77E7-9235EB5B62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471" y="1811844"/>
            <a:ext cx="10091057" cy="2441121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7200" dirty="0">
                <a:latin typeface="Barlow Black" panose="00000A00000000000000" pitchFamily="2" charset="0"/>
              </a:rPr>
              <a:t>ACT II</a:t>
            </a:r>
            <a:br>
              <a:rPr lang="en-US" sz="7200" dirty="0"/>
            </a:br>
            <a:r>
              <a:rPr lang="en-US" sz="6000" dirty="0">
                <a:solidFill>
                  <a:srgbClr val="FF0000"/>
                </a:solidFill>
              </a:rPr>
              <a:t>Making the Invisible Visible</a:t>
            </a:r>
            <a:endParaRPr lang="en-US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854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8DF7F0-CEF6-99E8-5D6B-F95FF0C832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366AF-91ED-673C-DD8E-2A28EED75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What’s in the Box?!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1EC7A7-8039-C979-AE8A-2F936D7022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8224016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For </a:t>
            </a:r>
            <a:r>
              <a:rPr lang="en-US" b="1" dirty="0"/>
              <a:t>both</a:t>
            </a:r>
            <a:r>
              <a:rPr lang="en-US" dirty="0"/>
              <a:t> programmers and artists, build a </a:t>
            </a:r>
            <a:r>
              <a:rPr lang="en-US" b="1" dirty="0"/>
              <a:t>software rasterizer</a:t>
            </a:r>
            <a:r>
              <a:rPr lang="en-US" dirty="0"/>
              <a:t> using your preferred language (C++, Python, etc.).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Remove all APIs and boilerplate. Focus on “</a:t>
            </a:r>
            <a:r>
              <a:rPr lang="en-US" b="1" dirty="0">
                <a:solidFill>
                  <a:srgbClr val="FF0000"/>
                </a:solidFill>
              </a:rPr>
              <a:t>raw pixels</a:t>
            </a:r>
            <a:r>
              <a:rPr lang="en-US" dirty="0"/>
              <a:t>”, </a:t>
            </a:r>
            <a:r>
              <a:rPr lang="en-US" b="1" dirty="0">
                <a:solidFill>
                  <a:srgbClr val="FF0000"/>
                </a:solidFill>
              </a:rPr>
              <a:t>memory</a:t>
            </a:r>
            <a:r>
              <a:rPr lang="en-US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mathematics</a:t>
            </a:r>
            <a:r>
              <a:rPr lang="en-US" dirty="0"/>
              <a:t>! In other words, </a:t>
            </a:r>
            <a:r>
              <a:rPr lang="en-US" b="1" dirty="0">
                <a:solidFill>
                  <a:srgbClr val="FF0000"/>
                </a:solidFill>
              </a:rPr>
              <a:t>remove the black box</a:t>
            </a:r>
            <a:r>
              <a:rPr lang="en-US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gradually learn core concepts</a:t>
            </a:r>
            <a:r>
              <a:rPr lang="en-US" dirty="0"/>
              <a:t>. You cannot fully understand what you have not built.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The key concept is that you </a:t>
            </a:r>
            <a:r>
              <a:rPr lang="en-US" b="1" dirty="0">
                <a:solidFill>
                  <a:srgbClr val="FF0000"/>
                </a:solidFill>
              </a:rPr>
              <a:t>reinvent the pipeline from scratch</a:t>
            </a:r>
            <a:r>
              <a:rPr lang="en-US" dirty="0"/>
              <a:t>, not because we need a new renderer but because </a:t>
            </a:r>
            <a:br>
              <a:rPr lang="en-US" dirty="0"/>
            </a:br>
            <a:r>
              <a:rPr lang="en-US" b="1" dirty="0">
                <a:solidFill>
                  <a:srgbClr val="FF0000"/>
                </a:solidFill>
              </a:rPr>
              <a:t>deep understanding requires reconstruction</a:t>
            </a:r>
            <a:r>
              <a:rPr lang="en-US" dirty="0"/>
              <a:t>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0B4F78-074E-5C07-67B8-60FA3CB8F34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10</a:t>
            </a:fld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923F00C-4A54-BAD9-30A5-1EBF6AC1A41E}"/>
              </a:ext>
            </a:extLst>
          </p:cNvPr>
          <p:cNvGrpSpPr/>
          <p:nvPr/>
        </p:nvGrpSpPr>
        <p:grpSpPr>
          <a:xfrm>
            <a:off x="292135" y="3641760"/>
            <a:ext cx="11574699" cy="2093877"/>
            <a:chOff x="292135" y="3814554"/>
            <a:chExt cx="11574699" cy="2093877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2E0E893D-8EF4-8726-6F34-42294A88B6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92135" y="3814554"/>
              <a:ext cx="2777141" cy="209387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A2DDD754-6D83-4405-2131-62BB2BD312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2925" y="3814554"/>
              <a:ext cx="2777141" cy="209387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6E66D37-451E-B44A-6BDC-AF6C16D6C03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3716" y="3814554"/>
              <a:ext cx="2777142" cy="209387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30" name="Picture 29" descr="A mask and goggles on a stand&#10;&#10;AI-generated content may be incorrect.">
              <a:extLst>
                <a:ext uri="{FF2B5EF4-FFF2-40B4-BE49-F238E27FC236}">
                  <a16:creationId xmlns:a16="http://schemas.microsoft.com/office/drawing/2014/main" id="{4BBD37B1-DC04-C8E9-3F2F-DB95132454B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24507" y="3814554"/>
              <a:ext cx="2842327" cy="2093877"/>
            </a:xfrm>
            <a:prstGeom prst="rect">
              <a:avLst/>
            </a:prstGeom>
          </p:spPr>
        </p:pic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B588039D-1408-2DDF-5AA1-0F874193CEB6}"/>
                </a:ext>
              </a:extLst>
            </p:cNvPr>
            <p:cNvCxnSpPr>
              <a:stCxn id="27" idx="1"/>
              <a:endCxn id="28" idx="1"/>
            </p:cNvCxnSpPr>
            <p:nvPr/>
          </p:nvCxnSpPr>
          <p:spPr>
            <a:xfrm>
              <a:off x="3069276" y="4861493"/>
              <a:ext cx="133649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04A6FCD8-D3D2-F8A0-322F-A9ED2197C5BC}"/>
                </a:ext>
              </a:extLst>
            </p:cNvPr>
            <p:cNvCxnSpPr>
              <a:cxnSpLocks/>
              <a:stCxn id="28" idx="3"/>
              <a:endCxn id="29" idx="1"/>
            </p:cNvCxnSpPr>
            <p:nvPr/>
          </p:nvCxnSpPr>
          <p:spPr>
            <a:xfrm>
              <a:off x="5980066" y="4861493"/>
              <a:ext cx="133650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5C3EDFF9-2C1F-767A-2224-431803DCF514}"/>
                </a:ext>
              </a:extLst>
            </p:cNvPr>
            <p:cNvCxnSpPr>
              <a:cxnSpLocks/>
              <a:stCxn id="29" idx="3"/>
              <a:endCxn id="30" idx="1"/>
            </p:cNvCxnSpPr>
            <p:nvPr/>
          </p:nvCxnSpPr>
          <p:spPr>
            <a:xfrm>
              <a:off x="8890858" y="4861493"/>
              <a:ext cx="133649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3310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26C30-A361-6660-26BD-30585EE870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75F37-3654-D250-9F54-9A90A661E5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What’s in the Box?!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791BE-F1BE-95BD-6C00-EA61FADDC1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8224016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b="1" dirty="0">
                <a:sym typeface="Wingdings" panose="05000000000000000000" pitchFamily="2" charset="2"/>
              </a:rPr>
              <a:t>Removing all unnecessary overhead </a:t>
            </a:r>
            <a:r>
              <a:rPr lang="en-US" dirty="0">
                <a:sym typeface="Wingdings" panose="05000000000000000000" pitchFamily="2" charset="2"/>
              </a:rPr>
              <a:t>(GPU and engine architecture, synchronization, etc.) allows for </a:t>
            </a:r>
            <a:r>
              <a:rPr lang="en-US" b="1" dirty="0">
                <a:sym typeface="Wingdings" panose="05000000000000000000" pitchFamily="2" charset="2"/>
              </a:rPr>
              <a:t>very focused examples</a:t>
            </a:r>
            <a:r>
              <a:rPr lang="en-US" dirty="0">
                <a:sym typeface="Wingdings" panose="05000000000000000000" pitchFamily="2" charset="2"/>
              </a:rPr>
              <a:t> and </a:t>
            </a:r>
            <a:r>
              <a:rPr lang="en-US" b="1" dirty="0">
                <a:sym typeface="Wingdings" panose="05000000000000000000" pitchFamily="2" charset="2"/>
              </a:rPr>
              <a:t>easy-to-showcase-and-test concepts </a:t>
            </a:r>
            <a:r>
              <a:rPr lang="en-US" dirty="0">
                <a:sym typeface="Wingdings" panose="05000000000000000000" pitchFamily="2" charset="2"/>
              </a:rPr>
              <a:t>or problems.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What this </a:t>
            </a:r>
            <a:r>
              <a:rPr lang="en-US" b="1" dirty="0"/>
              <a:t>achieves</a:t>
            </a:r>
            <a:r>
              <a:rPr lang="en-US" dirty="0"/>
              <a:t> is: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Data Literacy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you learn how vertex data gets transformed throughout the pipeline and how it affects pixels.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Conceptual Insight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you learn why GPU stages exist without explicitly referencing the GPU just yet.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Performance Intuition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you learn the impact of decisions (small triangles, data and lighting complexity, etc.).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sym typeface="Wingdings" panose="05000000000000000000" pitchFamily="2" charset="2"/>
              </a:rPr>
              <a:t>This approach does have </a:t>
            </a:r>
            <a:r>
              <a:rPr lang="en-US" b="1" dirty="0">
                <a:sym typeface="Wingdings" panose="05000000000000000000" pitchFamily="2" charset="2"/>
              </a:rPr>
              <a:t>challenges</a:t>
            </a:r>
            <a:r>
              <a:rPr lang="en-US" dirty="0">
                <a:sym typeface="Wingdings" panose="05000000000000000000" pitchFamily="2" charset="2"/>
              </a:rPr>
              <a:t>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Accessibility Barrier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  a full coding assignment might still be too intimidating.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Visualization Difficulty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  some concepts are not always easy to visualize out-of-the-box.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Assumed Understanding Risk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  small conceptual gaps cannot be overlooked. Assuming you will get it later is dangerous.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u="sng" dirty="0">
                <a:sym typeface="Wingdings" panose="05000000000000000000" pitchFamily="2" charset="2"/>
              </a:rPr>
              <a:t>How to potentially deal with these challenges?</a:t>
            </a:r>
            <a:endParaRPr lang="en-US" u="sng" dirty="0">
              <a:latin typeface="Barlow" panose="00000500000000000000" pitchFamily="2" charset="0"/>
              <a:sym typeface="Wingdings" panose="05000000000000000000" pitchFamily="2" charset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392D0A-CB46-FAA2-C2EA-D36A1146E8F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E2F58-B3B9-C9EE-11C1-0C5C48060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ABFB5-96F1-E77A-EF35-66E5C6A53C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What’s in the Box?!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16B533-E6E8-BD3E-8A4A-14273A38B5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3" y="1932214"/>
            <a:ext cx="8987693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sym typeface="Wingdings" panose="05000000000000000000" pitchFamily="2" charset="2"/>
              </a:rPr>
              <a:t>While it might be </a:t>
            </a:r>
            <a:r>
              <a:rPr lang="en-US" b="1" dirty="0">
                <a:sym typeface="Wingdings" panose="05000000000000000000" pitchFamily="2" charset="2"/>
              </a:rPr>
              <a:t>counter intuitive</a:t>
            </a:r>
            <a:r>
              <a:rPr lang="en-US" dirty="0">
                <a:sym typeface="Wingdings" panose="05000000000000000000" pitchFamily="2" charset="2"/>
              </a:rPr>
              <a:t> at times, mix the visual coding part (writing a rasterizer) with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standalone console applications</a:t>
            </a:r>
            <a:r>
              <a:rPr lang="en-US" dirty="0">
                <a:sym typeface="Wingdings" panose="05000000000000000000" pitchFamily="2" charset="2"/>
              </a:rPr>
              <a:t> or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standalone demos</a:t>
            </a:r>
            <a:r>
              <a:rPr lang="en-US" dirty="0">
                <a:sym typeface="Wingdings" panose="05000000000000000000" pitchFamily="2" charset="2"/>
              </a:rPr>
              <a:t>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using</a:t>
            </a:r>
            <a:r>
              <a:rPr lang="en-US" dirty="0">
                <a:sym typeface="Wingdings" panose="05000000000000000000" pitchFamily="2" charset="2"/>
              </a:rPr>
              <a:t>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external tools</a:t>
            </a:r>
            <a:r>
              <a:rPr lang="en-US" dirty="0">
                <a:sym typeface="Wingdings" panose="05000000000000000000" pitchFamily="2" charset="2"/>
              </a:rPr>
              <a:t>, either static or with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animated examples</a:t>
            </a:r>
            <a:r>
              <a:rPr lang="en-US" dirty="0">
                <a:sym typeface="Wingdings" panose="05000000000000000000" pitchFamily="2" charset="2"/>
              </a:rPr>
              <a:t>. </a:t>
            </a:r>
            <a:r>
              <a:rPr lang="en-US" b="1" u="sng" dirty="0">
                <a:sym typeface="Wingdings" panose="05000000000000000000" pitchFamily="2" charset="2"/>
              </a:rPr>
              <a:t>The journey, not the result, matters!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sym typeface="Wingdings" panose="05000000000000000000" pitchFamily="2" charset="2"/>
              </a:rPr>
              <a:t>This lowers the </a:t>
            </a:r>
            <a:r>
              <a:rPr lang="en-US" b="1" dirty="0">
                <a:sym typeface="Wingdings" panose="05000000000000000000" pitchFamily="2" charset="2"/>
              </a:rPr>
              <a:t>accessibility barrier</a:t>
            </a:r>
            <a:r>
              <a:rPr lang="en-US" dirty="0">
                <a:sym typeface="Wingdings" panose="05000000000000000000" pitchFamily="2" charset="2"/>
              </a:rPr>
              <a:t> (contained examples), allows for </a:t>
            </a:r>
            <a:r>
              <a:rPr lang="en-US" b="1" dirty="0">
                <a:sym typeface="Wingdings" panose="05000000000000000000" pitchFamily="2" charset="2"/>
              </a:rPr>
              <a:t>tailored visual learning</a:t>
            </a:r>
            <a:r>
              <a:rPr lang="en-US" dirty="0">
                <a:sym typeface="Wingdings" panose="05000000000000000000" pitchFamily="2" charset="2"/>
              </a:rPr>
              <a:t> (e.g. using external tools the artist knows) and makes sure there are </a:t>
            </a:r>
            <a:r>
              <a:rPr lang="en-US" b="1" dirty="0">
                <a:sym typeface="Wingdings" panose="05000000000000000000" pitchFamily="2" charset="2"/>
              </a:rPr>
              <a:t>clear milestones</a:t>
            </a:r>
            <a:r>
              <a:rPr lang="en-US" dirty="0">
                <a:sym typeface="Wingdings" panose="05000000000000000000" pitchFamily="2" charset="2"/>
              </a:rPr>
              <a:t> for testing assumptions and understanding.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sym typeface="Wingdings" panose="05000000000000000000" pitchFamily="2" charset="2"/>
              </a:rPr>
              <a:t>Continuously use the </a:t>
            </a:r>
            <a:r>
              <a:rPr lang="en-US" b="1" dirty="0">
                <a:sym typeface="Wingdings" panose="05000000000000000000" pitchFamily="2" charset="2"/>
              </a:rPr>
              <a:t>lens of being a teacher</a:t>
            </a:r>
            <a:r>
              <a:rPr lang="en-US" dirty="0">
                <a:sym typeface="Wingdings" panose="05000000000000000000" pitchFamily="2" charset="2"/>
              </a:rPr>
              <a:t>.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You deepen your understanding by teaching what you learn to others</a:t>
            </a:r>
            <a:r>
              <a:rPr lang="en-US" dirty="0">
                <a:sym typeface="Wingdings" panose="05000000000000000000" pitchFamily="2" charset="2"/>
              </a:rPr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BUILD</a:t>
            </a:r>
            <a:r>
              <a:rPr lang="en-US" dirty="0">
                <a:sym typeface="Wingdings" panose="05000000000000000000" pitchFamily="2" charset="2"/>
              </a:rPr>
              <a:t> 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ANALYZE</a:t>
            </a:r>
            <a:r>
              <a:rPr lang="en-US" dirty="0">
                <a:sym typeface="Wingdings" panose="05000000000000000000" pitchFamily="2" charset="2"/>
              </a:rPr>
              <a:t>  </a:t>
            </a:r>
            <a:r>
              <a:rPr lang="en-US" b="1" dirty="0">
                <a:solidFill>
                  <a:srgbClr val="FF0000"/>
                </a:solidFill>
                <a:sym typeface="Wingdings" panose="05000000000000000000" pitchFamily="2" charset="2"/>
              </a:rPr>
              <a:t>TEACH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7D4D65-444A-D6EA-D057-941D532FDDC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MathExamJanuary">
            <a:hlinkClick r:id="" action="ppaction://media"/>
            <a:extLst>
              <a:ext uri="{FF2B5EF4-FFF2-40B4-BE49-F238E27FC236}">
                <a16:creationId xmlns:a16="http://schemas.microsoft.com/office/drawing/2014/main" id="{2ABF985B-EC18-6B0C-B9B5-6CA6E4D825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72830" y="3800356"/>
            <a:ext cx="4195892" cy="2360189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004A5D1-F562-0B9B-7295-73BAD55C3091}"/>
              </a:ext>
            </a:extLst>
          </p:cNvPr>
          <p:cNvGrpSpPr/>
          <p:nvPr/>
        </p:nvGrpSpPr>
        <p:grpSpPr>
          <a:xfrm>
            <a:off x="5599024" y="3777036"/>
            <a:ext cx="5193640" cy="2568809"/>
            <a:chOff x="5599024" y="3847378"/>
            <a:chExt cx="5193640" cy="2568809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AAB612F-AB54-1DAB-93CE-D283EE2CC4E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2853" y="3847378"/>
              <a:ext cx="3905983" cy="2389655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C412B554-39FC-0009-B881-63F5725FCA0D}"/>
                </a:ext>
              </a:extLst>
            </p:cNvPr>
            <p:cNvSpPr txBox="1"/>
            <p:nvPr/>
          </p:nvSpPr>
          <p:spPr>
            <a:xfrm>
              <a:off x="5599024" y="6200743"/>
              <a:ext cx="5193640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" dirty="0">
                  <a:solidFill>
                    <a:srgbClr val="FF0000"/>
                  </a:solidFill>
                  <a:hlinkClick r:id="rId7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https://www.sidefx.com/docs/houdini/ref/panes/geosheet.html</a:t>
              </a:r>
              <a:r>
                <a:rPr lang="en-US" sz="800" dirty="0">
                  <a:solidFill>
                    <a:srgbClr val="FF0000"/>
                  </a:solidFill>
                </a:rPr>
                <a:t> </a:t>
              </a:r>
            </a:p>
          </p:txBody>
        </p:sp>
      </p:grpSp>
      <p:pic>
        <p:nvPicPr>
          <p:cNvPr id="7" name="Picture 6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C5B52D4E-DA7D-BC42-4F60-9F559A3AC78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6365" y="3636078"/>
            <a:ext cx="2147369" cy="1187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50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86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33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C0577-5A69-4011-0EFE-0E42FE998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41521-8610-A8EF-63E8-94AC6729D7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What’s in the Box?!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C0D263-F0C3-F893-EA6F-C8666DC180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4" y="1932214"/>
            <a:ext cx="8224016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When implementing and testing features, </a:t>
            </a:r>
            <a:r>
              <a:rPr lang="en-US" b="1" dirty="0">
                <a:solidFill>
                  <a:srgbClr val="FF0000"/>
                </a:solidFill>
              </a:rPr>
              <a:t>follow the data</a:t>
            </a:r>
            <a:r>
              <a:rPr lang="en-US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profile early</a:t>
            </a:r>
            <a:r>
              <a:rPr lang="en-US" dirty="0"/>
              <a:t> on to understand the impact of decisions both in code and data. Playing around with different setups will help with your comprehension.</a:t>
            </a:r>
            <a:endParaRPr lang="en-US" sz="1200" dirty="0">
              <a:latin typeface="Barlow" panose="00000500000000000000" pitchFamily="2" charset="0"/>
            </a:endParaRP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EC0C04-EE00-A800-C47C-E58EB202AB5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13</a:t>
            </a:fld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026E56A-C2B2-FC83-3399-945199F15EFD}"/>
              </a:ext>
            </a:extLst>
          </p:cNvPr>
          <p:cNvGrpSpPr/>
          <p:nvPr/>
        </p:nvGrpSpPr>
        <p:grpSpPr>
          <a:xfrm>
            <a:off x="1739128" y="2538463"/>
            <a:ext cx="8713741" cy="2010940"/>
            <a:chOff x="1739128" y="2538463"/>
            <a:chExt cx="8713741" cy="201094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7537F84-02A3-9F31-FBC0-25B1BC238715}"/>
                </a:ext>
              </a:extLst>
            </p:cNvPr>
            <p:cNvGrpSpPr/>
            <p:nvPr/>
          </p:nvGrpSpPr>
          <p:grpSpPr>
            <a:xfrm>
              <a:off x="1739128" y="2538463"/>
              <a:ext cx="8713741" cy="1831379"/>
              <a:chOff x="832451" y="3293405"/>
              <a:chExt cx="10912428" cy="2293480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C263370-E42B-0905-216E-882560AAD9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57918" y="3293405"/>
                <a:ext cx="4586961" cy="2293480"/>
              </a:xfrm>
              <a:prstGeom prst="rect">
                <a:avLst/>
              </a:prstGeom>
            </p:spPr>
          </p:pic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B691E937-69D4-F109-E60F-C22064AE92B1}"/>
                  </a:ext>
                </a:extLst>
              </p:cNvPr>
              <p:cNvGrpSpPr/>
              <p:nvPr/>
            </p:nvGrpSpPr>
            <p:grpSpPr>
              <a:xfrm>
                <a:off x="832451" y="3293405"/>
                <a:ext cx="6335515" cy="2293480"/>
                <a:chOff x="703385" y="1245996"/>
                <a:chExt cx="10631156" cy="3848518"/>
              </a:xfrm>
            </p:grpSpPr>
            <p:sp>
              <p:nvSpPr>
                <p:cNvPr id="8" name="Rectangle 7">
                  <a:extLst>
                    <a:ext uri="{FF2B5EF4-FFF2-40B4-BE49-F238E27FC236}">
                      <a16:creationId xmlns:a16="http://schemas.microsoft.com/office/drawing/2014/main" id="{B7D1AB65-1820-B6BD-922A-046EA49040AA}"/>
                    </a:ext>
                  </a:extLst>
                </p:cNvPr>
                <p:cNvSpPr/>
                <p:nvPr/>
              </p:nvSpPr>
              <p:spPr>
                <a:xfrm>
                  <a:off x="703385" y="1245996"/>
                  <a:ext cx="10631156" cy="3848518"/>
                </a:xfrm>
                <a:prstGeom prst="rect">
                  <a:avLst/>
                </a:prstGeom>
                <a:solidFill>
                  <a:srgbClr val="5A5A5A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pic>
              <p:nvPicPr>
                <p:cNvPr id="9" name="Picture 8" descr="A screenshot of a computer&#10;&#10;AI-generated content may be incorrect.">
                  <a:extLst>
                    <a:ext uri="{FF2B5EF4-FFF2-40B4-BE49-F238E27FC236}">
                      <a16:creationId xmlns:a16="http://schemas.microsoft.com/office/drawing/2014/main" id="{60C9866E-EFB5-6B9F-2F12-EF4C9E5334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46520"/>
                <a:stretch>
                  <a:fillRect/>
                </a:stretch>
              </p:blipFill>
              <p:spPr>
                <a:xfrm>
                  <a:off x="781007" y="1329261"/>
                  <a:ext cx="5143500" cy="3667648"/>
                </a:xfrm>
                <a:prstGeom prst="rect">
                  <a:avLst/>
                </a:prstGeom>
              </p:spPr>
            </p:pic>
            <p:pic>
              <p:nvPicPr>
                <p:cNvPr id="10" name="Picture 9" descr="A screenshot of a computer&#10;&#10;AI-generated content may be incorrect.">
                  <a:extLst>
                    <a:ext uri="{FF2B5EF4-FFF2-40B4-BE49-F238E27FC236}">
                      <a16:creationId xmlns:a16="http://schemas.microsoft.com/office/drawing/2014/main" id="{5E904D69-8859-8D3F-7413-229C0E974AF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56498" b="-1"/>
                <a:stretch>
                  <a:fillRect/>
                </a:stretch>
              </p:blipFill>
              <p:spPr>
                <a:xfrm>
                  <a:off x="6095999" y="1560937"/>
                  <a:ext cx="5143500" cy="2983454"/>
                </a:xfrm>
                <a:prstGeom prst="rect">
                  <a:avLst/>
                </a:prstGeom>
              </p:spPr>
            </p:pic>
          </p:grpSp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B1D6BBD-94B6-7E34-8D75-D78B829BB44C}"/>
                </a:ext>
              </a:extLst>
            </p:cNvPr>
            <p:cNvSpPr txBox="1"/>
            <p:nvPr/>
          </p:nvSpPr>
          <p:spPr>
            <a:xfrm>
              <a:off x="2179236" y="4349348"/>
              <a:ext cx="7833527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https://www.artstation.com/blogs/ericcorreia/2AMQl</a:t>
              </a:r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</a:rPr>
                <a:t>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80A707B-7119-20B9-B885-EC76A0C74B06}"/>
              </a:ext>
            </a:extLst>
          </p:cNvPr>
          <p:cNvGrpSpPr/>
          <p:nvPr/>
        </p:nvGrpSpPr>
        <p:grpSpPr>
          <a:xfrm>
            <a:off x="2567247" y="4611133"/>
            <a:ext cx="7057503" cy="1678808"/>
            <a:chOff x="2567247" y="4611133"/>
            <a:chExt cx="7057503" cy="1678808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1E6B9112-990A-82EA-9673-76296C98ED0B}"/>
                </a:ext>
              </a:extLst>
            </p:cNvPr>
            <p:cNvGrpSpPr/>
            <p:nvPr/>
          </p:nvGrpSpPr>
          <p:grpSpPr>
            <a:xfrm>
              <a:off x="2567247" y="4611133"/>
              <a:ext cx="7057503" cy="1487360"/>
              <a:chOff x="1829519" y="4630704"/>
              <a:chExt cx="6751774" cy="1422928"/>
            </a:xfrm>
          </p:grpSpPr>
          <p:pic>
            <p:nvPicPr>
              <p:cNvPr id="12" name="Picture 11" descr="A white polygon on a black background&#10;&#10;AI-generated content may be incorrect.">
                <a:extLst>
                  <a:ext uri="{FF2B5EF4-FFF2-40B4-BE49-F238E27FC236}">
                    <a16:creationId xmlns:a16="http://schemas.microsoft.com/office/drawing/2014/main" id="{93DDCDF6-BE32-D077-F7B3-192D3D84321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29519" y="4631473"/>
                <a:ext cx="4266480" cy="1422159"/>
              </a:xfrm>
              <a:prstGeom prst="rect">
                <a:avLst/>
              </a:prstGeom>
            </p:spPr>
          </p:pic>
          <p:pic>
            <p:nvPicPr>
              <p:cNvPr id="13" name="Picture 12" descr="A graph with numbers and lines&#10;&#10;AI-generated content may be incorrect.">
                <a:extLst>
                  <a:ext uri="{FF2B5EF4-FFF2-40B4-BE49-F238E27FC236}">
                    <a16:creationId xmlns:a16="http://schemas.microsoft.com/office/drawing/2014/main" id="{BE320F0E-568F-20D7-7732-C1A0098CC6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09746" y="4630704"/>
                <a:ext cx="2371547" cy="1422928"/>
              </a:xfrm>
              <a:prstGeom prst="rect">
                <a:avLst/>
              </a:prstGeom>
            </p:spPr>
          </p:pic>
        </p:grp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079A037-6EC1-CA42-B3FC-A559EFB39C7B}"/>
                </a:ext>
              </a:extLst>
            </p:cNvPr>
            <p:cNvSpPr txBox="1"/>
            <p:nvPr/>
          </p:nvSpPr>
          <p:spPr>
            <a:xfrm>
              <a:off x="2953571" y="6089886"/>
              <a:ext cx="6284855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  <a:hlinkClick r:id="rId7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https://www.humus.name/index.php?page=News&amp;ID=228</a:t>
              </a:r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9661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BF9D8-6EE0-1CA9-B55C-A0E7B417A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6EEED-1060-F2ED-70CF-0B475D88CF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329713" cy="1375908"/>
          </a:xfrm>
        </p:spPr>
        <p:txBody>
          <a:bodyPr/>
          <a:lstStyle/>
          <a:p>
            <a:r>
              <a:rPr lang="en-US" dirty="0"/>
              <a:t>What’s in the Box?!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CD0A38-5019-BDB9-65CE-DB8EFEE1A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3" y="1932214"/>
            <a:ext cx="5762171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u="sng" dirty="0">
                <a:latin typeface="Barlow" panose="00000500000000000000" pitchFamily="2" charset="0"/>
              </a:rPr>
              <a:t>Focus on the following concepts</a:t>
            </a:r>
            <a:r>
              <a:rPr lang="en-US" dirty="0">
                <a:latin typeface="Barlow" panose="00000500000000000000" pitchFamily="2" charset="0"/>
              </a:rPr>
              <a:t>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latin typeface="Barlow" panose="00000500000000000000" pitchFamily="2" charset="0"/>
              </a:rPr>
              <a:t>Data flow </a:t>
            </a:r>
            <a:r>
              <a:rPr lang="en-US" sz="1200" dirty="0">
                <a:latin typeface="Barlow" panose="00000500000000000000" pitchFamily="2" charset="0"/>
              </a:rPr>
              <a:t>and </a:t>
            </a:r>
            <a:r>
              <a:rPr lang="en-US" sz="1200" b="1" dirty="0">
                <a:latin typeface="Barlow" panose="00000500000000000000" pitchFamily="2" charset="0"/>
              </a:rPr>
              <a:t>data transformation</a:t>
            </a:r>
            <a:r>
              <a:rPr lang="en-US" sz="1200" dirty="0">
                <a:latin typeface="Barlow" panose="00000500000000000000" pitchFamily="2" charset="0"/>
              </a:rPr>
              <a:t>.</a:t>
            </a:r>
          </a:p>
          <a:p>
            <a:pPr marL="1085850" lvl="2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Why is the </a:t>
            </a:r>
            <a:r>
              <a:rPr lang="en-US" sz="1200" b="1" dirty="0">
                <a:latin typeface="Barlow" panose="00000500000000000000" pitchFamily="2" charset="0"/>
              </a:rPr>
              <a:t>position of a fragment a vec4</a:t>
            </a:r>
            <a:r>
              <a:rPr lang="en-US" sz="1200" dirty="0">
                <a:latin typeface="Barlow" panose="00000500000000000000" pitchFamily="2" charset="0"/>
              </a:rPr>
              <a:t>, and in which space is each component?</a:t>
            </a:r>
          </a:p>
          <a:p>
            <a:pPr marL="1085850" lvl="2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How to perform </a:t>
            </a:r>
            <a:r>
              <a:rPr lang="en-US" sz="1200" b="1" dirty="0">
                <a:latin typeface="Barlow" panose="00000500000000000000" pitchFamily="2" charset="0"/>
              </a:rPr>
              <a:t>correct depth interpolation </a:t>
            </a:r>
            <a:r>
              <a:rPr lang="en-US" sz="1200" dirty="0">
                <a:latin typeface="Barlow" panose="00000500000000000000" pitchFamily="2" charset="0"/>
              </a:rPr>
              <a:t>of attributes?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Why the </a:t>
            </a:r>
            <a:r>
              <a:rPr lang="en-US" sz="1200" b="1" dirty="0">
                <a:latin typeface="Barlow" panose="00000500000000000000" pitchFamily="2" charset="0"/>
              </a:rPr>
              <a:t>depth buffer</a:t>
            </a:r>
            <a:r>
              <a:rPr lang="en-US" sz="1200" dirty="0">
                <a:latin typeface="Barlow" panose="00000500000000000000" pitchFamily="2" charset="0"/>
              </a:rPr>
              <a:t> is not linear? 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What are the different ways to </a:t>
            </a:r>
            <a:r>
              <a:rPr lang="en-US" sz="1200" b="1" dirty="0">
                <a:latin typeface="Barlow" panose="00000500000000000000" pitchFamily="2" charset="0"/>
              </a:rPr>
              <a:t>sample a texture</a:t>
            </a:r>
            <a:r>
              <a:rPr lang="en-US" sz="1200" dirty="0">
                <a:latin typeface="Barlow" panose="00000500000000000000" pitchFamily="2" charset="0"/>
              </a:rPr>
              <a:t> (related to filtering)?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How can your </a:t>
            </a:r>
            <a:r>
              <a:rPr lang="en-US" sz="1200" b="1" dirty="0">
                <a:latin typeface="Barlow" panose="00000500000000000000" pitchFamily="2" charset="0"/>
              </a:rPr>
              <a:t>data influence the renderer</a:t>
            </a:r>
            <a:r>
              <a:rPr lang="en-US" sz="1200" dirty="0">
                <a:latin typeface="Barlow" panose="00000500000000000000" pitchFamily="2" charset="0"/>
              </a:rPr>
              <a:t> (vertex attributes and count, texture resolutions and compression, etc.)?</a:t>
            </a:r>
          </a:p>
          <a:p>
            <a:pPr marL="1085850" lvl="2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Even as an artist, learn the different </a:t>
            </a:r>
            <a:r>
              <a:rPr lang="en-US" sz="1200" b="1" dirty="0">
                <a:latin typeface="Barlow" panose="00000500000000000000" pitchFamily="2" charset="0"/>
              </a:rPr>
              <a:t>types of memory </a:t>
            </a:r>
            <a:r>
              <a:rPr lang="en-US" sz="1200" dirty="0">
                <a:latin typeface="Barlow" panose="00000500000000000000" pitchFamily="2" charset="0"/>
              </a:rPr>
              <a:t>and their properties (cache memory, bandwidth, etc.).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What data is needed for </a:t>
            </a:r>
            <a:r>
              <a:rPr lang="en-US" sz="1200" b="1" dirty="0">
                <a:latin typeface="Barlow" panose="00000500000000000000" pitchFamily="2" charset="0"/>
              </a:rPr>
              <a:t>per-pixel lighting</a:t>
            </a:r>
            <a:r>
              <a:rPr lang="en-US" sz="1200" dirty="0">
                <a:latin typeface="Barlow" panose="00000500000000000000" pitchFamily="2" charset="0"/>
              </a:rPr>
              <a:t>, and which data can be shared among pixels?</a:t>
            </a:r>
          </a:p>
          <a:p>
            <a:pPr marL="1085850" lvl="2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Focus on “input-&gt;function-&gt;output” as this will help you later!</a:t>
            </a:r>
          </a:p>
          <a:p>
            <a:pPr marL="1085850" lvl="2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56E14F-5803-355F-DECD-797ED78362F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14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B9E95AB-963B-54EE-10B5-A0853FC8AB1F}"/>
              </a:ext>
            </a:extLst>
          </p:cNvPr>
          <p:cNvGrpSpPr/>
          <p:nvPr/>
        </p:nvGrpSpPr>
        <p:grpSpPr>
          <a:xfrm>
            <a:off x="7366189" y="2061570"/>
            <a:ext cx="4078986" cy="3063089"/>
            <a:chOff x="2839696" y="2347827"/>
            <a:chExt cx="4812124" cy="3613636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3F98BCD-A630-90EA-3A3E-17FA8ED8631B}"/>
                </a:ext>
              </a:extLst>
            </p:cNvPr>
            <p:cNvGrpSpPr/>
            <p:nvPr/>
          </p:nvGrpSpPr>
          <p:grpSpPr>
            <a:xfrm>
              <a:off x="2839696" y="3543525"/>
              <a:ext cx="4812123" cy="2417938"/>
              <a:chOff x="2839696" y="3032216"/>
              <a:chExt cx="4812123" cy="2417938"/>
            </a:xfrm>
          </p:grpSpPr>
          <p:pic>
            <p:nvPicPr>
              <p:cNvPr id="6" name="Picture 5" descr="A screenshot of a computer&#10;&#10;AI-generated content may be incorrect.">
                <a:extLst>
                  <a:ext uri="{FF2B5EF4-FFF2-40B4-BE49-F238E27FC236}">
                    <a16:creationId xmlns:a16="http://schemas.microsoft.com/office/drawing/2014/main" id="{43E30749-CA76-23AA-C5B5-92CD626C3C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39696" y="3032216"/>
                <a:ext cx="4812123" cy="2209201"/>
              </a:xfrm>
              <a:prstGeom prst="rect">
                <a:avLst/>
              </a:prstGeom>
            </p:spPr>
          </p:pic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65D3526-DC2C-7564-4745-98A8454C02A1}"/>
                  </a:ext>
                </a:extLst>
              </p:cNvPr>
              <p:cNvSpPr txBox="1"/>
              <p:nvPr/>
            </p:nvSpPr>
            <p:spPr>
              <a:xfrm>
                <a:off x="3627144" y="5213632"/>
                <a:ext cx="3308503" cy="2365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700" dirty="0">
                    <a:solidFill>
                      <a:srgbClr val="FF0000"/>
                    </a:solidFill>
                    <a:hlinkClick r:id="rId3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https://mini.gmshaders.com/p/vertex</a:t>
                </a:r>
                <a:r>
                  <a:rPr lang="en-US" sz="700" dirty="0">
                    <a:solidFill>
                      <a:srgbClr val="FF0000"/>
                    </a:solidFill>
                  </a:rPr>
                  <a:t> </a:t>
                </a:r>
              </a:p>
            </p:txBody>
          </p:sp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A7E9783-EDBD-9F70-8C4E-640B9A71500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b="46050"/>
            <a:stretch>
              <a:fillRect/>
            </a:stretch>
          </p:blipFill>
          <p:spPr>
            <a:xfrm>
              <a:off x="2839696" y="2347827"/>
              <a:ext cx="2205255" cy="110920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3590D19-1ED5-C7A1-D2D0-72222C4DD5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52344"/>
            <a:stretch>
              <a:fillRect/>
            </a:stretch>
          </p:blipFill>
          <p:spPr>
            <a:xfrm>
              <a:off x="5155311" y="2347827"/>
              <a:ext cx="2496509" cy="110920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sp>
        <p:nvSpPr>
          <p:cNvPr id="13" name="Subtitle 2">
            <a:extLst>
              <a:ext uri="{FF2B5EF4-FFF2-40B4-BE49-F238E27FC236}">
                <a16:creationId xmlns:a16="http://schemas.microsoft.com/office/drawing/2014/main" id="{53AA78C3-E0C0-5E38-A459-52F152C20480}"/>
              </a:ext>
            </a:extLst>
          </p:cNvPr>
          <p:cNvSpPr txBox="1">
            <a:spLocks/>
          </p:cNvSpPr>
          <p:nvPr/>
        </p:nvSpPr>
        <p:spPr>
          <a:xfrm>
            <a:off x="1161143" y="5235193"/>
            <a:ext cx="9676969" cy="7553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200" b="0" i="0" strike="noStrike" kern="1200" spc="0" baseline="0">
                <a:solidFill>
                  <a:schemeClr val="tx1"/>
                </a:solidFill>
                <a:effectLst/>
                <a:latin typeface="Barlow" panose="00000500000000000000" pitchFamily="2" charset="0"/>
                <a:ea typeface="MS Gothic" panose="020B0609070205080204" pitchFamily="49" charset="-128"/>
                <a:cs typeface="MoolBoran" panose="020B0604020202020204" pitchFamily="34" charset="0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Before continuing, make sure your thoroughly understand </a:t>
            </a:r>
            <a:r>
              <a:rPr lang="en-US" b="1" dirty="0">
                <a:solidFill>
                  <a:srgbClr val="FF0000"/>
                </a:solidFill>
              </a:rPr>
              <a:t>why things work</a:t>
            </a:r>
            <a:r>
              <a:rPr lang="en-US" dirty="0"/>
              <a:t> and how </a:t>
            </a:r>
            <a:r>
              <a:rPr lang="en-US" b="1" dirty="0">
                <a:solidFill>
                  <a:srgbClr val="FF0000"/>
                </a:solidFill>
              </a:rPr>
              <a:t>you have influence</a:t>
            </a:r>
            <a:r>
              <a:rPr lang="en-US" dirty="0"/>
              <a:t> over it! </a:t>
            </a:r>
            <a:br>
              <a:rPr lang="en-US" dirty="0"/>
            </a:br>
            <a:r>
              <a:rPr lang="en-US" dirty="0"/>
              <a:t>You do not need the best implementation, but you need to be able to “</a:t>
            </a:r>
            <a:r>
              <a:rPr lang="en-US" b="1" dirty="0">
                <a:solidFill>
                  <a:srgbClr val="FF0000"/>
                </a:solidFill>
              </a:rPr>
              <a:t>connect the dots</a:t>
            </a:r>
            <a:r>
              <a:rPr lang="en-US" dirty="0"/>
              <a:t>”.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For </a:t>
            </a:r>
            <a:r>
              <a:rPr lang="en-US" b="1" dirty="0"/>
              <a:t>mathematics</a:t>
            </a:r>
            <a:r>
              <a:rPr lang="en-US" dirty="0"/>
              <a:t> or </a:t>
            </a:r>
            <a:r>
              <a:rPr lang="en-US" b="1" dirty="0"/>
              <a:t>CS topics</a:t>
            </a:r>
            <a:r>
              <a:rPr lang="en-US" dirty="0"/>
              <a:t>,</a:t>
            </a:r>
            <a:r>
              <a:rPr lang="en-US" b="1" dirty="0">
                <a:solidFill>
                  <a:srgbClr val="FF0000"/>
                </a:solidFill>
              </a:rPr>
              <a:t> learn Just-In-Time and not Just-In-Case</a:t>
            </a:r>
            <a:r>
              <a:rPr lang="en-US" dirty="0"/>
              <a:t>! 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00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055184-9D14-20E6-3BB3-956A6E97B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87223A-9498-B5E6-8D6C-FF8928C81EA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E4CED8B-A4A7-355E-5047-9FD886A6F7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471" y="1811844"/>
            <a:ext cx="10091057" cy="2441121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7200" dirty="0">
                <a:latin typeface="Barlow Black" panose="00000A00000000000000" pitchFamily="2" charset="0"/>
              </a:rPr>
              <a:t>ACT III</a:t>
            </a:r>
            <a:br>
              <a:rPr lang="en-US" sz="7200" dirty="0"/>
            </a:br>
            <a:r>
              <a:rPr lang="en-US" sz="6000" dirty="0">
                <a:solidFill>
                  <a:srgbClr val="FF0000"/>
                </a:solidFill>
              </a:rPr>
              <a:t>The Machine Scales Up</a:t>
            </a:r>
            <a:endParaRPr lang="en-US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22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DA7BC-95D5-8732-262D-2064F92E7A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6D085-1746-3A14-4A10-355AC2EC0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801987" cy="1375908"/>
          </a:xfrm>
        </p:spPr>
        <p:txBody>
          <a:bodyPr/>
          <a:lstStyle/>
          <a:p>
            <a:r>
              <a:rPr lang="en-US" dirty="0"/>
              <a:t>The same, but faster!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8F970B-33E8-2679-533B-B8114EA5B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2" y="1932214"/>
            <a:ext cx="8399653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Once you understand how pixels are “born”, you can scale up and see how GPUs actually make things faster through parallelization.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Barlow" panose="00000500000000000000" pitchFamily="2" charset="0"/>
              </a:rPr>
              <a:t>Start with </a:t>
            </a:r>
            <a:r>
              <a:rPr lang="en-US" dirty="0"/>
              <a:t>a simple API such as OpenGL or DirectX11. Key here is to </a:t>
            </a:r>
            <a:r>
              <a:rPr lang="en-US" b="1" dirty="0"/>
              <a:t>map</a:t>
            </a:r>
            <a:r>
              <a:rPr lang="en-US" dirty="0"/>
              <a:t> your learnings to this predefined </a:t>
            </a:r>
            <a:r>
              <a:rPr lang="en-US" b="1" dirty="0">
                <a:solidFill>
                  <a:srgbClr val="FF0000"/>
                </a:solidFill>
              </a:rPr>
              <a:t>graphics pipeline</a:t>
            </a:r>
            <a:r>
              <a:rPr lang="en-US" dirty="0"/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b="1" dirty="0">
                <a:latin typeface="Barlow" panose="00000500000000000000" pitchFamily="2" charset="0"/>
              </a:rPr>
              <a:t>Revisit your </a:t>
            </a:r>
            <a:r>
              <a:rPr lang="en-US" b="1" dirty="0"/>
              <a:t>CPU-based rasterizer while doing this</a:t>
            </a:r>
            <a:r>
              <a:rPr lang="en-US" dirty="0"/>
              <a:t>. When learning a simple API, </a:t>
            </a:r>
            <a:r>
              <a:rPr lang="en-US" b="1" dirty="0">
                <a:solidFill>
                  <a:srgbClr val="FF0000"/>
                </a:solidFill>
              </a:rPr>
              <a:t>the focus should be to learn the API</a:t>
            </a:r>
            <a:r>
              <a:rPr lang="en-US" dirty="0"/>
              <a:t>, </a:t>
            </a:r>
            <a:r>
              <a:rPr lang="en-US" b="1" dirty="0">
                <a:solidFill>
                  <a:srgbClr val="FF0000"/>
                </a:solidFill>
              </a:rPr>
              <a:t>not core concepts</a:t>
            </a:r>
            <a:r>
              <a:rPr lang="en-US" dirty="0"/>
              <a:t>. If you feel something is missing, go back to your rasterizer as it should be the easier environment to test things. Make sure there is a </a:t>
            </a:r>
            <a:r>
              <a:rPr lang="en-US" b="1" u="sng" dirty="0">
                <a:solidFill>
                  <a:srgbClr val="FF0000"/>
                </a:solidFill>
              </a:rPr>
              <a:t>clear distinction between their purposes</a:t>
            </a:r>
            <a:r>
              <a:rPr lang="en-US" dirty="0"/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Barlow" panose="00000500000000000000" pitchFamily="2" charset="0"/>
              </a:rPr>
              <a:t>At this point, while learning the API, there are two new things you should focus on as well: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Learn </a:t>
            </a: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shader coding </a:t>
            </a:r>
            <a:r>
              <a:rPr lang="en-US" sz="1200" dirty="0">
                <a:latin typeface="Barlow" panose="00000500000000000000" pitchFamily="2" charset="0"/>
              </a:rPr>
              <a:t>(link this to the “input-&gt;function-&gt;output” of per-pixel lighting). It is a new language but make sure to understand the architecture and do not loose yourself in making fancy shaders from the get-go. 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Learn about the </a:t>
            </a: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GPU architecture</a:t>
            </a:r>
            <a:r>
              <a:rPr lang="en-US" sz="1200" dirty="0">
                <a:latin typeface="Barlow" panose="00000500000000000000" pitchFamily="2" charset="0"/>
              </a:rPr>
              <a:t>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1E8238-04FE-8D83-FBCA-CF48BA79C2E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16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B4A000-E667-A300-6DCC-4B9D791EC132}"/>
              </a:ext>
            </a:extLst>
          </p:cNvPr>
          <p:cNvGrpSpPr/>
          <p:nvPr/>
        </p:nvGrpSpPr>
        <p:grpSpPr>
          <a:xfrm>
            <a:off x="8470816" y="1932214"/>
            <a:ext cx="3804010" cy="4341564"/>
            <a:chOff x="8470816" y="1932214"/>
            <a:chExt cx="3804010" cy="4341564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CA394379-40E5-D061-A6B9-7433AA3334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658614" y="1932214"/>
              <a:ext cx="2616212" cy="4174254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4D2D120-AC21-4EBD-885E-C4E47D69E8EB}"/>
                </a:ext>
              </a:extLst>
            </p:cNvPr>
            <p:cNvSpPr txBox="1"/>
            <p:nvPr/>
          </p:nvSpPr>
          <p:spPr>
            <a:xfrm>
              <a:off x="8470816" y="6073723"/>
              <a:ext cx="3721184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https://vulkan-tutorial.com/Drawing_a_triangle/Graphics_pipeline_basics/Introduction</a:t>
              </a:r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8732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861BD-59DD-5BA0-F37E-032AD729E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35A8-5F31-5357-AC2F-811E316575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801987" cy="1375908"/>
          </a:xfrm>
        </p:spPr>
        <p:txBody>
          <a:bodyPr/>
          <a:lstStyle/>
          <a:p>
            <a:r>
              <a:rPr lang="en-US" dirty="0"/>
              <a:t>The same, but faster!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13B1AA-10AA-738E-A780-B5F114D10C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2" y="1932214"/>
            <a:ext cx="7229232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Do not be intimidated by the GPU. There are great </a:t>
            </a:r>
            <a:r>
              <a:rPr lang="en-US" b="1" dirty="0">
                <a:solidFill>
                  <a:srgbClr val="FF0000"/>
                </a:solidFill>
              </a:rPr>
              <a:t>visual resources</a:t>
            </a:r>
            <a:r>
              <a:rPr lang="en-US" dirty="0"/>
              <a:t> out there such as </a:t>
            </a:r>
            <a:r>
              <a:rPr lang="en-US" b="1" dirty="0">
                <a:solidFill>
                  <a:srgbClr val="FF0000"/>
                </a:solidFill>
              </a:rPr>
              <a:t>Render Hell</a:t>
            </a:r>
            <a:r>
              <a:rPr lang="en-US" dirty="0"/>
              <a:t> by </a:t>
            </a:r>
            <a:r>
              <a:rPr lang="en-US" b="1" dirty="0">
                <a:solidFill>
                  <a:srgbClr val="FF0000"/>
                </a:solidFill>
              </a:rPr>
              <a:t>Simon </a:t>
            </a:r>
            <a:r>
              <a:rPr lang="en-US" b="1" dirty="0" err="1">
                <a:solidFill>
                  <a:srgbClr val="FF0000"/>
                </a:solidFill>
              </a:rPr>
              <a:t>Schreibt</a:t>
            </a:r>
            <a:r>
              <a:rPr lang="en-US" dirty="0"/>
              <a:t>. These are equally valuable for artists and programmers!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Once you understand what the GPU is doing on a high level, you realize that </a:t>
            </a:r>
            <a:r>
              <a:rPr lang="en-US" b="1" dirty="0">
                <a:solidFill>
                  <a:srgbClr val="FF0000"/>
                </a:solidFill>
              </a:rPr>
              <a:t>every artistic choice affects performance</a:t>
            </a:r>
            <a:r>
              <a:rPr lang="en-US" dirty="0"/>
              <a:t> but also </a:t>
            </a:r>
            <a:r>
              <a:rPr lang="en-US" b="1" dirty="0">
                <a:solidFill>
                  <a:srgbClr val="FF0000"/>
                </a:solidFill>
              </a:rPr>
              <a:t>image quality</a:t>
            </a:r>
            <a:r>
              <a:rPr lang="en-US" dirty="0"/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For </a:t>
            </a:r>
            <a:r>
              <a:rPr lang="en-US" b="1" dirty="0">
                <a:solidFill>
                  <a:srgbClr val="FF0000"/>
                </a:solidFill>
              </a:rPr>
              <a:t>shader programming</a:t>
            </a:r>
            <a:r>
              <a:rPr lang="en-US" dirty="0"/>
              <a:t>, use existing frameworks or engines as the sandbox, though be careful and initially </a:t>
            </a:r>
            <a:r>
              <a:rPr lang="en-US" b="1" dirty="0"/>
              <a:t>avoid</a:t>
            </a:r>
            <a:r>
              <a:rPr lang="en-US" dirty="0"/>
              <a:t> purely node-based systems.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During this stage of learning </a:t>
            </a:r>
            <a:r>
              <a:rPr lang="en-US" b="1" dirty="0">
                <a:solidFill>
                  <a:srgbClr val="FF0000"/>
                </a:solidFill>
              </a:rPr>
              <a:t>avoid</a:t>
            </a:r>
            <a:r>
              <a:rPr lang="en-US" dirty="0"/>
              <a:t>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wrapping or </a:t>
            </a:r>
            <a:r>
              <a:rPr lang="en-US" sz="1200" b="1" dirty="0">
                <a:latin typeface="Barlow" panose="00000500000000000000" pitchFamily="2" charset="0"/>
              </a:rPr>
              <a:t>hiding all API specific code</a:t>
            </a:r>
            <a:r>
              <a:rPr lang="en-US" sz="1200" dirty="0">
                <a:latin typeface="Barlow" panose="00000500000000000000" pitchFamily="2" charset="0"/>
              </a:rPr>
              <a:t>. The purpose is </a:t>
            </a:r>
            <a:r>
              <a:rPr lang="en-US" sz="1200" b="1" dirty="0">
                <a:latin typeface="Barlow" panose="00000500000000000000" pitchFamily="2" charset="0"/>
              </a:rPr>
              <a:t>not</a:t>
            </a:r>
            <a:r>
              <a:rPr lang="en-US" sz="1200" dirty="0">
                <a:latin typeface="Barlow" panose="00000500000000000000" pitchFamily="2" charset="0"/>
              </a:rPr>
              <a:t> to write an agnostic renderer!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writing a full-fledged (production) </a:t>
            </a:r>
            <a:r>
              <a:rPr lang="en-US" sz="1200" b="1" dirty="0">
                <a:latin typeface="Barlow" panose="00000500000000000000" pitchFamily="2" charset="0"/>
              </a:rPr>
              <a:t>game engine</a:t>
            </a:r>
            <a:r>
              <a:rPr lang="en-US" sz="1200" dirty="0">
                <a:latin typeface="Barlow" panose="00000500000000000000" pitchFamily="2" charset="0"/>
              </a:rPr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Barlow" panose="00000500000000000000" pitchFamily="2" charset="0"/>
              </a:rPr>
              <a:t>Instead, realize the focus is on understanding: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a graphics API is just an extra </a:t>
            </a:r>
            <a:r>
              <a:rPr lang="en-US" sz="1200" b="1" dirty="0">
                <a:latin typeface="Barlow" panose="00000500000000000000" pitchFamily="2" charset="0"/>
              </a:rPr>
              <a:t>indirection</a:t>
            </a:r>
            <a:r>
              <a:rPr lang="en-US" sz="1200" dirty="0">
                <a:latin typeface="Barlow" panose="00000500000000000000" pitchFamily="2" charset="0"/>
              </a:rPr>
              <a:t> to communicate with the GPU.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that using a graphics API is all about </a:t>
            </a:r>
            <a:r>
              <a:rPr lang="en-US" sz="1200" b="1" dirty="0">
                <a:latin typeface="Barlow" panose="00000500000000000000" pitchFamily="2" charset="0"/>
              </a:rPr>
              <a:t>data and state management</a:t>
            </a:r>
            <a:r>
              <a:rPr lang="en-US" sz="1200" dirty="0">
                <a:latin typeface="Barlow" panose="00000500000000000000" pitchFamily="2" charset="0"/>
              </a:rPr>
              <a:t>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that this management requires </a:t>
            </a:r>
            <a:r>
              <a:rPr lang="en-US" sz="1200" b="1" dirty="0">
                <a:latin typeface="Barlow" panose="00000500000000000000" pitchFamily="2" charset="0"/>
              </a:rPr>
              <a:t>data transfer</a:t>
            </a:r>
            <a:r>
              <a:rPr lang="en-US" sz="1200" dirty="0">
                <a:latin typeface="Barlow" panose="00000500000000000000" pitchFamily="2" charset="0"/>
              </a:rPr>
              <a:t>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1C2AE-9802-AF63-68A5-6A64671714A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E9DE5B-3162-C023-E1A1-0A7CCBB09F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1873" y="2012600"/>
            <a:ext cx="2646958" cy="39762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6C35950-114E-8B09-38A4-0A28524E5ED5}"/>
              </a:ext>
            </a:extLst>
          </p:cNvPr>
          <p:cNvSpPr txBox="1"/>
          <p:nvPr/>
        </p:nvSpPr>
        <p:spPr>
          <a:xfrm>
            <a:off x="8893740" y="5953145"/>
            <a:ext cx="2263224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0" dirty="0">
                <a:solidFill>
                  <a:srgbClr val="FF0000"/>
                </a:solidFill>
                <a:latin typeface="Barlow" panose="000005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https://simonschreibt.de/gat/renderhell/</a:t>
            </a:r>
            <a:r>
              <a:rPr lang="en-US" sz="700" dirty="0">
                <a:solidFill>
                  <a:srgbClr val="FF0000"/>
                </a:solidFill>
                <a:latin typeface="Barlow" panose="00000500000000000000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424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ABA90-75C5-B0A7-BBFC-3E13E20E5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9E778-CA36-CCCA-91B6-D47CCC7884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7801987" cy="1375908"/>
          </a:xfrm>
        </p:spPr>
        <p:txBody>
          <a:bodyPr/>
          <a:lstStyle/>
          <a:p>
            <a:r>
              <a:rPr lang="en-US" dirty="0"/>
              <a:t>The same, but faster!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ADBB0-46C0-AAD3-4614-3353BC5FAC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2" y="1932214"/>
            <a:ext cx="6344977" cy="421737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Once the core concepts of OpenGL or DirectX 11 are well understood, one can switch to </a:t>
            </a:r>
            <a:r>
              <a:rPr lang="en-US" b="1" dirty="0"/>
              <a:t>modern APIs </a:t>
            </a:r>
            <a:r>
              <a:rPr lang="en-US" dirty="0"/>
              <a:t>such as Vulkan and DirectX 12. [</a:t>
            </a:r>
            <a:r>
              <a:rPr lang="en-US" b="1" dirty="0"/>
              <a:t>optional</a:t>
            </a:r>
            <a:r>
              <a:rPr lang="en-US" dirty="0"/>
              <a:t> for art-focused students]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While these can be intimidating at first (again), there are only a “few” </a:t>
            </a:r>
            <a:r>
              <a:rPr lang="en-US" sz="1200" b="1" dirty="0">
                <a:latin typeface="Barlow" panose="00000500000000000000" pitchFamily="2" charset="0"/>
              </a:rPr>
              <a:t>key differences</a:t>
            </a:r>
            <a:r>
              <a:rPr lang="en-US" sz="1200" dirty="0">
                <a:latin typeface="Barlow" panose="00000500000000000000" pitchFamily="2" charset="0"/>
              </a:rPr>
              <a:t>, </a:t>
            </a:r>
            <a:br>
              <a:rPr lang="en-US" sz="1200" dirty="0">
                <a:latin typeface="Barlow" panose="00000500000000000000" pitchFamily="2" charset="0"/>
              </a:rPr>
            </a:br>
            <a:r>
              <a:rPr lang="en-US" sz="1200" dirty="0">
                <a:latin typeface="Barlow" panose="00000500000000000000" pitchFamily="2" charset="0"/>
              </a:rPr>
              <a:t>which if you understand these, you will understand it is not that hard: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synchronization</a:t>
            </a:r>
            <a:r>
              <a:rPr lang="en-US" sz="1200" dirty="0">
                <a:latin typeface="Barlow" panose="00000500000000000000" pitchFamily="2" charset="0"/>
              </a:rPr>
              <a:t> is explicit and must be handled with care. 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resource management</a:t>
            </a:r>
            <a:r>
              <a:rPr lang="en-US" sz="1200" dirty="0">
                <a:latin typeface="Barlow" panose="00000500000000000000" pitchFamily="2" charset="0"/>
              </a:rPr>
              <a:t> is more </a:t>
            </a: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verbose</a:t>
            </a:r>
            <a:r>
              <a:rPr lang="en-US" sz="1200" dirty="0">
                <a:latin typeface="Barlow" panose="00000500000000000000" pitchFamily="2" charset="0"/>
              </a:rPr>
              <a:t> which allows for more control.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state tracking and setup</a:t>
            </a:r>
            <a:r>
              <a:rPr lang="en-US" sz="1200" dirty="0">
                <a:latin typeface="Barlow" panose="00000500000000000000" pitchFamily="2" charset="0"/>
              </a:rPr>
              <a:t> is more </a:t>
            </a: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explicit</a:t>
            </a:r>
            <a:r>
              <a:rPr lang="en-US" sz="1200" dirty="0">
                <a:latin typeface="Barlow" panose="00000500000000000000" pitchFamily="2" charset="0"/>
              </a:rPr>
              <a:t> and sometimes cumbersome.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When learning another new API, </a:t>
            </a:r>
            <a:r>
              <a:rPr lang="en-US" b="1" dirty="0"/>
              <a:t>one must separate the new concepts from the API </a:t>
            </a:r>
            <a:r>
              <a:rPr lang="en-US" b="1" u="sng" dirty="0"/>
              <a:t>again</a:t>
            </a:r>
            <a:r>
              <a:rPr lang="en-US" dirty="0"/>
              <a:t>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Some insights for learning Vulkan: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Avoid the graphics pipeline</a:t>
            </a:r>
            <a:r>
              <a:rPr lang="en-US" sz="1200" dirty="0">
                <a:latin typeface="Barlow" panose="00000500000000000000" pitchFamily="2" charset="0"/>
              </a:rPr>
              <a:t> when learning about </a:t>
            </a:r>
            <a:r>
              <a:rPr lang="en-US" sz="1200" b="1" dirty="0">
                <a:latin typeface="Barlow" panose="00000500000000000000" pitchFamily="2" charset="0"/>
              </a:rPr>
              <a:t>synchronization</a:t>
            </a:r>
            <a:r>
              <a:rPr lang="en-US" sz="1200" dirty="0">
                <a:latin typeface="Barlow" panose="00000500000000000000" pitchFamily="2" charset="0"/>
              </a:rPr>
              <a:t> and </a:t>
            </a:r>
            <a:r>
              <a:rPr lang="en-US" sz="1200" b="1" dirty="0">
                <a:latin typeface="Barlow" panose="00000500000000000000" pitchFamily="2" charset="0"/>
              </a:rPr>
              <a:t>resources</a:t>
            </a:r>
            <a:r>
              <a:rPr lang="en-US" sz="1200" dirty="0">
                <a:latin typeface="Barlow" panose="00000500000000000000" pitchFamily="2" charset="0"/>
              </a:rPr>
              <a:t>. Instead use the compute pipeline (another new topic you can explore with OpenGL first).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Do not skip on synchronization details</a:t>
            </a:r>
            <a:r>
              <a:rPr lang="en-US" sz="1200" dirty="0">
                <a:latin typeface="Barlow" panose="00000500000000000000" pitchFamily="2" charset="0"/>
              </a:rPr>
              <a:t>! Take your time to understand </a:t>
            </a:r>
            <a:r>
              <a:rPr lang="en-US" sz="1200" b="1" dirty="0">
                <a:latin typeface="Barlow" panose="00000500000000000000" pitchFamily="2" charset="0"/>
              </a:rPr>
              <a:t>execution</a:t>
            </a:r>
            <a:r>
              <a:rPr lang="en-US" sz="1200" dirty="0">
                <a:latin typeface="Barlow" panose="00000500000000000000" pitchFamily="2" charset="0"/>
              </a:rPr>
              <a:t> and </a:t>
            </a:r>
            <a:r>
              <a:rPr lang="en-US" sz="1200" b="1" dirty="0">
                <a:latin typeface="Barlow" panose="00000500000000000000" pitchFamily="2" charset="0"/>
              </a:rPr>
              <a:t>memory barriers</a:t>
            </a:r>
            <a:r>
              <a:rPr lang="en-US" sz="1200" dirty="0">
                <a:latin typeface="Barlow" panose="00000500000000000000" pitchFamily="2" charset="0"/>
              </a:rPr>
              <a:t>, and the related </a:t>
            </a:r>
            <a:r>
              <a:rPr lang="en-US" sz="1200" b="1" dirty="0">
                <a:latin typeface="Barlow" panose="00000500000000000000" pitchFamily="2" charset="0"/>
              </a:rPr>
              <a:t>stage</a:t>
            </a:r>
            <a:r>
              <a:rPr lang="en-US" sz="1200" dirty="0">
                <a:latin typeface="Barlow" panose="00000500000000000000" pitchFamily="2" charset="0"/>
              </a:rPr>
              <a:t> and </a:t>
            </a:r>
            <a:r>
              <a:rPr lang="en-US" sz="1200" b="1" dirty="0">
                <a:latin typeface="Barlow" panose="00000500000000000000" pitchFamily="2" charset="0"/>
              </a:rPr>
              <a:t>access</a:t>
            </a:r>
            <a:r>
              <a:rPr lang="en-US" sz="1200" dirty="0">
                <a:latin typeface="Barlow" panose="00000500000000000000" pitchFamily="2" charset="0"/>
              </a:rPr>
              <a:t> </a:t>
            </a:r>
            <a:r>
              <a:rPr lang="en-US" sz="1200" b="1" dirty="0">
                <a:latin typeface="Barlow" panose="00000500000000000000" pitchFamily="2" charset="0"/>
              </a:rPr>
              <a:t>masks</a:t>
            </a:r>
            <a:r>
              <a:rPr lang="en-US" sz="1200" dirty="0">
                <a:latin typeface="Barlow" panose="00000500000000000000" pitchFamily="2" charset="0"/>
              </a:rPr>
              <a:t>, thoroughly.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Avoid render passes and use </a:t>
            </a: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dynamic rendering</a:t>
            </a:r>
            <a:r>
              <a:rPr lang="en-US" sz="1200" dirty="0">
                <a:latin typeface="Barlow" panose="00000500000000000000" pitchFamily="2" charset="0"/>
              </a:rPr>
              <a:t> first!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dirty="0">
                <a:latin typeface="Barlow" panose="00000500000000000000" pitchFamily="2" charset="0"/>
              </a:rPr>
              <a:t>Always </a:t>
            </a: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question why</a:t>
            </a:r>
            <a:r>
              <a:rPr lang="en-US" sz="1200" dirty="0">
                <a:latin typeface="Barlow" panose="00000500000000000000" pitchFamily="2" charset="0"/>
              </a:rPr>
              <a:t> you do something when using tutorials! Some things are wrong or not best practices (best practices lists do not help you in the beginning).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>
              <a:latin typeface="Barlow" panose="00000500000000000000" pitchFamily="2" charset="0"/>
            </a:endParaRP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sz="1200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B89D0-9091-3D2E-C2EA-4CA37701C58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Picture 5" descr="A person holding a red object&#10;&#10;AI-generated content may be incorrect.">
            <a:extLst>
              <a:ext uri="{FF2B5EF4-FFF2-40B4-BE49-F238E27FC236}">
                <a16:creationId xmlns:a16="http://schemas.microsoft.com/office/drawing/2014/main" id="{5F055867-F6A1-4C40-BB62-34B0DCAE63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9899" y="1853171"/>
            <a:ext cx="4434832" cy="409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748F9-4F6B-8128-76B9-C9D5B9A9A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47A537-765D-9818-3F50-4A16C511472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40D6510D-C739-5B61-EFBA-A3062A3AD1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471" y="1811844"/>
            <a:ext cx="10091057" cy="2441121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7200" dirty="0">
                <a:latin typeface="Barlow Black" panose="00000A00000000000000" pitchFamily="2" charset="0"/>
              </a:rPr>
              <a:t>ACT IV</a:t>
            </a:r>
            <a:br>
              <a:rPr lang="en-US" sz="7200" dirty="0"/>
            </a:br>
            <a:r>
              <a:rPr lang="en-US" sz="6000" dirty="0">
                <a:solidFill>
                  <a:srgbClr val="FF0000"/>
                </a:solidFill>
              </a:rPr>
              <a:t>Bridging The Gap</a:t>
            </a:r>
            <a:endParaRPr lang="en-US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8387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14219-B147-E43B-4970-30EA063CFA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35752-A0E4-877D-8833-2E9C9E00DD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8414936" cy="1375908"/>
          </a:xfrm>
        </p:spPr>
        <p:txBody>
          <a:bodyPr/>
          <a:lstStyle/>
          <a:p>
            <a:r>
              <a:rPr lang="en-US" dirty="0"/>
              <a:t>Be your bridge keeper!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423E23-D238-680B-275F-4128CD192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3" y="1932214"/>
            <a:ext cx="8019648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While learning modern APIs are </a:t>
            </a:r>
            <a:r>
              <a:rPr lang="en-US" b="1" dirty="0"/>
              <a:t>optional</a:t>
            </a:r>
            <a:r>
              <a:rPr lang="en-US" dirty="0"/>
              <a:t> for artists, knowing computer graphics and the GPU are </a:t>
            </a:r>
            <a:r>
              <a:rPr lang="en-US" b="1" dirty="0"/>
              <a:t>not</a:t>
            </a:r>
            <a:r>
              <a:rPr lang="en-US" dirty="0"/>
              <a:t>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When using existing engines, be the bridge keeper and ask yourself </a:t>
            </a:r>
            <a:r>
              <a:rPr lang="en-US" b="1" dirty="0">
                <a:solidFill>
                  <a:srgbClr val="FF0000"/>
                </a:solidFill>
              </a:rPr>
              <a:t>questions</a:t>
            </a:r>
            <a:r>
              <a:rPr lang="en-US" dirty="0"/>
              <a:t>. When you do not understand a term or parameter, use the documentation and go down the rabbit hole until you </a:t>
            </a:r>
            <a:r>
              <a:rPr lang="en-US" b="1" dirty="0">
                <a:solidFill>
                  <a:srgbClr val="FF0000"/>
                </a:solidFill>
              </a:rPr>
              <a:t>understand the implications</a:t>
            </a:r>
            <a:r>
              <a:rPr lang="en-US" dirty="0"/>
              <a:t>.</a:t>
            </a:r>
            <a:endParaRPr lang="en-US" sz="1200" dirty="0">
              <a:latin typeface="Barlow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E459C4-4A50-96C2-C96D-416DB58948A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20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C3EA05A-B8F8-CF36-5265-727F02851567}"/>
              </a:ext>
            </a:extLst>
          </p:cNvPr>
          <p:cNvGrpSpPr/>
          <p:nvPr/>
        </p:nvGrpSpPr>
        <p:grpSpPr>
          <a:xfrm>
            <a:off x="315421" y="3020274"/>
            <a:ext cx="6094324" cy="3198745"/>
            <a:chOff x="315421" y="3020274"/>
            <a:chExt cx="6094324" cy="3198745"/>
          </a:xfrm>
        </p:grpSpPr>
        <p:pic>
          <p:nvPicPr>
            <p:cNvPr id="6" name="Picture 5" descr="A person in a garment looking at a person in a garment&#10;&#10;AI-generated content may be incorrect.">
              <a:extLst>
                <a:ext uri="{FF2B5EF4-FFF2-40B4-BE49-F238E27FC236}">
                  <a16:creationId xmlns:a16="http://schemas.microsoft.com/office/drawing/2014/main" id="{64B72969-9C8A-0C78-B093-AA1F6670854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455" y="3020274"/>
              <a:ext cx="5476257" cy="3018786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AACE8BF-5F53-3FFB-7959-61FED88FD8D7}"/>
                </a:ext>
              </a:extLst>
            </p:cNvPr>
            <p:cNvSpPr txBox="1"/>
            <p:nvPr/>
          </p:nvSpPr>
          <p:spPr>
            <a:xfrm>
              <a:off x="315421" y="6018964"/>
              <a:ext cx="6094324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https://montypython.fandom.com/wiki/Bridge_of_Death</a:t>
              </a:r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</a:rPr>
                <a:t> 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A96DF2-E99F-6B2B-65D1-6991B5E02E1F}"/>
              </a:ext>
            </a:extLst>
          </p:cNvPr>
          <p:cNvGrpSpPr/>
          <p:nvPr/>
        </p:nvGrpSpPr>
        <p:grpSpPr>
          <a:xfrm>
            <a:off x="5915968" y="3020274"/>
            <a:ext cx="6094324" cy="3198744"/>
            <a:chOff x="5915968" y="3020274"/>
            <a:chExt cx="6094324" cy="3198744"/>
          </a:xfrm>
        </p:grpSpPr>
        <p:pic>
          <p:nvPicPr>
            <p:cNvPr id="8" name="Picture 7" descr="A group of men in armor&#10;&#10;AI-generated content may be incorrect.">
              <a:extLst>
                <a:ext uri="{FF2B5EF4-FFF2-40B4-BE49-F238E27FC236}">
                  <a16:creationId xmlns:a16="http://schemas.microsoft.com/office/drawing/2014/main" id="{5E5AD4AA-6AF6-8FBD-0493-C28855A6E75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84170" y="3020274"/>
              <a:ext cx="5543934" cy="3018786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01AC3C3-D3E0-5077-5E80-88E223656F98}"/>
                </a:ext>
              </a:extLst>
            </p:cNvPr>
            <p:cNvSpPr txBox="1"/>
            <p:nvPr/>
          </p:nvSpPr>
          <p:spPr>
            <a:xfrm>
              <a:off x="5915968" y="6018963"/>
              <a:ext cx="6094324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https://produitabulles.wordpress.com/2016/05/01/the-tales-of-the-killer-rabbit/</a:t>
              </a:r>
              <a:r>
                <a:rPr lang="en-US" sz="700" dirty="0">
                  <a:solidFill>
                    <a:srgbClr val="FF0000"/>
                  </a:solidFill>
                  <a:latin typeface="Barlow" panose="00000500000000000000" pitchFamily="2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47375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8DA1D-CC6B-7286-053D-CACC87728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9BA32-818A-AF68-999A-FABB8B46D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1122363"/>
            <a:ext cx="8133582" cy="1375908"/>
          </a:xfrm>
        </p:spPr>
        <p:txBody>
          <a:bodyPr/>
          <a:lstStyle/>
          <a:p>
            <a:r>
              <a:rPr lang="en-US" dirty="0"/>
              <a:t>Be your bridge keeper!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802B1E-7D71-9C7B-421F-8042536EEE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3" y="1932214"/>
            <a:ext cx="8019648" cy="3976217"/>
          </a:xfrm>
        </p:spPr>
        <p:txBody>
          <a:bodyPr/>
          <a:lstStyle/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While learning modern APIs are </a:t>
            </a:r>
            <a:r>
              <a:rPr lang="en-US" b="1" dirty="0"/>
              <a:t>optional</a:t>
            </a:r>
            <a:r>
              <a:rPr lang="en-US" dirty="0"/>
              <a:t> for artists, knowing computer graphics and the GPU are </a:t>
            </a:r>
            <a:r>
              <a:rPr lang="en-US" b="1" dirty="0"/>
              <a:t>not</a:t>
            </a:r>
            <a:r>
              <a:rPr lang="en-US" dirty="0"/>
              <a:t>!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When using existing engines, be the bridge keeper and ask yourself </a:t>
            </a:r>
            <a:r>
              <a:rPr lang="en-US" b="1" dirty="0">
                <a:solidFill>
                  <a:srgbClr val="FF0000"/>
                </a:solidFill>
              </a:rPr>
              <a:t>questions</a:t>
            </a:r>
            <a:r>
              <a:rPr lang="en-US" dirty="0"/>
              <a:t>. When you do not understand a term or parameter, use the documentation and go down the rabbit hole until you </a:t>
            </a:r>
            <a:r>
              <a:rPr lang="en-US" b="1" dirty="0">
                <a:solidFill>
                  <a:srgbClr val="FF0000"/>
                </a:solidFill>
              </a:rPr>
              <a:t>understand the implications</a:t>
            </a:r>
            <a:r>
              <a:rPr lang="en-US" dirty="0"/>
              <a:t>. </a:t>
            </a: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dirty="0"/>
              <a:t>Overall takeaways: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Start from core principles and not APIs or engines</a:t>
            </a:r>
            <a:r>
              <a:rPr lang="en-US" sz="1200" dirty="0">
                <a:latin typeface="Barlow" panose="00000500000000000000" pitchFamily="2" charset="0"/>
              </a:rPr>
              <a:t>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don’t rush into engine features or graphics APIs and instead understand what the pipeline does. Understanding beats memorizing!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Find the origin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learning why techniques evolved to what they are now will give you a deeper understanding, and a bigger toolbox to make informed decisions.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Build something small to see how it works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this can be a software rasterizer, but also a simple memory allocator, texture loader, toy shader, etc.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Think in terms of data flow and cost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every vertex, texture, draw call, and more has a cost. Learn to trace how data moves and where time is spent. Understand that performance is the natural consequence of understanding flow.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</a:rPr>
              <a:t>Stay curious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understanding grows by tinkering and doing things. When you find something new, take time to understand it. 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Stay interactive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while framerate and performance is important, test your art and code in motion!</a:t>
            </a:r>
          </a:p>
          <a:p>
            <a:pPr marL="628650" lvl="1" indent="-171450" algn="l">
              <a:buClr>
                <a:srgbClr val="FF0033"/>
              </a:buClr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FF0000"/>
                </a:solidFill>
                <a:latin typeface="Barlow" panose="00000500000000000000" pitchFamily="2" charset="0"/>
                <a:sym typeface="Wingdings" panose="05000000000000000000" pitchFamily="2" charset="2"/>
              </a:rPr>
              <a:t>Learn from artists/programmers </a:t>
            </a:r>
            <a:r>
              <a:rPr lang="en-US" sz="1200" dirty="0">
                <a:latin typeface="Barlow" panose="00000500000000000000" pitchFamily="2" charset="0"/>
                <a:sym typeface="Wingdings" panose="05000000000000000000" pitchFamily="2" charset="2"/>
              </a:rPr>
              <a:t> always learn from your “counterpart”! Take an additional class if needed.</a:t>
            </a:r>
            <a:endParaRPr lang="en-US" sz="1200" dirty="0">
              <a:latin typeface="Barlow" panose="00000500000000000000" pitchFamily="2" charset="0"/>
            </a:endParaRPr>
          </a:p>
          <a:p>
            <a:pPr marL="171450" indent="-171450">
              <a:buClr>
                <a:srgbClr val="FF0033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2752CF-E345-552E-B450-963D0B1F631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57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49CEC-C9D8-1D25-3B3D-56DACE863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FE62E0C-5557-BFBF-381C-60088F81FA6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BC831-E948-4931-ADF7-63B2FF70C4A2}" type="slidenum">
              <a:rPr lang="en-US" b="1" smtClean="0"/>
              <a:pPr/>
              <a:t>22</a:t>
            </a:fld>
            <a:endParaRPr lang="en-US" b="1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56D868E-2689-1D30-F6E2-D702EF3DF1AA}"/>
              </a:ext>
            </a:extLst>
          </p:cNvPr>
          <p:cNvSpPr txBox="1">
            <a:spLocks/>
          </p:cNvSpPr>
          <p:nvPr/>
        </p:nvSpPr>
        <p:spPr>
          <a:xfrm>
            <a:off x="898839" y="882328"/>
            <a:ext cx="10394321" cy="397621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200" b="0" i="0" strike="noStrike" kern="1200" spc="0" baseline="0" dirty="0" smtClean="0">
                <a:solidFill>
                  <a:schemeClr val="tx1"/>
                </a:solidFill>
                <a:effectLst/>
                <a:latin typeface="Barlow Light" panose="00000400000000000000" pitchFamily="2" charset="0"/>
                <a:ea typeface="MS Gothic" panose="020B0609070205080204" pitchFamily="49" charset="-128"/>
                <a:cs typeface="MoolBoran" panose="020B0100010101010101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Barlow Light" panose="00000400000000000000" pitchFamily="2" charset="0"/>
                <a:ea typeface="Roboto" panose="02000000000000000000" pitchFamily="2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FF0033"/>
              </a:buClr>
            </a:pPr>
            <a:r>
              <a:rPr lang="en-GB" sz="2000" b="1" dirty="0">
                <a:solidFill>
                  <a:srgbClr val="FF0000"/>
                </a:solidFill>
                <a:latin typeface="Barlow Bold" panose="00000800000000000000" charset="0"/>
              </a:rPr>
              <a:t>The strongest bridges are built on deep foundations.</a:t>
            </a:r>
          </a:p>
          <a:p>
            <a:pPr algn="ctr">
              <a:buClr>
                <a:srgbClr val="FF0033"/>
              </a:buClr>
            </a:pPr>
            <a:r>
              <a:rPr lang="en-GB" sz="1600" dirty="0">
                <a:latin typeface="Barlow" panose="00000500000000000000" pitchFamily="2" charset="0"/>
              </a:rPr>
              <a:t>Not by learning every feature but by understanding the </a:t>
            </a:r>
            <a:r>
              <a:rPr lang="en-GB" sz="1600" b="1" dirty="0">
                <a:latin typeface="Barlow" panose="00000500000000000000" pitchFamily="2" charset="0"/>
              </a:rPr>
              <a:t>core principles</a:t>
            </a:r>
            <a:r>
              <a:rPr lang="en-GB" sz="1600" dirty="0">
                <a:latin typeface="Barlow" panose="00000500000000000000" pitchFamily="2" charset="0"/>
              </a:rPr>
              <a:t> that make everything else make sense.</a:t>
            </a:r>
          </a:p>
          <a:p>
            <a:pPr algn="ctr">
              <a:buClr>
                <a:srgbClr val="FF0033"/>
              </a:buClr>
            </a:pPr>
            <a:r>
              <a:rPr lang="en-GB" sz="1600" b="1" dirty="0">
                <a:latin typeface="Barlow" panose="00000500000000000000" pitchFamily="2" charset="0"/>
              </a:rPr>
              <a:t>The concepts that intimidate you are the ones worth learning. Just take it one step at a time.</a:t>
            </a:r>
          </a:p>
          <a:p>
            <a:pPr algn="ctr">
              <a:buClr>
                <a:srgbClr val="FF0033"/>
              </a:buClr>
            </a:pPr>
            <a:endParaRPr lang="en-GB" b="1" dirty="0">
              <a:latin typeface="Barlow" panose="00000500000000000000" pitchFamily="2" charset="0"/>
            </a:endParaRPr>
          </a:p>
          <a:p>
            <a:pPr algn="ctr">
              <a:buClr>
                <a:srgbClr val="FF0033"/>
              </a:buClr>
            </a:pPr>
            <a:r>
              <a:rPr lang="en-GB" sz="2400" b="1" u="sng" dirty="0">
                <a:solidFill>
                  <a:srgbClr val="FF0000"/>
                </a:solidFill>
                <a:latin typeface="Barlow Bold" panose="00000800000000000000" charset="0"/>
              </a:rPr>
              <a:t>Every expert was once a beginner who refused to give up!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AD7527-F81B-1327-EFD5-88141FE3AD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368" y="3222769"/>
            <a:ext cx="5005263" cy="294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07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77E2D-290C-A76F-050A-FED92589F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D88CE0-8F59-7A93-64AC-E9E0105D646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BC831-E948-4931-ADF7-63B2FF70C4A2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468D12A4-C73C-6B49-95E2-9FC8C77A0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471" y="987879"/>
            <a:ext cx="10091057" cy="2441121"/>
          </a:xfrm>
        </p:spPr>
        <p:txBody>
          <a:bodyPr/>
          <a:lstStyle/>
          <a:p>
            <a:pPr algn="ctr"/>
            <a:r>
              <a:rPr lang="en-US" sz="6600" dirty="0"/>
              <a:t>Thank You!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B4A7AE-0B4A-998A-E0C0-90BCC66B8B1A}"/>
              </a:ext>
            </a:extLst>
          </p:cNvPr>
          <p:cNvSpPr txBox="1"/>
          <p:nvPr/>
        </p:nvSpPr>
        <p:spPr>
          <a:xfrm>
            <a:off x="3047163" y="3246846"/>
            <a:ext cx="60943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0000"/>
                </a:solidFill>
                <a:latin typeface="Barlow" panose="000005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matthieu.delaere@howest.be</a:t>
            </a:r>
            <a:r>
              <a:rPr lang="en-US" sz="1400" dirty="0">
                <a:solidFill>
                  <a:srgbClr val="FF0000"/>
                </a:solidFill>
                <a:latin typeface="Barlow" panose="00000500000000000000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25012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2313</Words>
  <Application>Microsoft Office PowerPoint</Application>
  <PresentationFormat>Widescreen</PresentationFormat>
  <Paragraphs>179</Paragraphs>
  <Slides>23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Barlow</vt:lpstr>
      <vt:lpstr>Barlow Medium</vt:lpstr>
      <vt:lpstr>Barlow Black</vt:lpstr>
      <vt:lpstr>Wingdings</vt:lpstr>
      <vt:lpstr>Calibri</vt:lpstr>
      <vt:lpstr>Arial</vt:lpstr>
      <vt:lpstr>Barlow Light</vt:lpstr>
      <vt:lpstr>Barlow Bold</vt:lpstr>
      <vt:lpstr>Barlow SemiBold</vt:lpstr>
      <vt:lpstr>Office Theme</vt:lpstr>
      <vt:lpstr>Bridging Pixels &amp; Code -- Teaching Computer Graphics to Technical Artists --</vt:lpstr>
      <vt:lpstr>Who am I?</vt:lpstr>
      <vt:lpstr>ACT I Seeing Beyond the Pixels</vt:lpstr>
      <vt:lpstr>Boundless Creation</vt:lpstr>
      <vt:lpstr>Boundless Creation</vt:lpstr>
      <vt:lpstr>Boundless Creation</vt:lpstr>
      <vt:lpstr>Boundless Creation</vt:lpstr>
      <vt:lpstr>Boundless Creation</vt:lpstr>
      <vt:lpstr>ACT II Making the Invisible Visible</vt:lpstr>
      <vt:lpstr>What’s in the Box?!</vt:lpstr>
      <vt:lpstr>What’s in the Box?!</vt:lpstr>
      <vt:lpstr>What’s in the Box?!</vt:lpstr>
      <vt:lpstr>What’s in the Box?!</vt:lpstr>
      <vt:lpstr>What’s in the Box?!</vt:lpstr>
      <vt:lpstr>ACT III The Machine Scales Up</vt:lpstr>
      <vt:lpstr>The same, but faster!</vt:lpstr>
      <vt:lpstr>The same, but faster!</vt:lpstr>
      <vt:lpstr>The same, but faster!</vt:lpstr>
      <vt:lpstr>ACT IV Bridging The Gap</vt:lpstr>
      <vt:lpstr>Be your bridge keeper!</vt:lpstr>
      <vt:lpstr>Be your bridge keeper!</vt:lpstr>
      <vt:lpstr>PowerPoint Presentation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Deryckere Dries</dc:creator>
  <cp:lastModifiedBy>Matthieu DELAERE</cp:lastModifiedBy>
  <cp:revision>648</cp:revision>
  <dcterms:created xsi:type="dcterms:W3CDTF">2019-06-11T12:59:53Z</dcterms:created>
  <dcterms:modified xsi:type="dcterms:W3CDTF">2025-11-17T08:54:32Z</dcterms:modified>
</cp:coreProperties>
</file>