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2"/>
  </p:notesMasterIdLst>
  <p:handoutMasterIdLst>
    <p:handoutMasterId r:id="rId43"/>
  </p:handoutMasterIdLst>
  <p:sldIdLst>
    <p:sldId id="325" r:id="rId2"/>
    <p:sldId id="257" r:id="rId3"/>
    <p:sldId id="258" r:id="rId4"/>
    <p:sldId id="259" r:id="rId5"/>
    <p:sldId id="260" r:id="rId6"/>
    <p:sldId id="261" r:id="rId7"/>
    <p:sldId id="262" r:id="rId8"/>
    <p:sldId id="263" r:id="rId9"/>
    <p:sldId id="264" r:id="rId10"/>
    <p:sldId id="265" r:id="rId11"/>
    <p:sldId id="266" r:id="rId12"/>
    <p:sldId id="311" r:id="rId13"/>
    <p:sldId id="268" r:id="rId14"/>
    <p:sldId id="269" r:id="rId15"/>
    <p:sldId id="270" r:id="rId16"/>
    <p:sldId id="271" r:id="rId17"/>
    <p:sldId id="272" r:id="rId18"/>
    <p:sldId id="273" r:id="rId19"/>
    <p:sldId id="274" r:id="rId20"/>
    <p:sldId id="275" r:id="rId21"/>
    <p:sldId id="276" r:id="rId22"/>
    <p:sldId id="328" r:id="rId23"/>
    <p:sldId id="329" r:id="rId24"/>
    <p:sldId id="330" r:id="rId25"/>
    <p:sldId id="280" r:id="rId26"/>
    <p:sldId id="281" r:id="rId27"/>
    <p:sldId id="282" r:id="rId28"/>
    <p:sldId id="283" r:id="rId29"/>
    <p:sldId id="284" r:id="rId30"/>
    <p:sldId id="285" r:id="rId31"/>
    <p:sldId id="286" r:id="rId32"/>
    <p:sldId id="287" r:id="rId33"/>
    <p:sldId id="288" r:id="rId34"/>
    <p:sldId id="326" r:id="rId35"/>
    <p:sldId id="327" r:id="rId36"/>
    <p:sldId id="290" r:id="rId37"/>
    <p:sldId id="291" r:id="rId38"/>
    <p:sldId id="292" r:id="rId39"/>
    <p:sldId id="293" r:id="rId40"/>
    <p:sldId id="294" r:id="rId4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382" autoAdjust="0"/>
  </p:normalViewPr>
  <p:slideViewPr>
    <p:cSldViewPr snapToGrid="0">
      <p:cViewPr>
        <p:scale>
          <a:sx n="100" d="100"/>
          <a:sy n="100" d="100"/>
        </p:scale>
        <p:origin x="702"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D65202-1C7D-4FB1-E95D-EA5478B799C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61EFAFB-46A2-710D-9F94-6249D06A05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4A4B0A-5085-4D6A-B6C1-3DB7D230B140}" type="datetimeFigureOut">
              <a:rPr lang="en-US" smtClean="0"/>
              <a:t>11/17/2025</a:t>
            </a:fld>
            <a:endParaRPr lang="en-US"/>
          </a:p>
        </p:txBody>
      </p:sp>
      <p:sp>
        <p:nvSpPr>
          <p:cNvPr id="4" name="Footer Placeholder 3">
            <a:extLst>
              <a:ext uri="{FF2B5EF4-FFF2-40B4-BE49-F238E27FC236}">
                <a16:creationId xmlns:a16="http://schemas.microsoft.com/office/drawing/2014/main" id="{B065F5C5-85FB-914B-CEC9-56A133E7D9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51C5E86-07B8-7585-FA14-4A978C7642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B39ACB-965B-4984-AF64-C3E2149626A7}" type="slidenum">
              <a:rPr lang="en-US" smtClean="0"/>
              <a:t>‹#›</a:t>
            </a:fld>
            <a:endParaRPr lang="en-US"/>
          </a:p>
        </p:txBody>
      </p:sp>
    </p:spTree>
    <p:extLst>
      <p:ext uri="{BB962C8B-B14F-4D97-AF65-F5344CB8AC3E}">
        <p14:creationId xmlns:p14="http://schemas.microsoft.com/office/powerpoint/2010/main" val="2467076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Hi, my name’s Hugh Malan.  I’m a graphics programmer at Guerrilla. I joined in 2013, at the end of Killzone Shadow Fall, worked on Horizon Zero Dawn and Horizon Forbidden West.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trick I’m going to talk about is compressing high-quality 16bpp scalar values into low-quality 4bpp BC1.  Doing t</a:t>
            </a:r>
            <a:r>
              <a:rPr lang="en-US" dirty="0">
                <a:solidFill>
                  <a:schemeClr val="dk1"/>
                </a:solidFill>
              </a:rPr>
              <a:t>hat reduces that texture’s size by 75%, which is helpful if you’re trying to fit more things into memory, like every game ever.  It also reduces that texture bandwidth by 75%, which is helpful if your game is struggling to do a bit more with the render budget, like every game ever.</a:t>
            </a:r>
          </a:p>
          <a:p>
            <a:pPr marL="0" lvl="0" indent="0" algn="l" rtl="0">
              <a:lnSpc>
                <a:spcPct val="100000"/>
              </a:lnSpc>
              <a:spcBef>
                <a:spcPts val="0"/>
              </a:spcBef>
              <a:spcAft>
                <a:spcPts val="0"/>
              </a:spcAft>
              <a:buSzPts val="1100"/>
              <a:buNone/>
            </a:pPr>
            <a:endParaRPr lang="en-US" dirty="0">
              <a:solidFill>
                <a:schemeClr val="dk1"/>
              </a:solidFill>
            </a:endParaRPr>
          </a:p>
          <a:p>
            <a:pPr marL="0" lvl="0" indent="0" algn="l" rtl="0">
              <a:lnSpc>
                <a:spcPct val="100000"/>
              </a:lnSpc>
              <a:spcBef>
                <a:spcPts val="0"/>
              </a:spcBef>
              <a:spcAft>
                <a:spcPts val="0"/>
              </a:spcAft>
              <a:buSzPts val="1100"/>
              <a:buNone/>
            </a:pPr>
            <a:r>
              <a:rPr lang="en-US" dirty="0">
                <a:solidFill>
                  <a:schemeClr val="dk1"/>
                </a:solidFill>
              </a:rPr>
              <a:t>Obviously there’s a quality tradeoff.  And it’s also not as general as you might hope, but I’ll cover the limitations.</a:t>
            </a: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This tech was developed to meet needs we had </a:t>
            </a:r>
            <a:r>
              <a:rPr lang="en-US" dirty="0">
                <a:solidFill>
                  <a:schemeClr val="dk1"/>
                </a:solidFill>
              </a:rPr>
              <a:t>when developing Horizon Forbidden West.  </a:t>
            </a: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So I’m going to start with the problems we needed </a:t>
            </a:r>
            <a:r>
              <a:rPr lang="en-US" dirty="0" err="1"/>
              <a:t>BCn</a:t>
            </a:r>
            <a:r>
              <a:rPr lang="en-US" dirty="0"/>
              <a:t> compression tricks to solve.</a:t>
            </a:r>
          </a:p>
          <a:p>
            <a:endParaRPr lang="en-US" dirty="0"/>
          </a:p>
        </p:txBody>
      </p:sp>
    </p:spTree>
    <p:extLst>
      <p:ext uri="{BB962C8B-B14F-4D97-AF65-F5344CB8AC3E}">
        <p14:creationId xmlns:p14="http://schemas.microsoft.com/office/powerpoint/2010/main" val="4179757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9b741930a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9b741930a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err="1">
                <a:solidFill>
                  <a:schemeClr val="dk1"/>
                </a:solidFill>
              </a:rPr>
              <a:t>Nubis</a:t>
            </a:r>
            <a:r>
              <a:rPr lang="en-GB" dirty="0">
                <a:solidFill>
                  <a:schemeClr val="dk1"/>
                </a:solidFill>
              </a:rPr>
              <a:t> is the cloud system developed for Horizon Forbidden West.  It was written by Andrew Schneider and Nathan Vos.  They were constantly fighting to squeeze more performance out of the </a:t>
            </a:r>
            <a:r>
              <a:rPr lang="en-GB" dirty="0" err="1">
                <a:solidFill>
                  <a:schemeClr val="dk1"/>
                </a:solidFill>
              </a:rPr>
              <a:t>raymarch</a:t>
            </a:r>
            <a:r>
              <a:rPr lang="en-GB" dirty="0">
                <a:solidFill>
                  <a:schemeClr val="dk1"/>
                </a:solidFill>
              </a:rPr>
              <a:t>.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a1c1bfd4e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a1c1bfd4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At the heart of the system is a sphere trace.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a1c1bfd4e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a1c1bfd4e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The perf critical part samples a volume texture holding the distance to the closest surface point.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a1c1bfd4ec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a1c1bfd4ec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Then step along the ray by that distance, which gets closer to the cloud surface without ever entering it.</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a1c1bfd4e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a1c1bfd4e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Sample at the new position and keep step again…</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a1c1bfd4e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a1c1bfd4ec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 and again…</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a1c1bfd4ec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a1c1bfd4e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Until the surface is found.</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GB" dirty="0"/>
              <a:t>It was using a 16-bit per texel texture format.  Memory bandwidth was a bottleneck, so switching to a format with fewer bits per texel would be a perf win, even if there’s a bit more ALU.</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And it’s OK for the compressed value to be inaccurate, so long as it’s less than the high-quality original.  That means the next </a:t>
            </a:r>
            <a:r>
              <a:rPr lang="en-GB" dirty="0" err="1"/>
              <a:t>raymarch</a:t>
            </a:r>
            <a:r>
              <a:rPr lang="en-GB" dirty="0"/>
              <a:t> won’t step as far as it could.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a1c1bfd4ec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a1c1bfd4ec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Here’s an example, t</a:t>
            </a:r>
            <a:r>
              <a:rPr lang="en-GB" dirty="0">
                <a:solidFill>
                  <a:schemeClr val="dk1"/>
                </a:solidFill>
              </a:rPr>
              <a:t>he yellow arrows show the steps that might be taken if the sampled radius was inaccurate and less than the ideal.  It needs an extra step to find the surface.</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GB" dirty="0">
                <a:solidFill>
                  <a:schemeClr val="dk1"/>
                </a:solidFill>
              </a:rPr>
              <a:t>If the approximate value is larger, there’s a danger that the </a:t>
            </a:r>
            <a:r>
              <a:rPr lang="en-GB" dirty="0" err="1">
                <a:solidFill>
                  <a:schemeClr val="dk1"/>
                </a:solidFill>
              </a:rPr>
              <a:t>raymarch</a:t>
            </a:r>
            <a:r>
              <a:rPr lang="en-GB" dirty="0">
                <a:solidFill>
                  <a:schemeClr val="dk1"/>
                </a:solidFill>
              </a:rPr>
              <a:t> will step into the cloud.  Which is not a case you want to have to detect and cope with in a performance-critical inner loop.  So this system is able to use an approximation for that volume texture, but we require that the approximate values are less than or equal to the ideal.</a:t>
            </a:r>
            <a:endParaRPr dirty="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9b741930a8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9b741930a8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The second use case was heightfield shadows.  That is, the shadow caster is a heightfield, and it’s swept out in the sunlight direction to create the shadow heightfield.  Anything below that heightfield is in shadow.  The inset picture shows a cross-section.</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Horizon Forbidden West used heightfield shadows to provide shadows that could be several </a:t>
            </a:r>
            <a:r>
              <a:rPr lang="en-GB" dirty="0" err="1">
                <a:solidFill>
                  <a:schemeClr val="dk1"/>
                </a:solidFill>
              </a:rPr>
              <a:t>kilometers</a:t>
            </a:r>
            <a:r>
              <a:rPr lang="en-GB" dirty="0">
                <a:solidFill>
                  <a:schemeClr val="dk1"/>
                </a:solidFill>
              </a:rPr>
              <a:t> long, like the ones shown here.  </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The shadow caster was a world-covering heightfield.  </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The original data for it was 16 bits per texel.  Memory is always a constraint, so it’d always be an advantage to switch to a format that uses fewer bits per texel.</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Like with sphere tracing, it’s OK for the values to be inaccurate so long as they’re smaller. Smaller just means shorter shadows.</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Larger is unacceptable, it can put the </a:t>
            </a:r>
            <a:r>
              <a:rPr lang="en-GB" dirty="0" err="1">
                <a:solidFill>
                  <a:schemeClr val="dk1"/>
                </a:solidFill>
              </a:rPr>
              <a:t>shadowcaster</a:t>
            </a:r>
            <a:r>
              <a:rPr lang="en-GB" dirty="0">
                <a:solidFill>
                  <a:schemeClr val="dk1"/>
                </a:solidFill>
              </a:rPr>
              <a:t> above the terrain and create shadows where it should be full sunlight.</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9b741930a8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9b741930a8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So what I’m going to present here is a method to encode 16-bit scalars in BC1.  16 bits per pixel, down to 4 bits per pixel.</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dirty="0">
                <a:solidFill>
                  <a:schemeClr val="dk1"/>
                </a:solidFill>
              </a:rPr>
              <a:t>This will be lossy, that’s unavoidable.  But the encoder will guarantee that the inaccurate encoded value is less than or equal to the input.  Which is required for both the cloud rendering and long-distance heightfield shadows.</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Here’s the roadmap for the presentation.  We’ve already covered the requirements, so let’s talk about the BC1 texture format.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Then we’ll get deep into how the GPU samples BC1.  How to map the sampled RGB to a scalar.  With that info I’ll walk through how the encoder works, then show some results from in game.</a:t>
            </a:r>
          </a:p>
        </p:txBody>
      </p:sp>
      <p:sp>
        <p:nvSpPr>
          <p:cNvPr id="4" name="Slide Number Placeholder 3"/>
          <p:cNvSpPr>
            <a:spLocks noGrp="1"/>
          </p:cNvSpPr>
          <p:nvPr>
            <p:ph type="sldNum" sz="quarter" idx="5"/>
          </p:nvPr>
        </p:nvSpPr>
        <p:spPr/>
        <p:txBody>
          <a:bodyPr/>
          <a:lstStyle/>
          <a:p>
            <a:fld id="{61732F72-B3D6-764D-B9CD-71FB1C848A3E}" type="slidenum">
              <a:rPr lang="en-GB" smtClean="0"/>
              <a:pPr/>
              <a:t>12</a:t>
            </a:fld>
            <a:endParaRPr lang="en-GB" dirty="0"/>
          </a:p>
        </p:txBody>
      </p:sp>
    </p:spTree>
    <p:extLst>
      <p:ext uri="{BB962C8B-B14F-4D97-AF65-F5344CB8AC3E}">
        <p14:creationId xmlns:p14="http://schemas.microsoft.com/office/powerpoint/2010/main" val="78198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9f81178a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9f81178a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Like all BC formats it encodes a 4x4 block of texels in a fixed size chunk.  BC1 is 64 bit.</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9f81178a1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9f81178a1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chunk contains two 16-bit </a:t>
            </a:r>
            <a:r>
              <a:rPr lang="en-GB" dirty="0" err="1"/>
              <a:t>color</a:t>
            </a:r>
            <a:r>
              <a:rPr lang="en-GB" dirty="0"/>
              <a:t> endpoints.  5 bits for red, 6 for green, 5 blue.</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9f81178a15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9f81178a15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second endpoint </a:t>
            </a:r>
            <a:r>
              <a:rPr lang="en-GB" dirty="0" err="1"/>
              <a:t>color</a:t>
            </a:r>
            <a:r>
              <a:rPr lang="en-GB" dirty="0"/>
              <a: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9f81178a1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9f81178a1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And 2 bits for each of the 16 texels.</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9f81178a1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9f81178a15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We’re going to start with those two 16-bit </a:t>
            </a:r>
            <a:r>
              <a:rPr lang="en-GB" dirty="0" err="1"/>
              <a:t>colors</a:t>
            </a:r>
            <a:r>
              <a:rPr lang="en-GB" dirty="0"/>
              <a:t>, which make up the first 32 bits.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Each BC1 block defines a palette of four </a:t>
            </a:r>
            <a:r>
              <a:rPr lang="en-GB" dirty="0" err="1"/>
              <a:t>colors</a:t>
            </a:r>
            <a:r>
              <a:rPr lang="en-GB" dirty="0"/>
              <a:t>.  Two of them are the endpoints.   The other two are a ⅓ and ⅔ blend of them. So the four </a:t>
            </a:r>
            <a:r>
              <a:rPr lang="en-GB" dirty="0" err="1"/>
              <a:t>colors</a:t>
            </a:r>
            <a:r>
              <a:rPr lang="en-GB" dirty="0"/>
              <a:t> are a linear progression.</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9f81178a15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9f81178a1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Here’s the four </a:t>
            </a:r>
            <a:r>
              <a:rPr lang="en-GB" dirty="0" err="1"/>
              <a:t>colors</a:t>
            </a:r>
            <a:r>
              <a:rPr lang="en-GB" dirty="0"/>
              <a:t> and the corresponding two-bit index for each.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The order is weird, but unless you’re actually coding this yourself, it doesn’t matter.</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9f81178a1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9f81178a1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Now let’s look at the last 32 bits of the block.  It’s two-bit indices, one for each of the 16 texels.</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9f81178a1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9f81178a1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index defines which </a:t>
            </a:r>
            <a:r>
              <a:rPr lang="en-GB" dirty="0" err="1"/>
              <a:t>color</a:t>
            </a:r>
            <a:r>
              <a:rPr lang="en-GB" dirty="0"/>
              <a:t> to use from the palette.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And that’s how a 64 bit BC1 block defines a 4x4 block of texels.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This is probably familiar stuff for many people, because it’s basically a repeat of what’s in the BC1 specification.</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GB" dirty="0"/>
              <a:t>Unfortunately, this is where things get complicated.  The way the GPU interprets BC1 is not precisely defined in the spec.  There are some strange historical quirks.  And worse, there’s differences between vendors.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GB" dirty="0"/>
              <a:t>Since we’re working with 16 bit values, and have that less-than-or-equal requirement, we need to precisely understand the values the GPU will sample.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GB" dirty="0"/>
              <a:t>So we’ll start with the endpoint </a:t>
            </a:r>
            <a:r>
              <a:rPr lang="en-GB" dirty="0" err="1"/>
              <a:t>colors</a:t>
            </a:r>
            <a:r>
              <a:rPr lang="en-GB" dirty="0"/>
              <a:t>.</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9b741930a8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9b741930a8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Recall that the endpoint </a:t>
            </a:r>
            <a:r>
              <a:rPr lang="en-GB" dirty="0" err="1"/>
              <a:t>colors</a:t>
            </a:r>
            <a:r>
              <a:rPr lang="en-GB" dirty="0"/>
              <a:t> are 16 bit.  The GPU expands them to 8 bit per channel as shown here.  This bit shuffling means the lowest and highest representable values map to 0 and 255 and monotonically increase.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Divide by 255 to remap to the unit interval, and it matches the value sampled by the GPU to within a bit or two in the last place.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Unfortunately the two interpolated </a:t>
            </a:r>
            <a:r>
              <a:rPr lang="en-GB" dirty="0" err="1"/>
              <a:t>colors</a:t>
            </a:r>
            <a:r>
              <a:rPr lang="en-GB" dirty="0"/>
              <a:t> are not so simple.</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F7BFA-E74C-7C9E-C94B-D1AF87AC0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69B2A-FDB9-C655-3097-C87CAD8BD2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6D7BA31-5BC3-E35D-E1B8-B335A7A8C161}"/>
              </a:ext>
            </a:extLst>
          </p:cNvPr>
          <p:cNvSpPr>
            <a:spLocks noGrp="1"/>
          </p:cNvSpPr>
          <p:nvPr>
            <p:ph type="body" idx="1"/>
          </p:nvPr>
        </p:nvSpPr>
        <p:spPr/>
        <p:txBody>
          <a:bodyPr/>
          <a:lstStyle/>
          <a:p>
            <a:pPr marL="0" lvl="0" indent="0" algn="l" rtl="0">
              <a:spcBef>
                <a:spcPts val="0"/>
              </a:spcBef>
              <a:spcAft>
                <a:spcPts val="0"/>
              </a:spcAft>
              <a:buNone/>
            </a:pPr>
            <a:r>
              <a:rPr lang="en-US" dirty="0"/>
              <a:t>When describing BC1 I said the interpolated colors are a ⅓ and ⅔ blend of the endpoints.  That’s not quite accurate.  The AMD implementation is shown here: ⅓ and ⅔ are approximated by 21/64 and 43/64.  The output colors are 8-bit per channel.  Divide by 255 and it’ll match the GPU values to within a few </a:t>
            </a:r>
            <a:r>
              <a:rPr lang="en-US" dirty="0" err="1"/>
              <a:t>ulps</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As you can guess from the slide title, the precise definition also varies between vendors.  Code for </a:t>
            </a:r>
            <a:r>
              <a:rPr lang="en-US" dirty="0" err="1"/>
              <a:t>nVidia</a:t>
            </a:r>
            <a:r>
              <a:rPr lang="en-US" dirty="0"/>
              <a:t> and Intel is in the bonus slides.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Next let’s talk about how to map the RGB color to a scalar.</a:t>
            </a:r>
          </a:p>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DE6EC873-AA0A-5B4C-CF90-13A247A004A1}"/>
              </a:ext>
            </a:extLst>
          </p:cNvPr>
          <p:cNvSpPr>
            <a:spLocks noGrp="1"/>
          </p:cNvSpPr>
          <p:nvPr>
            <p:ph type="sldNum" sz="quarter" idx="5"/>
          </p:nvPr>
        </p:nvSpPr>
        <p:spPr/>
        <p:txBody>
          <a:bodyPr/>
          <a:lstStyle/>
          <a:p>
            <a:fld id="{61732F72-B3D6-764D-B9CD-71FB1C848A3E}" type="slidenum">
              <a:rPr lang="en-GB" smtClean="0"/>
              <a:pPr/>
              <a:t>22</a:t>
            </a:fld>
            <a:endParaRPr lang="en-GB" dirty="0"/>
          </a:p>
        </p:txBody>
      </p:sp>
    </p:spTree>
    <p:extLst>
      <p:ext uri="{BB962C8B-B14F-4D97-AF65-F5344CB8AC3E}">
        <p14:creationId xmlns:p14="http://schemas.microsoft.com/office/powerpoint/2010/main" val="2739724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72108-8DFA-A945-AE77-766925FC7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47000-6AA4-C2A5-F976-2453FF52BAB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5CF016E-0080-E7CA-D1FB-02F9EC790012}"/>
              </a:ext>
            </a:extLst>
          </p:cNvPr>
          <p:cNvSpPr>
            <a:spLocks noGrp="1"/>
          </p:cNvSpPr>
          <p:nvPr>
            <p:ph type="body" idx="1"/>
          </p:nvPr>
        </p:nvSpPr>
        <p:spPr/>
        <p:txBody>
          <a:bodyPr/>
          <a:lstStyle/>
          <a:p>
            <a:pPr marL="0" lvl="0" indent="0" algn="l" rtl="0">
              <a:spcBef>
                <a:spcPts val="0"/>
              </a:spcBef>
              <a:spcAft>
                <a:spcPts val="0"/>
              </a:spcAft>
              <a:buNone/>
            </a:pPr>
            <a:r>
              <a:rPr lang="en-US" dirty="0"/>
              <a:t>We’re going to use a </a:t>
            </a:r>
            <a:r>
              <a:rPr lang="en-US" dirty="0" err="1"/>
              <a:t>dotproduct</a:t>
            </a:r>
            <a:r>
              <a:rPr lang="en-US" dirty="0"/>
              <a:t>.  It’s the simplest and fastest option and avoids some numeric pitfalls I’ll cover in the bonus slides.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how to find </a:t>
            </a:r>
            <a:r>
              <a:rPr lang="en-US" dirty="0" err="1"/>
              <a:t>unpack_constant</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To keep things simple, we’ll only consider unpacking to the unit range.  We can trivially rescale to any other range we like afterwards.  This restriction has the nice implication that the three components of </a:t>
            </a:r>
            <a:r>
              <a:rPr lang="en-US" dirty="0" err="1"/>
              <a:t>unpack_constant</a:t>
            </a:r>
            <a:r>
              <a:rPr lang="en-US" dirty="0"/>
              <a:t> must sum to 1.0, because full white has to map to 1.0.</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100"/>
              <a:buFont typeface="Arial"/>
              <a:buNone/>
            </a:pPr>
            <a:r>
              <a:rPr lang="en-US" dirty="0">
                <a:solidFill>
                  <a:schemeClr val="dk1"/>
                </a:solidFill>
              </a:rPr>
              <a:t>Recall that for the clouds and heightfields the input values were 16-bit scalars.  So we choose </a:t>
            </a:r>
            <a:r>
              <a:rPr lang="en-US" dirty="0" err="1">
                <a:solidFill>
                  <a:schemeClr val="dk1"/>
                </a:solidFill>
              </a:rPr>
              <a:t>unpack_constant</a:t>
            </a:r>
            <a:r>
              <a:rPr lang="en-US" dirty="0">
                <a:solidFill>
                  <a:schemeClr val="dk1"/>
                </a:solidFill>
              </a:rPr>
              <a:t> so it minimizes the error when encoding the full set of 16-bit endpoint values.</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0A04EA17-AA39-2713-A664-8159D9DE4430}"/>
              </a:ext>
            </a:extLst>
          </p:cNvPr>
          <p:cNvSpPr>
            <a:spLocks noGrp="1"/>
          </p:cNvSpPr>
          <p:nvPr>
            <p:ph type="sldNum" sz="quarter" idx="5"/>
          </p:nvPr>
        </p:nvSpPr>
        <p:spPr/>
        <p:txBody>
          <a:bodyPr/>
          <a:lstStyle/>
          <a:p>
            <a:fld id="{61732F72-B3D6-764D-B9CD-71FB1C848A3E}" type="slidenum">
              <a:rPr lang="en-GB" smtClean="0"/>
              <a:pPr/>
              <a:t>23</a:t>
            </a:fld>
            <a:endParaRPr lang="en-GB" dirty="0"/>
          </a:p>
        </p:txBody>
      </p:sp>
    </p:spTree>
    <p:extLst>
      <p:ext uri="{BB962C8B-B14F-4D97-AF65-F5344CB8AC3E}">
        <p14:creationId xmlns:p14="http://schemas.microsoft.com/office/powerpoint/2010/main" val="3225723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BCE2D-BDAB-436D-8D7D-2A3833AFC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80069-4993-40D3-590A-1420024C51F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07E6B2-4DC5-5041-F10C-DBDA2DE29DD5}"/>
              </a:ext>
            </a:extLst>
          </p:cNvPr>
          <p:cNvSpPr>
            <a:spLocks noGrp="1"/>
          </p:cNvSpPr>
          <p:nvPr>
            <p:ph type="body" idx="1"/>
          </p:nvPr>
        </p:nvSpPr>
        <p:spPr/>
        <p:txBody>
          <a:bodyPr/>
          <a:lstStyle/>
          <a:p>
            <a:pPr marL="0" lvl="0" indent="0" algn="l" rtl="0">
              <a:spcBef>
                <a:spcPts val="0"/>
              </a:spcBef>
              <a:spcAft>
                <a:spcPts val="0"/>
              </a:spcAft>
              <a:buNone/>
            </a:pPr>
            <a:r>
              <a:rPr lang="en-US" dirty="0"/>
              <a:t>I used a brute force search. Since we have the constraint that the three components have to sum to 1.0, the search is on a 2D domain.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To evaluate a particular </a:t>
            </a:r>
            <a:r>
              <a:rPr lang="en-US" dirty="0" err="1"/>
              <a:t>unpack_constant</a:t>
            </a:r>
            <a:r>
              <a:rPr lang="en-US" dirty="0"/>
              <a:t> I’d loop over very possible 16-bit endpoint color.  Expand to 8 bit and apply the </a:t>
            </a:r>
            <a:r>
              <a:rPr lang="en-US" dirty="0" err="1"/>
              <a:t>dotproduct</a:t>
            </a:r>
            <a:r>
              <a:rPr lang="en-US" dirty="0"/>
              <a:t> to simulate what value the GPU will sample.  Put that in a lookup table.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Then for every possible 16 bit input value, find the best approximation available by consulting the lookup table.  We have a requirement that the encoded value is less than the input value, so this means the error will always be in one direction.  I tried to minimize the maximum error term, the best result is shown here in bold.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it’s surprisingly good, it’s about one part in 50,000.  So the worst case is only slightly more than the gap between adjacent input values.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Now let’s put all this together and use it to build the encoder.</a:t>
            </a:r>
          </a:p>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7436B63F-2F74-9F5B-8830-43E7012E4CEE}"/>
              </a:ext>
            </a:extLst>
          </p:cNvPr>
          <p:cNvSpPr>
            <a:spLocks noGrp="1"/>
          </p:cNvSpPr>
          <p:nvPr>
            <p:ph type="sldNum" sz="quarter" idx="5"/>
          </p:nvPr>
        </p:nvSpPr>
        <p:spPr/>
        <p:txBody>
          <a:bodyPr/>
          <a:lstStyle/>
          <a:p>
            <a:fld id="{61732F72-B3D6-764D-B9CD-71FB1C848A3E}" type="slidenum">
              <a:rPr lang="en-GB" smtClean="0"/>
              <a:pPr/>
              <a:t>24</a:t>
            </a:fld>
            <a:endParaRPr lang="en-GB" dirty="0"/>
          </a:p>
        </p:txBody>
      </p:sp>
    </p:spTree>
    <p:extLst>
      <p:ext uri="{BB962C8B-B14F-4D97-AF65-F5344CB8AC3E}">
        <p14:creationId xmlns:p14="http://schemas.microsoft.com/office/powerpoint/2010/main" val="1746454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9b741930a8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9b741930a8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We’re going to walk through the process of encoding a single BC1 block.</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 input is 16 values in the [0, 1] range, like this example.</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9b741930a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9b741930a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And here’s the nearby endpoint </a:t>
            </a:r>
            <a:r>
              <a:rPr lang="en-GB" dirty="0" err="1">
                <a:solidFill>
                  <a:schemeClr val="dk1"/>
                </a:solidFill>
              </a:rPr>
              <a:t>colors</a:t>
            </a:r>
            <a:r>
              <a:rPr lang="en-GB" dirty="0">
                <a:solidFill>
                  <a:schemeClr val="dk1"/>
                </a:solidFill>
              </a:rPr>
              <a:t> and unpacked values.  Note that they’re closer on the left: when the blue channel drops back to zero and green increases the unpacked values decrease and creates a bit of overlap.</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Remember that hard requirement that the encoded value be less than the input.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This means the low endpoint </a:t>
            </a:r>
            <a:r>
              <a:rPr lang="en-GB" dirty="0" err="1">
                <a:solidFill>
                  <a:schemeClr val="dk1"/>
                </a:solidFill>
              </a:rPr>
              <a:t>color</a:t>
            </a:r>
            <a:r>
              <a:rPr lang="en-GB" dirty="0">
                <a:solidFill>
                  <a:schemeClr val="dk1"/>
                </a:solidFill>
              </a:rPr>
              <a:t> is simple and unambiguous: choose the largest representable value that’s less than any of the input values.  Anything higher than that would mean an input value would have to increase when encoded which is unacceptable.  Anything lower is wasteful.</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9b741930a8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9b741930a8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So this is this low endpoint.</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Choosing the high endpoint </a:t>
            </a:r>
            <a:r>
              <a:rPr lang="en-GB" dirty="0" err="1">
                <a:solidFill>
                  <a:schemeClr val="dk1"/>
                </a:solidFill>
              </a:rPr>
              <a:t>color</a:t>
            </a:r>
            <a:r>
              <a:rPr lang="en-GB" dirty="0">
                <a:solidFill>
                  <a:schemeClr val="dk1"/>
                </a:solidFill>
              </a:rPr>
              <a:t> isn’t so straightforward.  The two endpoints together will define the interpolated </a:t>
            </a:r>
            <a:r>
              <a:rPr lang="en-GB" dirty="0" err="1">
                <a:solidFill>
                  <a:schemeClr val="dk1"/>
                </a:solidFill>
              </a:rPr>
              <a:t>colors</a:t>
            </a:r>
            <a:r>
              <a:rPr lang="en-GB" dirty="0">
                <a:solidFill>
                  <a:schemeClr val="dk1"/>
                </a:solidFill>
              </a:rPr>
              <a:t>.  If the inputs are uniformly distributed we’d want the high endpoint to be roughly 75% of the way to the maximum input value, so the four possible values each gather about a quarter of the range of inputs.  Recall the requirement that the encoded value is lower than the input.  This means each texel chooses the highest option below it.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I opted to find the upper endpoint with a search.  For each endpoint it goes through the process of encoding the input values and evaluates the error.</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9b741930a8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9b741930a8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Here’s a hypothetical upper endpoint.  </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a2782d2d2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a2782d2d2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We compute the two interpolated values, to build the palette of four values each texel can choose from.  Recall that AMD, </a:t>
            </a:r>
            <a:r>
              <a:rPr lang="en-GB" dirty="0" err="1">
                <a:solidFill>
                  <a:schemeClr val="dk1"/>
                </a:solidFill>
              </a:rPr>
              <a:t>nVidia</a:t>
            </a:r>
            <a:r>
              <a:rPr lang="en-GB" dirty="0">
                <a:solidFill>
                  <a:schemeClr val="dk1"/>
                </a:solidFill>
              </a:rPr>
              <a:t> and Intel have different methods for computing the interpolated </a:t>
            </a:r>
            <a:r>
              <a:rPr lang="en-GB" dirty="0" err="1">
                <a:solidFill>
                  <a:schemeClr val="dk1"/>
                </a:solidFill>
              </a:rPr>
              <a:t>colors</a:t>
            </a:r>
            <a:r>
              <a:rPr lang="en-GB" dirty="0">
                <a:solidFill>
                  <a:schemeClr val="dk1"/>
                </a:solidFill>
              </a:rPr>
              <a:t>.  The three are give pretty similar values, as you’d expect.  But it’s best to evaluate all three and take the maximum.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Note that the two interpolated values may not match one of the endpoint values.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Each texel chooses the option that minimizes error, </a:t>
            </a:r>
            <a:r>
              <a:rPr lang="en-GB" dirty="0" err="1">
                <a:solidFill>
                  <a:schemeClr val="dk1"/>
                </a:solidFill>
              </a:rPr>
              <a:t>ie</a:t>
            </a:r>
            <a:r>
              <a:rPr lang="en-GB" dirty="0">
                <a:solidFill>
                  <a:schemeClr val="dk1"/>
                </a:solidFill>
              </a:rPr>
              <a:t> the one that’s highest but still less than or equal to the input.</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9b741930a8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9b741930a8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dirty="0">
                <a:solidFill>
                  <a:schemeClr val="dk1"/>
                </a:solidFill>
              </a:rPr>
              <a:t>Which looks like this.  The horizontal lines show how the difference between the input and encoded value.</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Measure the error for this endpoint choice; I used root-mean-squared.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Then continue through the other endpoints, to find the one with the least error.  This is a one-parameter search, the range is from the lower endpoint to the max input value, so it’s pretty small and fast.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What I’ve described is straightforward and fairly efficient, and does fine with evenly distributed points in a small range like the case shown here. But it has weaknesses, and maybe you need to search more widely.  See the bonus slides for more details.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Anyway, that covers the whole process of encoding a BC1 block.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 next step is to scale it up to encode textures and volumes.  Here’s some results.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9b8000ed32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9b8000ed3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chemeClr val="dk1"/>
                </a:solidFill>
              </a:rPr>
              <a:t>Here’s a view of a clouds in The Burning Shores DLC area showing a cross section of the sphere radius volume.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GB" dirty="0">
                <a:solidFill>
                  <a:schemeClr val="dk1"/>
                </a:solidFill>
              </a:rPr>
              <a:t>Green is contours of the original 16 bit per texel values, yellow is the DXT1 compressed version.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Each contour line is a certain sphere radius.  You can see how when yellow lines aren’t accurate they’re always further away.  This is the effect of the less-than-or-equal constraint in the encoder.</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 reason we did this was performance, and this change reduced the cloud rendering time by about ⅓.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So if you’re doing sphere tracing, this is definitely worth investigating.</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9b8000ed3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9b8000ed3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chemeClr val="dk1"/>
                </a:solidFill>
              </a:rPr>
              <a:t>This screenshot shows the world-covering </a:t>
            </a:r>
            <a:r>
              <a:rPr lang="en-GB" dirty="0" err="1">
                <a:solidFill>
                  <a:schemeClr val="dk1"/>
                </a:solidFill>
              </a:rPr>
              <a:t>shadowcasting</a:t>
            </a:r>
            <a:r>
              <a:rPr lang="en-GB" dirty="0">
                <a:solidFill>
                  <a:schemeClr val="dk1"/>
                </a:solidFill>
              </a:rPr>
              <a:t> heightfield.</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The green heightfield is the </a:t>
            </a:r>
            <a:r>
              <a:rPr lang="en-GB" dirty="0" err="1">
                <a:solidFill>
                  <a:schemeClr val="dk1"/>
                </a:solidFill>
              </a:rPr>
              <a:t>the</a:t>
            </a:r>
            <a:r>
              <a:rPr lang="en-GB" dirty="0">
                <a:solidFill>
                  <a:schemeClr val="dk1"/>
                </a:solidFill>
              </a:rPr>
              <a:t> original 16 bit data, yellow is the BC1 compressed version.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GB" dirty="0">
                <a:solidFill>
                  <a:schemeClr val="dk1"/>
                </a:solidFill>
              </a:rPr>
              <a:t>There’s some error but it’s pretty close, and definitely acceptable given the big size reduction and small consequences for errors.</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9b8000ed3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39b8000ed3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There wasn’t any relevant documentation on precise BC1 values when I originally wrote the encoder for the conservative heightfield and sphere radius volume.  </a:t>
            </a:r>
            <a:r>
              <a:rPr lang="en-GB" dirty="0">
                <a:solidFill>
                  <a:schemeClr val="dk1"/>
                </a:solidFill>
              </a:rPr>
              <a:t>I had the endpoints exactly but I didn’t figure out the precise definition of the interpolated </a:t>
            </a:r>
            <a:r>
              <a:rPr lang="en-GB" dirty="0" err="1">
                <a:solidFill>
                  <a:schemeClr val="dk1"/>
                </a:solidFill>
              </a:rPr>
              <a:t>colors</a:t>
            </a:r>
            <a:r>
              <a:rPr lang="en-GB" dirty="0">
                <a:solidFill>
                  <a:schemeClr val="dk1"/>
                </a:solidFill>
              </a:rPr>
              <a:t>.  I coded up something that mostly matched the data but it was not as accurate as I’d like.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solidFill>
                  <a:schemeClr val="dk1"/>
                </a:solidFill>
              </a:rPr>
              <a:t>This article by Fabian Giesen is what I wished I’d had.  His code gives nearly bit-accurate values.  Unfortunately i</a:t>
            </a:r>
            <a:r>
              <a:rPr lang="en-GB" dirty="0"/>
              <a:t>t was posted a few months after I’d got my encoder working in production and moved on so we didn’t take advantage of it for Horizon Forbidden West.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solidFill>
                  <a:schemeClr val="dk1"/>
                </a:solidFill>
              </a:rPr>
              <a:t>And while he expects this level of precision is unlikely to ever matter to anyone: it really mattered for us!  It’s vital for both the </a:t>
            </a:r>
            <a:r>
              <a:rPr lang="en-GB" dirty="0" err="1">
                <a:solidFill>
                  <a:schemeClr val="dk1"/>
                </a:solidFill>
              </a:rPr>
              <a:t>shadowcasting</a:t>
            </a:r>
            <a:r>
              <a:rPr lang="en-GB" dirty="0">
                <a:solidFill>
                  <a:schemeClr val="dk1"/>
                </a:solidFill>
              </a:rPr>
              <a:t> heightfields, and the cloud </a:t>
            </a:r>
            <a:r>
              <a:rPr lang="en-GB" dirty="0" err="1">
                <a:solidFill>
                  <a:schemeClr val="dk1"/>
                </a:solidFill>
              </a:rPr>
              <a:t>raymarch</a:t>
            </a:r>
            <a:r>
              <a:rPr lang="en-GB" dirty="0">
                <a:solidFill>
                  <a:schemeClr val="dk1"/>
                </a:solidFill>
              </a:rPr>
              <a:t>.</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GB" dirty="0">
                <a:solidFill>
                  <a:schemeClr val="dk1"/>
                </a:solidFill>
              </a:rPr>
              <a:t>To pay this forward, I rewrote our encoder to use his maths, and an implementation is included in the presentation download.  Hopefully it makes it easy to use high-precision BC1 encoding in your project!</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9369D-4EF4-9A1B-EB00-F8B536C89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6D620-F64D-666B-8AE6-FF1B826A81D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9F74DB5-186B-930A-FF9C-3B6A7F7851CF}"/>
              </a:ext>
            </a:extLst>
          </p:cNvPr>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23EB8D6E-276B-CFA2-2527-BD0027428ACE}"/>
              </a:ext>
            </a:extLst>
          </p:cNvPr>
          <p:cNvSpPr>
            <a:spLocks noGrp="1"/>
          </p:cNvSpPr>
          <p:nvPr>
            <p:ph type="sldNum" sz="quarter" idx="5"/>
          </p:nvPr>
        </p:nvSpPr>
        <p:spPr/>
        <p:txBody>
          <a:bodyPr/>
          <a:lstStyle/>
          <a:p>
            <a:fld id="{61732F72-B3D6-764D-B9CD-71FB1C848A3E}" type="slidenum">
              <a:rPr lang="en-GB" smtClean="0"/>
              <a:pPr/>
              <a:t>34</a:t>
            </a:fld>
            <a:endParaRPr lang="en-GB" dirty="0"/>
          </a:p>
        </p:txBody>
      </p:sp>
    </p:spTree>
    <p:extLst>
      <p:ext uri="{BB962C8B-B14F-4D97-AF65-F5344CB8AC3E}">
        <p14:creationId xmlns:p14="http://schemas.microsoft.com/office/powerpoint/2010/main" val="4014759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01AE5-BDF5-8583-AB3E-3D0B10C699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F4058-59CB-FE43-2FAB-9BC6C92A28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D949D29-4978-2F5C-623E-8020A5CEACAF}"/>
              </a:ext>
            </a:extLst>
          </p:cNvPr>
          <p:cNvSpPr>
            <a:spLocks noGrp="1"/>
          </p:cNvSpPr>
          <p:nvPr>
            <p:ph type="body" idx="1"/>
          </p:nvPr>
        </p:nvSpPr>
        <p:spPr/>
        <p:txBody>
          <a:bodyPr/>
          <a:lstStyle/>
          <a:p>
            <a:pPr marL="0" lvl="0" indent="0" algn="l" rtl="0">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A72165A2-2637-A961-6F3F-2F2238EDCA7B}"/>
              </a:ext>
            </a:extLst>
          </p:cNvPr>
          <p:cNvSpPr>
            <a:spLocks noGrp="1"/>
          </p:cNvSpPr>
          <p:nvPr>
            <p:ph type="sldNum" sz="quarter" idx="5"/>
          </p:nvPr>
        </p:nvSpPr>
        <p:spPr/>
        <p:txBody>
          <a:bodyPr/>
          <a:lstStyle/>
          <a:p>
            <a:fld id="{61732F72-B3D6-764D-B9CD-71FB1C848A3E}" type="slidenum">
              <a:rPr lang="en-GB" smtClean="0"/>
              <a:pPr/>
              <a:t>35</a:t>
            </a:fld>
            <a:endParaRPr lang="en-GB" dirty="0"/>
          </a:p>
        </p:txBody>
      </p:sp>
    </p:spTree>
    <p:extLst>
      <p:ext uri="{BB962C8B-B14F-4D97-AF65-F5344CB8AC3E}">
        <p14:creationId xmlns:p14="http://schemas.microsoft.com/office/powerpoint/2010/main" val="33352015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9b8000ed32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9b8000ed32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a1a0f4c6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a1a0f4c6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16 bit scalar to BC1 encoder.  The main entrypoint is:</a:t>
            </a:r>
            <a:endParaRPr/>
          </a:p>
          <a:p>
            <a:pPr marL="0" lvl="0" indent="0" algn="l" rtl="0">
              <a:spcBef>
                <a:spcPts val="0"/>
              </a:spcBef>
              <a:spcAft>
                <a:spcPts val="0"/>
              </a:spcAft>
              <a:buClr>
                <a:schemeClr val="dk1"/>
              </a:buClr>
              <a:buSzPts val="1100"/>
              <a:buFont typeface="Arial"/>
              <a:buNone/>
            </a:pPr>
            <a:r>
              <a:rPr lang="en-GB"/>
              <a:t>		void sBuildBC1Block(uint64 *outBCBlock, Span&lt;float&gt; inInputData, Vec3 inUnpackDot)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To convert this to your codebase, the following will need to be replaced with your version:</a:t>
            </a:r>
            <a:endParaRPr/>
          </a:p>
          <a:p>
            <a:pPr marL="0" lvl="0" indent="0" algn="l" rtl="0">
              <a:spcBef>
                <a:spcPts val="0"/>
              </a:spcBef>
              <a:spcAft>
                <a:spcPts val="0"/>
              </a:spcAft>
              <a:buClr>
                <a:schemeClr val="dk1"/>
              </a:buClr>
              <a:buSzPts val="1100"/>
              <a:buFont typeface="Arial"/>
              <a:buNone/>
            </a:pPr>
            <a:r>
              <a:rPr lang="en-GB"/>
              <a:t>		Vec3 - 3D vector, like float3</a:t>
            </a:r>
            <a:endParaRPr/>
          </a:p>
          <a:p>
            <a:pPr marL="0" lvl="0" indent="0" algn="l" rtl="0">
              <a:spcBef>
                <a:spcPts val="0"/>
              </a:spcBef>
              <a:spcAft>
                <a:spcPts val="0"/>
              </a:spcAft>
              <a:buClr>
                <a:schemeClr val="dk1"/>
              </a:buClr>
              <a:buSzPts val="1100"/>
              <a:buFont typeface="Arial"/>
              <a:buNone/>
            </a:pPr>
            <a:r>
              <a:rPr lang="en-GB"/>
              <a:t>		IVec3 - 3D integer, like int3 or uint3</a:t>
            </a:r>
            <a:endParaRPr/>
          </a:p>
          <a:p>
            <a:pPr marL="0" lvl="0" indent="0" algn="l" rtl="0">
              <a:spcBef>
                <a:spcPts val="0"/>
              </a:spcBef>
              <a:spcAft>
                <a:spcPts val="0"/>
              </a:spcAft>
              <a:buClr>
                <a:schemeClr val="dk1"/>
              </a:buClr>
              <a:buSzPts val="1100"/>
              <a:buFont typeface="Arial"/>
              <a:buNone/>
            </a:pPr>
            <a:r>
              <a:rPr lang="en-GB"/>
              <a:t>		gAssert</a:t>
            </a:r>
            <a:endParaRPr/>
          </a:p>
          <a:p>
            <a:pPr marL="0" lvl="0" indent="0" algn="l" rtl="0">
              <a:spcBef>
                <a:spcPts val="0"/>
              </a:spcBef>
              <a:spcAft>
                <a:spcPts val="0"/>
              </a:spcAft>
              <a:buClr>
                <a:schemeClr val="dk1"/>
              </a:buClr>
              <a:buSzPts val="1100"/>
              <a:buFont typeface="Arial"/>
              <a:buNone/>
            </a:pPr>
            <a:r>
              <a:rPr lang="en-GB"/>
              <a:t>		Span&lt;type&gt; - Like std::span</a:t>
            </a:r>
            <a:endParaRPr/>
          </a:p>
          <a:p>
            <a:pPr marL="0" lvl="0" indent="0" algn="l" rtl="0">
              <a:spcBef>
                <a:spcPts val="0"/>
              </a:spcBef>
              <a:spcAft>
                <a:spcPts val="0"/>
              </a:spcAft>
              <a:buClr>
                <a:schemeClr val="dk1"/>
              </a:buClr>
              <a:buSzPts val="1100"/>
              <a:buFont typeface="Arial"/>
              <a:buNone/>
            </a:pPr>
            <a:r>
              <a:rPr lang="en-GB"/>
              <a:t>		StaticArray&lt;type, integer size&gt; - Fixed size array.  A C-style array on the stack, or std::array</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BC1 block definition; 64 bits</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struct BC1Block</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uint64 mEndpoint0 : 16;		// Bytes 0-1</a:t>
            </a:r>
            <a:endParaRPr/>
          </a:p>
          <a:p>
            <a:pPr marL="0" lvl="0" indent="0" algn="l" rtl="0">
              <a:spcBef>
                <a:spcPts val="0"/>
              </a:spcBef>
              <a:spcAft>
                <a:spcPts val="0"/>
              </a:spcAft>
              <a:buClr>
                <a:schemeClr val="dk1"/>
              </a:buClr>
              <a:buSzPts val="1100"/>
              <a:buFont typeface="Arial"/>
              <a:buNone/>
            </a:pPr>
            <a:r>
              <a:rPr lang="en-GB"/>
              <a:t>	uint64 mEndpoint1 : 16;		// Bytes 2-3</a:t>
            </a:r>
            <a:endParaRPr/>
          </a:p>
          <a:p>
            <a:pPr marL="0" lvl="0" indent="0" algn="l" rtl="0">
              <a:spcBef>
                <a:spcPts val="0"/>
              </a:spcBef>
              <a:spcAft>
                <a:spcPts val="0"/>
              </a:spcAft>
              <a:buClr>
                <a:schemeClr val="dk1"/>
              </a:buClr>
              <a:buSzPts val="1100"/>
              <a:buFont typeface="Arial"/>
              <a:buNone/>
            </a:pPr>
            <a:r>
              <a:rPr lang="en-GB"/>
              <a:t>	uint64 mIndices : 32;		// Bytes 4-7</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static_assert(sizeof(BC1Block) == sizeof(uint64));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BC1 interpolation mode</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enum class BC1InterpolationMode : int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FourIntermediate,</a:t>
            </a:r>
            <a:endParaRPr/>
          </a:p>
          <a:p>
            <a:pPr marL="0" lvl="0" indent="0" algn="l" rtl="0">
              <a:spcBef>
                <a:spcPts val="0"/>
              </a:spcBef>
              <a:spcAft>
                <a:spcPts val="0"/>
              </a:spcAft>
              <a:buClr>
                <a:schemeClr val="dk1"/>
              </a:buClr>
              <a:buSzPts val="1100"/>
              <a:buFont typeface="Arial"/>
              <a:buNone/>
            </a:pPr>
            <a:r>
              <a:rPr lang="en-GB"/>
              <a:t>	ThreeIntermediateWithZero</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Extend a 16-bit/RGB565 color to 24-bit/RGB888.  Replicates GPU behaviour.</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IVec3 sConvert565To888(uint16 in565Color)</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uint channel_r = (in565Color &gt;&gt; 11) &amp; 31;</a:t>
            </a:r>
            <a:endParaRPr/>
          </a:p>
          <a:p>
            <a:pPr marL="0" lvl="0" indent="0" algn="l" rtl="0">
              <a:spcBef>
                <a:spcPts val="0"/>
              </a:spcBef>
              <a:spcAft>
                <a:spcPts val="0"/>
              </a:spcAft>
              <a:buClr>
                <a:schemeClr val="dk1"/>
              </a:buClr>
              <a:buSzPts val="1100"/>
              <a:buFont typeface="Arial"/>
              <a:buNone/>
            </a:pPr>
            <a:r>
              <a:rPr lang="en-GB"/>
              <a:t>	uint channel_g = (in565Color &gt;&gt; 5) &amp; 63;</a:t>
            </a:r>
            <a:endParaRPr/>
          </a:p>
          <a:p>
            <a:pPr marL="0" lvl="0" indent="0" algn="l" rtl="0">
              <a:spcBef>
                <a:spcPts val="0"/>
              </a:spcBef>
              <a:spcAft>
                <a:spcPts val="0"/>
              </a:spcAft>
              <a:buClr>
                <a:schemeClr val="dk1"/>
              </a:buClr>
              <a:buSzPts val="1100"/>
              <a:buFont typeface="Arial"/>
              <a:buNone/>
            </a:pPr>
            <a:r>
              <a:rPr lang="en-GB"/>
              <a:t>	uint channel_b = (in565Color) &amp; 31;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gAssert((channel_r &lt; 32) &amp;&amp; (channel_g &lt; 64) &amp;&amp; (channel_b &lt; 32));</a:t>
            </a:r>
            <a:endParaRPr/>
          </a:p>
          <a:p>
            <a:pPr marL="0" lvl="0" indent="0" algn="l" rtl="0">
              <a:spcBef>
                <a:spcPts val="0"/>
              </a:spcBef>
              <a:spcAft>
                <a:spcPts val="0"/>
              </a:spcAft>
              <a:buClr>
                <a:schemeClr val="dk1"/>
              </a:buClr>
              <a:buSzPts val="1100"/>
              <a:buFont typeface="Arial"/>
              <a:buNone/>
            </a:pPr>
            <a:r>
              <a:rPr lang="en-GB"/>
              <a:t>	return IVec3(</a:t>
            </a:r>
            <a:endParaRPr/>
          </a:p>
          <a:p>
            <a:pPr marL="0" lvl="0" indent="0" algn="l" rtl="0">
              <a:spcBef>
                <a:spcPts val="0"/>
              </a:spcBef>
              <a:spcAft>
                <a:spcPts val="0"/>
              </a:spcAft>
              <a:buClr>
                <a:schemeClr val="dk1"/>
              </a:buClr>
              <a:buSzPts val="1100"/>
              <a:buFont typeface="Arial"/>
              <a:buNone/>
            </a:pPr>
            <a:r>
              <a:rPr lang="en-GB"/>
              <a:t>		(channel_r &lt;&lt; 3) | (channel_r &gt;&gt; 2),</a:t>
            </a:r>
            <a:endParaRPr/>
          </a:p>
          <a:p>
            <a:pPr marL="0" lvl="0" indent="0" algn="l" rtl="0">
              <a:spcBef>
                <a:spcPts val="0"/>
              </a:spcBef>
              <a:spcAft>
                <a:spcPts val="0"/>
              </a:spcAft>
              <a:buClr>
                <a:schemeClr val="dk1"/>
              </a:buClr>
              <a:buSzPts val="1100"/>
              <a:buFont typeface="Arial"/>
              <a:buNone/>
            </a:pPr>
            <a:r>
              <a:rPr lang="en-GB"/>
              <a:t>		(channel_g &lt;&lt; 2) | (channel_g &gt;&gt; 4),</a:t>
            </a:r>
            <a:endParaRPr/>
          </a:p>
          <a:p>
            <a:pPr marL="0" lvl="0" indent="0" algn="l" rtl="0">
              <a:spcBef>
                <a:spcPts val="0"/>
              </a:spcBef>
              <a:spcAft>
                <a:spcPts val="0"/>
              </a:spcAft>
              <a:buClr>
                <a:schemeClr val="dk1"/>
              </a:buClr>
              <a:buSzPts val="1100"/>
              <a:buFont typeface="Arial"/>
              <a:buNone/>
            </a:pPr>
            <a:r>
              <a:rPr lang="en-GB"/>
              <a:t>		(channel_b &lt;&lt; 3) | (channel_b &gt;&gt; 2));</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Unpack an RGB888 to a scalar.</a:t>
            </a:r>
            <a:endParaRPr/>
          </a:p>
          <a:p>
            <a:pPr marL="0" lvl="0" indent="0" algn="l" rtl="0">
              <a:spcBef>
                <a:spcPts val="0"/>
              </a:spcBef>
              <a:spcAft>
                <a:spcPts val="0"/>
              </a:spcAft>
              <a:buClr>
                <a:schemeClr val="dk1"/>
              </a:buClr>
              <a:buSzPts val="1100"/>
              <a:buFont typeface="Arial"/>
              <a:buNone/>
            </a:pPr>
            <a:r>
              <a:rPr lang="en-GB"/>
              <a:t>	Factored out into shared code, because doing the dotproduct and /255 in different orders causes slight differences...</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float sUnpackRGB888ToScalar(IVec3 inRGB888, Vec3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Vec3 color_unit = inRGB888.ToVec3() / 255.0f;</a:t>
            </a:r>
            <a:endParaRPr/>
          </a:p>
          <a:p>
            <a:pPr marL="0" lvl="0" indent="0" algn="l" rtl="0">
              <a:spcBef>
                <a:spcPts val="0"/>
              </a:spcBef>
              <a:spcAft>
                <a:spcPts val="0"/>
              </a:spcAft>
              <a:buClr>
                <a:schemeClr val="dk1"/>
              </a:buClr>
              <a:buSzPts val="1100"/>
              <a:buFont typeface="Arial"/>
              <a:buNone/>
            </a:pPr>
            <a:r>
              <a:rPr lang="en-GB"/>
              <a:t>	float unpacked_value = color_unit.Dot(inUnpackDot);</a:t>
            </a:r>
            <a:endParaRPr/>
          </a:p>
          <a:p>
            <a:pPr marL="0" lvl="0" indent="0" algn="l" rtl="0">
              <a:spcBef>
                <a:spcPts val="0"/>
              </a:spcBef>
              <a:spcAft>
                <a:spcPts val="0"/>
              </a:spcAft>
              <a:buClr>
                <a:schemeClr val="dk1"/>
              </a:buClr>
              <a:buSzPts val="1100"/>
              <a:buFont typeface="Arial"/>
              <a:buNone/>
            </a:pPr>
            <a:r>
              <a:rPr lang="en-GB"/>
              <a:t>	return unpacked_value;</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Unpack a 16-bit/RGB565 color to a float.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float sEvaluateEndpointColor(uint16 inColor, Vec3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return sUnpackRGB888ToScalar(sConvert565To888(inColor),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Find the four interpolated color for a BC1 block, replicating the values sampled by AMD GPUs.</a:t>
            </a:r>
            <a:endParaRPr/>
          </a:p>
          <a:p>
            <a:pPr marL="0" lvl="0" indent="0" algn="l" rtl="0">
              <a:spcBef>
                <a:spcPts val="0"/>
              </a:spcBef>
              <a:spcAft>
                <a:spcPts val="0"/>
              </a:spcAft>
              <a:buClr>
                <a:schemeClr val="dk1"/>
              </a:buClr>
              <a:buSzPts val="1100"/>
              <a:buFont typeface="Arial"/>
              <a:buNone/>
            </a:pPr>
            <a:r>
              <a:rPr lang="en-GB"/>
              <a:t>	Input endpoint colors are expected to be 16-bit RGB565.</a:t>
            </a:r>
            <a:endParaRPr/>
          </a:p>
          <a:p>
            <a:pPr marL="0" lvl="0" indent="0" algn="l" rtl="0">
              <a:spcBef>
                <a:spcPts val="0"/>
              </a:spcBef>
              <a:spcAft>
                <a:spcPts val="0"/>
              </a:spcAft>
              <a:buClr>
                <a:schemeClr val="dk1"/>
              </a:buClr>
              <a:buSzPts val="1100"/>
              <a:buFont typeface="Arial"/>
              <a:buNone/>
            </a:pPr>
            <a:r>
              <a:rPr lang="en-GB"/>
              <a:t>	Output colors are RGB888.</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Based on https://fgiesen.wordpress.com/2021/10/04/gpu-bcn-decoding/</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void sBuildInterpolatedColors_AMD(Span&lt;IVec3&gt; outColors, uint16 inEndpointColor0, uint16 inEndpointColor1)</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gAssert(outColors.Length() == 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IVec3 color_0 = sConvert565To888(inEndpointColor0);</a:t>
            </a:r>
            <a:endParaRPr/>
          </a:p>
          <a:p>
            <a:pPr marL="0" lvl="0" indent="0" algn="l" rtl="0">
              <a:spcBef>
                <a:spcPts val="0"/>
              </a:spcBef>
              <a:spcAft>
                <a:spcPts val="0"/>
              </a:spcAft>
              <a:buClr>
                <a:schemeClr val="dk1"/>
              </a:buClr>
              <a:buSzPts val="1100"/>
              <a:buFont typeface="Arial"/>
              <a:buNone/>
            </a:pPr>
            <a:r>
              <a:rPr lang="en-GB"/>
              <a:t>	IVec3 color_1 = sConvert565To888(inEndpointColor1);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BC1InterpolationMode interpolation_mode = (inEndpointColor0 &gt; inEndpointColor1) ? BC1InterpolationMode::FourIntermediate : BC1InterpolationMode::ThreeIntermediateWithZero;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if (interpolation_mode == BC1InterpolationMode::FourIntermediate)</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r>
              <a:rPr lang="en-GB"/>
              <a:t>		outColors[2] = ((color_0 * 43) + (color_1 * 21) + IVec3(32, 32, 32)) / 64;</a:t>
            </a:r>
            <a:endParaRPr/>
          </a:p>
          <a:p>
            <a:pPr marL="0" lvl="0" indent="0" algn="l" rtl="0">
              <a:spcBef>
                <a:spcPts val="0"/>
              </a:spcBef>
              <a:spcAft>
                <a:spcPts val="0"/>
              </a:spcAft>
              <a:buClr>
                <a:schemeClr val="dk1"/>
              </a:buClr>
              <a:buSzPts val="1100"/>
              <a:buFont typeface="Arial"/>
              <a:buNone/>
            </a:pPr>
            <a:r>
              <a:rPr lang="en-GB"/>
              <a:t>		outColors[3] = ((color_0 * 21) + (color_1 * 43) + IVec3(32, 32, 32)) / 64;</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else if (interpolation_mode == BC1InterpolationMode::ThreeIntermediateWithZero)</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r>
              <a:rPr lang="en-GB"/>
              <a:t>		outColors[2] = (color_0 + color_1 + IVec3(1, 1, 1)) / 2;</a:t>
            </a:r>
            <a:endParaRPr/>
          </a:p>
          <a:p>
            <a:pPr marL="0" lvl="0" indent="0" algn="l" rtl="0">
              <a:spcBef>
                <a:spcPts val="0"/>
              </a:spcBef>
              <a:spcAft>
                <a:spcPts val="0"/>
              </a:spcAft>
              <a:buClr>
                <a:schemeClr val="dk1"/>
              </a:buClr>
              <a:buSzPts val="1100"/>
              <a:buFont typeface="Arial"/>
              <a:buNone/>
            </a:pPr>
            <a:r>
              <a:rPr lang="en-GB"/>
              <a:t>		outColors[3] = IVec3(0, 0, 0);	// We're ignoring alpha</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Find the four interpolated color for a BC1 block, replicating the values sampled by nVidia GPUs.</a:t>
            </a:r>
            <a:endParaRPr/>
          </a:p>
          <a:p>
            <a:pPr marL="0" lvl="0" indent="0" algn="l" rtl="0">
              <a:spcBef>
                <a:spcPts val="0"/>
              </a:spcBef>
              <a:spcAft>
                <a:spcPts val="0"/>
              </a:spcAft>
              <a:buClr>
                <a:schemeClr val="dk1"/>
              </a:buClr>
              <a:buSzPts val="1100"/>
              <a:buFont typeface="Arial"/>
              <a:buNone/>
            </a:pPr>
            <a:r>
              <a:rPr lang="en-GB"/>
              <a:t>	Input endpoint colors are expected to be 16-bit RGB565.</a:t>
            </a:r>
            <a:endParaRPr/>
          </a:p>
          <a:p>
            <a:pPr marL="0" lvl="0" indent="0" algn="l" rtl="0">
              <a:spcBef>
                <a:spcPts val="0"/>
              </a:spcBef>
              <a:spcAft>
                <a:spcPts val="0"/>
              </a:spcAft>
              <a:buClr>
                <a:schemeClr val="dk1"/>
              </a:buClr>
              <a:buSzPts val="1100"/>
              <a:buFont typeface="Arial"/>
              <a:buNone/>
            </a:pPr>
            <a:r>
              <a:rPr lang="en-GB"/>
              <a:t>	Output colors are RGB888.</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Based on https://fgiesen.wordpress.com/2021/10/04/gpu-bcn-decoding/</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void sBuildInterpolatedColors_nVidia(Span&lt;IVec3&gt; outColors, uint16 inEndpointColor0, uint16 inEndpointColor1)</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gAssert(outColors.Length() == 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IVec3 color_0 = sConvert565To888(inEndpointColor0);</a:t>
            </a:r>
            <a:endParaRPr/>
          </a:p>
          <a:p>
            <a:pPr marL="0" lvl="0" indent="0" algn="l" rtl="0">
              <a:spcBef>
                <a:spcPts val="0"/>
              </a:spcBef>
              <a:spcAft>
                <a:spcPts val="0"/>
              </a:spcAft>
              <a:buClr>
                <a:schemeClr val="dk1"/>
              </a:buClr>
              <a:buSzPts val="1100"/>
              <a:buFont typeface="Arial"/>
              <a:buNone/>
            </a:pPr>
            <a:r>
              <a:rPr lang="en-GB"/>
              <a:t>	IVec3 color_1 = sConvert565To888(inEndpointColor1);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Extract 5-bit red and blue colors from input RGB565</a:t>
            </a:r>
            <a:endParaRPr/>
          </a:p>
          <a:p>
            <a:pPr marL="0" lvl="0" indent="0" algn="l" rtl="0">
              <a:spcBef>
                <a:spcPts val="0"/>
              </a:spcBef>
              <a:spcAft>
                <a:spcPts val="0"/>
              </a:spcAft>
              <a:buClr>
                <a:schemeClr val="dk1"/>
              </a:buClr>
              <a:buSzPts val="1100"/>
              <a:buFont typeface="Arial"/>
              <a:buNone/>
            </a:pPr>
            <a:r>
              <a:rPr lang="en-GB"/>
              <a:t>	uint channel_0_r = (inEndpointColor0 &gt;&gt; 11) &amp; 31;</a:t>
            </a:r>
            <a:endParaRPr/>
          </a:p>
          <a:p>
            <a:pPr marL="0" lvl="0" indent="0" algn="l" rtl="0">
              <a:spcBef>
                <a:spcPts val="0"/>
              </a:spcBef>
              <a:spcAft>
                <a:spcPts val="0"/>
              </a:spcAft>
              <a:buClr>
                <a:schemeClr val="dk1"/>
              </a:buClr>
              <a:buSzPts val="1100"/>
              <a:buFont typeface="Arial"/>
              <a:buNone/>
            </a:pPr>
            <a:r>
              <a:rPr lang="en-GB"/>
              <a:t>	uint channel_0_b = (inEndpointColor0) &amp; 31;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uint channel_1_r = (inEndpointColor1 &gt;&gt; 11) &amp; 31;</a:t>
            </a:r>
            <a:endParaRPr/>
          </a:p>
          <a:p>
            <a:pPr marL="0" lvl="0" indent="0" algn="l" rtl="0">
              <a:spcBef>
                <a:spcPts val="0"/>
              </a:spcBef>
              <a:spcAft>
                <a:spcPts val="0"/>
              </a:spcAft>
              <a:buClr>
                <a:schemeClr val="dk1"/>
              </a:buClr>
              <a:buSzPts val="1100"/>
              <a:buFont typeface="Arial"/>
              <a:buNone/>
            </a:pPr>
            <a:r>
              <a:rPr lang="en-GB"/>
              <a:t>	uint channel_1_b = (inEndpointColor1) &amp; 31;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BC1InterpolationMode interpolation_mode = (inEndpointColor0 &gt; inEndpointColor1) ? BC1InterpolationMode::FourIntermediate : BC1InterpolationMode::ThreeIntermediateWithZero;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if (interpolation_mode == BC1InterpolationMode::FourIntermediate)</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Red and  blue channels: input is 5-bit, output is 8 bit</a:t>
            </a:r>
            <a:endParaRPr/>
          </a:p>
          <a:p>
            <a:pPr marL="0" lvl="0" indent="0" algn="l" rtl="0">
              <a:spcBef>
                <a:spcPts val="0"/>
              </a:spcBef>
              <a:spcAft>
                <a:spcPts val="0"/>
              </a:spcAft>
              <a:buClr>
                <a:schemeClr val="dk1"/>
              </a:buClr>
              <a:buSzPts val="1100"/>
              <a:buFont typeface="Arial"/>
              <a:buNone/>
            </a:pPr>
            <a:r>
              <a:rPr lang="en-GB"/>
              <a:t>		outColors[2].mX = ((2 * channel_0_r + channel_1_r) * 22) &gt;&gt; 3;</a:t>
            </a:r>
            <a:endParaRPr/>
          </a:p>
          <a:p>
            <a:pPr marL="0" lvl="0" indent="0" algn="l" rtl="0">
              <a:spcBef>
                <a:spcPts val="0"/>
              </a:spcBef>
              <a:spcAft>
                <a:spcPts val="0"/>
              </a:spcAft>
              <a:buClr>
                <a:schemeClr val="dk1"/>
              </a:buClr>
              <a:buSzPts val="1100"/>
              <a:buFont typeface="Arial"/>
              <a:buNone/>
            </a:pPr>
            <a:r>
              <a:rPr lang="en-GB"/>
              <a:t>		outColors[2].mZ = ((2 * channel_0_b + channel_1_b) * 22) &gt;&gt; 3;</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outColors[3].mX = ((channel_0_r + 2 * channel_1_r) * 22) &gt;&gt; 3;</a:t>
            </a:r>
            <a:endParaRPr/>
          </a:p>
          <a:p>
            <a:pPr marL="0" lvl="0" indent="0" algn="l" rtl="0">
              <a:spcBef>
                <a:spcPts val="0"/>
              </a:spcBef>
              <a:spcAft>
                <a:spcPts val="0"/>
              </a:spcAft>
              <a:buClr>
                <a:schemeClr val="dk1"/>
              </a:buClr>
              <a:buSzPts val="1100"/>
              <a:buFont typeface="Arial"/>
              <a:buNone/>
            </a:pPr>
            <a:r>
              <a:rPr lang="en-GB"/>
              <a:t>		outColors[3].mZ = ((channel_0_b + 2 * channel_1_b) * 22) &gt;&gt; 3;</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Green channel: input is 8 bit</a:t>
            </a:r>
            <a:endParaRPr/>
          </a:p>
          <a:p>
            <a:pPr marL="0" lvl="0" indent="0" algn="l" rtl="0">
              <a:spcBef>
                <a:spcPts val="0"/>
              </a:spcBef>
              <a:spcAft>
                <a:spcPts val="0"/>
              </a:spcAft>
              <a:buClr>
                <a:schemeClr val="dk1"/>
              </a:buClr>
              <a:buSzPts val="1100"/>
              <a:buFont typeface="Arial"/>
              <a:buNone/>
            </a:pPr>
            <a:r>
              <a:rPr lang="en-GB"/>
              <a:t>		int diff = color_1.mY - color_0.mY;	</a:t>
            </a:r>
            <a:endParaRPr/>
          </a:p>
          <a:p>
            <a:pPr marL="0" lvl="0" indent="0" algn="l" rtl="0">
              <a:spcBef>
                <a:spcPts val="0"/>
              </a:spcBef>
              <a:spcAft>
                <a:spcPts val="0"/>
              </a:spcAft>
              <a:buClr>
                <a:schemeClr val="dk1"/>
              </a:buClr>
              <a:buSzPts val="1100"/>
              <a:buFont typeface="Arial"/>
              <a:buNone/>
            </a:pPr>
            <a:r>
              <a:rPr lang="en-GB"/>
              <a:t>		int scaled_diff = 80 * diff + (diff &gt;&gt; 2);</a:t>
            </a:r>
            <a:endParaRPr/>
          </a:p>
          <a:p>
            <a:pPr marL="0" lvl="0" indent="0" algn="l" rtl="0">
              <a:spcBef>
                <a:spcPts val="0"/>
              </a:spcBef>
              <a:spcAft>
                <a:spcPts val="0"/>
              </a:spcAft>
              <a:buClr>
                <a:schemeClr val="dk1"/>
              </a:buClr>
              <a:buSzPts val="1100"/>
              <a:buFont typeface="Arial"/>
              <a:buNone/>
            </a:pPr>
            <a:r>
              <a:rPr lang="en-GB"/>
              <a:t>		outColors[2].mY = color_0.mY + ((128 + scaled_diff) &gt;&gt; 8);</a:t>
            </a:r>
            <a:endParaRPr/>
          </a:p>
          <a:p>
            <a:pPr marL="0" lvl="0" indent="0" algn="l" rtl="0">
              <a:spcBef>
                <a:spcPts val="0"/>
              </a:spcBef>
              <a:spcAft>
                <a:spcPts val="0"/>
              </a:spcAft>
              <a:buClr>
                <a:schemeClr val="dk1"/>
              </a:buClr>
              <a:buSzPts val="1100"/>
              <a:buFont typeface="Arial"/>
              <a:buNone/>
            </a:pPr>
            <a:r>
              <a:rPr lang="en-GB"/>
              <a:t>		outColors[3].mY = color_1.mY + ((128 - scaled_diff) &gt;&gt; 8);</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else if (interpolation_mode == BC1InterpolationMode::ThreeIntermediateWithZero)</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Red and  blue channels: input is 5-bit, output is 8 bit</a:t>
            </a:r>
            <a:endParaRPr/>
          </a:p>
          <a:p>
            <a:pPr marL="0" lvl="0" indent="0" algn="l" rtl="0">
              <a:spcBef>
                <a:spcPts val="0"/>
              </a:spcBef>
              <a:spcAft>
                <a:spcPts val="0"/>
              </a:spcAft>
              <a:buClr>
                <a:schemeClr val="dk1"/>
              </a:buClr>
              <a:buSzPts val="1100"/>
              <a:buFont typeface="Arial"/>
              <a:buNone/>
            </a:pPr>
            <a:r>
              <a:rPr lang="en-GB"/>
              <a:t>		outColors[2].mX = ((channel_0_r + channel_1_r) * 33) &gt;&gt; 3;</a:t>
            </a:r>
            <a:endParaRPr/>
          </a:p>
          <a:p>
            <a:pPr marL="0" lvl="0" indent="0" algn="l" rtl="0">
              <a:spcBef>
                <a:spcPts val="0"/>
              </a:spcBef>
              <a:spcAft>
                <a:spcPts val="0"/>
              </a:spcAft>
              <a:buClr>
                <a:schemeClr val="dk1"/>
              </a:buClr>
              <a:buSzPts val="1100"/>
              <a:buFont typeface="Arial"/>
              <a:buNone/>
            </a:pPr>
            <a:r>
              <a:rPr lang="en-GB"/>
              <a:t>		outColors[2].mZ = ((channel_0_b + channel_1_b) * 33) &gt;&gt; 3;</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Green channel: input is 8 bit</a:t>
            </a:r>
            <a:endParaRPr/>
          </a:p>
          <a:p>
            <a:pPr marL="0" lvl="0" indent="0" algn="l" rtl="0">
              <a:spcBef>
                <a:spcPts val="0"/>
              </a:spcBef>
              <a:spcAft>
                <a:spcPts val="0"/>
              </a:spcAft>
              <a:buClr>
                <a:schemeClr val="dk1"/>
              </a:buClr>
              <a:buSzPts val="1100"/>
              <a:buFont typeface="Arial"/>
              <a:buNone/>
            </a:pPr>
            <a:r>
              <a:rPr lang="en-GB"/>
              <a:t>		int diff = color_1.mY - color_0.mY;</a:t>
            </a:r>
            <a:endParaRPr/>
          </a:p>
          <a:p>
            <a:pPr marL="0" lvl="0" indent="0" algn="l" rtl="0">
              <a:spcBef>
                <a:spcPts val="0"/>
              </a:spcBef>
              <a:spcAft>
                <a:spcPts val="0"/>
              </a:spcAft>
              <a:buClr>
                <a:schemeClr val="dk1"/>
              </a:buClr>
              <a:buSzPts val="1100"/>
              <a:buFont typeface="Arial"/>
              <a:buNone/>
            </a:pPr>
            <a:r>
              <a:rPr lang="en-GB"/>
              <a:t>		int scaled_diff = 128 * diff + (diff &gt;&gt; 2);</a:t>
            </a:r>
            <a:endParaRPr/>
          </a:p>
          <a:p>
            <a:pPr marL="0" lvl="0" indent="0" algn="l" rtl="0">
              <a:spcBef>
                <a:spcPts val="0"/>
              </a:spcBef>
              <a:spcAft>
                <a:spcPts val="0"/>
              </a:spcAft>
              <a:buClr>
                <a:schemeClr val="dk1"/>
              </a:buClr>
              <a:buSzPts val="1100"/>
              <a:buFont typeface="Arial"/>
              <a:buNone/>
            </a:pPr>
            <a:r>
              <a:rPr lang="en-GB"/>
              <a:t>		outColors[2].mY = color_0.mY + ((128 * scaled_diff) &gt;&gt; 8);</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outColors[3] = IVec3(0, 0, 0);	// We're ignoring alpha</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Find the four interpolated color for a BC1 block, replicating the values sampled by Intel GPUs.</a:t>
            </a:r>
            <a:endParaRPr/>
          </a:p>
          <a:p>
            <a:pPr marL="0" lvl="0" indent="0" algn="l" rtl="0">
              <a:spcBef>
                <a:spcPts val="0"/>
              </a:spcBef>
              <a:spcAft>
                <a:spcPts val="0"/>
              </a:spcAft>
              <a:buClr>
                <a:schemeClr val="dk1"/>
              </a:buClr>
              <a:buSzPts val="1100"/>
              <a:buFont typeface="Arial"/>
              <a:buNone/>
            </a:pPr>
            <a:r>
              <a:rPr lang="en-GB"/>
              <a:t>	Input endpoint colors are expected to be 16-bit RGB565.</a:t>
            </a:r>
            <a:endParaRPr/>
          </a:p>
          <a:p>
            <a:pPr marL="0" lvl="0" indent="0" algn="l" rtl="0">
              <a:spcBef>
                <a:spcPts val="0"/>
              </a:spcBef>
              <a:spcAft>
                <a:spcPts val="0"/>
              </a:spcAft>
              <a:buClr>
                <a:schemeClr val="dk1"/>
              </a:buClr>
              <a:buSzPts val="1100"/>
              <a:buFont typeface="Arial"/>
              <a:buNone/>
            </a:pPr>
            <a:r>
              <a:rPr lang="en-GB"/>
              <a:t>	Output colors are RGB888.</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Based on https://fgiesen.wordpress.com/2021/10/04/gpu-bcn-decoding/</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void sBuildInterpolatedColors_Intel(Span&lt;IVec3&gt; outColors, uint16 inEndpointColor0, uint16 inEndpointColor1)</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gAssert(outColors.Length() == 4);</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IVec3 color_0 = sConvert565To888(inEndpointColor0);</a:t>
            </a:r>
            <a:endParaRPr/>
          </a:p>
          <a:p>
            <a:pPr marL="0" lvl="0" indent="0" algn="l" rtl="0">
              <a:spcBef>
                <a:spcPts val="0"/>
              </a:spcBef>
              <a:spcAft>
                <a:spcPts val="0"/>
              </a:spcAft>
              <a:buClr>
                <a:schemeClr val="dk1"/>
              </a:buClr>
              <a:buSzPts val="1100"/>
              <a:buFont typeface="Arial"/>
              <a:buNone/>
            </a:pPr>
            <a:r>
              <a:rPr lang="en-GB"/>
              <a:t>	IVec3 color_1 = sConvert565To888(inEndpointColor1);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BC1InterpolationMode interpolation_mode = (inEndpointColor0 &gt; inEndpointColor1) ? BC1InterpolationMode::FourIntermediate : BC1InterpolationMode::ThreeIntermediateWithZero;</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if (interpolation_mode == BC1InterpolationMode::FourIntermediate)</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r>
              <a:rPr lang="en-GB"/>
              <a:t>		outColors[2] = ((color_0 * 171) + (color_1 * 85) + IVec3(128, 128, 128)) / 256;</a:t>
            </a:r>
            <a:endParaRPr/>
          </a:p>
          <a:p>
            <a:pPr marL="0" lvl="0" indent="0" algn="l" rtl="0">
              <a:spcBef>
                <a:spcPts val="0"/>
              </a:spcBef>
              <a:spcAft>
                <a:spcPts val="0"/>
              </a:spcAft>
              <a:buClr>
                <a:schemeClr val="dk1"/>
              </a:buClr>
              <a:buSzPts val="1100"/>
              <a:buFont typeface="Arial"/>
              <a:buNone/>
            </a:pPr>
            <a:r>
              <a:rPr lang="en-GB"/>
              <a:t>		outColors[3] = ((color_0 * 85) + (color_1 * 171) + IVec3(128, 128, 128)) / 256;</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else if (interpolation_mode == BC1InterpolationMode::ThreeIntermediateWithZero)</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outColors[0] = color_0;</a:t>
            </a:r>
            <a:endParaRPr/>
          </a:p>
          <a:p>
            <a:pPr marL="0" lvl="0" indent="0" algn="l" rtl="0">
              <a:spcBef>
                <a:spcPts val="0"/>
              </a:spcBef>
              <a:spcAft>
                <a:spcPts val="0"/>
              </a:spcAft>
              <a:buClr>
                <a:schemeClr val="dk1"/>
              </a:buClr>
              <a:buSzPts val="1100"/>
              <a:buFont typeface="Arial"/>
              <a:buNone/>
            </a:pPr>
            <a:r>
              <a:rPr lang="en-GB"/>
              <a:t>		outColors[1] = color_1;</a:t>
            </a:r>
            <a:endParaRPr/>
          </a:p>
          <a:p>
            <a:pPr marL="0" lvl="0" indent="0" algn="l" rtl="0">
              <a:spcBef>
                <a:spcPts val="0"/>
              </a:spcBef>
              <a:spcAft>
                <a:spcPts val="0"/>
              </a:spcAft>
              <a:buClr>
                <a:schemeClr val="dk1"/>
              </a:buClr>
              <a:buSzPts val="1100"/>
              <a:buFont typeface="Arial"/>
              <a:buNone/>
            </a:pPr>
            <a:r>
              <a:rPr lang="en-GB"/>
              <a:t>		outColors[2] = ((color_0 * 128) + (color_1 * 128) + IVec3(128, 128, 128)) / 256;</a:t>
            </a:r>
            <a:endParaRPr/>
          </a:p>
          <a:p>
            <a:pPr marL="0" lvl="0" indent="0" algn="l" rtl="0">
              <a:spcBef>
                <a:spcPts val="0"/>
              </a:spcBef>
              <a:spcAft>
                <a:spcPts val="0"/>
              </a:spcAft>
              <a:buClr>
                <a:schemeClr val="dk1"/>
              </a:buClr>
              <a:buSzPts val="1100"/>
              <a:buFont typeface="Arial"/>
              <a:buNone/>
            </a:pPr>
            <a:r>
              <a:rPr lang="en-GB"/>
              <a:t>		outColors[3] = IVec3(0, 0, 0);	// We're ignoring alpha</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Given a 4x4 list of input values, and a pair of endpoint colors, build a final 64-bit BC1 block</a:t>
            </a:r>
            <a:endParaRPr/>
          </a:p>
          <a:p>
            <a:pPr marL="0" lvl="0" indent="0" algn="l" rtl="0">
              <a:spcBef>
                <a:spcPts val="0"/>
              </a:spcBef>
              <a:spcAft>
                <a:spcPts val="0"/>
              </a:spcAft>
              <a:buClr>
                <a:schemeClr val="dk1"/>
              </a:buClr>
              <a:buSzPts val="1100"/>
              <a:buFont typeface="Arial"/>
              <a:buNone/>
            </a:pPr>
            <a:r>
              <a:rPr lang="en-GB"/>
              <a:t>	Input values are expected to be in [0, 1].</a:t>
            </a:r>
            <a:endParaRPr/>
          </a:p>
          <a:p>
            <a:pPr marL="0" lvl="0" indent="0" algn="l" rtl="0">
              <a:spcBef>
                <a:spcPts val="0"/>
              </a:spcBef>
              <a:spcAft>
                <a:spcPts val="0"/>
              </a:spcAft>
              <a:buClr>
                <a:schemeClr val="dk1"/>
              </a:buClr>
              <a:buSzPts val="1100"/>
              <a:buFont typeface="Arial"/>
              <a:buNone/>
            </a:pPr>
            <a:r>
              <a:rPr lang="en-GB"/>
              <a:t>	Outputs the error and the BC block</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void sBuildBC1BlockAndEvaluateError(pFloat outNetError, uint64 *outBCBlock,</a:t>
            </a:r>
            <a:endParaRPr/>
          </a:p>
          <a:p>
            <a:pPr marL="0" lvl="0" indent="0" algn="l" rtl="0">
              <a:spcBef>
                <a:spcPts val="0"/>
              </a:spcBef>
              <a:spcAft>
                <a:spcPts val="0"/>
              </a:spcAft>
              <a:buClr>
                <a:schemeClr val="dk1"/>
              </a:buClr>
              <a:buSzPts val="1100"/>
              <a:buFont typeface="Arial"/>
              <a:buNone/>
            </a:pPr>
            <a:r>
              <a:rPr lang="en-GB"/>
              <a:t>	Span&lt;float&gt; inInputData, uint16 inEndpointColorLo, uint16 inEndpointColorHi, Vec3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gAssert(inInputData.Length() == 16);</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Declare and initialize the block</a:t>
            </a:r>
            <a:endParaRPr/>
          </a:p>
          <a:p>
            <a:pPr marL="0" lvl="0" indent="0" algn="l" rtl="0">
              <a:spcBef>
                <a:spcPts val="0"/>
              </a:spcBef>
              <a:spcAft>
                <a:spcPts val="0"/>
              </a:spcAft>
              <a:buClr>
                <a:schemeClr val="dk1"/>
              </a:buClr>
              <a:buSzPts val="1100"/>
              <a:buFont typeface="Arial"/>
              <a:buNone/>
            </a:pPr>
            <a:r>
              <a:rPr lang="en-GB"/>
              <a:t>	BC1Block block =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Set endpoints.  </a:t>
            </a:r>
            <a:endParaRPr/>
          </a:p>
          <a:p>
            <a:pPr marL="0" lvl="0" indent="0" algn="l" rtl="0">
              <a:spcBef>
                <a:spcPts val="0"/>
              </a:spcBef>
              <a:spcAft>
                <a:spcPts val="0"/>
              </a:spcAft>
              <a:buClr>
                <a:schemeClr val="dk1"/>
              </a:buClr>
              <a:buSzPts val="1100"/>
              <a:buFont typeface="Arial"/>
              <a:buNone/>
            </a:pPr>
            <a:r>
              <a:rPr lang="en-GB"/>
              <a:t>	block.mEndpoint0 = gMax(inEndpointColorLo, inEndpointColorHi);</a:t>
            </a:r>
            <a:endParaRPr/>
          </a:p>
          <a:p>
            <a:pPr marL="0" lvl="0" indent="0" algn="l" rtl="0">
              <a:spcBef>
                <a:spcPts val="0"/>
              </a:spcBef>
              <a:spcAft>
                <a:spcPts val="0"/>
              </a:spcAft>
              <a:buClr>
                <a:schemeClr val="dk1"/>
              </a:buClr>
              <a:buSzPts val="1100"/>
              <a:buFont typeface="Arial"/>
              <a:buNone/>
            </a:pPr>
            <a:r>
              <a:rPr lang="en-GB"/>
              <a:t>	block.mEndpoint1 = gMin(inEndpointColorLo, inEndpointColorHi);</a:t>
            </a:r>
            <a:endParaRPr/>
          </a:p>
          <a:p>
            <a:pPr marL="0" lvl="0" indent="0" algn="l" rtl="0">
              <a:spcBef>
                <a:spcPts val="0"/>
              </a:spcBef>
              <a:spcAft>
                <a:spcPts val="0"/>
              </a:spcAft>
              <a:buClr>
                <a:schemeClr val="dk1"/>
              </a:buClr>
              <a:buSzPts val="1100"/>
              <a:buFont typeface="Arial"/>
              <a:buNone/>
            </a:pPr>
            <a:r>
              <a:rPr lang="en-GB"/>
              <a:t>	gAssert(block.mEndpoint0 &gt; block.mEndpoint1);		// Endpoint 0 is expected to be greater than 1 to select 4-color interpolation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Find the four interpolated colors</a:t>
            </a:r>
            <a:endParaRPr/>
          </a:p>
          <a:p>
            <a:pPr marL="0" lvl="0" indent="0" algn="l" rtl="0">
              <a:spcBef>
                <a:spcPts val="0"/>
              </a:spcBef>
              <a:spcAft>
                <a:spcPts val="0"/>
              </a:spcAft>
              <a:buClr>
                <a:schemeClr val="dk1"/>
              </a:buClr>
              <a:buSzPts val="1100"/>
              <a:buFont typeface="Arial"/>
              <a:buNone/>
            </a:pPr>
            <a:r>
              <a:rPr lang="en-GB"/>
              <a:t>	StaticArray&lt;IVec3, 4&gt; interpolated_colors_amd;</a:t>
            </a:r>
            <a:endParaRPr/>
          </a:p>
          <a:p>
            <a:pPr marL="0" lvl="0" indent="0" algn="l" rtl="0">
              <a:spcBef>
                <a:spcPts val="0"/>
              </a:spcBef>
              <a:spcAft>
                <a:spcPts val="0"/>
              </a:spcAft>
              <a:buClr>
                <a:schemeClr val="dk1"/>
              </a:buClr>
              <a:buSzPts val="1100"/>
              <a:buFont typeface="Arial"/>
              <a:buNone/>
            </a:pPr>
            <a:r>
              <a:rPr lang="en-GB"/>
              <a:t>	sBuildInterpolatedColors_AMD(interpolated_colors_amd, block.mEndpoint0, block.mEndpoint1);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StaticArray&lt;IVec3, 4&gt; interpolated_colors_nvidia;</a:t>
            </a:r>
            <a:endParaRPr/>
          </a:p>
          <a:p>
            <a:pPr marL="0" lvl="0" indent="0" algn="l" rtl="0">
              <a:spcBef>
                <a:spcPts val="0"/>
              </a:spcBef>
              <a:spcAft>
                <a:spcPts val="0"/>
              </a:spcAft>
              <a:buClr>
                <a:schemeClr val="dk1"/>
              </a:buClr>
              <a:buSzPts val="1100"/>
              <a:buFont typeface="Arial"/>
              <a:buNone/>
            </a:pPr>
            <a:r>
              <a:rPr lang="en-GB"/>
              <a:t>	sBuildInterpolatedColors_nVidia(interpolated_colors_nvidia, block.mEndpoint0, block.mEndpoint1);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StaticArray&lt;IVec3, 4&gt; interpolated_colors_intel;</a:t>
            </a:r>
            <a:endParaRPr/>
          </a:p>
          <a:p>
            <a:pPr marL="0" lvl="0" indent="0" algn="l" rtl="0">
              <a:spcBef>
                <a:spcPts val="0"/>
              </a:spcBef>
              <a:spcAft>
                <a:spcPts val="0"/>
              </a:spcAft>
              <a:buClr>
                <a:schemeClr val="dk1"/>
              </a:buClr>
              <a:buSzPts val="1100"/>
              <a:buFont typeface="Arial"/>
              <a:buNone/>
            </a:pPr>
            <a:r>
              <a:rPr lang="en-GB"/>
              <a:t>	sBuildInterpolatedColors_Intel(interpolated_colors_intel, block.mEndpoint0, block.mEndpoint1);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Find the four interpolated values.  Work with the maximum possible value, to ensure the GPU sampled value is &lt;= the source value on all platforms</a:t>
            </a:r>
            <a:endParaRPr/>
          </a:p>
          <a:p>
            <a:pPr marL="0" lvl="0" indent="0" algn="l" rtl="0">
              <a:spcBef>
                <a:spcPts val="0"/>
              </a:spcBef>
              <a:spcAft>
                <a:spcPts val="0"/>
              </a:spcAft>
              <a:buClr>
                <a:schemeClr val="dk1"/>
              </a:buClr>
              <a:buSzPts val="1100"/>
              <a:buFont typeface="Arial"/>
              <a:buNone/>
            </a:pPr>
            <a:r>
              <a:rPr lang="en-GB"/>
              <a:t>	StaticArray&lt;float, 4&gt; interpolated_values;</a:t>
            </a:r>
            <a:endParaRPr/>
          </a:p>
          <a:p>
            <a:pPr marL="0" lvl="0" indent="0" algn="l" rtl="0">
              <a:spcBef>
                <a:spcPts val="0"/>
              </a:spcBef>
              <a:spcAft>
                <a:spcPts val="0"/>
              </a:spcAft>
              <a:buClr>
                <a:schemeClr val="dk1"/>
              </a:buClr>
              <a:buSzPts val="1100"/>
              <a:buFont typeface="Arial"/>
              <a:buNone/>
            </a:pPr>
            <a:r>
              <a:rPr lang="en-GB"/>
              <a:t>	for (int i = 0; i &lt; 4; i++)</a:t>
            </a:r>
            <a:endParaRPr/>
          </a:p>
          <a:p>
            <a:pPr marL="0" lvl="0" indent="0" algn="l" rtl="0">
              <a:spcBef>
                <a:spcPts val="0"/>
              </a:spcBef>
              <a:spcAft>
                <a:spcPts val="0"/>
              </a:spcAft>
              <a:buClr>
                <a:schemeClr val="dk1"/>
              </a:buClr>
              <a:buSzPts val="1100"/>
              <a:buFont typeface="Arial"/>
              <a:buNone/>
            </a:pPr>
            <a:r>
              <a:rPr lang="en-GB"/>
              <a:t>		interpolated_values[i] = gMax(</a:t>
            </a:r>
            <a:endParaRPr/>
          </a:p>
          <a:p>
            <a:pPr marL="0" lvl="0" indent="0" algn="l" rtl="0">
              <a:spcBef>
                <a:spcPts val="0"/>
              </a:spcBef>
              <a:spcAft>
                <a:spcPts val="0"/>
              </a:spcAft>
              <a:buClr>
                <a:schemeClr val="dk1"/>
              </a:buClr>
              <a:buSzPts val="1100"/>
              <a:buFont typeface="Arial"/>
              <a:buNone/>
            </a:pPr>
            <a:r>
              <a:rPr lang="en-GB"/>
              <a:t>			sUnpackRGB888ToScalar(interpolated_colors_amd[i], inUnpackDot),</a:t>
            </a:r>
            <a:endParaRPr/>
          </a:p>
          <a:p>
            <a:pPr marL="0" lvl="0" indent="0" algn="l" rtl="0">
              <a:spcBef>
                <a:spcPts val="0"/>
              </a:spcBef>
              <a:spcAft>
                <a:spcPts val="0"/>
              </a:spcAft>
              <a:buClr>
                <a:schemeClr val="dk1"/>
              </a:buClr>
              <a:buSzPts val="1100"/>
              <a:buFont typeface="Arial"/>
              <a:buNone/>
            </a:pPr>
            <a:r>
              <a:rPr lang="en-GB"/>
              <a:t>			sUnpackRGB888ToScalar(interpolated_colors_nvidia[i], inUnpackDot),</a:t>
            </a:r>
            <a:endParaRPr/>
          </a:p>
          <a:p>
            <a:pPr marL="0" lvl="0" indent="0" algn="l" rtl="0">
              <a:spcBef>
                <a:spcPts val="0"/>
              </a:spcBef>
              <a:spcAft>
                <a:spcPts val="0"/>
              </a:spcAft>
              <a:buClr>
                <a:schemeClr val="dk1"/>
              </a:buClr>
              <a:buSzPts val="1100"/>
              <a:buFont typeface="Arial"/>
              <a:buNone/>
            </a:pPr>
            <a:r>
              <a:rPr lang="en-GB"/>
              <a:t>			sUnpackRGB888ToScalar(interpolated_colors_intel[i], inUnpackDot));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Choose the 2-bit index for each of the 4x4 values</a:t>
            </a:r>
            <a:endParaRPr/>
          </a:p>
          <a:p>
            <a:pPr marL="0" lvl="0" indent="0" algn="l" rtl="0">
              <a:spcBef>
                <a:spcPts val="0"/>
              </a:spcBef>
              <a:spcAft>
                <a:spcPts val="0"/>
              </a:spcAft>
              <a:buClr>
                <a:schemeClr val="dk1"/>
              </a:buClr>
              <a:buSzPts val="1100"/>
              <a:buFont typeface="Arial"/>
              <a:buNone/>
            </a:pPr>
            <a:r>
              <a:rPr lang="en-GB"/>
              <a:t>	float net_error = 0.0f;</a:t>
            </a:r>
            <a:endParaRPr/>
          </a:p>
          <a:p>
            <a:pPr marL="0" lvl="0" indent="0" algn="l" rtl="0">
              <a:spcBef>
                <a:spcPts val="0"/>
              </a:spcBef>
              <a:spcAft>
                <a:spcPts val="0"/>
              </a:spcAft>
              <a:buClr>
                <a:schemeClr val="dk1"/>
              </a:buClr>
              <a:buSzPts val="1100"/>
              <a:buFont typeface="Arial"/>
              <a:buNone/>
            </a:pPr>
            <a:r>
              <a:rPr lang="en-GB"/>
              <a:t>	for (int source_index = 0; source_index &lt; 16; source_index++)</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float source_value = inInputData[source_index];</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float least_error = 1e10f;</a:t>
            </a:r>
            <a:endParaRPr/>
          </a:p>
          <a:p>
            <a:pPr marL="0" lvl="0" indent="0" algn="l" rtl="0">
              <a:spcBef>
                <a:spcPts val="0"/>
              </a:spcBef>
              <a:spcAft>
                <a:spcPts val="0"/>
              </a:spcAft>
              <a:buClr>
                <a:schemeClr val="dk1"/>
              </a:buClr>
              <a:buSzPts val="1100"/>
              <a:buFont typeface="Arial"/>
              <a:buNone/>
            </a:pPr>
            <a:r>
              <a:rPr lang="en-GB"/>
              <a:t>		int best_interpolated_index = -1;</a:t>
            </a:r>
            <a:endParaRPr/>
          </a:p>
          <a:p>
            <a:pPr marL="0" lvl="0" indent="0" algn="l" rtl="0">
              <a:spcBef>
                <a:spcPts val="0"/>
              </a:spcBef>
              <a:spcAft>
                <a:spcPts val="0"/>
              </a:spcAft>
              <a:buClr>
                <a:schemeClr val="dk1"/>
              </a:buClr>
              <a:buSzPts val="1100"/>
              <a:buFont typeface="Arial"/>
              <a:buNone/>
            </a:pPr>
            <a:r>
              <a:rPr lang="en-GB"/>
              <a:t>		for (int i = 0; i &lt; 4; i++)</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float delta = source_value - interpolated_values[i];</a:t>
            </a:r>
            <a:endParaRPr/>
          </a:p>
          <a:p>
            <a:pPr marL="0" lvl="0" indent="0" algn="l" rtl="0">
              <a:spcBef>
                <a:spcPts val="0"/>
              </a:spcBef>
              <a:spcAft>
                <a:spcPts val="0"/>
              </a:spcAft>
              <a:buClr>
                <a:schemeClr val="dk1"/>
              </a:buClr>
              <a:buSzPts val="1100"/>
              <a:buFont typeface="Arial"/>
              <a:buNone/>
            </a:pPr>
            <a:r>
              <a:rPr lang="en-GB"/>
              <a:t>			if ((delta &gt;= 0.0f) &amp;&amp; (delta &lt; least_error))</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 Interpolated value is lower than source, and improves error</a:t>
            </a:r>
            <a:endParaRPr/>
          </a:p>
          <a:p>
            <a:pPr marL="0" lvl="0" indent="0" algn="l" rtl="0">
              <a:spcBef>
                <a:spcPts val="0"/>
              </a:spcBef>
              <a:spcAft>
                <a:spcPts val="0"/>
              </a:spcAft>
              <a:buClr>
                <a:schemeClr val="dk1"/>
              </a:buClr>
              <a:buSzPts val="1100"/>
              <a:buFont typeface="Arial"/>
              <a:buNone/>
            </a:pPr>
            <a:r>
              <a:rPr lang="en-GB"/>
              <a:t>				least_error = delta;</a:t>
            </a:r>
            <a:endParaRPr/>
          </a:p>
          <a:p>
            <a:pPr marL="0" lvl="0" indent="0" algn="l" rtl="0">
              <a:spcBef>
                <a:spcPts val="0"/>
              </a:spcBef>
              <a:spcAft>
                <a:spcPts val="0"/>
              </a:spcAft>
              <a:buClr>
                <a:schemeClr val="dk1"/>
              </a:buClr>
              <a:buSzPts val="1100"/>
              <a:buFont typeface="Arial"/>
              <a:buNone/>
            </a:pPr>
            <a:r>
              <a:rPr lang="en-GB"/>
              <a:t>				best_interpolated_index = i;</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gAssert(best_interpolated_index &gt;= 0);		// Verify that we found an interpolated value that meets our requirements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net_error += least_error * least_error;		// Accumulate squared error</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block.mIndices |= uint64(best_interpolated_index) &lt;&lt; (source_index * 2);</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*outNetError = net_error;</a:t>
            </a:r>
            <a:endParaRPr/>
          </a:p>
          <a:p>
            <a:pPr marL="0" lvl="0" indent="0" algn="l" rtl="0">
              <a:spcBef>
                <a:spcPts val="0"/>
              </a:spcBef>
              <a:spcAft>
                <a:spcPts val="0"/>
              </a:spcAft>
              <a:buClr>
                <a:schemeClr val="dk1"/>
              </a:buClr>
              <a:buSzPts val="1100"/>
              <a:buFont typeface="Arial"/>
              <a:buNone/>
            </a:pPr>
            <a:r>
              <a:rPr lang="en-GB"/>
              <a:t>	*outBCBlock = *(uint64*)&amp;block;</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Find the highest 16-bit endpoint color that's &lt;= the input value.</a:t>
            </a:r>
            <a:endParaRPr/>
          </a:p>
          <a:p>
            <a:pPr marL="0" lvl="0" indent="0" algn="l" rtl="0">
              <a:spcBef>
                <a:spcPts val="0"/>
              </a:spcBef>
              <a:spcAft>
                <a:spcPts val="0"/>
              </a:spcAft>
              <a:buClr>
                <a:schemeClr val="dk1"/>
              </a:buClr>
              <a:buSzPts val="1100"/>
              <a:buFont typeface="Arial"/>
              <a:buNone/>
            </a:pPr>
            <a:r>
              <a:rPr lang="en-GB"/>
              <a:t>	This will quickly find a close approximation, but it's possible that it's not the best.</a:t>
            </a:r>
            <a:endParaRPr/>
          </a:p>
          <a:p>
            <a:pPr marL="0" lvl="0" indent="0" algn="l" rtl="0">
              <a:spcBef>
                <a:spcPts val="0"/>
              </a:spcBef>
              <a:spcAft>
                <a:spcPts val="0"/>
              </a:spcAft>
              <a:buClr>
                <a:schemeClr val="dk1"/>
              </a:buClr>
              <a:buSzPts val="1100"/>
              <a:buFont typeface="Arial"/>
              <a:buNone/>
            </a:pPr>
            <a:r>
              <a:rPr lang="en-GB"/>
              <a:t>	A lookup table may be better ...</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uint16 sFindEndpointColor(float inValue, Vec3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gAssert((inUnpackDot.mX &gt; inUnpackDot.mY) &amp;&amp; (inUnpackDot.mY &gt; inUnpackDot.mZ), "Expecting red is most significant and blue is least.");	// The code below sets up the components in order from most to least significant.</a:t>
            </a:r>
            <a:endParaRPr/>
          </a:p>
          <a:p>
            <a:pPr marL="0" lvl="0" indent="0" algn="l" rtl="0">
              <a:spcBef>
                <a:spcPts val="0"/>
              </a:spcBef>
              <a:spcAft>
                <a:spcPts val="0"/>
              </a:spcAft>
              <a:buClr>
                <a:schemeClr val="dk1"/>
              </a:buClr>
              <a:buSzPts val="1100"/>
              <a:buFont typeface="Arial"/>
              <a:buNone/>
            </a:pPr>
            <a:r>
              <a:rPr lang="en-GB"/>
              <a:t>	uint16 endpoint_color = 0;</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for (int r_step = 16; r_step &gt; 0; r_step /= 2)		// R is in [0, 31]</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uint16 hypothetical_endpoint_color = endpoint_color + (r_step &lt;&lt; 11);</a:t>
            </a:r>
            <a:endParaRPr/>
          </a:p>
          <a:p>
            <a:pPr marL="0" lvl="0" indent="0" algn="l" rtl="0">
              <a:spcBef>
                <a:spcPts val="0"/>
              </a:spcBef>
              <a:spcAft>
                <a:spcPts val="0"/>
              </a:spcAft>
              <a:buClr>
                <a:schemeClr val="dk1"/>
              </a:buClr>
              <a:buSzPts val="1100"/>
              <a:buFont typeface="Arial"/>
              <a:buNone/>
            </a:pPr>
            <a:r>
              <a:rPr lang="en-GB"/>
              <a:t>		if (sEvaluateEndpointColor(hypothetical_endpoint_color, inUnpackDot) &lt;= inValue)</a:t>
            </a:r>
            <a:endParaRPr/>
          </a:p>
          <a:p>
            <a:pPr marL="0" lvl="0" indent="0" algn="l" rtl="0">
              <a:spcBef>
                <a:spcPts val="0"/>
              </a:spcBef>
              <a:spcAft>
                <a:spcPts val="0"/>
              </a:spcAft>
              <a:buClr>
                <a:schemeClr val="dk1"/>
              </a:buClr>
              <a:buSzPts val="1100"/>
              <a:buFont typeface="Arial"/>
              <a:buNone/>
            </a:pPr>
            <a:r>
              <a:rPr lang="en-GB"/>
              <a:t>			endpoint_color = hypothetical_endpoint_color;</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for (int g_step = 32; g_step &gt; 0; g_step /= 2)		// G is in [0, 63]</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uint16 hypothetical_endpoint_color = endpoint_color + (g_step &lt;&lt; 5);</a:t>
            </a:r>
            <a:endParaRPr/>
          </a:p>
          <a:p>
            <a:pPr marL="0" lvl="0" indent="0" algn="l" rtl="0">
              <a:spcBef>
                <a:spcPts val="0"/>
              </a:spcBef>
              <a:spcAft>
                <a:spcPts val="0"/>
              </a:spcAft>
              <a:buClr>
                <a:schemeClr val="dk1"/>
              </a:buClr>
              <a:buSzPts val="1100"/>
              <a:buFont typeface="Arial"/>
              <a:buNone/>
            </a:pPr>
            <a:r>
              <a:rPr lang="en-GB"/>
              <a:t>		if (sEvaluateEndpointColor(hypothetical_endpoint_color, inUnpackDot) &lt;= inValue)</a:t>
            </a:r>
            <a:endParaRPr/>
          </a:p>
          <a:p>
            <a:pPr marL="0" lvl="0" indent="0" algn="l" rtl="0">
              <a:spcBef>
                <a:spcPts val="0"/>
              </a:spcBef>
              <a:spcAft>
                <a:spcPts val="0"/>
              </a:spcAft>
              <a:buClr>
                <a:schemeClr val="dk1"/>
              </a:buClr>
              <a:buSzPts val="1100"/>
              <a:buFont typeface="Arial"/>
              <a:buNone/>
            </a:pPr>
            <a:r>
              <a:rPr lang="en-GB"/>
              <a:t>			endpoint_color = hypothetical_endpoint_color;</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for (int b_step = 16; b_step &gt; 0; b_step /= 2)		// B is in [0, 31]</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uint16 hypothetical_endpoint_color = endpoint_color + b_step;</a:t>
            </a:r>
            <a:endParaRPr/>
          </a:p>
          <a:p>
            <a:pPr marL="0" lvl="0" indent="0" algn="l" rtl="0">
              <a:spcBef>
                <a:spcPts val="0"/>
              </a:spcBef>
              <a:spcAft>
                <a:spcPts val="0"/>
              </a:spcAft>
              <a:buClr>
                <a:schemeClr val="dk1"/>
              </a:buClr>
              <a:buSzPts val="1100"/>
              <a:buFont typeface="Arial"/>
              <a:buNone/>
            </a:pPr>
            <a:r>
              <a:rPr lang="en-GB"/>
              <a:t>		if (sEvaluateEndpointColor(hypothetical_endpoint_color, inUnpackDot) &lt;= inValue)</a:t>
            </a:r>
            <a:endParaRPr/>
          </a:p>
          <a:p>
            <a:pPr marL="0" lvl="0" indent="0" algn="l" rtl="0">
              <a:spcBef>
                <a:spcPts val="0"/>
              </a:spcBef>
              <a:spcAft>
                <a:spcPts val="0"/>
              </a:spcAft>
              <a:buClr>
                <a:schemeClr val="dk1"/>
              </a:buClr>
              <a:buSzPts val="1100"/>
              <a:buFont typeface="Arial"/>
              <a:buNone/>
            </a:pPr>
            <a:r>
              <a:rPr lang="en-GB"/>
              <a:t>			endpoint_color = hypothetical_endpoint_color;</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return endpoint_color;</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@brief BC1 block compression entrypoint.  Input is a 4x4 set of values in [0, 1]; output is a 64-bit BC1 block.</a:t>
            </a:r>
            <a:endParaRPr/>
          </a:p>
          <a:p>
            <a:pPr marL="0" lvl="0" indent="0" algn="l" rtl="0">
              <a:spcBef>
                <a:spcPts val="0"/>
              </a:spcBef>
              <a:spcAft>
                <a:spcPts val="0"/>
              </a:spcAft>
              <a:buClr>
                <a:schemeClr val="dk1"/>
              </a:buClr>
              <a:buSzPts val="1100"/>
              <a:buFont typeface="Arial"/>
              <a:buNone/>
            </a:pPr>
            <a:r>
              <a:rPr lang="en-GB"/>
              <a:t>		A good value for inUnpackDot is (0.96414679f, 0.03518212f, 0.00067109f).</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Searches different endpoint choices to find the encoding with least error for inInputData.</a:t>
            </a:r>
            <a:endParaRPr/>
          </a:p>
          <a:p>
            <a:pPr marL="0" lvl="0" indent="0" algn="l" rtl="0">
              <a:spcBef>
                <a:spcPts val="0"/>
              </a:spcBef>
              <a:spcAft>
                <a:spcPts val="0"/>
              </a:spcAft>
              <a:buClr>
                <a:schemeClr val="dk1"/>
              </a:buClr>
              <a:buSzPts val="1100"/>
              <a:buFont typeface="Arial"/>
              <a:buNone/>
            </a:pPr>
            <a:r>
              <a:rPr lang="en-GB"/>
              <a:t>	This implementation is best suited to input values that cover a relatively small range of the domain - such as when compressing smooth heightfields and distance fields.</a:t>
            </a:r>
            <a:endParaRPr/>
          </a:p>
          <a:p>
            <a:pPr marL="0" lvl="0" indent="0" algn="l" rtl="0">
              <a:spcBef>
                <a:spcPts val="0"/>
              </a:spcBef>
              <a:spcAft>
                <a:spcPts val="0"/>
              </a:spcAft>
              <a:buClr>
                <a:schemeClr val="dk1"/>
              </a:buClr>
              <a:buSzPts val="1100"/>
              <a:buFont typeface="Arial"/>
              <a:buNone/>
            </a:pPr>
            <a:r>
              <a:rPr lang="en-GB"/>
              <a:t>	It may not give good results with other data.</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static void sBuildBC1Block(uint64 *outBCBlock, Span&lt;float&gt; inInputData, Vec3 inUnpackDot)</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r>
              <a:rPr lang="en-GB"/>
              <a:t>	gAssert(inInputData.Length() == 16);</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Find minimum and maximum input value</a:t>
            </a:r>
            <a:endParaRPr/>
          </a:p>
          <a:p>
            <a:pPr marL="0" lvl="0" indent="0" algn="l" rtl="0">
              <a:spcBef>
                <a:spcPts val="0"/>
              </a:spcBef>
              <a:spcAft>
                <a:spcPts val="0"/>
              </a:spcAft>
              <a:buClr>
                <a:schemeClr val="dk1"/>
              </a:buClr>
              <a:buSzPts val="1100"/>
              <a:buFont typeface="Arial"/>
              <a:buNone/>
            </a:pPr>
            <a:r>
              <a:rPr lang="en-GB"/>
              <a:t>	FRange input_value_range(+1e10f, -1e10f);</a:t>
            </a:r>
            <a:endParaRPr/>
          </a:p>
          <a:p>
            <a:pPr marL="0" lvl="0" indent="0" algn="l" rtl="0">
              <a:spcBef>
                <a:spcPts val="0"/>
              </a:spcBef>
              <a:spcAft>
                <a:spcPts val="0"/>
              </a:spcAft>
              <a:buClr>
                <a:schemeClr val="dk1"/>
              </a:buClr>
              <a:buSzPts val="1100"/>
              <a:buFont typeface="Arial"/>
              <a:buNone/>
            </a:pPr>
            <a:r>
              <a:rPr lang="en-GB"/>
              <a:t>	for (int i = 0; i &lt; inInputData.Length(); i++)</a:t>
            </a:r>
            <a:endParaRPr/>
          </a:p>
          <a:p>
            <a:pPr marL="0" lvl="0" indent="0" algn="l" rtl="0">
              <a:spcBef>
                <a:spcPts val="0"/>
              </a:spcBef>
              <a:spcAft>
                <a:spcPts val="0"/>
              </a:spcAft>
              <a:buClr>
                <a:schemeClr val="dk1"/>
              </a:buClr>
              <a:buSzPts val="1100"/>
              <a:buFont typeface="Arial"/>
              <a:buNone/>
            </a:pPr>
            <a:r>
              <a:rPr lang="en-GB"/>
              <a:t>		input_value_range.Encapsulate(inInputData[i]);</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gAssert((input_value_range.GetMin() &gt;= 0.0f) &amp;&amp; (input_value_range.GetMax() &lt;= 1.0f));	// Input values are expected to be in [0, 1]!</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 Find 16-bit endpoints.  The two should be in order, and not equal.</a:t>
            </a:r>
            <a:endParaRPr/>
          </a:p>
          <a:p>
            <a:pPr marL="0" lvl="0" indent="0" algn="l" rtl="0">
              <a:spcBef>
                <a:spcPts val="0"/>
              </a:spcBef>
              <a:spcAft>
                <a:spcPts val="0"/>
              </a:spcAft>
              <a:buClr>
                <a:schemeClr val="dk1"/>
              </a:buClr>
              <a:buSzPts val="1100"/>
              <a:buFont typeface="Arial"/>
              <a:buNone/>
            </a:pPr>
            <a:r>
              <a:rPr lang="en-GB"/>
              <a:t>	uint16 endpoint_for_range_min = gMin(sFindEndpointColor(input_value_range.GetMin(), inUnpackDot), 65535 - 1);	// endpoint_for_range_max&gt;min, so min can't be 65535</a:t>
            </a:r>
            <a:endParaRPr/>
          </a:p>
          <a:p>
            <a:pPr marL="0" lvl="0" indent="0" algn="l" rtl="0">
              <a:spcBef>
                <a:spcPts val="0"/>
              </a:spcBef>
              <a:spcAft>
                <a:spcPts val="0"/>
              </a:spcAft>
              <a:buClr>
                <a:schemeClr val="dk1"/>
              </a:buClr>
              <a:buSzPts val="1100"/>
              <a:buFont typeface="Arial"/>
              <a:buNone/>
            </a:pPr>
            <a:r>
              <a:rPr lang="en-GB"/>
              <a:t>	uint16 endpoint_for_range_max = gMax(sFindEndpointColor(input_value_range.GetMax(), inUnpackDot), endpoint_for_range_min + 1);</a:t>
            </a:r>
            <a:endParaRPr/>
          </a:p>
          <a:p>
            <a:pPr marL="0" lvl="0" indent="0" algn="l" rtl="0">
              <a:spcBef>
                <a:spcPts val="0"/>
              </a:spcBef>
              <a:spcAft>
                <a:spcPts val="0"/>
              </a:spcAft>
              <a:buClr>
                <a:schemeClr val="dk1"/>
              </a:buClr>
              <a:buSzPts val="1100"/>
              <a:buFont typeface="Arial"/>
              <a:buNone/>
            </a:pPr>
            <a:r>
              <a:rPr lang="en-GB"/>
              <a:t>	gAssert(endpoint_for_range_min &lt; endpoint_for_range_max);</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float least_error = 1e10f;</a:t>
            </a:r>
            <a:endParaRPr/>
          </a:p>
          <a:p>
            <a:pPr marL="0" lvl="0" indent="0" algn="l" rtl="0">
              <a:spcBef>
                <a:spcPts val="0"/>
              </a:spcBef>
              <a:spcAft>
                <a:spcPts val="0"/>
              </a:spcAft>
              <a:buClr>
                <a:schemeClr val="dk1"/>
              </a:buClr>
              <a:buSzPts val="1100"/>
              <a:buFont typeface="Arial"/>
              <a:buNone/>
            </a:pPr>
            <a:r>
              <a:rPr lang="en-GB"/>
              <a:t>	uint64 best_bc_block = 0;</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GB"/>
              <a:t>	for (uint hypothetical_endpoint_hi = endpoint_for_range_min + 1; hypothetical_endpoint_hi &lt;= endpoint_for_range_max; hypothetical_endpoint_hi++)</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float curr_error = 1e10f;</a:t>
            </a:r>
            <a:endParaRPr/>
          </a:p>
          <a:p>
            <a:pPr marL="0" lvl="0" indent="0" algn="l" rtl="0">
              <a:spcBef>
                <a:spcPts val="0"/>
              </a:spcBef>
              <a:spcAft>
                <a:spcPts val="0"/>
              </a:spcAft>
              <a:buClr>
                <a:schemeClr val="dk1"/>
              </a:buClr>
              <a:buSzPts val="1100"/>
              <a:buFont typeface="Arial"/>
              <a:buNone/>
            </a:pPr>
            <a:r>
              <a:rPr lang="en-GB"/>
              <a:t>		uint64 curr_bc_block;</a:t>
            </a:r>
            <a:endParaRPr/>
          </a:p>
          <a:p>
            <a:pPr marL="0" lvl="0" indent="0" algn="l" rtl="0">
              <a:spcBef>
                <a:spcPts val="0"/>
              </a:spcBef>
              <a:spcAft>
                <a:spcPts val="0"/>
              </a:spcAft>
              <a:buClr>
                <a:schemeClr val="dk1"/>
              </a:buClr>
              <a:buSzPts val="1100"/>
              <a:buFont typeface="Arial"/>
              <a:buNone/>
            </a:pPr>
            <a:r>
              <a:rPr lang="en-GB"/>
              <a:t>		sBuildBC1BlockAndEvaluateError(&amp;curr_error, &amp;curr_bc_block, inInputData, endpoint_for_range_min, hypothetical_endpoint_hi, inUnpackDot);</a:t>
            </a:r>
            <a:endParaRPr/>
          </a:p>
          <a:p>
            <a:pPr marL="0" lvl="0" indent="0" algn="l" rtl="0">
              <a:spcBef>
                <a:spcPts val="0"/>
              </a:spcBef>
              <a:spcAft>
                <a:spcPts val="0"/>
              </a:spcAft>
              <a:buClr>
                <a:schemeClr val="dk1"/>
              </a:buClr>
              <a:buSzPts val="1100"/>
              <a:buFont typeface="Arial"/>
              <a:buNone/>
            </a:pPr>
            <a:r>
              <a:rPr lang="en-GB"/>
              <a:t>		if (curr_error &lt; least_error)</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least_error = curr_error;</a:t>
            </a:r>
            <a:endParaRPr/>
          </a:p>
          <a:p>
            <a:pPr marL="0" lvl="0" indent="0" algn="l" rtl="0">
              <a:spcBef>
                <a:spcPts val="0"/>
              </a:spcBef>
              <a:spcAft>
                <a:spcPts val="0"/>
              </a:spcAft>
              <a:buClr>
                <a:schemeClr val="dk1"/>
              </a:buClr>
              <a:buSzPts val="1100"/>
              <a:buFont typeface="Arial"/>
              <a:buNone/>
            </a:pPr>
            <a:r>
              <a:rPr lang="en-GB"/>
              <a:t>			best_bc_block = curr_bc_block;</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a:t>
            </a:r>
            <a:endParaRPr/>
          </a:p>
          <a:p>
            <a:pPr marL="0" lvl="0" indent="0" algn="l" rtl="0">
              <a:spcBef>
                <a:spcPts val="0"/>
              </a:spcBef>
              <a:spcAft>
                <a:spcPts val="0"/>
              </a:spcAft>
              <a:buClr>
                <a:schemeClr val="dk1"/>
              </a:buClr>
              <a:buSzPts val="1100"/>
              <a:buFont typeface="Arial"/>
              <a:buNone/>
            </a:pPr>
            <a:r>
              <a:rPr lang="en-GB"/>
              <a:t>	*outBCBlock = best_bc_block;</a:t>
            </a:r>
            <a:endParaRPr/>
          </a:p>
          <a:p>
            <a:pPr marL="0" lvl="0" indent="0" algn="l" rtl="0">
              <a:spcBef>
                <a:spcPts val="0"/>
              </a:spcBef>
              <a:spcAft>
                <a:spcPts val="0"/>
              </a:spcAft>
              <a:buClr>
                <a:schemeClr val="dk1"/>
              </a:buClr>
              <a:buSzPts val="1100"/>
              <a:buFont typeface="Arial"/>
              <a:buNone/>
            </a:pPr>
            <a:r>
              <a:rPr lang="en-GB"/>
              <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9be414950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9be414950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a4556d78a5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g3a4556d78a5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The red channel is most significant, green contributes much less, blue least of all.  As the values increase blue will go up until it hits the maximum, drop to zero and green will increase slightly to compensate.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If we do a bilinear sample and dotproduct, does the unpacked value give a smooth result?  Or do we get artifacts at the color discontinuities?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rPr>
              <a:t>Here’s a simplified example to illustrate.  Imagine we’re storing numbers with the tens digit in the red channel and the ones digit in the green channel.  Unpack with red*10 + green.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rPr>
              <a:t>We have two texels.  39 is on the left, ie red is 3 and green is 9.  The right texel holds 40, which is red=4 and green=0.  We’re going to sample the blended color.</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rPr>
              <a:t>Does a 50% blend unpack to 39.5?  Does a sample from 20% of the distance between unpack to 39.2?  Does it hold up when we’re doing bilinear interpolation on a 2D domain, instead of this simplified 1D example?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rPr>
              <a:t>The short answer is that it’s a linear combination of linear functions so the result has to be linear.  Dotproduct is a linear function, bilinear interpolation is a linear combination of inputs.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GB"/>
              <a:t>The long answer is a page of maths…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9b8000ed32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9b8000ed3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8 bits per texel.  </a:t>
            </a:r>
            <a:endParaRPr/>
          </a:p>
          <a:p>
            <a:pPr marL="0" lvl="0" indent="0" algn="l" rtl="0">
              <a:spcBef>
                <a:spcPts val="0"/>
              </a:spcBef>
              <a:spcAft>
                <a:spcPts val="0"/>
              </a:spcAft>
              <a:buNone/>
            </a:pPr>
            <a:r>
              <a:rPr lang="en-GB"/>
              <a:t>Two channels.  Each has two 8-bit endpoints and three bits per texel.</a:t>
            </a:r>
            <a:endParaRPr/>
          </a:p>
          <a:p>
            <a:pPr marL="0" lvl="0" indent="0" algn="l" rtl="0">
              <a:spcBef>
                <a:spcPts val="0"/>
              </a:spcBef>
              <a:spcAft>
                <a:spcPts val="0"/>
              </a:spcAft>
              <a:buNone/>
            </a:pPr>
            <a:r>
              <a:rPr lang="en-GB"/>
              <a:t>The reason this is a bonus slide is that the interpolated values are lerps with parameter 0/7, 1/7, 2/7 … 7/7.  No weird precision quirks.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itle Slide - Secondary Key Art 04">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995D2DF-D706-F047-BE2F-7CC11A81327E}"/>
              </a:ext>
            </a:extLst>
          </p:cNvPr>
          <p:cNvPicPr>
            <a:picLocks noChangeAspect="1"/>
          </p:cNvPicPr>
          <p:nvPr userDrawn="1"/>
        </p:nvPicPr>
        <p:blipFill rotWithShape="1">
          <a:blip r:embed="rId2"/>
          <a:srcRect l="148" t="14845" r="16482" b="11154"/>
          <a:stretch/>
        </p:blipFill>
        <p:spPr>
          <a:xfrm>
            <a:off x="0" y="0"/>
            <a:ext cx="9144000" cy="5143500"/>
          </a:xfrm>
          <a:prstGeom prst="rect">
            <a:avLst/>
          </a:prstGeom>
        </p:spPr>
      </p:pic>
      <p:pic>
        <p:nvPicPr>
          <p:cNvPr id="3" name="Picture 2">
            <a:extLst>
              <a:ext uri="{FF2B5EF4-FFF2-40B4-BE49-F238E27FC236}">
                <a16:creationId xmlns:a16="http://schemas.microsoft.com/office/drawing/2014/main" id="{0EA2550F-9FF0-6541-8522-E485038D5526}"/>
              </a:ext>
            </a:extLst>
          </p:cNvPr>
          <p:cNvPicPr>
            <a:picLocks noChangeAspect="1"/>
          </p:cNvPicPr>
          <p:nvPr userDrawn="1"/>
        </p:nvPicPr>
        <p:blipFill rotWithShape="1">
          <a:blip r:embed="rId3"/>
          <a:srcRect r="46250"/>
          <a:stretch/>
        </p:blipFill>
        <p:spPr>
          <a:xfrm>
            <a:off x="0" y="0"/>
            <a:ext cx="4914900" cy="5143500"/>
          </a:xfrm>
          <a:prstGeom prst="rect">
            <a:avLst/>
          </a:prstGeom>
        </p:spPr>
      </p:pic>
      <p:sp>
        <p:nvSpPr>
          <p:cNvPr id="14" name="Title 1">
            <a:extLst>
              <a:ext uri="{FF2B5EF4-FFF2-40B4-BE49-F238E27FC236}">
                <a16:creationId xmlns:a16="http://schemas.microsoft.com/office/drawing/2014/main" id="{293A9E32-334E-B649-95BE-BB87DE124D3F}"/>
              </a:ext>
            </a:extLst>
          </p:cNvPr>
          <p:cNvSpPr>
            <a:spLocks noGrp="1"/>
          </p:cNvSpPr>
          <p:nvPr>
            <p:ph type="title" hasCustomPrompt="1"/>
          </p:nvPr>
        </p:nvSpPr>
        <p:spPr>
          <a:xfrm>
            <a:off x="282179" y="737608"/>
            <a:ext cx="3444330" cy="1208454"/>
          </a:xfrm>
        </p:spPr>
        <p:txBody>
          <a:bodyPr/>
          <a:lstStyle>
            <a:lvl1pPr>
              <a:defRPr sz="2850" spc="38" baseline="0">
                <a:solidFill>
                  <a:schemeClr val="bg1"/>
                </a:solidFill>
              </a:defRPr>
            </a:lvl1pPr>
          </a:lstStyle>
          <a:p>
            <a:r>
              <a:rPr lang="en-GB" dirty="0"/>
              <a:t>PRESENTATION TITLE</a:t>
            </a:r>
            <a:br>
              <a:rPr lang="en-GB" dirty="0"/>
            </a:br>
            <a:r>
              <a:rPr lang="en-GB" dirty="0"/>
              <a:t>GOES HERE AND CAN</a:t>
            </a:r>
            <a:br>
              <a:rPr lang="en-GB" dirty="0"/>
            </a:br>
            <a:r>
              <a:rPr lang="en-GB" dirty="0"/>
              <a:t>BE UP TO 3 LINES</a:t>
            </a:r>
            <a:endParaRPr lang="en-US" dirty="0"/>
          </a:p>
        </p:txBody>
      </p:sp>
      <p:grpSp>
        <p:nvGrpSpPr>
          <p:cNvPr id="15" name="Group 14">
            <a:extLst>
              <a:ext uri="{FF2B5EF4-FFF2-40B4-BE49-F238E27FC236}">
                <a16:creationId xmlns:a16="http://schemas.microsoft.com/office/drawing/2014/main" id="{A11D061B-9DFB-0A40-BED1-25EBA3B56CBE}"/>
              </a:ext>
            </a:extLst>
          </p:cNvPr>
          <p:cNvGrpSpPr/>
          <p:nvPr userDrawn="1"/>
        </p:nvGrpSpPr>
        <p:grpSpPr>
          <a:xfrm>
            <a:off x="6712436" y="3969280"/>
            <a:ext cx="2737490" cy="1314168"/>
            <a:chOff x="12009262" y="5126880"/>
            <a:chExt cx="3649987" cy="1752224"/>
          </a:xfrm>
        </p:grpSpPr>
        <p:sp>
          <p:nvSpPr>
            <p:cNvPr id="16" name="Oval 15">
              <a:extLst>
                <a:ext uri="{FF2B5EF4-FFF2-40B4-BE49-F238E27FC236}">
                  <a16:creationId xmlns:a16="http://schemas.microsoft.com/office/drawing/2014/main" id="{CFC5111A-D502-0444-97D6-167074C72226}"/>
                </a:ext>
              </a:extLst>
            </p:cNvPr>
            <p:cNvSpPr/>
            <p:nvPr userDrawn="1"/>
          </p:nvSpPr>
          <p:spPr>
            <a:xfrm>
              <a:off x="12009262" y="5126880"/>
              <a:ext cx="3649987" cy="1752224"/>
            </a:xfrm>
            <a:prstGeom prst="ellipse">
              <a:avLst/>
            </a:prstGeom>
            <a:gradFill flip="none" rotWithShape="1">
              <a:gsLst>
                <a:gs pos="0">
                  <a:srgbClr val="145462">
                    <a:alpha val="20183"/>
                  </a:srgbClr>
                </a:gs>
                <a:gs pos="45000">
                  <a:schemeClr val="bg1">
                    <a:alpha val="0"/>
                  </a:schemeClr>
                </a:gs>
                <a:gs pos="83000">
                  <a:schemeClr val="bg2">
                    <a:alpha val="0"/>
                  </a:scheme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err="1">
                <a:solidFill>
                  <a:schemeClr val="tx1"/>
                </a:solidFill>
                <a:latin typeface="OITA-EXTBOO" pitchFamily="2" charset="77"/>
              </a:endParaRPr>
            </a:p>
          </p:txBody>
        </p:sp>
        <p:pic>
          <p:nvPicPr>
            <p:cNvPr id="19" name="Picture 18">
              <a:extLst>
                <a:ext uri="{FF2B5EF4-FFF2-40B4-BE49-F238E27FC236}">
                  <a16:creationId xmlns:a16="http://schemas.microsoft.com/office/drawing/2014/main" id="{4BB29F1C-C59B-834E-927E-61386858E979}"/>
                </a:ext>
              </a:extLst>
            </p:cNvPr>
            <p:cNvPicPr>
              <a:picLocks noChangeAspect="1"/>
            </p:cNvPicPr>
            <p:nvPr userDrawn="1"/>
          </p:nvPicPr>
          <p:blipFill>
            <a:blip r:embed="rId4"/>
            <a:stretch>
              <a:fillRect/>
            </a:stretch>
          </p:blipFill>
          <p:spPr>
            <a:xfrm>
              <a:off x="12884482" y="5585124"/>
              <a:ext cx="2075503" cy="835736"/>
            </a:xfrm>
            <a:prstGeom prst="rect">
              <a:avLst/>
            </a:prstGeom>
          </p:spPr>
        </p:pic>
      </p:grpSp>
      <p:pic>
        <p:nvPicPr>
          <p:cNvPr id="13" name="Graphic 12">
            <a:extLst>
              <a:ext uri="{FF2B5EF4-FFF2-40B4-BE49-F238E27FC236}">
                <a16:creationId xmlns:a16="http://schemas.microsoft.com/office/drawing/2014/main" id="{DD314116-4D76-A148-A60D-742EECB3C3AA}"/>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282179" y="4290663"/>
            <a:ext cx="1052543" cy="590900"/>
          </a:xfrm>
          <a:prstGeom prst="rect">
            <a:avLst/>
          </a:prstGeom>
          <a:effectLst>
            <a:glow rad="149650">
              <a:schemeClr val="accent5">
                <a:alpha val="22000"/>
              </a:schemeClr>
            </a:glow>
          </a:effectLst>
        </p:spPr>
      </p:pic>
      <p:sp>
        <p:nvSpPr>
          <p:cNvPr id="17" name="Text Placeholder 4">
            <a:extLst>
              <a:ext uri="{FF2B5EF4-FFF2-40B4-BE49-F238E27FC236}">
                <a16:creationId xmlns:a16="http://schemas.microsoft.com/office/drawing/2014/main" id="{927593E5-4F1C-490B-C47C-439A5DED8938}"/>
              </a:ext>
            </a:extLst>
          </p:cNvPr>
          <p:cNvSpPr>
            <a:spLocks noGrp="1"/>
          </p:cNvSpPr>
          <p:nvPr>
            <p:ph type="body" sz="quarter" idx="14" hasCustomPrompt="1"/>
          </p:nvPr>
        </p:nvSpPr>
        <p:spPr>
          <a:xfrm>
            <a:off x="869156" y="187882"/>
            <a:ext cx="1733550" cy="273844"/>
          </a:xfrm>
          <a:prstGeom prst="rect">
            <a:avLst/>
          </a:prstGeom>
        </p:spPr>
        <p:txBody>
          <a:bodyPr anchor="ctr">
            <a:noAutofit/>
          </a:bodyPr>
          <a:lstStyle>
            <a:lvl1pPr marL="0" indent="0">
              <a:buFont typeface="Arial" panose="020B0604020202020204" pitchFamily="34" charset="0"/>
              <a:buNone/>
              <a:defRPr lang="en-GB" sz="750" b="0" kern="1200" cap="all" baseline="0" dirty="0" smtClean="0">
                <a:solidFill>
                  <a:schemeClr val="bg1"/>
                </a:solidFill>
                <a:latin typeface="Hunter" pitchFamily="82" charset="77"/>
                <a:ea typeface="+mn-ea"/>
                <a:cs typeface="+mn-cs"/>
              </a:defRPr>
            </a:lvl1pPr>
            <a:lvl2pPr marL="769144" indent="0">
              <a:buNone/>
              <a:defRPr lang="en-GB" sz="750" kern="1200" cap="all" baseline="0" dirty="0" smtClean="0">
                <a:solidFill>
                  <a:schemeClr val="bg1"/>
                </a:solidFill>
                <a:latin typeface="Hunter" pitchFamily="82" charset="77"/>
                <a:ea typeface="+mn-ea"/>
                <a:cs typeface="+mn-cs"/>
              </a:defRPr>
            </a:lvl2pPr>
            <a:lvl3pPr marL="1468040" indent="0">
              <a:buNone/>
              <a:defRPr lang="en-GB" sz="750" kern="1200" cap="all" baseline="0" dirty="0" smtClean="0">
                <a:solidFill>
                  <a:schemeClr val="bg1"/>
                </a:solidFill>
                <a:latin typeface="Hunter" pitchFamily="82" charset="77"/>
                <a:ea typeface="+mn-ea"/>
                <a:cs typeface="+mn-cs"/>
              </a:defRPr>
            </a:lvl3pPr>
          </a:lstStyle>
          <a:p>
            <a:pPr lvl="0"/>
            <a:r>
              <a:rPr lang="en-GB" dirty="0"/>
              <a:t>/ AUTHOR</a:t>
            </a:r>
          </a:p>
        </p:txBody>
      </p:sp>
      <p:sp>
        <p:nvSpPr>
          <p:cNvPr id="20" name="Date Placeholder 1">
            <a:extLst>
              <a:ext uri="{FF2B5EF4-FFF2-40B4-BE49-F238E27FC236}">
                <a16:creationId xmlns:a16="http://schemas.microsoft.com/office/drawing/2014/main" id="{509881D0-C7AE-8C9E-B13C-2F6FDA32D82E}"/>
              </a:ext>
            </a:extLst>
          </p:cNvPr>
          <p:cNvSpPr>
            <a:spLocks noGrp="1"/>
          </p:cNvSpPr>
          <p:nvPr>
            <p:ph type="dt" sz="half" idx="12"/>
          </p:nvPr>
        </p:nvSpPr>
        <p:spPr>
          <a:xfrm>
            <a:off x="114301" y="187881"/>
            <a:ext cx="737339" cy="273844"/>
          </a:xfrm>
          <a:prstGeom prst="rect">
            <a:avLst/>
          </a:prstGeom>
        </p:spPr>
        <p:txBody>
          <a:bodyPr bIns="0">
            <a:noAutofit/>
          </a:bodyPr>
          <a:lstStyle>
            <a:lvl1pPr algn="r">
              <a:defRPr>
                <a:solidFill>
                  <a:schemeClr val="bg1"/>
                </a:solidFill>
              </a:defRPr>
            </a:lvl1pPr>
          </a:lstStyle>
          <a:p>
            <a:fld id="{98E6C4EF-36D7-5147-8176-ADB8EC9E2129}" type="datetime1">
              <a:rPr lang="en-GB" smtClean="0"/>
              <a:t>17/11/2025</a:t>
            </a:fld>
            <a:endParaRPr lang="en-GB" dirty="0"/>
          </a:p>
        </p:txBody>
      </p:sp>
    </p:spTree>
    <p:extLst>
      <p:ext uri="{BB962C8B-B14F-4D97-AF65-F5344CB8AC3E}">
        <p14:creationId xmlns:p14="http://schemas.microsoft.com/office/powerpoint/2010/main" val="3044785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2 x Content Design 01">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28E0714-5815-0E4A-A6AD-0126AFF77C02}"/>
              </a:ext>
            </a:extLst>
          </p:cNvPr>
          <p:cNvPicPr>
            <a:picLocks noChangeAspect="1"/>
          </p:cNvPicPr>
          <p:nvPr userDrawn="1"/>
        </p:nvPicPr>
        <p:blipFill>
          <a:blip r:embed="rId2"/>
          <a:stretch>
            <a:fillRect/>
          </a:stretch>
        </p:blipFill>
        <p:spPr>
          <a:xfrm>
            <a:off x="0" y="0"/>
            <a:ext cx="9144000" cy="5155532"/>
          </a:xfrm>
          <a:prstGeom prst="rect">
            <a:avLst/>
          </a:prstGeom>
        </p:spPr>
      </p:pic>
      <p:sp>
        <p:nvSpPr>
          <p:cNvPr id="14" name="Triangle 13">
            <a:extLst>
              <a:ext uri="{FF2B5EF4-FFF2-40B4-BE49-F238E27FC236}">
                <a16:creationId xmlns:a16="http://schemas.microsoft.com/office/drawing/2014/main" id="{84B26CCE-5F21-5246-BEF8-C42EB2201633}"/>
              </a:ext>
            </a:extLst>
          </p:cNvPr>
          <p:cNvSpPr/>
          <p:nvPr userDrawn="1"/>
        </p:nvSpPr>
        <p:spPr>
          <a:xfrm>
            <a:off x="8748039" y="4947954"/>
            <a:ext cx="240790" cy="207577"/>
          </a:xfrm>
          <a:prstGeom prst="triangle">
            <a:avLst/>
          </a:prstGeom>
          <a:solidFill>
            <a:srgbClr val="E9E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i="0" dirty="0">
              <a:latin typeface="Hunter" pitchFamily="82" charset="77"/>
            </a:endParaRPr>
          </a:p>
        </p:txBody>
      </p:sp>
      <p:sp>
        <p:nvSpPr>
          <p:cNvPr id="18" name="Freeform 17">
            <a:extLst>
              <a:ext uri="{FF2B5EF4-FFF2-40B4-BE49-F238E27FC236}">
                <a16:creationId xmlns:a16="http://schemas.microsoft.com/office/drawing/2014/main" id="{A138C03E-B90C-FA45-8FAB-FD27894C1D9C}"/>
              </a:ext>
            </a:extLst>
          </p:cNvPr>
          <p:cNvSpPr/>
          <p:nvPr userDrawn="1"/>
        </p:nvSpPr>
        <p:spPr>
          <a:xfrm>
            <a:off x="282179" y="4519203"/>
            <a:ext cx="264790" cy="362360"/>
          </a:xfrm>
          <a:custGeom>
            <a:avLst/>
            <a:gdLst>
              <a:gd name="connsiteX0" fmla="*/ 405797 w 1455809"/>
              <a:gd name="connsiteY0" fmla="*/ 878777 h 1992249"/>
              <a:gd name="connsiteX1" fmla="*/ 405797 w 1455809"/>
              <a:gd name="connsiteY1" fmla="*/ 1186815 h 1992249"/>
              <a:gd name="connsiteX2" fmla="*/ 727857 w 1455809"/>
              <a:gd name="connsiteY2" fmla="*/ 1468374 h 1992249"/>
              <a:gd name="connsiteX3" fmla="*/ 1217484 w 1455809"/>
              <a:gd name="connsiteY3" fmla="*/ 1040511 h 1992249"/>
              <a:gd name="connsiteX4" fmla="*/ 1217484 w 1455809"/>
              <a:gd name="connsiteY4" fmla="*/ 1256443 h 1992249"/>
              <a:gd name="connsiteX5" fmla="*/ 727857 w 1455809"/>
              <a:gd name="connsiteY5" fmla="*/ 1684211 h 1992249"/>
              <a:gd name="connsiteX6" fmla="*/ 238325 w 1455809"/>
              <a:gd name="connsiteY6" fmla="*/ 1256348 h 1992249"/>
              <a:gd name="connsiteX7" fmla="*/ 238325 w 1455809"/>
              <a:gd name="connsiteY7" fmla="*/ 516446 h 1992249"/>
              <a:gd name="connsiteX8" fmla="*/ 727857 w 1455809"/>
              <a:gd name="connsiteY8" fmla="*/ 944309 h 1992249"/>
              <a:gd name="connsiteX9" fmla="*/ 1455809 w 1455809"/>
              <a:gd name="connsiteY9" fmla="*/ 308229 h 1992249"/>
              <a:gd name="connsiteX10" fmla="*/ 1455809 w 1455809"/>
              <a:gd name="connsiteY10" fmla="*/ 0 h 1992249"/>
              <a:gd name="connsiteX11" fmla="*/ 727857 w 1455809"/>
              <a:gd name="connsiteY11" fmla="*/ 636270 h 1992249"/>
              <a:gd name="connsiteX12" fmla="*/ 0 w 1455809"/>
              <a:gd name="connsiteY12" fmla="*/ 0 h 1992249"/>
              <a:gd name="connsiteX13" fmla="*/ 0 w 1455809"/>
              <a:gd name="connsiteY13" fmla="*/ 1355979 h 1992249"/>
              <a:gd name="connsiteX14" fmla="*/ 727857 w 1455809"/>
              <a:gd name="connsiteY14" fmla="*/ 1992249 h 1992249"/>
              <a:gd name="connsiteX15" fmla="*/ 1455809 w 1455809"/>
              <a:gd name="connsiteY15" fmla="*/ 1356170 h 1992249"/>
              <a:gd name="connsiteX16" fmla="*/ 1455809 w 1455809"/>
              <a:gd name="connsiteY16" fmla="*/ 523875 h 1992249"/>
              <a:gd name="connsiteX17" fmla="*/ 727857 w 1455809"/>
              <a:gd name="connsiteY17" fmla="*/ 1160336 h 199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55809" h="1992249">
                <a:moveTo>
                  <a:pt x="405797" y="878777"/>
                </a:moveTo>
                <a:lnTo>
                  <a:pt x="405797" y="1186815"/>
                </a:lnTo>
                <a:lnTo>
                  <a:pt x="727857" y="1468374"/>
                </a:lnTo>
                <a:lnTo>
                  <a:pt x="1217484" y="1040511"/>
                </a:lnTo>
                <a:lnTo>
                  <a:pt x="1217484" y="1256443"/>
                </a:lnTo>
                <a:lnTo>
                  <a:pt x="727857" y="1684211"/>
                </a:lnTo>
                <a:lnTo>
                  <a:pt x="238325" y="1256348"/>
                </a:lnTo>
                <a:lnTo>
                  <a:pt x="238325" y="516446"/>
                </a:lnTo>
                <a:lnTo>
                  <a:pt x="727857" y="944309"/>
                </a:lnTo>
                <a:lnTo>
                  <a:pt x="1455809" y="308229"/>
                </a:lnTo>
                <a:lnTo>
                  <a:pt x="1455809" y="0"/>
                </a:lnTo>
                <a:lnTo>
                  <a:pt x="727857" y="636270"/>
                </a:lnTo>
                <a:lnTo>
                  <a:pt x="0" y="0"/>
                </a:lnTo>
                <a:lnTo>
                  <a:pt x="0" y="1355979"/>
                </a:lnTo>
                <a:lnTo>
                  <a:pt x="727857" y="1992249"/>
                </a:lnTo>
                <a:lnTo>
                  <a:pt x="1455809" y="1356170"/>
                </a:lnTo>
                <a:lnTo>
                  <a:pt x="1455809" y="523875"/>
                </a:lnTo>
                <a:lnTo>
                  <a:pt x="727857" y="1160336"/>
                </a:lnTo>
                <a:close/>
              </a:path>
            </a:pathLst>
          </a:custGeom>
          <a:solidFill>
            <a:srgbClr val="1A1A18"/>
          </a:solidFill>
          <a:ln w="9472" cap="flat">
            <a:noFill/>
            <a:prstDash val="solid"/>
            <a:miter/>
          </a:ln>
        </p:spPr>
        <p:txBody>
          <a:bodyPr rtlCol="0" anchor="ctr"/>
          <a:lstStyle/>
          <a:p>
            <a:endParaRPr lang="en-GB" sz="1050" dirty="0">
              <a:latin typeface="Oita-ExtBoo" pitchFamily="50" charset="0"/>
            </a:endParaRPr>
          </a:p>
        </p:txBody>
      </p:sp>
      <p:sp>
        <p:nvSpPr>
          <p:cNvPr id="16" name="Title 1">
            <a:extLst>
              <a:ext uri="{FF2B5EF4-FFF2-40B4-BE49-F238E27FC236}">
                <a16:creationId xmlns:a16="http://schemas.microsoft.com/office/drawing/2014/main" id="{D3A82A1F-C186-A843-9E19-4ACB54F7DB35}"/>
              </a:ext>
            </a:extLst>
          </p:cNvPr>
          <p:cNvSpPr>
            <a:spLocks noGrp="1"/>
          </p:cNvSpPr>
          <p:nvPr>
            <p:ph type="title"/>
          </p:nvPr>
        </p:nvSpPr>
        <p:spPr>
          <a:xfrm>
            <a:off x="296466" y="496127"/>
            <a:ext cx="3858675" cy="346249"/>
          </a:xfrm>
        </p:spPr>
        <p:txBody>
          <a:bodyPr/>
          <a:lstStyle/>
          <a:p>
            <a:r>
              <a:rPr lang="en-GB"/>
              <a:t>Click to edit Master title style</a:t>
            </a:r>
            <a:endParaRPr lang="en-US" dirty="0"/>
          </a:p>
        </p:txBody>
      </p:sp>
      <p:sp>
        <p:nvSpPr>
          <p:cNvPr id="17" name="Text Placeholder 8">
            <a:extLst>
              <a:ext uri="{FF2B5EF4-FFF2-40B4-BE49-F238E27FC236}">
                <a16:creationId xmlns:a16="http://schemas.microsoft.com/office/drawing/2014/main" id="{40DE9FFB-D63E-E84A-BAE5-784A99ABCD75}"/>
              </a:ext>
            </a:extLst>
          </p:cNvPr>
          <p:cNvSpPr>
            <a:spLocks noGrp="1"/>
          </p:cNvSpPr>
          <p:nvPr>
            <p:ph type="body" sz="quarter" idx="18" hasCustomPrompt="1"/>
          </p:nvPr>
        </p:nvSpPr>
        <p:spPr>
          <a:xfrm>
            <a:off x="296467" y="817806"/>
            <a:ext cx="3858675" cy="392385"/>
          </a:xfrm>
        </p:spPr>
        <p:txBody>
          <a:bodyPr>
            <a:spAutoFit/>
          </a:bodyPr>
          <a:lstStyle>
            <a:lvl1pPr>
              <a:lnSpc>
                <a:spcPct val="100000"/>
              </a:lnSpc>
              <a:defRPr sz="1350" b="0" i="0">
                <a:solidFill>
                  <a:schemeClr val="tx1"/>
                </a:solidFill>
                <a:latin typeface="Hunter" pitchFamily="8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Sub Heading</a:t>
            </a:r>
          </a:p>
        </p:txBody>
      </p:sp>
      <p:sp>
        <p:nvSpPr>
          <p:cNvPr id="7" name="Text Placeholder 6">
            <a:extLst>
              <a:ext uri="{FF2B5EF4-FFF2-40B4-BE49-F238E27FC236}">
                <a16:creationId xmlns:a16="http://schemas.microsoft.com/office/drawing/2014/main" id="{61EE78F6-F6BE-BE46-8467-2BE99D6E3E2F}"/>
              </a:ext>
            </a:extLst>
          </p:cNvPr>
          <p:cNvSpPr>
            <a:spLocks noGrp="1"/>
          </p:cNvSpPr>
          <p:nvPr>
            <p:ph type="body" sz="quarter" idx="19"/>
          </p:nvPr>
        </p:nvSpPr>
        <p:spPr>
          <a:xfrm>
            <a:off x="292264" y="1347300"/>
            <a:ext cx="7084800" cy="3124200"/>
          </a:xfrm>
        </p:spPr>
        <p:txBody>
          <a:bodyPr numCol="2" spcCol="360000">
            <a:noAutofit/>
          </a:bodyPr>
          <a:lstStyle>
            <a:lvl3pPr marL="0" indent="0">
              <a:lnSpc>
                <a:spcPct val="80000"/>
              </a:lnSpc>
              <a:spcBef>
                <a:spcPts val="300"/>
              </a:spcBef>
              <a:buFont typeface="Arial" panose="020B0604020202020204" pitchFamily="34" charset="0"/>
              <a:buNone/>
              <a:defRPr sz="1275" b="0" i="0">
                <a:solidFill>
                  <a:schemeClr val="accent6"/>
                </a:solidFill>
                <a:latin typeface="Hunter" pitchFamily="82" charset="77"/>
              </a:defRPr>
            </a:lvl3pPr>
            <a:lvl4pPr marL="324000" indent="-162000">
              <a:lnSpc>
                <a:spcPct val="80000"/>
              </a:lnSpc>
              <a:spcBef>
                <a:spcPts val="300"/>
              </a:spcBef>
              <a:tabLst/>
              <a:defRPr/>
            </a:lvl4pPr>
            <a:lvl5pPr marL="486000" indent="-162000">
              <a:lnSpc>
                <a:spcPct val="80000"/>
              </a:lnSpc>
              <a:spcBef>
                <a:spcPts val="300"/>
              </a:spcBef>
              <a:tabLs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a:extLst>
              <a:ext uri="{FF2B5EF4-FFF2-40B4-BE49-F238E27FC236}">
                <a16:creationId xmlns:a16="http://schemas.microsoft.com/office/drawing/2014/main" id="{378D0CE4-D749-414B-A248-2E2AA1884F3D}"/>
              </a:ext>
            </a:extLst>
          </p:cNvPr>
          <p:cNvSpPr>
            <a:spLocks noGrp="1"/>
          </p:cNvSpPr>
          <p:nvPr>
            <p:ph type="sldNum" sz="quarter" idx="22"/>
          </p:nvPr>
        </p:nvSpPr>
        <p:spPr/>
        <p:txBody>
          <a:bodyPr/>
          <a:lstStyle>
            <a:lvl1pPr>
              <a:defRPr lang="en-GB" sz="1050" b="0" i="0" kern="1200" smtClean="0">
                <a:solidFill>
                  <a:srgbClr val="EAE2E8"/>
                </a:solidFill>
                <a:latin typeface="Hunter Regular" pitchFamily="82" charset="77"/>
                <a:ea typeface="+mn-ea"/>
                <a:cs typeface="+mn-cs"/>
              </a:defRPr>
            </a:lvl1pPr>
          </a:lstStyle>
          <a:p>
            <a:fld id="{F49585C0-0824-4936-AF14-C427678EA3C4}" type="slidenum">
              <a:rPr lang="en-GB" smtClean="0"/>
              <a:pPr/>
              <a:t>‹#›</a:t>
            </a:fld>
            <a:endParaRPr lang="en-GB" dirty="0"/>
          </a:p>
        </p:txBody>
      </p:sp>
      <p:pic>
        <p:nvPicPr>
          <p:cNvPr id="12" name="Picture 11">
            <a:extLst>
              <a:ext uri="{FF2B5EF4-FFF2-40B4-BE49-F238E27FC236}">
                <a16:creationId xmlns:a16="http://schemas.microsoft.com/office/drawing/2014/main" id="{A07276C8-80D4-D65A-0C82-1C8BD7769A2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659984" y="178386"/>
            <a:ext cx="1247744" cy="502425"/>
          </a:xfrm>
          <a:prstGeom prst="rect">
            <a:avLst/>
          </a:prstGeom>
        </p:spPr>
      </p:pic>
      <p:sp>
        <p:nvSpPr>
          <p:cNvPr id="13" name="Text Placeholder 16">
            <a:extLst>
              <a:ext uri="{FF2B5EF4-FFF2-40B4-BE49-F238E27FC236}">
                <a16:creationId xmlns:a16="http://schemas.microsoft.com/office/drawing/2014/main" id="{38CCC6B3-116E-ECFF-7305-6226FB231A72}"/>
              </a:ext>
            </a:extLst>
          </p:cNvPr>
          <p:cNvSpPr>
            <a:spLocks noGrp="1"/>
          </p:cNvSpPr>
          <p:nvPr>
            <p:ph type="body" sz="quarter" idx="11" hasCustomPrompt="1"/>
          </p:nvPr>
        </p:nvSpPr>
        <p:spPr>
          <a:xfrm>
            <a:off x="306858" y="187882"/>
            <a:ext cx="488187" cy="273843"/>
          </a:xfrm>
          <a:prstGeom prst="rect">
            <a:avLst/>
          </a:prstGeom>
        </p:spPr>
        <p:txBody>
          <a:bodyPr anchor="ctr">
            <a:noAutofit/>
          </a:bodyPr>
          <a:lstStyle>
            <a:lvl1pPr marL="0" indent="0">
              <a:buFont typeface="Arial" panose="020B0604020202020204" pitchFamily="34" charset="0"/>
              <a:buNone/>
              <a:defRPr sz="750" b="0" i="0" cap="all" baseline="0">
                <a:solidFill>
                  <a:schemeClr val="accent3"/>
                </a:solidFill>
                <a:latin typeface="Hunter Regular" pitchFamily="82" charset="77"/>
              </a:defRPr>
            </a:lvl1pPr>
          </a:lstStyle>
          <a:p>
            <a:pPr lvl="0"/>
            <a:r>
              <a:rPr lang="en-GB" dirty="0"/>
              <a:t>SECTION</a:t>
            </a:r>
            <a:endParaRPr lang="en-US" dirty="0"/>
          </a:p>
        </p:txBody>
      </p:sp>
      <p:sp>
        <p:nvSpPr>
          <p:cNvPr id="21" name="Footer Placeholder 2">
            <a:extLst>
              <a:ext uri="{FF2B5EF4-FFF2-40B4-BE49-F238E27FC236}">
                <a16:creationId xmlns:a16="http://schemas.microsoft.com/office/drawing/2014/main" id="{5BD48D94-3047-EB16-90FC-03703E7C48F6}"/>
              </a:ext>
            </a:extLst>
          </p:cNvPr>
          <p:cNvSpPr>
            <a:spLocks noGrp="1"/>
          </p:cNvSpPr>
          <p:nvPr>
            <p:ph type="ftr" sz="quarter" idx="25"/>
          </p:nvPr>
        </p:nvSpPr>
        <p:spPr>
          <a:xfrm>
            <a:off x="860311" y="187882"/>
            <a:ext cx="1733550" cy="273844"/>
          </a:xfrm>
        </p:spPr>
        <p:txBody>
          <a:bodyPr vert="horz" lIns="0" tIns="0" rIns="0" bIns="0" rtlCol="0" anchor="ctr">
            <a:noAutofit/>
          </a:bodyPr>
          <a:lstStyle>
            <a:lvl1pPr>
              <a:defRPr lang="en-GB" cap="all" baseline="0" dirty="0">
                <a:solidFill>
                  <a:schemeClr val="tx1"/>
                </a:solidFill>
              </a:defRPr>
            </a:lvl1pPr>
          </a:lstStyle>
          <a:p>
            <a:pPr>
              <a:buFont typeface="Arial" panose="020B0604020202020204" pitchFamily="34" charset="0"/>
              <a:buNone/>
            </a:pPr>
            <a:r>
              <a:rPr lang="en-GB"/>
              <a:t>Document Title</a:t>
            </a:r>
          </a:p>
        </p:txBody>
      </p:sp>
    </p:spTree>
    <p:extLst>
      <p:ext uri="{BB962C8B-B14F-4D97-AF65-F5344CB8AC3E}">
        <p14:creationId xmlns:p14="http://schemas.microsoft.com/office/powerpoint/2010/main" val="131870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hyperlink" Target="https://fgiesen.wordpress.com/2021/10/04/gpu-bcn-decodin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https://fgiesen.wordpress.com/2021/10/04/gpu-bcn-decoding/" TargetMode="External"/><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hyperlink" Target="https://registry.khronos.org/OpenGL/extensions/EXT/EXT_texture_compression_dxt1.txt" TargetMode="External"/><Relationship Id="rId4" Type="http://schemas.openxmlformats.org/officeDocument/2006/relationships/hyperlink" Target="https://www.ludicon.com/castano/blog/2009/03/gpu-dxt-decompression/"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6B816-6C55-6C3F-57B6-A315AFD54640}"/>
              </a:ext>
            </a:extLst>
          </p:cNvPr>
          <p:cNvSpPr>
            <a:spLocks noGrp="1"/>
          </p:cNvSpPr>
          <p:nvPr>
            <p:ph type="title"/>
          </p:nvPr>
        </p:nvSpPr>
        <p:spPr>
          <a:xfrm>
            <a:off x="110834" y="64679"/>
            <a:ext cx="4010890" cy="1430897"/>
          </a:xfrm>
        </p:spPr>
        <p:txBody>
          <a:bodyPr>
            <a:normAutofit/>
          </a:bodyPr>
          <a:lstStyle/>
          <a:p>
            <a:r>
              <a:rPr lang="en-US" sz="3600" b="1" dirty="0"/>
              <a:t>How to Decimate </a:t>
            </a:r>
            <a:br>
              <a:rPr lang="en-US" sz="3600" b="1" dirty="0"/>
            </a:br>
            <a:r>
              <a:rPr lang="en-US" sz="3600" b="1" dirty="0"/>
              <a:t>your textures</a:t>
            </a:r>
            <a:endParaRPr lang="en-GB" sz="3600" b="1" dirty="0"/>
          </a:p>
        </p:txBody>
      </p:sp>
      <p:sp>
        <p:nvSpPr>
          <p:cNvPr id="5" name="Title 1">
            <a:extLst>
              <a:ext uri="{FF2B5EF4-FFF2-40B4-BE49-F238E27FC236}">
                <a16:creationId xmlns:a16="http://schemas.microsoft.com/office/drawing/2014/main" id="{EF365538-E4E6-4EFF-ABB2-2B8527CB8EA8}"/>
              </a:ext>
            </a:extLst>
          </p:cNvPr>
          <p:cNvSpPr txBox="1">
            <a:spLocks/>
          </p:cNvSpPr>
          <p:nvPr/>
        </p:nvSpPr>
        <p:spPr>
          <a:xfrm>
            <a:off x="110834" y="1178666"/>
            <a:ext cx="3616037" cy="1038074"/>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50" b="0" i="0" u="none" strike="noStrike" cap="none" spc="38" baseline="0">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r>
              <a:rPr lang="en-US" sz="2000" b="1" dirty="0" err="1"/>
              <a:t>BCn</a:t>
            </a:r>
            <a:r>
              <a:rPr lang="en-US" sz="2000" b="1" dirty="0"/>
              <a:t> compression tricks in Horizon Forbidden West</a:t>
            </a:r>
          </a:p>
        </p:txBody>
      </p:sp>
      <p:sp>
        <p:nvSpPr>
          <p:cNvPr id="8" name="Title 1">
            <a:extLst>
              <a:ext uri="{FF2B5EF4-FFF2-40B4-BE49-F238E27FC236}">
                <a16:creationId xmlns:a16="http://schemas.microsoft.com/office/drawing/2014/main" id="{C3E6EBF1-A50D-02E1-EE3D-9D403C562BBF}"/>
              </a:ext>
            </a:extLst>
          </p:cNvPr>
          <p:cNvSpPr txBox="1">
            <a:spLocks/>
          </p:cNvSpPr>
          <p:nvPr/>
        </p:nvSpPr>
        <p:spPr>
          <a:xfrm>
            <a:off x="110836" y="2020128"/>
            <a:ext cx="3325092" cy="1038074"/>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50" b="0" i="0" u="none" strike="noStrike" cap="none" spc="38" baseline="0">
                <a:solidFill>
                  <a:schemeClr val="bg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r>
              <a:rPr lang="en-US" sz="1000" dirty="0"/>
              <a:t>hugh.malan@guerrilla-games.com</a:t>
            </a:r>
          </a:p>
        </p:txBody>
      </p:sp>
      <p:pic>
        <p:nvPicPr>
          <p:cNvPr id="10" name="Picture 9">
            <a:extLst>
              <a:ext uri="{FF2B5EF4-FFF2-40B4-BE49-F238E27FC236}">
                <a16:creationId xmlns:a16="http://schemas.microsoft.com/office/drawing/2014/main" id="{2019BEF4-F16B-2A7F-E30B-77A78A6DA12F}"/>
              </a:ext>
            </a:extLst>
          </p:cNvPr>
          <p:cNvPicPr>
            <a:picLocks noChangeAspect="1"/>
          </p:cNvPicPr>
          <p:nvPr/>
        </p:nvPicPr>
        <p:blipFill>
          <a:blip r:embed="rId3"/>
          <a:stretch>
            <a:fillRect/>
          </a:stretch>
        </p:blipFill>
        <p:spPr>
          <a:xfrm>
            <a:off x="1367327" y="4905696"/>
            <a:ext cx="6170064" cy="237804"/>
          </a:xfrm>
          <a:prstGeom prst="rect">
            <a:avLst/>
          </a:prstGeom>
        </p:spPr>
      </p:pic>
    </p:spTree>
    <p:extLst>
      <p:ext uri="{BB962C8B-B14F-4D97-AF65-F5344CB8AC3E}">
        <p14:creationId xmlns:p14="http://schemas.microsoft.com/office/powerpoint/2010/main" val="2571363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 Nubis picture ]</a:t>
            </a:r>
            <a:endParaRPr/>
          </a:p>
        </p:txBody>
      </p:sp>
      <p:pic>
        <p:nvPicPr>
          <p:cNvPr id="62" name="Google Shape;62;p14"/>
          <p:cNvPicPr preferRelativeResize="0"/>
          <p:nvPr/>
        </p:nvPicPr>
        <p:blipFill>
          <a:blip r:embed="rId3">
            <a:alphaModFix/>
          </a:blip>
          <a:stretch>
            <a:fillRect/>
          </a:stretch>
        </p:blipFill>
        <p:spPr>
          <a:xfrm>
            <a:off x="-6" y="-1"/>
            <a:ext cx="9143951"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5"/>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8"/>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9"/>
          <p:cNvPicPr preferRelativeResize="0"/>
          <p:nvPr/>
        </p:nvPicPr>
        <p:blipFill>
          <a:blip r:embed="rId3">
            <a:alphaModFix/>
          </a:blip>
          <a:stretch>
            <a:fillRect/>
          </a:stretch>
        </p:blipFill>
        <p:spPr>
          <a:xfrm>
            <a:off x="0" y="-3"/>
            <a:ext cx="9144000" cy="51435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20"/>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21"/>
          <p:cNvPicPr preferRelativeResize="0"/>
          <p:nvPr/>
        </p:nvPicPr>
        <p:blipFill>
          <a:blip r:embed="rId3">
            <a:alphaModFix/>
          </a:blip>
          <a:stretch>
            <a:fillRect/>
          </a:stretch>
        </p:blipFill>
        <p:spPr>
          <a:xfrm>
            <a:off x="0" y="-5"/>
            <a:ext cx="9144000" cy="5143505"/>
          </a:xfrm>
          <a:prstGeom prst="rect">
            <a:avLst/>
          </a:prstGeom>
          <a:noFill/>
          <a:ln>
            <a:noFill/>
          </a:ln>
        </p:spPr>
      </p:pic>
      <p:sp>
        <p:nvSpPr>
          <p:cNvPr id="98" name="Google Shape;98;p21"/>
          <p:cNvSpPr txBox="1"/>
          <p:nvPr/>
        </p:nvSpPr>
        <p:spPr>
          <a:xfrm>
            <a:off x="6840200" y="339100"/>
            <a:ext cx="17538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FFFF00"/>
                </a:solidFill>
              </a:rPr>
              <a:t>Approximate</a:t>
            </a:r>
            <a:endParaRPr sz="1800">
              <a:solidFill>
                <a:srgbClr val="FFFF00"/>
              </a:solidFill>
            </a:endParaRPr>
          </a:p>
          <a:p>
            <a:pPr marL="0" lvl="0" indent="0" algn="l" rtl="0">
              <a:spcBef>
                <a:spcPts val="0"/>
              </a:spcBef>
              <a:spcAft>
                <a:spcPts val="0"/>
              </a:spcAft>
              <a:buClr>
                <a:schemeClr val="dk1"/>
              </a:buClr>
              <a:buSzPts val="1100"/>
              <a:buFont typeface="Arial"/>
              <a:buNone/>
            </a:pPr>
            <a:r>
              <a:rPr lang="en-GB" sz="1800">
                <a:solidFill>
                  <a:srgbClr val="00FF00"/>
                </a:solidFill>
              </a:rPr>
              <a:t>Ideal</a:t>
            </a:r>
            <a:endParaRPr sz="180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Picture of long distance shadows</a:t>
            </a:r>
            <a:endParaRPr/>
          </a:p>
        </p:txBody>
      </p:sp>
      <p:pic>
        <p:nvPicPr>
          <p:cNvPr id="104" name="Google Shape;104;p22"/>
          <p:cNvPicPr preferRelativeResize="0"/>
          <p:nvPr/>
        </p:nvPicPr>
        <p:blipFill>
          <a:blip r:embed="rId3">
            <a:alphaModFix/>
          </a:blip>
          <a:stretch>
            <a:fillRect/>
          </a:stretch>
        </p:blipFill>
        <p:spPr>
          <a:xfrm>
            <a:off x="0" y="0"/>
            <a:ext cx="9144000" cy="5143527"/>
          </a:xfrm>
          <a:prstGeom prst="rect">
            <a:avLst/>
          </a:prstGeom>
          <a:noFill/>
          <a:ln>
            <a:noFill/>
          </a:ln>
        </p:spPr>
      </p:pic>
      <p:pic>
        <p:nvPicPr>
          <p:cNvPr id="105" name="Google Shape;105;p22"/>
          <p:cNvPicPr preferRelativeResize="0"/>
          <p:nvPr/>
        </p:nvPicPr>
        <p:blipFill>
          <a:blip r:embed="rId4">
            <a:alphaModFix/>
          </a:blip>
          <a:stretch>
            <a:fillRect/>
          </a:stretch>
        </p:blipFill>
        <p:spPr>
          <a:xfrm>
            <a:off x="263461" y="175650"/>
            <a:ext cx="4308539" cy="841800"/>
          </a:xfrm>
          <a:prstGeom prst="rect">
            <a:avLst/>
          </a:prstGeom>
          <a:noFill/>
          <a:ln>
            <a:noFill/>
          </a:ln>
          <a:effectLst>
            <a:outerShdw blurRad="100013" dist="19050" dir="5400000" algn="bl" rotWithShape="0">
              <a:srgbClr val="000000"/>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en-GB" b="1" dirty="0"/>
              <a:t>16bpp input   &gt;=   4bpp BC1 output</a:t>
            </a:r>
            <a:endParaRPr b="1" dirty="0"/>
          </a:p>
        </p:txBody>
      </p:sp>
      <p:sp>
        <p:nvSpPr>
          <p:cNvPr id="111" name="Google Shape;111;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2" name="Google Shape;112;p23"/>
          <p:cNvPicPr preferRelativeResize="0"/>
          <p:nvPr/>
        </p:nvPicPr>
        <p:blipFill>
          <a:blip r:embed="rId3">
            <a:alphaModFix/>
          </a:blip>
          <a:stretch>
            <a:fillRect/>
          </a:stretch>
        </p:blipFill>
        <p:spPr>
          <a:xfrm>
            <a:off x="311700" y="1152475"/>
            <a:ext cx="3416400" cy="3416400"/>
          </a:xfrm>
          <a:prstGeom prst="rect">
            <a:avLst/>
          </a:prstGeom>
          <a:noFill/>
          <a:ln>
            <a:noFill/>
          </a:ln>
        </p:spPr>
      </p:pic>
      <p:pic>
        <p:nvPicPr>
          <p:cNvPr id="113" name="Google Shape;113;p23"/>
          <p:cNvPicPr preferRelativeResize="0"/>
          <p:nvPr/>
        </p:nvPicPr>
        <p:blipFill>
          <a:blip r:embed="rId4">
            <a:alphaModFix/>
          </a:blip>
          <a:stretch>
            <a:fillRect/>
          </a:stretch>
        </p:blipFill>
        <p:spPr>
          <a:xfrm>
            <a:off x="5415900" y="1152475"/>
            <a:ext cx="3416400" cy="3416400"/>
          </a:xfrm>
          <a:prstGeom prst="rect">
            <a:avLst/>
          </a:prstGeom>
          <a:noFill/>
          <a:ln>
            <a:noFill/>
          </a:ln>
        </p:spPr>
      </p:pic>
      <p:pic>
        <p:nvPicPr>
          <p:cNvPr id="114" name="Google Shape;114;p23"/>
          <p:cNvPicPr preferRelativeResize="0"/>
          <p:nvPr/>
        </p:nvPicPr>
        <p:blipFill>
          <a:blip r:embed="rId5">
            <a:alphaModFix/>
          </a:blip>
          <a:stretch>
            <a:fillRect/>
          </a:stretch>
        </p:blipFill>
        <p:spPr>
          <a:xfrm>
            <a:off x="5415900" y="1152475"/>
            <a:ext cx="3416400" cy="3416400"/>
          </a:xfrm>
          <a:prstGeom prst="rect">
            <a:avLst/>
          </a:prstGeom>
          <a:noFill/>
          <a:ln>
            <a:noFill/>
          </a:ln>
        </p:spPr>
      </p:pic>
      <p:pic>
        <p:nvPicPr>
          <p:cNvPr id="115" name="Google Shape;115;p23"/>
          <p:cNvPicPr preferRelativeResize="0"/>
          <p:nvPr/>
        </p:nvPicPr>
        <p:blipFill>
          <a:blip r:embed="rId6">
            <a:alphaModFix/>
          </a:blip>
          <a:stretch>
            <a:fillRect/>
          </a:stretch>
        </p:blipFill>
        <p:spPr>
          <a:xfrm>
            <a:off x="311700" y="1152475"/>
            <a:ext cx="3416400" cy="3416400"/>
          </a:xfrm>
          <a:prstGeom prst="rect">
            <a:avLst/>
          </a:prstGeom>
          <a:noFill/>
          <a:ln>
            <a:noFill/>
          </a:ln>
        </p:spPr>
      </p:pic>
      <p:pic>
        <p:nvPicPr>
          <p:cNvPr id="116" name="Google Shape;116;p23"/>
          <p:cNvPicPr preferRelativeResize="0"/>
          <p:nvPr/>
        </p:nvPicPr>
        <p:blipFill>
          <a:blip r:embed="rId7">
            <a:alphaModFix/>
          </a:blip>
          <a:stretch>
            <a:fillRect/>
          </a:stretch>
        </p:blipFill>
        <p:spPr>
          <a:xfrm>
            <a:off x="2716846" y="1244375"/>
            <a:ext cx="3232575" cy="3232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Google Shape;121;p24">
            <a:extLst>
              <a:ext uri="{FF2B5EF4-FFF2-40B4-BE49-F238E27FC236}">
                <a16:creationId xmlns:a16="http://schemas.microsoft.com/office/drawing/2014/main" id="{A0BF1DB5-5D76-0EBA-A432-89C7443E9E36}"/>
              </a:ext>
            </a:extLst>
          </p:cNvPr>
          <p:cNvSpPr txBox="1">
            <a:spLocks/>
          </p:cNvSpPr>
          <p:nvPr/>
        </p:nvSpPr>
        <p:spPr>
          <a:xfrm>
            <a:off x="311700" y="283100"/>
            <a:ext cx="8520600" cy="42858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96665">
              <a:buSzPts val="4222"/>
              <a:buFont typeface="Arial"/>
              <a:buChar char="●"/>
            </a:pPr>
            <a:r>
              <a:rPr lang="en-US" sz="4221" dirty="0"/>
              <a:t>Requirements</a:t>
            </a:r>
          </a:p>
          <a:p>
            <a:pPr marL="457200" indent="-496665">
              <a:buSzPts val="4222"/>
              <a:buFont typeface="Arial"/>
              <a:buChar char="●"/>
            </a:pPr>
            <a:r>
              <a:rPr lang="en-US" sz="4221" dirty="0"/>
              <a:t>BC1 overview</a:t>
            </a:r>
          </a:p>
          <a:p>
            <a:pPr marL="457200" indent="-496665">
              <a:buSzPts val="4222"/>
              <a:buFont typeface="Arial"/>
              <a:buChar char="●"/>
            </a:pPr>
            <a:r>
              <a:rPr lang="en-US" sz="4221" dirty="0"/>
              <a:t>GPU sampling</a:t>
            </a:r>
          </a:p>
          <a:p>
            <a:pPr marL="457200" indent="-496665">
              <a:buSzPts val="4222"/>
              <a:buFont typeface="Arial"/>
              <a:buChar char="●"/>
            </a:pPr>
            <a:r>
              <a:rPr lang="en-US" sz="4221" dirty="0"/>
              <a:t>RGB to scalar</a:t>
            </a:r>
          </a:p>
          <a:p>
            <a:pPr marL="457200" indent="-496665">
              <a:buSzPts val="4222"/>
              <a:buFont typeface="Arial"/>
              <a:buChar char="●"/>
            </a:pPr>
            <a:r>
              <a:rPr lang="en-US" sz="4221" dirty="0"/>
              <a:t>Encoder</a:t>
            </a:r>
          </a:p>
          <a:p>
            <a:pPr marL="457200" indent="-496665">
              <a:buSzPts val="4222"/>
              <a:buFont typeface="Arial"/>
              <a:buChar char="●"/>
            </a:pPr>
            <a:r>
              <a:rPr lang="en-US" sz="4221" dirty="0"/>
              <a:t>Results</a:t>
            </a:r>
            <a:endParaRPr lang="en-US" dirty="0"/>
          </a:p>
        </p:txBody>
      </p:sp>
    </p:spTree>
    <p:extLst>
      <p:ext uri="{BB962C8B-B14F-4D97-AF65-F5344CB8AC3E}">
        <p14:creationId xmlns:p14="http://schemas.microsoft.com/office/powerpoint/2010/main" val="1352698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25" title="4x4B_64Bits.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6" title="4x4B_64BitsEP0.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7" title="4x4B_64BitsEP01.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28" title="4x4B_64BitsEP01Indices.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9" title="4x4B_64BitsEP01IndicesCube.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30" title="4x4B_64BitsEP01IndicesCubePal.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31" title="4x4B_64BitsEP01IndicesCubePalIdx.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32" title="4x4B_64BitsEP01IndicesCubePalIdxCol.png"/>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33"/>
          <p:cNvPicPr preferRelativeResize="0"/>
          <p:nvPr/>
        </p:nvPicPr>
        <p:blipFill>
          <a:blip r:embed="rId3">
            <a:alphaModFix/>
          </a:blip>
          <a:stretch>
            <a:fillRect/>
          </a:stretch>
        </p:blipFill>
        <p:spPr>
          <a:xfrm>
            <a:off x="0" y="1657862"/>
            <a:ext cx="9143999" cy="1827776"/>
          </a:xfrm>
          <a:prstGeom prst="rect">
            <a:avLst/>
          </a:prstGeom>
          <a:noFill/>
          <a:ln>
            <a:noFill/>
          </a:ln>
        </p:spPr>
      </p:pic>
      <p:sp>
        <p:nvSpPr>
          <p:cNvPr id="167" name="Google Shape;16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GPU sampling of endpoint colors</a:t>
            </a:r>
            <a:endParaRPr/>
          </a:p>
        </p:txBody>
      </p:sp>
      <p:sp>
        <p:nvSpPr>
          <p:cNvPr id="168" name="Google Shape;168;p33"/>
          <p:cNvSpPr txBox="1"/>
          <p:nvPr/>
        </p:nvSpPr>
        <p:spPr>
          <a:xfrm>
            <a:off x="311825" y="3533600"/>
            <a:ext cx="85206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dirty="0"/>
              <a:t>             r&lt;&lt;3 | r&gt;&gt;2                                             g&lt;&lt;2 | g&gt;&gt;4                                          b&lt;&lt;3 | b&gt;&gt;2</a:t>
            </a:r>
            <a:endParaRPr dirty="0"/>
          </a:p>
        </p:txBody>
      </p:sp>
      <p:sp>
        <p:nvSpPr>
          <p:cNvPr id="169" name="Google Shape;169;p33"/>
          <p:cNvSpPr txBox="1">
            <a:spLocks noGrp="1"/>
          </p:cNvSpPr>
          <p:nvPr>
            <p:ph type="title"/>
          </p:nvPr>
        </p:nvSpPr>
        <p:spPr>
          <a:xfrm>
            <a:off x="311700" y="117665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GB"/>
              <a:t>5-6-5 endpoint color</a:t>
            </a:r>
            <a:endParaRPr/>
          </a:p>
        </p:txBody>
      </p:sp>
      <p:sp>
        <p:nvSpPr>
          <p:cNvPr id="170" name="Google Shape;170;p33"/>
          <p:cNvSpPr txBox="1">
            <a:spLocks noGrp="1"/>
          </p:cNvSpPr>
          <p:nvPr>
            <p:ph type="title"/>
          </p:nvPr>
        </p:nvSpPr>
        <p:spPr>
          <a:xfrm>
            <a:off x="311825" y="393380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GB"/>
              <a:t>Expanded to 8-8-8</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F6950-716F-2167-34A7-80A3D374789F}"/>
            </a:ext>
          </a:extLst>
        </p:cNvPr>
        <p:cNvGrpSpPr/>
        <p:nvPr/>
      </p:nvGrpSpPr>
      <p:grpSpPr>
        <a:xfrm>
          <a:off x="0" y="0"/>
          <a:ext cx="0" cy="0"/>
          <a:chOff x="0" y="0"/>
          <a:chExt cx="0" cy="0"/>
        </a:xfrm>
      </p:grpSpPr>
      <p:sp>
        <p:nvSpPr>
          <p:cNvPr id="2" name="Google Shape;175;p34">
            <a:extLst>
              <a:ext uri="{FF2B5EF4-FFF2-40B4-BE49-F238E27FC236}">
                <a16:creationId xmlns:a16="http://schemas.microsoft.com/office/drawing/2014/main" id="{872A3DAE-CE33-DE89-30F2-682F2D074FD3}"/>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GB" dirty="0"/>
              <a:t>GPU sampling of interpolated </a:t>
            </a:r>
            <a:r>
              <a:rPr lang="en-GB" dirty="0" err="1"/>
              <a:t>colors</a:t>
            </a:r>
            <a:r>
              <a:rPr lang="en-GB" dirty="0"/>
              <a:t> on AMD</a:t>
            </a:r>
            <a:endParaRPr dirty="0"/>
          </a:p>
        </p:txBody>
      </p:sp>
      <p:sp>
        <p:nvSpPr>
          <p:cNvPr id="3" name="Google Shape;176;p34">
            <a:extLst>
              <a:ext uri="{FF2B5EF4-FFF2-40B4-BE49-F238E27FC236}">
                <a16:creationId xmlns:a16="http://schemas.microsoft.com/office/drawing/2014/main" id="{ED7C0EC2-4168-7401-C98C-0290C9C50C06}"/>
              </a:ext>
            </a:extLst>
          </p:cNvPr>
          <p:cNvSpPr txBox="1">
            <a:spLocks/>
          </p:cNvSpPr>
          <p:nvPr/>
        </p:nvSpPr>
        <p:spPr>
          <a:xfrm>
            <a:off x="311700" y="1152475"/>
            <a:ext cx="8520600" cy="34164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a:p>
          <a:p>
            <a:pPr>
              <a:buClr>
                <a:schemeClr val="dk1"/>
              </a:buClr>
              <a:buSzPts val="1100"/>
            </a:pPr>
            <a:r>
              <a:rPr lang="en-US"/>
              <a:t>if (interpolation_mode == FourInterpolatedColors)</a:t>
            </a:r>
          </a:p>
          <a:p>
            <a:pPr>
              <a:buClr>
                <a:schemeClr val="dk1"/>
              </a:buClr>
              <a:buSzPts val="1100"/>
            </a:pPr>
            <a:r>
              <a:rPr lang="en-US"/>
              <a:t>{</a:t>
            </a:r>
          </a:p>
          <a:p>
            <a:pPr>
              <a:buClr>
                <a:schemeClr val="dk1"/>
              </a:buClr>
              <a:buSzPts val="1100"/>
            </a:pPr>
            <a:r>
              <a:rPr lang="en-US"/>
              <a:t>	outColors[0] = color_0;  // color_0 and color_1 are RGB888</a:t>
            </a:r>
          </a:p>
          <a:p>
            <a:pPr>
              <a:buClr>
                <a:schemeClr val="dk1"/>
              </a:buClr>
              <a:buSzPts val="1100"/>
            </a:pPr>
            <a:r>
              <a:rPr lang="en-US"/>
              <a:t>	outColors[1] = color_1;</a:t>
            </a:r>
          </a:p>
          <a:p>
            <a:pPr>
              <a:buClr>
                <a:schemeClr val="dk1"/>
              </a:buClr>
              <a:buSzPts val="1100"/>
            </a:pPr>
            <a:r>
              <a:rPr lang="en-US"/>
              <a:t>	outColors[2] = ((color_0 * 43) + (color_1 * 21) + IVec3(32, 32, 32)) / 64;</a:t>
            </a:r>
          </a:p>
          <a:p>
            <a:pPr>
              <a:buClr>
                <a:schemeClr val="dk1"/>
              </a:buClr>
              <a:buSzPts val="1100"/>
            </a:pPr>
            <a:r>
              <a:rPr lang="en-US"/>
              <a:t>	outColors[3] = ((color_0 * 21) + (color_1 * 43) + IVec3(32, 32, 32)) / 64;</a:t>
            </a:r>
          </a:p>
          <a:p>
            <a:pPr>
              <a:buClr>
                <a:schemeClr val="dk1"/>
              </a:buClr>
              <a:buSzPts val="1100"/>
            </a:pPr>
            <a:r>
              <a:rPr lang="en-US"/>
              <a:t>}</a:t>
            </a:r>
          </a:p>
          <a:p>
            <a:pPr>
              <a:buClr>
                <a:schemeClr val="dk1"/>
              </a:buClr>
              <a:buSzPts val="1800"/>
            </a:pPr>
            <a:r>
              <a:rPr lang="en-US"/>
              <a:t>else // ThreeInterpolatedColorsAndTransparentBlack</a:t>
            </a:r>
          </a:p>
          <a:p>
            <a:r>
              <a:rPr lang="en-US"/>
              <a:t>{ … }</a:t>
            </a:r>
            <a:endParaRPr lang="en-US" dirty="0"/>
          </a:p>
        </p:txBody>
      </p:sp>
    </p:spTree>
    <p:extLst>
      <p:ext uri="{BB962C8B-B14F-4D97-AF65-F5344CB8AC3E}">
        <p14:creationId xmlns:p14="http://schemas.microsoft.com/office/powerpoint/2010/main" val="2105253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4556F-F40B-FD3B-F6A3-27F238BEA35D}"/>
            </a:ext>
          </a:extLst>
        </p:cNvPr>
        <p:cNvGrpSpPr/>
        <p:nvPr/>
      </p:nvGrpSpPr>
      <p:grpSpPr>
        <a:xfrm>
          <a:off x="0" y="0"/>
          <a:ext cx="0" cy="0"/>
          <a:chOff x="0" y="0"/>
          <a:chExt cx="0" cy="0"/>
        </a:xfrm>
      </p:grpSpPr>
      <p:sp>
        <p:nvSpPr>
          <p:cNvPr id="2" name="Google Shape;181;p35">
            <a:extLst>
              <a:ext uri="{FF2B5EF4-FFF2-40B4-BE49-F238E27FC236}">
                <a16:creationId xmlns:a16="http://schemas.microsoft.com/office/drawing/2014/main" id="{519FFAA3-FA00-7EB9-6539-E9993F52569F}"/>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RGB to scalar requirements</a:t>
            </a:r>
            <a:endParaRPr dirty="0"/>
          </a:p>
          <a:p>
            <a:pPr marL="0" lvl="0" indent="0" algn="l" rtl="0">
              <a:spcBef>
                <a:spcPts val="0"/>
              </a:spcBef>
              <a:spcAft>
                <a:spcPts val="0"/>
              </a:spcAft>
              <a:buNone/>
            </a:pPr>
            <a:endParaRPr dirty="0"/>
          </a:p>
        </p:txBody>
      </p:sp>
      <p:sp>
        <p:nvSpPr>
          <p:cNvPr id="3" name="Google Shape;182;p35">
            <a:extLst>
              <a:ext uri="{FF2B5EF4-FFF2-40B4-BE49-F238E27FC236}">
                <a16:creationId xmlns:a16="http://schemas.microsoft.com/office/drawing/2014/main" id="{054B2ED7-04C1-5764-D6D9-98882BDE66D9}"/>
              </a:ext>
            </a:extLst>
          </p:cNvPr>
          <p:cNvSpPr txBox="1">
            <a:spLocks/>
          </p:cNvSpPr>
          <p:nvPr/>
        </p:nvSpPr>
        <p:spPr>
          <a:xfrm>
            <a:off x="311700" y="1152475"/>
            <a:ext cx="8520600" cy="34164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200"/>
              </a:spcBef>
              <a:buClr>
                <a:schemeClr val="dk1"/>
              </a:buClr>
              <a:buSzPts val="1800"/>
            </a:pPr>
            <a:r>
              <a:rPr lang="en-GB" sz="2000" dirty="0"/>
              <a:t>float </a:t>
            </a:r>
            <a:r>
              <a:rPr lang="en-GB" sz="2000" dirty="0" err="1"/>
              <a:t>sampled_value</a:t>
            </a:r>
            <a:r>
              <a:rPr lang="en-GB" sz="2000" dirty="0"/>
              <a:t> = dot(</a:t>
            </a:r>
          </a:p>
          <a:p>
            <a:pPr indent="457200">
              <a:spcBef>
                <a:spcPts val="1200"/>
              </a:spcBef>
              <a:buClr>
                <a:schemeClr val="dk1"/>
              </a:buClr>
              <a:buSzPts val="1800"/>
            </a:pPr>
            <a:r>
              <a:rPr lang="en-GB" sz="2000" dirty="0"/>
              <a:t>EncodedBC1Texture.Sample(</a:t>
            </a:r>
            <a:r>
              <a:rPr lang="en-GB" sz="2000" dirty="0" err="1"/>
              <a:t>uv</a:t>
            </a:r>
            <a:r>
              <a:rPr lang="en-GB" sz="2000" dirty="0"/>
              <a:t>).</a:t>
            </a:r>
            <a:r>
              <a:rPr lang="en-GB" sz="2000" dirty="0" err="1"/>
              <a:t>rgb</a:t>
            </a:r>
            <a:r>
              <a:rPr lang="en-GB" sz="2000" dirty="0"/>
              <a:t>, </a:t>
            </a:r>
          </a:p>
          <a:p>
            <a:pPr indent="457200">
              <a:spcBef>
                <a:spcPts val="1200"/>
              </a:spcBef>
              <a:buClr>
                <a:schemeClr val="dk1"/>
              </a:buClr>
              <a:buSzPts val="1800"/>
            </a:pPr>
            <a:r>
              <a:rPr lang="en-GB" sz="2000" b="1" dirty="0" err="1"/>
              <a:t>unpack_constant.xyz</a:t>
            </a:r>
            <a:endParaRPr lang="en-GB" sz="2000" b="1" dirty="0"/>
          </a:p>
          <a:p>
            <a:pPr>
              <a:spcBef>
                <a:spcPts val="1200"/>
              </a:spcBef>
              <a:buClr>
                <a:schemeClr val="dk1"/>
              </a:buClr>
              <a:buSzPts val="1800"/>
            </a:pPr>
            <a:r>
              <a:rPr lang="en-GB" sz="2000" dirty="0"/>
              <a:t>);</a:t>
            </a:r>
          </a:p>
        </p:txBody>
      </p:sp>
    </p:spTree>
    <p:extLst>
      <p:ext uri="{BB962C8B-B14F-4D97-AF65-F5344CB8AC3E}">
        <p14:creationId xmlns:p14="http://schemas.microsoft.com/office/powerpoint/2010/main" val="4256473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7D472-1CAA-00E5-D7EB-DD08C734339D}"/>
            </a:ext>
          </a:extLst>
        </p:cNvPr>
        <p:cNvGrpSpPr/>
        <p:nvPr/>
      </p:nvGrpSpPr>
      <p:grpSpPr>
        <a:xfrm>
          <a:off x="0" y="0"/>
          <a:ext cx="0" cy="0"/>
          <a:chOff x="0" y="0"/>
          <a:chExt cx="0" cy="0"/>
        </a:xfrm>
      </p:grpSpPr>
      <p:sp>
        <p:nvSpPr>
          <p:cNvPr id="2" name="Google Shape;187;p36">
            <a:extLst>
              <a:ext uri="{FF2B5EF4-FFF2-40B4-BE49-F238E27FC236}">
                <a16:creationId xmlns:a16="http://schemas.microsoft.com/office/drawing/2014/main" id="{EA4D7544-7895-44CE-E92A-D59AACEC6315}"/>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GB" dirty="0"/>
              <a:t>RGB to scalar </a:t>
            </a:r>
            <a:r>
              <a:rPr lang="en-GB" dirty="0" err="1"/>
              <a:t>dotproduct</a:t>
            </a:r>
            <a:r>
              <a:rPr lang="en-GB" dirty="0"/>
              <a:t> constant</a:t>
            </a:r>
            <a:endParaRPr dirty="0"/>
          </a:p>
        </p:txBody>
      </p:sp>
      <p:sp>
        <p:nvSpPr>
          <p:cNvPr id="3" name="Google Shape;188;p36">
            <a:extLst>
              <a:ext uri="{FF2B5EF4-FFF2-40B4-BE49-F238E27FC236}">
                <a16:creationId xmlns:a16="http://schemas.microsoft.com/office/drawing/2014/main" id="{B531E41C-E7CB-6464-BA43-757C1F871DC1}"/>
              </a:ext>
            </a:extLst>
          </p:cNvPr>
          <p:cNvSpPr txBox="1">
            <a:spLocks/>
          </p:cNvSpPr>
          <p:nvPr/>
        </p:nvSpPr>
        <p:spPr>
          <a:xfrm>
            <a:off x="311700" y="1152475"/>
            <a:ext cx="8520600" cy="34164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1200"/>
              </a:spcBef>
              <a:buClr>
                <a:schemeClr val="dk1"/>
              </a:buClr>
              <a:buSzPts val="1800"/>
            </a:pPr>
            <a:r>
              <a:rPr lang="en-GB" sz="2000" dirty="0"/>
              <a:t>float </a:t>
            </a:r>
            <a:r>
              <a:rPr lang="en-GB" sz="2000" dirty="0" err="1"/>
              <a:t>sampled_value</a:t>
            </a:r>
            <a:r>
              <a:rPr lang="en-GB" sz="2000" dirty="0"/>
              <a:t> = dot(</a:t>
            </a:r>
          </a:p>
          <a:p>
            <a:pPr indent="457200">
              <a:spcBef>
                <a:spcPts val="1200"/>
              </a:spcBef>
              <a:buClr>
                <a:schemeClr val="dk1"/>
              </a:buClr>
              <a:buSzPts val="1800"/>
            </a:pPr>
            <a:r>
              <a:rPr lang="en-GB" sz="2000" dirty="0"/>
              <a:t>EncodedBC1Texture.Sample(</a:t>
            </a:r>
            <a:r>
              <a:rPr lang="en-GB" sz="2000" dirty="0" err="1"/>
              <a:t>uv</a:t>
            </a:r>
            <a:r>
              <a:rPr lang="en-GB" sz="2000" dirty="0"/>
              <a:t>).</a:t>
            </a:r>
            <a:r>
              <a:rPr lang="en-GB" sz="2000" dirty="0" err="1"/>
              <a:t>rgb</a:t>
            </a:r>
            <a:r>
              <a:rPr lang="en-GB" sz="2000" dirty="0"/>
              <a:t>, </a:t>
            </a:r>
          </a:p>
          <a:p>
            <a:pPr indent="457200">
              <a:spcBef>
                <a:spcPts val="1200"/>
              </a:spcBef>
              <a:buClr>
                <a:schemeClr val="dk1"/>
              </a:buClr>
              <a:buSzPts val="1800"/>
            </a:pPr>
            <a:r>
              <a:rPr lang="en-GB" sz="2000" b="1" dirty="0"/>
              <a:t>float3(0.96414679, 0.03518212, 0.00067109)    // 0.002% max error</a:t>
            </a:r>
          </a:p>
          <a:p>
            <a:pPr>
              <a:spcBef>
                <a:spcPts val="1200"/>
              </a:spcBef>
              <a:buClr>
                <a:schemeClr val="dk1"/>
              </a:buClr>
              <a:buSzPts val="1800"/>
            </a:pPr>
            <a:r>
              <a:rPr lang="en-GB" sz="2000" dirty="0"/>
              <a:t>);</a:t>
            </a:r>
          </a:p>
        </p:txBody>
      </p:sp>
    </p:spTree>
    <p:extLst>
      <p:ext uri="{BB962C8B-B14F-4D97-AF65-F5344CB8AC3E}">
        <p14:creationId xmlns:p14="http://schemas.microsoft.com/office/powerpoint/2010/main" val="187969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7"/>
          <p:cNvPicPr preferRelativeResize="0"/>
          <p:nvPr/>
        </p:nvPicPr>
        <p:blipFill>
          <a:blip r:embed="rId3">
            <a:alphaModFix/>
          </a:blip>
          <a:stretch>
            <a:fillRect/>
          </a:stretch>
        </p:blipFill>
        <p:spPr>
          <a:xfrm>
            <a:off x="-3" y="0"/>
            <a:ext cx="9144010" cy="5143500"/>
          </a:xfrm>
          <a:prstGeom prst="rect">
            <a:avLst/>
          </a:prstGeom>
          <a:noFill/>
          <a:ln>
            <a:noFill/>
          </a:ln>
        </p:spPr>
      </p:pic>
      <p:sp>
        <p:nvSpPr>
          <p:cNvPr id="194" name="Google Shape;194;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Encoder - 4x4 input values</a:t>
            </a:r>
            <a:endParaRPr/>
          </a:p>
        </p:txBody>
      </p:sp>
      <p:sp>
        <p:nvSpPr>
          <p:cNvPr id="195" name="Google Shape;195;p37"/>
          <p:cNvSpPr txBox="1">
            <a:spLocks noGrp="1"/>
          </p:cNvSpPr>
          <p:nvPr>
            <p:ph type="title"/>
          </p:nvPr>
        </p:nvSpPr>
        <p:spPr>
          <a:xfrm>
            <a:off x="8290325" y="1259950"/>
            <a:ext cx="9561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GB" sz="1800" dirty="0"/>
              <a:t>Inputs</a:t>
            </a:r>
            <a:endParaRPr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8"/>
          <p:cNvPicPr preferRelativeResize="0"/>
          <p:nvPr/>
        </p:nvPicPr>
        <p:blipFill>
          <a:blip r:embed="rId3">
            <a:alphaModFix/>
          </a:blip>
          <a:stretch>
            <a:fillRect/>
          </a:stretch>
        </p:blipFill>
        <p:spPr>
          <a:xfrm>
            <a:off x="-16" y="2"/>
            <a:ext cx="9144000" cy="5143495"/>
          </a:xfrm>
          <a:prstGeom prst="rect">
            <a:avLst/>
          </a:prstGeom>
          <a:noFill/>
          <a:ln>
            <a:noFill/>
          </a:ln>
        </p:spPr>
      </p:pic>
      <p:sp>
        <p:nvSpPr>
          <p:cNvPr id="201" name="Google Shape;201;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GB" dirty="0"/>
              <a:t>Encoder - possible endpoint </a:t>
            </a:r>
            <a:r>
              <a:rPr lang="en-GB" dirty="0" err="1"/>
              <a:t>colors</a:t>
            </a:r>
            <a:r>
              <a:rPr lang="en-GB" dirty="0"/>
              <a:t> and unpacked values</a:t>
            </a:r>
            <a:endParaRPr dirty="0"/>
          </a:p>
        </p:txBody>
      </p:sp>
      <p:sp>
        <p:nvSpPr>
          <p:cNvPr id="6" name="Google Shape;195;p37">
            <a:extLst>
              <a:ext uri="{FF2B5EF4-FFF2-40B4-BE49-F238E27FC236}">
                <a16:creationId xmlns:a16="http://schemas.microsoft.com/office/drawing/2014/main" id="{EB53AD39-F50B-C8F7-6358-56D633CE1D5A}"/>
              </a:ext>
            </a:extLst>
          </p:cNvPr>
          <p:cNvSpPr txBox="1">
            <a:spLocks/>
          </p:cNvSpPr>
          <p:nvPr/>
        </p:nvSpPr>
        <p:spPr>
          <a:xfrm>
            <a:off x="8290325" y="1259950"/>
            <a:ext cx="9561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a:t>Inputs</a:t>
            </a:r>
            <a:endParaRPr lang="en-GB" sz="1800" dirty="0"/>
          </a:p>
        </p:txBody>
      </p:sp>
      <p:sp>
        <p:nvSpPr>
          <p:cNvPr id="7" name="Google Shape;195;p37">
            <a:extLst>
              <a:ext uri="{FF2B5EF4-FFF2-40B4-BE49-F238E27FC236}">
                <a16:creationId xmlns:a16="http://schemas.microsoft.com/office/drawing/2014/main" id="{3E78ECE6-E664-458F-8A5D-8910A04FED19}"/>
              </a:ext>
            </a:extLst>
          </p:cNvPr>
          <p:cNvSpPr txBox="1">
            <a:spLocks/>
          </p:cNvSpPr>
          <p:nvPr/>
        </p:nvSpPr>
        <p:spPr>
          <a:xfrm>
            <a:off x="8118505" y="3883550"/>
            <a:ext cx="1127920" cy="572700"/>
          </a:xfrm>
          <a:prstGeom prst="rect">
            <a:avLst/>
          </a:prstGeom>
          <a:noFill/>
          <a:ln>
            <a:noFill/>
          </a:ln>
        </p:spPr>
        <p:txBody>
          <a:bodyPr spcFirstLastPara="1" wrap="square" lIns="91425" tIns="91425" rIns="91425" bIns="91425"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dirty="0"/>
              <a:t>Endpoints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9"/>
          <p:cNvPicPr preferRelativeResize="0"/>
          <p:nvPr/>
        </p:nvPicPr>
        <p:blipFill>
          <a:blip r:embed="rId3">
            <a:alphaModFix/>
          </a:blip>
          <a:stretch>
            <a:fillRect/>
          </a:stretch>
        </p:blipFill>
        <p:spPr>
          <a:xfrm>
            <a:off x="-16" y="2"/>
            <a:ext cx="9144000" cy="5143495"/>
          </a:xfrm>
          <a:prstGeom prst="rect">
            <a:avLst/>
          </a:prstGeom>
          <a:noFill/>
          <a:ln>
            <a:noFill/>
          </a:ln>
        </p:spPr>
      </p:pic>
      <p:sp>
        <p:nvSpPr>
          <p:cNvPr id="209" name="Google Shape;209;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Encoder - Low endpoint </a:t>
            </a:r>
            <a:r>
              <a:rPr lang="en-GB" dirty="0" err="1"/>
              <a:t>color</a:t>
            </a:r>
            <a:endParaRPr dirty="0"/>
          </a:p>
        </p:txBody>
      </p:sp>
      <p:sp>
        <p:nvSpPr>
          <p:cNvPr id="6" name="Google Shape;195;p37">
            <a:extLst>
              <a:ext uri="{FF2B5EF4-FFF2-40B4-BE49-F238E27FC236}">
                <a16:creationId xmlns:a16="http://schemas.microsoft.com/office/drawing/2014/main" id="{8456071C-FE9B-2149-F32D-3AA76CB4A495}"/>
              </a:ext>
            </a:extLst>
          </p:cNvPr>
          <p:cNvSpPr txBox="1">
            <a:spLocks/>
          </p:cNvSpPr>
          <p:nvPr/>
        </p:nvSpPr>
        <p:spPr>
          <a:xfrm>
            <a:off x="8290325" y="1259950"/>
            <a:ext cx="9561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a:t>Inputs</a:t>
            </a:r>
            <a:endParaRPr lang="en-GB" sz="1800" dirty="0"/>
          </a:p>
        </p:txBody>
      </p:sp>
      <p:sp>
        <p:nvSpPr>
          <p:cNvPr id="7" name="Google Shape;195;p37">
            <a:extLst>
              <a:ext uri="{FF2B5EF4-FFF2-40B4-BE49-F238E27FC236}">
                <a16:creationId xmlns:a16="http://schemas.microsoft.com/office/drawing/2014/main" id="{1DBC5BF2-6B9D-8E3D-5179-F025D9A1FC6F}"/>
              </a:ext>
            </a:extLst>
          </p:cNvPr>
          <p:cNvSpPr txBox="1">
            <a:spLocks/>
          </p:cNvSpPr>
          <p:nvPr/>
        </p:nvSpPr>
        <p:spPr>
          <a:xfrm>
            <a:off x="8118505" y="3883550"/>
            <a:ext cx="1127920" cy="572700"/>
          </a:xfrm>
          <a:prstGeom prst="rect">
            <a:avLst/>
          </a:prstGeom>
          <a:noFill/>
          <a:ln>
            <a:noFill/>
          </a:ln>
        </p:spPr>
        <p:txBody>
          <a:bodyPr spcFirstLastPara="1" wrap="square" lIns="91425" tIns="91425" rIns="91425" bIns="91425"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dirty="0"/>
              <a:t>Endpoints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40"/>
          <p:cNvPicPr preferRelativeResize="0"/>
          <p:nvPr/>
        </p:nvPicPr>
        <p:blipFill>
          <a:blip r:embed="rId3">
            <a:alphaModFix/>
          </a:blip>
          <a:stretch>
            <a:fillRect/>
          </a:stretch>
        </p:blipFill>
        <p:spPr>
          <a:xfrm>
            <a:off x="-16" y="2"/>
            <a:ext cx="9144000" cy="5143495"/>
          </a:xfrm>
          <a:prstGeom prst="rect">
            <a:avLst/>
          </a:prstGeom>
          <a:noFill/>
          <a:ln>
            <a:noFill/>
          </a:ln>
        </p:spPr>
      </p:pic>
      <p:sp>
        <p:nvSpPr>
          <p:cNvPr id="217" name="Google Shape;217;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Encoder - Possible high endpoint</a:t>
            </a:r>
            <a:endParaRPr dirty="0"/>
          </a:p>
        </p:txBody>
      </p:sp>
      <p:sp>
        <p:nvSpPr>
          <p:cNvPr id="6" name="Google Shape;195;p37">
            <a:extLst>
              <a:ext uri="{FF2B5EF4-FFF2-40B4-BE49-F238E27FC236}">
                <a16:creationId xmlns:a16="http://schemas.microsoft.com/office/drawing/2014/main" id="{598544B2-8309-9390-4204-AD68B38B84BB}"/>
              </a:ext>
            </a:extLst>
          </p:cNvPr>
          <p:cNvSpPr txBox="1">
            <a:spLocks/>
          </p:cNvSpPr>
          <p:nvPr/>
        </p:nvSpPr>
        <p:spPr>
          <a:xfrm>
            <a:off x="8290325" y="1259950"/>
            <a:ext cx="9561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a:t>Inputs</a:t>
            </a:r>
            <a:endParaRPr lang="en-GB" sz="1800" dirty="0"/>
          </a:p>
        </p:txBody>
      </p:sp>
      <p:sp>
        <p:nvSpPr>
          <p:cNvPr id="7" name="Google Shape;195;p37">
            <a:extLst>
              <a:ext uri="{FF2B5EF4-FFF2-40B4-BE49-F238E27FC236}">
                <a16:creationId xmlns:a16="http://schemas.microsoft.com/office/drawing/2014/main" id="{FB65ADD5-787B-2B74-E413-0D8883E97827}"/>
              </a:ext>
            </a:extLst>
          </p:cNvPr>
          <p:cNvSpPr txBox="1">
            <a:spLocks/>
          </p:cNvSpPr>
          <p:nvPr/>
        </p:nvSpPr>
        <p:spPr>
          <a:xfrm>
            <a:off x="8118505" y="3883550"/>
            <a:ext cx="1127920" cy="572700"/>
          </a:xfrm>
          <a:prstGeom prst="rect">
            <a:avLst/>
          </a:prstGeom>
          <a:noFill/>
          <a:ln>
            <a:noFill/>
          </a:ln>
        </p:spPr>
        <p:txBody>
          <a:bodyPr spcFirstLastPara="1" wrap="square" lIns="91425" tIns="91425" rIns="91425" bIns="91425"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dirty="0"/>
              <a:t>Endpoints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41"/>
          <p:cNvPicPr preferRelativeResize="0"/>
          <p:nvPr/>
        </p:nvPicPr>
        <p:blipFill>
          <a:blip r:embed="rId3">
            <a:alphaModFix/>
          </a:blip>
          <a:stretch>
            <a:fillRect/>
          </a:stretch>
        </p:blipFill>
        <p:spPr>
          <a:xfrm>
            <a:off x="1" y="2"/>
            <a:ext cx="9144000" cy="5143495"/>
          </a:xfrm>
          <a:prstGeom prst="rect">
            <a:avLst/>
          </a:prstGeom>
          <a:noFill/>
          <a:ln>
            <a:noFill/>
          </a:ln>
        </p:spPr>
      </p:pic>
      <p:sp>
        <p:nvSpPr>
          <p:cNvPr id="225" name="Google Shape;225;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Encoder - Possible high endpoint and interpolated </a:t>
            </a:r>
            <a:r>
              <a:rPr lang="en-GB" dirty="0" err="1"/>
              <a:t>colors</a:t>
            </a:r>
            <a:endParaRPr dirty="0"/>
          </a:p>
        </p:txBody>
      </p:sp>
      <p:sp>
        <p:nvSpPr>
          <p:cNvPr id="6" name="Google Shape;195;p37">
            <a:extLst>
              <a:ext uri="{FF2B5EF4-FFF2-40B4-BE49-F238E27FC236}">
                <a16:creationId xmlns:a16="http://schemas.microsoft.com/office/drawing/2014/main" id="{1D9D1C49-1ACE-9B3B-887A-B4328228907F}"/>
              </a:ext>
            </a:extLst>
          </p:cNvPr>
          <p:cNvSpPr txBox="1">
            <a:spLocks/>
          </p:cNvSpPr>
          <p:nvPr/>
        </p:nvSpPr>
        <p:spPr>
          <a:xfrm>
            <a:off x="8290325" y="1259950"/>
            <a:ext cx="9561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a:t>Inputs</a:t>
            </a:r>
            <a:endParaRPr lang="en-GB" sz="1800" dirty="0"/>
          </a:p>
        </p:txBody>
      </p:sp>
      <p:sp>
        <p:nvSpPr>
          <p:cNvPr id="7" name="Google Shape;195;p37">
            <a:extLst>
              <a:ext uri="{FF2B5EF4-FFF2-40B4-BE49-F238E27FC236}">
                <a16:creationId xmlns:a16="http://schemas.microsoft.com/office/drawing/2014/main" id="{0832E175-AB22-4BEF-2837-32BBB110BED6}"/>
              </a:ext>
            </a:extLst>
          </p:cNvPr>
          <p:cNvSpPr txBox="1">
            <a:spLocks/>
          </p:cNvSpPr>
          <p:nvPr/>
        </p:nvSpPr>
        <p:spPr>
          <a:xfrm>
            <a:off x="8118505" y="3883550"/>
            <a:ext cx="1127920" cy="572700"/>
          </a:xfrm>
          <a:prstGeom prst="rect">
            <a:avLst/>
          </a:prstGeom>
          <a:noFill/>
          <a:ln>
            <a:noFill/>
          </a:ln>
        </p:spPr>
        <p:txBody>
          <a:bodyPr spcFirstLastPara="1" wrap="square" lIns="91425" tIns="91425" rIns="91425" bIns="91425"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dirty="0"/>
              <a:t>Endpoints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42"/>
          <p:cNvPicPr preferRelativeResize="0"/>
          <p:nvPr/>
        </p:nvPicPr>
        <p:blipFill>
          <a:blip r:embed="rId3">
            <a:alphaModFix/>
          </a:blip>
          <a:stretch>
            <a:fillRect/>
          </a:stretch>
        </p:blipFill>
        <p:spPr>
          <a:xfrm>
            <a:off x="1" y="2"/>
            <a:ext cx="9144000" cy="5143495"/>
          </a:xfrm>
          <a:prstGeom prst="rect">
            <a:avLst/>
          </a:prstGeom>
          <a:noFill/>
          <a:ln>
            <a:noFill/>
          </a:ln>
        </p:spPr>
      </p:pic>
      <p:sp>
        <p:nvSpPr>
          <p:cNvPr id="233" name="Google Shape;233;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Encoder - Encoded value for each input</a:t>
            </a:r>
            <a:endParaRPr dirty="0"/>
          </a:p>
        </p:txBody>
      </p:sp>
      <p:sp>
        <p:nvSpPr>
          <p:cNvPr id="6" name="Google Shape;195;p37">
            <a:extLst>
              <a:ext uri="{FF2B5EF4-FFF2-40B4-BE49-F238E27FC236}">
                <a16:creationId xmlns:a16="http://schemas.microsoft.com/office/drawing/2014/main" id="{D56C9C7E-AF67-D510-855E-74ED52C2A79B}"/>
              </a:ext>
            </a:extLst>
          </p:cNvPr>
          <p:cNvSpPr txBox="1">
            <a:spLocks/>
          </p:cNvSpPr>
          <p:nvPr/>
        </p:nvSpPr>
        <p:spPr>
          <a:xfrm>
            <a:off x="8290325" y="1259950"/>
            <a:ext cx="956100" cy="5727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a:t>Inputs</a:t>
            </a:r>
            <a:endParaRPr lang="en-GB" sz="1800" dirty="0"/>
          </a:p>
        </p:txBody>
      </p:sp>
      <p:sp>
        <p:nvSpPr>
          <p:cNvPr id="7" name="Google Shape;195;p37">
            <a:extLst>
              <a:ext uri="{FF2B5EF4-FFF2-40B4-BE49-F238E27FC236}">
                <a16:creationId xmlns:a16="http://schemas.microsoft.com/office/drawing/2014/main" id="{F9CECDC2-81BC-F1FE-B0D0-0B499ED92A5D}"/>
              </a:ext>
            </a:extLst>
          </p:cNvPr>
          <p:cNvSpPr txBox="1">
            <a:spLocks/>
          </p:cNvSpPr>
          <p:nvPr/>
        </p:nvSpPr>
        <p:spPr>
          <a:xfrm>
            <a:off x="8118505" y="3883550"/>
            <a:ext cx="1127920" cy="572700"/>
          </a:xfrm>
          <a:prstGeom prst="rect">
            <a:avLst/>
          </a:prstGeom>
          <a:noFill/>
          <a:ln>
            <a:noFill/>
          </a:ln>
        </p:spPr>
        <p:txBody>
          <a:bodyPr spcFirstLastPara="1" wrap="square" lIns="91425" tIns="91425" rIns="91425" bIns="91425"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SzPts val="990"/>
            </a:pPr>
            <a:r>
              <a:rPr lang="en-GB" sz="1800" dirty="0"/>
              <a:t>Endpoints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43" title="GPCTeaserImage.Hugh.Malan.jpg"/>
          <p:cNvPicPr preferRelativeResize="0"/>
          <p:nvPr/>
        </p:nvPicPr>
        <p:blipFill>
          <a:blip r:embed="rId3">
            <a:alphaModFix/>
          </a:blip>
          <a:stretch>
            <a:fillRect/>
          </a:stretch>
        </p:blipFill>
        <p:spPr>
          <a:xfrm>
            <a:off x="-31" y="0"/>
            <a:ext cx="9143962" cy="5143500"/>
          </a:xfrm>
          <a:prstGeom prst="rect">
            <a:avLst/>
          </a:prstGeom>
          <a:noFill/>
          <a:ln>
            <a:noFill/>
          </a:ln>
        </p:spPr>
      </p:pic>
      <p:sp>
        <p:nvSpPr>
          <p:cNvPr id="241" name="Google Shape;241;p43"/>
          <p:cNvSpPr txBox="1"/>
          <p:nvPr/>
        </p:nvSpPr>
        <p:spPr>
          <a:xfrm>
            <a:off x="6840200" y="339100"/>
            <a:ext cx="1753800" cy="80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FFFF00"/>
                </a:solidFill>
              </a:rPr>
              <a:t>4bpp BC1</a:t>
            </a:r>
            <a:endParaRPr sz="1800">
              <a:solidFill>
                <a:srgbClr val="FFFF00"/>
              </a:solidFill>
            </a:endParaRPr>
          </a:p>
          <a:p>
            <a:pPr marL="0" lvl="0" indent="0" algn="l" rtl="0">
              <a:spcBef>
                <a:spcPts val="0"/>
              </a:spcBef>
              <a:spcAft>
                <a:spcPts val="0"/>
              </a:spcAft>
              <a:buClr>
                <a:schemeClr val="dk1"/>
              </a:buClr>
              <a:buSzPts val="1100"/>
              <a:buFont typeface="Arial"/>
              <a:buNone/>
            </a:pPr>
            <a:r>
              <a:rPr lang="en-GB" sz="1800">
                <a:solidFill>
                  <a:srgbClr val="00FF00"/>
                </a:solidFill>
              </a:rPr>
              <a:t>16bpp</a:t>
            </a:r>
            <a:endParaRPr sz="1800">
              <a:solidFill>
                <a:srgbClr val="FFFF00"/>
              </a:solidFill>
            </a:endParaRPr>
          </a:p>
        </p:txBody>
      </p:sp>
      <p:sp>
        <p:nvSpPr>
          <p:cNvPr id="242" name="Google Shape;242;p43"/>
          <p:cNvSpPr txBox="1"/>
          <p:nvPr/>
        </p:nvSpPr>
        <p:spPr>
          <a:xfrm>
            <a:off x="2204500" y="4087575"/>
            <a:ext cx="4734900" cy="546900"/>
          </a:xfrm>
          <a:prstGeom prst="rect">
            <a:avLst/>
          </a:prstGeom>
          <a:noFill/>
          <a:ln>
            <a:noFill/>
          </a:ln>
          <a:effectLst>
            <a:outerShdw blurRad="142875" algn="bl" rotWithShape="0">
              <a:srgbClr val="000000">
                <a:alpha val="91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chemeClr val="lt1"/>
                </a:solidFill>
              </a:rPr>
              <a:t>Reduced cloud rendering time by 30%</a:t>
            </a:r>
            <a:endParaRPr sz="1800" b="1">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4"/>
          <p:cNvSpPr txBox="1"/>
          <p:nvPr/>
        </p:nvSpPr>
        <p:spPr>
          <a:xfrm>
            <a:off x="192375" y="4600600"/>
            <a:ext cx="84588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700">
                <a:solidFill>
                  <a:schemeClr val="lt1"/>
                </a:solidFill>
              </a:rPr>
              <a:t> [Replace with an image showing green hq heightfield and yellow BC1 heightfield].</a:t>
            </a:r>
            <a:endParaRPr sz="1700">
              <a:solidFill>
                <a:schemeClr val="lt1"/>
              </a:solidFill>
            </a:endParaRPr>
          </a:p>
        </p:txBody>
      </p:sp>
      <p:pic>
        <p:nvPicPr>
          <p:cNvPr id="248" name="Google Shape;248;p44"/>
          <p:cNvPicPr preferRelativeResize="0"/>
          <p:nvPr/>
        </p:nvPicPr>
        <p:blipFill>
          <a:blip r:embed="rId3">
            <a:alphaModFix/>
          </a:blip>
          <a:stretch>
            <a:fillRect/>
          </a:stretch>
        </p:blipFill>
        <p:spPr>
          <a:xfrm>
            <a:off x="0" y="-3"/>
            <a:ext cx="9144000" cy="5143503"/>
          </a:xfrm>
          <a:prstGeom prst="rect">
            <a:avLst/>
          </a:prstGeom>
          <a:noFill/>
          <a:ln>
            <a:noFill/>
          </a:ln>
        </p:spPr>
      </p:pic>
      <p:sp>
        <p:nvSpPr>
          <p:cNvPr id="249" name="Google Shape;249;p44"/>
          <p:cNvSpPr txBox="1"/>
          <p:nvPr/>
        </p:nvSpPr>
        <p:spPr>
          <a:xfrm>
            <a:off x="6840200" y="339100"/>
            <a:ext cx="1753800" cy="807900"/>
          </a:xfrm>
          <a:prstGeom prst="rect">
            <a:avLst/>
          </a:prstGeom>
          <a:solidFill>
            <a:schemeClr val="accent3"/>
          </a:solid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800">
                <a:solidFill>
                  <a:srgbClr val="FFFF00"/>
                </a:solidFill>
              </a:rPr>
              <a:t>4bpp BC1</a:t>
            </a:r>
            <a:endParaRPr sz="1800">
              <a:solidFill>
                <a:srgbClr val="FFFF00"/>
              </a:solidFill>
            </a:endParaRPr>
          </a:p>
          <a:p>
            <a:pPr marL="0" lvl="0" indent="0" algn="l" rtl="0">
              <a:spcBef>
                <a:spcPts val="0"/>
              </a:spcBef>
              <a:spcAft>
                <a:spcPts val="0"/>
              </a:spcAft>
              <a:buClr>
                <a:schemeClr val="dk1"/>
              </a:buClr>
              <a:buSzPts val="1100"/>
              <a:buFont typeface="Arial"/>
              <a:buNone/>
            </a:pPr>
            <a:r>
              <a:rPr lang="en-GB" sz="1800">
                <a:solidFill>
                  <a:srgbClr val="00FF00"/>
                </a:solidFill>
              </a:rPr>
              <a:t>16bpp</a:t>
            </a:r>
            <a:endParaRPr sz="1800">
              <a:solidFill>
                <a:srgbClr val="FFFF00"/>
              </a:solidFill>
            </a:endParaRPr>
          </a:p>
        </p:txBody>
      </p:sp>
      <p:sp>
        <p:nvSpPr>
          <p:cNvPr id="250" name="Google Shape;250;p44"/>
          <p:cNvSpPr txBox="1"/>
          <p:nvPr/>
        </p:nvSpPr>
        <p:spPr>
          <a:xfrm>
            <a:off x="2000250" y="4087575"/>
            <a:ext cx="5143500" cy="546900"/>
          </a:xfrm>
          <a:prstGeom prst="rect">
            <a:avLst/>
          </a:prstGeom>
          <a:noFill/>
          <a:ln>
            <a:noFill/>
          </a:ln>
          <a:effectLst>
            <a:outerShdw blurRad="142875" algn="bl" rotWithShape="0">
              <a:srgbClr val="000000">
                <a:alpha val="91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GB" sz="1800" b="1">
                <a:solidFill>
                  <a:schemeClr val="lt1"/>
                </a:solidFill>
              </a:rPr>
              <a:t>Reduced texture size from 3.1MB to 0.78MB</a:t>
            </a:r>
            <a:endParaRPr sz="1800" b="1">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5"/>
          <p:cNvSpPr txBox="1">
            <a:spLocks noGrp="1"/>
          </p:cNvSpPr>
          <p:nvPr>
            <p:ph type="body" idx="1"/>
          </p:nvPr>
        </p:nvSpPr>
        <p:spPr>
          <a:xfrm>
            <a:off x="311700" y="388350"/>
            <a:ext cx="8520600" cy="34164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endParaRPr dirty="0"/>
          </a:p>
          <a:p>
            <a:pPr marL="0" lvl="0" indent="0" algn="ctr" rtl="0">
              <a:spcBef>
                <a:spcPts val="1200"/>
              </a:spcBef>
              <a:spcAft>
                <a:spcPts val="0"/>
              </a:spcAft>
              <a:buNone/>
            </a:pPr>
            <a:endParaRPr dirty="0"/>
          </a:p>
          <a:p>
            <a:pPr marL="0" lvl="0" indent="0" algn="ctr" rtl="0">
              <a:spcBef>
                <a:spcPts val="1200"/>
              </a:spcBef>
              <a:spcAft>
                <a:spcPts val="0"/>
              </a:spcAft>
              <a:buNone/>
            </a:pPr>
            <a:endParaRPr dirty="0"/>
          </a:p>
          <a:p>
            <a:pPr marL="0" lvl="0" indent="0" algn="ctr" rtl="0">
              <a:spcBef>
                <a:spcPts val="1200"/>
              </a:spcBef>
              <a:spcAft>
                <a:spcPts val="0"/>
              </a:spcAft>
              <a:buNone/>
            </a:pPr>
            <a:endParaRPr dirty="0"/>
          </a:p>
          <a:p>
            <a:pPr marL="0" lvl="0" indent="0" algn="ctr" rtl="0">
              <a:spcBef>
                <a:spcPts val="1200"/>
              </a:spcBef>
              <a:spcAft>
                <a:spcPts val="0"/>
              </a:spcAft>
              <a:buNone/>
            </a:pPr>
            <a:r>
              <a:rPr lang="en-GB" u="sng" dirty="0">
                <a:solidFill>
                  <a:schemeClr val="hlink"/>
                </a:solidFill>
                <a:hlinkClick r:id="rId3"/>
              </a:rPr>
              <a:t>https://fgiesen.wordpress.com/2021/10/04/gpu-bcn-decoding/</a:t>
            </a:r>
            <a:endParaRPr dirty="0"/>
          </a:p>
          <a:p>
            <a:pPr marL="0" lvl="0" indent="0" algn="ctr" rtl="0">
              <a:spcBef>
                <a:spcPts val="1200"/>
              </a:spcBef>
              <a:spcAft>
                <a:spcPts val="0"/>
              </a:spcAft>
              <a:buNone/>
            </a:pPr>
            <a:endParaRPr dirty="0"/>
          </a:p>
          <a:p>
            <a:pPr marL="0" lvl="0" indent="0" algn="ctr" rtl="0">
              <a:spcBef>
                <a:spcPts val="1200"/>
              </a:spcBef>
              <a:spcAft>
                <a:spcPts val="0"/>
              </a:spcAft>
              <a:buNone/>
            </a:pPr>
            <a:r>
              <a:rPr lang="en-GB" dirty="0"/>
              <a:t>“[This] level of precision is unlikely to ever matter to anyone.”  </a:t>
            </a:r>
            <a:endParaRPr dirty="0"/>
          </a:p>
          <a:p>
            <a:pPr marL="0" lvl="0" indent="0" algn="ctr" rtl="0">
              <a:spcBef>
                <a:spcPts val="1200"/>
              </a:spcBef>
              <a:spcAft>
                <a:spcPts val="0"/>
              </a:spcAft>
              <a:buNone/>
            </a:pPr>
            <a:r>
              <a:rPr lang="en-GB" dirty="0"/>
              <a:t>Fabian “</a:t>
            </a:r>
            <a:r>
              <a:rPr lang="en-GB" dirty="0" err="1"/>
              <a:t>ryg</a:t>
            </a:r>
            <a:r>
              <a:rPr lang="en-GB" dirty="0"/>
              <a:t>” Giesen</a:t>
            </a:r>
            <a:endParaRPr dirty="0"/>
          </a:p>
          <a:p>
            <a:pPr marL="0" lvl="0" indent="0" algn="ctr" rtl="0">
              <a:spcBef>
                <a:spcPts val="1200"/>
              </a:spcBef>
              <a:spcAft>
                <a:spcPts val="1200"/>
              </a:spcAft>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4616-264F-F902-9FC4-300EC87B9E1C}"/>
            </a:ext>
          </a:extLst>
        </p:cNvPr>
        <p:cNvGrpSpPr/>
        <p:nvPr/>
      </p:nvGrpSpPr>
      <p:grpSpPr>
        <a:xfrm>
          <a:off x="0" y="0"/>
          <a:ext cx="0" cy="0"/>
          <a:chOff x="0" y="0"/>
          <a:chExt cx="0" cy="0"/>
        </a:xfrm>
      </p:grpSpPr>
      <p:sp>
        <p:nvSpPr>
          <p:cNvPr id="4" name="Google Shape;260;p46">
            <a:extLst>
              <a:ext uri="{FF2B5EF4-FFF2-40B4-BE49-F238E27FC236}">
                <a16:creationId xmlns:a16="http://schemas.microsoft.com/office/drawing/2014/main" id="{818E936B-ED07-67D3-5FD0-8FB9467D42BC}"/>
              </a:ext>
            </a:extLst>
          </p:cNvPr>
          <p:cNvSpPr txBox="1">
            <a:spLocks noGrp="1"/>
          </p:cNvSpPr>
          <p:nvPr>
            <p:ph type="title"/>
          </p:nvPr>
        </p:nvSpPr>
        <p:spPr>
          <a:xfrm>
            <a:off x="311700" y="2162729"/>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GB" dirty="0"/>
              <a:t>Questions?</a:t>
            </a:r>
            <a:endParaRPr dirty="0"/>
          </a:p>
        </p:txBody>
      </p:sp>
    </p:spTree>
    <p:extLst>
      <p:ext uri="{BB962C8B-B14F-4D97-AF65-F5344CB8AC3E}">
        <p14:creationId xmlns:p14="http://schemas.microsoft.com/office/powerpoint/2010/main" val="3241392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D9CDC-6F84-F46D-8D4B-D508FA7E8CBA}"/>
            </a:ext>
          </a:extLst>
        </p:cNvPr>
        <p:cNvGrpSpPr/>
        <p:nvPr/>
      </p:nvGrpSpPr>
      <p:grpSpPr>
        <a:xfrm>
          <a:off x="0" y="0"/>
          <a:ext cx="0" cy="0"/>
          <a:chOff x="0" y="0"/>
          <a:chExt cx="0" cy="0"/>
        </a:xfrm>
      </p:grpSpPr>
      <p:sp>
        <p:nvSpPr>
          <p:cNvPr id="3" name="Google Shape;261;p46">
            <a:extLst>
              <a:ext uri="{FF2B5EF4-FFF2-40B4-BE49-F238E27FC236}">
                <a16:creationId xmlns:a16="http://schemas.microsoft.com/office/drawing/2014/main" id="{D84A7D04-D675-5652-F357-6A1BB38F636F}"/>
              </a:ext>
            </a:extLst>
          </p:cNvPr>
          <p:cNvSpPr txBox="1">
            <a:spLocks/>
          </p:cNvSpPr>
          <p:nvPr/>
        </p:nvSpPr>
        <p:spPr>
          <a:xfrm>
            <a:off x="311700" y="1230549"/>
            <a:ext cx="8520600" cy="3416400"/>
          </a:xfrm>
          <a:prstGeom prst="rect">
            <a:avLst/>
          </a:prstGeom>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chemeClr val="dk1"/>
              </a:buClr>
              <a:buSzPts val="1100"/>
            </a:pPr>
            <a:r>
              <a:rPr lang="es-ES"/>
              <a:t>“GPU BCn decoding”, Fabien Giesen (2021) </a:t>
            </a:r>
            <a:r>
              <a:rPr lang="es-ES" u="sng">
                <a:solidFill>
                  <a:schemeClr val="accent5"/>
                </a:solidFill>
                <a:hlinkClick r:id="rId3">
                  <a:extLst>
                    <a:ext uri="{A12FA001-AC4F-418D-AE19-62706E023703}">
                      <ahyp:hlinkClr xmlns:ahyp="http://schemas.microsoft.com/office/drawing/2018/hyperlinkcolor" val="tx"/>
                    </a:ext>
                  </a:extLst>
                </a:hlinkClick>
              </a:rPr>
              <a:t>https://fgiesen.wordpress.com/2021/10/04/gpu-bcn-decoding/</a:t>
            </a:r>
            <a:endParaRPr lang="es-ES"/>
          </a:p>
          <a:p>
            <a:pPr>
              <a:spcBef>
                <a:spcPts val="1200"/>
              </a:spcBef>
            </a:pPr>
            <a:endParaRPr lang="es-ES"/>
          </a:p>
          <a:p>
            <a:pPr>
              <a:spcBef>
                <a:spcPts val="1200"/>
              </a:spcBef>
            </a:pPr>
            <a:r>
              <a:rPr lang="es-ES"/>
              <a:t>“GPU DXT Decompression”, Ignacio Castaño (2009) </a:t>
            </a:r>
            <a:r>
              <a:rPr lang="es-ES" u="sng">
                <a:solidFill>
                  <a:schemeClr val="hlink"/>
                </a:solidFill>
                <a:hlinkClick r:id="rId4"/>
              </a:rPr>
              <a:t>https://www.ludicon.com/castano/blog/2009/03/gpu-dxt-decompression/</a:t>
            </a:r>
            <a:endParaRPr lang="es-ES"/>
          </a:p>
          <a:p>
            <a:pPr>
              <a:spcBef>
                <a:spcPts val="1200"/>
              </a:spcBef>
            </a:pPr>
            <a:endParaRPr lang="es-ES"/>
          </a:p>
          <a:p>
            <a:pPr>
              <a:spcBef>
                <a:spcPts val="1200"/>
              </a:spcBef>
            </a:pPr>
            <a:r>
              <a:rPr lang="es-ES"/>
              <a:t>EXT_texture_compression_dxt1 definition (2008)</a:t>
            </a:r>
          </a:p>
          <a:p>
            <a:pPr>
              <a:spcBef>
                <a:spcPts val="1200"/>
              </a:spcBef>
              <a:spcAft>
                <a:spcPts val="1200"/>
              </a:spcAft>
            </a:pPr>
            <a:r>
              <a:rPr lang="es-ES" u="sng">
                <a:solidFill>
                  <a:schemeClr val="hlink"/>
                </a:solidFill>
                <a:hlinkClick r:id="rId5"/>
              </a:rPr>
              <a:t>https://registry.khronos.org/OpenGL/extensions/EXT/EXT_texture_compression_dxt1.txt</a:t>
            </a:r>
            <a:endParaRPr lang="es-ES" dirty="0"/>
          </a:p>
        </p:txBody>
      </p:sp>
      <p:sp>
        <p:nvSpPr>
          <p:cNvPr id="4" name="Google Shape;260;p46">
            <a:extLst>
              <a:ext uri="{FF2B5EF4-FFF2-40B4-BE49-F238E27FC236}">
                <a16:creationId xmlns:a16="http://schemas.microsoft.com/office/drawing/2014/main" id="{6DC7BCDE-4EA4-7931-AA92-A5A24761AED4}"/>
              </a:ext>
            </a:extLst>
          </p:cNvPr>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References</a:t>
            </a:r>
            <a:endParaRPr dirty="0"/>
          </a:p>
        </p:txBody>
      </p:sp>
    </p:spTree>
    <p:extLst>
      <p:ext uri="{BB962C8B-B14F-4D97-AF65-F5344CB8AC3E}">
        <p14:creationId xmlns:p14="http://schemas.microsoft.com/office/powerpoint/2010/main" val="2696071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BONUS SLIDES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8"/>
          <p:cNvSpPr txBox="1"/>
          <p:nvPr/>
        </p:nvSpPr>
        <p:spPr>
          <a:xfrm>
            <a:off x="311700" y="1447025"/>
            <a:ext cx="8520600" cy="369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16 bit scalar to BC1 encoder.  The main entrypoint is: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void sBuildBC1Block(uint64 *outBCBlock, Span&lt;float&gt; inInputData,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To convert this to your codebase, the following will need to be replaced with your version:</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Vec3 - 3D vector, like float3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IVec3 - 3D integer, like int3 or uint3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Span&lt;type&gt; - Like std::span</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StaticArray&lt;type, integer size&gt; - Fixed size array.  A C-style array on the stack, or std::array</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BC1 block definition; 64 bits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struct BC1Block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uint64 mEndpoint0 : 16;		// Bytes 0-1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uint64 mEndpoint1 : 16;		// Bytes 2-3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uint64 mIndices : 32;		// Bytes 4-7</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static_assert(sizeof(BC1Block) == sizeof(uint64));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BC1 interpolation mode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enum class BC1InterpolationMode : int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FourIntermediate,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Extend a 16-bit/RGB565 color to 24-bit/RGB888.  Replicates GPU behaviour.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IVec3 sConvert565To888(uint16 in565Color)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channel_r = (in565Color &gt;&gt; 11)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channel_g = (in565Color &gt;&gt; 5) &amp; 63;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channel_b = (in565Color)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gAssert((channel_r &lt; 32) &amp;&amp; (channel_g &lt; 64) &amp;&amp; (channel_b &lt; 32));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return IVec3(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(channel_r &lt;&lt; 3) | (channel_r &gt;&gt;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(channel_g &lt;&lt; 2) | (channel_g &gt;&gt; 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(channel_b &lt;&lt; 3) | (channel_b &gt;&gt;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Unpack an RGB888 to a scalar.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Factored out into shared code, because doing the dotproduct and /255 in different orders causes slight differences...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float sUnpackRGB888ToScalar(IVec3 inRGB888,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Vec3 color_unit = inRGB888.ToVec3() / 255.0f;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unpacked_value = color_unit.Dot(inUnpackDot);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return unpacked_value;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Unpack a 16-bit/RGB565 color to a float.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float sEvaluateEndpointColor(uint16 inColor,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return sUnpackRGB888ToScalar(sConvert565To888(inColor),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Find the four interpolated color for a BC1 block, replicating the values sampled by AMD GPUs.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Input endpoint colors are expected to be 16-bit RGB565.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Output colors are RGB888.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Based on https://fgiesen.wordpress.com/2021/10/04/gpu-bcn-decoding/</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void sBuildInterpolatedColors_AMD(Span&lt;IVec3&gt; outColors, uint16 inEndpointColor0, uint16 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gAssert(outColors.Length() == 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color_0 = sConvert565To888(inEndpointColor0);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color_1 = sConvert565To888(inEndpointColor1);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BC1InterpolationMode interpolation_mode = (inEndpointColor0 &gt; inEndpointColor1) ? BC1InterpolationMode::FourIntermediate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(interpolation_mode == BC1InterpolationMode::FourIntermediate)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 = ((color_0 * 43) + (color_1 * 21) + IVec3(32, 32, 32)) / 64;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 = ((color_0 * 21) + (color_1 * 43) + IVec3(32, 32, 32)) / 64;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else if (interpolation_mode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 = (color_0 + color_1 + IVec3(1, 1, 1)) /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 = IVec3(0, 0, 0);	// We're ignoring alpha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Find the four interpolated color for a BC1 block, replicating the values sampled by nVidia GPUs.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Input endpoint colors are expected to be 16-bit RGB565.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Output colors are RGB888.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Based on https://fgiesen.wordpress.com/2021/10/04/gpu-bcn-decoding/</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void sBuildInterpolatedColors_nVidia(Span&lt;IVec3&gt; outColors, uint16 inEndpointColor0, uint16 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gAssert(outColors.Length() == 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color_0 = sConvert565To888(inEndpointColor0);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color_1 = sConvert565To888(inEndpointColor1);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Extract 5-bit red and blue colors from input RGB565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channel_0_r = (inEndpointColor0 &gt;&gt; 11)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channel_0_b = (inEndpointColor0)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channel_1_r = (inEndpointColor1 &gt;&gt; 11)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 channel_1_b = (inEndpointColor1) &amp;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BC1InterpolationMode interpolation_mode = (inEndpointColor0 &gt; inEndpointColor1) ? BC1InterpolationMode::FourIntermediate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(interpolation_mode == BC1InterpolationMode::FourIntermediate)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Red and  blue channels: input is 5-bit, output is 8 bit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outColors[2].mX = ((2 * channel_0_r + channel_1_r) * 22)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outColors[2].mZ = ((2 * channel_0_b + channel_1_b) * 22)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outColors[3].mX = ((channel_0_r + 2 * channel_1_r) * 22)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outColors[3].mZ = ((channel_0_b + 2 * channel_1_b) * 22)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Green channel: input is 8 bit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 diff = color_1.mY - color_0.mY;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 scaled_diff = 80 * diff + (diff &gt;&gt;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outColors[2].mY = color_0.mY + ((128 + scaled_diff) &gt;&gt; 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outColors[3].mY = color_1.mY + ((128 - scaled_diff) &gt;&gt; 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else if (interpolation_mode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Red and  blue channels: input is 5-bit, output is 8 bit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outColors[2].mX = ((channel_0_r + channel_1_r) * 33)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outColors[2].mZ = ((channel_0_b + channel_1_b) * 33) &gt;&gt; 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Green channel: input is 8 bit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 diff = color_1.mY - color_0.mY;</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 scaled_diff = 128 * diff + (diff &gt;&gt;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outColors[2].mY = color_0.mY + ((128 * scaled_diff) &gt;&gt; 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 = IVec3(0, 0, 0);	// We're ignoring alpha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Find the four interpolated color for a BC1 block, replicating the values sampled by Intel GPUs.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Input endpoint colors are expected to be 16-bit RGB565.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Output colors are RGB888.</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Based on https://fgiesen.wordpress.com/2021/10/04/gpu-bcn-decoding/</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void sBuildInterpolatedColors_Intel(Span&lt;IVec3&gt; outColors, uint16 inEndpointColor0, uint16 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gAssert(outColors.Length() == 4);</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color_0 = sConvert565To888(inEndpointColor0);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IVec3 color_1 = sConvert565To888(inEndpointColor1);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BC1InterpolationMode interpolation_mode = (inEndpointColor0 &gt; inEndpointColor1) ? BC1InterpolationMode::FourIntermediate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(interpolation_mode == BC1InterpolationMode::FourIntermediate)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 = ((color_0 * 171) + (color_1 * 85) + IVec3(128, 128, 128)) / 256;</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 = ((color_0 * 85) + (color_1 * 171) + IVec3(128, 128, 128)) / 256;</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else if (interpolation_mode == BC1InterpolationMode::ThreeIntermediateWithZero)</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outColors[0] = color_0;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outColors[1] = color_1;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outColors[2] = ((color_0 * 128) + (color_1 * 128) + IVec3(128, 128, 128)) / 256;</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outColors[3] = IVec3(0, 0, 0);	// We're ignoring alpha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Given a 4x4 list of input values, and a pair of endpoint colors, build a final 64-bit BC1 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Input values are expected to be in [0, 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Outputs the error and the BC 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void sBuildBC1BlockAndEvaluateError(pFloat outNetError, uint64 *outBCBlock,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Span&lt;float&gt; inInputData, uint16 inEndpointColorLo, uint16 inEndpointColorHi,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gAssert(inInputData.Length() == 16);</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Declare and initialize the 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BC1Block block =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Set endpoints.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block.mEndpoint0 = gMax(inEndpointColorLo, inEndpointColorHi);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block.mEndpoint1 = gMin(inEndpointColorLo, inEndpointColorHi);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gAssert(block.mEndpoint0 &gt; block.mEndpoint1);		// Endpoint 0 is expected to be greater than 1 to select 4-color interpolation</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Find the four interpolated colors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StaticArray&lt;IVec3, 4&gt; interpolated_colors_amd;</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sBuildInterpolatedColors_AMD(interpolated_colors_amd, block.mEndpoint0, block.mEndpoint1);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StaticArray&lt;IVec3, 4&gt; interpolated_colors_nvidia;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sBuildInterpolatedColors_nVidia(interpolated_colors_nvidia, block.mEndpoint0, block.mEndpoint1);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StaticArray&lt;IVec3, 4&gt; interpolated_colors_intel;</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sBuildInterpolatedColors_Intel(interpolated_colors_intel, block.mEndpoint0, block.mEndpoint1);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Find the four interpolated values.  Work with the maximum possible value, to ensure the GPU sampled value is &lt;= the source value on all platforms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StaticArray&lt;float, 4&gt; interpolated_values;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i = 0; i &lt; 4; 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interpolated_values[i] = gMax(</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sUnpackRGB888ToScalar(interpolated_colors_amd[i],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sUnpackRGB888ToScalar(interpolated_colors_nvidia[i],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sUnpackRGB888ToScalar(interpolated_colors_intel[i],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Choose the 2-bit index for each of the 4x4 values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net_error = 0.0f;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source_index = 0; source_index &lt; 16; source_index++)</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source_value = inInputData[source_index];</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least_error = 1e10f;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int best_interpolated_index = -1;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i = 0; i &lt; 4; 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delta = source_value - interpolated_values[i];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((delta &gt;= 0.0f) &amp;&amp; (delta &lt; least_error))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Interpolated value is lower than source, and improves 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least_error = delta;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best_interpolated_index = 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gAssert(best_interpolated_index &gt;= 0);		// Verify that we found an interpolated value that meets our requirements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net_error += least_error * least_error;		// Accumulate squared 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block.mIndices |= uint64(best_interpolated_index) &lt;&lt; (source_index * 2);</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*outNetError = net_error;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*outBCBlock = *(uint64*)&amp;block;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Find the highest 16-bit endpoint color that's &lt;= the input 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This will quickly find a close approximation, but it's possible that it's not the best.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 lookup table may be better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uint16 sFindEndpointColor(float inValue,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gAssert((inUnpackDot.mX &gt; inUnpackDot.mY) &amp;&amp; (inUnpackDot.mY &gt; inUnpackDot.mZ), "Expecting red is most significant and blue is least.");	// The code below sets up the components in order from most to least significant.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endpoint_color = 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r_step = 16; r_step &gt; 0; r_step /= 2)		// R is in [0,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hypothetical_endpoint_color = endpoint_color + (r_step &lt;&lt; 11);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(sEvaluateEndpointColor(hypothetical_endpoint_color, inUnpackDot) &lt;= inValue)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endpoint_color = hypothetical_endpoint_color;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g_step = 32; g_step &gt; 0; g_step /= 2)		// G is in [0, 63]</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hypothetical_endpoint_color = endpoint_color + (g_step &lt;&lt; 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(sEvaluateEndpointColor(hypothetical_endpoint_color, inUnpackDot) &lt;= inValue)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endpoint_color = hypothetical_endpoint_color;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b_step = 16; b_step &gt; 0; b_step /= 2)		// B is in [0, 31]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hypothetical_endpoint_color = endpoint_color + b_step;</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(sEvaluateEndpointColor(hypothetical_endpoint_color, inUnpackDot) &lt;= inValue)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endpoint_color = hypothetical_endpoint_color;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return endpoint_color;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@brief BC1 block compression entrypoint.  Input is a 4x4 set of values in [0, 1]; output is a 64-bit BC1 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 good value for inUnpackDot is (0.96414679f, 0.03518212f, 0.00067109f).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Searches different endpoint choices to find the encoding with least error for inInputData.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This implementation is best suited to input values that cover a relatively small range of the domain - such as when compressing smooth heightfields and distance fields.</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It may not give good results with other data.</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static void sBuildBC1Block(uint64 *outBCBlock, Span&lt;float&gt; inInputData, Vec3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gAssert(inInputData.Length() == 16);</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Find minimum and maximum input value</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FRange input_value_range(+1e10f, -1e10f);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(int i = 0; i &lt; inInputData.Length(); 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input_value_range.Encapsulate(inInputData[i]);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gAssert((input_value_range.GetMin() &gt;= 0.0f) &amp;&amp; (input_value_range.GetMax() &lt;= 1.0f));	// Input values are expected to be in [0, 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 Find 16-bit endpoints.  The two should be in order, and not equal.</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endpoint_for_range_min = gMin(sFindEndpointColor(input_value_range.GetMin(), inUnpackDot), 65535 - 1);	// endpoint_for_range_max&gt;min, so min can't be 65535</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uint16 endpoint_for_range_max = gMax(sFindEndpointColor(input_value_range.GetMax(), inUnpackDot), endpoint_for_range_min + 1);</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gAssert(endpoint_for_range_min &lt; endpoint_for_range_max);</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least_error = 1e10f;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uint64 best_bc_block = 0;</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for (uint hypothetical_endpoint_hi = endpoint_for_range_min + 1; hypothetical_endpoint_hi &lt;= endpoint_for_range_max; hypothetical_endpoint_hi++)</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float curr_error = 1e10f;</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uint64 curr_bc_block;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sBuildBC1BlockAndEvaluateError(&amp;curr_error, &amp;curr_bc_block, inInputData, endpoint_for_range_min, hypothetical_endpoint_hi, inUnpackDot);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if (curr_error &lt; least_error)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least_error = curr_error;</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best_bc_block = curr_bc_block;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	*outBCBlock = best_bc_block;</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r>
              <a:rPr lang="en-GB" sz="100">
                <a:solidFill>
                  <a:schemeClr val="dk2"/>
                </a:solidFill>
                <a:latin typeface="Consolas"/>
                <a:ea typeface="Consolas"/>
                <a:cs typeface="Consolas"/>
                <a:sym typeface="Consolas"/>
              </a:rPr>
              <a:t>}</a:t>
            </a:r>
            <a:endParaRPr sz="100">
              <a:solidFill>
                <a:schemeClr val="dk2"/>
              </a:solidFill>
              <a:latin typeface="Consolas"/>
              <a:ea typeface="Consolas"/>
              <a:cs typeface="Consolas"/>
              <a:sym typeface="Consolas"/>
            </a:endParaRPr>
          </a:p>
          <a:p>
            <a:pPr marL="0" lvl="0" indent="0" algn="l" rtl="0">
              <a:spcBef>
                <a:spcPts val="0"/>
              </a:spcBef>
              <a:spcAft>
                <a:spcPts val="0"/>
              </a:spcAft>
              <a:buClr>
                <a:schemeClr val="dk1"/>
              </a:buClr>
              <a:buSzPts val="1100"/>
              <a:buFont typeface="Arial"/>
              <a:buNone/>
            </a:pPr>
            <a:endParaRPr sz="100">
              <a:solidFill>
                <a:schemeClr val="dk2"/>
              </a:solidFill>
              <a:latin typeface="Consolas"/>
              <a:ea typeface="Consolas"/>
              <a:cs typeface="Consolas"/>
              <a:sym typeface="Consolas"/>
            </a:endParaRPr>
          </a:p>
          <a:p>
            <a:pPr marL="0" lvl="0" indent="0" algn="l" rtl="0">
              <a:spcBef>
                <a:spcPts val="0"/>
              </a:spcBef>
              <a:spcAft>
                <a:spcPts val="0"/>
              </a:spcAft>
              <a:buNone/>
            </a:pPr>
            <a:endParaRPr sz="100">
              <a:solidFill>
                <a:schemeClr val="dk2"/>
              </a:solidFill>
              <a:latin typeface="Consolas"/>
              <a:ea typeface="Consolas"/>
              <a:cs typeface="Consolas"/>
              <a:sym typeface="Consolas"/>
            </a:endParaRPr>
          </a:p>
        </p:txBody>
      </p:sp>
      <p:sp>
        <p:nvSpPr>
          <p:cNvPr id="272" name="Google Shape;272;p48"/>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GB"/>
              <a:t>Implementation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Failure cases with the basic endpoint search</a:t>
            </a:r>
            <a:endParaRPr dirty="0"/>
          </a:p>
        </p:txBody>
      </p:sp>
      <p:sp>
        <p:nvSpPr>
          <p:cNvPr id="278" name="Google Shape;278;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en-GB"/>
              <a:t>Bilinear sampling</a:t>
            </a:r>
            <a:endParaRPr/>
          </a:p>
        </p:txBody>
      </p:sp>
      <p:pic>
        <p:nvPicPr>
          <p:cNvPr id="284" name="Google Shape;284;p50"/>
          <p:cNvPicPr preferRelativeResize="0"/>
          <p:nvPr/>
        </p:nvPicPr>
        <p:blipFill rotWithShape="1">
          <a:blip r:embed="rId3">
            <a:alphaModFix/>
          </a:blip>
          <a:srcRect/>
          <a:stretch/>
        </p:blipFill>
        <p:spPr>
          <a:xfrm>
            <a:off x="590775" y="1759138"/>
            <a:ext cx="2438400" cy="1219200"/>
          </a:xfrm>
          <a:prstGeom prst="rect">
            <a:avLst/>
          </a:prstGeom>
          <a:noFill/>
          <a:ln>
            <a:noFill/>
          </a:ln>
        </p:spPr>
      </p:pic>
      <p:cxnSp>
        <p:nvCxnSpPr>
          <p:cNvPr id="285" name="Google Shape;285;p50"/>
          <p:cNvCxnSpPr/>
          <p:nvPr/>
        </p:nvCxnSpPr>
        <p:spPr>
          <a:xfrm>
            <a:off x="590775" y="3012625"/>
            <a:ext cx="0" cy="492000"/>
          </a:xfrm>
          <a:prstGeom prst="straightConnector1">
            <a:avLst/>
          </a:prstGeom>
          <a:noFill/>
          <a:ln w="9525" cap="flat" cmpd="sng">
            <a:solidFill>
              <a:schemeClr val="dk2"/>
            </a:solidFill>
            <a:prstDash val="solid"/>
            <a:round/>
            <a:headEnd type="none" w="sm" len="sm"/>
            <a:tailEnd type="none" w="sm" len="sm"/>
          </a:ln>
        </p:spPr>
      </p:cxnSp>
      <p:cxnSp>
        <p:nvCxnSpPr>
          <p:cNvPr id="286" name="Google Shape;286;p50"/>
          <p:cNvCxnSpPr/>
          <p:nvPr/>
        </p:nvCxnSpPr>
        <p:spPr>
          <a:xfrm>
            <a:off x="3029175" y="3012625"/>
            <a:ext cx="0" cy="492000"/>
          </a:xfrm>
          <a:prstGeom prst="straightConnector1">
            <a:avLst/>
          </a:prstGeom>
          <a:noFill/>
          <a:ln w="9525" cap="flat" cmpd="sng">
            <a:solidFill>
              <a:schemeClr val="dk2"/>
            </a:solidFill>
            <a:prstDash val="solid"/>
            <a:round/>
            <a:headEnd type="none" w="sm" len="sm"/>
            <a:tailEnd type="none" w="sm" len="sm"/>
          </a:ln>
        </p:spPr>
      </p:cxnSp>
      <p:sp>
        <p:nvSpPr>
          <p:cNvPr id="287" name="Google Shape;287;p50"/>
          <p:cNvSpPr txBox="1"/>
          <p:nvPr/>
        </p:nvSpPr>
        <p:spPr>
          <a:xfrm>
            <a:off x="464450" y="3573825"/>
            <a:ext cx="842400" cy="62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2"/>
                </a:solidFill>
                <a:latin typeface="Arial"/>
                <a:ea typeface="Arial"/>
                <a:cs typeface="Arial"/>
                <a:sym typeface="Arial"/>
              </a:rPr>
              <a:t>R=3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2"/>
                </a:solidFill>
                <a:latin typeface="Arial"/>
                <a:ea typeface="Arial"/>
                <a:cs typeface="Arial"/>
                <a:sym typeface="Arial"/>
              </a:rPr>
              <a:t>G=9</a:t>
            </a:r>
            <a:endParaRPr sz="1800" b="0" i="0" u="none" strike="noStrike" cap="none">
              <a:solidFill>
                <a:schemeClr val="dk2"/>
              </a:solidFill>
              <a:latin typeface="Arial"/>
              <a:ea typeface="Arial"/>
              <a:cs typeface="Arial"/>
              <a:sym typeface="Arial"/>
            </a:endParaRPr>
          </a:p>
        </p:txBody>
      </p:sp>
      <p:sp>
        <p:nvSpPr>
          <p:cNvPr id="288" name="Google Shape;288;p50"/>
          <p:cNvSpPr txBox="1"/>
          <p:nvPr/>
        </p:nvSpPr>
        <p:spPr>
          <a:xfrm>
            <a:off x="2281225" y="3573825"/>
            <a:ext cx="842400" cy="629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GB" sz="1800" b="0" i="0" u="none" strike="noStrike" cap="none">
                <a:solidFill>
                  <a:schemeClr val="dk2"/>
                </a:solidFill>
                <a:latin typeface="Arial"/>
                <a:ea typeface="Arial"/>
                <a:cs typeface="Arial"/>
                <a:sym typeface="Arial"/>
              </a:rPr>
              <a:t>R=4 </a:t>
            </a:r>
            <a:endParaRPr sz="1800" b="0" i="0" u="none" strike="noStrike" cap="none">
              <a:solidFill>
                <a:schemeClr val="dk2"/>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800"/>
              <a:buFont typeface="Arial"/>
              <a:buNone/>
            </a:pPr>
            <a:r>
              <a:rPr lang="en-GB" sz="1800" b="0" i="0" u="none" strike="noStrike" cap="none">
                <a:solidFill>
                  <a:schemeClr val="dk2"/>
                </a:solidFill>
                <a:latin typeface="Arial"/>
                <a:ea typeface="Arial"/>
                <a:cs typeface="Arial"/>
                <a:sym typeface="Arial"/>
              </a:rPr>
              <a:t>G=0</a:t>
            </a:r>
            <a:endParaRPr sz="1800" b="0" i="0" u="none" strike="noStrike" cap="none">
              <a:solidFill>
                <a:schemeClr val="dk2"/>
              </a:solidFill>
              <a:latin typeface="Arial"/>
              <a:ea typeface="Arial"/>
              <a:cs typeface="Arial"/>
              <a:sym typeface="Arial"/>
            </a:endParaRPr>
          </a:p>
        </p:txBody>
      </p:sp>
      <p:pic>
        <p:nvPicPr>
          <p:cNvPr id="289" name="Google Shape;289;p50" title="Chart"/>
          <p:cNvPicPr preferRelativeResize="0"/>
          <p:nvPr/>
        </p:nvPicPr>
        <p:blipFill>
          <a:blip r:embed="rId4">
            <a:alphaModFix/>
          </a:blip>
          <a:stretch>
            <a:fillRect/>
          </a:stretch>
        </p:blipFill>
        <p:spPr>
          <a:xfrm>
            <a:off x="3276025" y="1170125"/>
            <a:ext cx="5715573" cy="353412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BC5</a:t>
            </a:r>
            <a:endParaRPr/>
          </a:p>
        </p:txBody>
      </p:sp>
      <p:sp>
        <p:nvSpPr>
          <p:cNvPr id="295" name="Google Shape;295;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TotalTime>
  <Words>9580</Words>
  <Application>Microsoft Office PowerPoint</Application>
  <PresentationFormat>On-screen Show (16:9)</PresentationFormat>
  <Paragraphs>952</Paragraphs>
  <Slides>40</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Consolas</vt:lpstr>
      <vt:lpstr>Hunter</vt:lpstr>
      <vt:lpstr>Hunter Regular</vt:lpstr>
      <vt:lpstr>OITA-EXTBOO</vt:lpstr>
      <vt:lpstr>OITA-EXTBOO</vt:lpstr>
      <vt:lpstr>Simple Light</vt:lpstr>
      <vt:lpstr>How to Decimate  your textures</vt:lpstr>
      <vt:lpstr>[ Nubis picture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Picture of long distance shadows</vt:lpstr>
      <vt:lpstr>16bpp input   &gt;=   4bpp BC1 output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GPU sampling of endpoint colors</vt:lpstr>
      <vt:lpstr>GPU sampling of interpolated colors on AMD</vt:lpstr>
      <vt:lpstr>RGB to scalar requirements </vt:lpstr>
      <vt:lpstr>RGB to scalar dotproduct constant</vt:lpstr>
      <vt:lpstr>Encoder - 4x4 input values</vt:lpstr>
      <vt:lpstr>Encoder - possible endpoint colors and unpacked values</vt:lpstr>
      <vt:lpstr>Encoder - Low endpoint color</vt:lpstr>
      <vt:lpstr>Encoder - Possible high endpoint</vt:lpstr>
      <vt:lpstr>Encoder - Possible high endpoint and interpolated colors</vt:lpstr>
      <vt:lpstr>Encoder - Encoded value for each input</vt:lpstr>
      <vt:lpstr>PowerPoint Presentation</vt:lpstr>
      <vt:lpstr>PowerPoint Presentation</vt:lpstr>
      <vt:lpstr>PowerPoint Presentation</vt:lpstr>
      <vt:lpstr>Questions?</vt:lpstr>
      <vt:lpstr>References</vt:lpstr>
      <vt:lpstr>BONUS SLIDES</vt:lpstr>
      <vt:lpstr>Implementation</vt:lpstr>
      <vt:lpstr>Failure cases with the basic endpoint search</vt:lpstr>
      <vt:lpstr>Bilinear sampling</vt:lpstr>
      <vt:lpstr>BC5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Hugh Malan</cp:lastModifiedBy>
  <cp:revision>12</cp:revision>
  <dcterms:modified xsi:type="dcterms:W3CDTF">2025-11-17T09:37:29Z</dcterms:modified>
</cp:coreProperties>
</file>