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ink/ink2.xml" ContentType="application/inkml+xml"/>
  <Override PartName="/ppt/notesSlides/notesSlide4.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omments/modernComment_151_2C600FA5.xml" ContentType="application/vnd.ms-powerpoint.comments+xml"/>
  <Override PartName="/ppt/notesSlides/notesSlide36.xml" ContentType="application/vnd.openxmlformats-officedocument.presentationml.notesSlide+xml"/>
  <Override PartName="/ppt/comments/modernComment_150_EF3871D2.xml" ContentType="application/vnd.ms-powerpoint.comment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70"/>
  </p:notesMasterIdLst>
  <p:sldIdLst>
    <p:sldId id="256" r:id="rId2"/>
    <p:sldId id="258" r:id="rId3"/>
    <p:sldId id="259" r:id="rId4"/>
    <p:sldId id="257" r:id="rId5"/>
    <p:sldId id="288" r:id="rId6"/>
    <p:sldId id="350" r:id="rId7"/>
    <p:sldId id="351" r:id="rId8"/>
    <p:sldId id="357" r:id="rId9"/>
    <p:sldId id="358" r:id="rId10"/>
    <p:sldId id="282" r:id="rId11"/>
    <p:sldId id="287" r:id="rId12"/>
    <p:sldId id="289" r:id="rId13"/>
    <p:sldId id="271" r:id="rId14"/>
    <p:sldId id="272" r:id="rId15"/>
    <p:sldId id="384" r:id="rId16"/>
    <p:sldId id="393" r:id="rId17"/>
    <p:sldId id="394" r:id="rId18"/>
    <p:sldId id="354" r:id="rId19"/>
    <p:sldId id="324" r:id="rId20"/>
    <p:sldId id="360" r:id="rId21"/>
    <p:sldId id="359" r:id="rId22"/>
    <p:sldId id="292" r:id="rId23"/>
    <p:sldId id="361" r:id="rId24"/>
    <p:sldId id="297" r:id="rId25"/>
    <p:sldId id="300" r:id="rId26"/>
    <p:sldId id="305" r:id="rId27"/>
    <p:sldId id="362" r:id="rId28"/>
    <p:sldId id="378" r:id="rId29"/>
    <p:sldId id="327" r:id="rId30"/>
    <p:sldId id="395" r:id="rId31"/>
    <p:sldId id="366" r:id="rId32"/>
    <p:sldId id="410" r:id="rId33"/>
    <p:sldId id="310" r:id="rId34"/>
    <p:sldId id="367" r:id="rId35"/>
    <p:sldId id="337" r:id="rId36"/>
    <p:sldId id="336" r:id="rId37"/>
    <p:sldId id="371" r:id="rId38"/>
    <p:sldId id="312" r:id="rId39"/>
    <p:sldId id="374" r:id="rId40"/>
    <p:sldId id="396" r:id="rId41"/>
    <p:sldId id="398" r:id="rId42"/>
    <p:sldId id="397" r:id="rId43"/>
    <p:sldId id="372" r:id="rId44"/>
    <p:sldId id="332" r:id="rId45"/>
    <p:sldId id="399" r:id="rId46"/>
    <p:sldId id="331" r:id="rId47"/>
    <p:sldId id="313" r:id="rId48"/>
    <p:sldId id="379" r:id="rId49"/>
    <p:sldId id="380" r:id="rId50"/>
    <p:sldId id="406" r:id="rId51"/>
    <p:sldId id="407" r:id="rId52"/>
    <p:sldId id="381" r:id="rId53"/>
    <p:sldId id="314" r:id="rId54"/>
    <p:sldId id="382" r:id="rId55"/>
    <p:sldId id="383" r:id="rId56"/>
    <p:sldId id="401" r:id="rId57"/>
    <p:sldId id="408" r:id="rId58"/>
    <p:sldId id="409" r:id="rId59"/>
    <p:sldId id="402" r:id="rId60"/>
    <p:sldId id="403" r:id="rId61"/>
    <p:sldId id="404" r:id="rId62"/>
    <p:sldId id="405" r:id="rId63"/>
    <p:sldId id="346" r:id="rId64"/>
    <p:sldId id="316" r:id="rId65"/>
    <p:sldId id="329" r:id="rId66"/>
    <p:sldId id="317" r:id="rId67"/>
    <p:sldId id="319" r:id="rId68"/>
    <p:sldId id="348" r:id="rId69"/>
  </p:sldIdLst>
  <p:sldSz cx="24384000" cy="13716000"/>
  <p:notesSz cx="6858000" cy="9144000"/>
  <p:embeddedFontLst>
    <p:embeddedFont>
      <p:font typeface="Lato-Hairline" panose="020F0202020204030203" pitchFamily="34" charset="0"/>
      <p:regular r:id="rId71"/>
    </p:embeddedFont>
    <p:embeddedFont>
      <p:font typeface="Lato-Light" panose="020F0302020204030203" pitchFamily="34" charset="0"/>
      <p:regular r:id="rId72"/>
    </p:embeddedFont>
  </p:embeddedFontLst>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1pPr>
    <a:lvl2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2pPr>
    <a:lvl3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3pPr>
    <a:lvl4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4pPr>
    <a:lvl5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5pPr>
    <a:lvl6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6pPr>
    <a:lvl7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7pPr>
    <a:lvl8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8pPr>
    <a:lvl9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lvl9pPr>
  </p:defaultTextStyle>
  <p:extLst>
    <p:ext uri="{521415D9-36F7-43E2-AB2F-B90AF26B5E84}">
      <p14:sectionLst xmlns:p14="http://schemas.microsoft.com/office/powerpoint/2010/main">
        <p14:section name="Default Section" id="{4C213A84-35EA-41BA-975A-C3048F5647D0}">
          <p14:sldIdLst>
            <p14:sldId id="256"/>
          </p14:sldIdLst>
        </p14:section>
        <p14:section name="Introduction" id="{D2E173DE-4DB6-4205-BE0E-C6C8370258EA}">
          <p14:sldIdLst>
            <p14:sldId id="258"/>
            <p14:sldId id="259"/>
            <p14:sldId id="257"/>
          </p14:sldIdLst>
        </p14:section>
        <p14:section name="Ghost of X-Plane past" id="{C7399DAD-137D-4AEB-9B1F-733C652B6896}">
          <p14:sldIdLst>
            <p14:sldId id="288"/>
            <p14:sldId id="350"/>
            <p14:sldId id="351"/>
            <p14:sldId id="357"/>
            <p14:sldId id="358"/>
            <p14:sldId id="282"/>
            <p14:sldId id="287"/>
            <p14:sldId id="289"/>
            <p14:sldId id="271"/>
            <p14:sldId id="272"/>
            <p14:sldId id="384"/>
            <p14:sldId id="393"/>
            <p14:sldId id="394"/>
            <p14:sldId id="354"/>
            <p14:sldId id="324"/>
            <p14:sldId id="360"/>
            <p14:sldId id="359"/>
            <p14:sldId id="292"/>
            <p14:sldId id="361"/>
            <p14:sldId id="297"/>
            <p14:sldId id="300"/>
            <p14:sldId id="305"/>
            <p14:sldId id="362"/>
          </p14:sldIdLst>
        </p14:section>
        <p14:section name="Ghost X-Plane Present" id="{2D062E68-A5FC-4DBB-BEE3-D9A8A88203FC}">
          <p14:sldIdLst>
            <p14:sldId id="378"/>
            <p14:sldId id="327"/>
            <p14:sldId id="395"/>
            <p14:sldId id="366"/>
            <p14:sldId id="410"/>
            <p14:sldId id="310"/>
            <p14:sldId id="367"/>
            <p14:sldId id="337"/>
            <p14:sldId id="336"/>
            <p14:sldId id="371"/>
            <p14:sldId id="312"/>
            <p14:sldId id="374"/>
            <p14:sldId id="396"/>
            <p14:sldId id="398"/>
            <p14:sldId id="397"/>
            <p14:sldId id="372"/>
            <p14:sldId id="332"/>
            <p14:sldId id="399"/>
            <p14:sldId id="331"/>
            <p14:sldId id="313"/>
            <p14:sldId id="379"/>
            <p14:sldId id="380"/>
            <p14:sldId id="406"/>
            <p14:sldId id="407"/>
            <p14:sldId id="381"/>
            <p14:sldId id="314"/>
            <p14:sldId id="382"/>
            <p14:sldId id="383"/>
            <p14:sldId id="401"/>
            <p14:sldId id="408"/>
            <p14:sldId id="409"/>
            <p14:sldId id="402"/>
            <p14:sldId id="403"/>
            <p14:sldId id="404"/>
            <p14:sldId id="405"/>
            <p14:sldId id="346"/>
            <p14:sldId id="316"/>
            <p14:sldId id="329"/>
          </p14:sldIdLst>
        </p14:section>
        <p14:section name="Ghost of X-Plane future" id="{EC95A38A-67C3-4D5C-9CB2-E2BBBF1A3451}">
          <p14:sldIdLst>
            <p14:sldId id="317"/>
          </p14:sldIdLst>
        </p14:section>
        <p14:section name="Conclusion" id="{EE66E612-7AE8-4D2C-94A1-76816C89CED2}">
          <p14:sldIdLst>
            <p14:sldId id="319"/>
            <p14:sldId id="348"/>
          </p14:sldIdLst>
        </p14:section>
      </p14:sectionLst>
    </p:ext>
    <p:ext uri="{EFAFB233-063F-42B5-8137-9DF3F51BA10A}">
      <p15:sldGuideLst xmlns:p15="http://schemas.microsoft.com/office/powerpoint/2012/main">
        <p15:guide id="1" orient="horz" pos="4320" userDrawn="1">
          <p15:clr>
            <a:srgbClr val="A4A3A4"/>
          </p15:clr>
        </p15:guide>
        <p15:guide id="2" pos="768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8881866-CC61-2026-A54B-E896BA22F308}" name="Sidney Just" initials="SJ" userId="836a91282bf4dad8"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1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CAE5F6"/>
          </a:solidFill>
        </a:fill>
      </a:tcStyle>
    </a:wholeTbl>
    <a:band2H>
      <a:tcTxStyle/>
      <a:tcStyle>
        <a:tcBdr/>
        <a:fill>
          <a:solidFill>
            <a:srgbClr val="E6F2FB"/>
          </a:solidFill>
        </a:fill>
      </a:tcStyle>
    </a:band2H>
    <a:firstCol>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1016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1016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D9DCDE"/>
          </a:solidFill>
        </a:fill>
      </a:tcStyle>
    </a:wholeTbl>
    <a:band2H>
      <a:tcTxStyle/>
      <a:tcStyle>
        <a:tcBdr/>
        <a:fill>
          <a:solidFill>
            <a:srgbClr val="EDEEEF"/>
          </a:solidFill>
        </a:fill>
      </a:tcStyle>
    </a:band2H>
    <a:firstCol>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1016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1016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FFCFCE"/>
          </a:solidFill>
        </a:fill>
      </a:tcStyle>
    </a:wholeTbl>
    <a:band2H>
      <a:tcTxStyle/>
      <a:tcStyle>
        <a:tcBdr/>
        <a:fill>
          <a:solidFill>
            <a:srgbClr val="FFE9E8"/>
          </a:solidFill>
        </a:fill>
      </a:tcStyle>
    </a:band2H>
    <a:firstCol>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1016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1016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25400" cap="flat">
              <a:noFill/>
              <a:miter lim="400000"/>
            </a:ln>
          </a:left>
          <a:right>
            <a:ln w="25400" cap="flat">
              <a:noFill/>
              <a:miter lim="400000"/>
            </a:ln>
          </a:right>
          <a:top>
            <a:ln w="25400" cap="flat">
              <a:noFill/>
              <a:miter lim="400000"/>
            </a:ln>
          </a:top>
          <a:bottom>
            <a:ln w="25400" cap="flat">
              <a:noFill/>
              <a:miter lim="400000"/>
            </a:ln>
          </a:bottom>
          <a:insideH>
            <a:ln w="25400" cap="flat">
              <a:noFill/>
              <a:miter lim="400000"/>
            </a:ln>
          </a:insideH>
          <a:insideV>
            <a:ln w="254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25400" cap="flat">
              <a:noFill/>
              <a:miter lim="400000"/>
            </a:ln>
          </a:left>
          <a:right>
            <a:ln w="25400" cap="flat">
              <a:noFill/>
              <a:miter lim="400000"/>
            </a:ln>
          </a:right>
          <a:top>
            <a:ln w="25400" cap="flat">
              <a:noFill/>
              <a:miter lim="400000"/>
            </a:ln>
          </a:top>
          <a:bottom>
            <a:ln w="25400" cap="flat">
              <a:noFill/>
              <a:miter lim="400000"/>
            </a:ln>
          </a:bottom>
          <a:insideH>
            <a:ln w="25400" cap="flat">
              <a:noFill/>
              <a:miter lim="400000"/>
            </a:ln>
          </a:insideH>
          <a:insideV>
            <a:ln w="25400" cap="flat">
              <a:noFill/>
              <a:miter lim="400000"/>
            </a:ln>
          </a:insideV>
        </a:tcBdr>
        <a:fill>
          <a:solidFill>
            <a:schemeClr val="accent1"/>
          </a:solidFill>
        </a:fill>
      </a:tcStyle>
    </a:firstCol>
    <a:lastRow>
      <a:tcTxStyle b="on" i="off">
        <a:fontRef idx="minor">
          <a:srgbClr val="000000"/>
        </a:fontRef>
        <a:srgbClr val="000000"/>
      </a:tcTxStyle>
      <a:tcStyle>
        <a:tcBdr>
          <a:left>
            <a:ln w="25400" cap="flat">
              <a:noFill/>
              <a:miter lim="400000"/>
            </a:ln>
          </a:left>
          <a:right>
            <a:ln w="25400" cap="flat">
              <a:noFill/>
              <a:miter lim="400000"/>
            </a:ln>
          </a:right>
          <a:top>
            <a:ln w="127000" cap="flat">
              <a:solidFill>
                <a:srgbClr val="000000"/>
              </a:solidFill>
              <a:prstDash val="solid"/>
              <a:round/>
            </a:ln>
          </a:top>
          <a:bottom>
            <a:ln w="63500" cap="flat">
              <a:solidFill>
                <a:srgbClr val="000000"/>
              </a:solidFill>
              <a:prstDash val="solid"/>
              <a:round/>
            </a:ln>
          </a:bottom>
          <a:insideH>
            <a:ln w="25400" cap="flat">
              <a:noFill/>
              <a:miter lim="400000"/>
            </a:ln>
          </a:insideH>
          <a:insideV>
            <a:ln w="25400" cap="flat">
              <a:noFill/>
              <a:miter lim="400000"/>
            </a:ln>
          </a:insideV>
        </a:tcBdr>
        <a:fill>
          <a:solidFill>
            <a:srgbClr val="FFFFFF"/>
          </a:solidFill>
        </a:fill>
      </a:tcStyle>
    </a:lastRow>
    <a:firstRow>
      <a:tcTxStyle b="on" i="off">
        <a:fontRef idx="minor">
          <a:srgbClr val="FFFFFF"/>
        </a:fontRef>
        <a:srgbClr val="FFFFFF"/>
      </a:tcTxStyle>
      <a:tcStyle>
        <a:tcBdr>
          <a:left>
            <a:ln w="25400" cap="flat">
              <a:noFill/>
              <a:miter lim="400000"/>
            </a:ln>
          </a:left>
          <a:right>
            <a:ln w="25400" cap="flat">
              <a:noFill/>
              <a:miter lim="400000"/>
            </a:ln>
          </a:right>
          <a:top>
            <a:ln w="63500" cap="flat">
              <a:solidFill>
                <a:srgbClr val="000000"/>
              </a:solidFill>
              <a:prstDash val="solid"/>
              <a:round/>
            </a:ln>
          </a:top>
          <a:bottom>
            <a:ln w="63500" cap="flat">
              <a:solidFill>
                <a:srgbClr val="000000"/>
              </a:solidFill>
              <a:prstDash val="solid"/>
              <a:round/>
            </a:ln>
          </a:bottom>
          <a:insideH>
            <a:ln w="25400" cap="flat">
              <a:noFill/>
              <a:miter lim="400000"/>
            </a:ln>
          </a:insideH>
          <a:insideV>
            <a:ln w="254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101600" cap="flat">
              <a:solidFill>
                <a:srgbClr val="FFFFFF"/>
              </a:solidFill>
              <a:prstDash val="solid"/>
              <a:round/>
            </a:ln>
          </a:top>
          <a:bottom>
            <a:ln w="254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25400" cap="flat">
              <a:solidFill>
                <a:srgbClr val="FFFFFF"/>
              </a:solidFill>
              <a:prstDash val="solid"/>
              <a:round/>
            </a:ln>
          </a:left>
          <a:right>
            <a:ln w="25400" cap="flat">
              <a:solidFill>
                <a:srgbClr val="FFFFFF"/>
              </a:solidFill>
              <a:prstDash val="solid"/>
              <a:round/>
            </a:ln>
          </a:right>
          <a:top>
            <a:ln w="25400" cap="flat">
              <a:solidFill>
                <a:srgbClr val="FFFFFF"/>
              </a:solidFill>
              <a:prstDash val="solid"/>
              <a:round/>
            </a:ln>
          </a:top>
          <a:bottom>
            <a:ln w="101600" cap="flat">
              <a:solidFill>
                <a:srgbClr val="FFFFFF"/>
              </a:solidFill>
              <a:prstDash val="solid"/>
              <a:round/>
            </a:ln>
          </a:bottom>
          <a:insideH>
            <a:ln w="25400" cap="flat">
              <a:solidFill>
                <a:srgbClr val="FFFFFF"/>
              </a:solidFill>
              <a:prstDash val="solid"/>
              <a:round/>
            </a:ln>
          </a:insideH>
          <a:insideV>
            <a:ln w="254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25400" cap="flat">
              <a:solidFill>
                <a:srgbClr val="000000"/>
              </a:solidFill>
              <a:prstDash val="solid"/>
              <a:round/>
            </a:ln>
          </a:left>
          <a:right>
            <a:ln w="25400" cap="flat">
              <a:solidFill>
                <a:srgbClr val="000000"/>
              </a:solidFill>
              <a:prstDash val="solid"/>
              <a:round/>
            </a:ln>
          </a:right>
          <a:top>
            <a:ln w="25400" cap="flat">
              <a:solidFill>
                <a:srgbClr val="000000"/>
              </a:solidFill>
              <a:prstDash val="solid"/>
              <a:round/>
            </a:ln>
          </a:top>
          <a:bottom>
            <a:ln w="25400" cap="flat">
              <a:solidFill>
                <a:srgbClr val="000000"/>
              </a:solidFill>
              <a:prstDash val="solid"/>
              <a:round/>
            </a:ln>
          </a:bottom>
          <a:insideH>
            <a:ln w="25400" cap="flat">
              <a:solidFill>
                <a:srgbClr val="000000"/>
              </a:solidFill>
              <a:prstDash val="solid"/>
              <a:round/>
            </a:ln>
          </a:insideH>
          <a:insideV>
            <a:ln w="254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25400" cap="flat">
              <a:solidFill>
                <a:srgbClr val="000000"/>
              </a:solidFill>
              <a:prstDash val="solid"/>
              <a:round/>
            </a:ln>
          </a:left>
          <a:right>
            <a:ln w="25400" cap="flat">
              <a:solidFill>
                <a:srgbClr val="000000"/>
              </a:solidFill>
              <a:prstDash val="solid"/>
              <a:round/>
            </a:ln>
          </a:right>
          <a:top>
            <a:ln w="25400" cap="flat">
              <a:solidFill>
                <a:srgbClr val="000000"/>
              </a:solidFill>
              <a:prstDash val="solid"/>
              <a:round/>
            </a:ln>
          </a:top>
          <a:bottom>
            <a:ln w="25400" cap="flat">
              <a:solidFill>
                <a:srgbClr val="000000"/>
              </a:solidFill>
              <a:prstDash val="solid"/>
              <a:round/>
            </a:ln>
          </a:bottom>
          <a:insideH>
            <a:ln w="25400" cap="flat">
              <a:solidFill>
                <a:srgbClr val="000000"/>
              </a:solidFill>
              <a:prstDash val="solid"/>
              <a:round/>
            </a:ln>
          </a:insideH>
          <a:insideV>
            <a:ln w="254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25400" cap="flat">
              <a:solidFill>
                <a:srgbClr val="000000"/>
              </a:solidFill>
              <a:prstDash val="solid"/>
              <a:round/>
            </a:ln>
          </a:left>
          <a:right>
            <a:ln w="25400" cap="flat">
              <a:solidFill>
                <a:srgbClr val="000000"/>
              </a:solidFill>
              <a:prstDash val="solid"/>
              <a:round/>
            </a:ln>
          </a:right>
          <a:top>
            <a:ln w="127000" cap="flat">
              <a:solidFill>
                <a:srgbClr val="000000"/>
              </a:solidFill>
              <a:prstDash val="solid"/>
              <a:round/>
            </a:ln>
          </a:top>
          <a:bottom>
            <a:ln w="25400" cap="flat">
              <a:solidFill>
                <a:srgbClr val="000000"/>
              </a:solidFill>
              <a:prstDash val="solid"/>
              <a:round/>
            </a:ln>
          </a:bottom>
          <a:insideH>
            <a:ln w="25400" cap="flat">
              <a:solidFill>
                <a:srgbClr val="000000"/>
              </a:solidFill>
              <a:prstDash val="solid"/>
              <a:round/>
            </a:ln>
          </a:insideH>
          <a:insideV>
            <a:ln w="25400" cap="flat">
              <a:solidFill>
                <a:srgbClr val="000000"/>
              </a:solidFill>
              <a:prstDash val="solid"/>
              <a:round/>
            </a:ln>
          </a:insideV>
        </a:tcBdr>
        <a:fill>
          <a:noFill/>
        </a:fill>
      </a:tcStyle>
    </a:lastRow>
    <a:firstRow>
      <a:tcTxStyle b="on" i="off">
        <a:fontRef idx="minor">
          <a:srgbClr val="000000"/>
        </a:fontRef>
        <a:srgbClr val="000000"/>
      </a:tcTxStyle>
      <a:tcStyle>
        <a:tcBdr>
          <a:left>
            <a:ln w="25400" cap="flat">
              <a:solidFill>
                <a:srgbClr val="000000"/>
              </a:solidFill>
              <a:prstDash val="solid"/>
              <a:round/>
            </a:ln>
          </a:left>
          <a:right>
            <a:ln w="25400" cap="flat">
              <a:solidFill>
                <a:srgbClr val="000000"/>
              </a:solidFill>
              <a:prstDash val="solid"/>
              <a:round/>
            </a:ln>
          </a:right>
          <a:top>
            <a:ln w="25400" cap="flat">
              <a:solidFill>
                <a:srgbClr val="000000"/>
              </a:solidFill>
              <a:prstDash val="solid"/>
              <a:round/>
            </a:ln>
          </a:top>
          <a:bottom>
            <a:ln w="63500" cap="flat">
              <a:solidFill>
                <a:srgbClr val="000000"/>
              </a:solidFill>
              <a:prstDash val="solid"/>
              <a:round/>
            </a:ln>
          </a:bottom>
          <a:insideH>
            <a:ln w="25400" cap="flat">
              <a:solidFill>
                <a:srgbClr val="000000"/>
              </a:solidFill>
              <a:prstDash val="solid"/>
              <a:round/>
            </a:ln>
          </a:insideH>
          <a:insideV>
            <a:ln w="254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31" autoAdjust="0"/>
    <p:restoredTop sz="71754" autoAdjust="0"/>
  </p:normalViewPr>
  <p:slideViewPr>
    <p:cSldViewPr snapToGrid="0">
      <p:cViewPr varScale="1">
        <p:scale>
          <a:sx n="58" d="100"/>
          <a:sy n="58" d="100"/>
        </p:scale>
        <p:origin x="2310" y="78"/>
      </p:cViewPr>
      <p:guideLst>
        <p:guide orient="horz" pos="4320"/>
        <p:guide pos="7680"/>
      </p:guideLst>
    </p:cSldViewPr>
  </p:slideViewPr>
  <p:outlineViewPr>
    <p:cViewPr>
      <p:scale>
        <a:sx n="33" d="100"/>
        <a:sy n="33" d="100"/>
      </p:scale>
      <p:origin x="0" y="-28872"/>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151" d="100"/>
          <a:sy n="151" d="100"/>
        </p:scale>
        <p:origin x="5909" y="101"/>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8/10/relationships/authors" Target="author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font" Target="fonts/font1.fntdata"/><Relationship Id="rId2" Type="http://schemas.openxmlformats.org/officeDocument/2006/relationships/slide" Target="slides/slide1.xml"/><Relationship Id="rId29" Type="http://schemas.openxmlformats.org/officeDocument/2006/relationships/slide" Target="slides/slide28.xml"/></Relationships>
</file>

<file path=ppt/comments/modernComment_150_EF3871D2.xml><?xml version="1.0" encoding="utf-8"?>
<p188:cmLst xmlns:a="http://schemas.openxmlformats.org/drawingml/2006/main" xmlns:r="http://schemas.openxmlformats.org/officeDocument/2006/relationships" xmlns:p188="http://schemas.microsoft.com/office/powerpoint/2018/8/main">
  <p188:cm id="{F34018B8-583E-4EBC-A127-E5264EF08656}" authorId="{A8881866-CC61-2026-A54B-E896BA22F308}" created="2025-11-09T19:13:18.367">
    <pc:sldMkLst xmlns:pc="http://schemas.microsoft.com/office/powerpoint/2013/main/command">
      <pc:docMk/>
      <pc:sldMk cId="4013453778" sldId="336"/>
    </pc:sldMkLst>
    <p188:txBody>
      <a:bodyPr/>
      <a:lstStyle/>
      <a:p>
        <a:r>
          <a:rPr lang="en-CA"/>
          <a:t>https://d3d3g8mu99pzk9.cloudfront.net/AndrewSchneider/The-Real-time-Volumetric-Cloudscapes-of-Horizon-Zero-Dawn.pdf</a:t>
        </a:r>
      </a:p>
    </p188:txBody>
  </p188:cm>
  <p188:cm id="{AF3160C2-4AB5-432E-AE06-0DD0A87B56BE}" authorId="{A8881866-CC61-2026-A54B-E896BA22F308}" created="2025-11-09T19:14:49.792">
    <pc:sldMkLst xmlns:pc="http://schemas.microsoft.com/office/powerpoint/2013/main/command">
      <pc:docMk/>
      <pc:sldMk cId="4013453778" sldId="336"/>
    </pc:sldMkLst>
    <p188:txBody>
      <a:bodyPr/>
      <a:lstStyle/>
      <a:p>
        <a:r>
          <a:rPr lang="en-CA"/>
          <a:t>https://dl.acm.org/doi/abs/10.1145/2775280.2792512</a:t>
        </a:r>
      </a:p>
    </p188:txBody>
  </p188:cm>
</p188:cmLst>
</file>

<file path=ppt/comments/modernComment_151_2C600FA5.xml><?xml version="1.0" encoding="utf-8"?>
<p188:cmLst xmlns:a="http://schemas.openxmlformats.org/drawingml/2006/main" xmlns:r="http://schemas.openxmlformats.org/officeDocument/2006/relationships" xmlns:p188="http://schemas.microsoft.com/office/powerpoint/2018/8/main">
  <p188:cm id="{F5104074-A2CC-470C-B53A-E1B9DE4B2EF3}" authorId="{A8881866-CC61-2026-A54B-E896BA22F308}" created="2025-11-09T19:10:34.036">
    <pc:sldMkLst xmlns:pc="http://schemas.microsoft.com/office/powerpoint/2013/main/command">
      <pc:docMk/>
      <pc:sldMk cId="744492965" sldId="337"/>
    </pc:sldMkLst>
    <p188:txBody>
      <a:bodyPr/>
      <a:lstStyle/>
      <a:p>
        <a:r>
          <a:rPr lang="en-CA"/>
          <a:t>https://sebh.github.io/publications/egsr2020.pdf</a:t>
        </a:r>
      </a:p>
    </p188:txBody>
  </p188:cm>
</p188:cmLst>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8-08T06:00:21.848"/>
    </inkml:context>
    <inkml:brush xml:id="br0">
      <inkml:brushProperty name="width" value="0.035" units="cm"/>
      <inkml:brushProperty name="height" value="0.035" units="cm"/>
    </inkml:brush>
  </inkml:definitions>
  <inkml:trace contextRef="#ctx0" brushRef="#br0">151 91 2665 0 0,'-72'-35'240'0'0,"25"6"-240"0"0,15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16T08:54:03.124"/>
    </inkml:context>
    <inkml:brush xml:id="br0">
      <inkml:brushProperty name="width" value="0.035" units="cm"/>
      <inkml:brushProperty name="height" value="0.035" units="cm"/>
    </inkml:brush>
  </inkml:definitions>
  <inkml:trace contextRef="#ctx0" brushRef="#br0">1 193 680,'0'-24'64,"0"7"-64,3 8 0,-3 6 0,0 0 0,3 0 96,-3-9-32,3-9 0,3-3-64,0-2 0,-3 5 0,3 6 0,-3 0-96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1.253"/>
    </inkml:context>
    <inkml:brush xml:id="br0">
      <inkml:brushProperty name="width" value="0.05" units="cm"/>
      <inkml:brushProperty name="height" value="0.05" units="cm"/>
    </inkml:brush>
  </inkml:definitions>
  <inkml:trace contextRef="#ctx0" brushRef="#br0">44 111 312 0 0,'-18'-41'0'0'0,"4"15"0"0"0,5 8 0 0 0,6 7 0 0 0,3 8 832 0 0,3 3 128 0 0,0 0 33 0 0,3 0 15 0 0,0-3-816 0 0,8-3-192 0 0,9 6 0 0 0,6-3 0 0 0,0 3 0 0 0,3 0-120 0 0,-3 6 24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1.727"/>
    </inkml:context>
    <inkml:brush xml:id="br0">
      <inkml:brushProperty name="width" value="0.035" units="cm"/>
      <inkml:brushProperty name="height" value="0.035" units="cm"/>
    </inkml:brush>
  </inkml:definitions>
  <inkml:trace contextRef="#ctx0" brushRef="#br0">1 6 200 0 0,'0'-3'0'0'0,"0"0"0"0"0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2.452"/>
    </inkml:context>
    <inkml:brush xml:id="br0">
      <inkml:brushProperty name="width" value="0.035" units="cm"/>
      <inkml:brushProperty name="height" value="0.035" units="cm"/>
    </inkml:brush>
  </inkml:definitions>
  <inkml:trace contextRef="#ctx0" brushRef="#br0">73 24 1400 0 0,'-29'-3'64'0'0,"9"0"8"0"0,5 0-72 0 0,7 3 512 0 0,11-3 81 0 0,-3-3 15 0 0,3 0-1841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2.721"/>
    </inkml:context>
    <inkml:brush xml:id="br0">
      <inkml:brushProperty name="width" value="0.035" units="cm"/>
      <inkml:brushProperty name="height" value="0.035" units="cm"/>
    </inkml:brush>
  </inkml:definitions>
  <inkml:trace contextRef="#ctx0" brushRef="#br0">15 15 200 0 0,'-6'3'0'0'0,"3"-3"0"0"0,-3 0 0 0 0,9-3 352 0 0,-3 1 48 0 0,3-4 16 0 0,0 0 16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3.292"/>
    </inkml:context>
    <inkml:brush xml:id="br0">
      <inkml:brushProperty name="width" value="0.035" units="cm"/>
      <inkml:brushProperty name="height" value="0.035" units="cm"/>
    </inkml:brush>
  </inkml:definitions>
  <inkml:trace contextRef="#ctx0" brushRef="#br0">53 0 256 0 0,'-20'9'0'0'0,"5"-6"0"0"0,3 2 0 0 0,7-2 0 0 0,8-3 608 0 0,-1 3 96 0 0,1-3 16 0 0,3 0 17 0 0,3-3-937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7-29T03:21:33.427"/>
    </inkml:context>
    <inkml:brush xml:id="br0">
      <inkml:brushProperty name="width" value="0.035" units="cm"/>
      <inkml:brushProperty name="height" value="0.035" units="cm"/>
    </inkml:brush>
  </inkml:definitions>
  <inkml:trace contextRef="#ctx0" brushRef="#br0">61 1 2296 0 0,'-26'14'97'0'0,"9"-2"31"0"0,5 2-128 0 0,6-5 0 0 0,6 0 0 0 0,0-6 0 0 0,0 2 192 0 0,6 4 8 0 0,3 9 8 0 0,3-1 0 0 0,8 3-472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0" name="Shape 120"/>
          <p:cNvSpPr>
            <a:spLocks noGrp="1" noRot="1" noChangeAspect="1"/>
          </p:cNvSpPr>
          <p:nvPr>
            <p:ph type="sldImg"/>
          </p:nvPr>
        </p:nvSpPr>
        <p:spPr>
          <a:xfrm>
            <a:off x="1143000" y="685800"/>
            <a:ext cx="4572000" cy="3429000"/>
          </a:xfrm>
          <a:prstGeom prst="rect">
            <a:avLst/>
          </a:prstGeom>
        </p:spPr>
        <p:txBody>
          <a:bodyPr/>
          <a:lstStyle/>
          <a:p>
            <a:endParaRPr/>
          </a:p>
        </p:txBody>
      </p:sp>
      <p:sp>
        <p:nvSpPr>
          <p:cNvPr id="121" name="Shape 12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2438400" latinLnBrk="0">
      <a:defRPr sz="3600">
        <a:latin typeface="+mn-lt"/>
        <a:ea typeface="+mn-ea"/>
        <a:cs typeface="+mn-cs"/>
        <a:sym typeface="Arial"/>
      </a:defRPr>
    </a:lvl1pPr>
    <a:lvl2pPr indent="228600" defTabSz="2438400" latinLnBrk="0">
      <a:defRPr sz="3600">
        <a:latin typeface="+mn-lt"/>
        <a:ea typeface="+mn-ea"/>
        <a:cs typeface="+mn-cs"/>
        <a:sym typeface="Arial"/>
      </a:defRPr>
    </a:lvl2pPr>
    <a:lvl3pPr indent="457200" defTabSz="2438400" latinLnBrk="0">
      <a:defRPr sz="3600">
        <a:latin typeface="+mn-lt"/>
        <a:ea typeface="+mn-ea"/>
        <a:cs typeface="+mn-cs"/>
        <a:sym typeface="Arial"/>
      </a:defRPr>
    </a:lvl3pPr>
    <a:lvl4pPr indent="685800" defTabSz="2438400" latinLnBrk="0">
      <a:defRPr sz="3600">
        <a:latin typeface="+mn-lt"/>
        <a:ea typeface="+mn-ea"/>
        <a:cs typeface="+mn-cs"/>
        <a:sym typeface="Arial"/>
      </a:defRPr>
    </a:lvl4pPr>
    <a:lvl5pPr indent="914400" defTabSz="2438400" latinLnBrk="0">
      <a:defRPr sz="3600">
        <a:latin typeface="+mn-lt"/>
        <a:ea typeface="+mn-ea"/>
        <a:cs typeface="+mn-cs"/>
        <a:sym typeface="Arial"/>
      </a:defRPr>
    </a:lvl5pPr>
    <a:lvl6pPr indent="1143000" defTabSz="2438400" latinLnBrk="0">
      <a:defRPr sz="3600">
        <a:latin typeface="+mn-lt"/>
        <a:ea typeface="+mn-ea"/>
        <a:cs typeface="+mn-cs"/>
        <a:sym typeface="Arial"/>
      </a:defRPr>
    </a:lvl6pPr>
    <a:lvl7pPr indent="1371600" defTabSz="2438400" latinLnBrk="0">
      <a:defRPr sz="3600">
        <a:latin typeface="+mn-lt"/>
        <a:ea typeface="+mn-ea"/>
        <a:cs typeface="+mn-cs"/>
        <a:sym typeface="Arial"/>
      </a:defRPr>
    </a:lvl7pPr>
    <a:lvl8pPr indent="1600200" defTabSz="2438400" latinLnBrk="0">
      <a:defRPr sz="3600">
        <a:latin typeface="+mn-lt"/>
        <a:ea typeface="+mn-ea"/>
        <a:cs typeface="+mn-cs"/>
        <a:sym typeface="Arial"/>
      </a:defRPr>
    </a:lvl8pPr>
    <a:lvl9pPr indent="1828800" defTabSz="2438400" latinLnBrk="0">
      <a:defRPr sz="3600">
        <a:latin typeface="+mn-lt"/>
        <a:ea typeface="+mn-ea"/>
        <a:cs typeface="+mn-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Hi everyone, I’m Sidney, I’m the </a:t>
            </a:r>
            <a:r>
              <a:rPr lang="en-CA" dirty="0" err="1"/>
              <a:t>Vulkanologist</a:t>
            </a:r>
            <a:r>
              <a:rPr lang="en-CA" dirty="0"/>
              <a:t> at Laminar Research where I work on X-Plane. I’m assuming that neither X-Plane nor Laminar Research are big household names, so let me introduce both real quick.</a:t>
            </a:r>
          </a:p>
        </p:txBody>
      </p:sp>
    </p:spTree>
    <p:extLst>
      <p:ext uri="{BB962C8B-B14F-4D97-AF65-F5344CB8AC3E}">
        <p14:creationId xmlns:p14="http://schemas.microsoft.com/office/powerpoint/2010/main" val="3861576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Laminar Research is a small, privately owned company founded in 1995.</a:t>
            </a:r>
          </a:p>
          <a:p>
            <a:endParaRPr lang="en-CA" dirty="0"/>
          </a:p>
          <a:p>
            <a:r>
              <a:rPr lang="en-CA" dirty="0"/>
              <a:t>For reference, this was me 30 years ago. </a:t>
            </a:r>
          </a:p>
          <a:p>
            <a:endParaRPr lang="en-CA" dirty="0"/>
          </a:p>
          <a:p>
            <a:r>
              <a:rPr lang="en-CA" dirty="0"/>
              <a:t>For the first 9 years, the company was a one man show and it has slowly grown since then, the picture here is more or less the whole team. There are really only two noteworthy things about Laminar Research. </a:t>
            </a:r>
          </a:p>
          <a:p>
            <a:endParaRPr lang="en-CA" dirty="0"/>
          </a:p>
          <a:p>
            <a:r>
              <a:rPr lang="en-CA" dirty="0"/>
              <a:t>One, we are fully remote, spread across the whole world and two *, since 1995 we’ve been exclusively working on X-Plane. So, essentially, we are a one trick pony.</a:t>
            </a:r>
          </a:p>
        </p:txBody>
      </p:sp>
    </p:spTree>
    <p:extLst>
      <p:ext uri="{BB962C8B-B14F-4D97-AF65-F5344CB8AC3E}">
        <p14:creationId xmlns:p14="http://schemas.microsoft.com/office/powerpoint/2010/main" val="2598931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X-Plane is a FAA approved, professional flight simulator, that’s fancy talk for “It can be used for pilot training”. It’s is in use by flight schools around the globe, but our customers are also just regular aviation enthusiasts and generally come from all walks of life. </a:t>
            </a:r>
          </a:p>
          <a:p>
            <a:endParaRPr lang="en-US" dirty="0"/>
          </a:p>
          <a:p>
            <a:r>
              <a:rPr lang="en-US" dirty="0"/>
              <a:t>Although just to quickly clarify, X-Plane is not Level-D certified, so it can’t be used in these cool full motion simulators.</a:t>
            </a:r>
          </a:p>
          <a:p>
            <a:r>
              <a:rPr lang="en-US" dirty="0"/>
              <a:t> </a:t>
            </a:r>
          </a:p>
          <a:p>
            <a:r>
              <a:rPr lang="en-US" dirty="0"/>
              <a:t>X-Plane never had a clean break or fresh start, so we are essentially working on the engine of Theseus and the current code has a direct lineage with these old versions here all the way back to version 1. </a:t>
            </a:r>
          </a:p>
          <a:p>
            <a:endParaRPr lang="en-US" dirty="0"/>
          </a:p>
          <a:p>
            <a:r>
              <a:rPr lang="en-US" dirty="0"/>
              <a:t>We are currently shipping and maintaining X-Plane 12, which came out in 2022 and before it, X-Plane 11 came out in 2017. </a:t>
            </a:r>
          </a:p>
          <a:p>
            <a:endParaRPr lang="en-US" dirty="0"/>
          </a:p>
          <a:p>
            <a:r>
              <a:rPr lang="en-US" dirty="0"/>
              <a:t>So, our release cycles tend to be quite long and we aim to release about 1 or 2 major feature updates per year, plus of course a number of smaller patches. </a:t>
            </a:r>
          </a:p>
          <a:p>
            <a:endParaRPr lang="en-US" dirty="0"/>
          </a:p>
          <a:p>
            <a:r>
              <a:rPr lang="en-US" dirty="0"/>
              <a:t>We support all major Desktop platforms, so Windows, Linux and macOS. Technically there is also a mobile version for iOS and Android, but for the sake of time I’ll pretend that doesn’t exist.</a:t>
            </a:r>
          </a:p>
        </p:txBody>
      </p:sp>
    </p:spTree>
    <p:extLst>
      <p:ext uri="{BB962C8B-B14F-4D97-AF65-F5344CB8AC3E}">
        <p14:creationId xmlns:p14="http://schemas.microsoft.com/office/powerpoint/2010/main" val="191876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So today I want to give a little glimpse into our tech. Given its age there is a lot of history that I could talk about, but it’s probably best to let grandpa talk about the war and I’ll focus on the more recent bits.</a:t>
            </a:r>
          </a:p>
          <a:p>
            <a:endParaRPr lang="en-CA" dirty="0"/>
          </a:p>
          <a:p>
            <a:r>
              <a:rPr lang="en-CA" dirty="0"/>
              <a:t>I want to tell you about a bad decision made decades ago that is now haunting us. How we modernized our rendering engine from its OpenGL roots to Vulkan and Metal, in order to take better advantage of todays hardware.</a:t>
            </a:r>
          </a:p>
          <a:p>
            <a:endParaRPr lang="en-CA" dirty="0"/>
          </a:p>
          <a:p>
            <a:r>
              <a:rPr lang="en-CA" dirty="0"/>
              <a:t>And then just a really quick look at what we are working on today.</a:t>
            </a:r>
          </a:p>
        </p:txBody>
      </p:sp>
    </p:spTree>
    <p:extLst>
      <p:ext uri="{BB962C8B-B14F-4D97-AF65-F5344CB8AC3E}">
        <p14:creationId xmlns:p14="http://schemas.microsoft.com/office/powerpoint/2010/main" val="828452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develop most of our tech in-house and we have a custom-built engine creatively called X-System, although the word “engine” might give the impression of a clean stack like this. </a:t>
            </a:r>
          </a:p>
          <a:p>
            <a:endParaRPr lang="en-CA" dirty="0"/>
          </a:p>
          <a:p>
            <a:r>
              <a:rPr lang="en-CA" dirty="0"/>
              <a:t>With a nice generic rendering API and clean engine and application separation. I assure you, nothing could be further from the truth.</a:t>
            </a:r>
          </a:p>
        </p:txBody>
      </p:sp>
    </p:spTree>
    <p:extLst>
      <p:ext uri="{BB962C8B-B14F-4D97-AF65-F5344CB8AC3E}">
        <p14:creationId xmlns:p14="http://schemas.microsoft.com/office/powerpoint/2010/main" val="4208957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F0F49-7D83-7E40-08BC-358867AA68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F2A292-174E-631F-D088-DC740DAF96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873A716-F4B8-2403-5FA4-D3FA6ABED899}"/>
              </a:ext>
            </a:extLst>
          </p:cNvPr>
          <p:cNvSpPr>
            <a:spLocks noGrp="1"/>
          </p:cNvSpPr>
          <p:nvPr>
            <p:ph type="body" idx="1"/>
          </p:nvPr>
        </p:nvSpPr>
        <p:spPr/>
        <p:txBody>
          <a:bodyPr/>
          <a:lstStyle/>
          <a:p>
            <a:r>
              <a:rPr lang="en-CA" dirty="0"/>
              <a:t>The reality is probably best described like this. </a:t>
            </a:r>
          </a:p>
          <a:p>
            <a:endParaRPr lang="en-CA" dirty="0"/>
          </a:p>
          <a:p>
            <a:r>
              <a:rPr lang="en-CA" dirty="0"/>
              <a:t>Since we only work on X-Plane, there is just one large monolithic codebase with varying degrees of technical debt. There is no clean separation between engine and application code and for the longest time there wasn’t even any rendering API, instead application code would just call OpenGL directly. </a:t>
            </a:r>
          </a:p>
          <a:p>
            <a:endParaRPr lang="en-CA" dirty="0"/>
          </a:p>
          <a:p>
            <a:r>
              <a:rPr lang="en-CA" dirty="0"/>
              <a:t>Of course there were high-level helper objects that you would consider “engine” code, but that was about it.</a:t>
            </a:r>
          </a:p>
        </p:txBody>
      </p:sp>
    </p:spTree>
    <p:extLst>
      <p:ext uri="{BB962C8B-B14F-4D97-AF65-F5344CB8AC3E}">
        <p14:creationId xmlns:p14="http://schemas.microsoft.com/office/powerpoint/2010/main" val="367661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AAED8-8CEE-BDC4-F13D-A86AE630FD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0D8DA-449B-79CB-0A30-8E4C2B444A6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77711A3-1AAA-1531-15FB-A3C5C1B00F1A}"/>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Even worse, we were still using OpenGL 2.1 and for those who don’t remember the dark days, capability wise that put us somewhere between DirectX 9 and 10, but realistically much closer to DirectX 9. It goes without saying, but having access to only vertex and fragment shaders wasn’t a great foundation for a modern title.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There was essentially no AZDO and depending on the system and hardware, we saw up to 50% of frame time spent in the driver.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We also had the usual stutters from runtime pipeline discovery, since we have a ton of streaming content.</a:t>
            </a:r>
          </a:p>
        </p:txBody>
      </p:sp>
    </p:spTree>
    <p:extLst>
      <p:ext uri="{BB962C8B-B14F-4D97-AF65-F5344CB8AC3E}">
        <p14:creationId xmlns:p14="http://schemas.microsoft.com/office/powerpoint/2010/main" val="154380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3B2B7-0740-0A8D-6123-8591468F23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F5A04C-55A5-1555-8683-A437567DB23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FD1AB54-6013-ADF7-3B1E-EDCFCADF77F3}"/>
              </a:ext>
            </a:extLst>
          </p:cNvPr>
          <p:cNvSpPr>
            <a:spLocks noGrp="1"/>
          </p:cNvSpPr>
          <p:nvPr>
            <p:ph type="body" idx="1"/>
          </p:nvPr>
        </p:nvSpPr>
        <p:spPr/>
        <p:txBody>
          <a:bodyPr/>
          <a:lstStyle/>
          <a:p>
            <a:r>
              <a:rPr lang="en-CA" dirty="0"/>
              <a:t>By 2017, around the release of X-Plane 11, we really wanted to move away from OpenGL and adopt Vulkan and Metal to stay competitive and solve all of these headaches. </a:t>
            </a:r>
          </a:p>
          <a:p>
            <a:endParaRPr lang="en-CA" dirty="0"/>
          </a:p>
          <a:p>
            <a:r>
              <a:rPr lang="en-CA" dirty="0"/>
              <a:t>Which meant that we had to actually build a rendering API for ourselves, which we creatively named </a:t>
            </a:r>
            <a:r>
              <a:rPr lang="en-CA" dirty="0" err="1"/>
              <a:t>gfx</a:t>
            </a:r>
            <a:r>
              <a:rPr lang="en-CA" dirty="0"/>
              <a:t>, and also get all of the raw OpenGL usage out of the application code. This was roughly what we wanted to end up with. We also had a couple of general goals that we wanted to achieve. </a:t>
            </a:r>
          </a:p>
          <a:p>
            <a:endParaRPr lang="en-CA" dirty="0"/>
          </a:p>
          <a:p>
            <a:r>
              <a:rPr lang="en-CA" dirty="0"/>
              <a:t>No more mid-frame PSO compilation and * no oversubscription of VRAM, essentially removing two large sources of stutters from the sim. </a:t>
            </a:r>
          </a:p>
          <a:p>
            <a:endParaRPr lang="en-CA" dirty="0"/>
          </a:p>
          <a:p>
            <a:r>
              <a:rPr lang="en-CA" dirty="0"/>
              <a:t>Ship spec conform code to give X-Plane the best chance to run on future hardware and drivers. X-Plane 9 from 2008 is still in use by some flight schools, even though we no longer support it. </a:t>
            </a:r>
          </a:p>
          <a:p>
            <a:endParaRPr lang="en-CA" dirty="0"/>
          </a:p>
          <a:p>
            <a:r>
              <a:rPr lang="en-CA" dirty="0"/>
              <a:t>And we also didn’t want to break any plugins and this might sound a bit odd as goal for a rendering API, but it’ll make sense in a second.</a:t>
            </a:r>
          </a:p>
        </p:txBody>
      </p:sp>
    </p:spTree>
    <p:extLst>
      <p:ext uri="{BB962C8B-B14F-4D97-AF65-F5344CB8AC3E}">
        <p14:creationId xmlns:p14="http://schemas.microsoft.com/office/powerpoint/2010/main" val="1183145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9C137-F4F4-6A6D-5F98-81ACBB53E4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4F1A59-BE0C-7646-989C-0A62BD02AB0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A0942AC-05CF-A5B2-CEE6-DC61482499DC}"/>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And lastly, we wanted to ship this as an update for X-Plane 11, not as a new major version, which meant that we would also build a bug for bug compatible OpenGL backend. Starting with the GL backend was actually really beneficial because it allowed us to keep shipping X-Plane while we wrote new APIs and slowly refactored the raw OpenGL usage out of the application code.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This also meant that we didn’t want to add any graphical improvements, essentially, we wanted to produce the same frames just faster and with a new engine.</a:t>
            </a:r>
          </a:p>
        </p:txBody>
      </p:sp>
    </p:spTree>
    <p:extLst>
      <p:ext uri="{BB962C8B-B14F-4D97-AF65-F5344CB8AC3E}">
        <p14:creationId xmlns:p14="http://schemas.microsoft.com/office/powerpoint/2010/main" val="2627915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sz="3600" dirty="0">
                <a:effectLst/>
                <a:latin typeface="+mn-lt"/>
                <a:ea typeface="+mn-ea"/>
                <a:cs typeface="+mn-cs"/>
                <a:sym typeface="Arial"/>
              </a:rPr>
              <a:t>To explain the plugin compatibility bit, I have to very quickly introduce the SDK now. It’s best to think of X-Plane as a very open platform which users can completely customize. </a:t>
            </a:r>
          </a:p>
          <a:p>
            <a:endParaRPr lang="en-CA" sz="3600" dirty="0">
              <a:effectLst/>
              <a:latin typeface="+mn-lt"/>
              <a:ea typeface="+mn-ea"/>
              <a:cs typeface="+mn-cs"/>
              <a:sym typeface="Arial"/>
            </a:endParaRPr>
          </a:p>
          <a:p>
            <a:r>
              <a:rPr lang="en-CA" sz="3600" dirty="0">
                <a:effectLst/>
                <a:latin typeface="+mn-lt"/>
                <a:ea typeface="+mn-ea"/>
                <a:cs typeface="+mn-cs"/>
                <a:sym typeface="Arial"/>
              </a:rPr>
              <a:t>Our SDK is freely available to anyone and lets users build new aircraft, customize and build entirely new scenery and generally change just about anything. </a:t>
            </a:r>
          </a:p>
          <a:p>
            <a:endParaRPr lang="en-CA" sz="3600" dirty="0">
              <a:effectLst/>
              <a:latin typeface="+mn-lt"/>
              <a:ea typeface="+mn-ea"/>
              <a:cs typeface="+mn-cs"/>
              <a:sym typeface="Arial"/>
            </a:endParaRPr>
          </a:p>
          <a:p>
            <a:r>
              <a:rPr lang="en-CA" sz="3600" dirty="0">
                <a:effectLst/>
                <a:latin typeface="+mn-lt"/>
                <a:ea typeface="+mn-ea"/>
                <a:cs typeface="+mn-cs"/>
                <a:sym typeface="Arial"/>
              </a:rPr>
              <a:t>We have documentation for the majority of our file formats, including some that aren’t part of the public API. Long story short, X-Plane is very customizable. </a:t>
            </a:r>
          </a:p>
          <a:p>
            <a:endParaRPr lang="en-CA" sz="3600" dirty="0">
              <a:effectLst/>
              <a:latin typeface="+mn-lt"/>
              <a:ea typeface="+mn-ea"/>
              <a:cs typeface="+mn-cs"/>
              <a:sym typeface="Arial"/>
            </a:endParaRPr>
          </a:p>
          <a:p>
            <a:r>
              <a:rPr lang="en-CA" sz="3600" dirty="0">
                <a:effectLst/>
                <a:latin typeface="+mn-lt"/>
                <a:ea typeface="+mn-ea"/>
                <a:cs typeface="+mn-cs"/>
                <a:sym typeface="Arial"/>
              </a:rPr>
              <a:t>And remaining compatible with the large third-party add-on ecosystem is hugely important for us. We essentially live in symbiosis with our third-party developers and their add-ons.</a:t>
            </a:r>
          </a:p>
        </p:txBody>
      </p:sp>
    </p:spTree>
    <p:extLst>
      <p:ext uri="{BB962C8B-B14F-4D97-AF65-F5344CB8AC3E}">
        <p14:creationId xmlns:p14="http://schemas.microsoft.com/office/powerpoint/2010/main" val="1986900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The SDK was first introduced with X-Plane 6 in 2001 and, for perspective, this was me at that time and I mostly just want to point out that I’m innocent in all of this.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The SDK comes from a time of 32-bit address spaces with limited memory and slow, largely single core CPUs. Plugins are just shared libraries that get loaded directly into our address space with no isolation or sandboxing mechanism, which definitely has never been a problem.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As a side effect of this, the SDK is heavily callback based and everything was built around getting data from plugins just in time when the engine needed it. For example, when the animation system updates a bone matrix it will do individual plugin callbacks to get each required value.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In a modern engine where we would rather have nice structures of arrays, doing just in-time jumps to plugins to get a single value is a great way to thrash the caches and wreck performance.</a:t>
            </a:r>
          </a:p>
        </p:txBody>
      </p:sp>
    </p:spTree>
    <p:extLst>
      <p:ext uri="{BB962C8B-B14F-4D97-AF65-F5344CB8AC3E}">
        <p14:creationId xmlns:p14="http://schemas.microsoft.com/office/powerpoint/2010/main" val="163568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But plugins generally also want to get pixels on screen, whether that’s for avionic instruments in a cockpit or just UI. </a:t>
            </a:r>
          </a:p>
          <a:p>
            <a:endParaRPr lang="en-CA" dirty="0"/>
          </a:p>
          <a:p>
            <a:r>
              <a:rPr lang="en-CA" dirty="0"/>
              <a:t>And now I have to admit that the SDK doesn’t actually provide plugins with a drawing API and instead just expects them to use OpenGL via X-Plane’s OpenGL context.</a:t>
            </a:r>
          </a:p>
          <a:p>
            <a:endParaRPr lang="en-CA" dirty="0"/>
          </a:p>
          <a:p>
            <a:r>
              <a:rPr lang="en-CA" dirty="0"/>
              <a:t>In a way, this is kind of genius because it gives third-party authors incredible flexibility to draw whatever they need and it also made this part of the SDK really easy to implement. But in reality, the drawing needs of plugins are relatively limited and our third-parties are aviation enthusiasts and not graphics programmers, so even OpenGL is way too low level. </a:t>
            </a:r>
          </a:p>
          <a:p>
            <a:endParaRPr lang="en-CA" dirty="0"/>
          </a:p>
          <a:p>
            <a:r>
              <a:rPr lang="en-CA" dirty="0"/>
              <a:t>Because of this, plugins generally just use the legacy fixed-function pipeline and immediate mode APIs since those are much easier than shader based rendering. </a:t>
            </a:r>
          </a:p>
          <a:p>
            <a:endParaRPr lang="en-CA" dirty="0"/>
          </a:p>
          <a:p>
            <a:r>
              <a:rPr lang="en-CA" dirty="0"/>
              <a:t>And on macOS, OpenGL comes in two flavours: An OpenGL 4.1 core context without fixed function support and an OpenGL 2.1 context that obviously does. </a:t>
            </a:r>
          </a:p>
          <a:p>
            <a:endParaRPr lang="en-CA" dirty="0"/>
          </a:p>
          <a:p>
            <a:r>
              <a:rPr lang="en-CA" dirty="0"/>
              <a:t>And this is how we ended up with an OpenGL 2.1 engine in 2017 that’s tied to plugins.</a:t>
            </a:r>
          </a:p>
        </p:txBody>
      </p:sp>
    </p:spTree>
    <p:extLst>
      <p:ext uri="{BB962C8B-B14F-4D97-AF65-F5344CB8AC3E}">
        <p14:creationId xmlns:p14="http://schemas.microsoft.com/office/powerpoint/2010/main" val="1644370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So while we modernized our own rendering engine to use Vulkan and Metal for internal use, we also had to make sure that we didn’t break every single plugin out there. The solution that we came up with for this is the plugin bridge. </a:t>
            </a:r>
          </a:p>
          <a:p>
            <a:endParaRPr lang="en-US" dirty="0"/>
          </a:p>
          <a:p>
            <a:r>
              <a:rPr lang="en-US" dirty="0"/>
              <a:t>We figured, if plugins need OpenGL, we could just give them an OpenGL context to do all of their rendering with and then just share the results with X-Plane. </a:t>
            </a:r>
          </a:p>
          <a:p>
            <a:endParaRPr lang="en-US" dirty="0"/>
          </a:p>
          <a:p>
            <a:r>
              <a:rPr lang="en-US" dirty="0"/>
              <a:t>Internally we implemented this with OpenGL interop provided by both Vulkan and Metal and X-Plane takes care of all of the necessary synchronization and resource setup. </a:t>
            </a:r>
          </a:p>
          <a:p>
            <a:endParaRPr lang="en-US" dirty="0"/>
          </a:p>
          <a:p>
            <a:r>
              <a:rPr lang="en-US" dirty="0"/>
              <a:t>This allows plugins to just work without any changes since they still see the OpenGL context that they expect.</a:t>
            </a:r>
            <a:endParaRPr lang="en-CA" dirty="0"/>
          </a:p>
        </p:txBody>
      </p:sp>
    </p:spTree>
    <p:extLst>
      <p:ext uri="{BB962C8B-B14F-4D97-AF65-F5344CB8AC3E}">
        <p14:creationId xmlns:p14="http://schemas.microsoft.com/office/powerpoint/2010/main" val="1313562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US" dirty="0"/>
              <a:t>Under Vulkan, OpenGL interop is at least theoretically quite straight forward. In true Khronos fashion, this works using a zoo of extensions for both Vulkan and OpenGL, which allow exporting of Vulkan device memory allocations as either handles or file descriptors, depending on the platform which can then be imported into OpenGL.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Since these extensions work with memory directly, there is a lot of flexibility here, but we use it exclusively to create some shared render targets.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We bind both an OpenGL texture and a Vulkan image to the shared memory and then both APIs are able to see each others side effects on that memory.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In addition to memory sharing, these extensions also provide shared semaphores which are used to synchronize both Vulkan and OpenGL with each other.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I have a diagram here of how this works in practice, but besides a lot of boilerplate code it’s pretty straight forward. When going between APIs, the source side signals a semaphore with a queue submission and then the destination side waits on the semaphore before executing any of its commands.</a:t>
            </a:r>
          </a:p>
        </p:txBody>
      </p:sp>
    </p:spTree>
    <p:extLst>
      <p:ext uri="{BB962C8B-B14F-4D97-AF65-F5344CB8AC3E}">
        <p14:creationId xmlns:p14="http://schemas.microsoft.com/office/powerpoint/2010/main" val="3934613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US" dirty="0"/>
              <a:t>On Metal this looks very similar in theory, except that just like OpenGL, Metal is deathly allergic to admitting that memory is real.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The workaround is to use an </a:t>
            </a:r>
            <a:r>
              <a:rPr lang="en-US" dirty="0" err="1"/>
              <a:t>IOSurface</a:t>
            </a:r>
            <a:r>
              <a:rPr lang="en-US" dirty="0"/>
              <a:t> as the shared memory resource, which is a kernel backed pixel buffer that can be passed around as a Mach object.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We then create a Metal and OpenGL texture from that </a:t>
            </a:r>
            <a:r>
              <a:rPr lang="en-US" dirty="0" err="1"/>
              <a:t>IOSurface</a:t>
            </a:r>
            <a:r>
              <a:rPr lang="en-US" dirty="0"/>
              <a:t> to be able to use it in the respective APIs.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However, there are a lot of restrictions on </a:t>
            </a:r>
            <a:r>
              <a:rPr lang="en-US" dirty="0" err="1"/>
              <a:t>IOSurface</a:t>
            </a:r>
            <a:r>
              <a:rPr lang="en-US" dirty="0"/>
              <a:t> backed textures: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They are linear tiling only, so access of any kind is incredibly slow.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They don’t support mipmaps, which is particularly awkward for things like avionics which are mapped into 3D space. </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Under OpenGL, the created textures are also texture rectangles only, so they must be accessed using absolute coordinates instead of normalized ones like regular textures. Sane people would’ve used this as wake up call, but one of the requirements to get hired by Laminar Research is to leave common sense at the doorstep.</a:t>
            </a:r>
          </a:p>
          <a:p>
            <a:pPr marL="0" marR="0" lvl="0" indent="0" defTabSz="2438400" eaLnBrk="1" fontAlgn="auto" latinLnBrk="0" hangingPunct="1">
              <a:lnSpc>
                <a:spcPct val="100000"/>
              </a:lnSpc>
              <a:spcBef>
                <a:spcPts val="0"/>
              </a:spcBef>
              <a:spcAft>
                <a:spcPts val="0"/>
              </a:spcAft>
              <a:buClrTx/>
              <a:buSzTx/>
              <a:buFontTx/>
              <a:buNone/>
              <a:tabLst/>
              <a:defRPr/>
            </a:pPr>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US" dirty="0"/>
              <a:t>We work around all of these by creating additional shadow textures with </a:t>
            </a:r>
            <a:r>
              <a:rPr lang="en-US" dirty="0" err="1"/>
              <a:t>mip</a:t>
            </a:r>
            <a:r>
              <a:rPr lang="en-US" dirty="0"/>
              <a:t> maps and optimal tiling and then </a:t>
            </a:r>
            <a:r>
              <a:rPr lang="en-US" dirty="0" err="1"/>
              <a:t>blitting</a:t>
            </a:r>
            <a:r>
              <a:rPr lang="en-US" dirty="0"/>
              <a:t> to and from the </a:t>
            </a:r>
            <a:r>
              <a:rPr lang="en-US" dirty="0" err="1"/>
              <a:t>IOSurface</a:t>
            </a:r>
            <a:r>
              <a:rPr lang="en-US" dirty="0"/>
              <a:t> textures when going between Metal and OpenGL.</a:t>
            </a:r>
            <a:endParaRPr lang="en-CA" dirty="0"/>
          </a:p>
        </p:txBody>
      </p:sp>
    </p:spTree>
    <p:extLst>
      <p:ext uri="{BB962C8B-B14F-4D97-AF65-F5344CB8AC3E}">
        <p14:creationId xmlns:p14="http://schemas.microsoft.com/office/powerpoint/2010/main" val="25760337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FEC12-DD30-C7C5-A95E-85FE951592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585899-7509-AFFF-FAD0-0514181B4BF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484AB16-5F0E-52F6-23AA-49F7FFF56861}"/>
              </a:ext>
            </a:extLst>
          </p:cNvPr>
          <p:cNvSpPr>
            <a:spLocks noGrp="1"/>
          </p:cNvSpPr>
          <p:nvPr>
            <p:ph type="body" idx="1"/>
          </p:nvPr>
        </p:nvSpPr>
        <p:spPr/>
        <p:txBody>
          <a:bodyPr/>
          <a:lstStyle/>
          <a:p>
            <a:r>
              <a:rPr lang="en-US" dirty="0"/>
              <a:t>Both bridge implementations require command buffer submissions every time we switch from one API to the other. This isn’t all that great either, but unfortunately not really avoidable for us. Since both bridges also require slightly different implementations and handling of the shared resources, we wanted to hide all the details in the backend implementations. </a:t>
            </a:r>
          </a:p>
          <a:p>
            <a:endParaRPr lang="en-US" dirty="0"/>
          </a:p>
          <a:p>
            <a:r>
              <a:rPr lang="en-US" dirty="0"/>
              <a:t>Application code can just create a texture with a shared flag and have it magically be visible in OpenGL. Under the hood the backend texture implementations take care of all of the shared resource setup and the creation of any shadow textures. </a:t>
            </a:r>
          </a:p>
          <a:p>
            <a:endParaRPr lang="en-US" dirty="0"/>
          </a:p>
          <a:p>
            <a:r>
              <a:rPr lang="en-US" dirty="0"/>
              <a:t>Our command buffer class has APIs to transition to and from the OpenGL bridge, even in the middle of an active render pass, which will submit the underlying real command buffer and when returning from OpenGL, start a new command buffer and also restart any interrupted render pass. This makes mixed rendering very easy, which we use extensively for avionics where X-Plane can draw some built-in instruments and plugins draw additional custom ones into the same shared texture.</a:t>
            </a:r>
            <a:endParaRPr lang="en-CA" dirty="0"/>
          </a:p>
        </p:txBody>
      </p:sp>
    </p:spTree>
    <p:extLst>
      <p:ext uri="{BB962C8B-B14F-4D97-AF65-F5344CB8AC3E}">
        <p14:creationId xmlns:p14="http://schemas.microsoft.com/office/powerpoint/2010/main" val="205474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Sadly despite being a major milestone for us that I’m weirdly proud of, the bridge doesn’t make for very good screenshots. Here is one anyways from when we got this running for the very first time. The avionic displays here are drawn by an unmodified OpenGL plugin and everything else is drawn by X-Plane using Vulkan which is as cool as it is insane. </a:t>
            </a:r>
          </a:p>
          <a:p>
            <a:endParaRPr lang="en-CA" dirty="0"/>
          </a:p>
          <a:p>
            <a:r>
              <a:rPr lang="en-CA" dirty="0"/>
              <a:t>For the non aviation nerds in the room, the artificial horizons show the aircrafts current attitude with the sky in blue and the ground in dark orange. Having the sky side at the bottom usually means that something very expensive and very bad is about to happen. Luckily for Lloyd’s of London it’s pretty clear that this plane here is not actually upside down and this is what it is actually supposed to look like, also drawn with the plugin bridge. Since OpenGL and Vulkan/Metal have their own independent views of a shared memory region, it’s pretty easy to accidentally swap colour channels.</a:t>
            </a:r>
          </a:p>
          <a:p>
            <a:endParaRPr lang="en-CA" dirty="0"/>
          </a:p>
          <a:p>
            <a:r>
              <a:rPr lang="en-CA" dirty="0"/>
              <a:t>Of course technically the bridge was actually the last thing we worked on for our port, since we had to first implement the Vulkan and Metal backends, but I think it’s actually one of the most unique aspects of X-Plane.</a:t>
            </a:r>
          </a:p>
        </p:txBody>
      </p:sp>
    </p:spTree>
    <p:extLst>
      <p:ext uri="{BB962C8B-B14F-4D97-AF65-F5344CB8AC3E}">
        <p14:creationId xmlns:p14="http://schemas.microsoft.com/office/powerpoint/2010/main" val="2416983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645AE-90C0-04FA-B970-92C40101C3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0384A-2BB9-72E1-1AD9-3291A73C892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3FE541B-CDCF-3CA4-95D0-52651895D0A3}"/>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Shaders were the first thing that we actually worked on for </a:t>
            </a:r>
            <a:r>
              <a:rPr lang="en-CA" dirty="0" err="1"/>
              <a:t>gfx</a:t>
            </a:r>
            <a:r>
              <a:rPr lang="en-CA" dirty="0"/>
              <a:t>. As with every good OpenGL engine, our shaders used to ship as plain text files on disk and were authored for GLSL 120.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For </a:t>
            </a:r>
            <a:r>
              <a:rPr lang="en-CA" dirty="0" err="1"/>
              <a:t>gfx</a:t>
            </a:r>
            <a:r>
              <a:rPr lang="en-CA" dirty="0"/>
              <a:t> our shader targets became SPIR-V for Vulkan, MSL 2.1 for Metal and for the OpenGL backend we also still needed GLSL 120 shaders.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We did some experiments with SPIR-V Cross to see whether it could </a:t>
            </a:r>
            <a:r>
              <a:rPr lang="en-CA" dirty="0" err="1"/>
              <a:t>transpile</a:t>
            </a:r>
            <a:r>
              <a:rPr lang="en-CA" dirty="0"/>
              <a:t> SPIR-V into everything we need, especially legacy GLSL and it turned out that, for the most part, it could indeed. It did emit some incorrect built-in usage and also generated real spec constants that were obviously not usable for us, but luckily, all of this was easily fixable with some very ugly regular expressions.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Out of that early experiment we built our offline shader compiler, creatively named </a:t>
            </a:r>
            <a:r>
              <a:rPr lang="en-CA" dirty="0" err="1"/>
              <a:t>gfx</a:t>
            </a:r>
            <a:r>
              <a:rPr lang="en-CA" dirty="0"/>
              <a:t>-cc, which uses </a:t>
            </a:r>
            <a:r>
              <a:rPr lang="en-CA" dirty="0" err="1"/>
              <a:t>glslang</a:t>
            </a:r>
            <a:r>
              <a:rPr lang="en-CA" dirty="0"/>
              <a:t> to build and optimize the initial SPIR-V and then uses SPIR-V cross to </a:t>
            </a:r>
            <a:r>
              <a:rPr lang="en-CA" dirty="0" err="1"/>
              <a:t>transpile</a:t>
            </a:r>
            <a:r>
              <a:rPr lang="en-CA" dirty="0"/>
              <a:t> it to our other targets. We also use </a:t>
            </a:r>
            <a:r>
              <a:rPr lang="en-CA" dirty="0" err="1"/>
              <a:t>spirv</a:t>
            </a:r>
            <a:r>
              <a:rPr lang="en-CA" dirty="0"/>
              <a:t>-reflect to generate additional introspection data for using the shaders at runtime.</a:t>
            </a:r>
          </a:p>
        </p:txBody>
      </p:sp>
    </p:spTree>
    <p:extLst>
      <p:ext uri="{BB962C8B-B14F-4D97-AF65-F5344CB8AC3E}">
        <p14:creationId xmlns:p14="http://schemas.microsoft.com/office/powerpoint/2010/main" val="8002516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The shaders are now written in GLSL 460 and on the right here you can see a snippet of one of our shaders and if you know GLSL you will note that the interface declarations are a bit weird. </a:t>
            </a:r>
          </a:p>
          <a:p>
            <a:endParaRPr lang="en-CA" dirty="0"/>
          </a:p>
          <a:p>
            <a:r>
              <a:rPr lang="en-CA" dirty="0"/>
              <a:t>We didn’t want to put the burden of descriptor set and bind-point assignment onto the shader author, especially coming from the world of OpenGL with its quasi magic resource bindings. </a:t>
            </a:r>
          </a:p>
          <a:p>
            <a:endParaRPr lang="en-CA" dirty="0"/>
          </a:p>
          <a:p>
            <a:r>
              <a:rPr lang="en-CA" dirty="0"/>
              <a:t>So bind-point allocation is done by </a:t>
            </a:r>
            <a:r>
              <a:rPr lang="en-CA" dirty="0" err="1"/>
              <a:t>gfx</a:t>
            </a:r>
            <a:r>
              <a:rPr lang="en-CA" dirty="0"/>
              <a:t>-cc in a pre-processing step that also generates common descriptor set layouts for our </a:t>
            </a:r>
            <a:r>
              <a:rPr lang="en-CA" dirty="0" err="1"/>
              <a:t>ubershaders</a:t>
            </a:r>
            <a:r>
              <a:rPr lang="en-CA" dirty="0"/>
              <a:t>. It is also responsible for resolving and assigning Metal bindings, since those are incompatible with Vulkan’s 2-dimensional descriptor set scheme. </a:t>
            </a:r>
          </a:p>
          <a:p>
            <a:endParaRPr lang="en-CA" dirty="0"/>
          </a:p>
          <a:p>
            <a:r>
              <a:rPr lang="en-CA" dirty="0"/>
              <a:t>Driving the compiler is a JSON description of the shader with all of its possible specializations. From this the compiler will compile all shader variants to SPIR-V and then </a:t>
            </a:r>
            <a:r>
              <a:rPr lang="en-CA" dirty="0" err="1"/>
              <a:t>transpile</a:t>
            </a:r>
            <a:r>
              <a:rPr lang="en-CA" dirty="0"/>
              <a:t> them for all of our other shader targets.</a:t>
            </a:r>
          </a:p>
        </p:txBody>
      </p:sp>
    </p:spTree>
    <p:extLst>
      <p:ext uri="{BB962C8B-B14F-4D97-AF65-F5344CB8AC3E}">
        <p14:creationId xmlns:p14="http://schemas.microsoft.com/office/powerpoint/2010/main" val="1611649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46DEF-3A2B-CA38-740D-0F147DAA1C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142F5D-82C2-7547-4C3D-7626C13A48F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14C1E8A-E55E-98D4-F2B3-1315DFBE1925}"/>
              </a:ext>
            </a:extLst>
          </p:cNvPr>
          <p:cNvSpPr>
            <a:spLocks noGrp="1"/>
          </p:cNvSpPr>
          <p:nvPr>
            <p:ph type="body" idx="1"/>
          </p:nvPr>
        </p:nvSpPr>
        <p:spPr/>
        <p:txBody>
          <a:bodyPr/>
          <a:lstStyle/>
          <a:p>
            <a:r>
              <a:rPr lang="en-CA" dirty="0" err="1"/>
              <a:t>Gfx</a:t>
            </a:r>
            <a:r>
              <a:rPr lang="en-CA" dirty="0"/>
              <a:t>-cc also generates C++ introspection data to automate resource bindings in code as well. This includes correctly aligned C++ structs for constant and storage buffers, as well as descriptor set glue code and shader specialization information. You probably guessed it already, but we don’t have a fancy node based shader system, instead the client code is directly responsible for glueing the right resources to the shaders. A lot of X-Plane’s frame is generated programmatically instead of being data driven, so making low level shaders easy to use is very useful for us.</a:t>
            </a:r>
          </a:p>
        </p:txBody>
      </p:sp>
    </p:spTree>
    <p:extLst>
      <p:ext uri="{BB962C8B-B14F-4D97-AF65-F5344CB8AC3E}">
        <p14:creationId xmlns:p14="http://schemas.microsoft.com/office/powerpoint/2010/main" val="1882299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1CC65-2882-C49D-977F-D81D07EDC7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658EC6-0C17-0874-5624-C8DE526B2BA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49C30B1-6988-80FC-A704-FBD7142F9B45}"/>
              </a:ext>
            </a:extLst>
          </p:cNvPr>
          <p:cNvSpPr>
            <a:spLocks noGrp="1"/>
          </p:cNvSpPr>
          <p:nvPr>
            <p:ph type="body" idx="1"/>
          </p:nvPr>
        </p:nvSpPr>
        <p:spPr/>
        <p:txBody>
          <a:bodyPr/>
          <a:lstStyle/>
          <a:p>
            <a:r>
              <a:rPr lang="en-CA" dirty="0"/>
              <a:t>On top of the C++ introspection data, </a:t>
            </a:r>
            <a:r>
              <a:rPr lang="en-CA" dirty="0" err="1"/>
              <a:t>gfx</a:t>
            </a:r>
            <a:r>
              <a:rPr lang="en-CA" dirty="0"/>
              <a:t>-cc also produces machine readable introspection data which is used to actually facilitate the resource bindings. This way the programmer just has to fill in a bunch of C++ structs and </a:t>
            </a:r>
            <a:r>
              <a:rPr lang="en-CA" dirty="0" err="1"/>
              <a:t>gfx</a:t>
            </a:r>
            <a:r>
              <a:rPr lang="en-CA" dirty="0"/>
              <a:t> will automatically fill descriptor sets and bind the resources.</a:t>
            </a:r>
          </a:p>
          <a:p>
            <a:endParaRPr lang="en-CA" dirty="0"/>
          </a:p>
          <a:p>
            <a:r>
              <a:rPr lang="en-CA" dirty="0"/>
              <a:t>Here is the same shader again on the C++ side, first we look up the shader variant and layout and then build and stream a descriptor set for it. The machine readable introspection data is used to extract the data from the struct into a real descriptor set or Metal </a:t>
            </a:r>
            <a:r>
              <a:rPr lang="en-CA" dirty="0" err="1"/>
              <a:t>arg</a:t>
            </a:r>
            <a:r>
              <a:rPr lang="en-CA" dirty="0"/>
              <a:t> buffer and also validates that the programmer has provided all the necessary resources to the shader. This way there is almost no boilerplate around shader setup and resource bindings.</a:t>
            </a:r>
          </a:p>
        </p:txBody>
      </p:sp>
    </p:spTree>
    <p:extLst>
      <p:ext uri="{BB962C8B-B14F-4D97-AF65-F5344CB8AC3E}">
        <p14:creationId xmlns:p14="http://schemas.microsoft.com/office/powerpoint/2010/main" val="2269523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Shaders of course also mean pipelines. And I mentioned that one of our wish list items was to not have any just-in-time PSO compilation which a lot of games achieve by pre-seeding a PSO cache in some way, </a:t>
            </a:r>
          </a:p>
          <a:p>
            <a:endParaRPr lang="en-US" dirty="0"/>
          </a:p>
          <a:p>
            <a:r>
              <a:rPr lang="en-US" dirty="0"/>
              <a:t>but because we have very unpredictable content that is constantly streaming in at runtime, this wasn’t really an option for us. Likewise, just building every possible PSO wasn’t an option either, at least for the main uber shaders with tens of thousands of variants, although we do actually do this for some smaller shaders with only a few variants for convenience.</a:t>
            </a:r>
          </a:p>
          <a:p>
            <a:endParaRPr lang="en-US" dirty="0"/>
          </a:p>
          <a:p>
            <a:r>
              <a:rPr lang="en-US" dirty="0"/>
              <a:t>but for the main material </a:t>
            </a:r>
            <a:r>
              <a:rPr lang="en-US" dirty="0" err="1"/>
              <a:t>ubershader</a:t>
            </a:r>
            <a:r>
              <a:rPr lang="en-US" dirty="0"/>
              <a:t>, we have a material cache and material usage is tagged with the required capabilities upon their creation. This is then used together with the current settings to figure out what pipelines need to be built for which render targets and if you haven’t paid attention so far, you might think that surely this is done automatically.</a:t>
            </a:r>
            <a:endParaRPr lang="en-CA" dirty="0"/>
          </a:p>
        </p:txBody>
      </p:sp>
    </p:spTree>
    <p:extLst>
      <p:ext uri="{BB962C8B-B14F-4D97-AF65-F5344CB8AC3E}">
        <p14:creationId xmlns:p14="http://schemas.microsoft.com/office/powerpoint/2010/main" val="2806035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F1FB0-8137-9C4E-9CFB-9142A5FDF6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40882-C890-01F9-516A-408D9908759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5D20DC6-C1F0-505B-149E-2061C9B94943}"/>
              </a:ext>
            </a:extLst>
          </p:cNvPr>
          <p:cNvSpPr>
            <a:spLocks noGrp="1"/>
          </p:cNvSpPr>
          <p:nvPr>
            <p:ph type="body" idx="1"/>
          </p:nvPr>
        </p:nvSpPr>
        <p:spPr/>
        <p:txBody>
          <a:bodyPr/>
          <a:lstStyle/>
          <a:p>
            <a:r>
              <a:rPr lang="en-US" dirty="0"/>
              <a:t>But you would be wrong, there is a very large hard coded truth table that does this. </a:t>
            </a:r>
          </a:p>
          <a:p>
            <a:endParaRPr lang="en-US" dirty="0"/>
          </a:p>
          <a:p>
            <a:r>
              <a:rPr lang="en-US" dirty="0"/>
              <a:t>WTF indeed. For obvious reasons this breaks easily and it’s incredibly easy to build either way too many or too few pipelines. </a:t>
            </a:r>
          </a:p>
          <a:p>
            <a:endParaRPr lang="en-US" dirty="0"/>
          </a:p>
          <a:p>
            <a:r>
              <a:rPr lang="en-US" dirty="0"/>
              <a:t>This has probably been the most painful and consistent source of bugs for us and I’m looking forward to a future that is a lot more data driven instead of manual like this.</a:t>
            </a:r>
            <a:endParaRPr lang="en-CA" dirty="0"/>
          </a:p>
        </p:txBody>
      </p:sp>
    </p:spTree>
    <p:extLst>
      <p:ext uri="{BB962C8B-B14F-4D97-AF65-F5344CB8AC3E}">
        <p14:creationId xmlns:p14="http://schemas.microsoft.com/office/powerpoint/2010/main" val="29802194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For memory on Vulkan we use the excellent Vulkan Memory Allocator library. </a:t>
            </a:r>
          </a:p>
          <a:p>
            <a:endParaRPr lang="en-CA" dirty="0"/>
          </a:p>
          <a:p>
            <a:r>
              <a:rPr lang="en-CA" dirty="0"/>
              <a:t>Because one of our goals was to never oversubscribe VRAM, we use the memory budget extension to monitor our heap budgets and usage and then potentially page textures into a lower resolution when necessary. </a:t>
            </a:r>
          </a:p>
          <a:p>
            <a:endParaRPr lang="en-CA" dirty="0"/>
          </a:p>
          <a:p>
            <a:r>
              <a:rPr lang="en-CA" dirty="0"/>
              <a:t>Users can, and love to, load up X-Plane with add-ons, most of which want to advertise 8k texture support for marketing reasons, so the working set is very unpredictable but usually quite high. X-Plane also supports projecting satellite imagery onto the scenery mesh to increase overall quality and satellite imagery tends to have a lot of very large textures with usually around 1 centimeter per pixel resolution, so we continuously re-evaluate their resolution based on how much size they take up on screen. </a:t>
            </a:r>
          </a:p>
          <a:p>
            <a:endParaRPr lang="en-CA" dirty="0"/>
          </a:p>
          <a:p>
            <a:r>
              <a:rPr lang="en-CA" dirty="0"/>
              <a:t>All of this means that there is quite a lot of memory traffic, as textures get paged around and scenery gets loaded and unloaded. Naturally this leads to a fair bit of fragmentation, which we partially curb by sorting allocations into different VMA pools depending on their expected lifetime. </a:t>
            </a:r>
          </a:p>
          <a:p>
            <a:endParaRPr lang="en-CA" dirty="0"/>
          </a:p>
          <a:p>
            <a:r>
              <a:rPr lang="en-CA" dirty="0"/>
              <a:t>However, we also actively defragment the main pool in the background. The defragmenter builds a list of resources to be moved and then every frame we move a few allocations on the graphics queue in order to keep the amount of per frame work acceptable and not introduce any performance bubbles on the GPU.</a:t>
            </a:r>
          </a:p>
        </p:txBody>
      </p:sp>
    </p:spTree>
    <p:extLst>
      <p:ext uri="{BB962C8B-B14F-4D97-AF65-F5344CB8AC3E}">
        <p14:creationId xmlns:p14="http://schemas.microsoft.com/office/powerpoint/2010/main" val="24691694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It goes without saying that the defragmenter is quite fragile and adds extra resource tracking overhead, so ideally, we would love to get rid of it. At some point we had the idea that we could simply solve all of our memory fragmentation issues by just using sparse bindings for all resources and deal with memory in page sized blocks only. Every modern GPU has a real MMU after all and already deals with virtual memory mappings, so it didn’t seem like a crazy idea. </a:t>
            </a:r>
          </a:p>
          <a:p>
            <a:endParaRPr lang="en-CA" dirty="0"/>
          </a:p>
          <a:p>
            <a:r>
              <a:rPr lang="en-CA" dirty="0"/>
              <a:t>Unfortunately, sparse binds are incredibly slow across every driver stack, especially if you actually start using page sized blocks for everything and have tons of individual regions to bind. So we never ended up actually shipping this and the defragmenter lives on to this day. If Khronos or the IHVs are listening: I would absolutely love a fast virtual memory binding API.</a:t>
            </a:r>
          </a:p>
        </p:txBody>
      </p:sp>
    </p:spTree>
    <p:extLst>
      <p:ext uri="{BB962C8B-B14F-4D97-AF65-F5344CB8AC3E}">
        <p14:creationId xmlns:p14="http://schemas.microsoft.com/office/powerpoint/2010/main" val="18748630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I realize so far this talk probably feels like a “How not to write an engine” one. In general our engine is actually quite normal, if such a thing even exists, but at this point everyone has done a “We switched to modern APIs” talk so I wanted to focus the parts that I thought were somewhat interesting. We get away with most of this because we are a really small team that works exclusively on one product, none of this really scales </a:t>
            </a:r>
            <a:r>
              <a:rPr lang="en-CA"/>
              <a:t>further than that.</a:t>
            </a:r>
            <a:endParaRPr lang="en-CA" dirty="0"/>
          </a:p>
          <a:p>
            <a:endParaRPr lang="en-CA" dirty="0"/>
          </a:p>
          <a:p>
            <a:r>
              <a:rPr lang="en-CA" dirty="0"/>
              <a:t>Speaking of the team, during our modernization efforts, the graphics team grew from just 2 to 3 people.</a:t>
            </a:r>
          </a:p>
          <a:p>
            <a:endParaRPr lang="en-CA" dirty="0"/>
          </a:p>
          <a:p>
            <a:r>
              <a:rPr lang="en-CA" dirty="0"/>
              <a:t>In total it took us about 2 years to get the Vulkan and Metal backends shipped to our users, most of which was just refactoring application code that was written for legacy APIs and removing direct OpenGL calls.</a:t>
            </a:r>
          </a:p>
          <a:p>
            <a:endParaRPr lang="en-CA" dirty="0"/>
          </a:p>
          <a:p>
            <a:r>
              <a:rPr lang="en-CA" dirty="0"/>
              <a:t>Once we had ironed out the most egregious bugs and issues over a grueling 9 months beta period, our users were quite happy with the new engine and the improved performance. </a:t>
            </a:r>
          </a:p>
          <a:p>
            <a:endParaRPr lang="en-CA" dirty="0"/>
          </a:p>
          <a:p>
            <a:r>
              <a:rPr lang="en-CA" dirty="0"/>
              <a:t>The biggest complaint from customers was the lack of any new graphical features that came with it, since it was “just” faster and with less stutters. </a:t>
            </a:r>
          </a:p>
        </p:txBody>
      </p:sp>
    </p:spTree>
    <p:extLst>
      <p:ext uri="{BB962C8B-B14F-4D97-AF65-F5344CB8AC3E}">
        <p14:creationId xmlns:p14="http://schemas.microsoft.com/office/powerpoint/2010/main" val="26403686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Which reminds me, it’s about time that I actually show you X-Plane 11. I feared coming to a graphics conference with a screenshot like this would empty out the room, but I reckon if you are still here you are committed now or are at least enjoying your nap.</a:t>
            </a:r>
          </a:p>
        </p:txBody>
      </p:sp>
    </p:spTree>
    <p:extLst>
      <p:ext uri="{BB962C8B-B14F-4D97-AF65-F5344CB8AC3E}">
        <p14:creationId xmlns:p14="http://schemas.microsoft.com/office/powerpoint/2010/main" val="4176807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6813C-6F2A-71E4-92C3-CC8D3E0370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498FC-085B-B487-B111-1FC28770E3E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3574D01-0CE9-4C9A-8B36-656682E0D03B}"/>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Which finally also brings me to X-Plane 12.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We almost immediately dropped the OpenGL backend from </a:t>
            </a:r>
            <a:r>
              <a:rPr lang="en-CA" dirty="0" err="1"/>
              <a:t>gfx</a:t>
            </a:r>
            <a:r>
              <a:rPr lang="en-CA" dirty="0"/>
              <a:t> after shipping it and went full in on just the modern APIs.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Having cleaned up the rendering backend code and creating a modern rendering API, we wanted to tackle the graphics next and really take advantage of our new toys and capabilities. We also wanted to put a lot more emphasis on GPU driven effects and play much nicer with modern hardware. So let me show you a couple of things that we worked on for X-Plane 12.</a:t>
            </a:r>
          </a:p>
        </p:txBody>
      </p:sp>
    </p:spTree>
    <p:extLst>
      <p:ext uri="{BB962C8B-B14F-4D97-AF65-F5344CB8AC3E}">
        <p14:creationId xmlns:p14="http://schemas.microsoft.com/office/powerpoint/2010/main" val="9014672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One of our big goals was to exclusive use physical units in the rendering engine, which isn’t just useful for the implementation side but also for our artists and third-party developers. </a:t>
            </a:r>
          </a:p>
          <a:p>
            <a:endParaRPr lang="en-CA" dirty="0"/>
          </a:p>
          <a:p>
            <a:r>
              <a:rPr lang="en-CA" dirty="0"/>
              <a:t>The aviation industry is highly regulated with specifications and recommendations for just about everything, including every single airport and aircraft light. Being able to plug these values into the engine directly is incredibly useful for artists.</a:t>
            </a:r>
          </a:p>
        </p:txBody>
      </p:sp>
    </p:spTree>
    <p:extLst>
      <p:ext uri="{BB962C8B-B14F-4D97-AF65-F5344CB8AC3E}">
        <p14:creationId xmlns:p14="http://schemas.microsoft.com/office/powerpoint/2010/main" val="39441646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144F7-47A4-47D8-C79E-94DE455F25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9BC26-F6A9-C2A6-02D5-66B0130B24B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F6D6102-7FC4-54A5-7CBA-B2C8FD042885}"/>
              </a:ext>
            </a:extLst>
          </p:cNvPr>
          <p:cNvSpPr>
            <a:spLocks noGrp="1"/>
          </p:cNvSpPr>
          <p:nvPr>
            <p:ph type="body" idx="1"/>
          </p:nvPr>
        </p:nvSpPr>
        <p:spPr/>
        <p:txBody>
          <a:bodyPr/>
          <a:lstStyle/>
          <a:p>
            <a:r>
              <a:rPr lang="en-CA" dirty="0"/>
              <a:t>We also replaced the Uncharted tone mapper with </a:t>
            </a:r>
            <a:r>
              <a:rPr lang="en-CA" dirty="0" err="1"/>
              <a:t>AgX</a:t>
            </a:r>
            <a:r>
              <a:rPr lang="en-CA" dirty="0"/>
              <a:t> and implemented a photometric rendering pipeline, which has drastically improved the overall look and feel. Here is the same location as the X-Plane 11 screenshot I showed you a second ago, but in X-Plane 12 and I think we managed to improve on the previous version a bit. Unfortunately, one of the biggest complaints after releasing X-Plane 12 was that our cockpits are way too dark now.</a:t>
            </a:r>
          </a:p>
        </p:txBody>
      </p:sp>
    </p:spTree>
    <p:extLst>
      <p:ext uri="{BB962C8B-B14F-4D97-AF65-F5344CB8AC3E}">
        <p14:creationId xmlns:p14="http://schemas.microsoft.com/office/powerpoint/2010/main" val="32972000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3A247-0955-20F9-E6E0-056C70914A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898E17-7231-AE3C-A466-CF271D0623D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38EC94A-31ED-34A9-405A-BE051E375DDC}"/>
              </a:ext>
            </a:extLst>
          </p:cNvPr>
          <p:cNvSpPr>
            <a:spLocks noGrp="1"/>
          </p:cNvSpPr>
          <p:nvPr>
            <p:ph type="body" idx="1"/>
          </p:nvPr>
        </p:nvSpPr>
        <p:spPr/>
        <p:txBody>
          <a:bodyPr/>
          <a:lstStyle/>
          <a:p>
            <a:r>
              <a:rPr lang="en-CA" dirty="0"/>
              <a:t>You can see this in the top screenshot here. Technically this is realistic, cockpits are really dark because they are relatively small, enclosed spaces with very small windows, but of course our eyes are really good at dealing with the kind of high dynamic range that comes from this. So, we added exposure fusion with an update after release to help improve the virtual pilot’s eyesight and you can see what a big difference that makes. </a:t>
            </a:r>
          </a:p>
        </p:txBody>
      </p:sp>
    </p:spTree>
    <p:extLst>
      <p:ext uri="{BB962C8B-B14F-4D97-AF65-F5344CB8AC3E}">
        <p14:creationId xmlns:p14="http://schemas.microsoft.com/office/powerpoint/2010/main" val="3618600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Of course if you just happen to have an aircraft cockpit at home and just need X-Plane to drive the view outside the window like these guys, this was never a problem</a:t>
            </a:r>
          </a:p>
        </p:txBody>
      </p:sp>
    </p:spTree>
    <p:extLst>
      <p:ext uri="{BB962C8B-B14F-4D97-AF65-F5344CB8AC3E}">
        <p14:creationId xmlns:p14="http://schemas.microsoft.com/office/powerpoint/2010/main" val="12657404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also wanted to improve the clouds and atmospheric rendering. You </a:t>
            </a:r>
            <a:r>
              <a:rPr lang="en-CA" dirty="0" err="1"/>
              <a:t>kinda</a:t>
            </a:r>
            <a:r>
              <a:rPr lang="en-CA" dirty="0"/>
              <a:t> saw it earlier already, but here is what the clouds and atmosphere of X-Plane 11 looked like. </a:t>
            </a:r>
          </a:p>
          <a:p>
            <a:endParaRPr lang="en-CA" dirty="0"/>
          </a:p>
          <a:p>
            <a:r>
              <a:rPr lang="en-CA" dirty="0"/>
              <a:t>The clouds were simple stacked billboards, which had a ton of overdraw and also didn’t allow us to have smooth weather updates over time. </a:t>
            </a:r>
          </a:p>
          <a:p>
            <a:endParaRPr lang="en-CA" dirty="0"/>
          </a:p>
          <a:p>
            <a:r>
              <a:rPr lang="en-CA" dirty="0"/>
              <a:t>So while they were both ugly and unrealistic, at least they were slow. Cloud plugins to remedy some of this were incredibly popular back in the day. </a:t>
            </a:r>
          </a:p>
          <a:p>
            <a:endParaRPr lang="en-CA" dirty="0"/>
          </a:p>
          <a:p>
            <a:r>
              <a:rPr lang="en-CA" dirty="0"/>
              <a:t>With X-Plane 12 we set out to just make this class of plugin obsolete altogether by moving to volumetric, ray marched clouds.</a:t>
            </a:r>
          </a:p>
        </p:txBody>
      </p:sp>
    </p:spTree>
    <p:extLst>
      <p:ext uri="{BB962C8B-B14F-4D97-AF65-F5344CB8AC3E}">
        <p14:creationId xmlns:p14="http://schemas.microsoft.com/office/powerpoint/2010/main" val="26306441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4C340-3ED8-EF83-A10F-07287479B2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80EB35-CB51-213B-5579-99998D057BF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E1248E6-6669-EC9D-D3F7-A858F5098906}"/>
              </a:ext>
            </a:extLst>
          </p:cNvPr>
          <p:cNvSpPr>
            <a:spLocks noGrp="1"/>
          </p:cNvSpPr>
          <p:nvPr>
            <p:ph type="body" idx="1"/>
          </p:nvPr>
        </p:nvSpPr>
        <p:spPr/>
        <p:txBody>
          <a:bodyPr/>
          <a:lstStyle/>
          <a:p>
            <a:r>
              <a:rPr lang="en-CA" dirty="0"/>
              <a:t>Starting with the atmospheric rendering, here is the golden hour in X-Plane 12. It’s heavily based on </a:t>
            </a:r>
            <a:r>
              <a:rPr lang="en-CA" dirty="0" err="1"/>
              <a:t>Hillaires</a:t>
            </a:r>
            <a:r>
              <a:rPr lang="en-CA" dirty="0"/>
              <a:t> work on sky and atmospheric rendering with some small tweaks.</a:t>
            </a:r>
          </a:p>
        </p:txBody>
      </p:sp>
    </p:spTree>
    <p:extLst>
      <p:ext uri="{BB962C8B-B14F-4D97-AF65-F5344CB8AC3E}">
        <p14:creationId xmlns:p14="http://schemas.microsoft.com/office/powerpoint/2010/main" val="32434132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Instead of sampling the sky coefficients for just 3 wavelengths, we integrate them across the whole visible spectrum. </a:t>
            </a:r>
          </a:p>
          <a:p>
            <a:endParaRPr lang="en-CA" dirty="0"/>
          </a:p>
          <a:p>
            <a:r>
              <a:rPr lang="en-CA" dirty="0"/>
              <a:t>This improves the look around the sunrise and sunset hours, since it lets us better model the spectrum in which Ozone absorbs light. </a:t>
            </a:r>
          </a:p>
          <a:p>
            <a:r>
              <a:rPr lang="en-CA" dirty="0"/>
              <a:t>On the top here you can also see the clouds casting shadows into the sky which is just *chefs kiss*. For X-Plane 12 we were joined by our 4</a:t>
            </a:r>
            <a:r>
              <a:rPr lang="en-CA" baseline="30000" dirty="0"/>
              <a:t>th </a:t>
            </a:r>
            <a:r>
              <a:rPr lang="en-CA" dirty="0"/>
              <a:t> and currently final graphics programmer who is really into atmospheric rendering and I think he’s done a phenomenal job.</a:t>
            </a:r>
          </a:p>
          <a:p>
            <a:r>
              <a:rPr lang="en-CA" dirty="0"/>
              <a:t>-</a:t>
            </a:r>
          </a:p>
          <a:p>
            <a:pPr marL="0" marR="0" lvl="0" indent="0" defTabSz="2438400" eaLnBrk="1" fontAlgn="auto" latinLnBrk="0" hangingPunct="1">
              <a:lnSpc>
                <a:spcPct val="100000"/>
              </a:lnSpc>
              <a:spcBef>
                <a:spcPts val="0"/>
              </a:spcBef>
              <a:spcAft>
                <a:spcPts val="0"/>
              </a:spcAft>
              <a:buClrTx/>
              <a:buSzTx/>
              <a:buFontTx/>
              <a:buNone/>
              <a:tabLst/>
              <a:defRPr/>
            </a:pPr>
            <a:r>
              <a:rPr lang="en-CA" dirty="0"/>
              <a:t>And at the bottom you can see the blue hour being properly blue, which is probably our biggest improvement over the original paper from Hillaire.</a:t>
            </a:r>
          </a:p>
          <a:p>
            <a:endParaRPr lang="en-CA" dirty="0"/>
          </a:p>
        </p:txBody>
      </p:sp>
    </p:spTree>
    <p:extLst>
      <p:ext uri="{BB962C8B-B14F-4D97-AF65-F5344CB8AC3E}">
        <p14:creationId xmlns:p14="http://schemas.microsoft.com/office/powerpoint/2010/main" val="4143435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And here are the new, volumetric, clouds which are much better than billboards at depicting a large range of conditions, especially these towering clouds. For the direct light component, we use Beer’s law to keep everything nice and physically correct. For the indirect light we combine the modification of Beer’s law as proposed by the Horizon Zero Dawn paper on Volumetric cloudscapes, together with the multiple octaves approach from </a:t>
            </a:r>
            <a:r>
              <a:rPr lang="en-CA" dirty="0" err="1"/>
              <a:t>Wrenninge’s</a:t>
            </a:r>
            <a:r>
              <a:rPr lang="en-CA" dirty="0"/>
              <a:t> paper on art directable multiple scattering.</a:t>
            </a:r>
          </a:p>
        </p:txBody>
      </p:sp>
    </p:spTree>
    <p:extLst>
      <p:ext uri="{BB962C8B-B14F-4D97-AF65-F5344CB8AC3E}">
        <p14:creationId xmlns:p14="http://schemas.microsoft.com/office/powerpoint/2010/main" val="21745997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9E4AE-C527-5F30-B459-DC896551C2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F7424-BF76-A0C8-D9FD-54380EA3115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9B49AD8-65FC-9EAE-F105-0632F5525F13}"/>
              </a:ext>
            </a:extLst>
          </p:cNvPr>
          <p:cNvSpPr>
            <a:spLocks noGrp="1"/>
          </p:cNvSpPr>
          <p:nvPr>
            <p:ph type="body" idx="1"/>
          </p:nvPr>
        </p:nvSpPr>
        <p:spPr/>
        <p:txBody>
          <a:bodyPr/>
          <a:lstStyle/>
          <a:p>
            <a:r>
              <a:rPr lang="en-CA" dirty="0"/>
              <a:t>This gives a nicer and more physically accurate approximation to multiple scattering that still includes Beer’s law which results in this really nice powdered sugar effect on the clouds. And we can now also update the cloud volume over time to dynamically change the conditions which helps a lot on long flights with drastic weather variations.</a:t>
            </a:r>
          </a:p>
        </p:txBody>
      </p:sp>
    </p:spTree>
    <p:extLst>
      <p:ext uri="{BB962C8B-B14F-4D97-AF65-F5344CB8AC3E}">
        <p14:creationId xmlns:p14="http://schemas.microsoft.com/office/powerpoint/2010/main" val="13002905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also wanted to improve the depiction of our vegetation. </a:t>
            </a:r>
          </a:p>
          <a:p>
            <a:endParaRPr lang="en-CA" dirty="0"/>
          </a:p>
          <a:p>
            <a:r>
              <a:rPr lang="en-CA" dirty="0"/>
              <a:t>Previous versions used extruded quad billboard meshes for their vegetation and crammed a large number of object variants into relatively small atlas textures which certainly didn’t help the up-close look. </a:t>
            </a:r>
          </a:p>
          <a:p>
            <a:endParaRPr lang="en-CA" dirty="0"/>
          </a:p>
          <a:p>
            <a:r>
              <a:rPr lang="en-CA" dirty="0"/>
              <a:t>To limit the amount of geometry extruded, the vegetation density was also quite sparse even at high rendering settings. The scene here is supposed to depict a very dense old growth rain forest. </a:t>
            </a:r>
          </a:p>
          <a:p>
            <a:endParaRPr lang="en-CA" dirty="0"/>
          </a:p>
          <a:p>
            <a:r>
              <a:rPr lang="en-CA" dirty="0"/>
              <a:t>We definitely could’ve improved the billboards with better art, but for X-Plane 12 we wanted actual 3D trees with more variations and more density.</a:t>
            </a:r>
          </a:p>
        </p:txBody>
      </p:sp>
    </p:spTree>
    <p:extLst>
      <p:ext uri="{BB962C8B-B14F-4D97-AF65-F5344CB8AC3E}">
        <p14:creationId xmlns:p14="http://schemas.microsoft.com/office/powerpoint/2010/main" val="9279785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3770D-1322-9251-59E3-9504CC6DE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B8CF34-2999-4671-542C-53E3AF5FA0D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EB79EC2-9F55-55D3-7AEB-1865D118D15E}"/>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Instead of extruding geometry, we now create a persistent point cloud for vegetation segments and create a large buffer with all of the mesh data. Since we wanted to have a lot of density, each point in the point cloud is only 24 bytes and quite tightly packed, the rotation component for example is encoded as two half floats packed into a single uint32.</a:t>
            </a:r>
          </a:p>
          <a:p>
            <a:pPr marL="0" marR="0" lvl="0" indent="0" defTabSz="2438400" eaLnBrk="1" fontAlgn="auto" latinLnBrk="0" hangingPunct="1">
              <a:lnSpc>
                <a:spcPct val="100000"/>
              </a:lnSpc>
              <a:spcBef>
                <a:spcPts val="0"/>
              </a:spcBef>
              <a:spcAft>
                <a:spcPts val="0"/>
              </a:spcAft>
              <a:buClrTx/>
              <a:buSzTx/>
              <a:buFontTx/>
              <a:buNone/>
              <a:tabLst/>
              <a:defRPr/>
            </a:pPr>
            <a:r>
              <a:rPr lang="en-CA" dirty="0"/>
              <a:t>At runtime we then cull these in an initial coarse culling step on the CPU, roughly culling very large segments and everything else happens on the GPU.</a:t>
            </a:r>
          </a:p>
        </p:txBody>
      </p:sp>
    </p:spTree>
    <p:extLst>
      <p:ext uri="{BB962C8B-B14F-4D97-AF65-F5344CB8AC3E}">
        <p14:creationId xmlns:p14="http://schemas.microsoft.com/office/powerpoint/2010/main" val="15326557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8A6AC-4276-E470-3F81-B734D12062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32D6CA-E2BF-C671-90D8-D22B32B058B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E25B215-9B4F-FDB9-3DFB-0C00852520D8}"/>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The first step is a compute shader that culls each individual point and then uses subgroup ballots to create a new list of compacted points. Instead of duplicating the data, we only write out a reference to the original point and some </a:t>
            </a:r>
            <a:r>
              <a:rPr lang="en-CA"/>
              <a:t>individual pre-computed animation </a:t>
            </a:r>
            <a:r>
              <a:rPr lang="en-CA" dirty="0"/>
              <a:t>parameters resulting in just 12 bytes per point.</a:t>
            </a:r>
          </a:p>
        </p:txBody>
      </p:sp>
    </p:spTree>
    <p:extLst>
      <p:ext uri="{BB962C8B-B14F-4D97-AF65-F5344CB8AC3E}">
        <p14:creationId xmlns:p14="http://schemas.microsoft.com/office/powerpoint/2010/main" val="25894909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58517-BDEE-91B8-0013-FD5FB88A3F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0E9559-0F4C-0B02-9BD3-A5AAD5E41C2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42E46F-5E55-9229-4C95-E8EC1489AC87}"/>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In a second step we then build up a large number of instanced indirect draw parameters, one for each culled point list.</a:t>
            </a:r>
          </a:p>
        </p:txBody>
      </p:sp>
    </p:spTree>
    <p:extLst>
      <p:ext uri="{BB962C8B-B14F-4D97-AF65-F5344CB8AC3E}">
        <p14:creationId xmlns:p14="http://schemas.microsoft.com/office/powerpoint/2010/main" val="36228058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E25CA-FC98-D9DE-92F6-F7F806E802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4BE264-B8AA-3608-4725-9F73FEEAE81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BF0ACE7-0306-24E4-7F41-991FA43C8690}"/>
              </a:ext>
            </a:extLst>
          </p:cNvPr>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Finally in the vertex shader we use custom vertex fetch to read from the mesh buffer and use the culled point list to place all of the vegetation objects. </a:t>
            </a:r>
          </a:p>
          <a:p>
            <a:pPr marL="0" marR="0" lvl="0" indent="0" defTabSz="2438400" eaLnBrk="1" fontAlgn="auto" latinLnBrk="0" hangingPunct="1">
              <a:lnSpc>
                <a:spcPct val="100000"/>
              </a:lnSpc>
              <a:spcBef>
                <a:spcPts val="0"/>
              </a:spcBef>
              <a:spcAft>
                <a:spcPts val="0"/>
              </a:spcAft>
              <a:buClrTx/>
              <a:buSzTx/>
              <a:buFontTx/>
              <a:buNone/>
              <a:tabLst/>
              <a:defRPr/>
            </a:pPr>
            <a:endParaRPr lang="en-CA"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The vertex shader is also responsible for creating the procedural wind animation, which is based on a super old GPU Gems article from Crytek. This system has a lot of indirection, but it allows us to put hundreds of thousands of objects into the virtual world with minimal VRAM cost. And we are going for density here since we have a very large level with view distances up to around 100km and we wanted to have vegetation to the horizon.</a:t>
            </a:r>
          </a:p>
        </p:txBody>
      </p:sp>
    </p:spTree>
    <p:extLst>
      <p:ext uri="{BB962C8B-B14F-4D97-AF65-F5344CB8AC3E}">
        <p14:creationId xmlns:p14="http://schemas.microsoft.com/office/powerpoint/2010/main" val="23827963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And here is how all of this ends up looking in practice. This is the same location as the X-Plane 11 screenshot from before. Being able to efficiently place and cull large number of trees really helps bring dense forests like this to life.</a:t>
            </a:r>
          </a:p>
        </p:txBody>
      </p:sp>
    </p:spTree>
    <p:extLst>
      <p:ext uri="{BB962C8B-B14F-4D97-AF65-F5344CB8AC3E}">
        <p14:creationId xmlns:p14="http://schemas.microsoft.com/office/powerpoint/2010/main" val="33889770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Here is the same location again but on the left you can see a much larger area and on the right you can see that we also use this system to place smaller ground clutter objects like stumps and broken branches as well as rocks. </a:t>
            </a:r>
          </a:p>
          <a:p>
            <a:endParaRPr lang="en-CA" dirty="0"/>
          </a:p>
          <a:p>
            <a:r>
              <a:rPr lang="en-CA" dirty="0"/>
              <a:t>There is one hiding here if you look close enough.</a:t>
            </a:r>
          </a:p>
        </p:txBody>
      </p:sp>
    </p:spTree>
    <p:extLst>
      <p:ext uri="{BB962C8B-B14F-4D97-AF65-F5344CB8AC3E}">
        <p14:creationId xmlns:p14="http://schemas.microsoft.com/office/powerpoint/2010/main" val="40939510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B8BB8-F271-8CE0-1BE5-E43F6990BA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ADB60-35AD-295C-7781-D2F887E0D1E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0E58AAC-D64B-08F4-2A43-616A422AF2C4}"/>
              </a:ext>
            </a:extLst>
          </p:cNvPr>
          <p:cNvSpPr>
            <a:spLocks noGrp="1"/>
          </p:cNvSpPr>
          <p:nvPr>
            <p:ph type="body" idx="1"/>
          </p:nvPr>
        </p:nvSpPr>
        <p:spPr/>
        <p:txBody>
          <a:bodyPr/>
          <a:lstStyle/>
          <a:p>
            <a:r>
              <a:rPr lang="en-CA" dirty="0"/>
              <a:t>To have manageable performance, the 3D trees have quite aggressive LODs with the last LOD step still being quad billboards, using the old-school low-resolution atlas texture to batch draw them efficiently. Of course now that they are at a distance from the camera that’s harder to tell. </a:t>
            </a:r>
          </a:p>
          <a:p>
            <a:endParaRPr lang="en-CA" dirty="0"/>
          </a:p>
          <a:p>
            <a:r>
              <a:rPr lang="en-CA" dirty="0"/>
              <a:t>But when looked at from steep angles, the billboards really show, which you would think is a somewhat common view for flight sims but the viewing angle tends to be a lot more shallow like the one on the bottom.</a:t>
            </a:r>
          </a:p>
        </p:txBody>
      </p:sp>
    </p:spTree>
    <p:extLst>
      <p:ext uri="{BB962C8B-B14F-4D97-AF65-F5344CB8AC3E}">
        <p14:creationId xmlns:p14="http://schemas.microsoft.com/office/powerpoint/2010/main" val="355570448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did experiment with octahedral imposters to improve this and also give billboard trees more volume, and our initial testing was incredibly promising; you can see our Minecraft test tree here rendered as an octahedral imposter with proper self shadowing. </a:t>
            </a:r>
          </a:p>
          <a:p>
            <a:endParaRPr lang="en-CA" dirty="0"/>
          </a:p>
          <a:p>
            <a:r>
              <a:rPr lang="en-CA" dirty="0"/>
              <a:t>Sadly, by the time we implemented this, our artists had already made 2146 different types of vegetation objects and baking the imposter textures was impossible from a memory standpoint. I think we could maybe make this work with sparse residency, so hit me up about that sparse binding API. If your artists aren’t crazy though, octahedral imposters are incredibly powerful.</a:t>
            </a:r>
          </a:p>
        </p:txBody>
      </p:sp>
    </p:spTree>
    <p:extLst>
      <p:ext uri="{BB962C8B-B14F-4D97-AF65-F5344CB8AC3E}">
        <p14:creationId xmlns:p14="http://schemas.microsoft.com/office/powerpoint/2010/main" val="19935994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We also finally added seasons to X-Plane. In previous versions it was always summer, so we figured a good way to stop the artists from making even more vegetation objects, would be for them to make seasonal assets instead. Besides just more art, the scenery data now also encodes information about when the seasons change throughout the year. Based on that the loader picks which seasonal assets to load. For things with gradual season changes like vegetation, we also have the option to load an additional set of textures and interpolate between the two to go from one season to the other. Because seasonal assets are resolved at load time for each scenery tile, technically they are still completely static. Luckily in practice we are always paging in new scenery tiles and we resolve the seasons data for each individually, so I don’t think any user has ever noticed this.</a:t>
            </a:r>
          </a:p>
        </p:txBody>
      </p:sp>
    </p:spTree>
    <p:extLst>
      <p:ext uri="{BB962C8B-B14F-4D97-AF65-F5344CB8AC3E}">
        <p14:creationId xmlns:p14="http://schemas.microsoft.com/office/powerpoint/2010/main" val="17619993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One thing to note is that the snow in the winter screenshot doesn’t actually come from the art assets, instead it’s a post processing effect applied directly to the g-buffer. On the right you can see the winter season without any snow so I’m happy to report that the world of X-Plane is climate change ready.</a:t>
            </a:r>
          </a:p>
        </p:txBody>
      </p:sp>
    </p:spTree>
    <p:extLst>
      <p:ext uri="{BB962C8B-B14F-4D97-AF65-F5344CB8AC3E}">
        <p14:creationId xmlns:p14="http://schemas.microsoft.com/office/powerpoint/2010/main" val="277737791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In addition to snow, we also heave weather effects for surface wetness, standing water aka puddles and ice. You can see both the rain and puddle effects here and they all use the same post processing trick.</a:t>
            </a:r>
          </a:p>
        </p:txBody>
      </p:sp>
    </p:spTree>
    <p:extLst>
      <p:ext uri="{BB962C8B-B14F-4D97-AF65-F5344CB8AC3E}">
        <p14:creationId xmlns:p14="http://schemas.microsoft.com/office/powerpoint/2010/main" val="220374998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9691B-E2AB-B2CC-3FF1-77F2E3C0C1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5C7ECB-FA84-D758-503C-9CB8260FD67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CE76692-E0DC-5A14-8D01-CC57893B1C3F}"/>
              </a:ext>
            </a:extLst>
          </p:cNvPr>
          <p:cNvSpPr>
            <a:spLocks noGrp="1"/>
          </p:cNvSpPr>
          <p:nvPr>
            <p:ph type="body" idx="1"/>
          </p:nvPr>
        </p:nvSpPr>
        <p:spPr/>
        <p:txBody>
          <a:bodyPr/>
          <a:lstStyle/>
          <a:p>
            <a:r>
              <a:rPr lang="en-CA" dirty="0"/>
              <a:t>When rendering our normal g-buffer targets, the engine also produces an additional weather mask which encodes how much each pixel gets affected by rain, water, ice and snow.</a:t>
            </a:r>
          </a:p>
        </p:txBody>
      </p:sp>
    </p:spTree>
    <p:extLst>
      <p:ext uri="{BB962C8B-B14F-4D97-AF65-F5344CB8AC3E}">
        <p14:creationId xmlns:p14="http://schemas.microsoft.com/office/powerpoint/2010/main" val="322890886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CD99B-DA3B-1105-E565-7A5FF3888A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E53DF-A7FF-37C7-ABC5-5C96669ACA7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3F6DA16-5EF3-6D11-973A-D92610478CF0}"/>
              </a:ext>
            </a:extLst>
          </p:cNvPr>
          <p:cNvSpPr>
            <a:spLocks noGrp="1"/>
          </p:cNvSpPr>
          <p:nvPr>
            <p:ph type="body" idx="1"/>
          </p:nvPr>
        </p:nvSpPr>
        <p:spPr/>
        <p:txBody>
          <a:bodyPr/>
          <a:lstStyle/>
          <a:p>
            <a:r>
              <a:rPr lang="en-CA" dirty="0"/>
              <a:t>After rendering our g-buffer, we modify it in place using a compute shader that uses the weather mask and the actual weather conditions. The shader modifies the albedo, normal and material channels based on how strongly to modify each pixel, which is essentially the dot product of weather mask and conditions. </a:t>
            </a:r>
          </a:p>
          <a:p>
            <a:endParaRPr lang="en-CA" dirty="0"/>
          </a:p>
          <a:p>
            <a:r>
              <a:rPr lang="en-CA" dirty="0"/>
              <a:t>Rain will tint the albedo darker to make it look wet. </a:t>
            </a:r>
          </a:p>
          <a:p>
            <a:endParaRPr lang="en-CA" dirty="0"/>
          </a:p>
          <a:p>
            <a:r>
              <a:rPr lang="en-CA" dirty="0"/>
              <a:t>Puddles will make the material glossier and also smoothens out the normals if they aren’t already. Snow and ice work similarly but they also tint the albedo white. </a:t>
            </a:r>
          </a:p>
        </p:txBody>
      </p:sp>
    </p:spTree>
    <p:extLst>
      <p:ext uri="{BB962C8B-B14F-4D97-AF65-F5344CB8AC3E}">
        <p14:creationId xmlns:p14="http://schemas.microsoft.com/office/powerpoint/2010/main" val="286204327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Afterwards we just resolve our g-buffer as normal to get our HDR target.</a:t>
            </a:r>
          </a:p>
        </p:txBody>
      </p:sp>
    </p:spTree>
    <p:extLst>
      <p:ext uri="{BB962C8B-B14F-4D97-AF65-F5344CB8AC3E}">
        <p14:creationId xmlns:p14="http://schemas.microsoft.com/office/powerpoint/2010/main" val="199328025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Here are the relevant parts a little bigger. On the left is the final scene and in the top right is just the weather mask. The green channel encodes the puddle information and you can see that it ends up placing puddles in those locations. The blue channel encodes how the surface accumulates snow, but because the current conditions don’t have any none is applied. On the bottom right you can see what the scene looks like if we skip the weather application altogether and just resolve the g-buffer directly. The weather mask is art controlled so artists can easily modify how much a surface is affected by certain conditions.</a:t>
            </a:r>
          </a:p>
        </p:txBody>
      </p:sp>
    </p:spTree>
    <p:extLst>
      <p:ext uri="{BB962C8B-B14F-4D97-AF65-F5344CB8AC3E}">
        <p14:creationId xmlns:p14="http://schemas.microsoft.com/office/powerpoint/2010/main" val="18944681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Staying with the water theme for a moment, water rendering. It turns out that our level designer was actually incredibly lazy and just covered 70% of the level in water. Here you can see X-Plane 11’s water, which was just a flat mesh which looked okay from a distance, but up close it often ended up looking more like an oil spill. It was also completely opaque and perfectly blue at all times. The water you see here is the mouth of the Río de la Plata which in real life is incredibly muddy and full of silt and not at all nice and blue.</a:t>
            </a:r>
          </a:p>
        </p:txBody>
      </p:sp>
    </p:spTree>
    <p:extLst>
      <p:ext uri="{BB962C8B-B14F-4D97-AF65-F5344CB8AC3E}">
        <p14:creationId xmlns:p14="http://schemas.microsoft.com/office/powerpoint/2010/main" val="207592594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For X-Plane 12 we wanted to be able to have art driven turbidity and tinting of the water, as well as 3D waves and boat wakes and on the right you can already see our new water. </a:t>
            </a:r>
          </a:p>
          <a:p>
            <a:endParaRPr lang="en-CA" dirty="0"/>
          </a:p>
          <a:p>
            <a:r>
              <a:rPr lang="en-CA" dirty="0"/>
              <a:t>Since our base water mesh did not have enough resolution to properly depict 3D waves, even with tessellation, and we didn’t want to spend the additional memory budget on more geometry, * we instead use the projected grid technique for views close to the camera and fall back to the low resolution base mesh in the distance. </a:t>
            </a:r>
          </a:p>
          <a:p>
            <a:endParaRPr lang="en-CA" dirty="0"/>
          </a:p>
          <a:p>
            <a:r>
              <a:rPr lang="en-CA" dirty="0"/>
              <a:t>There is one big gotcha for us, the world in X-Plane is genuinely round, sorry flat earthers, so projecting a screen space grid against a flat plane doesn’t actually work for us.</a:t>
            </a:r>
          </a:p>
        </p:txBody>
      </p:sp>
    </p:spTree>
    <p:extLst>
      <p:ext uri="{BB962C8B-B14F-4D97-AF65-F5344CB8AC3E}">
        <p14:creationId xmlns:p14="http://schemas.microsoft.com/office/powerpoint/2010/main" val="37550585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Instead, we use an offscreen pass where we render out the low resolution base water mesh from the scenery including water tint colour and normals.</a:t>
            </a:r>
          </a:p>
          <a:p>
            <a:endParaRPr lang="en-CA" dirty="0"/>
          </a:p>
          <a:p>
            <a:r>
              <a:rPr lang="en-CA" dirty="0"/>
              <a:t>Additionally, we draw wakes as quasi particles on top of the normals. </a:t>
            </a:r>
          </a:p>
        </p:txBody>
      </p:sp>
    </p:spTree>
    <p:extLst>
      <p:ext uri="{BB962C8B-B14F-4D97-AF65-F5344CB8AC3E}">
        <p14:creationId xmlns:p14="http://schemas.microsoft.com/office/powerpoint/2010/main" val="9760096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0772F-6671-FB8A-7BC8-ED03A18647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79A86A-4C42-6752-3547-E2675BA7A56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F2C29AD-809C-8A58-D38B-7DBB75A79B27}"/>
              </a:ext>
            </a:extLst>
          </p:cNvPr>
          <p:cNvSpPr>
            <a:spLocks noGrp="1"/>
          </p:cNvSpPr>
          <p:nvPr>
            <p:ph type="body" idx="1"/>
          </p:nvPr>
        </p:nvSpPr>
        <p:spPr/>
        <p:txBody>
          <a:bodyPr/>
          <a:lstStyle/>
          <a:p>
            <a:r>
              <a:rPr lang="en-CA" dirty="0"/>
              <a:t>In a compute shader we then project a uniform screen space grid against the depth buffer and reject any grid points that aren’t hitting any water. We then build an index buffer that connects the surviving grid points to get our high res water mesh. </a:t>
            </a:r>
          </a:p>
        </p:txBody>
      </p:sp>
    </p:spTree>
    <p:extLst>
      <p:ext uri="{BB962C8B-B14F-4D97-AF65-F5344CB8AC3E}">
        <p14:creationId xmlns:p14="http://schemas.microsoft.com/office/powerpoint/2010/main" val="14137939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8D1A6-3D04-1C97-064D-7EBFA3A204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C911C7-9A9A-721E-DD62-947070D6336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F69F7D8-1949-D2C4-0103-FD3D52A8C1A8}"/>
              </a:ext>
            </a:extLst>
          </p:cNvPr>
          <p:cNvSpPr>
            <a:spLocks noGrp="1"/>
          </p:cNvSpPr>
          <p:nvPr>
            <p:ph type="body" idx="1"/>
          </p:nvPr>
        </p:nvSpPr>
        <p:spPr/>
        <p:txBody>
          <a:bodyPr/>
          <a:lstStyle/>
          <a:p>
            <a:r>
              <a:rPr lang="en-CA" dirty="0"/>
              <a:t>Shaping the waves of course works by stacking multiple FFTs together, which we use to translate the grid points vertically and we also move them horizontally to achieve tighter wave crests. Because the wakes are included in the offscreen source, it automatically ends up displacing the mesh as well.</a:t>
            </a:r>
          </a:p>
        </p:txBody>
      </p:sp>
    </p:spTree>
    <p:extLst>
      <p:ext uri="{BB962C8B-B14F-4D97-AF65-F5344CB8AC3E}">
        <p14:creationId xmlns:p14="http://schemas.microsoft.com/office/powerpoint/2010/main" val="39282063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Here is how everything is composited. We start without any water and with the ocean floor drawn as a black void.</a:t>
            </a:r>
          </a:p>
        </p:txBody>
      </p:sp>
    </p:spTree>
    <p:extLst>
      <p:ext uri="{BB962C8B-B14F-4D97-AF65-F5344CB8AC3E}">
        <p14:creationId xmlns:p14="http://schemas.microsoft.com/office/powerpoint/2010/main" val="48895242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then draw the generated 3D water mesh on top to fill in the near view and it might be a bit hard to see the wireframe here, but hopefully you can see that it’s basically just a uniform grid.</a:t>
            </a:r>
          </a:p>
        </p:txBody>
      </p:sp>
    </p:spTree>
    <p:extLst>
      <p:ext uri="{BB962C8B-B14F-4D97-AF65-F5344CB8AC3E}">
        <p14:creationId xmlns:p14="http://schemas.microsoft.com/office/powerpoint/2010/main" val="204615191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Here is the wireframe view again but in a more zoomed out view and you can see how the projected grid ends up providing a ton of resolution up close to the camera and * you can also see a few cracks where the water meets the land and we ended up discarding grid points.</a:t>
            </a:r>
          </a:p>
        </p:txBody>
      </p:sp>
    </p:spTree>
    <p:extLst>
      <p:ext uri="{BB962C8B-B14F-4D97-AF65-F5344CB8AC3E}">
        <p14:creationId xmlns:p14="http://schemas.microsoft.com/office/powerpoint/2010/main" val="147742814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We then fill in the rejected areas together with the far water by just drawing the base water mesh and letting the shading sell the illusion of waves in the distance. The water shading is based on </a:t>
            </a:r>
            <a:r>
              <a:rPr lang="en-CA" dirty="0" err="1"/>
              <a:t>Bruneton’s</a:t>
            </a:r>
            <a:r>
              <a:rPr lang="en-CA" dirty="0"/>
              <a:t> mesh to BRDF water rendering approach. I left the wireframe overlay for the near water enabled here just to make it clearer which is which.</a:t>
            </a:r>
          </a:p>
        </p:txBody>
      </p:sp>
    </p:spTree>
    <p:extLst>
      <p:ext uri="{BB962C8B-B14F-4D97-AF65-F5344CB8AC3E}">
        <p14:creationId xmlns:p14="http://schemas.microsoft.com/office/powerpoint/2010/main" val="109247886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Here are a couple more shots. You already saw the nice pacific atoll with its clear turquoise water, but on the left you can see the scene from the initial X-Plane 11 screenshot again with the river now appropriately muddy and dirty and no longer blue. And then at the top right you can see the aircraft carrier project US naval power, as well as large wakes and then on the bottom it’s the same location but with overcast conditions with the water turning a nice steel grey.</a:t>
            </a:r>
          </a:p>
        </p:txBody>
      </p:sp>
    </p:spTree>
    <p:extLst>
      <p:ext uri="{BB962C8B-B14F-4D97-AF65-F5344CB8AC3E}">
        <p14:creationId xmlns:p14="http://schemas.microsoft.com/office/powerpoint/2010/main" val="100967288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Sadly, I now have to make a confession. When I pretended earlier that the plugin bridge just worked and was amazeballs, I was partially lying. It does work great and it is a real solution to our problem, just not on all drivers. </a:t>
            </a:r>
          </a:p>
          <a:p>
            <a:endParaRPr lang="en-US" dirty="0"/>
          </a:p>
          <a:p>
            <a:r>
              <a:rPr lang="en-US" dirty="0"/>
              <a:t>In particular, the AMD driver on Windows has a lot of CPU overhead each time we transitioned from OpenGL back into Vulkan. </a:t>
            </a:r>
          </a:p>
          <a:p>
            <a:endParaRPr lang="en-US" dirty="0"/>
          </a:p>
          <a:p>
            <a:r>
              <a:rPr lang="en-US" dirty="0"/>
              <a:t>For X-Plane 11, we solved this by just telling users to use the OpenGL backend instead of the Vulkan one, but with X-Plane 12 that was no longer an option. </a:t>
            </a:r>
          </a:p>
          <a:p>
            <a:endParaRPr lang="en-US" dirty="0"/>
          </a:p>
          <a:p>
            <a:r>
              <a:rPr lang="en-US" dirty="0"/>
              <a:t>Luckily, someone has developed a Mesa OpenGL driver called Zink that emits Vulkan commands and implements all of the fixed function pipeline insanity and I mean, we speak Vulkan, </a:t>
            </a:r>
            <a:r>
              <a:rPr lang="en-US" dirty="0" err="1"/>
              <a:t>sooooo</a:t>
            </a:r>
            <a:r>
              <a:rPr lang="en-US" dirty="0"/>
              <a:t>….</a:t>
            </a:r>
          </a:p>
          <a:p>
            <a:endParaRPr lang="en-US" dirty="0"/>
          </a:p>
          <a:p>
            <a:pPr marL="0" marR="0" lvl="0" indent="0" defTabSz="2438400" eaLnBrk="1" fontAlgn="auto" latinLnBrk="0" hangingPunct="1">
              <a:lnSpc>
                <a:spcPct val="100000"/>
              </a:lnSpc>
              <a:spcBef>
                <a:spcPts val="0"/>
              </a:spcBef>
              <a:spcAft>
                <a:spcPts val="0"/>
              </a:spcAft>
              <a:buClrTx/>
              <a:buSzTx/>
              <a:buFontTx/>
              <a:buNone/>
              <a:tabLst/>
              <a:defRPr/>
            </a:pPr>
            <a:r>
              <a:rPr lang="en-CA" dirty="0"/>
              <a:t>Integrating Zink was surprisingly straight forward. We contributed a couple of extensions that we required but that were missing and we slightly modified Zink to use our Vulkan device and also forwards its memory allocation requests to us. This gives us a custom opengl32.dll as well as libGL.so that we load early on and then plugins will use that instead of the system driver. </a:t>
            </a:r>
          </a:p>
        </p:txBody>
      </p:sp>
    </p:spTree>
    <p:extLst>
      <p:ext uri="{BB962C8B-B14F-4D97-AF65-F5344CB8AC3E}">
        <p14:creationId xmlns:p14="http://schemas.microsoft.com/office/powerpoint/2010/main" val="41078635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This solves our performance issues and shaves off about 10ms of wall time per OpenGL transition. The other really cool thing is that we are now able to step into the OpenGL driver to debug issues directly. </a:t>
            </a:r>
          </a:p>
          <a:p>
            <a:endParaRPr lang="en-CA" dirty="0"/>
          </a:p>
          <a:p>
            <a:r>
              <a:rPr lang="en-CA" dirty="0"/>
              <a:t>There are of course a few gotchas, not everything supported by OpenGL is correctly emulated, especially some of the esoteric line drawing functions. </a:t>
            </a:r>
          </a:p>
          <a:p>
            <a:endParaRPr lang="en-CA" dirty="0"/>
          </a:p>
          <a:p>
            <a:r>
              <a:rPr lang="en-CA" dirty="0"/>
              <a:t>But who uses stippled lines anyways? Yes, this means that we are now shipping a real OpenGL driver instead of creating a nice drawing API for plugins.</a:t>
            </a:r>
          </a:p>
        </p:txBody>
      </p:sp>
    </p:spTree>
    <p:extLst>
      <p:ext uri="{BB962C8B-B14F-4D97-AF65-F5344CB8AC3E}">
        <p14:creationId xmlns:p14="http://schemas.microsoft.com/office/powerpoint/2010/main" val="5743643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CA" dirty="0"/>
              <a:t>And this brings us to today. X-Plane is now 30 years old and we still have a lot of things planned. </a:t>
            </a:r>
          </a:p>
          <a:p>
            <a:endParaRPr lang="en-CA" dirty="0"/>
          </a:p>
          <a:p>
            <a:r>
              <a:rPr lang="en-CA" dirty="0"/>
              <a:t>A big source of pain is our scenery engine, which dates back to X-Plane 10 from 2012. It’s been modified over the years and has seen enhancements like the season support, but at its core it’s based on vector data which scales well until it doesn’t. Our next generation scenery system is being built around raster data instead and * together with that we are also streamlining our coordinate system to use a local tangent plane one. </a:t>
            </a:r>
          </a:p>
          <a:p>
            <a:endParaRPr lang="en-CA" dirty="0"/>
          </a:p>
          <a:p>
            <a:r>
              <a:rPr lang="en-CA" dirty="0"/>
              <a:t>Another vestige is our model format, which dates back to X-Plane 8 from 2004! We are working on bringing GLTF support into the engine as an alternative. While these are more long-term projects, another more short-term issue for us is performance. </a:t>
            </a:r>
          </a:p>
          <a:p>
            <a:endParaRPr lang="en-CA" dirty="0"/>
          </a:p>
          <a:p>
            <a:r>
              <a:rPr lang="en-CA" dirty="0"/>
              <a:t>The shipping X-Plane is still largely single threaded, but having developed </a:t>
            </a:r>
            <a:r>
              <a:rPr lang="en-CA" dirty="0" err="1"/>
              <a:t>gfx</a:t>
            </a:r>
            <a:r>
              <a:rPr lang="en-CA" dirty="0"/>
              <a:t> from the ground up to be multithreading capable and also having modernized large parts of the application code over the past years, we are really close to actually shipping a multithreaded renderer. It’s based on the ideas from Destiny’s multicore engine. </a:t>
            </a:r>
          </a:p>
          <a:p>
            <a:endParaRPr lang="en-CA" dirty="0"/>
          </a:p>
          <a:p>
            <a:r>
              <a:rPr lang="en-CA" dirty="0"/>
              <a:t>And then there are a few smaller things, our users would love to have TAA, DLSS, FSR and all those nice things, but the engine doesn’t actually produce motion vectors at the moment. And hey, maybe one day we’ll even write a nice drawing API for plugins.</a:t>
            </a:r>
          </a:p>
        </p:txBody>
      </p:sp>
    </p:spTree>
    <p:extLst>
      <p:ext uri="{BB962C8B-B14F-4D97-AF65-F5344CB8AC3E}">
        <p14:creationId xmlns:p14="http://schemas.microsoft.com/office/powerpoint/2010/main" val="390281297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438400" eaLnBrk="1" fontAlgn="auto" latinLnBrk="0" hangingPunct="1">
              <a:lnSpc>
                <a:spcPct val="100000"/>
              </a:lnSpc>
              <a:spcBef>
                <a:spcPts val="0"/>
              </a:spcBef>
              <a:spcAft>
                <a:spcPts val="0"/>
              </a:spcAft>
              <a:buClrTx/>
              <a:buSzTx/>
              <a:buFontTx/>
              <a:buNone/>
              <a:tabLst/>
              <a:defRPr/>
            </a:pPr>
            <a:r>
              <a:rPr lang="en-CA" dirty="0"/>
              <a:t>Alright, I think that about sums it up. Of course it’s not just me working on X-Plane, so I want to give a big shoutout to everyone at Laminar Research, especially my partners in crime on the graphics and engine team and also the art team that is actually responsible for making anything we do look good. And of course, also Austin Meyer, creator of X-Plane and our benevolent dictator for life. I believe there might even be time for some questions now.</a:t>
            </a:r>
          </a:p>
        </p:txBody>
      </p:sp>
    </p:spTree>
    <p:extLst>
      <p:ext uri="{BB962C8B-B14F-4D97-AF65-F5344CB8AC3E}">
        <p14:creationId xmlns:p14="http://schemas.microsoft.com/office/powerpoint/2010/main" val="155495594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CA" dirty="0"/>
          </a:p>
        </p:txBody>
      </p:sp>
    </p:spTree>
    <p:extLst>
      <p:ext uri="{BB962C8B-B14F-4D97-AF65-F5344CB8AC3E}">
        <p14:creationId xmlns:p14="http://schemas.microsoft.com/office/powerpoint/2010/main" val="28046749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4" name="Title Text"/>
          <p:cNvSpPr txBox="1">
            <a:spLocks noGrp="1"/>
          </p:cNvSpPr>
          <p:nvPr>
            <p:ph type="title"/>
          </p:nvPr>
        </p:nvSpPr>
        <p:spPr>
          <a:xfrm>
            <a:off x="831221" y="1985533"/>
            <a:ext cx="22721601" cy="5473601"/>
          </a:xfrm>
          <a:prstGeom prst="rect">
            <a:avLst/>
          </a:prstGeom>
        </p:spPr>
        <p:txBody>
          <a:bodyPr anchor="b"/>
          <a:lstStyle>
            <a:lvl1pPr algn="ctr">
              <a:defRPr sz="13800">
                <a:solidFill>
                  <a:srgbClr val="FFFFFF"/>
                </a:solidFill>
              </a:defRPr>
            </a:lvl1pPr>
          </a:lstStyle>
          <a:p>
            <a:r>
              <a:t>Title Text</a:t>
            </a:r>
          </a:p>
        </p:txBody>
      </p:sp>
      <p:sp>
        <p:nvSpPr>
          <p:cNvPr id="15" name="Body Level One…"/>
          <p:cNvSpPr txBox="1">
            <a:spLocks noGrp="1"/>
          </p:cNvSpPr>
          <p:nvPr>
            <p:ph type="body" sz="quarter" idx="1"/>
          </p:nvPr>
        </p:nvSpPr>
        <p:spPr>
          <a:xfrm>
            <a:off x="831199" y="7557666"/>
            <a:ext cx="22721602" cy="2113601"/>
          </a:xfrm>
          <a:prstGeom prst="rect">
            <a:avLst/>
          </a:prstGeom>
        </p:spPr>
        <p:txBody>
          <a:bodyPr/>
          <a:lstStyle>
            <a:lvl1pPr marL="914400" indent="-800100" algn="ctr">
              <a:lnSpc>
                <a:spcPct val="100000"/>
              </a:lnSpc>
              <a:buClrTx/>
              <a:buSzTx/>
              <a:buFontTx/>
              <a:buNone/>
              <a:defRPr sz="7400">
                <a:solidFill>
                  <a:srgbClr val="B3BCBD"/>
                </a:solidFill>
              </a:defRPr>
            </a:lvl1pPr>
            <a:lvl2pPr marL="914400" indent="-317500" algn="ctr">
              <a:lnSpc>
                <a:spcPct val="100000"/>
              </a:lnSpc>
              <a:buClrTx/>
              <a:buSzTx/>
              <a:buFontTx/>
              <a:buNone/>
              <a:defRPr sz="7400">
                <a:solidFill>
                  <a:srgbClr val="B3BCBD"/>
                </a:solidFill>
              </a:defRPr>
            </a:lvl2pPr>
            <a:lvl3pPr marL="914400" indent="139700" algn="ctr">
              <a:lnSpc>
                <a:spcPct val="100000"/>
              </a:lnSpc>
              <a:buClrTx/>
              <a:buSzTx/>
              <a:buFontTx/>
              <a:buNone/>
              <a:defRPr sz="7400">
                <a:solidFill>
                  <a:srgbClr val="B3BCBD"/>
                </a:solidFill>
              </a:defRPr>
            </a:lvl3pPr>
            <a:lvl4pPr marL="914400" indent="596900" algn="ctr">
              <a:lnSpc>
                <a:spcPct val="100000"/>
              </a:lnSpc>
              <a:buClrTx/>
              <a:buSzTx/>
              <a:buFontTx/>
              <a:buNone/>
              <a:defRPr sz="7400">
                <a:solidFill>
                  <a:srgbClr val="B3BCBD"/>
                </a:solidFill>
              </a:defRPr>
            </a:lvl4pPr>
            <a:lvl5pPr marL="914400" indent="1054100" algn="ctr">
              <a:lnSpc>
                <a:spcPct val="100000"/>
              </a:lnSpc>
              <a:buClrTx/>
              <a:buSzTx/>
              <a:buFontTx/>
              <a:buNone/>
              <a:defRPr sz="7400">
                <a:solidFill>
                  <a:srgbClr val="B3BCBD"/>
                </a:solidFill>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pic>
        <p:nvPicPr>
          <p:cNvPr id="16" name="Google Shape;15;p2" descr="Google Shape;15;p2"/>
          <p:cNvPicPr>
            <a:picLocks noChangeAspect="1"/>
          </p:cNvPicPr>
          <p:nvPr/>
        </p:nvPicPr>
        <p:blipFill>
          <a:blip r:embed="rId2"/>
          <a:stretch>
            <a:fillRect/>
          </a:stretch>
        </p:blipFill>
        <p:spPr>
          <a:xfrm>
            <a:off x="10280399" y="12098532"/>
            <a:ext cx="3823201" cy="453602"/>
          </a:xfrm>
          <a:prstGeom prst="rect">
            <a:avLst/>
          </a:prstGeom>
          <a:ln w="12700">
            <a:miter lim="400000"/>
          </a:ln>
        </p:spPr>
      </p:pic>
      <p:pic>
        <p:nvPicPr>
          <p:cNvPr id="17" name="Google Shape;16;p2" descr="Google Shape;16;p2"/>
          <p:cNvPicPr>
            <a:picLocks noChangeAspect="1"/>
          </p:cNvPicPr>
          <p:nvPr/>
        </p:nvPicPr>
        <p:blipFill>
          <a:blip r:embed="rId3"/>
          <a:stretch>
            <a:fillRect/>
          </a:stretch>
        </p:blipFill>
        <p:spPr>
          <a:xfrm>
            <a:off x="10243733" y="1061466"/>
            <a:ext cx="3896518" cy="825534"/>
          </a:xfrm>
          <a:prstGeom prst="rect">
            <a:avLst/>
          </a:prstGeom>
          <a:ln w="12700">
            <a:miter lim="400000"/>
          </a:ln>
        </p:spPr>
      </p:pic>
      <p:pic>
        <p:nvPicPr>
          <p:cNvPr id="18" name="Google Shape;17;p2" descr="Google Shape;17;p2"/>
          <p:cNvPicPr>
            <a:picLocks noChangeAspect="1"/>
          </p:cNvPicPr>
          <p:nvPr userDrawn="1"/>
        </p:nvPicPr>
        <p:blipFill>
          <a:blip r:embed="rId4"/>
          <a:stretch>
            <a:fillRect/>
          </a:stretch>
        </p:blipFill>
        <p:spPr>
          <a:xfrm>
            <a:off x="-17641" y="-1"/>
            <a:ext cx="139734" cy="13716002"/>
          </a:xfrm>
          <a:prstGeom prst="rect">
            <a:avLst/>
          </a:prstGeom>
          <a:ln w="12700">
            <a:miter lim="400000"/>
          </a:ln>
        </p:spPr>
      </p:pic>
      <p:sp>
        <p:nvSpPr>
          <p:cNvPr id="21" name="Slide Number"/>
          <p:cNvSpPr txBox="1">
            <a:spLocks noGrp="1"/>
          </p:cNvSpPr>
          <p:nvPr>
            <p:ph type="sldNum" sz="quarter" idx="2"/>
          </p:nvPr>
        </p:nvSpPr>
        <p:spPr>
          <a:xfrm>
            <a:off x="11785599" y="12265700"/>
            <a:ext cx="5689602" cy="8940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ECTION_HEADER">
    <p:spTree>
      <p:nvGrpSpPr>
        <p:cNvPr id="1" name=""/>
        <p:cNvGrpSpPr/>
        <p:nvPr/>
      </p:nvGrpSpPr>
      <p:grpSpPr>
        <a:xfrm>
          <a:off x="0" y="0"/>
          <a:ext cx="0" cy="0"/>
          <a:chOff x="0" y="0"/>
          <a:chExt cx="0" cy="0"/>
        </a:xfrm>
      </p:grpSpPr>
      <p:pic>
        <p:nvPicPr>
          <p:cNvPr id="30" name="Google Shape;23;p3" descr="Google Shape;23;p3"/>
          <p:cNvPicPr>
            <a:picLocks noChangeAspect="1"/>
          </p:cNvPicPr>
          <p:nvPr userDrawn="1"/>
        </p:nvPicPr>
        <p:blipFill>
          <a:blip r:embed="rId2"/>
          <a:stretch>
            <a:fillRect/>
          </a:stretch>
        </p:blipFill>
        <p:spPr>
          <a:xfrm>
            <a:off x="673101" y="-1"/>
            <a:ext cx="23037801" cy="13716002"/>
          </a:xfrm>
          <a:prstGeom prst="rect">
            <a:avLst/>
          </a:prstGeom>
          <a:ln w="12700">
            <a:miter lim="400000"/>
          </a:ln>
        </p:spPr>
      </p:pic>
      <p:sp>
        <p:nvSpPr>
          <p:cNvPr id="31" name="Title Text"/>
          <p:cNvSpPr txBox="1">
            <a:spLocks noGrp="1"/>
          </p:cNvSpPr>
          <p:nvPr>
            <p:ph type="title"/>
          </p:nvPr>
        </p:nvSpPr>
        <p:spPr>
          <a:xfrm>
            <a:off x="831199" y="5350034"/>
            <a:ext cx="22721602" cy="2244801"/>
          </a:xfrm>
          <a:prstGeom prst="rect">
            <a:avLst/>
          </a:prstGeom>
        </p:spPr>
        <p:txBody>
          <a:bodyPr anchor="ctr"/>
          <a:lstStyle>
            <a:lvl1pPr algn="ctr">
              <a:defRPr sz="9600">
                <a:solidFill>
                  <a:srgbClr val="FFFFFF"/>
                </a:solidFill>
              </a:defRPr>
            </a:lvl1pPr>
          </a:lstStyle>
          <a:p>
            <a:r>
              <a:t>Title Text</a:t>
            </a:r>
          </a:p>
        </p:txBody>
      </p:sp>
      <p:pic>
        <p:nvPicPr>
          <p:cNvPr id="32" name="Google Shape;25;p3" descr="Google Shape;25;p3"/>
          <p:cNvPicPr>
            <a:picLocks noChangeAspect="1"/>
          </p:cNvPicPr>
          <p:nvPr/>
        </p:nvPicPr>
        <p:blipFill>
          <a:blip r:embed="rId3"/>
          <a:stretch>
            <a:fillRect/>
          </a:stretch>
        </p:blipFill>
        <p:spPr>
          <a:xfrm rot="5400000">
            <a:off x="12165300" y="3984901"/>
            <a:ext cx="53468" cy="9487398"/>
          </a:xfrm>
          <a:prstGeom prst="rect">
            <a:avLst/>
          </a:prstGeom>
          <a:ln w="12700">
            <a:miter lim="400000"/>
          </a:ln>
        </p:spPr>
      </p:pic>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idx="1"/>
          </p:nvPr>
        </p:nvSpPr>
        <p:spPr>
          <a:prstGeom prst="rect">
            <a:avLst/>
          </a:prstGeom>
        </p:spPr>
        <p:txBody>
          <a:body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rPr lang="en-CA" smtClean="0"/>
              <a:pPr/>
              <a:t>‹#›</a:t>
            </a:fld>
            <a:endParaRPr dirty="0"/>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49" name="Title Text"/>
          <p:cNvSpPr txBox="1">
            <a:spLocks noGrp="1"/>
          </p:cNvSpPr>
          <p:nvPr>
            <p:ph type="title"/>
          </p:nvPr>
        </p:nvSpPr>
        <p:spPr>
          <a:prstGeom prst="rect">
            <a:avLst/>
          </a:prstGeom>
        </p:spPr>
        <p:txBody>
          <a:bodyPr/>
          <a:lstStyle/>
          <a:p>
            <a:r>
              <a:t>Title Text</a:t>
            </a:r>
          </a:p>
        </p:txBody>
      </p:sp>
      <p:sp>
        <p:nvSpPr>
          <p:cNvPr id="50" name="Body Level One…"/>
          <p:cNvSpPr txBox="1">
            <a:spLocks noGrp="1"/>
          </p:cNvSpPr>
          <p:nvPr>
            <p:ph type="body" sz="half" idx="1" hasCustomPrompt="1"/>
          </p:nvPr>
        </p:nvSpPr>
        <p:spPr>
          <a:xfrm>
            <a:off x="831199" y="3073266"/>
            <a:ext cx="10666402" cy="9110401"/>
          </a:xfrm>
          <a:prstGeom prst="rect">
            <a:avLst/>
          </a:prstGeom>
        </p:spPr>
        <p:txBody>
          <a:bodyPr/>
          <a:lstStyle>
            <a:lvl1pPr marL="956128" indent="-816428">
              <a:buSzPts val="3600"/>
              <a:defRPr sz="4800"/>
            </a:lvl1pPr>
            <a:lvl2pPr marL="1524000" indent="-914400">
              <a:buSzPts val="3600"/>
              <a:defRPr sz="4800"/>
            </a:lvl2pPr>
            <a:lvl3pPr marL="1981200" indent="-914400">
              <a:buSzPts val="3600"/>
              <a:defRPr sz="4800"/>
            </a:lvl3pPr>
            <a:lvl4pPr marL="2438400" indent="-914400">
              <a:buSzPts val="3600"/>
              <a:defRPr sz="4800"/>
            </a:lvl4pPr>
            <a:lvl5pPr marL="2895600" indent="-914400">
              <a:buSzPts val="3600"/>
              <a:defRPr sz="48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51" name="Google Shape;33;p5"/>
          <p:cNvSpPr txBox="1">
            <a:spLocks noGrp="1"/>
          </p:cNvSpPr>
          <p:nvPr>
            <p:ph type="body" sz="half" idx="21"/>
          </p:nvPr>
        </p:nvSpPr>
        <p:spPr>
          <a:xfrm>
            <a:off x="12886400" y="3073266"/>
            <a:ext cx="10666401" cy="9110401"/>
          </a:xfrm>
          <a:prstGeom prst="rect">
            <a:avLst/>
          </a:prstGeom>
          <a:ln w="12700"/>
        </p:spPr>
        <p:txBody>
          <a:bodyPr>
            <a:normAutofit/>
          </a:bodyPr>
          <a:lstStyle>
            <a:lvl1pPr>
              <a:defRPr sz="4800"/>
            </a:lvl1pPr>
          </a:lstStyle>
          <a:p>
            <a:pPr marL="956128" indent="-816428">
              <a:buSzPts val="3600"/>
              <a:defRPr sz="3600"/>
            </a:pPr>
            <a:endParaRPr dirty="0"/>
          </a:p>
        </p:txBody>
      </p:sp>
      <p:sp>
        <p:nvSpPr>
          <p:cNvPr id="52" name="Slide Number"/>
          <p:cNvSpPr txBox="1">
            <a:spLocks noGrp="1"/>
          </p:cNvSpPr>
          <p:nvPr>
            <p:ph type="sldNum" sz="quarter" idx="2"/>
          </p:nvPr>
        </p:nvSpPr>
        <p:spPr>
          <a:xfrm>
            <a:off x="23136698" y="11885812"/>
            <a:ext cx="938005" cy="884903"/>
          </a:xfrm>
          <a:prstGeom prst="rect">
            <a:avLst/>
          </a:prstGeom>
        </p:spPr>
        <p:txBody>
          <a:bodyPr/>
          <a:lstStyle/>
          <a:p>
            <a:fld id="{86CB4B4D-7CA3-9044-876B-883B54F8677D}" type="slidenum">
              <a:rPr smtClean="0"/>
              <a:pPr/>
              <a:t>‹#›</a:t>
            </a:fld>
            <a:endParaRPr dirty="0"/>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half column">
    <p:spTree>
      <p:nvGrpSpPr>
        <p:cNvPr id="1" name=""/>
        <p:cNvGrpSpPr/>
        <p:nvPr/>
      </p:nvGrpSpPr>
      <p:grpSpPr>
        <a:xfrm>
          <a:off x="0" y="0"/>
          <a:ext cx="0" cy="0"/>
          <a:chOff x="0" y="0"/>
          <a:chExt cx="0" cy="0"/>
        </a:xfrm>
      </p:grpSpPr>
      <p:sp>
        <p:nvSpPr>
          <p:cNvPr id="49" name="Title Text"/>
          <p:cNvSpPr txBox="1">
            <a:spLocks noGrp="1"/>
          </p:cNvSpPr>
          <p:nvPr>
            <p:ph type="title"/>
          </p:nvPr>
        </p:nvSpPr>
        <p:spPr>
          <a:prstGeom prst="rect">
            <a:avLst/>
          </a:prstGeom>
        </p:spPr>
        <p:txBody>
          <a:bodyPr/>
          <a:lstStyle/>
          <a:p>
            <a:r>
              <a:t>Title Text</a:t>
            </a:r>
          </a:p>
        </p:txBody>
      </p:sp>
      <p:sp>
        <p:nvSpPr>
          <p:cNvPr id="50" name="Body Level One…"/>
          <p:cNvSpPr txBox="1">
            <a:spLocks noGrp="1"/>
          </p:cNvSpPr>
          <p:nvPr>
            <p:ph type="body" sz="half" idx="1" hasCustomPrompt="1"/>
          </p:nvPr>
        </p:nvSpPr>
        <p:spPr>
          <a:xfrm>
            <a:off x="831199" y="3073266"/>
            <a:ext cx="10666402" cy="9110401"/>
          </a:xfrm>
          <a:prstGeom prst="rect">
            <a:avLst/>
          </a:prstGeom>
        </p:spPr>
        <p:txBody>
          <a:bodyPr/>
          <a:lstStyle>
            <a:lvl1pPr marL="956128" indent="-816428">
              <a:buSzPts val="3600"/>
              <a:defRPr sz="4800"/>
            </a:lvl1pPr>
            <a:lvl2pPr marL="1524000" indent="-914400">
              <a:buSzPts val="3600"/>
              <a:defRPr sz="4800"/>
            </a:lvl2pPr>
            <a:lvl3pPr marL="1981200" indent="-914400">
              <a:buSzPts val="3600"/>
              <a:defRPr sz="4800"/>
            </a:lvl3pPr>
            <a:lvl4pPr marL="2438400" indent="-914400">
              <a:buSzPts val="3600"/>
              <a:defRPr sz="4800"/>
            </a:lvl4pPr>
            <a:lvl5pPr marL="2895600" indent="-914400">
              <a:buSzPts val="3600"/>
              <a:defRPr sz="48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52" name="Slide Number"/>
          <p:cNvSpPr txBox="1">
            <a:spLocks noGrp="1"/>
          </p:cNvSpPr>
          <p:nvPr>
            <p:ph type="sldNum" sz="quarter" idx="2"/>
          </p:nvPr>
        </p:nvSpPr>
        <p:spPr>
          <a:xfrm>
            <a:off x="23136698" y="11885812"/>
            <a:ext cx="938005" cy="884903"/>
          </a:xfrm>
          <a:prstGeom prst="rect">
            <a:avLst/>
          </a:prstGeom>
        </p:spPr>
        <p:txBody>
          <a:bodyPr/>
          <a:lstStyle/>
          <a:p>
            <a:fld id="{86CB4B4D-7CA3-9044-876B-883B54F8677D}" type="slidenum">
              <a:rPr smtClean="0"/>
              <a:pPr/>
              <a:t>‹#›</a:t>
            </a:fld>
            <a:endParaRPr dirty="0"/>
          </a:p>
        </p:txBody>
      </p:sp>
    </p:spTree>
    <p:extLst>
      <p:ext uri="{BB962C8B-B14F-4D97-AF65-F5344CB8AC3E}">
        <p14:creationId xmlns:p14="http://schemas.microsoft.com/office/powerpoint/2010/main" val="70611105"/>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And Screenshot">
    <p:spTree>
      <p:nvGrpSpPr>
        <p:cNvPr id="1" name=""/>
        <p:cNvGrpSpPr/>
        <p:nvPr/>
      </p:nvGrpSpPr>
      <p:grpSpPr>
        <a:xfrm>
          <a:off x="0" y="0"/>
          <a:ext cx="0" cy="0"/>
          <a:chOff x="0" y="0"/>
          <a:chExt cx="0" cy="0"/>
        </a:xfrm>
      </p:grpSpPr>
      <p:sp>
        <p:nvSpPr>
          <p:cNvPr id="49" name="Title Text"/>
          <p:cNvSpPr txBox="1">
            <a:spLocks noGrp="1"/>
          </p:cNvSpPr>
          <p:nvPr>
            <p:ph type="title"/>
          </p:nvPr>
        </p:nvSpPr>
        <p:spPr>
          <a:prstGeom prst="rect">
            <a:avLst/>
          </a:prstGeom>
        </p:spPr>
        <p:txBody>
          <a:bodyPr/>
          <a:lstStyle/>
          <a:p>
            <a:r>
              <a:t>Title Text</a:t>
            </a:r>
          </a:p>
        </p:txBody>
      </p:sp>
      <p:sp>
        <p:nvSpPr>
          <p:cNvPr id="50" name="Body Level One…"/>
          <p:cNvSpPr txBox="1">
            <a:spLocks noGrp="1"/>
          </p:cNvSpPr>
          <p:nvPr>
            <p:ph type="body" sz="half" idx="1" hasCustomPrompt="1"/>
          </p:nvPr>
        </p:nvSpPr>
        <p:spPr>
          <a:xfrm>
            <a:off x="831198" y="3073266"/>
            <a:ext cx="12567407" cy="9110401"/>
          </a:xfrm>
          <a:prstGeom prst="rect">
            <a:avLst/>
          </a:prstGeom>
        </p:spPr>
        <p:txBody>
          <a:bodyPr/>
          <a:lstStyle>
            <a:lvl1pPr marL="956128" indent="-816428">
              <a:buSzPts val="3600"/>
              <a:defRPr sz="4800"/>
            </a:lvl1pPr>
            <a:lvl2pPr marL="1524000" indent="-914400">
              <a:buSzPts val="3600"/>
              <a:defRPr sz="4800"/>
            </a:lvl2pPr>
            <a:lvl3pPr marL="1981200" indent="-914400">
              <a:buSzPts val="3600"/>
              <a:defRPr sz="4800"/>
            </a:lvl3pPr>
            <a:lvl4pPr marL="2438400" indent="-914400">
              <a:buSzPts val="3600"/>
              <a:defRPr sz="4800"/>
            </a:lvl4pPr>
            <a:lvl5pPr marL="2895600" indent="-914400">
              <a:buSzPts val="3600"/>
              <a:defRPr sz="48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52" name="Slide Number"/>
          <p:cNvSpPr txBox="1">
            <a:spLocks noGrp="1"/>
          </p:cNvSpPr>
          <p:nvPr>
            <p:ph type="sldNum" sz="quarter" idx="2"/>
          </p:nvPr>
        </p:nvSpPr>
        <p:spPr>
          <a:xfrm>
            <a:off x="23136698" y="11885812"/>
            <a:ext cx="938005" cy="884903"/>
          </a:xfrm>
          <a:prstGeom prst="rect">
            <a:avLst/>
          </a:prstGeom>
        </p:spPr>
        <p:txBody>
          <a:bodyPr/>
          <a:lstStyle/>
          <a:p>
            <a:fld id="{86CB4B4D-7CA3-9044-876B-883B54F8677D}" type="slidenum">
              <a:rPr smtClean="0"/>
              <a:pPr/>
              <a:t>‹#›</a:t>
            </a:fld>
            <a:endParaRPr dirty="0"/>
          </a:p>
        </p:txBody>
      </p:sp>
      <p:sp>
        <p:nvSpPr>
          <p:cNvPr id="3" name="Picture Placeholder 2">
            <a:extLst>
              <a:ext uri="{FF2B5EF4-FFF2-40B4-BE49-F238E27FC236}">
                <a16:creationId xmlns:a16="http://schemas.microsoft.com/office/drawing/2014/main" id="{950C9E47-A3C1-FAFC-5FCF-67C72B6B2AED}"/>
              </a:ext>
            </a:extLst>
          </p:cNvPr>
          <p:cNvSpPr>
            <a:spLocks noGrp="1"/>
          </p:cNvSpPr>
          <p:nvPr>
            <p:ph type="pic" sz="quarter" idx="10"/>
          </p:nvPr>
        </p:nvSpPr>
        <p:spPr>
          <a:xfrm>
            <a:off x="13569903" y="3928906"/>
            <a:ext cx="10504800" cy="6260400"/>
          </a:xfrm>
        </p:spPr>
        <p:txBody>
          <a:bodyPr/>
          <a:lstStyle/>
          <a:p>
            <a:endParaRPr lang="en-CA"/>
          </a:p>
        </p:txBody>
      </p:sp>
    </p:spTree>
    <p:extLst>
      <p:ext uri="{BB962C8B-B14F-4D97-AF65-F5344CB8AC3E}">
        <p14:creationId xmlns:p14="http://schemas.microsoft.com/office/powerpoint/2010/main" val="273651256"/>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ext And 2 Screenshots">
    <p:spTree>
      <p:nvGrpSpPr>
        <p:cNvPr id="1" name=""/>
        <p:cNvGrpSpPr/>
        <p:nvPr/>
      </p:nvGrpSpPr>
      <p:grpSpPr>
        <a:xfrm>
          <a:off x="0" y="0"/>
          <a:ext cx="0" cy="0"/>
          <a:chOff x="0" y="0"/>
          <a:chExt cx="0" cy="0"/>
        </a:xfrm>
      </p:grpSpPr>
      <p:sp>
        <p:nvSpPr>
          <p:cNvPr id="49" name="Title Text"/>
          <p:cNvSpPr txBox="1">
            <a:spLocks noGrp="1"/>
          </p:cNvSpPr>
          <p:nvPr>
            <p:ph type="title"/>
          </p:nvPr>
        </p:nvSpPr>
        <p:spPr>
          <a:xfrm>
            <a:off x="831199" y="1186733"/>
            <a:ext cx="12620305" cy="1527201"/>
          </a:xfrm>
          <a:prstGeom prst="rect">
            <a:avLst/>
          </a:prstGeom>
        </p:spPr>
        <p:txBody>
          <a:bodyPr/>
          <a:lstStyle/>
          <a:p>
            <a:r>
              <a:t>Title Text</a:t>
            </a:r>
          </a:p>
        </p:txBody>
      </p:sp>
      <p:sp>
        <p:nvSpPr>
          <p:cNvPr id="50" name="Body Level One…"/>
          <p:cNvSpPr txBox="1">
            <a:spLocks noGrp="1"/>
          </p:cNvSpPr>
          <p:nvPr>
            <p:ph type="body" sz="half" idx="1" hasCustomPrompt="1"/>
          </p:nvPr>
        </p:nvSpPr>
        <p:spPr>
          <a:xfrm>
            <a:off x="831198" y="3073266"/>
            <a:ext cx="12567407" cy="9110401"/>
          </a:xfrm>
          <a:prstGeom prst="rect">
            <a:avLst/>
          </a:prstGeom>
        </p:spPr>
        <p:txBody>
          <a:bodyPr/>
          <a:lstStyle>
            <a:lvl1pPr marL="956128" indent="-816428">
              <a:buSzPts val="3600"/>
              <a:defRPr sz="4800"/>
            </a:lvl1pPr>
            <a:lvl2pPr marL="1524000" indent="-914400">
              <a:buSzPts val="3600"/>
              <a:defRPr sz="4800"/>
            </a:lvl2pPr>
            <a:lvl3pPr marL="1981200" indent="-914400">
              <a:buSzPts val="3600"/>
              <a:defRPr sz="4800"/>
            </a:lvl3pPr>
            <a:lvl4pPr marL="2438400" indent="-914400">
              <a:buSzPts val="3600"/>
              <a:defRPr sz="4800"/>
            </a:lvl4pPr>
            <a:lvl5pPr marL="2895600" indent="-914400">
              <a:buSzPts val="3600"/>
              <a:defRPr sz="48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3" name="Picture Placeholder 2">
            <a:extLst>
              <a:ext uri="{FF2B5EF4-FFF2-40B4-BE49-F238E27FC236}">
                <a16:creationId xmlns:a16="http://schemas.microsoft.com/office/drawing/2014/main" id="{950C9E47-A3C1-FAFC-5FCF-67C72B6B2AED}"/>
              </a:ext>
            </a:extLst>
          </p:cNvPr>
          <p:cNvSpPr>
            <a:spLocks noGrp="1"/>
          </p:cNvSpPr>
          <p:nvPr>
            <p:ph type="pic" sz="quarter" idx="10"/>
          </p:nvPr>
        </p:nvSpPr>
        <p:spPr>
          <a:xfrm>
            <a:off x="13622803" y="86649"/>
            <a:ext cx="10504800" cy="6260400"/>
          </a:xfrm>
        </p:spPr>
        <p:txBody>
          <a:bodyPr/>
          <a:lstStyle/>
          <a:p>
            <a:endParaRPr lang="en-CA"/>
          </a:p>
        </p:txBody>
      </p:sp>
      <p:sp>
        <p:nvSpPr>
          <p:cNvPr id="2" name="Picture Placeholder 2">
            <a:extLst>
              <a:ext uri="{FF2B5EF4-FFF2-40B4-BE49-F238E27FC236}">
                <a16:creationId xmlns:a16="http://schemas.microsoft.com/office/drawing/2014/main" id="{F164B345-6435-18F2-A22C-E9E5BA408B75}"/>
              </a:ext>
            </a:extLst>
          </p:cNvPr>
          <p:cNvSpPr>
            <a:spLocks noGrp="1"/>
          </p:cNvSpPr>
          <p:nvPr>
            <p:ph type="pic" sz="quarter" idx="11"/>
          </p:nvPr>
        </p:nvSpPr>
        <p:spPr>
          <a:xfrm>
            <a:off x="13622803" y="6429400"/>
            <a:ext cx="10504800" cy="6260400"/>
          </a:xfrm>
        </p:spPr>
        <p:txBody>
          <a:bodyPr/>
          <a:lstStyle/>
          <a:p>
            <a:endParaRPr lang="en-CA"/>
          </a:p>
        </p:txBody>
      </p:sp>
    </p:spTree>
    <p:extLst>
      <p:ext uri="{BB962C8B-B14F-4D97-AF65-F5344CB8AC3E}">
        <p14:creationId xmlns:p14="http://schemas.microsoft.com/office/powerpoint/2010/main" val="2616455039"/>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screenshots">
    <p:spTree>
      <p:nvGrpSpPr>
        <p:cNvPr id="1" name=""/>
        <p:cNvGrpSpPr/>
        <p:nvPr/>
      </p:nvGrpSpPr>
      <p:grpSpPr>
        <a:xfrm>
          <a:off x="0" y="0"/>
          <a:ext cx="0" cy="0"/>
          <a:chOff x="0" y="0"/>
          <a:chExt cx="0" cy="0"/>
        </a:xfrm>
      </p:grpSpPr>
      <p:sp>
        <p:nvSpPr>
          <p:cNvPr id="60" name="Title Text"/>
          <p:cNvSpPr txBox="1">
            <a:spLocks noGrp="1"/>
          </p:cNvSpPr>
          <p:nvPr>
            <p:ph type="title"/>
          </p:nvPr>
        </p:nvSpPr>
        <p:spPr>
          <a:prstGeom prst="rect">
            <a:avLst/>
          </a:prstGeom>
        </p:spPr>
        <p:txBody>
          <a:bodyPr/>
          <a:lstStyle/>
          <a:p>
            <a:r>
              <a:t>Title Text</a:t>
            </a:r>
          </a:p>
        </p:txBody>
      </p:sp>
      <p:sp>
        <p:nvSpPr>
          <p:cNvPr id="6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2" name="Picture Placeholder 2">
            <a:extLst>
              <a:ext uri="{FF2B5EF4-FFF2-40B4-BE49-F238E27FC236}">
                <a16:creationId xmlns:a16="http://schemas.microsoft.com/office/drawing/2014/main" id="{0F6DF77E-9E8A-CD70-EEC9-A59300B6682F}"/>
              </a:ext>
            </a:extLst>
          </p:cNvPr>
          <p:cNvSpPr>
            <a:spLocks noGrp="1"/>
          </p:cNvSpPr>
          <p:nvPr>
            <p:ph type="pic" sz="quarter" idx="10"/>
          </p:nvPr>
        </p:nvSpPr>
        <p:spPr>
          <a:xfrm>
            <a:off x="298990" y="2994088"/>
            <a:ext cx="11926800" cy="7106400"/>
          </a:xfrm>
        </p:spPr>
        <p:txBody>
          <a:bodyPr/>
          <a:lstStyle/>
          <a:p>
            <a:endParaRPr lang="en-CA"/>
          </a:p>
        </p:txBody>
      </p:sp>
      <p:sp>
        <p:nvSpPr>
          <p:cNvPr id="3" name="Picture Placeholder 2">
            <a:extLst>
              <a:ext uri="{FF2B5EF4-FFF2-40B4-BE49-F238E27FC236}">
                <a16:creationId xmlns:a16="http://schemas.microsoft.com/office/drawing/2014/main" id="{46716D35-0417-7CF6-802C-E5C2F56E95A2}"/>
              </a:ext>
            </a:extLst>
          </p:cNvPr>
          <p:cNvSpPr>
            <a:spLocks noGrp="1"/>
          </p:cNvSpPr>
          <p:nvPr>
            <p:ph type="pic" sz="quarter" idx="11"/>
          </p:nvPr>
        </p:nvSpPr>
        <p:spPr>
          <a:xfrm>
            <a:off x="12339579" y="2994088"/>
            <a:ext cx="11926800" cy="7106400"/>
          </a:xfrm>
        </p:spPr>
        <p:txBody>
          <a:bodyPr/>
          <a:lstStyle/>
          <a:p>
            <a:endParaRPr lang="en-CA"/>
          </a:p>
        </p:txBody>
      </p:sp>
      <p:sp>
        <p:nvSpPr>
          <p:cNvPr id="4" name="Body Level One…">
            <a:extLst>
              <a:ext uri="{FF2B5EF4-FFF2-40B4-BE49-F238E27FC236}">
                <a16:creationId xmlns:a16="http://schemas.microsoft.com/office/drawing/2014/main" id="{9AA55226-0467-25F3-BC95-011A6C382D00}"/>
              </a:ext>
            </a:extLst>
          </p:cNvPr>
          <p:cNvSpPr txBox="1">
            <a:spLocks noGrp="1"/>
          </p:cNvSpPr>
          <p:nvPr>
            <p:ph type="body" sz="half" idx="1" hasCustomPrompt="1"/>
          </p:nvPr>
        </p:nvSpPr>
        <p:spPr>
          <a:xfrm>
            <a:off x="327578" y="10201983"/>
            <a:ext cx="11898211" cy="1987498"/>
          </a:xfrm>
          <a:prstGeom prst="rect">
            <a:avLst/>
          </a:prstGeom>
        </p:spPr>
        <p:txBody>
          <a:bodyPr>
            <a:noAutofit/>
          </a:bodyPr>
          <a:lstStyle>
            <a:lvl1pPr marL="956128" indent="-816428">
              <a:buSzPts val="3600"/>
              <a:defRPr sz="3600"/>
            </a:lvl1pPr>
            <a:lvl2pPr marL="1524000" indent="-914400">
              <a:buSzPts val="3600"/>
              <a:defRPr sz="3600"/>
            </a:lvl2pPr>
            <a:lvl3pPr marL="1981200" indent="-914400">
              <a:buSzPts val="3600"/>
              <a:defRPr sz="3600"/>
            </a:lvl3pPr>
            <a:lvl4pPr marL="2438400" indent="-914400">
              <a:buSzPts val="3600"/>
              <a:defRPr sz="3600"/>
            </a:lvl4pPr>
            <a:lvl5pPr marL="2895600" indent="-914400">
              <a:buSzPts val="3600"/>
              <a:defRPr sz="36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5" name="Google Shape;33;p5">
            <a:extLst>
              <a:ext uri="{FF2B5EF4-FFF2-40B4-BE49-F238E27FC236}">
                <a16:creationId xmlns:a16="http://schemas.microsoft.com/office/drawing/2014/main" id="{F1B73D1D-8E9A-A4F8-6044-878E06891147}"/>
              </a:ext>
            </a:extLst>
          </p:cNvPr>
          <p:cNvSpPr txBox="1">
            <a:spLocks noGrp="1"/>
          </p:cNvSpPr>
          <p:nvPr>
            <p:ph type="body" sz="half" idx="21"/>
          </p:nvPr>
        </p:nvSpPr>
        <p:spPr>
          <a:xfrm>
            <a:off x="12339579" y="10201982"/>
            <a:ext cx="11926799" cy="1987497"/>
          </a:xfrm>
          <a:prstGeom prst="rect">
            <a:avLst/>
          </a:prstGeom>
          <a:ln w="12700"/>
        </p:spPr>
        <p:txBody>
          <a:bodyPr>
            <a:normAutofit/>
          </a:bodyPr>
          <a:lstStyle>
            <a:lvl1pPr>
              <a:defRPr sz="2800"/>
            </a:lvl1pPr>
          </a:lstStyle>
          <a:p>
            <a:pPr marL="956128" indent="-816428">
              <a:buSzPts val="3600"/>
              <a:defRPr sz="3600"/>
            </a:pPr>
            <a:endParaRPr dirty="0"/>
          </a:p>
        </p:txBody>
      </p:sp>
    </p:spTree>
    <p:extLst>
      <p:ext uri="{BB962C8B-B14F-4D97-AF65-F5344CB8AC3E}">
        <p14:creationId xmlns:p14="http://schemas.microsoft.com/office/powerpoint/2010/main" val="1201313588"/>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One Screenshot">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0F6DF77E-9E8A-CD70-EEC9-A59300B6682F}"/>
              </a:ext>
            </a:extLst>
          </p:cNvPr>
          <p:cNvSpPr>
            <a:spLocks noGrp="1"/>
          </p:cNvSpPr>
          <p:nvPr>
            <p:ph type="pic" sz="quarter" idx="10"/>
          </p:nvPr>
        </p:nvSpPr>
        <p:spPr>
          <a:xfrm>
            <a:off x="226503" y="92279"/>
            <a:ext cx="24068014" cy="12617041"/>
          </a:xfrm>
        </p:spPr>
        <p:txBody>
          <a:bodyPr/>
          <a:lstStyle/>
          <a:p>
            <a:endParaRPr lang="en-CA" dirty="0"/>
          </a:p>
        </p:txBody>
      </p:sp>
      <p:sp>
        <p:nvSpPr>
          <p:cNvPr id="3" name="Rectangle 2">
            <a:extLst>
              <a:ext uri="{FF2B5EF4-FFF2-40B4-BE49-F238E27FC236}">
                <a16:creationId xmlns:a16="http://schemas.microsoft.com/office/drawing/2014/main" id="{DFE2EE48-3C15-CA0B-2818-FDA47BC3E42E}"/>
              </a:ext>
            </a:extLst>
          </p:cNvPr>
          <p:cNvSpPr/>
          <p:nvPr userDrawn="1"/>
        </p:nvSpPr>
        <p:spPr>
          <a:xfrm>
            <a:off x="671119" y="12222760"/>
            <a:ext cx="5771626" cy="486561"/>
          </a:xfrm>
          <a:prstGeom prst="rect">
            <a:avLst/>
          </a:prstGeom>
          <a:solidFill>
            <a:srgbClr val="0E1010"/>
          </a:solidFill>
          <a:ln>
            <a:noFill/>
          </a:ln>
        </p:spPr>
        <p:style>
          <a:lnRef idx="2">
            <a:schemeClr val="dk1"/>
          </a:lnRef>
          <a:fillRef idx="1">
            <a:schemeClr val="lt1"/>
          </a:fillRef>
          <a:effectRef idx="0">
            <a:schemeClr val="dk1"/>
          </a:effectRef>
          <a:fontRef idx="minor">
            <a:schemeClr val="dk1"/>
          </a:fontRef>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endPar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Tree>
    <p:extLst>
      <p:ext uri="{BB962C8B-B14F-4D97-AF65-F5344CB8AC3E}">
        <p14:creationId xmlns:p14="http://schemas.microsoft.com/office/powerpoint/2010/main" val="3913045865"/>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1-2 screenshot stack">
    <p:spTree>
      <p:nvGrpSpPr>
        <p:cNvPr id="1" name=""/>
        <p:cNvGrpSpPr/>
        <p:nvPr/>
      </p:nvGrpSpPr>
      <p:grpSpPr>
        <a:xfrm>
          <a:off x="0" y="0"/>
          <a:ext cx="0" cy="0"/>
          <a:chOff x="0" y="0"/>
          <a:chExt cx="0" cy="0"/>
        </a:xfrm>
      </p:grpSpPr>
      <p:sp>
        <p:nvSpPr>
          <p:cNvPr id="60" name="Title Text"/>
          <p:cNvSpPr txBox="1">
            <a:spLocks noGrp="1"/>
          </p:cNvSpPr>
          <p:nvPr>
            <p:ph type="title"/>
          </p:nvPr>
        </p:nvSpPr>
        <p:spPr>
          <a:xfrm>
            <a:off x="831199" y="1186733"/>
            <a:ext cx="11360801" cy="1527201"/>
          </a:xfrm>
          <a:prstGeom prst="rect">
            <a:avLst/>
          </a:prstGeom>
        </p:spPr>
        <p:txBody>
          <a:bodyPr/>
          <a:lstStyle/>
          <a:p>
            <a:r>
              <a:t>Title Text</a:t>
            </a:r>
          </a:p>
        </p:txBody>
      </p:sp>
      <p:sp>
        <p:nvSpPr>
          <p:cNvPr id="6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2" name="Picture Placeholder 2">
            <a:extLst>
              <a:ext uri="{FF2B5EF4-FFF2-40B4-BE49-F238E27FC236}">
                <a16:creationId xmlns:a16="http://schemas.microsoft.com/office/drawing/2014/main" id="{0F6DF77E-9E8A-CD70-EEC9-A59300B6682F}"/>
              </a:ext>
            </a:extLst>
          </p:cNvPr>
          <p:cNvSpPr>
            <a:spLocks noGrp="1"/>
          </p:cNvSpPr>
          <p:nvPr>
            <p:ph type="pic" sz="quarter" idx="10"/>
          </p:nvPr>
        </p:nvSpPr>
        <p:spPr>
          <a:xfrm>
            <a:off x="298990" y="2994087"/>
            <a:ext cx="13212970" cy="8250765"/>
          </a:xfrm>
        </p:spPr>
        <p:txBody>
          <a:bodyPr/>
          <a:lstStyle/>
          <a:p>
            <a:endParaRPr lang="en-CA"/>
          </a:p>
        </p:txBody>
      </p:sp>
      <p:sp>
        <p:nvSpPr>
          <p:cNvPr id="6" name="Picture Placeholder 2">
            <a:extLst>
              <a:ext uri="{FF2B5EF4-FFF2-40B4-BE49-F238E27FC236}">
                <a16:creationId xmlns:a16="http://schemas.microsoft.com/office/drawing/2014/main" id="{A4846CB9-CF78-F206-3569-99F8D6290AE5}"/>
              </a:ext>
            </a:extLst>
          </p:cNvPr>
          <p:cNvSpPr>
            <a:spLocks noGrp="1"/>
          </p:cNvSpPr>
          <p:nvPr>
            <p:ph type="pic" sz="quarter" idx="11"/>
          </p:nvPr>
        </p:nvSpPr>
        <p:spPr>
          <a:xfrm>
            <a:off x="13647142" y="83128"/>
            <a:ext cx="10504800" cy="6260400"/>
          </a:xfrm>
        </p:spPr>
        <p:txBody>
          <a:bodyPr/>
          <a:lstStyle/>
          <a:p>
            <a:endParaRPr lang="en-CA"/>
          </a:p>
        </p:txBody>
      </p:sp>
      <p:sp>
        <p:nvSpPr>
          <p:cNvPr id="7" name="Picture Placeholder 2">
            <a:extLst>
              <a:ext uri="{FF2B5EF4-FFF2-40B4-BE49-F238E27FC236}">
                <a16:creationId xmlns:a16="http://schemas.microsoft.com/office/drawing/2014/main" id="{80C2D74B-36A5-4199-3671-B856D150EC0A}"/>
              </a:ext>
            </a:extLst>
          </p:cNvPr>
          <p:cNvSpPr>
            <a:spLocks noGrp="1"/>
          </p:cNvSpPr>
          <p:nvPr>
            <p:ph type="pic" sz="quarter" idx="12"/>
          </p:nvPr>
        </p:nvSpPr>
        <p:spPr>
          <a:xfrm>
            <a:off x="13647142" y="6425879"/>
            <a:ext cx="10504800" cy="6260400"/>
          </a:xfrm>
        </p:spPr>
        <p:txBody>
          <a:bodyPr/>
          <a:lstStyle/>
          <a:p>
            <a:endParaRPr lang="en-CA"/>
          </a:p>
        </p:txBody>
      </p:sp>
    </p:spTree>
    <p:extLst>
      <p:ext uri="{BB962C8B-B14F-4D97-AF65-F5344CB8AC3E}">
        <p14:creationId xmlns:p14="http://schemas.microsoft.com/office/powerpoint/2010/main" val="2530594636"/>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 Screensho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183CFF1-C920-051D-D176-B2B42AA813FB}"/>
              </a:ext>
            </a:extLst>
          </p:cNvPr>
          <p:cNvSpPr/>
          <p:nvPr userDrawn="1"/>
        </p:nvSpPr>
        <p:spPr>
          <a:xfrm>
            <a:off x="520117" y="11853644"/>
            <a:ext cx="5998129" cy="880844"/>
          </a:xfrm>
          <a:prstGeom prst="rect">
            <a:avLst/>
          </a:prstGeom>
          <a:ln>
            <a:noFill/>
          </a:ln>
        </p:spPr>
        <p:style>
          <a:lnRef idx="2">
            <a:schemeClr val="dk1"/>
          </a:lnRef>
          <a:fillRef idx="1">
            <a:schemeClr val="lt1"/>
          </a:fillRef>
          <a:effectRef idx="0">
            <a:schemeClr val="dk1"/>
          </a:effectRef>
          <a:fontRef idx="minor">
            <a:schemeClr val="dk1"/>
          </a:fontRef>
        </p:style>
        <p:txBody>
          <a:bodyPr rot="0" spcFirstLastPara="1" vertOverflow="overflow" horzOverflow="overflow" vert="horz" wrap="square" lIns="0" tIns="0" rIns="0" bIns="0" numCol="1" spcCol="38100" rtlCol="0" anchor="t">
            <a:spAutoFit/>
          </a:bodyPr>
          <a:lstStyle/>
          <a:p>
            <a:pPr marL="0" marR="0" indent="0" algn="l" defTabSz="2438400" rtl="0" fontAlgn="auto" latinLnBrk="0" hangingPunct="0">
              <a:lnSpc>
                <a:spcPct val="100000"/>
              </a:lnSpc>
              <a:spcBef>
                <a:spcPts val="0"/>
              </a:spcBef>
              <a:spcAft>
                <a:spcPts val="0"/>
              </a:spcAft>
              <a:buClrTx/>
              <a:buSzTx/>
              <a:buFontTx/>
              <a:buNone/>
              <a:tabLst/>
            </a:pPr>
            <a:endParaRPr kumimoji="0" lang="en-CA" sz="3600" b="0" i="0" u="none" strike="noStrike" cap="none" spc="0" normalizeH="0" baseline="0">
              <a:ln>
                <a:noFill/>
              </a:ln>
              <a:solidFill>
                <a:srgbClr val="000000"/>
              </a:solidFill>
              <a:effectLst/>
              <a:uFillTx/>
              <a:latin typeface="+mn-lt"/>
              <a:ea typeface="+mn-ea"/>
              <a:cs typeface="+mn-cs"/>
              <a:sym typeface="Arial"/>
            </a:endParaRPr>
          </a:p>
        </p:txBody>
      </p:sp>
      <p:sp>
        <p:nvSpPr>
          <p:cNvPr id="8" name="Picture Placeholder 4">
            <a:extLst>
              <a:ext uri="{FF2B5EF4-FFF2-40B4-BE49-F238E27FC236}">
                <a16:creationId xmlns:a16="http://schemas.microsoft.com/office/drawing/2014/main" id="{C2244401-B5C1-2909-A446-D4765FCB9876}"/>
              </a:ext>
            </a:extLst>
          </p:cNvPr>
          <p:cNvSpPr>
            <a:spLocks noGrp="1"/>
          </p:cNvSpPr>
          <p:nvPr>
            <p:ph type="pic" sz="quarter" idx="13"/>
          </p:nvPr>
        </p:nvSpPr>
        <p:spPr>
          <a:xfrm>
            <a:off x="2047319" y="83364"/>
            <a:ext cx="10504800" cy="6260400"/>
          </a:xfrm>
        </p:spPr>
        <p:txBody>
          <a:bodyPr/>
          <a:lstStyle/>
          <a:p>
            <a:endParaRPr lang="en-CA" dirty="0"/>
          </a:p>
        </p:txBody>
      </p:sp>
      <p:sp>
        <p:nvSpPr>
          <p:cNvPr id="10" name="Picture Placeholder 4">
            <a:extLst>
              <a:ext uri="{FF2B5EF4-FFF2-40B4-BE49-F238E27FC236}">
                <a16:creationId xmlns:a16="http://schemas.microsoft.com/office/drawing/2014/main" id="{69CBA7C6-F065-C76D-3968-C3E0EF0D38E7}"/>
              </a:ext>
            </a:extLst>
          </p:cNvPr>
          <p:cNvSpPr>
            <a:spLocks noGrp="1"/>
          </p:cNvSpPr>
          <p:nvPr>
            <p:ph type="pic" sz="quarter" idx="14"/>
          </p:nvPr>
        </p:nvSpPr>
        <p:spPr>
          <a:xfrm>
            <a:off x="12643528" y="83364"/>
            <a:ext cx="10504800" cy="6260400"/>
          </a:xfrm>
        </p:spPr>
        <p:txBody>
          <a:bodyPr/>
          <a:lstStyle/>
          <a:p>
            <a:endParaRPr lang="en-CA" dirty="0"/>
          </a:p>
        </p:txBody>
      </p:sp>
      <p:sp>
        <p:nvSpPr>
          <p:cNvPr id="11" name="Picture Placeholder 4">
            <a:extLst>
              <a:ext uri="{FF2B5EF4-FFF2-40B4-BE49-F238E27FC236}">
                <a16:creationId xmlns:a16="http://schemas.microsoft.com/office/drawing/2014/main" id="{D28147DC-C0BD-8722-C689-60F3EA7538A2}"/>
              </a:ext>
            </a:extLst>
          </p:cNvPr>
          <p:cNvSpPr>
            <a:spLocks noGrp="1"/>
          </p:cNvSpPr>
          <p:nvPr>
            <p:ph type="pic" sz="quarter" idx="15"/>
          </p:nvPr>
        </p:nvSpPr>
        <p:spPr>
          <a:xfrm>
            <a:off x="2047319" y="6432524"/>
            <a:ext cx="10504800" cy="6260400"/>
          </a:xfrm>
        </p:spPr>
        <p:txBody>
          <a:bodyPr/>
          <a:lstStyle/>
          <a:p>
            <a:endParaRPr lang="en-CA" dirty="0"/>
          </a:p>
        </p:txBody>
      </p:sp>
      <p:sp>
        <p:nvSpPr>
          <p:cNvPr id="12" name="Picture Placeholder 4">
            <a:extLst>
              <a:ext uri="{FF2B5EF4-FFF2-40B4-BE49-F238E27FC236}">
                <a16:creationId xmlns:a16="http://schemas.microsoft.com/office/drawing/2014/main" id="{9F8F5F57-8E77-28A2-0BDF-18D48E17DD1E}"/>
              </a:ext>
            </a:extLst>
          </p:cNvPr>
          <p:cNvSpPr>
            <a:spLocks noGrp="1"/>
          </p:cNvSpPr>
          <p:nvPr>
            <p:ph type="pic" sz="quarter" idx="16"/>
          </p:nvPr>
        </p:nvSpPr>
        <p:spPr>
          <a:xfrm>
            <a:off x="12643528" y="6432524"/>
            <a:ext cx="10504800" cy="6260400"/>
          </a:xfrm>
        </p:spPr>
        <p:txBody>
          <a:bodyPr/>
          <a:lstStyle/>
          <a:p>
            <a:endParaRPr lang="en-CA" dirty="0"/>
          </a:p>
        </p:txBody>
      </p:sp>
      <p:sp>
        <p:nvSpPr>
          <p:cNvPr id="14" name="Title Text">
            <a:extLst>
              <a:ext uri="{FF2B5EF4-FFF2-40B4-BE49-F238E27FC236}">
                <a16:creationId xmlns:a16="http://schemas.microsoft.com/office/drawing/2014/main" id="{0CA8B243-81D3-2907-D89C-BE66D2E4BEF1}"/>
              </a:ext>
            </a:extLst>
          </p:cNvPr>
          <p:cNvSpPr txBox="1">
            <a:spLocks noGrp="1"/>
          </p:cNvSpPr>
          <p:nvPr>
            <p:ph type="title"/>
          </p:nvPr>
        </p:nvSpPr>
        <p:spPr>
          <a:xfrm rot="16200000">
            <a:off x="-5287998" y="5606820"/>
            <a:ext cx="12560858" cy="1527201"/>
          </a:xfrm>
          <a:prstGeom prst="rect">
            <a:avLst/>
          </a:prstGeom>
        </p:spPr>
        <p:txBody>
          <a:bodyPr/>
          <a:lstStyle>
            <a:lvl1pPr algn="l">
              <a:defRPr/>
            </a:lvl1pPr>
          </a:lstStyle>
          <a:p>
            <a:r>
              <a:rPr dirty="0"/>
              <a:t>Title Text</a:t>
            </a:r>
          </a:p>
        </p:txBody>
      </p:sp>
      <p:sp>
        <p:nvSpPr>
          <p:cNvPr id="16" name="Slide Number">
            <a:extLst>
              <a:ext uri="{FF2B5EF4-FFF2-40B4-BE49-F238E27FC236}">
                <a16:creationId xmlns:a16="http://schemas.microsoft.com/office/drawing/2014/main" id="{B0975AE2-66B8-1ADB-D8A0-E400CAEA9A8A}"/>
              </a:ext>
            </a:extLst>
          </p:cNvPr>
          <p:cNvSpPr txBox="1">
            <a:spLocks noGrp="1"/>
          </p:cNvSpPr>
          <p:nvPr>
            <p:ph type="sldNum" sz="quarter" idx="2"/>
          </p:nvPr>
        </p:nvSpPr>
        <p:spPr>
          <a:xfrm>
            <a:off x="23271837" y="11798923"/>
            <a:ext cx="883333" cy="89400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08681708"/>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MAIN_POINT">
    <p:spTree>
      <p:nvGrpSpPr>
        <p:cNvPr id="1" name=""/>
        <p:cNvGrpSpPr/>
        <p:nvPr/>
      </p:nvGrpSpPr>
      <p:grpSpPr>
        <a:xfrm>
          <a:off x="0" y="0"/>
          <a:ext cx="0" cy="0"/>
          <a:chOff x="0" y="0"/>
          <a:chExt cx="0" cy="0"/>
        </a:xfrm>
      </p:grpSpPr>
      <p:sp>
        <p:nvSpPr>
          <p:cNvPr id="78" name="Title Text"/>
          <p:cNvSpPr txBox="1">
            <a:spLocks noGrp="1"/>
          </p:cNvSpPr>
          <p:nvPr>
            <p:ph type="title"/>
          </p:nvPr>
        </p:nvSpPr>
        <p:spPr>
          <a:xfrm>
            <a:off x="1307333" y="1200399"/>
            <a:ext cx="14452801" cy="10908801"/>
          </a:xfrm>
          <a:prstGeom prst="rect">
            <a:avLst/>
          </a:prstGeom>
        </p:spPr>
        <p:txBody>
          <a:bodyPr anchor="ctr"/>
          <a:lstStyle>
            <a:lvl1pPr>
              <a:defRPr sz="12800" i="1"/>
            </a:lvl1pPr>
          </a:lstStyle>
          <a:p>
            <a:r>
              <a:t>Title Text</a:t>
            </a:r>
          </a:p>
        </p:txBody>
      </p:sp>
      <p:sp>
        <p:nvSpPr>
          <p:cNvPr id="7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SECTION_TITLE_AND_DESCRIPTION">
    <p:spTree>
      <p:nvGrpSpPr>
        <p:cNvPr id="1" name=""/>
        <p:cNvGrpSpPr/>
        <p:nvPr/>
      </p:nvGrpSpPr>
      <p:grpSpPr>
        <a:xfrm>
          <a:off x="0" y="0"/>
          <a:ext cx="0" cy="0"/>
          <a:chOff x="0" y="0"/>
          <a:chExt cx="0" cy="0"/>
        </a:xfrm>
      </p:grpSpPr>
      <p:sp>
        <p:nvSpPr>
          <p:cNvPr id="86" name="Google Shape;48;p9"/>
          <p:cNvSpPr/>
          <p:nvPr/>
        </p:nvSpPr>
        <p:spPr>
          <a:xfrm>
            <a:off x="12192000" y="-334"/>
            <a:ext cx="12192001" cy="13716001"/>
          </a:xfrm>
          <a:prstGeom prst="rect">
            <a:avLst/>
          </a:prstGeom>
          <a:solidFill>
            <a:srgbClr val="EEEEEE"/>
          </a:solidFill>
          <a:ln w="12700">
            <a:miter lim="400000"/>
          </a:ln>
        </p:spPr>
        <p:txBody>
          <a:bodyPr lIns="0" tIns="0" rIns="0" bIns="0" anchor="ctr"/>
          <a:lstStyle/>
          <a:p>
            <a:endParaRPr/>
          </a:p>
        </p:txBody>
      </p:sp>
      <p:sp>
        <p:nvSpPr>
          <p:cNvPr id="87" name="Title Text"/>
          <p:cNvSpPr txBox="1">
            <a:spLocks noGrp="1"/>
          </p:cNvSpPr>
          <p:nvPr>
            <p:ph type="title"/>
          </p:nvPr>
        </p:nvSpPr>
        <p:spPr>
          <a:xfrm>
            <a:off x="707999" y="3288466"/>
            <a:ext cx="10787201" cy="3952801"/>
          </a:xfrm>
          <a:prstGeom prst="rect">
            <a:avLst/>
          </a:prstGeom>
        </p:spPr>
        <p:txBody>
          <a:bodyPr anchor="b"/>
          <a:lstStyle>
            <a:lvl1pPr algn="ctr">
              <a:defRPr sz="11200"/>
            </a:lvl1pPr>
          </a:lstStyle>
          <a:p>
            <a:r>
              <a:t>Title Text</a:t>
            </a:r>
          </a:p>
        </p:txBody>
      </p:sp>
      <p:sp>
        <p:nvSpPr>
          <p:cNvPr id="88" name="Body Level One…"/>
          <p:cNvSpPr txBox="1">
            <a:spLocks noGrp="1"/>
          </p:cNvSpPr>
          <p:nvPr>
            <p:ph type="body" sz="quarter" idx="1"/>
          </p:nvPr>
        </p:nvSpPr>
        <p:spPr>
          <a:xfrm>
            <a:off x="707999" y="7474866"/>
            <a:ext cx="10787201" cy="3293601"/>
          </a:xfrm>
          <a:prstGeom prst="rect">
            <a:avLst/>
          </a:prstGeom>
        </p:spPr>
        <p:txBody>
          <a:bodyPr/>
          <a:lstStyle>
            <a:lvl1pPr marL="914400" indent="-800100" algn="ctr">
              <a:lnSpc>
                <a:spcPct val="100000"/>
              </a:lnSpc>
              <a:buClrTx/>
              <a:buSzTx/>
              <a:buFontTx/>
              <a:buNone/>
              <a:defRPr sz="5600"/>
            </a:lvl1pPr>
            <a:lvl2pPr marL="914400" indent="-317500" algn="ctr">
              <a:lnSpc>
                <a:spcPct val="100000"/>
              </a:lnSpc>
              <a:buClrTx/>
              <a:buSzTx/>
              <a:buFontTx/>
              <a:buNone/>
              <a:defRPr sz="5600"/>
            </a:lvl2pPr>
            <a:lvl3pPr marL="914400" indent="139700" algn="ctr">
              <a:lnSpc>
                <a:spcPct val="100000"/>
              </a:lnSpc>
              <a:buClrTx/>
              <a:buSzTx/>
              <a:buFontTx/>
              <a:buNone/>
              <a:defRPr sz="5600"/>
            </a:lvl3pPr>
            <a:lvl4pPr marL="914400" indent="596900" algn="ctr">
              <a:lnSpc>
                <a:spcPct val="100000"/>
              </a:lnSpc>
              <a:buClrTx/>
              <a:buSzTx/>
              <a:buFontTx/>
              <a:buNone/>
              <a:defRPr sz="5600"/>
            </a:lvl4pPr>
            <a:lvl5pPr marL="914400" indent="1054100" algn="ctr">
              <a:lnSpc>
                <a:spcPct val="100000"/>
              </a:lnSpc>
              <a:buClrTx/>
              <a:buSzTx/>
              <a:buFontTx/>
              <a:buNone/>
              <a:defRPr sz="5600"/>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89" name="Google Shape;51;p9"/>
          <p:cNvSpPr txBox="1">
            <a:spLocks noGrp="1"/>
          </p:cNvSpPr>
          <p:nvPr>
            <p:ph type="body" sz="half" idx="21"/>
          </p:nvPr>
        </p:nvSpPr>
        <p:spPr>
          <a:xfrm>
            <a:off x="13172000" y="1930866"/>
            <a:ext cx="10232001" cy="9853601"/>
          </a:xfrm>
          <a:prstGeom prst="rect">
            <a:avLst/>
          </a:prstGeom>
          <a:ln w="12700"/>
        </p:spPr>
        <p:txBody>
          <a:bodyPr anchor="ctr"/>
          <a:lstStyle/>
          <a:p>
            <a:pPr>
              <a:buClr>
                <a:srgbClr val="0E1010"/>
              </a:buClr>
              <a:defRPr>
                <a:solidFill>
                  <a:srgbClr val="0E1010"/>
                </a:solidFill>
              </a:defRPr>
            </a:pPr>
            <a:endParaRP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CAPTION_ONLY">
    <p:spTree>
      <p:nvGrpSpPr>
        <p:cNvPr id="1" name=""/>
        <p:cNvGrpSpPr/>
        <p:nvPr/>
      </p:nvGrpSpPr>
      <p:grpSpPr>
        <a:xfrm>
          <a:off x="0" y="0"/>
          <a:ext cx="0" cy="0"/>
          <a:chOff x="0" y="0"/>
          <a:chExt cx="0" cy="0"/>
        </a:xfrm>
      </p:grpSpPr>
      <p:sp>
        <p:nvSpPr>
          <p:cNvPr id="97" name="Body Level One…"/>
          <p:cNvSpPr txBox="1">
            <a:spLocks noGrp="1"/>
          </p:cNvSpPr>
          <p:nvPr>
            <p:ph type="body" sz="quarter" idx="1"/>
          </p:nvPr>
        </p:nvSpPr>
        <p:spPr>
          <a:xfrm>
            <a:off x="831199" y="11281533"/>
            <a:ext cx="15996802" cy="1613601"/>
          </a:xfrm>
          <a:prstGeom prst="rect">
            <a:avLst/>
          </a:prstGeom>
        </p:spPr>
        <p:txBody>
          <a:bodyPr anchor="ctr"/>
          <a:lstStyle>
            <a:lvl1pPr marL="609600" indent="-381000">
              <a:lnSpc>
                <a:spcPct val="100000"/>
              </a:lnSpc>
              <a:buClrTx/>
              <a:buSzTx/>
              <a:buFontTx/>
              <a:buNone/>
            </a:lvl1pPr>
            <a:lvl2pPr>
              <a:lnSpc>
                <a:spcPct val="100000"/>
              </a:lnSpc>
              <a:buClrTx/>
              <a:buFontTx/>
            </a:lvl2pPr>
            <a:lvl3pPr>
              <a:lnSpc>
                <a:spcPct val="100000"/>
              </a:lnSpc>
              <a:buClrTx/>
              <a:buFontTx/>
            </a:lvl3pPr>
            <a:lvl4pPr>
              <a:lnSpc>
                <a:spcPct val="100000"/>
              </a:lnSpc>
              <a:buClrTx/>
              <a:buFontTx/>
            </a:lvl4pPr>
            <a:lvl5pPr>
              <a:lnSpc>
                <a:spcPct val="100000"/>
              </a:lnSpc>
              <a:buClrTx/>
              <a:buFontTx/>
            </a:lvl5pPr>
          </a:lstStyle>
          <a:p>
            <a:r>
              <a:t>Body Level One</a:t>
            </a:r>
          </a:p>
          <a:p>
            <a:pPr lvl="1"/>
            <a:r>
              <a:t>Body Level Two</a:t>
            </a:r>
          </a:p>
          <a:p>
            <a:pPr lvl="2"/>
            <a:r>
              <a:t>Body Level Three</a:t>
            </a:r>
          </a:p>
          <a:p>
            <a:pPr lvl="3"/>
            <a:r>
              <a:t>Body Level Four</a:t>
            </a:r>
          </a:p>
          <a:p>
            <a:pPr lvl="4"/>
            <a:r>
              <a:t>Body Level Five</a:t>
            </a:r>
          </a:p>
        </p:txBody>
      </p:sp>
      <p:sp>
        <p:nvSpPr>
          <p:cNvPr id="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IG_NUMBER">
    <p:spTree>
      <p:nvGrpSpPr>
        <p:cNvPr id="1" name=""/>
        <p:cNvGrpSpPr/>
        <p:nvPr/>
      </p:nvGrpSpPr>
      <p:grpSpPr>
        <a:xfrm>
          <a:off x="0" y="0"/>
          <a:ext cx="0" cy="0"/>
          <a:chOff x="0" y="0"/>
          <a:chExt cx="0" cy="0"/>
        </a:xfrm>
      </p:grpSpPr>
      <p:sp>
        <p:nvSpPr>
          <p:cNvPr id="105" name="xx%"/>
          <p:cNvSpPr txBox="1">
            <a:spLocks noGrp="1"/>
          </p:cNvSpPr>
          <p:nvPr>
            <p:ph type="title" hasCustomPrompt="1"/>
          </p:nvPr>
        </p:nvSpPr>
        <p:spPr>
          <a:xfrm>
            <a:off x="831199" y="2949666"/>
            <a:ext cx="22721602" cy="5236001"/>
          </a:xfrm>
          <a:prstGeom prst="rect">
            <a:avLst/>
          </a:prstGeom>
        </p:spPr>
        <p:txBody>
          <a:bodyPr anchor="b"/>
          <a:lstStyle>
            <a:lvl1pPr algn="ctr">
              <a:defRPr sz="32000">
                <a:latin typeface="Lato-Hairline"/>
                <a:ea typeface="Lato-Hairline"/>
                <a:cs typeface="Lato-Hairline"/>
                <a:sym typeface="Lato-Hairline"/>
              </a:defRPr>
            </a:lvl1pPr>
          </a:lstStyle>
          <a:p>
            <a:r>
              <a:t>xx%</a:t>
            </a:r>
          </a:p>
        </p:txBody>
      </p:sp>
      <p:sp>
        <p:nvSpPr>
          <p:cNvPr id="106" name="Body Level One…"/>
          <p:cNvSpPr txBox="1">
            <a:spLocks noGrp="1"/>
          </p:cNvSpPr>
          <p:nvPr>
            <p:ph type="body" sz="half" idx="1"/>
          </p:nvPr>
        </p:nvSpPr>
        <p:spPr>
          <a:xfrm>
            <a:off x="831199" y="8405933"/>
            <a:ext cx="22721602" cy="3468801"/>
          </a:xfrm>
          <a:prstGeom prst="rect">
            <a:avLst/>
          </a:prstGeom>
        </p:spPr>
        <p:txBody>
          <a:bodyPr/>
          <a:lstStyle>
            <a:lvl1pPr algn="ctr"/>
            <a:lvl2pPr algn="ctr"/>
            <a:lvl3pPr algn="ctr"/>
            <a:lvl4pPr algn="ctr"/>
            <a:lvl5pPr algn="ctr"/>
          </a:lstStyle>
          <a:p>
            <a:r>
              <a:t>Body Level One</a:t>
            </a:r>
          </a:p>
          <a:p>
            <a:pPr lvl="1"/>
            <a:r>
              <a:t>Body Level Two</a:t>
            </a:r>
          </a:p>
          <a:p>
            <a:pPr lvl="2"/>
            <a:r>
              <a:t>Body Level Three</a:t>
            </a:r>
          </a:p>
          <a:p>
            <a:pPr lvl="3"/>
            <a:r>
              <a:t>Body Level Four</a:t>
            </a:r>
          </a:p>
          <a:p>
            <a:pPr lvl="4"/>
            <a:r>
              <a:t>Body Level Five</a:t>
            </a:r>
          </a:p>
        </p:txBody>
      </p:sp>
      <p:sp>
        <p:nvSpPr>
          <p:cNvPr id="10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21" Type="http://schemas.openxmlformats.org/officeDocument/2006/relationships/image" Target="../media/image5.sv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E1010"/>
        </a:solidFill>
        <a:effectLst/>
      </p:bgPr>
    </p:bg>
    <p:spTree>
      <p:nvGrpSpPr>
        <p:cNvPr id="1" name=""/>
        <p:cNvGrpSpPr/>
        <p:nvPr/>
      </p:nvGrpSpPr>
      <p:grpSpPr>
        <a:xfrm>
          <a:off x="0" y="0"/>
          <a:ext cx="0" cy="0"/>
          <a:chOff x="0" y="0"/>
          <a:chExt cx="0" cy="0"/>
        </a:xfrm>
      </p:grpSpPr>
      <p:pic>
        <p:nvPicPr>
          <p:cNvPr id="2" name="Google Shape;9;p1" descr="Google Shape;9;p1"/>
          <p:cNvPicPr>
            <a:picLocks noChangeAspect="1"/>
          </p:cNvPicPr>
          <p:nvPr/>
        </p:nvPicPr>
        <p:blipFill>
          <a:blip r:embed="rId17"/>
          <a:stretch>
            <a:fillRect/>
          </a:stretch>
        </p:blipFill>
        <p:spPr>
          <a:xfrm>
            <a:off x="-17641" y="-1"/>
            <a:ext cx="139734" cy="12776201"/>
          </a:xfrm>
          <a:prstGeom prst="rect">
            <a:avLst/>
          </a:prstGeom>
          <a:ln w="12700">
            <a:miter lim="400000"/>
          </a:ln>
        </p:spPr>
      </p:pic>
      <p:pic>
        <p:nvPicPr>
          <p:cNvPr id="3" name="Google Shape;10;p1" descr="Google Shape;10;p1"/>
          <p:cNvPicPr>
            <a:picLocks noChangeAspect="1"/>
          </p:cNvPicPr>
          <p:nvPr/>
        </p:nvPicPr>
        <p:blipFill>
          <a:blip r:embed="rId18"/>
          <a:stretch>
            <a:fillRect/>
          </a:stretch>
        </p:blipFill>
        <p:spPr>
          <a:xfrm>
            <a:off x="3338200" y="12285866"/>
            <a:ext cx="2889402" cy="342801"/>
          </a:xfrm>
          <a:prstGeom prst="rect">
            <a:avLst/>
          </a:prstGeom>
          <a:ln w="12700">
            <a:miter lim="400000"/>
          </a:ln>
        </p:spPr>
      </p:pic>
      <p:pic>
        <p:nvPicPr>
          <p:cNvPr id="4" name="Google Shape;11;p1" descr="Google Shape;11;p1"/>
          <p:cNvPicPr>
            <a:picLocks noChangeAspect="1"/>
          </p:cNvPicPr>
          <p:nvPr/>
        </p:nvPicPr>
        <p:blipFill>
          <a:blip r:embed="rId19"/>
          <a:stretch>
            <a:fillRect/>
          </a:stretch>
        </p:blipFill>
        <p:spPr>
          <a:xfrm>
            <a:off x="725400" y="12285866"/>
            <a:ext cx="1903657" cy="388134"/>
          </a:xfrm>
          <a:prstGeom prst="rect">
            <a:avLst/>
          </a:prstGeom>
          <a:ln w="12700">
            <a:miter lim="400000"/>
          </a:ln>
        </p:spPr>
      </p:pic>
      <p:sp>
        <p:nvSpPr>
          <p:cNvPr id="5" name="Title Text"/>
          <p:cNvSpPr txBox="1">
            <a:spLocks noGrp="1"/>
          </p:cNvSpPr>
          <p:nvPr>
            <p:ph type="title"/>
          </p:nvPr>
        </p:nvSpPr>
        <p:spPr>
          <a:xfrm>
            <a:off x="831199" y="1186733"/>
            <a:ext cx="22721602" cy="15272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43799" tIns="243799" rIns="243799" bIns="243799">
            <a:normAutofit/>
          </a:bodyPr>
          <a:lstStyle/>
          <a:p>
            <a:r>
              <a:t>Title Text</a:t>
            </a:r>
          </a:p>
        </p:txBody>
      </p:sp>
      <p:sp>
        <p:nvSpPr>
          <p:cNvPr id="6" name="Body Level One…"/>
          <p:cNvSpPr txBox="1">
            <a:spLocks noGrp="1"/>
          </p:cNvSpPr>
          <p:nvPr>
            <p:ph type="body" idx="1"/>
          </p:nvPr>
        </p:nvSpPr>
        <p:spPr>
          <a:xfrm>
            <a:off x="831199" y="3073266"/>
            <a:ext cx="22721602" cy="91104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43799" tIns="243799" rIns="243799" bIns="243799">
            <a:normAutofit/>
          </a:body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7" name="Slide Number"/>
          <p:cNvSpPr txBox="1">
            <a:spLocks noGrp="1"/>
          </p:cNvSpPr>
          <p:nvPr>
            <p:ph type="sldNum" sz="quarter" idx="2"/>
          </p:nvPr>
        </p:nvSpPr>
        <p:spPr>
          <a:xfrm>
            <a:off x="23173089" y="11924577"/>
            <a:ext cx="883333" cy="894001"/>
          </a:xfrm>
          <a:prstGeom prst="rect">
            <a:avLst/>
          </a:prstGeom>
          <a:ln w="25400">
            <a:miter lim="400000"/>
          </a:ln>
        </p:spPr>
        <p:txBody>
          <a:bodyPr wrap="none" lIns="243799" tIns="243799" rIns="243799" bIns="243799" anchor="ctr">
            <a:normAutofit/>
          </a:bodyPr>
          <a:lstStyle>
            <a:lvl1pPr algn="r">
              <a:defRPr sz="2600">
                <a:solidFill>
                  <a:schemeClr val="accent3"/>
                </a:solidFill>
                <a:latin typeface="Lato-Light"/>
                <a:ea typeface="Lato-Light"/>
                <a:cs typeface="Lato-Light"/>
                <a:sym typeface="Lato-Light"/>
              </a:defRPr>
            </a:lvl1pPr>
          </a:lstStyle>
          <a:p>
            <a:fld id="{86CB4B4D-7CA3-9044-876B-883B54F8677D}" type="slidenum">
              <a:t>‹#›</a:t>
            </a:fld>
            <a:endParaRPr dirty="0"/>
          </a:p>
        </p:txBody>
      </p:sp>
      <p:pic>
        <p:nvPicPr>
          <p:cNvPr id="9" name="Graphic 8">
            <a:extLst>
              <a:ext uri="{FF2B5EF4-FFF2-40B4-BE49-F238E27FC236}">
                <a16:creationId xmlns:a16="http://schemas.microsoft.com/office/drawing/2014/main" id="{496160EC-A20C-0883-F759-B3CEA92EB32B}"/>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17642" y="12776200"/>
            <a:ext cx="24401641" cy="9398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65" r:id="rId5"/>
    <p:sldLayoutId id="2147483661" r:id="rId6"/>
    <p:sldLayoutId id="2147483662" r:id="rId7"/>
    <p:sldLayoutId id="2147483663" r:id="rId8"/>
    <p:sldLayoutId id="2147483666" r:id="rId9"/>
    <p:sldLayoutId id="2147483664" r:id="rId10"/>
    <p:sldLayoutId id="2147483660" r:id="rId11"/>
    <p:sldLayoutId id="2147483655" r:id="rId12"/>
    <p:sldLayoutId id="2147483656" r:id="rId13"/>
    <p:sldLayoutId id="2147483657" r:id="rId14"/>
    <p:sldLayoutId id="2147483658" r:id="rId15"/>
  </p:sldLayoutIdLst>
  <p:transition spd="med"/>
  <p:hf hdr="0" ftr="0" dt="0"/>
  <p:txStyles>
    <p:titleStyle>
      <a:lvl1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1pPr>
      <a:lvl2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2pPr>
      <a:lvl3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3pPr>
      <a:lvl4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4pPr>
      <a:lvl5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5pPr>
      <a:lvl6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6pPr>
      <a:lvl7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7pPr>
      <a:lvl8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8pPr>
      <a:lvl9pPr marL="0" marR="0" indent="0" algn="l" defTabSz="2438400" rtl="0" latinLnBrk="0">
        <a:lnSpc>
          <a:spcPct val="100000"/>
        </a:lnSpc>
        <a:spcBef>
          <a:spcPts val="0"/>
        </a:spcBef>
        <a:spcAft>
          <a:spcPts val="0"/>
        </a:spcAft>
        <a:buClrTx/>
        <a:buSzTx/>
        <a:buFontTx/>
        <a:buNone/>
        <a:tabLst/>
        <a:defRPr sz="7400" b="0" i="0" u="none" strike="noStrike" cap="none" spc="0" baseline="0">
          <a:solidFill>
            <a:srgbClr val="B3BCBD"/>
          </a:solidFill>
          <a:uFillTx/>
          <a:latin typeface="Lato-Light"/>
          <a:ea typeface="Lato-Light"/>
          <a:cs typeface="Lato-Light"/>
          <a:sym typeface="Lato-Light"/>
        </a:defRPr>
      </a:lvl9pPr>
    </p:titleStyle>
    <p:bodyStyle>
      <a:lvl1pPr marL="1028700" marR="0" indent="-914400"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1pPr>
      <a:lvl2pPr marL="16854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2pPr>
      <a:lvl3pPr marL="21426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3pPr>
      <a:lvl4pPr marL="25998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4pPr>
      <a:lvl5pPr marL="30570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5pPr>
      <a:lvl6pPr marL="35142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6pPr>
      <a:lvl7pPr marL="39714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7pPr>
      <a:lvl8pPr marL="44286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8pPr>
      <a:lvl9pPr marL="4885871" marR="0" indent="-1088571" algn="l" defTabSz="2438400" rtl="0" latinLnBrk="0">
        <a:lnSpc>
          <a:spcPct val="115000"/>
        </a:lnSpc>
        <a:spcBef>
          <a:spcPts val="0"/>
        </a:spcBef>
        <a:spcAft>
          <a:spcPts val="0"/>
        </a:spcAft>
        <a:buClr>
          <a:srgbClr val="FFFFFF"/>
        </a:buClr>
        <a:buSzPts val="4800"/>
        <a:buFont typeface="Lato-Light"/>
        <a:buChar char="■"/>
        <a:tabLst/>
        <a:defRPr sz="4800" b="0" i="0" u="none" strike="noStrike" cap="none" spc="0" baseline="0">
          <a:solidFill>
            <a:srgbClr val="FFFFFF"/>
          </a:solidFill>
          <a:uFillTx/>
          <a:latin typeface="Lato-Light"/>
          <a:ea typeface="Lato-Light"/>
          <a:cs typeface="Lato-Light"/>
          <a:sym typeface="Lato-Light"/>
        </a:defRPr>
      </a:lvl9pPr>
    </p:bodyStyle>
    <p:otherStyle>
      <a:lvl1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1pPr>
      <a:lvl2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2pPr>
      <a:lvl3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3pPr>
      <a:lvl4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4pPr>
      <a:lvl5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5pPr>
      <a:lvl6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6pPr>
      <a:lvl7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7pPr>
      <a:lvl8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8pPr>
      <a:lvl9pPr marL="0" marR="0" indent="0" algn="r" defTabSz="2438400" rtl="0" latinLnBrk="0">
        <a:lnSpc>
          <a:spcPct val="100000"/>
        </a:lnSpc>
        <a:spcBef>
          <a:spcPts val="0"/>
        </a:spcBef>
        <a:spcAft>
          <a:spcPts val="0"/>
        </a:spcAft>
        <a:buClrTx/>
        <a:buSzTx/>
        <a:buFontTx/>
        <a:buNone/>
        <a:tabLst/>
        <a:defRPr sz="2600" b="0" i="0" u="none" strike="noStrike" cap="none" spc="0" baseline="0">
          <a:solidFill>
            <a:schemeClr val="tx1"/>
          </a:solidFill>
          <a:uFillTx/>
          <a:latin typeface="+mn-lt"/>
          <a:ea typeface="+mn-ea"/>
          <a:cs typeface="+mn-cs"/>
          <a:sym typeface="Lato-Ligh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jpg"/><Relationship Id="rId5" Type="http://schemas.openxmlformats.org/officeDocument/2006/relationships/image" Target="../media/image12.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customXml" Target="../ink/ink2.xml"/><Relationship Id="rId4" Type="http://schemas.openxmlformats.org/officeDocument/2006/relationships/image" Target="../media/image11.png"/><Relationship Id="rId9" Type="http://schemas.openxmlformats.org/officeDocument/2006/relationships/image" Target="../media/image14.jp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customXml" Target="../ink/ink8.xml"/><Relationship Id="rId3" Type="http://schemas.openxmlformats.org/officeDocument/2006/relationships/customXml" Target="../ink/ink3.xml"/><Relationship Id="rId7" Type="http://schemas.openxmlformats.org/officeDocument/2006/relationships/customXml" Target="../ink/ink5.xml"/><Relationship Id="rId12" Type="http://schemas.openxmlformats.org/officeDocument/2006/relationships/image" Target="../media/image100.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70.png"/><Relationship Id="rId11" Type="http://schemas.openxmlformats.org/officeDocument/2006/relationships/customXml" Target="../ink/ink7.xml"/><Relationship Id="rId5" Type="http://schemas.openxmlformats.org/officeDocument/2006/relationships/customXml" Target="../ink/ink4.xml"/><Relationship Id="rId10" Type="http://schemas.openxmlformats.org/officeDocument/2006/relationships/image" Target="../media/image90.png"/><Relationship Id="rId4" Type="http://schemas.openxmlformats.org/officeDocument/2006/relationships/image" Target="../media/image610.png"/><Relationship Id="rId9" Type="http://schemas.openxmlformats.org/officeDocument/2006/relationships/customXml" Target="../ink/ink6.xml"/><Relationship Id="rId14" Type="http://schemas.openxmlformats.org/officeDocument/2006/relationships/image" Target="../media/image11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gif"/><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32.xml"/><Relationship Id="rId1" Type="http://schemas.openxmlformats.org/officeDocument/2006/relationships/slideLayout" Target="../slideLayouts/slideLayout8.xml"/><Relationship Id="rId4" Type="http://schemas.openxmlformats.org/officeDocument/2006/relationships/image" Target="../media/image51.jp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microsoft.com/office/2018/10/relationships/comments" Target="../comments/modernComment_151_2C600FA5.xml"/><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microsoft.com/office/2018/10/relationships/comments" Target="../comments/modernComment_150_EF3871D2.xml"/><Relationship Id="rId7"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11.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4.xml"/><Relationship Id="rId1" Type="http://schemas.openxmlformats.org/officeDocument/2006/relationships/slideLayout" Target="../slideLayouts/slideLayout8.xml"/><Relationship Id="rId4" Type="http://schemas.openxmlformats.org/officeDocument/2006/relationships/image" Target="../media/image66.png"/></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7.xml"/><Relationship Id="rId1" Type="http://schemas.openxmlformats.org/officeDocument/2006/relationships/slideLayout" Target="../slideLayouts/slideLayout11.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8.xml"/><Relationship Id="rId1" Type="http://schemas.openxmlformats.org/officeDocument/2006/relationships/slideLayout" Target="../slideLayouts/slideLayout8.xml"/><Relationship Id="rId4" Type="http://schemas.openxmlformats.org/officeDocument/2006/relationships/image" Target="../media/image76.png"/></Relationships>
</file>

<file path=ppt/slides/_rels/slide4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9.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0.xml"/><Relationship Id="rId1" Type="http://schemas.openxmlformats.org/officeDocument/2006/relationships/slideLayout" Target="../slideLayouts/slideLayout5.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5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82.png"/><Relationship Id="rId7" Type="http://schemas.openxmlformats.org/officeDocument/2006/relationships/image" Target="../media/image79.png"/><Relationship Id="rId2" Type="http://schemas.openxmlformats.org/officeDocument/2006/relationships/notesSlide" Target="../notesSlides/notesSlide51.xml"/><Relationship Id="rId1" Type="http://schemas.openxmlformats.org/officeDocument/2006/relationships/slideLayout" Target="../slideLayouts/slideLayout5.xml"/><Relationship Id="rId6" Type="http://schemas.openxmlformats.org/officeDocument/2006/relationships/image" Target="../media/image78.png"/><Relationship Id="rId5" Type="http://schemas.openxmlformats.org/officeDocument/2006/relationships/image" Target="../media/image84.png"/><Relationship Id="rId4" Type="http://schemas.openxmlformats.org/officeDocument/2006/relationships/image" Target="../media/image83.png"/><Relationship Id="rId9" Type="http://schemas.openxmlformats.org/officeDocument/2006/relationships/image" Target="../media/image81.png"/></Relationships>
</file>

<file path=ppt/slides/_rels/slide52.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82.png"/><Relationship Id="rId7" Type="http://schemas.openxmlformats.org/officeDocument/2006/relationships/image" Target="../media/image79.png"/><Relationship Id="rId2" Type="http://schemas.openxmlformats.org/officeDocument/2006/relationships/notesSlide" Target="../notesSlides/notesSlide52.xml"/><Relationship Id="rId1" Type="http://schemas.openxmlformats.org/officeDocument/2006/relationships/slideLayout" Target="../slideLayouts/slideLayout5.xml"/><Relationship Id="rId6" Type="http://schemas.openxmlformats.org/officeDocument/2006/relationships/image" Target="../media/image78.png"/><Relationship Id="rId5" Type="http://schemas.openxmlformats.org/officeDocument/2006/relationships/image" Target="../media/image84.png"/><Relationship Id="rId10" Type="http://schemas.openxmlformats.org/officeDocument/2006/relationships/image" Target="../media/image85.png"/><Relationship Id="rId4" Type="http://schemas.openxmlformats.org/officeDocument/2006/relationships/image" Target="../media/image83.png"/><Relationship Id="rId9" Type="http://schemas.openxmlformats.org/officeDocument/2006/relationships/image" Target="../media/image81.png"/></Relationships>
</file>

<file path=ppt/slides/_rels/slide5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3.xml"/><Relationship Id="rId1" Type="http://schemas.openxmlformats.org/officeDocument/2006/relationships/slideLayout" Target="../slideLayouts/slideLayout10.xml"/><Relationship Id="rId5" Type="http://schemas.openxmlformats.org/officeDocument/2006/relationships/image" Target="../media/image87.png"/><Relationship Id="rId4" Type="http://schemas.openxmlformats.org/officeDocument/2006/relationships/image" Target="../media/image86.pn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4.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56.xml"/><Relationship Id="rId1" Type="http://schemas.openxmlformats.org/officeDocument/2006/relationships/slideLayout" Target="../slideLayouts/slideLayout5.xml"/><Relationship Id="rId5" Type="http://schemas.openxmlformats.org/officeDocument/2006/relationships/image" Target="../media/image93.png"/><Relationship Id="rId4" Type="http://schemas.openxmlformats.org/officeDocument/2006/relationships/image" Target="../media/image92.png"/></Relationships>
</file>

<file path=ppt/slides/_rels/slide5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7.xml"/><Relationship Id="rId1" Type="http://schemas.openxmlformats.org/officeDocument/2006/relationships/slideLayout" Target="../slideLayouts/slideLayout5.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58.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4.png"/><Relationship Id="rId7" Type="http://schemas.openxmlformats.org/officeDocument/2006/relationships/image" Target="../media/image95.png"/><Relationship Id="rId2" Type="http://schemas.openxmlformats.org/officeDocument/2006/relationships/notesSlide" Target="../notesSlides/notesSlide58.xml"/><Relationship Id="rId1" Type="http://schemas.openxmlformats.org/officeDocument/2006/relationships/slideLayout" Target="../slideLayouts/slideLayout5.xml"/><Relationship Id="rId6" Type="http://schemas.openxmlformats.org/officeDocument/2006/relationships/image" Target="../media/image93.png"/><Relationship Id="rId5" Type="http://schemas.openxmlformats.org/officeDocument/2006/relationships/image" Target="../media/image92.png"/><Relationship Id="rId10" Type="http://schemas.openxmlformats.org/officeDocument/2006/relationships/image" Target="../media/image98.png"/><Relationship Id="rId4" Type="http://schemas.openxmlformats.org/officeDocument/2006/relationships/image" Target="../media/image91.png"/><Relationship Id="rId9" Type="http://schemas.openxmlformats.org/officeDocument/2006/relationships/image" Target="../media/image97.png"/></Relationships>
</file>

<file path=ppt/slides/_rels/slide5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60.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61.xm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2.xml"/><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3.xml"/><Relationship Id="rId1" Type="http://schemas.openxmlformats.org/officeDocument/2006/relationships/slideLayout" Target="../slideLayouts/slideLayout10.xml"/><Relationship Id="rId5" Type="http://schemas.openxmlformats.org/officeDocument/2006/relationships/image" Target="../media/image106.png"/><Relationship Id="rId4" Type="http://schemas.openxmlformats.org/officeDocument/2006/relationships/image" Target="../media/image105.png"/></Relationships>
</file>

<file path=ppt/slides/_rels/slide6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5.xml"/><Relationship Id="rId1" Type="http://schemas.openxmlformats.org/officeDocument/2006/relationships/slideLayout" Target="../slideLayouts/slideLayout7.xml"/><Relationship Id="rId5" Type="http://schemas.openxmlformats.org/officeDocument/2006/relationships/image" Target="../media/image107.png"/><Relationship Id="rId4" Type="http://schemas.openxmlformats.org/officeDocument/2006/relationships/image" Target="../media/image109.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8.xml"/><Relationship Id="rId1" Type="http://schemas.openxmlformats.org/officeDocument/2006/relationships/slideLayout" Target="../slideLayouts/slideLayout3.xml"/><Relationship Id="rId4" Type="http://schemas.openxmlformats.org/officeDocument/2006/relationships/image" Target="../media/image1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Google Shape;66;p13"/>
          <p:cNvSpPr txBox="1">
            <a:spLocks noGrp="1"/>
          </p:cNvSpPr>
          <p:nvPr>
            <p:ph type="title"/>
          </p:nvPr>
        </p:nvSpPr>
        <p:spPr>
          <a:prstGeom prst="rect">
            <a:avLst/>
          </a:prstGeom>
        </p:spPr>
        <p:txBody>
          <a:bodyPr>
            <a:normAutofit fontScale="90000"/>
          </a:bodyPr>
          <a:lstStyle/>
          <a:p>
            <a:pPr defTabSz="2145791">
              <a:defRPr sz="5808"/>
            </a:pPr>
            <a:r>
              <a:rPr dirty="0"/>
              <a:t>The Aircraft of Theseus</a:t>
            </a:r>
          </a:p>
          <a:p>
            <a:pPr defTabSz="2145791">
              <a:defRPr sz="5808"/>
            </a:pPr>
            <a:r>
              <a:rPr dirty="0"/>
              <a:t>Shipping X-Plane for 30 years</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B120F1F7-EABE-8E41-1488-3784025D79BC}"/>
              </a:ext>
            </a:extLst>
          </p:cNvPr>
          <p:cNvSpPr>
            <a:spLocks noGrp="1"/>
          </p:cNvSpPr>
          <p:nvPr>
            <p:ph type="title"/>
          </p:nvPr>
        </p:nvSpPr>
        <p:spPr/>
        <p:txBody>
          <a:bodyPr>
            <a:normAutofit fontScale="90000"/>
          </a:bodyPr>
          <a:lstStyle/>
          <a:p>
            <a:r>
              <a:rPr lang="en-US" dirty="0"/>
              <a:t>Introduction - Laminar Research</a:t>
            </a:r>
            <a:endParaRPr lang="en-CA" dirty="0"/>
          </a:p>
        </p:txBody>
      </p:sp>
      <p:sp>
        <p:nvSpPr>
          <p:cNvPr id="13" name="Text Placeholder 12">
            <a:extLst>
              <a:ext uri="{FF2B5EF4-FFF2-40B4-BE49-F238E27FC236}">
                <a16:creationId xmlns:a16="http://schemas.microsoft.com/office/drawing/2014/main" id="{59A8C70C-9B26-8BA4-B494-AED7A13271EB}"/>
              </a:ext>
            </a:extLst>
          </p:cNvPr>
          <p:cNvSpPr>
            <a:spLocks noGrp="1"/>
          </p:cNvSpPr>
          <p:nvPr>
            <p:ph type="body" sz="half" idx="1"/>
          </p:nvPr>
        </p:nvSpPr>
        <p:spPr/>
        <p:txBody>
          <a:bodyPr/>
          <a:lstStyle/>
          <a:p>
            <a:r>
              <a:rPr lang="en-US" dirty="0"/>
              <a:t>Small, privately owned, company</a:t>
            </a:r>
          </a:p>
          <a:p>
            <a:pPr lvl="1"/>
            <a:r>
              <a:rPr lang="en-US" dirty="0"/>
              <a:t>Founded in 1995</a:t>
            </a:r>
          </a:p>
          <a:p>
            <a:r>
              <a:rPr lang="en-US" dirty="0"/>
              <a:t>Fully remote</a:t>
            </a:r>
          </a:p>
          <a:p>
            <a:r>
              <a:rPr lang="en-CA" dirty="0"/>
              <a:t>Exclusively working on X-Plane</a:t>
            </a:r>
          </a:p>
        </p:txBody>
      </p:sp>
      <p:pic>
        <p:nvPicPr>
          <p:cNvPr id="6" name="Picture 5" descr="A group of people posing for a photo&#10;&#10;AI-generated content may be incorrect.">
            <a:extLst>
              <a:ext uri="{FF2B5EF4-FFF2-40B4-BE49-F238E27FC236}">
                <a16:creationId xmlns:a16="http://schemas.microsoft.com/office/drawing/2014/main" id="{500F095C-22B8-46A8-91C8-35758C702D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88312" y="2713934"/>
            <a:ext cx="13020947" cy="8831101"/>
          </a:xfrm>
          <a:prstGeom prst="rect">
            <a:avLst/>
          </a:prstGeom>
        </p:spPr>
      </p:pic>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C0B7FE65-0B82-5672-BA97-CDF521340042}"/>
                  </a:ext>
                </a:extLst>
              </p14:cNvPr>
              <p14:cNvContentPartPr/>
              <p14:nvPr/>
            </p14:nvContentPartPr>
            <p14:xfrm>
              <a:off x="4674819" y="7537257"/>
              <a:ext cx="54720" cy="32760"/>
            </p14:xfrm>
          </p:contentPart>
        </mc:Choice>
        <mc:Fallback xmlns="">
          <p:pic>
            <p:nvPicPr>
              <p:cNvPr id="2" name="Ink 1">
                <a:extLst>
                  <a:ext uri="{FF2B5EF4-FFF2-40B4-BE49-F238E27FC236}">
                    <a16:creationId xmlns:a16="http://schemas.microsoft.com/office/drawing/2014/main" id="{C0B7FE65-0B82-5672-BA97-CDF521340042}"/>
                  </a:ext>
                </a:extLst>
              </p:cNvPr>
              <p:cNvPicPr/>
              <p:nvPr/>
            </p:nvPicPr>
            <p:blipFill>
              <a:blip r:embed="rId5"/>
              <a:stretch>
                <a:fillRect/>
              </a:stretch>
            </p:blipFill>
            <p:spPr>
              <a:xfrm>
                <a:off x="4668699" y="7531137"/>
                <a:ext cx="66960" cy="45000"/>
              </a:xfrm>
              <a:prstGeom prst="rect">
                <a:avLst/>
              </a:prstGeom>
            </p:spPr>
          </p:pic>
        </mc:Fallback>
      </mc:AlternateContent>
      <p:sp>
        <p:nvSpPr>
          <p:cNvPr id="5" name="Slide Number Placeholder 4">
            <a:extLst>
              <a:ext uri="{FF2B5EF4-FFF2-40B4-BE49-F238E27FC236}">
                <a16:creationId xmlns:a16="http://schemas.microsoft.com/office/drawing/2014/main" id="{4147BFF2-66FE-869F-2563-EDADBEECC576}"/>
              </a:ext>
            </a:extLst>
          </p:cNvPr>
          <p:cNvSpPr>
            <a:spLocks noGrp="1"/>
          </p:cNvSpPr>
          <p:nvPr>
            <p:ph type="sldNum" sz="quarter" idx="2"/>
          </p:nvPr>
        </p:nvSpPr>
        <p:spPr/>
        <p:txBody>
          <a:bodyPr/>
          <a:lstStyle/>
          <a:p>
            <a:fld id="{86CB4B4D-7CA3-9044-876B-883B54F8677D}" type="slidenum">
              <a:rPr lang="en-CA" smtClean="0"/>
              <a:pPr/>
              <a:t>2</a:t>
            </a:fld>
            <a:endParaRPr lang="en-CA" dirty="0"/>
          </a:p>
        </p:txBody>
      </p:sp>
      <p:pic>
        <p:nvPicPr>
          <p:cNvPr id="7" name="Picture 6">
            <a:extLst>
              <a:ext uri="{FF2B5EF4-FFF2-40B4-BE49-F238E27FC236}">
                <a16:creationId xmlns:a16="http://schemas.microsoft.com/office/drawing/2014/main" id="{50C836C8-E502-3734-8812-A943E765D0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638713" y="2702330"/>
            <a:ext cx="6325985" cy="8862491"/>
          </a:xfrm>
          <a:prstGeom prst="rect">
            <a:avLst/>
          </a:prstGeom>
        </p:spPr>
      </p:pic>
    </p:spTree>
    <p:extLst>
      <p:ext uri="{BB962C8B-B14F-4D97-AF65-F5344CB8AC3E}">
        <p14:creationId xmlns:p14="http://schemas.microsoft.com/office/powerpoint/2010/main" val="10935090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lane flying in the sky&#10;&#10;AI-generated content may be incorrect.">
            <a:extLst>
              <a:ext uri="{FF2B5EF4-FFF2-40B4-BE49-F238E27FC236}">
                <a16:creationId xmlns:a16="http://schemas.microsoft.com/office/drawing/2014/main" id="{4B55A08D-3422-423B-B29A-588CF5A0467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69020" y="2509701"/>
            <a:ext cx="13496260" cy="7180432"/>
          </a:xfrm>
          <a:prstGeom prst="rect">
            <a:avLst/>
          </a:prstGeom>
        </p:spPr>
      </p:pic>
      <p:pic>
        <p:nvPicPr>
          <p:cNvPr id="10" name="Picture 9">
            <a:extLst>
              <a:ext uri="{FF2B5EF4-FFF2-40B4-BE49-F238E27FC236}">
                <a16:creationId xmlns:a16="http://schemas.microsoft.com/office/drawing/2014/main" id="{B9FCD438-51EC-5660-79CC-FA31BF3B7F8D}"/>
              </a:ext>
            </a:extLst>
          </p:cNvPr>
          <p:cNvPicPr>
            <a:picLocks noChangeAspect="1"/>
          </p:cNvPicPr>
          <p:nvPr/>
        </p:nvPicPr>
        <p:blipFill>
          <a:blip r:embed="rId4">
            <a:extLst>
              <a:ext uri="{28A0092B-C50C-407E-A947-70E740481C1C}">
                <a14:useLocalDpi xmlns:a14="http://schemas.microsoft.com/office/drawing/2010/main" val="0"/>
              </a:ext>
            </a:extLst>
          </a:blip>
          <a:srcRect t="13632" b="9993"/>
          <a:stretch>
            <a:fillRect/>
          </a:stretch>
        </p:blipFill>
        <p:spPr>
          <a:xfrm>
            <a:off x="13699002" y="1186733"/>
            <a:ext cx="7709836" cy="10476000"/>
          </a:xfrm>
          <a:prstGeom prst="rect">
            <a:avLst/>
          </a:prstGeom>
        </p:spPr>
      </p:pic>
      <p:sp>
        <p:nvSpPr>
          <p:cNvPr id="2" name="Title 1">
            <a:extLst>
              <a:ext uri="{FF2B5EF4-FFF2-40B4-BE49-F238E27FC236}">
                <a16:creationId xmlns:a16="http://schemas.microsoft.com/office/drawing/2014/main" id="{DCAA0F71-3296-6298-004A-D5DFEBEB0C61}"/>
              </a:ext>
            </a:extLst>
          </p:cNvPr>
          <p:cNvSpPr>
            <a:spLocks noGrp="1"/>
          </p:cNvSpPr>
          <p:nvPr>
            <p:ph type="title"/>
          </p:nvPr>
        </p:nvSpPr>
        <p:spPr/>
        <p:txBody>
          <a:bodyPr>
            <a:normAutofit fontScale="90000"/>
          </a:bodyPr>
          <a:lstStyle/>
          <a:p>
            <a:r>
              <a:rPr lang="en-US" dirty="0"/>
              <a:t>Introduction - X-Plane</a:t>
            </a:r>
            <a:endParaRPr lang="en-CA" dirty="0"/>
          </a:p>
        </p:txBody>
      </p:sp>
      <p:sp>
        <p:nvSpPr>
          <p:cNvPr id="3" name="Text Placeholder 2">
            <a:extLst>
              <a:ext uri="{FF2B5EF4-FFF2-40B4-BE49-F238E27FC236}">
                <a16:creationId xmlns:a16="http://schemas.microsoft.com/office/drawing/2014/main" id="{33CDDB63-C040-6492-BAD1-C8C086C31096}"/>
              </a:ext>
            </a:extLst>
          </p:cNvPr>
          <p:cNvSpPr>
            <a:spLocks noGrp="1"/>
          </p:cNvSpPr>
          <p:nvPr>
            <p:ph type="body" sz="half" idx="1"/>
          </p:nvPr>
        </p:nvSpPr>
        <p:spPr/>
        <p:txBody>
          <a:bodyPr>
            <a:normAutofit/>
          </a:bodyPr>
          <a:lstStyle/>
          <a:p>
            <a:r>
              <a:rPr lang="en-US" dirty="0"/>
              <a:t>FAA approved flight simulator</a:t>
            </a:r>
          </a:p>
          <a:p>
            <a:r>
              <a:rPr lang="en-US" dirty="0"/>
              <a:t>But not Level-D certified</a:t>
            </a:r>
          </a:p>
          <a:p>
            <a:r>
              <a:rPr lang="en-US" dirty="0"/>
              <a:t>Continuously developed</a:t>
            </a:r>
          </a:p>
          <a:p>
            <a:r>
              <a:rPr lang="en-US" dirty="0"/>
              <a:t>Current version is X-Plane 12</a:t>
            </a:r>
          </a:p>
          <a:p>
            <a:r>
              <a:rPr lang="en-US" dirty="0"/>
              <a:t>Long release cycles</a:t>
            </a:r>
          </a:p>
          <a:p>
            <a:r>
              <a:rPr lang="en-US" dirty="0"/>
              <a:t>Available on all major platforms</a:t>
            </a:r>
          </a:p>
          <a:p>
            <a:endParaRPr lang="en-US" dirty="0"/>
          </a:p>
          <a:p>
            <a:pPr marL="139700" indent="0">
              <a:buNone/>
            </a:pPr>
            <a:endParaRPr lang="en-CA" dirty="0"/>
          </a:p>
        </p:txBody>
      </p:sp>
      <p:sp>
        <p:nvSpPr>
          <p:cNvPr id="11" name="Slide Number Placeholder 10">
            <a:extLst>
              <a:ext uri="{FF2B5EF4-FFF2-40B4-BE49-F238E27FC236}">
                <a16:creationId xmlns:a16="http://schemas.microsoft.com/office/drawing/2014/main" id="{9DF88584-871E-8C16-9301-7F44737CD0F6}"/>
              </a:ext>
            </a:extLst>
          </p:cNvPr>
          <p:cNvSpPr>
            <a:spLocks noGrp="1"/>
          </p:cNvSpPr>
          <p:nvPr>
            <p:ph type="sldNum" sz="quarter" idx="2"/>
          </p:nvPr>
        </p:nvSpPr>
        <p:spPr/>
        <p:txBody>
          <a:bodyPr/>
          <a:lstStyle/>
          <a:p>
            <a:fld id="{86CB4B4D-7CA3-9044-876B-883B54F8677D}" type="slidenum">
              <a:rPr lang="en-CA" smtClean="0"/>
              <a:pPr/>
              <a:t>3</a:t>
            </a:fld>
            <a:endParaRPr lang="en-CA" dirty="0"/>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9A4CE448-B7EF-FF29-37E1-B7E1BE8B8C04}"/>
                  </a:ext>
                </a:extLst>
              </p14:cNvPr>
              <p14:cNvContentPartPr/>
              <p14:nvPr/>
            </p14:nvContentPartPr>
            <p14:xfrm>
              <a:off x="24722040" y="-137920"/>
              <a:ext cx="12240" cy="69840"/>
            </p14:xfrm>
          </p:contentPart>
        </mc:Choice>
        <mc:Fallback xmlns="">
          <p:pic>
            <p:nvPicPr>
              <p:cNvPr id="4" name="Ink 3">
                <a:extLst>
                  <a:ext uri="{FF2B5EF4-FFF2-40B4-BE49-F238E27FC236}">
                    <a16:creationId xmlns:a16="http://schemas.microsoft.com/office/drawing/2014/main" id="{9A4CE448-B7EF-FF29-37E1-B7E1BE8B8C04}"/>
                  </a:ext>
                </a:extLst>
              </p:cNvPr>
              <p:cNvPicPr/>
              <p:nvPr/>
            </p:nvPicPr>
            <p:blipFill>
              <a:blip r:embed="rId7"/>
              <a:stretch>
                <a:fillRect/>
              </a:stretch>
            </p:blipFill>
            <p:spPr>
              <a:xfrm>
                <a:off x="24715920" y="-144040"/>
                <a:ext cx="24480" cy="82080"/>
              </a:xfrm>
              <a:prstGeom prst="rect">
                <a:avLst/>
              </a:prstGeom>
            </p:spPr>
          </p:pic>
        </mc:Fallback>
      </mc:AlternateContent>
      <p:pic>
        <p:nvPicPr>
          <p:cNvPr id="9" name="Picture 8">
            <a:extLst>
              <a:ext uri="{FF2B5EF4-FFF2-40B4-BE49-F238E27FC236}">
                <a16:creationId xmlns:a16="http://schemas.microsoft.com/office/drawing/2014/main" id="{1AD2F7A0-63EB-A1CE-B4BC-B0E3B29733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491535" y="6613263"/>
            <a:ext cx="7620000" cy="5715000"/>
          </a:xfrm>
          <a:prstGeom prst="rect">
            <a:avLst/>
          </a:prstGeom>
        </p:spPr>
      </p:pic>
      <p:pic>
        <p:nvPicPr>
          <p:cNvPr id="14" name="Picture 13">
            <a:extLst>
              <a:ext uri="{FF2B5EF4-FFF2-40B4-BE49-F238E27FC236}">
                <a16:creationId xmlns:a16="http://schemas.microsoft.com/office/drawing/2014/main" id="{778CA317-E9CD-F248-D0BA-C7770C58806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164316" y="306453"/>
            <a:ext cx="8388485" cy="6291364"/>
          </a:xfrm>
          <a:prstGeom prst="rect">
            <a:avLst/>
          </a:prstGeom>
        </p:spPr>
      </p:pic>
    </p:spTree>
    <p:extLst>
      <p:ext uri="{BB962C8B-B14F-4D97-AF65-F5344CB8AC3E}">
        <p14:creationId xmlns:p14="http://schemas.microsoft.com/office/powerpoint/2010/main" val="15447686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xit" presetSubtype="0" fill="hold" nodeType="withEffect">
                                  <p:stCondLst>
                                    <p:cond delay="0"/>
                                  </p:stCondLst>
                                  <p:childTnLst>
                                    <p:set>
                                      <p:cBhvr>
                                        <p:cTn id="14" dur="1" fill="hold">
                                          <p:stCondLst>
                                            <p:cond delay="0"/>
                                          </p:stCondLst>
                                        </p:cTn>
                                        <p:tgtEl>
                                          <p:spTgt spid="10"/>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xit" presetSubtype="0" fill="hold" nodeType="withEffect">
                                  <p:stCondLst>
                                    <p:cond delay="0"/>
                                  </p:stCondLst>
                                  <p:childTnLst>
                                    <p:set>
                                      <p:cBhvr>
                                        <p:cTn id="24" dur="1" fill="hold">
                                          <p:stCondLst>
                                            <p:cond delay="0"/>
                                          </p:stCondLst>
                                        </p:cTn>
                                        <p:tgtEl>
                                          <p:spTgt spid="14"/>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9"/>
                                        </p:tgtEl>
                                        <p:attrNameLst>
                                          <p:attrName>style.visibility</p:attrName>
                                        </p:attrNameLst>
                                      </p:cBhvr>
                                      <p:to>
                                        <p:strVal val="hidden"/>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0A85106-822F-1152-FCFE-46EA4ADB0852}"/>
              </a:ext>
            </a:extLst>
          </p:cNvPr>
          <p:cNvSpPr>
            <a:spLocks noGrp="1"/>
          </p:cNvSpPr>
          <p:nvPr>
            <p:ph type="title"/>
          </p:nvPr>
        </p:nvSpPr>
        <p:spPr>
          <a:xfrm>
            <a:off x="831199" y="1186733"/>
            <a:ext cx="22721602" cy="1527201"/>
          </a:xfrm>
        </p:spPr>
        <p:txBody>
          <a:bodyPr>
            <a:normAutofit fontScale="90000"/>
          </a:bodyPr>
          <a:lstStyle/>
          <a:p>
            <a:r>
              <a:rPr lang="en-US" dirty="0"/>
              <a:t>Overview</a:t>
            </a:r>
            <a:endParaRPr lang="en-CA" dirty="0"/>
          </a:p>
        </p:txBody>
      </p:sp>
      <p:sp>
        <p:nvSpPr>
          <p:cNvPr id="27" name="Text Placeholder 26">
            <a:extLst>
              <a:ext uri="{FF2B5EF4-FFF2-40B4-BE49-F238E27FC236}">
                <a16:creationId xmlns:a16="http://schemas.microsoft.com/office/drawing/2014/main" id="{42497742-87BC-6224-9DE3-12CD0675BCC3}"/>
              </a:ext>
            </a:extLst>
          </p:cNvPr>
          <p:cNvSpPr>
            <a:spLocks noGrp="1"/>
          </p:cNvSpPr>
          <p:nvPr>
            <p:ph type="body" idx="1"/>
          </p:nvPr>
        </p:nvSpPr>
        <p:spPr>
          <a:xfrm>
            <a:off x="831199" y="3073266"/>
            <a:ext cx="22721602" cy="9110401"/>
          </a:xfrm>
        </p:spPr>
        <p:txBody>
          <a:bodyPr>
            <a:noAutofit/>
          </a:bodyPr>
          <a:lstStyle/>
          <a:p>
            <a:r>
              <a:rPr lang="en-US" dirty="0"/>
              <a:t>Introduction</a:t>
            </a:r>
          </a:p>
          <a:p>
            <a:pPr lvl="1"/>
            <a:r>
              <a:rPr lang="en-US" dirty="0"/>
              <a:t>Who are Laminar Research and what is an X-Plane?</a:t>
            </a:r>
          </a:p>
          <a:p>
            <a:pPr lvl="1"/>
            <a:r>
              <a:rPr lang="en-US" dirty="0"/>
              <a:t>You are here 📍</a:t>
            </a:r>
          </a:p>
          <a:p>
            <a:r>
              <a:rPr lang="en-US" dirty="0"/>
              <a:t>The dark ages of X-Plane 6 </a:t>
            </a:r>
          </a:p>
          <a:p>
            <a:r>
              <a:rPr lang="en-US" dirty="0"/>
              <a:t>Modernizing our engine in X-Plane 11</a:t>
            </a:r>
          </a:p>
          <a:p>
            <a:r>
              <a:rPr lang="en-US" dirty="0"/>
              <a:t>Shipping X-Plane 12</a:t>
            </a:r>
          </a:p>
          <a:p>
            <a:r>
              <a:rPr lang="en-US" dirty="0"/>
              <a:t>What’s next?</a:t>
            </a:r>
          </a:p>
        </p:txBody>
      </p:sp>
      <p:sp>
        <p:nvSpPr>
          <p:cNvPr id="14" name="Slide Number Placeholder 13">
            <a:extLst>
              <a:ext uri="{FF2B5EF4-FFF2-40B4-BE49-F238E27FC236}">
                <a16:creationId xmlns:a16="http://schemas.microsoft.com/office/drawing/2014/main" id="{5849AADC-6175-75D3-A61E-1D48AD486652}"/>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4</a:t>
            </a:fld>
            <a:endParaRPr lang="en-CA"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7C66EACE-971E-818E-8B4C-1F1EEFE824B8}"/>
                  </a:ext>
                </a:extLst>
              </p14:cNvPr>
              <p14:cNvContentPartPr/>
              <p14:nvPr/>
            </p14:nvContentPartPr>
            <p14:xfrm>
              <a:off x="5853819" y="4090101"/>
              <a:ext cx="63000" cy="39960"/>
            </p14:xfrm>
          </p:contentPart>
        </mc:Choice>
        <mc:Fallback xmlns="">
          <p:pic>
            <p:nvPicPr>
              <p:cNvPr id="4" name="Ink 3">
                <a:extLst>
                  <a:ext uri="{FF2B5EF4-FFF2-40B4-BE49-F238E27FC236}">
                    <a16:creationId xmlns:a16="http://schemas.microsoft.com/office/drawing/2014/main" id="{7C66EACE-971E-818E-8B4C-1F1EEFE824B8}"/>
                  </a:ext>
                </a:extLst>
              </p:cNvPr>
              <p:cNvPicPr/>
              <p:nvPr/>
            </p:nvPicPr>
            <p:blipFill>
              <a:blip r:embed="rId4"/>
              <a:stretch>
                <a:fillRect/>
              </a:stretch>
            </p:blipFill>
            <p:spPr>
              <a:xfrm>
                <a:off x="5844819" y="4081101"/>
                <a:ext cx="80640" cy="57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2F1B806-B22A-D160-0421-0ABFF0DCF234}"/>
                  </a:ext>
                </a:extLst>
              </p14:cNvPr>
              <p14:cNvContentPartPr/>
              <p14:nvPr/>
            </p14:nvContentPartPr>
            <p14:xfrm>
              <a:off x="5607939" y="671290"/>
              <a:ext cx="360" cy="2520"/>
            </p14:xfrm>
          </p:contentPart>
        </mc:Choice>
        <mc:Fallback xmlns="">
          <p:pic>
            <p:nvPicPr>
              <p:cNvPr id="5" name="Ink 4">
                <a:extLst>
                  <a:ext uri="{FF2B5EF4-FFF2-40B4-BE49-F238E27FC236}">
                    <a16:creationId xmlns:a16="http://schemas.microsoft.com/office/drawing/2014/main" id="{A2F1B806-B22A-D160-0421-0ABFF0DCF234}"/>
                  </a:ext>
                </a:extLst>
              </p:cNvPr>
              <p:cNvPicPr/>
              <p:nvPr/>
            </p:nvPicPr>
            <p:blipFill>
              <a:blip r:embed="rId6"/>
              <a:stretch>
                <a:fillRect/>
              </a:stretch>
            </p:blipFill>
            <p:spPr>
              <a:xfrm>
                <a:off x="5601819" y="665170"/>
                <a:ext cx="12600" cy="14760"/>
              </a:xfrm>
              <a:prstGeom prst="rect">
                <a:avLst/>
              </a:prstGeom>
            </p:spPr>
          </p:pic>
        </mc:Fallback>
      </mc:AlternateContent>
      <p:grpSp>
        <p:nvGrpSpPr>
          <p:cNvPr id="11" name="Group 10">
            <a:extLst>
              <a:ext uri="{FF2B5EF4-FFF2-40B4-BE49-F238E27FC236}">
                <a16:creationId xmlns:a16="http://schemas.microsoft.com/office/drawing/2014/main" id="{0BFE8B5F-0832-80FA-F496-504450975B4F}"/>
              </a:ext>
            </a:extLst>
          </p:cNvPr>
          <p:cNvGrpSpPr/>
          <p:nvPr/>
        </p:nvGrpSpPr>
        <p:grpSpPr>
          <a:xfrm>
            <a:off x="5401299" y="4374250"/>
            <a:ext cx="41040" cy="24480"/>
            <a:chOff x="5401299" y="4374250"/>
            <a:chExt cx="41040" cy="24480"/>
          </a:xfrm>
        </p:grpSpPr>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1F09E9CA-877A-5F7F-C9DB-2AB3895BCECB}"/>
                    </a:ext>
                  </a:extLst>
                </p14:cNvPr>
                <p14:cNvContentPartPr/>
                <p14:nvPr/>
              </p14:nvContentPartPr>
              <p14:xfrm>
                <a:off x="5415699" y="4390090"/>
                <a:ext cx="26640" cy="8640"/>
              </p14:xfrm>
            </p:contentPart>
          </mc:Choice>
          <mc:Fallback xmlns="">
            <p:pic>
              <p:nvPicPr>
                <p:cNvPr id="6" name="Ink 5">
                  <a:extLst>
                    <a:ext uri="{FF2B5EF4-FFF2-40B4-BE49-F238E27FC236}">
                      <a16:creationId xmlns:a16="http://schemas.microsoft.com/office/drawing/2014/main" id="{1F09E9CA-877A-5F7F-C9DB-2AB3895BCECB}"/>
                    </a:ext>
                  </a:extLst>
                </p:cNvPr>
                <p:cNvPicPr/>
                <p:nvPr/>
              </p:nvPicPr>
              <p:blipFill>
                <a:blip r:embed="rId8"/>
                <a:stretch>
                  <a:fillRect/>
                </a:stretch>
              </p:blipFill>
              <p:spPr>
                <a:xfrm>
                  <a:off x="5409579" y="4383970"/>
                  <a:ext cx="3888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AFCAF06E-47AA-71A0-8244-F38707F844A2}"/>
                    </a:ext>
                  </a:extLst>
                </p14:cNvPr>
                <p14:cNvContentPartPr/>
                <p14:nvPr/>
              </p14:nvContentPartPr>
              <p14:xfrm>
                <a:off x="5401299" y="4374250"/>
                <a:ext cx="5760" cy="6480"/>
              </p14:xfrm>
            </p:contentPart>
          </mc:Choice>
          <mc:Fallback xmlns="">
            <p:pic>
              <p:nvPicPr>
                <p:cNvPr id="7" name="Ink 6">
                  <a:extLst>
                    <a:ext uri="{FF2B5EF4-FFF2-40B4-BE49-F238E27FC236}">
                      <a16:creationId xmlns:a16="http://schemas.microsoft.com/office/drawing/2014/main" id="{AFCAF06E-47AA-71A0-8244-F38707F844A2}"/>
                    </a:ext>
                  </a:extLst>
                </p:cNvPr>
                <p:cNvPicPr/>
                <p:nvPr/>
              </p:nvPicPr>
              <p:blipFill>
                <a:blip r:embed="rId10"/>
                <a:stretch>
                  <a:fillRect/>
                </a:stretch>
              </p:blipFill>
              <p:spPr>
                <a:xfrm>
                  <a:off x="5395179" y="4368130"/>
                  <a:ext cx="18000" cy="18720"/>
                </a:xfrm>
                <a:prstGeom prst="rect">
                  <a:avLst/>
                </a:prstGeom>
              </p:spPr>
            </p:pic>
          </mc:Fallback>
        </mc:AlternateContent>
      </p:grpSp>
      <p:grpSp>
        <p:nvGrpSpPr>
          <p:cNvPr id="10" name="Group 9">
            <a:extLst>
              <a:ext uri="{FF2B5EF4-FFF2-40B4-BE49-F238E27FC236}">
                <a16:creationId xmlns:a16="http://schemas.microsoft.com/office/drawing/2014/main" id="{5EDADBE2-6485-C4A6-2D54-AF73D9F185C8}"/>
              </a:ext>
            </a:extLst>
          </p:cNvPr>
          <p:cNvGrpSpPr/>
          <p:nvPr/>
        </p:nvGrpSpPr>
        <p:grpSpPr>
          <a:xfrm>
            <a:off x="5471139" y="4496650"/>
            <a:ext cx="77760" cy="47520"/>
            <a:chOff x="5471139" y="4496650"/>
            <a:chExt cx="77760" cy="47520"/>
          </a:xfrm>
        </p:grpSpPr>
        <mc:AlternateContent xmlns:mc="http://schemas.openxmlformats.org/markup-compatibility/2006" xmlns:p14="http://schemas.microsoft.com/office/powerpoint/2010/main">
          <mc:Choice Requires="p14">
            <p:contentPart p14:bwMode="auto" r:id="rId11">
              <p14:nvContentPartPr>
                <p14:cNvPr id="8" name="Ink 7">
                  <a:extLst>
                    <a:ext uri="{FF2B5EF4-FFF2-40B4-BE49-F238E27FC236}">
                      <a16:creationId xmlns:a16="http://schemas.microsoft.com/office/drawing/2014/main" id="{40F797CE-3A40-7471-14D1-A29CFB002064}"/>
                    </a:ext>
                  </a:extLst>
                </p14:cNvPr>
                <p14:cNvContentPartPr/>
                <p14:nvPr/>
              </p14:nvContentPartPr>
              <p14:xfrm>
                <a:off x="5471139" y="4535530"/>
                <a:ext cx="19080" cy="8640"/>
              </p14:xfrm>
            </p:contentPart>
          </mc:Choice>
          <mc:Fallback xmlns="">
            <p:pic>
              <p:nvPicPr>
                <p:cNvPr id="8" name="Ink 7">
                  <a:extLst>
                    <a:ext uri="{FF2B5EF4-FFF2-40B4-BE49-F238E27FC236}">
                      <a16:creationId xmlns:a16="http://schemas.microsoft.com/office/drawing/2014/main" id="{40F797CE-3A40-7471-14D1-A29CFB002064}"/>
                    </a:ext>
                  </a:extLst>
                </p:cNvPr>
                <p:cNvPicPr/>
                <p:nvPr/>
              </p:nvPicPr>
              <p:blipFill>
                <a:blip r:embed="rId12"/>
                <a:stretch>
                  <a:fillRect/>
                </a:stretch>
              </p:blipFill>
              <p:spPr>
                <a:xfrm>
                  <a:off x="5465019" y="4529410"/>
                  <a:ext cx="3132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9" name="Ink 8">
                  <a:extLst>
                    <a:ext uri="{FF2B5EF4-FFF2-40B4-BE49-F238E27FC236}">
                      <a16:creationId xmlns:a16="http://schemas.microsoft.com/office/drawing/2014/main" id="{0D2786F5-F798-4973-E909-5C6F1C83C909}"/>
                    </a:ext>
                  </a:extLst>
                </p14:cNvPr>
                <p14:cNvContentPartPr/>
                <p14:nvPr/>
              </p14:nvContentPartPr>
              <p14:xfrm>
                <a:off x="5526579" y="4496650"/>
                <a:ext cx="22320" cy="47520"/>
              </p14:xfrm>
            </p:contentPart>
          </mc:Choice>
          <mc:Fallback xmlns="">
            <p:pic>
              <p:nvPicPr>
                <p:cNvPr id="9" name="Ink 8">
                  <a:extLst>
                    <a:ext uri="{FF2B5EF4-FFF2-40B4-BE49-F238E27FC236}">
                      <a16:creationId xmlns:a16="http://schemas.microsoft.com/office/drawing/2014/main" id="{0D2786F5-F798-4973-E909-5C6F1C83C909}"/>
                    </a:ext>
                  </a:extLst>
                </p:cNvPr>
                <p:cNvPicPr/>
                <p:nvPr/>
              </p:nvPicPr>
              <p:blipFill>
                <a:blip r:embed="rId14"/>
                <a:stretch>
                  <a:fillRect/>
                </a:stretch>
              </p:blipFill>
              <p:spPr>
                <a:xfrm>
                  <a:off x="5520459" y="4490530"/>
                  <a:ext cx="34560" cy="59760"/>
                </a:xfrm>
                <a:prstGeom prst="rect">
                  <a:avLst/>
                </a:prstGeom>
              </p:spPr>
            </p:pic>
          </mc:Fallback>
        </mc:AlternateContent>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xEl>
                                              <p:pRg st="3" end="3"/>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
                                            <p:txEl>
                                              <p:pRg st="4" end="4"/>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06EF4-E644-888A-9BC7-B8F194EEA3B2}"/>
              </a:ext>
            </a:extLst>
          </p:cNvPr>
          <p:cNvSpPr>
            <a:spLocks noGrp="1"/>
          </p:cNvSpPr>
          <p:nvPr>
            <p:ph type="title"/>
          </p:nvPr>
        </p:nvSpPr>
        <p:spPr/>
        <p:txBody>
          <a:bodyPr>
            <a:normAutofit fontScale="90000"/>
          </a:bodyPr>
          <a:lstStyle/>
          <a:p>
            <a:r>
              <a:rPr lang="en-CA" dirty="0"/>
              <a:t>The tech stack</a:t>
            </a:r>
          </a:p>
        </p:txBody>
      </p:sp>
      <p:sp>
        <p:nvSpPr>
          <p:cNvPr id="3" name="Text Placeholder 2">
            <a:extLst>
              <a:ext uri="{FF2B5EF4-FFF2-40B4-BE49-F238E27FC236}">
                <a16:creationId xmlns:a16="http://schemas.microsoft.com/office/drawing/2014/main" id="{BBF05BCA-3001-95AB-C102-FE3A6C823EA7}"/>
              </a:ext>
            </a:extLst>
          </p:cNvPr>
          <p:cNvSpPr>
            <a:spLocks noGrp="1"/>
          </p:cNvSpPr>
          <p:nvPr>
            <p:ph type="body" sz="half" idx="1"/>
          </p:nvPr>
        </p:nvSpPr>
        <p:spPr/>
        <p:txBody>
          <a:bodyPr>
            <a:normAutofit/>
          </a:bodyPr>
          <a:lstStyle/>
          <a:p>
            <a:r>
              <a:rPr lang="en-CA" dirty="0"/>
              <a:t>Custom engine called X-System</a:t>
            </a:r>
          </a:p>
        </p:txBody>
      </p:sp>
      <p:sp>
        <p:nvSpPr>
          <p:cNvPr id="4" name="Slide Number Placeholder 3">
            <a:extLst>
              <a:ext uri="{FF2B5EF4-FFF2-40B4-BE49-F238E27FC236}">
                <a16:creationId xmlns:a16="http://schemas.microsoft.com/office/drawing/2014/main" id="{36113531-11C8-30E9-E305-2908107AADE9}"/>
              </a:ext>
            </a:extLst>
          </p:cNvPr>
          <p:cNvSpPr>
            <a:spLocks noGrp="1"/>
          </p:cNvSpPr>
          <p:nvPr>
            <p:ph type="sldNum" sz="quarter" idx="2"/>
          </p:nvPr>
        </p:nvSpPr>
        <p:spPr/>
        <p:txBody>
          <a:bodyPr/>
          <a:lstStyle/>
          <a:p>
            <a:fld id="{86CB4B4D-7CA3-9044-876B-883B54F8677D}" type="slidenum">
              <a:rPr lang="en-CA" smtClean="0"/>
              <a:pPr/>
              <a:t>5</a:t>
            </a:fld>
            <a:endParaRPr lang="en-CA" dirty="0"/>
          </a:p>
        </p:txBody>
      </p:sp>
      <p:grpSp>
        <p:nvGrpSpPr>
          <p:cNvPr id="5" name="Group 4">
            <a:extLst>
              <a:ext uri="{FF2B5EF4-FFF2-40B4-BE49-F238E27FC236}">
                <a16:creationId xmlns:a16="http://schemas.microsoft.com/office/drawing/2014/main" id="{7EFE9B4F-C3BE-0938-E32E-1BC37605C800}"/>
              </a:ext>
            </a:extLst>
          </p:cNvPr>
          <p:cNvGrpSpPr/>
          <p:nvPr/>
        </p:nvGrpSpPr>
        <p:grpSpPr>
          <a:xfrm>
            <a:off x="12886401" y="3506563"/>
            <a:ext cx="9114159" cy="7741739"/>
            <a:chOff x="12886401" y="3506563"/>
            <a:chExt cx="9114159" cy="7741739"/>
          </a:xfrm>
        </p:grpSpPr>
        <p:sp>
          <p:nvSpPr>
            <p:cNvPr id="9" name="Rectangle: Rounded Corners 8">
              <a:extLst>
                <a:ext uri="{FF2B5EF4-FFF2-40B4-BE49-F238E27FC236}">
                  <a16:creationId xmlns:a16="http://schemas.microsoft.com/office/drawing/2014/main" id="{B4F2C91F-3C19-52C5-88B6-E784BBB29CCA}"/>
                </a:ext>
              </a:extLst>
            </p:cNvPr>
            <p:cNvSpPr/>
            <p:nvPr/>
          </p:nvSpPr>
          <p:spPr>
            <a:xfrm>
              <a:off x="12886402" y="3506563"/>
              <a:ext cx="9114158" cy="1440978"/>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X-Plane</a:t>
              </a:r>
            </a:p>
          </p:txBody>
        </p:sp>
        <p:sp>
          <p:nvSpPr>
            <p:cNvPr id="10" name="Rectangle: Rounded Corners 9">
              <a:extLst>
                <a:ext uri="{FF2B5EF4-FFF2-40B4-BE49-F238E27FC236}">
                  <a16:creationId xmlns:a16="http://schemas.microsoft.com/office/drawing/2014/main" id="{5DF55574-2ABC-FB7C-2A24-3F125FAD07CC}"/>
                </a:ext>
              </a:extLst>
            </p:cNvPr>
            <p:cNvSpPr/>
            <p:nvPr/>
          </p:nvSpPr>
          <p:spPr>
            <a:xfrm>
              <a:off x="12886402" y="5604002"/>
              <a:ext cx="9114158" cy="1440979"/>
            </a:xfrm>
            <a:prstGeom prst="round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X-System Engine</a:t>
              </a:r>
            </a:p>
          </p:txBody>
        </p:sp>
        <p:cxnSp>
          <p:nvCxnSpPr>
            <p:cNvPr id="13" name="Straight Arrow Connector 12">
              <a:extLst>
                <a:ext uri="{FF2B5EF4-FFF2-40B4-BE49-F238E27FC236}">
                  <a16:creationId xmlns:a16="http://schemas.microsoft.com/office/drawing/2014/main" id="{AC8B5147-FE7D-5593-9373-1DB209EB40A1}"/>
                </a:ext>
              </a:extLst>
            </p:cNvPr>
            <p:cNvCxnSpPr>
              <a:cxnSpLocks/>
              <a:stCxn id="9" idx="2"/>
              <a:endCxn id="10" idx="0"/>
            </p:cNvCxnSpPr>
            <p:nvPr/>
          </p:nvCxnSpPr>
          <p:spPr>
            <a:xfrm>
              <a:off x="17443481" y="4947541"/>
              <a:ext cx="0"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6" name="Rectangle: Rounded Corners 15">
              <a:extLst>
                <a:ext uri="{FF2B5EF4-FFF2-40B4-BE49-F238E27FC236}">
                  <a16:creationId xmlns:a16="http://schemas.microsoft.com/office/drawing/2014/main" id="{9E09230A-4C6E-9F1A-FA18-2090E64976DF}"/>
                </a:ext>
              </a:extLst>
            </p:cNvPr>
            <p:cNvSpPr/>
            <p:nvPr/>
          </p:nvSpPr>
          <p:spPr>
            <a:xfrm>
              <a:off x="12886401" y="7701442"/>
              <a:ext cx="9114159" cy="1440979"/>
            </a:xfrm>
            <a:prstGeom prst="round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Generic Rendering API</a:t>
              </a:r>
            </a:p>
          </p:txBody>
        </p:sp>
        <p:sp>
          <p:nvSpPr>
            <p:cNvPr id="17" name="Rectangle: Rounded Corners 16">
              <a:extLst>
                <a:ext uri="{FF2B5EF4-FFF2-40B4-BE49-F238E27FC236}">
                  <a16:creationId xmlns:a16="http://schemas.microsoft.com/office/drawing/2014/main" id="{B0B426DC-E299-F24C-2C08-19B2C56600B3}"/>
                </a:ext>
              </a:extLst>
            </p:cNvPr>
            <p:cNvSpPr/>
            <p:nvPr/>
          </p:nvSpPr>
          <p:spPr>
            <a:xfrm>
              <a:off x="12886401" y="9807323"/>
              <a:ext cx="4304034" cy="1440979"/>
            </a:xfrm>
            <a:prstGeom prst="roundRect">
              <a:avLst/>
            </a:prstGeom>
            <a:solidFill>
              <a:schemeClr val="tx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Backend A</a:t>
              </a:r>
            </a:p>
          </p:txBody>
        </p:sp>
        <p:sp>
          <p:nvSpPr>
            <p:cNvPr id="18" name="Rectangle: Rounded Corners 17">
              <a:extLst>
                <a:ext uri="{FF2B5EF4-FFF2-40B4-BE49-F238E27FC236}">
                  <a16:creationId xmlns:a16="http://schemas.microsoft.com/office/drawing/2014/main" id="{575C42D8-012A-F714-A5CC-270D5FCC3D5C}"/>
                </a:ext>
              </a:extLst>
            </p:cNvPr>
            <p:cNvSpPr/>
            <p:nvPr/>
          </p:nvSpPr>
          <p:spPr>
            <a:xfrm>
              <a:off x="17696526" y="9807322"/>
              <a:ext cx="4304034" cy="1440979"/>
            </a:xfrm>
            <a:prstGeom prst="roundRect">
              <a:avLst/>
            </a:prstGeom>
            <a:solidFill>
              <a:schemeClr val="accent1">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Backend B</a:t>
              </a:r>
            </a:p>
          </p:txBody>
        </p:sp>
        <p:cxnSp>
          <p:nvCxnSpPr>
            <p:cNvPr id="25" name="Straight Arrow Connector 24">
              <a:extLst>
                <a:ext uri="{FF2B5EF4-FFF2-40B4-BE49-F238E27FC236}">
                  <a16:creationId xmlns:a16="http://schemas.microsoft.com/office/drawing/2014/main" id="{B731BC61-44DC-025F-F758-F5023EF2CF1F}"/>
                </a:ext>
              </a:extLst>
            </p:cNvPr>
            <p:cNvCxnSpPr>
              <a:stCxn id="10" idx="2"/>
              <a:endCxn id="16" idx="0"/>
            </p:cNvCxnSpPr>
            <p:nvPr/>
          </p:nvCxnSpPr>
          <p:spPr>
            <a:xfrm>
              <a:off x="17443481" y="7044981"/>
              <a:ext cx="0"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7" name="Straight Arrow Connector 26">
              <a:extLst>
                <a:ext uri="{FF2B5EF4-FFF2-40B4-BE49-F238E27FC236}">
                  <a16:creationId xmlns:a16="http://schemas.microsoft.com/office/drawing/2014/main" id="{DB276BF6-BD99-FCAC-71A0-7133089C6466}"/>
                </a:ext>
              </a:extLst>
            </p:cNvPr>
            <p:cNvCxnSpPr>
              <a:cxnSpLocks/>
              <a:endCxn id="17" idx="0"/>
            </p:cNvCxnSpPr>
            <p:nvPr/>
          </p:nvCxnSpPr>
          <p:spPr>
            <a:xfrm>
              <a:off x="15038418" y="9142421"/>
              <a:ext cx="0" cy="664902"/>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9" name="Straight Arrow Connector 28">
              <a:extLst>
                <a:ext uri="{FF2B5EF4-FFF2-40B4-BE49-F238E27FC236}">
                  <a16:creationId xmlns:a16="http://schemas.microsoft.com/office/drawing/2014/main" id="{FF91950A-73AD-7C84-378A-F49A93A51CEB}"/>
                </a:ext>
              </a:extLst>
            </p:cNvPr>
            <p:cNvCxnSpPr>
              <a:cxnSpLocks/>
              <a:endCxn id="18" idx="0"/>
            </p:cNvCxnSpPr>
            <p:nvPr/>
          </p:nvCxnSpPr>
          <p:spPr>
            <a:xfrm>
              <a:off x="19848543" y="9142421"/>
              <a:ext cx="0" cy="66490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293936627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5AFCC-B94E-1D78-5801-4049C527EB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A452D1-D488-7FDF-0B1B-E4E7123105B6}"/>
              </a:ext>
            </a:extLst>
          </p:cNvPr>
          <p:cNvSpPr>
            <a:spLocks noGrp="1"/>
          </p:cNvSpPr>
          <p:nvPr>
            <p:ph type="title"/>
          </p:nvPr>
        </p:nvSpPr>
        <p:spPr/>
        <p:txBody>
          <a:bodyPr>
            <a:normAutofit fontScale="90000"/>
          </a:bodyPr>
          <a:lstStyle/>
          <a:p>
            <a:r>
              <a:rPr lang="en-CA" dirty="0"/>
              <a:t>The tech stack</a:t>
            </a:r>
          </a:p>
        </p:txBody>
      </p:sp>
      <p:sp>
        <p:nvSpPr>
          <p:cNvPr id="3" name="Text Placeholder 2">
            <a:extLst>
              <a:ext uri="{FF2B5EF4-FFF2-40B4-BE49-F238E27FC236}">
                <a16:creationId xmlns:a16="http://schemas.microsoft.com/office/drawing/2014/main" id="{373CECC8-AF8C-0107-1953-675A930416F5}"/>
              </a:ext>
            </a:extLst>
          </p:cNvPr>
          <p:cNvSpPr>
            <a:spLocks noGrp="1"/>
          </p:cNvSpPr>
          <p:nvPr>
            <p:ph type="body" sz="half" idx="1"/>
          </p:nvPr>
        </p:nvSpPr>
        <p:spPr/>
        <p:txBody>
          <a:bodyPr>
            <a:normAutofit/>
          </a:bodyPr>
          <a:lstStyle/>
          <a:p>
            <a:r>
              <a:rPr lang="en-CA" strike="sngStrike" dirty="0"/>
              <a:t>Custom engine called X-System</a:t>
            </a:r>
          </a:p>
          <a:p>
            <a:r>
              <a:rPr lang="en-CA" dirty="0"/>
              <a:t>Absolute anarchy called X-System</a:t>
            </a:r>
          </a:p>
          <a:p>
            <a:r>
              <a:rPr lang="en-CA" dirty="0"/>
              <a:t>One large monolithic codebase</a:t>
            </a:r>
          </a:p>
          <a:p>
            <a:r>
              <a:rPr lang="en-CA" dirty="0"/>
              <a:t>Some high level “engine” objects</a:t>
            </a:r>
          </a:p>
          <a:p>
            <a:pPr marL="139700" indent="0">
              <a:buNone/>
            </a:pPr>
            <a:endParaRPr lang="en-CA" dirty="0"/>
          </a:p>
        </p:txBody>
      </p:sp>
      <p:sp>
        <p:nvSpPr>
          <p:cNvPr id="4" name="Slide Number Placeholder 3">
            <a:extLst>
              <a:ext uri="{FF2B5EF4-FFF2-40B4-BE49-F238E27FC236}">
                <a16:creationId xmlns:a16="http://schemas.microsoft.com/office/drawing/2014/main" id="{F90A2A01-FDDE-92E0-DE62-D483B2056E9C}"/>
              </a:ext>
            </a:extLst>
          </p:cNvPr>
          <p:cNvSpPr>
            <a:spLocks noGrp="1"/>
          </p:cNvSpPr>
          <p:nvPr>
            <p:ph type="sldNum" sz="quarter" idx="2"/>
          </p:nvPr>
        </p:nvSpPr>
        <p:spPr/>
        <p:txBody>
          <a:bodyPr/>
          <a:lstStyle/>
          <a:p>
            <a:fld id="{86CB4B4D-7CA3-9044-876B-883B54F8677D}" type="slidenum">
              <a:rPr lang="en-CA" smtClean="0"/>
              <a:pPr/>
              <a:t>6</a:t>
            </a:fld>
            <a:endParaRPr lang="en-CA" dirty="0"/>
          </a:p>
        </p:txBody>
      </p:sp>
      <p:sp>
        <p:nvSpPr>
          <p:cNvPr id="9" name="Rectangle: Rounded Corners 8">
            <a:extLst>
              <a:ext uri="{FF2B5EF4-FFF2-40B4-BE49-F238E27FC236}">
                <a16:creationId xmlns:a16="http://schemas.microsoft.com/office/drawing/2014/main" id="{3E959863-1FD2-5521-046B-D8A3B2F1C7B1}"/>
              </a:ext>
            </a:extLst>
          </p:cNvPr>
          <p:cNvSpPr/>
          <p:nvPr/>
        </p:nvSpPr>
        <p:spPr>
          <a:xfrm>
            <a:off x="12886401" y="5059138"/>
            <a:ext cx="9114158" cy="1440978"/>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Anarchy</a:t>
            </a:r>
          </a:p>
        </p:txBody>
      </p:sp>
      <p:cxnSp>
        <p:nvCxnSpPr>
          <p:cNvPr id="13" name="Straight Arrow Connector 12">
            <a:extLst>
              <a:ext uri="{FF2B5EF4-FFF2-40B4-BE49-F238E27FC236}">
                <a16:creationId xmlns:a16="http://schemas.microsoft.com/office/drawing/2014/main" id="{E491824F-4E5E-24F9-6405-AA24E487A860}"/>
              </a:ext>
            </a:extLst>
          </p:cNvPr>
          <p:cNvCxnSpPr>
            <a:cxnSpLocks/>
            <a:stCxn id="9" idx="2"/>
            <a:endCxn id="18" idx="0"/>
          </p:cNvCxnSpPr>
          <p:nvPr/>
        </p:nvCxnSpPr>
        <p:spPr>
          <a:xfrm>
            <a:off x="17443480" y="6500116"/>
            <a:ext cx="0"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8" name="Rectangle: Rounded Corners 17">
            <a:extLst>
              <a:ext uri="{FF2B5EF4-FFF2-40B4-BE49-F238E27FC236}">
                <a16:creationId xmlns:a16="http://schemas.microsoft.com/office/drawing/2014/main" id="{55C2AB13-AF9F-32F2-E2BA-342DEC50904D}"/>
              </a:ext>
            </a:extLst>
          </p:cNvPr>
          <p:cNvSpPr/>
          <p:nvPr/>
        </p:nvSpPr>
        <p:spPr>
          <a:xfrm>
            <a:off x="12886401" y="7156577"/>
            <a:ext cx="9114158" cy="1440979"/>
          </a:xfrm>
          <a:prstGeom prst="roundRect">
            <a:avLst/>
          </a:prstGeom>
          <a:solidFill>
            <a:schemeClr val="accent1">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OpenGL</a:t>
            </a:r>
          </a:p>
        </p:txBody>
      </p:sp>
    </p:spTree>
    <p:extLst>
      <p:ext uri="{BB962C8B-B14F-4D97-AF65-F5344CB8AC3E}">
        <p14:creationId xmlns:p14="http://schemas.microsoft.com/office/powerpoint/2010/main" val="11849103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16D08-635E-59CB-E562-9BCF9351BA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536128-4450-A910-5FA0-930C93E6A03D}"/>
              </a:ext>
            </a:extLst>
          </p:cNvPr>
          <p:cNvSpPr>
            <a:spLocks noGrp="1"/>
          </p:cNvSpPr>
          <p:nvPr>
            <p:ph type="title"/>
          </p:nvPr>
        </p:nvSpPr>
        <p:spPr/>
        <p:txBody>
          <a:bodyPr>
            <a:normAutofit fontScale="90000"/>
          </a:bodyPr>
          <a:lstStyle/>
          <a:p>
            <a:r>
              <a:rPr lang="en-CA" dirty="0"/>
              <a:t>The tech stack</a:t>
            </a:r>
          </a:p>
        </p:txBody>
      </p:sp>
      <p:sp>
        <p:nvSpPr>
          <p:cNvPr id="3" name="Text Placeholder 2">
            <a:extLst>
              <a:ext uri="{FF2B5EF4-FFF2-40B4-BE49-F238E27FC236}">
                <a16:creationId xmlns:a16="http://schemas.microsoft.com/office/drawing/2014/main" id="{D688AD2E-3A94-127B-63E6-3F97459519CD}"/>
              </a:ext>
            </a:extLst>
          </p:cNvPr>
          <p:cNvSpPr>
            <a:spLocks noGrp="1"/>
          </p:cNvSpPr>
          <p:nvPr>
            <p:ph type="body" sz="half" idx="1"/>
          </p:nvPr>
        </p:nvSpPr>
        <p:spPr/>
        <p:txBody>
          <a:bodyPr>
            <a:normAutofit/>
          </a:bodyPr>
          <a:lstStyle/>
          <a:p>
            <a:r>
              <a:rPr lang="en-CA" strike="sngStrike" dirty="0"/>
              <a:t>Custom engine called X-System</a:t>
            </a:r>
          </a:p>
          <a:p>
            <a:r>
              <a:rPr lang="en-CA" dirty="0"/>
              <a:t>Absolute anarchy called X-System</a:t>
            </a:r>
          </a:p>
          <a:p>
            <a:r>
              <a:rPr lang="en-CA" dirty="0"/>
              <a:t>One large monolithic codebase</a:t>
            </a:r>
          </a:p>
          <a:p>
            <a:r>
              <a:rPr lang="en-CA" dirty="0"/>
              <a:t>Some high level “engine” objects</a:t>
            </a:r>
          </a:p>
          <a:p>
            <a:r>
              <a:rPr lang="en-CA" dirty="0"/>
              <a:t>OpenGL 2.1</a:t>
            </a:r>
          </a:p>
          <a:p>
            <a:r>
              <a:rPr lang="en-CA" dirty="0"/>
              <a:t>No AZDO</a:t>
            </a:r>
          </a:p>
          <a:p>
            <a:r>
              <a:rPr lang="en-CA" dirty="0"/>
              <a:t>Just-in-time pipeline discovery</a:t>
            </a:r>
          </a:p>
          <a:p>
            <a:pPr marL="139700" indent="0">
              <a:buNone/>
            </a:pPr>
            <a:endParaRPr lang="en-CA" dirty="0"/>
          </a:p>
          <a:p>
            <a:pPr marL="139700" indent="0">
              <a:buNone/>
            </a:pPr>
            <a:endParaRPr lang="en-CA" dirty="0"/>
          </a:p>
        </p:txBody>
      </p:sp>
      <p:sp>
        <p:nvSpPr>
          <p:cNvPr id="4" name="Slide Number Placeholder 3">
            <a:extLst>
              <a:ext uri="{FF2B5EF4-FFF2-40B4-BE49-F238E27FC236}">
                <a16:creationId xmlns:a16="http://schemas.microsoft.com/office/drawing/2014/main" id="{5EF1B29E-6826-2B51-14CE-5D056D73A445}"/>
              </a:ext>
            </a:extLst>
          </p:cNvPr>
          <p:cNvSpPr>
            <a:spLocks noGrp="1"/>
          </p:cNvSpPr>
          <p:nvPr>
            <p:ph type="sldNum" sz="quarter" idx="2"/>
          </p:nvPr>
        </p:nvSpPr>
        <p:spPr/>
        <p:txBody>
          <a:bodyPr/>
          <a:lstStyle/>
          <a:p>
            <a:fld id="{86CB4B4D-7CA3-9044-876B-883B54F8677D}" type="slidenum">
              <a:rPr lang="en-CA" smtClean="0"/>
              <a:pPr/>
              <a:t>7</a:t>
            </a:fld>
            <a:endParaRPr lang="en-CA" dirty="0"/>
          </a:p>
        </p:txBody>
      </p:sp>
      <p:sp>
        <p:nvSpPr>
          <p:cNvPr id="9" name="Rectangle: Rounded Corners 8">
            <a:extLst>
              <a:ext uri="{FF2B5EF4-FFF2-40B4-BE49-F238E27FC236}">
                <a16:creationId xmlns:a16="http://schemas.microsoft.com/office/drawing/2014/main" id="{39F205B9-0CED-F989-6E9E-BA675618FDD7}"/>
              </a:ext>
            </a:extLst>
          </p:cNvPr>
          <p:cNvSpPr/>
          <p:nvPr/>
        </p:nvSpPr>
        <p:spPr>
          <a:xfrm>
            <a:off x="12886401" y="5059138"/>
            <a:ext cx="9114158" cy="1440978"/>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Anarchy</a:t>
            </a:r>
          </a:p>
        </p:txBody>
      </p:sp>
      <p:cxnSp>
        <p:nvCxnSpPr>
          <p:cNvPr id="13" name="Straight Arrow Connector 12">
            <a:extLst>
              <a:ext uri="{FF2B5EF4-FFF2-40B4-BE49-F238E27FC236}">
                <a16:creationId xmlns:a16="http://schemas.microsoft.com/office/drawing/2014/main" id="{7CF07A56-F8DA-366B-A800-DBBBD5CAF099}"/>
              </a:ext>
            </a:extLst>
          </p:cNvPr>
          <p:cNvCxnSpPr>
            <a:cxnSpLocks/>
            <a:stCxn id="9" idx="2"/>
            <a:endCxn id="18" idx="0"/>
          </p:cNvCxnSpPr>
          <p:nvPr/>
        </p:nvCxnSpPr>
        <p:spPr>
          <a:xfrm>
            <a:off x="17443480" y="6500116"/>
            <a:ext cx="0"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8" name="Rectangle: Rounded Corners 17">
            <a:extLst>
              <a:ext uri="{FF2B5EF4-FFF2-40B4-BE49-F238E27FC236}">
                <a16:creationId xmlns:a16="http://schemas.microsoft.com/office/drawing/2014/main" id="{EDE76E5A-25C5-2CCC-4828-9F215E8F70B1}"/>
              </a:ext>
            </a:extLst>
          </p:cNvPr>
          <p:cNvSpPr/>
          <p:nvPr/>
        </p:nvSpPr>
        <p:spPr>
          <a:xfrm>
            <a:off x="12886401" y="7156577"/>
            <a:ext cx="9114158" cy="1440979"/>
          </a:xfrm>
          <a:prstGeom prst="roundRect">
            <a:avLst/>
          </a:prstGeom>
          <a:solidFill>
            <a:schemeClr val="accent1">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OpenGL 2.1</a:t>
            </a:r>
          </a:p>
        </p:txBody>
      </p:sp>
    </p:spTree>
    <p:extLst>
      <p:ext uri="{BB962C8B-B14F-4D97-AF65-F5344CB8AC3E}">
        <p14:creationId xmlns:p14="http://schemas.microsoft.com/office/powerpoint/2010/main" val="28431060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FD373D-0510-0D69-288C-6499437A69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6131D-9483-D254-F988-165214F3DE0C}"/>
              </a:ext>
            </a:extLst>
          </p:cNvPr>
          <p:cNvSpPr>
            <a:spLocks noGrp="1"/>
          </p:cNvSpPr>
          <p:nvPr>
            <p:ph type="title"/>
          </p:nvPr>
        </p:nvSpPr>
        <p:spPr/>
        <p:txBody>
          <a:bodyPr>
            <a:normAutofit fontScale="90000"/>
          </a:bodyPr>
          <a:lstStyle/>
          <a:p>
            <a:r>
              <a:rPr lang="en-CA" dirty="0"/>
              <a:t>Modernization plan</a:t>
            </a:r>
          </a:p>
        </p:txBody>
      </p:sp>
      <p:sp>
        <p:nvSpPr>
          <p:cNvPr id="3" name="Text Placeholder 2">
            <a:extLst>
              <a:ext uri="{FF2B5EF4-FFF2-40B4-BE49-F238E27FC236}">
                <a16:creationId xmlns:a16="http://schemas.microsoft.com/office/drawing/2014/main" id="{6A276B50-9549-5A1F-EDB4-D3A8B2739EEF}"/>
              </a:ext>
            </a:extLst>
          </p:cNvPr>
          <p:cNvSpPr>
            <a:spLocks noGrp="1"/>
          </p:cNvSpPr>
          <p:nvPr>
            <p:ph type="body" sz="half" idx="1"/>
          </p:nvPr>
        </p:nvSpPr>
        <p:spPr>
          <a:xfrm>
            <a:off x="831198" y="3073266"/>
            <a:ext cx="11114057" cy="9110401"/>
          </a:xfrm>
        </p:spPr>
        <p:txBody>
          <a:bodyPr>
            <a:normAutofit/>
          </a:bodyPr>
          <a:lstStyle/>
          <a:p>
            <a:r>
              <a:rPr lang="en-CA" dirty="0"/>
              <a:t>Adopt Vulkan and Metal</a:t>
            </a:r>
          </a:p>
          <a:p>
            <a:r>
              <a:rPr lang="en-CA" dirty="0"/>
              <a:t>No more just in time PSO compilation</a:t>
            </a:r>
          </a:p>
          <a:p>
            <a:r>
              <a:rPr lang="en-CA" dirty="0"/>
              <a:t>No VRAM oversubscription</a:t>
            </a:r>
          </a:p>
          <a:p>
            <a:r>
              <a:rPr lang="en-CA" dirty="0"/>
              <a:t>Ship spec conform code</a:t>
            </a:r>
          </a:p>
          <a:p>
            <a:r>
              <a:rPr lang="en-CA" dirty="0"/>
              <a:t>Don’t break plugins</a:t>
            </a:r>
          </a:p>
        </p:txBody>
      </p:sp>
      <p:sp>
        <p:nvSpPr>
          <p:cNvPr id="4" name="Slide Number Placeholder 3">
            <a:extLst>
              <a:ext uri="{FF2B5EF4-FFF2-40B4-BE49-F238E27FC236}">
                <a16:creationId xmlns:a16="http://schemas.microsoft.com/office/drawing/2014/main" id="{9751D86F-A126-8B09-7CA6-105AEDFFC56B}"/>
              </a:ext>
            </a:extLst>
          </p:cNvPr>
          <p:cNvSpPr>
            <a:spLocks noGrp="1"/>
          </p:cNvSpPr>
          <p:nvPr>
            <p:ph type="sldNum" sz="quarter" idx="2"/>
          </p:nvPr>
        </p:nvSpPr>
        <p:spPr/>
        <p:txBody>
          <a:bodyPr/>
          <a:lstStyle/>
          <a:p>
            <a:fld id="{86CB4B4D-7CA3-9044-876B-883B54F8677D}" type="slidenum">
              <a:rPr lang="en-CA" smtClean="0"/>
              <a:pPr/>
              <a:t>8</a:t>
            </a:fld>
            <a:endParaRPr lang="en-CA" dirty="0"/>
          </a:p>
        </p:txBody>
      </p:sp>
      <p:grpSp>
        <p:nvGrpSpPr>
          <p:cNvPr id="6" name="Group 5">
            <a:extLst>
              <a:ext uri="{FF2B5EF4-FFF2-40B4-BE49-F238E27FC236}">
                <a16:creationId xmlns:a16="http://schemas.microsoft.com/office/drawing/2014/main" id="{08481577-8862-8B64-A01C-9DA785ABAA20}"/>
              </a:ext>
            </a:extLst>
          </p:cNvPr>
          <p:cNvGrpSpPr/>
          <p:nvPr/>
        </p:nvGrpSpPr>
        <p:grpSpPr>
          <a:xfrm>
            <a:off x="13010226" y="4477723"/>
            <a:ext cx="9114159" cy="5644299"/>
            <a:chOff x="13010226" y="4477723"/>
            <a:chExt cx="9114159" cy="5644299"/>
          </a:xfrm>
        </p:grpSpPr>
        <p:sp>
          <p:nvSpPr>
            <p:cNvPr id="5" name="Rectangle: Rounded Corners 4">
              <a:extLst>
                <a:ext uri="{FF2B5EF4-FFF2-40B4-BE49-F238E27FC236}">
                  <a16:creationId xmlns:a16="http://schemas.microsoft.com/office/drawing/2014/main" id="{1A0AEEDC-BAF8-3B39-B3EB-865A2FD08657}"/>
                </a:ext>
              </a:extLst>
            </p:cNvPr>
            <p:cNvSpPr/>
            <p:nvPr/>
          </p:nvSpPr>
          <p:spPr>
            <a:xfrm>
              <a:off x="13010227" y="4477723"/>
              <a:ext cx="9114158" cy="1440978"/>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Anarchy</a:t>
              </a:r>
            </a:p>
          </p:txBody>
        </p:sp>
        <p:cxnSp>
          <p:nvCxnSpPr>
            <p:cNvPr id="7" name="Straight Arrow Connector 6">
              <a:extLst>
                <a:ext uri="{FF2B5EF4-FFF2-40B4-BE49-F238E27FC236}">
                  <a16:creationId xmlns:a16="http://schemas.microsoft.com/office/drawing/2014/main" id="{4A8404C7-2C73-95CD-DEEC-50750BA413E7}"/>
                </a:ext>
              </a:extLst>
            </p:cNvPr>
            <p:cNvCxnSpPr>
              <a:cxnSpLocks/>
              <a:stCxn id="5" idx="2"/>
            </p:cNvCxnSpPr>
            <p:nvPr/>
          </p:nvCxnSpPr>
          <p:spPr>
            <a:xfrm>
              <a:off x="17567306" y="5918701"/>
              <a:ext cx="0"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8" name="Rectangle: Rounded Corners 7">
              <a:extLst>
                <a:ext uri="{FF2B5EF4-FFF2-40B4-BE49-F238E27FC236}">
                  <a16:creationId xmlns:a16="http://schemas.microsoft.com/office/drawing/2014/main" id="{05D2EF83-7302-306F-2100-53CBE0101C53}"/>
                </a:ext>
              </a:extLst>
            </p:cNvPr>
            <p:cNvSpPr/>
            <p:nvPr/>
          </p:nvSpPr>
          <p:spPr>
            <a:xfrm>
              <a:off x="13010226" y="6575162"/>
              <a:ext cx="9114159" cy="1440979"/>
            </a:xfrm>
            <a:prstGeom prst="round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GFX</a:t>
              </a:r>
            </a:p>
          </p:txBody>
        </p:sp>
        <p:sp>
          <p:nvSpPr>
            <p:cNvPr id="9" name="Rectangle: Rounded Corners 8">
              <a:extLst>
                <a:ext uri="{FF2B5EF4-FFF2-40B4-BE49-F238E27FC236}">
                  <a16:creationId xmlns:a16="http://schemas.microsoft.com/office/drawing/2014/main" id="{A8AF184E-647C-3390-C113-521E24194668}"/>
                </a:ext>
              </a:extLst>
            </p:cNvPr>
            <p:cNvSpPr/>
            <p:nvPr/>
          </p:nvSpPr>
          <p:spPr>
            <a:xfrm>
              <a:off x="13010226" y="8681043"/>
              <a:ext cx="4304034" cy="1440979"/>
            </a:xfrm>
            <a:prstGeom prst="roundRect">
              <a:avLst/>
            </a:prstGeom>
            <a:solidFill>
              <a:schemeClr val="accent6">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Vulkan Backend</a:t>
              </a:r>
            </a:p>
          </p:txBody>
        </p:sp>
        <p:sp>
          <p:nvSpPr>
            <p:cNvPr id="10" name="Rectangle: Rounded Corners 9">
              <a:extLst>
                <a:ext uri="{FF2B5EF4-FFF2-40B4-BE49-F238E27FC236}">
                  <a16:creationId xmlns:a16="http://schemas.microsoft.com/office/drawing/2014/main" id="{78143907-A7CC-82F0-26BA-5473E0B9650C}"/>
                </a:ext>
              </a:extLst>
            </p:cNvPr>
            <p:cNvSpPr/>
            <p:nvPr/>
          </p:nvSpPr>
          <p:spPr>
            <a:xfrm>
              <a:off x="17820351" y="8681042"/>
              <a:ext cx="4304034" cy="1440979"/>
            </a:xfrm>
            <a:prstGeom prst="roundRect">
              <a:avLst/>
            </a:prstGeom>
            <a:solidFill>
              <a:schemeClr val="tx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Metal Backend</a:t>
              </a:r>
            </a:p>
          </p:txBody>
        </p:sp>
        <p:cxnSp>
          <p:nvCxnSpPr>
            <p:cNvPr id="12" name="Straight Arrow Connector 11">
              <a:extLst>
                <a:ext uri="{FF2B5EF4-FFF2-40B4-BE49-F238E27FC236}">
                  <a16:creationId xmlns:a16="http://schemas.microsoft.com/office/drawing/2014/main" id="{5FB7AAB3-18F2-5A7D-51A7-2AAEDA3AF138}"/>
                </a:ext>
              </a:extLst>
            </p:cNvPr>
            <p:cNvCxnSpPr>
              <a:cxnSpLocks/>
              <a:endCxn id="9" idx="0"/>
            </p:cNvCxnSpPr>
            <p:nvPr/>
          </p:nvCxnSpPr>
          <p:spPr>
            <a:xfrm>
              <a:off x="15162243" y="8016141"/>
              <a:ext cx="0" cy="664902"/>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Arrow Connector 12">
              <a:extLst>
                <a:ext uri="{FF2B5EF4-FFF2-40B4-BE49-F238E27FC236}">
                  <a16:creationId xmlns:a16="http://schemas.microsoft.com/office/drawing/2014/main" id="{87CBF7AA-01A2-5C29-089F-0A6E855213C2}"/>
                </a:ext>
              </a:extLst>
            </p:cNvPr>
            <p:cNvCxnSpPr>
              <a:cxnSpLocks/>
              <a:endCxn id="10" idx="0"/>
            </p:cNvCxnSpPr>
            <p:nvPr/>
          </p:nvCxnSpPr>
          <p:spPr>
            <a:xfrm>
              <a:off x="19972368" y="8016141"/>
              <a:ext cx="0" cy="66490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27520019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4946B-7D8B-038B-D3CE-2996ED1FC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5D535A-20F7-7E4E-5CC6-2F6E0D6355A3}"/>
              </a:ext>
            </a:extLst>
          </p:cNvPr>
          <p:cNvSpPr>
            <a:spLocks noGrp="1"/>
          </p:cNvSpPr>
          <p:nvPr>
            <p:ph type="title"/>
          </p:nvPr>
        </p:nvSpPr>
        <p:spPr/>
        <p:txBody>
          <a:bodyPr>
            <a:normAutofit fontScale="90000"/>
          </a:bodyPr>
          <a:lstStyle/>
          <a:p>
            <a:r>
              <a:rPr lang="en-CA" dirty="0"/>
              <a:t>Modernization plan</a:t>
            </a:r>
          </a:p>
        </p:txBody>
      </p:sp>
      <p:sp>
        <p:nvSpPr>
          <p:cNvPr id="3" name="Text Placeholder 2">
            <a:extLst>
              <a:ext uri="{FF2B5EF4-FFF2-40B4-BE49-F238E27FC236}">
                <a16:creationId xmlns:a16="http://schemas.microsoft.com/office/drawing/2014/main" id="{722D8FF2-186F-38DB-3D76-72022374DE9B}"/>
              </a:ext>
            </a:extLst>
          </p:cNvPr>
          <p:cNvSpPr>
            <a:spLocks noGrp="1"/>
          </p:cNvSpPr>
          <p:nvPr>
            <p:ph type="body" sz="half" idx="1"/>
          </p:nvPr>
        </p:nvSpPr>
        <p:spPr>
          <a:xfrm>
            <a:off x="831198" y="3073266"/>
            <a:ext cx="11824985" cy="9110401"/>
          </a:xfrm>
        </p:spPr>
        <p:txBody>
          <a:bodyPr>
            <a:normAutofit/>
          </a:bodyPr>
          <a:lstStyle/>
          <a:p>
            <a:r>
              <a:rPr lang="en-CA" dirty="0"/>
              <a:t>Adopt Vulkan and Metal</a:t>
            </a:r>
          </a:p>
          <a:p>
            <a:r>
              <a:rPr lang="en-CA" dirty="0"/>
              <a:t>No more just in time PSO compilation</a:t>
            </a:r>
          </a:p>
          <a:p>
            <a:r>
              <a:rPr lang="en-CA" dirty="0"/>
              <a:t>No VRAM oversubscription</a:t>
            </a:r>
          </a:p>
          <a:p>
            <a:r>
              <a:rPr lang="en-CA" dirty="0"/>
              <a:t>Ship spec conform code</a:t>
            </a:r>
          </a:p>
          <a:p>
            <a:r>
              <a:rPr lang="en-CA" dirty="0"/>
              <a:t>Don’t break plugins</a:t>
            </a:r>
          </a:p>
          <a:p>
            <a:r>
              <a:rPr lang="en-CA" dirty="0"/>
              <a:t>Ship as feature update</a:t>
            </a:r>
          </a:p>
          <a:p>
            <a:r>
              <a:rPr lang="en-CA" dirty="0"/>
              <a:t>No new graphics</a:t>
            </a:r>
          </a:p>
        </p:txBody>
      </p:sp>
      <p:sp>
        <p:nvSpPr>
          <p:cNvPr id="4" name="Slide Number Placeholder 3">
            <a:extLst>
              <a:ext uri="{FF2B5EF4-FFF2-40B4-BE49-F238E27FC236}">
                <a16:creationId xmlns:a16="http://schemas.microsoft.com/office/drawing/2014/main" id="{C7859628-F3D6-F8F3-E9BE-5AA5CCF99B07}"/>
              </a:ext>
            </a:extLst>
          </p:cNvPr>
          <p:cNvSpPr>
            <a:spLocks noGrp="1"/>
          </p:cNvSpPr>
          <p:nvPr>
            <p:ph type="sldNum" sz="quarter" idx="2"/>
          </p:nvPr>
        </p:nvSpPr>
        <p:spPr/>
        <p:txBody>
          <a:bodyPr/>
          <a:lstStyle/>
          <a:p>
            <a:fld id="{86CB4B4D-7CA3-9044-876B-883B54F8677D}" type="slidenum">
              <a:rPr lang="en-CA" smtClean="0"/>
              <a:pPr/>
              <a:t>9</a:t>
            </a:fld>
            <a:endParaRPr lang="en-CA" dirty="0"/>
          </a:p>
        </p:txBody>
      </p:sp>
      <p:sp>
        <p:nvSpPr>
          <p:cNvPr id="5" name="Rectangle: Rounded Corners 4">
            <a:extLst>
              <a:ext uri="{FF2B5EF4-FFF2-40B4-BE49-F238E27FC236}">
                <a16:creationId xmlns:a16="http://schemas.microsoft.com/office/drawing/2014/main" id="{E9CFEE45-1143-7A70-A705-888531DB8CA6}"/>
              </a:ext>
            </a:extLst>
          </p:cNvPr>
          <p:cNvSpPr/>
          <p:nvPr/>
        </p:nvSpPr>
        <p:spPr>
          <a:xfrm>
            <a:off x="12006277" y="3494743"/>
            <a:ext cx="11824985" cy="1440978"/>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Anarchy</a:t>
            </a:r>
          </a:p>
        </p:txBody>
      </p:sp>
      <p:cxnSp>
        <p:nvCxnSpPr>
          <p:cNvPr id="7" name="Straight Arrow Connector 6">
            <a:extLst>
              <a:ext uri="{FF2B5EF4-FFF2-40B4-BE49-F238E27FC236}">
                <a16:creationId xmlns:a16="http://schemas.microsoft.com/office/drawing/2014/main" id="{4DA3BCBE-A825-A41B-219C-41539472CD4C}"/>
              </a:ext>
            </a:extLst>
          </p:cNvPr>
          <p:cNvCxnSpPr>
            <a:cxnSpLocks/>
            <a:stCxn id="5" idx="2"/>
            <a:endCxn id="8" idx="0"/>
          </p:cNvCxnSpPr>
          <p:nvPr/>
        </p:nvCxnSpPr>
        <p:spPr>
          <a:xfrm>
            <a:off x="17918770" y="4935721"/>
            <a:ext cx="1" cy="65646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8" name="Rectangle: Rounded Corners 7">
            <a:extLst>
              <a:ext uri="{FF2B5EF4-FFF2-40B4-BE49-F238E27FC236}">
                <a16:creationId xmlns:a16="http://schemas.microsoft.com/office/drawing/2014/main" id="{50C78678-F755-76B5-9BF2-C7E2065E6B69}"/>
              </a:ext>
            </a:extLst>
          </p:cNvPr>
          <p:cNvSpPr/>
          <p:nvPr/>
        </p:nvSpPr>
        <p:spPr>
          <a:xfrm>
            <a:off x="12006278" y="5592182"/>
            <a:ext cx="11824985" cy="1440979"/>
          </a:xfrm>
          <a:prstGeom prst="round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GFX</a:t>
            </a:r>
          </a:p>
        </p:txBody>
      </p:sp>
      <p:sp>
        <p:nvSpPr>
          <p:cNvPr id="9" name="Rectangle: Rounded Corners 8">
            <a:extLst>
              <a:ext uri="{FF2B5EF4-FFF2-40B4-BE49-F238E27FC236}">
                <a16:creationId xmlns:a16="http://schemas.microsoft.com/office/drawing/2014/main" id="{1BD431B5-6C02-69A7-BC8A-AD0710A58C39}"/>
              </a:ext>
            </a:extLst>
          </p:cNvPr>
          <p:cNvSpPr/>
          <p:nvPr/>
        </p:nvSpPr>
        <p:spPr>
          <a:xfrm>
            <a:off x="12006277" y="7698061"/>
            <a:ext cx="3706234" cy="1440979"/>
          </a:xfrm>
          <a:prstGeom prst="roundRect">
            <a:avLst/>
          </a:prstGeom>
          <a:solidFill>
            <a:schemeClr val="accent6">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Vulkan Backend</a:t>
            </a:r>
          </a:p>
        </p:txBody>
      </p:sp>
      <p:sp>
        <p:nvSpPr>
          <p:cNvPr id="10" name="Rectangle: Rounded Corners 9">
            <a:extLst>
              <a:ext uri="{FF2B5EF4-FFF2-40B4-BE49-F238E27FC236}">
                <a16:creationId xmlns:a16="http://schemas.microsoft.com/office/drawing/2014/main" id="{2CBCC4D8-A89D-C76B-1802-CD4E27DB0FAF}"/>
              </a:ext>
            </a:extLst>
          </p:cNvPr>
          <p:cNvSpPr/>
          <p:nvPr/>
        </p:nvSpPr>
        <p:spPr>
          <a:xfrm>
            <a:off x="16065652" y="7698061"/>
            <a:ext cx="3706234" cy="1440979"/>
          </a:xfrm>
          <a:prstGeom prst="roundRect">
            <a:avLst/>
          </a:prstGeom>
          <a:solidFill>
            <a:schemeClr val="tx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Metal Backend</a:t>
            </a:r>
          </a:p>
        </p:txBody>
      </p:sp>
      <p:cxnSp>
        <p:nvCxnSpPr>
          <p:cNvPr id="12" name="Straight Arrow Connector 11">
            <a:extLst>
              <a:ext uri="{FF2B5EF4-FFF2-40B4-BE49-F238E27FC236}">
                <a16:creationId xmlns:a16="http://schemas.microsoft.com/office/drawing/2014/main" id="{B3A979F9-0845-702F-4B9B-C53A31FF7C11}"/>
              </a:ext>
            </a:extLst>
          </p:cNvPr>
          <p:cNvCxnSpPr>
            <a:cxnSpLocks/>
            <a:endCxn id="9" idx="0"/>
          </p:cNvCxnSpPr>
          <p:nvPr/>
        </p:nvCxnSpPr>
        <p:spPr>
          <a:xfrm>
            <a:off x="13859394" y="7033161"/>
            <a:ext cx="0" cy="66490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Arrow Connector 12">
            <a:extLst>
              <a:ext uri="{FF2B5EF4-FFF2-40B4-BE49-F238E27FC236}">
                <a16:creationId xmlns:a16="http://schemas.microsoft.com/office/drawing/2014/main" id="{4CD0D8C3-0CB2-997B-04FB-2C945B012AB8}"/>
              </a:ext>
            </a:extLst>
          </p:cNvPr>
          <p:cNvCxnSpPr>
            <a:cxnSpLocks/>
            <a:endCxn id="10" idx="0"/>
          </p:cNvCxnSpPr>
          <p:nvPr/>
        </p:nvCxnSpPr>
        <p:spPr>
          <a:xfrm>
            <a:off x="17918769" y="7027158"/>
            <a:ext cx="0" cy="670903"/>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6" name="Rectangle: Rounded Corners 5">
            <a:extLst>
              <a:ext uri="{FF2B5EF4-FFF2-40B4-BE49-F238E27FC236}">
                <a16:creationId xmlns:a16="http://schemas.microsoft.com/office/drawing/2014/main" id="{18F885D3-9123-6BCD-11F6-E0AEB8FA4EB7}"/>
              </a:ext>
            </a:extLst>
          </p:cNvPr>
          <p:cNvSpPr/>
          <p:nvPr/>
        </p:nvSpPr>
        <p:spPr>
          <a:xfrm>
            <a:off x="20125028" y="7698061"/>
            <a:ext cx="3706234" cy="1440979"/>
          </a:xfrm>
          <a:prstGeom prst="roundRect">
            <a:avLst/>
          </a:prstGeom>
          <a:solidFill>
            <a:schemeClr val="accent1">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lang="en-CA" sz="4800" dirty="0">
                <a:solidFill>
                  <a:schemeClr val="bg1">
                    <a:lumMod val="10000"/>
                    <a:lumOff val="90000"/>
                  </a:schemeClr>
                </a:solidFill>
                <a:latin typeface="Lato-Light" panose="020F0302020204030203" pitchFamily="34" charset="0"/>
              </a:rPr>
              <a:t>GL</a:t>
            </a: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Backend</a:t>
            </a:r>
          </a:p>
        </p:txBody>
      </p:sp>
      <p:cxnSp>
        <p:nvCxnSpPr>
          <p:cNvPr id="15" name="Straight Arrow Connector 14">
            <a:extLst>
              <a:ext uri="{FF2B5EF4-FFF2-40B4-BE49-F238E27FC236}">
                <a16:creationId xmlns:a16="http://schemas.microsoft.com/office/drawing/2014/main" id="{63787F1B-A9BE-22F1-0807-6C28DA7A7386}"/>
              </a:ext>
            </a:extLst>
          </p:cNvPr>
          <p:cNvCxnSpPr>
            <a:cxnSpLocks/>
            <a:endCxn id="6" idx="0"/>
          </p:cNvCxnSpPr>
          <p:nvPr/>
        </p:nvCxnSpPr>
        <p:spPr>
          <a:xfrm>
            <a:off x="21978145" y="7045166"/>
            <a:ext cx="0" cy="652895"/>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8415072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CFA979-0C61-CB0C-86BD-E92B25FAF1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73001" y="2087258"/>
            <a:ext cx="10632113" cy="9906226"/>
          </a:xfrm>
          <a:prstGeom prst="rect">
            <a:avLst/>
          </a:prstGeom>
        </p:spPr>
      </p:pic>
      <p:sp>
        <p:nvSpPr>
          <p:cNvPr id="2" name="Title 1">
            <a:extLst>
              <a:ext uri="{FF2B5EF4-FFF2-40B4-BE49-F238E27FC236}">
                <a16:creationId xmlns:a16="http://schemas.microsoft.com/office/drawing/2014/main" id="{8EE47FB1-9A92-C691-A9F9-9E18B3B0E363}"/>
              </a:ext>
            </a:extLst>
          </p:cNvPr>
          <p:cNvSpPr>
            <a:spLocks noGrp="1"/>
          </p:cNvSpPr>
          <p:nvPr>
            <p:ph type="title"/>
          </p:nvPr>
        </p:nvSpPr>
        <p:spPr/>
        <p:txBody>
          <a:bodyPr>
            <a:normAutofit fontScale="90000"/>
          </a:bodyPr>
          <a:lstStyle/>
          <a:p>
            <a:r>
              <a:rPr lang="en-US" dirty="0"/>
              <a:t>X-Plane as a platform</a:t>
            </a:r>
            <a:endParaRPr lang="en-CA" dirty="0"/>
          </a:p>
        </p:txBody>
      </p:sp>
      <p:sp>
        <p:nvSpPr>
          <p:cNvPr id="22" name="Text Placeholder 21">
            <a:extLst>
              <a:ext uri="{FF2B5EF4-FFF2-40B4-BE49-F238E27FC236}">
                <a16:creationId xmlns:a16="http://schemas.microsoft.com/office/drawing/2014/main" id="{E4F384C5-F892-7C62-8C64-BE6DB9E3AC84}"/>
              </a:ext>
            </a:extLst>
          </p:cNvPr>
          <p:cNvSpPr>
            <a:spLocks noGrp="1"/>
          </p:cNvSpPr>
          <p:nvPr>
            <p:ph type="body" sz="half" idx="1"/>
          </p:nvPr>
        </p:nvSpPr>
        <p:spPr/>
        <p:txBody>
          <a:bodyPr>
            <a:normAutofit/>
          </a:bodyPr>
          <a:lstStyle/>
          <a:p>
            <a:r>
              <a:rPr lang="en-CA" dirty="0"/>
              <a:t>Open platform</a:t>
            </a:r>
          </a:p>
          <a:p>
            <a:r>
              <a:rPr lang="en-CA" dirty="0"/>
              <a:t>SDK available to anyone</a:t>
            </a:r>
          </a:p>
          <a:p>
            <a:r>
              <a:rPr lang="en-CA" dirty="0"/>
              <a:t>Vast add-on ecosystem</a:t>
            </a:r>
          </a:p>
          <a:p>
            <a:pPr lvl="1"/>
            <a:r>
              <a:rPr lang="en-CA" dirty="0"/>
              <a:t>Aircrafts</a:t>
            </a:r>
          </a:p>
          <a:p>
            <a:pPr lvl="1"/>
            <a:r>
              <a:rPr lang="en-CA" dirty="0"/>
              <a:t>Scenery</a:t>
            </a:r>
          </a:p>
          <a:p>
            <a:pPr lvl="1"/>
            <a:r>
              <a:rPr lang="en-CA" dirty="0"/>
              <a:t>Utilities</a:t>
            </a:r>
          </a:p>
        </p:txBody>
      </p:sp>
      <p:sp>
        <p:nvSpPr>
          <p:cNvPr id="26" name="Slide Number Placeholder 25">
            <a:extLst>
              <a:ext uri="{FF2B5EF4-FFF2-40B4-BE49-F238E27FC236}">
                <a16:creationId xmlns:a16="http://schemas.microsoft.com/office/drawing/2014/main" id="{4A7201B4-C237-372E-075F-9930DFBA9916}"/>
              </a:ext>
            </a:extLst>
          </p:cNvPr>
          <p:cNvSpPr>
            <a:spLocks noGrp="1"/>
          </p:cNvSpPr>
          <p:nvPr>
            <p:ph type="sldNum" sz="quarter" idx="2"/>
          </p:nvPr>
        </p:nvSpPr>
        <p:spPr/>
        <p:txBody>
          <a:bodyPr/>
          <a:lstStyle/>
          <a:p>
            <a:fld id="{86CB4B4D-7CA3-9044-876B-883B54F8677D}" type="slidenum">
              <a:rPr lang="en-CA" smtClean="0"/>
              <a:pPr/>
              <a:t>10</a:t>
            </a:fld>
            <a:endParaRPr lang="en-CA" dirty="0"/>
          </a:p>
        </p:txBody>
      </p:sp>
      <p:pic>
        <p:nvPicPr>
          <p:cNvPr id="5" name="Picture 4">
            <a:extLst>
              <a:ext uri="{FF2B5EF4-FFF2-40B4-BE49-F238E27FC236}">
                <a16:creationId xmlns:a16="http://schemas.microsoft.com/office/drawing/2014/main" id="{7FDFF05B-22D3-3564-67FD-BA388A073931}"/>
              </a:ext>
            </a:extLst>
          </p:cNvPr>
          <p:cNvPicPr>
            <a:picLocks noChangeAspect="1"/>
          </p:cNvPicPr>
          <p:nvPr/>
        </p:nvPicPr>
        <p:blipFill>
          <a:blip r:embed="rId4"/>
          <a:stretch>
            <a:fillRect/>
          </a:stretch>
        </p:blipFill>
        <p:spPr>
          <a:xfrm>
            <a:off x="10934179" y="3277342"/>
            <a:ext cx="12765941" cy="6133357"/>
          </a:xfrm>
          <a:prstGeom prst="rect">
            <a:avLst/>
          </a:prstGeom>
        </p:spPr>
      </p:pic>
    </p:spTree>
    <p:extLst>
      <p:ext uri="{BB962C8B-B14F-4D97-AF65-F5344CB8AC3E}">
        <p14:creationId xmlns:p14="http://schemas.microsoft.com/office/powerpoint/2010/main" val="412088534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2">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C06F0E1-E52C-2B3D-E1D1-32199B9DD2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849350" y="2468073"/>
            <a:ext cx="8491682" cy="8984973"/>
          </a:xfrm>
          <a:prstGeom prst="rect">
            <a:avLst/>
          </a:prstGeom>
        </p:spPr>
      </p:pic>
      <p:pic>
        <p:nvPicPr>
          <p:cNvPr id="7" name="Picture 6">
            <a:extLst>
              <a:ext uri="{FF2B5EF4-FFF2-40B4-BE49-F238E27FC236}">
                <a16:creationId xmlns:a16="http://schemas.microsoft.com/office/drawing/2014/main" id="{748C7C1A-F982-89C0-5DCA-1A6142F4D4F4}"/>
              </a:ext>
            </a:extLst>
          </p:cNvPr>
          <p:cNvPicPr>
            <a:picLocks noChangeAspect="1"/>
          </p:cNvPicPr>
          <p:nvPr/>
        </p:nvPicPr>
        <p:blipFill>
          <a:blip r:embed="rId4"/>
          <a:stretch>
            <a:fillRect/>
          </a:stretch>
        </p:blipFill>
        <p:spPr>
          <a:xfrm>
            <a:off x="13057701" y="1821516"/>
            <a:ext cx="10078998" cy="8984972"/>
          </a:xfrm>
          <a:prstGeom prst="rect">
            <a:avLst/>
          </a:prstGeom>
        </p:spPr>
      </p:pic>
      <p:sp>
        <p:nvSpPr>
          <p:cNvPr id="2" name="Title 1">
            <a:extLst>
              <a:ext uri="{FF2B5EF4-FFF2-40B4-BE49-F238E27FC236}">
                <a16:creationId xmlns:a16="http://schemas.microsoft.com/office/drawing/2014/main" id="{65A818BA-524B-6C69-7E05-0ED74869DBE6}"/>
              </a:ext>
            </a:extLst>
          </p:cNvPr>
          <p:cNvSpPr>
            <a:spLocks noGrp="1"/>
          </p:cNvSpPr>
          <p:nvPr>
            <p:ph type="title"/>
          </p:nvPr>
        </p:nvSpPr>
        <p:spPr/>
        <p:txBody>
          <a:bodyPr>
            <a:normAutofit fontScale="90000"/>
          </a:bodyPr>
          <a:lstStyle/>
          <a:p>
            <a:r>
              <a:rPr lang="en-CA" dirty="0"/>
              <a:t>The SDK</a:t>
            </a:r>
          </a:p>
        </p:txBody>
      </p:sp>
      <p:sp>
        <p:nvSpPr>
          <p:cNvPr id="3" name="Text Placeholder 2">
            <a:extLst>
              <a:ext uri="{FF2B5EF4-FFF2-40B4-BE49-F238E27FC236}">
                <a16:creationId xmlns:a16="http://schemas.microsoft.com/office/drawing/2014/main" id="{52B1F127-9D65-6D0B-CBA0-F9D2C6BC8D2C}"/>
              </a:ext>
            </a:extLst>
          </p:cNvPr>
          <p:cNvSpPr>
            <a:spLocks noGrp="1"/>
          </p:cNvSpPr>
          <p:nvPr>
            <p:ph type="body" sz="half" idx="1"/>
          </p:nvPr>
        </p:nvSpPr>
        <p:spPr>
          <a:xfrm>
            <a:off x="831198" y="3073266"/>
            <a:ext cx="12046601" cy="9110401"/>
          </a:xfrm>
        </p:spPr>
        <p:txBody>
          <a:bodyPr>
            <a:normAutofit/>
          </a:bodyPr>
          <a:lstStyle/>
          <a:p>
            <a:r>
              <a:rPr lang="en-CA" dirty="0"/>
              <a:t>SDK released with X-Plane 6</a:t>
            </a:r>
          </a:p>
          <a:p>
            <a:r>
              <a:rPr lang="en-CA" dirty="0"/>
              <a:t>Plugins are shared libraries</a:t>
            </a:r>
          </a:p>
          <a:p>
            <a:r>
              <a:rPr lang="en-CA" dirty="0"/>
              <a:t>Segmentation fault (core dumped)</a:t>
            </a:r>
          </a:p>
          <a:p>
            <a:r>
              <a:rPr lang="en-CA" dirty="0"/>
              <a:t>Callbacks for everything</a:t>
            </a:r>
          </a:p>
          <a:p>
            <a:r>
              <a:rPr lang="en-CA" dirty="0"/>
              <a:t>L2 cache misses for everyone</a:t>
            </a:r>
          </a:p>
        </p:txBody>
      </p:sp>
      <p:sp>
        <p:nvSpPr>
          <p:cNvPr id="4" name="Slide Number Placeholder 3">
            <a:extLst>
              <a:ext uri="{FF2B5EF4-FFF2-40B4-BE49-F238E27FC236}">
                <a16:creationId xmlns:a16="http://schemas.microsoft.com/office/drawing/2014/main" id="{02A841E3-7038-4379-2740-67BE00519F8C}"/>
              </a:ext>
            </a:extLst>
          </p:cNvPr>
          <p:cNvSpPr>
            <a:spLocks noGrp="1"/>
          </p:cNvSpPr>
          <p:nvPr>
            <p:ph type="sldNum" sz="quarter" idx="2"/>
          </p:nvPr>
        </p:nvSpPr>
        <p:spPr/>
        <p:txBody>
          <a:bodyPr/>
          <a:lstStyle/>
          <a:p>
            <a:fld id="{86CB4B4D-7CA3-9044-876B-883B54F8677D}" type="slidenum">
              <a:rPr lang="en-CA" smtClean="0"/>
              <a:pPr/>
              <a:t>11</a:t>
            </a:fld>
            <a:endParaRPr lang="en-CA" dirty="0"/>
          </a:p>
        </p:txBody>
      </p:sp>
    </p:spTree>
    <p:extLst>
      <p:ext uri="{BB962C8B-B14F-4D97-AF65-F5344CB8AC3E}">
        <p14:creationId xmlns:p14="http://schemas.microsoft.com/office/powerpoint/2010/main" val="6414722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xit" presetSubtype="0" fill="hold" nodeType="with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0CC8B8C8-FF3F-5E0D-D75B-878A88D51A1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13" b="13"/>
          <a:stretch/>
        </p:blipFill>
        <p:spPr/>
      </p:pic>
      <p:pic>
        <p:nvPicPr>
          <p:cNvPr id="15" name="Picture Placeholder 14">
            <a:extLst>
              <a:ext uri="{FF2B5EF4-FFF2-40B4-BE49-F238E27FC236}">
                <a16:creationId xmlns:a16="http://schemas.microsoft.com/office/drawing/2014/main" id="{6E02BCE6-C7EE-BAAC-1690-374535D45F7C}"/>
              </a:ext>
            </a:extLst>
          </p:cNvPr>
          <p:cNvPicPr>
            <a:picLocks noGrp="1" noChangeAspect="1"/>
          </p:cNvPicPr>
          <p:nvPr>
            <p:ph type="pic" sz="quarter" idx="11"/>
          </p:nvPr>
        </p:nvPicPr>
        <p:blipFill>
          <a:blip r:embed="rId4" cstate="print">
            <a:extLst>
              <a:ext uri="{28A0092B-C50C-407E-A947-70E740481C1C}">
                <a14:useLocalDpi xmlns:a14="http://schemas.microsoft.com/office/drawing/2010/main" val="0"/>
              </a:ext>
            </a:extLst>
          </a:blip>
          <a:srcRect l="1889" r="1889"/>
          <a:stretch>
            <a:fillRect/>
          </a:stretch>
        </p:blipFill>
        <p:spPr>
          <a:xfrm>
            <a:off x="13622338" y="6429375"/>
            <a:ext cx="10504487" cy="6261100"/>
          </a:xfrm>
          <a:prstGeom prst="rect">
            <a:avLst/>
          </a:prstGeom>
        </p:spPr>
      </p:pic>
      <p:sp>
        <p:nvSpPr>
          <p:cNvPr id="2" name="Title 1">
            <a:extLst>
              <a:ext uri="{FF2B5EF4-FFF2-40B4-BE49-F238E27FC236}">
                <a16:creationId xmlns:a16="http://schemas.microsoft.com/office/drawing/2014/main" id="{58240346-1951-8B96-01E9-B958AA5F3F3C}"/>
              </a:ext>
            </a:extLst>
          </p:cNvPr>
          <p:cNvSpPr>
            <a:spLocks noGrp="1"/>
          </p:cNvSpPr>
          <p:nvPr>
            <p:ph type="title"/>
          </p:nvPr>
        </p:nvSpPr>
        <p:spPr/>
        <p:txBody>
          <a:bodyPr>
            <a:normAutofit fontScale="90000"/>
          </a:bodyPr>
          <a:lstStyle/>
          <a:p>
            <a:r>
              <a:rPr lang="en-CA" dirty="0"/>
              <a:t>The SDK - Drawing</a:t>
            </a:r>
          </a:p>
        </p:txBody>
      </p:sp>
      <p:sp>
        <p:nvSpPr>
          <p:cNvPr id="3" name="Text Placeholder 2">
            <a:extLst>
              <a:ext uri="{FF2B5EF4-FFF2-40B4-BE49-F238E27FC236}">
                <a16:creationId xmlns:a16="http://schemas.microsoft.com/office/drawing/2014/main" id="{5A6CBE9D-51F0-ADB5-4D07-6112FC0AFD58}"/>
              </a:ext>
            </a:extLst>
          </p:cNvPr>
          <p:cNvSpPr>
            <a:spLocks noGrp="1"/>
          </p:cNvSpPr>
          <p:nvPr>
            <p:ph type="body" sz="half" idx="1"/>
          </p:nvPr>
        </p:nvSpPr>
        <p:spPr>
          <a:xfrm>
            <a:off x="831198" y="3073266"/>
            <a:ext cx="12791140" cy="9110401"/>
          </a:xfrm>
        </p:spPr>
        <p:txBody>
          <a:bodyPr>
            <a:normAutofit/>
          </a:bodyPr>
          <a:lstStyle/>
          <a:p>
            <a:r>
              <a:rPr lang="en-CA" dirty="0"/>
              <a:t>No SDK drawing API</a:t>
            </a:r>
          </a:p>
          <a:p>
            <a:r>
              <a:rPr lang="en-CA" dirty="0"/>
              <a:t>Plugins use OpenGL directly</a:t>
            </a:r>
          </a:p>
          <a:p>
            <a:r>
              <a:rPr lang="en-CA" dirty="0"/>
              <a:t>Third-parties love the </a:t>
            </a:r>
            <a:r>
              <a:rPr lang="en-CA" dirty="0" err="1"/>
              <a:t>ffp</a:t>
            </a:r>
            <a:endParaRPr lang="en-CA" dirty="0"/>
          </a:p>
          <a:p>
            <a:r>
              <a:rPr lang="en-CA" dirty="0"/>
              <a:t>macOS only provides two OpenGL versions</a:t>
            </a:r>
          </a:p>
          <a:p>
            <a:pPr lvl="1"/>
            <a:r>
              <a:rPr lang="en-CA" dirty="0"/>
              <a:t>OpenGL 2.1</a:t>
            </a:r>
          </a:p>
          <a:p>
            <a:pPr lvl="1"/>
            <a:r>
              <a:rPr lang="en-CA" dirty="0"/>
              <a:t>OpenGL 4.1 core profile</a:t>
            </a:r>
          </a:p>
        </p:txBody>
      </p:sp>
      <p:grpSp>
        <p:nvGrpSpPr>
          <p:cNvPr id="6" name="Group 5">
            <a:extLst>
              <a:ext uri="{FF2B5EF4-FFF2-40B4-BE49-F238E27FC236}">
                <a16:creationId xmlns:a16="http://schemas.microsoft.com/office/drawing/2014/main" id="{C3DF19AF-7BFC-1B9F-8C63-B85BF5BD3BCF}"/>
              </a:ext>
            </a:extLst>
          </p:cNvPr>
          <p:cNvGrpSpPr/>
          <p:nvPr/>
        </p:nvGrpSpPr>
        <p:grpSpPr>
          <a:xfrm>
            <a:off x="2080259" y="8321039"/>
            <a:ext cx="7957267" cy="4476127"/>
            <a:chOff x="2359419" y="7159865"/>
            <a:chExt cx="8238178" cy="4631462"/>
          </a:xfrm>
        </p:grpSpPr>
        <p:pic>
          <p:nvPicPr>
            <p:cNvPr id="4" name="Picture 3">
              <a:extLst>
                <a:ext uri="{FF2B5EF4-FFF2-40B4-BE49-F238E27FC236}">
                  <a16:creationId xmlns:a16="http://schemas.microsoft.com/office/drawing/2014/main" id="{7BAAEBDB-8DFE-7F90-4C4D-DC420A7E4B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59419" y="7159865"/>
              <a:ext cx="6611730" cy="3867862"/>
            </a:xfrm>
            <a:prstGeom prst="rect">
              <a:avLst/>
            </a:prstGeom>
          </p:spPr>
        </p:pic>
        <p:pic>
          <p:nvPicPr>
            <p:cNvPr id="5" name="Graphic 4">
              <a:extLst>
                <a:ext uri="{FF2B5EF4-FFF2-40B4-BE49-F238E27FC236}">
                  <a16:creationId xmlns:a16="http://schemas.microsoft.com/office/drawing/2014/main" id="{9CD2CBB0-FA85-7B7E-2EF2-A3CC194B03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932313" y="10264126"/>
              <a:ext cx="3665284" cy="1527201"/>
            </a:xfrm>
            <a:prstGeom prst="rect">
              <a:avLst/>
            </a:prstGeom>
          </p:spPr>
        </p:pic>
      </p:grpSp>
    </p:spTree>
    <p:extLst>
      <p:ext uri="{BB962C8B-B14F-4D97-AF65-F5344CB8AC3E}">
        <p14:creationId xmlns:p14="http://schemas.microsoft.com/office/powerpoint/2010/main" val="35025086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B8D7-84D7-90E7-74EC-054DC74BFDF0}"/>
              </a:ext>
            </a:extLst>
          </p:cNvPr>
          <p:cNvSpPr>
            <a:spLocks noGrp="1"/>
          </p:cNvSpPr>
          <p:nvPr>
            <p:ph type="title"/>
          </p:nvPr>
        </p:nvSpPr>
        <p:spPr/>
        <p:txBody>
          <a:bodyPr>
            <a:normAutofit fontScale="90000"/>
          </a:bodyPr>
          <a:lstStyle/>
          <a:p>
            <a:r>
              <a:rPr lang="en-CA" dirty="0"/>
              <a:t>Plugin compatibility</a:t>
            </a:r>
          </a:p>
        </p:txBody>
      </p:sp>
      <p:sp>
        <p:nvSpPr>
          <p:cNvPr id="3" name="Text Placeholder 2">
            <a:extLst>
              <a:ext uri="{FF2B5EF4-FFF2-40B4-BE49-F238E27FC236}">
                <a16:creationId xmlns:a16="http://schemas.microsoft.com/office/drawing/2014/main" id="{B1977354-382F-F5DF-302D-9351CC4D5325}"/>
              </a:ext>
            </a:extLst>
          </p:cNvPr>
          <p:cNvSpPr>
            <a:spLocks noGrp="1"/>
          </p:cNvSpPr>
          <p:nvPr>
            <p:ph type="body" idx="1"/>
          </p:nvPr>
        </p:nvSpPr>
        <p:spPr/>
        <p:txBody>
          <a:bodyPr/>
          <a:lstStyle/>
          <a:p>
            <a:r>
              <a:rPr lang="en-CA" dirty="0"/>
              <a:t>Plugin bridge for compatibility</a:t>
            </a:r>
          </a:p>
          <a:p>
            <a:r>
              <a:rPr lang="en-CA" dirty="0"/>
              <a:t>Let them eat </a:t>
            </a:r>
            <a:r>
              <a:rPr lang="en-CA" strike="sngStrike" dirty="0"/>
              <a:t>cake</a:t>
            </a:r>
            <a:r>
              <a:rPr lang="en-CA" dirty="0"/>
              <a:t> OpenGL 2.1</a:t>
            </a:r>
          </a:p>
          <a:p>
            <a:r>
              <a:rPr lang="en-CA" dirty="0"/>
              <a:t>Uses native OpenGL interop</a:t>
            </a:r>
          </a:p>
          <a:p>
            <a:r>
              <a:rPr lang="en-CA" dirty="0"/>
              <a:t>No plugin changes required</a:t>
            </a:r>
          </a:p>
        </p:txBody>
      </p:sp>
      <p:sp>
        <p:nvSpPr>
          <p:cNvPr id="5" name="Slide Number Placeholder 4">
            <a:extLst>
              <a:ext uri="{FF2B5EF4-FFF2-40B4-BE49-F238E27FC236}">
                <a16:creationId xmlns:a16="http://schemas.microsoft.com/office/drawing/2014/main" id="{B62206BC-1976-2A67-D44B-DF7167A1AD45}"/>
              </a:ext>
            </a:extLst>
          </p:cNvPr>
          <p:cNvSpPr>
            <a:spLocks noGrp="1"/>
          </p:cNvSpPr>
          <p:nvPr>
            <p:ph type="sldNum" sz="quarter" idx="2"/>
          </p:nvPr>
        </p:nvSpPr>
        <p:spPr/>
        <p:txBody>
          <a:bodyPr/>
          <a:lstStyle/>
          <a:p>
            <a:fld id="{86CB4B4D-7CA3-9044-876B-883B54F8677D}" type="slidenum">
              <a:rPr lang="en-CA" smtClean="0"/>
              <a:pPr/>
              <a:t>13</a:t>
            </a:fld>
            <a:endParaRPr lang="en-CA" dirty="0"/>
          </a:p>
        </p:txBody>
      </p:sp>
    </p:spTree>
    <p:extLst>
      <p:ext uri="{BB962C8B-B14F-4D97-AF65-F5344CB8AC3E}">
        <p14:creationId xmlns:p14="http://schemas.microsoft.com/office/powerpoint/2010/main" val="12377251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EC7A-BE0E-8523-8E23-6B0D5621F19A}"/>
              </a:ext>
            </a:extLst>
          </p:cNvPr>
          <p:cNvSpPr>
            <a:spLocks noGrp="1"/>
          </p:cNvSpPr>
          <p:nvPr>
            <p:ph type="title"/>
          </p:nvPr>
        </p:nvSpPr>
        <p:spPr/>
        <p:txBody>
          <a:bodyPr>
            <a:normAutofit fontScale="90000"/>
          </a:bodyPr>
          <a:lstStyle/>
          <a:p>
            <a:r>
              <a:rPr lang="en-CA" dirty="0"/>
              <a:t>Vulkan bridge</a:t>
            </a:r>
          </a:p>
        </p:txBody>
      </p:sp>
      <p:sp>
        <p:nvSpPr>
          <p:cNvPr id="3" name="Text Placeholder 2">
            <a:extLst>
              <a:ext uri="{FF2B5EF4-FFF2-40B4-BE49-F238E27FC236}">
                <a16:creationId xmlns:a16="http://schemas.microsoft.com/office/drawing/2014/main" id="{A3266798-3EE7-9E58-1C78-895C9659CBCF}"/>
              </a:ext>
            </a:extLst>
          </p:cNvPr>
          <p:cNvSpPr>
            <a:spLocks noGrp="1"/>
          </p:cNvSpPr>
          <p:nvPr>
            <p:ph type="body" sz="half" idx="1"/>
          </p:nvPr>
        </p:nvSpPr>
        <p:spPr>
          <a:xfrm>
            <a:off x="831199" y="3073266"/>
            <a:ext cx="12240224" cy="9110401"/>
          </a:xfrm>
        </p:spPr>
        <p:txBody>
          <a:bodyPr>
            <a:normAutofit/>
          </a:bodyPr>
          <a:lstStyle/>
          <a:p>
            <a:r>
              <a:rPr lang="en-CA" dirty="0"/>
              <a:t>Interop uses a zoo of extensions</a:t>
            </a:r>
          </a:p>
          <a:p>
            <a:r>
              <a:rPr lang="en-CA" dirty="0"/>
              <a:t>Built around shared memory regions</a:t>
            </a:r>
          </a:p>
          <a:p>
            <a:r>
              <a:rPr lang="en-CA" dirty="0"/>
              <a:t>Bind OpenGL texture to memory</a:t>
            </a:r>
          </a:p>
          <a:p>
            <a:r>
              <a:rPr lang="en-CA" dirty="0"/>
              <a:t>Bind Vulkan image to memory</a:t>
            </a:r>
          </a:p>
          <a:p>
            <a:r>
              <a:rPr lang="en-CA" dirty="0"/>
              <a:t>Shared semaphores for synchronization</a:t>
            </a:r>
          </a:p>
          <a:p>
            <a:pPr marL="139700" indent="0">
              <a:buNone/>
            </a:pPr>
            <a:endParaRPr lang="en-CA" dirty="0"/>
          </a:p>
          <a:p>
            <a:endParaRPr lang="en-CA" dirty="0"/>
          </a:p>
          <a:p>
            <a:endParaRPr lang="en-CA" dirty="0"/>
          </a:p>
        </p:txBody>
      </p:sp>
      <p:sp>
        <p:nvSpPr>
          <p:cNvPr id="5" name="Slide Number Placeholder 4">
            <a:extLst>
              <a:ext uri="{FF2B5EF4-FFF2-40B4-BE49-F238E27FC236}">
                <a16:creationId xmlns:a16="http://schemas.microsoft.com/office/drawing/2014/main" id="{586B6052-5F1F-1105-37CD-4A98D78264A2}"/>
              </a:ext>
            </a:extLst>
          </p:cNvPr>
          <p:cNvSpPr>
            <a:spLocks noGrp="1"/>
          </p:cNvSpPr>
          <p:nvPr>
            <p:ph type="sldNum" sz="quarter" idx="2"/>
          </p:nvPr>
        </p:nvSpPr>
        <p:spPr/>
        <p:txBody>
          <a:bodyPr/>
          <a:lstStyle/>
          <a:p>
            <a:fld id="{86CB4B4D-7CA3-9044-876B-883B54F8677D}" type="slidenum">
              <a:rPr lang="en-CA" smtClean="0"/>
              <a:pPr/>
              <a:t>14</a:t>
            </a:fld>
            <a:endParaRPr lang="en-CA" dirty="0"/>
          </a:p>
        </p:txBody>
      </p:sp>
      <p:pic>
        <p:nvPicPr>
          <p:cNvPr id="4" name="Picture 3">
            <a:extLst>
              <a:ext uri="{FF2B5EF4-FFF2-40B4-BE49-F238E27FC236}">
                <a16:creationId xmlns:a16="http://schemas.microsoft.com/office/drawing/2014/main" id="{942E099C-3612-5CA4-7202-2D1D638A4E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66122" y="622951"/>
            <a:ext cx="8888553" cy="11262861"/>
          </a:xfrm>
          <a:prstGeom prst="rect">
            <a:avLst/>
          </a:prstGeom>
        </p:spPr>
      </p:pic>
    </p:spTree>
    <p:extLst>
      <p:ext uri="{BB962C8B-B14F-4D97-AF65-F5344CB8AC3E}">
        <p14:creationId xmlns:p14="http://schemas.microsoft.com/office/powerpoint/2010/main" val="1310031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34">
            <a:extLst>
              <a:ext uri="{FF2B5EF4-FFF2-40B4-BE49-F238E27FC236}">
                <a16:creationId xmlns:a16="http://schemas.microsoft.com/office/drawing/2014/main" id="{CFA9C94F-4410-09D5-B45E-AFA4FD0DFC81}"/>
              </a:ext>
            </a:extLst>
          </p:cNvPr>
          <p:cNvSpPr>
            <a:spLocks noGrp="1"/>
          </p:cNvSpPr>
          <p:nvPr>
            <p:ph type="title"/>
          </p:nvPr>
        </p:nvSpPr>
        <p:spPr/>
        <p:txBody>
          <a:bodyPr>
            <a:normAutofit fontScale="90000"/>
          </a:bodyPr>
          <a:lstStyle/>
          <a:p>
            <a:r>
              <a:rPr lang="en-CA" dirty="0"/>
              <a:t>Metal bridge</a:t>
            </a:r>
          </a:p>
        </p:txBody>
      </p:sp>
      <p:sp>
        <p:nvSpPr>
          <p:cNvPr id="34" name="Text Placeholder 33">
            <a:extLst>
              <a:ext uri="{FF2B5EF4-FFF2-40B4-BE49-F238E27FC236}">
                <a16:creationId xmlns:a16="http://schemas.microsoft.com/office/drawing/2014/main" id="{8AAAD6E1-DBE7-194C-8157-FD5DB521CCD5}"/>
              </a:ext>
            </a:extLst>
          </p:cNvPr>
          <p:cNvSpPr>
            <a:spLocks noGrp="1"/>
          </p:cNvSpPr>
          <p:nvPr>
            <p:ph type="body" idx="1"/>
          </p:nvPr>
        </p:nvSpPr>
        <p:spPr/>
        <p:txBody>
          <a:bodyPr/>
          <a:lstStyle/>
          <a:p>
            <a:r>
              <a:rPr lang="en-CA" dirty="0" err="1"/>
              <a:t>IOSurface</a:t>
            </a:r>
            <a:r>
              <a:rPr lang="en-CA" dirty="0"/>
              <a:t> as shared memory</a:t>
            </a:r>
          </a:p>
          <a:p>
            <a:r>
              <a:rPr lang="en-CA" dirty="0"/>
              <a:t>Imported into Metal and OpenGL from Mach object</a:t>
            </a:r>
          </a:p>
          <a:p>
            <a:r>
              <a:rPr lang="en-CA" dirty="0"/>
              <a:t>Restrictions</a:t>
            </a:r>
          </a:p>
          <a:p>
            <a:pPr lvl="1"/>
            <a:r>
              <a:rPr lang="en-CA" dirty="0"/>
              <a:t>Linear tiling only</a:t>
            </a:r>
          </a:p>
          <a:p>
            <a:pPr lvl="1"/>
            <a:r>
              <a:rPr lang="en-CA" dirty="0"/>
              <a:t>No </a:t>
            </a:r>
            <a:r>
              <a:rPr lang="en-CA" dirty="0" err="1"/>
              <a:t>mip</a:t>
            </a:r>
            <a:r>
              <a:rPr lang="en-CA" dirty="0"/>
              <a:t> maps</a:t>
            </a:r>
          </a:p>
          <a:p>
            <a:pPr lvl="1"/>
            <a:r>
              <a:rPr lang="en-CA" dirty="0"/>
              <a:t>GL only: Texture rectangle</a:t>
            </a:r>
          </a:p>
          <a:p>
            <a:r>
              <a:rPr lang="en-CA" dirty="0"/>
              <a:t>Shadow textures as workaround</a:t>
            </a:r>
          </a:p>
        </p:txBody>
      </p:sp>
      <p:sp>
        <p:nvSpPr>
          <p:cNvPr id="4" name="Slide Number Placeholder 3">
            <a:extLst>
              <a:ext uri="{FF2B5EF4-FFF2-40B4-BE49-F238E27FC236}">
                <a16:creationId xmlns:a16="http://schemas.microsoft.com/office/drawing/2014/main" id="{BE60FD8C-0966-99FF-F507-F70DAC6D1F82}"/>
              </a:ext>
            </a:extLst>
          </p:cNvPr>
          <p:cNvSpPr>
            <a:spLocks noGrp="1"/>
          </p:cNvSpPr>
          <p:nvPr>
            <p:ph type="sldNum" sz="quarter" idx="2"/>
          </p:nvPr>
        </p:nvSpPr>
        <p:spPr/>
        <p:txBody>
          <a:bodyPr/>
          <a:lstStyle/>
          <a:p>
            <a:fld id="{86CB4B4D-7CA3-9044-876B-883B54F8677D}" type="slidenum">
              <a:rPr lang="en-CA" smtClean="0"/>
              <a:pPr/>
              <a:t>15</a:t>
            </a:fld>
            <a:endParaRPr lang="en-CA" dirty="0"/>
          </a:p>
        </p:txBody>
      </p:sp>
    </p:spTree>
    <p:extLst>
      <p:ext uri="{BB962C8B-B14F-4D97-AF65-F5344CB8AC3E}">
        <p14:creationId xmlns:p14="http://schemas.microsoft.com/office/powerpoint/2010/main" val="13371355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DF0E-7CB8-3C1E-9DFF-8092C22DE6C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7690288-8210-C0BC-CCCD-4F1116FC369C}"/>
              </a:ext>
            </a:extLst>
          </p:cNvPr>
          <p:cNvSpPr>
            <a:spLocks noGrp="1"/>
          </p:cNvSpPr>
          <p:nvPr>
            <p:ph type="title"/>
          </p:nvPr>
        </p:nvSpPr>
        <p:spPr/>
        <p:txBody>
          <a:bodyPr>
            <a:normAutofit fontScale="90000"/>
          </a:bodyPr>
          <a:lstStyle/>
          <a:p>
            <a:r>
              <a:rPr lang="en-CA" dirty="0"/>
              <a:t>Bridges in general</a:t>
            </a:r>
          </a:p>
        </p:txBody>
      </p:sp>
      <p:sp>
        <p:nvSpPr>
          <p:cNvPr id="2" name="Text Placeholder 1">
            <a:extLst>
              <a:ext uri="{FF2B5EF4-FFF2-40B4-BE49-F238E27FC236}">
                <a16:creationId xmlns:a16="http://schemas.microsoft.com/office/drawing/2014/main" id="{D083E4F6-FCD2-3371-B0B6-2F795D014AF1}"/>
              </a:ext>
            </a:extLst>
          </p:cNvPr>
          <p:cNvSpPr>
            <a:spLocks noGrp="1"/>
          </p:cNvSpPr>
          <p:nvPr>
            <p:ph type="body" sz="half" idx="1"/>
          </p:nvPr>
        </p:nvSpPr>
        <p:spPr/>
        <p:txBody>
          <a:bodyPr/>
          <a:lstStyle/>
          <a:p>
            <a:r>
              <a:rPr lang="en-CA" dirty="0"/>
              <a:t>Lots of individual command buffers</a:t>
            </a:r>
          </a:p>
          <a:p>
            <a:r>
              <a:rPr lang="en-CA" dirty="0"/>
              <a:t>Easy application API</a:t>
            </a:r>
          </a:p>
          <a:p>
            <a:pPr lvl="1"/>
            <a:r>
              <a:rPr lang="en-CA" dirty="0"/>
              <a:t>Textures</a:t>
            </a:r>
          </a:p>
          <a:p>
            <a:endParaRPr lang="en-CA" dirty="0"/>
          </a:p>
          <a:p>
            <a:endParaRPr lang="en-CA" dirty="0"/>
          </a:p>
          <a:p>
            <a:endParaRPr lang="en-CA" dirty="0"/>
          </a:p>
          <a:p>
            <a:pPr lvl="1"/>
            <a:r>
              <a:rPr lang="en-CA" dirty="0"/>
              <a:t>Mixed rendering</a:t>
            </a:r>
          </a:p>
          <a:p>
            <a:endParaRPr lang="en-CA" dirty="0"/>
          </a:p>
        </p:txBody>
      </p:sp>
      <p:sp>
        <p:nvSpPr>
          <p:cNvPr id="4" name="Slide Number Placeholder 3">
            <a:extLst>
              <a:ext uri="{FF2B5EF4-FFF2-40B4-BE49-F238E27FC236}">
                <a16:creationId xmlns:a16="http://schemas.microsoft.com/office/drawing/2014/main" id="{9BE15AB8-04CB-BE5A-1879-E5CF9AA7854D}"/>
              </a:ext>
            </a:extLst>
          </p:cNvPr>
          <p:cNvSpPr>
            <a:spLocks noGrp="1"/>
          </p:cNvSpPr>
          <p:nvPr>
            <p:ph type="sldNum" sz="quarter" idx="2"/>
          </p:nvPr>
        </p:nvSpPr>
        <p:spPr/>
        <p:txBody>
          <a:bodyPr/>
          <a:lstStyle/>
          <a:p>
            <a:fld id="{86CB4B4D-7CA3-9044-876B-883B54F8677D}" type="slidenum">
              <a:rPr lang="en-CA" smtClean="0"/>
              <a:pPr/>
              <a:t>16</a:t>
            </a:fld>
            <a:endParaRPr lang="en-CA" dirty="0"/>
          </a:p>
        </p:txBody>
      </p:sp>
      <p:grpSp>
        <p:nvGrpSpPr>
          <p:cNvPr id="7" name="Group 6">
            <a:extLst>
              <a:ext uri="{FF2B5EF4-FFF2-40B4-BE49-F238E27FC236}">
                <a16:creationId xmlns:a16="http://schemas.microsoft.com/office/drawing/2014/main" id="{93AB302A-7933-4FCF-BD7D-0B92F9857F35}"/>
              </a:ext>
            </a:extLst>
          </p:cNvPr>
          <p:cNvGrpSpPr/>
          <p:nvPr/>
        </p:nvGrpSpPr>
        <p:grpSpPr>
          <a:xfrm>
            <a:off x="2670871" y="5023321"/>
            <a:ext cx="15080180" cy="3010023"/>
            <a:chOff x="2061110" y="4648678"/>
            <a:chExt cx="15080180" cy="3010023"/>
          </a:xfrm>
        </p:grpSpPr>
        <p:pic>
          <p:nvPicPr>
            <p:cNvPr id="6" name="Picture 5">
              <a:extLst>
                <a:ext uri="{FF2B5EF4-FFF2-40B4-BE49-F238E27FC236}">
                  <a16:creationId xmlns:a16="http://schemas.microsoft.com/office/drawing/2014/main" id="{6ED0E4CC-9E5A-65B0-251B-CEB3E55F786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61110" y="5529586"/>
              <a:ext cx="15080180" cy="2129115"/>
            </a:xfrm>
            <a:prstGeom prst="rect">
              <a:avLst/>
            </a:prstGeom>
          </p:spPr>
        </p:pic>
        <p:cxnSp>
          <p:nvCxnSpPr>
            <p:cNvPr id="9" name="Straight Arrow Connector 8">
              <a:extLst>
                <a:ext uri="{FF2B5EF4-FFF2-40B4-BE49-F238E27FC236}">
                  <a16:creationId xmlns:a16="http://schemas.microsoft.com/office/drawing/2014/main" id="{E0BADB62-B632-B9B0-739C-CC0326D3EA0F}"/>
                </a:ext>
              </a:extLst>
            </p:cNvPr>
            <p:cNvCxnSpPr>
              <a:cxnSpLocks/>
            </p:cNvCxnSpPr>
            <p:nvPr/>
          </p:nvCxnSpPr>
          <p:spPr>
            <a:xfrm flipH="1">
              <a:off x="9434286" y="4648678"/>
              <a:ext cx="1013858" cy="1113493"/>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Arrow Connector 12">
              <a:extLst>
                <a:ext uri="{FF2B5EF4-FFF2-40B4-BE49-F238E27FC236}">
                  <a16:creationId xmlns:a16="http://schemas.microsoft.com/office/drawing/2014/main" id="{C695FADB-36A7-D96C-D5A0-A6181D357050}"/>
                </a:ext>
              </a:extLst>
            </p:cNvPr>
            <p:cNvCxnSpPr>
              <a:cxnSpLocks/>
            </p:cNvCxnSpPr>
            <p:nvPr/>
          </p:nvCxnSpPr>
          <p:spPr>
            <a:xfrm flipH="1" flipV="1">
              <a:off x="7750629" y="6367462"/>
              <a:ext cx="505051" cy="981075"/>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pic>
        <p:nvPicPr>
          <p:cNvPr id="15" name="Picture 14">
            <a:extLst>
              <a:ext uri="{FF2B5EF4-FFF2-40B4-BE49-F238E27FC236}">
                <a16:creationId xmlns:a16="http://schemas.microsoft.com/office/drawing/2014/main" id="{EB4D3236-342B-3A9F-329A-DA736F1B80E6}"/>
              </a:ext>
            </a:extLst>
          </p:cNvPr>
          <p:cNvPicPr>
            <a:picLocks noChangeAspect="1"/>
          </p:cNvPicPr>
          <p:nvPr/>
        </p:nvPicPr>
        <p:blipFill>
          <a:blip r:embed="rId4"/>
          <a:stretch>
            <a:fillRect/>
          </a:stretch>
        </p:blipFill>
        <p:spPr>
          <a:xfrm>
            <a:off x="2569271" y="9258038"/>
            <a:ext cx="13449792" cy="2627774"/>
          </a:xfrm>
          <a:prstGeom prst="rect">
            <a:avLst/>
          </a:prstGeom>
        </p:spPr>
      </p:pic>
    </p:spTree>
    <p:extLst>
      <p:ext uri="{BB962C8B-B14F-4D97-AF65-F5344CB8AC3E}">
        <p14:creationId xmlns:p14="http://schemas.microsoft.com/office/powerpoint/2010/main" val="25158599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912EDB4-19C9-B5CE-2139-F8BC326B8F49}"/>
              </a:ext>
            </a:extLst>
          </p:cNvPr>
          <p:cNvSpPr>
            <a:spLocks noGrp="1"/>
          </p:cNvSpPr>
          <p:nvPr>
            <p:ph type="title"/>
          </p:nvPr>
        </p:nvSpPr>
        <p:spPr/>
        <p:txBody>
          <a:bodyPr>
            <a:normAutofit fontScale="90000"/>
          </a:bodyPr>
          <a:lstStyle/>
          <a:p>
            <a:r>
              <a:rPr lang="en-CA" dirty="0"/>
              <a:t>The bridge</a:t>
            </a:r>
          </a:p>
        </p:txBody>
      </p:sp>
      <p:sp>
        <p:nvSpPr>
          <p:cNvPr id="4" name="Slide Number Placeholder 3">
            <a:extLst>
              <a:ext uri="{FF2B5EF4-FFF2-40B4-BE49-F238E27FC236}">
                <a16:creationId xmlns:a16="http://schemas.microsoft.com/office/drawing/2014/main" id="{13118603-5966-B44F-6BB9-E8EAE0D49107}"/>
              </a:ext>
            </a:extLst>
          </p:cNvPr>
          <p:cNvSpPr>
            <a:spLocks noGrp="1"/>
          </p:cNvSpPr>
          <p:nvPr>
            <p:ph type="sldNum" sz="quarter" idx="2"/>
          </p:nvPr>
        </p:nvSpPr>
        <p:spPr/>
        <p:txBody>
          <a:bodyPr/>
          <a:lstStyle/>
          <a:p>
            <a:fld id="{86CB4B4D-7CA3-9044-876B-883B54F8677D}" type="slidenum">
              <a:rPr lang="en-CA" smtClean="0"/>
              <a:pPr/>
              <a:t>17</a:t>
            </a:fld>
            <a:endParaRPr lang="en-CA" dirty="0"/>
          </a:p>
        </p:txBody>
      </p:sp>
      <p:sp>
        <p:nvSpPr>
          <p:cNvPr id="6" name="Text Placeholder 5">
            <a:extLst>
              <a:ext uri="{FF2B5EF4-FFF2-40B4-BE49-F238E27FC236}">
                <a16:creationId xmlns:a16="http://schemas.microsoft.com/office/drawing/2014/main" id="{D91C0C3D-D99D-87D0-E21A-672DC1B3175B}"/>
              </a:ext>
            </a:extLst>
          </p:cNvPr>
          <p:cNvSpPr>
            <a:spLocks noGrp="1"/>
          </p:cNvSpPr>
          <p:nvPr>
            <p:ph type="body" sz="half" idx="1"/>
          </p:nvPr>
        </p:nvSpPr>
        <p:spPr/>
        <p:txBody>
          <a:bodyPr/>
          <a:lstStyle/>
          <a:p>
            <a:endParaRPr lang="en-CA" dirty="0"/>
          </a:p>
        </p:txBody>
      </p:sp>
      <p:sp>
        <p:nvSpPr>
          <p:cNvPr id="9" name="Text Placeholder 8">
            <a:extLst>
              <a:ext uri="{FF2B5EF4-FFF2-40B4-BE49-F238E27FC236}">
                <a16:creationId xmlns:a16="http://schemas.microsoft.com/office/drawing/2014/main" id="{D7A66D72-6D19-5F27-18A8-CF86BCE9A2BA}"/>
              </a:ext>
            </a:extLst>
          </p:cNvPr>
          <p:cNvSpPr>
            <a:spLocks noGrp="1"/>
          </p:cNvSpPr>
          <p:nvPr>
            <p:ph type="body" sz="half" idx="21"/>
          </p:nvPr>
        </p:nvSpPr>
        <p:spPr/>
        <p:txBody>
          <a:bodyPr/>
          <a:lstStyle/>
          <a:p>
            <a:endParaRPr lang="en-CA"/>
          </a:p>
        </p:txBody>
      </p:sp>
      <p:pic>
        <p:nvPicPr>
          <p:cNvPr id="10" name="Picture Placeholder 10">
            <a:extLst>
              <a:ext uri="{FF2B5EF4-FFF2-40B4-BE49-F238E27FC236}">
                <a16:creationId xmlns:a16="http://schemas.microsoft.com/office/drawing/2014/main" id="{8075C97D-DFA1-C24D-E932-03693D3A4CF0}"/>
              </a:ext>
            </a:extLst>
          </p:cNvPr>
          <p:cNvPicPr>
            <a:picLocks noGrp="1" noChangeAspect="1"/>
          </p:cNvPicPr>
          <p:nvPr>
            <p:ph type="pic" sz="quarter" idx="10"/>
          </p:nvPr>
        </p:nvPicPr>
        <p:blipFill>
          <a:blip r:embed="rId3"/>
          <a:srcRect l="902" r="902"/>
          <a:stretch>
            <a:fillRect/>
          </a:stretch>
        </p:blipFill>
        <p:spPr>
          <a:xfrm>
            <a:off x="298450" y="2994025"/>
            <a:ext cx="11926888" cy="7107238"/>
          </a:xfrm>
          <a:prstGeom prst="rect">
            <a:avLst/>
          </a:prstGeom>
        </p:spPr>
      </p:pic>
      <p:pic>
        <p:nvPicPr>
          <p:cNvPr id="11" name="Picture Placeholder 6">
            <a:extLst>
              <a:ext uri="{FF2B5EF4-FFF2-40B4-BE49-F238E27FC236}">
                <a16:creationId xmlns:a16="http://schemas.microsoft.com/office/drawing/2014/main" id="{5347EBAD-ECF1-A1C9-C11E-35B0EAE01E0C}"/>
              </a:ext>
            </a:extLst>
          </p:cNvPr>
          <p:cNvPicPr>
            <a:picLocks noGrp="1" noChangeAspect="1"/>
          </p:cNvPicPr>
          <p:nvPr>
            <p:ph type="pic" sz="quarter" idx="11"/>
          </p:nvPr>
        </p:nvPicPr>
        <p:blipFill>
          <a:blip r:embed="rId4"/>
          <a:srcRect l="1122" r="1122"/>
          <a:stretch>
            <a:fillRect/>
          </a:stretch>
        </p:blipFill>
        <p:spPr>
          <a:xfrm>
            <a:off x="12339638" y="2994025"/>
            <a:ext cx="11926887" cy="7107238"/>
          </a:xfrm>
          <a:prstGeom prst="rect">
            <a:avLst/>
          </a:prstGeom>
        </p:spPr>
      </p:pic>
      <p:cxnSp>
        <p:nvCxnSpPr>
          <p:cNvPr id="13" name="Straight Arrow Connector 12">
            <a:extLst>
              <a:ext uri="{FF2B5EF4-FFF2-40B4-BE49-F238E27FC236}">
                <a16:creationId xmlns:a16="http://schemas.microsoft.com/office/drawing/2014/main" id="{2D6B830F-0CF4-4511-D3FD-945DADA5A3D9}"/>
              </a:ext>
            </a:extLst>
          </p:cNvPr>
          <p:cNvCxnSpPr>
            <a:cxnSpLocks/>
          </p:cNvCxnSpPr>
          <p:nvPr/>
        </p:nvCxnSpPr>
        <p:spPr>
          <a:xfrm>
            <a:off x="3759200" y="5907314"/>
            <a:ext cx="101600" cy="1770743"/>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5" name="Straight Arrow Connector 14">
            <a:extLst>
              <a:ext uri="{FF2B5EF4-FFF2-40B4-BE49-F238E27FC236}">
                <a16:creationId xmlns:a16="http://schemas.microsoft.com/office/drawing/2014/main" id="{D5B690BE-8433-02CA-29A0-87C56EB66C29}"/>
              </a:ext>
            </a:extLst>
          </p:cNvPr>
          <p:cNvCxnSpPr>
            <a:cxnSpLocks/>
          </p:cNvCxnSpPr>
          <p:nvPr/>
        </p:nvCxnSpPr>
        <p:spPr>
          <a:xfrm>
            <a:off x="8955315" y="5830215"/>
            <a:ext cx="115163" cy="1255486"/>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41018417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B25A4-2AD6-7197-717E-07E4F39784B3}"/>
            </a:ext>
          </a:extLst>
        </p:cNvPr>
        <p:cNvGrpSpPr/>
        <p:nvPr/>
      </p:nvGrpSpPr>
      <p:grpSpPr>
        <a:xfrm>
          <a:off x="0" y="0"/>
          <a:ext cx="0" cy="0"/>
          <a:chOff x="0" y="0"/>
          <a:chExt cx="0" cy="0"/>
        </a:xfrm>
      </p:grpSpPr>
      <p:grpSp>
        <p:nvGrpSpPr>
          <p:cNvPr id="21" name="Group 20">
            <a:extLst>
              <a:ext uri="{FF2B5EF4-FFF2-40B4-BE49-F238E27FC236}">
                <a16:creationId xmlns:a16="http://schemas.microsoft.com/office/drawing/2014/main" id="{41D621A3-2722-F377-228B-216BF729280A}"/>
              </a:ext>
            </a:extLst>
          </p:cNvPr>
          <p:cNvGrpSpPr/>
          <p:nvPr/>
        </p:nvGrpSpPr>
        <p:grpSpPr>
          <a:xfrm>
            <a:off x="10070550" y="2183118"/>
            <a:ext cx="14004153" cy="7752181"/>
            <a:chOff x="10070550" y="2183118"/>
            <a:chExt cx="14004153" cy="7752181"/>
          </a:xfrm>
        </p:grpSpPr>
        <p:pic>
          <p:nvPicPr>
            <p:cNvPr id="18" name="Picture 17">
              <a:extLst>
                <a:ext uri="{FF2B5EF4-FFF2-40B4-BE49-F238E27FC236}">
                  <a16:creationId xmlns:a16="http://schemas.microsoft.com/office/drawing/2014/main" id="{1514F68C-6BF4-72B2-C75A-939A0DAFA62B}"/>
                </a:ext>
              </a:extLst>
            </p:cNvPr>
            <p:cNvPicPr>
              <a:picLocks noChangeAspect="1"/>
            </p:cNvPicPr>
            <p:nvPr/>
          </p:nvPicPr>
          <p:blipFill>
            <a:blip r:embed="rId3"/>
            <a:stretch>
              <a:fillRect/>
            </a:stretch>
          </p:blipFill>
          <p:spPr>
            <a:xfrm>
              <a:off x="10070550" y="2183118"/>
              <a:ext cx="14004153" cy="4302645"/>
            </a:xfrm>
            <a:prstGeom prst="rect">
              <a:avLst/>
            </a:prstGeom>
          </p:spPr>
        </p:pic>
        <p:pic>
          <p:nvPicPr>
            <p:cNvPr id="20" name="Picture 19">
              <a:extLst>
                <a:ext uri="{FF2B5EF4-FFF2-40B4-BE49-F238E27FC236}">
                  <a16:creationId xmlns:a16="http://schemas.microsoft.com/office/drawing/2014/main" id="{B519779A-877A-C4E3-4B23-E0489A131F6A}"/>
                </a:ext>
              </a:extLst>
            </p:cNvPr>
            <p:cNvPicPr>
              <a:picLocks noChangeAspect="1"/>
            </p:cNvPicPr>
            <p:nvPr/>
          </p:nvPicPr>
          <p:blipFill>
            <a:blip r:embed="rId4"/>
            <a:stretch>
              <a:fillRect/>
            </a:stretch>
          </p:blipFill>
          <p:spPr>
            <a:xfrm>
              <a:off x="13651495" y="6642118"/>
              <a:ext cx="10391816" cy="3293181"/>
            </a:xfrm>
            <a:prstGeom prst="rect">
              <a:avLst/>
            </a:prstGeom>
          </p:spPr>
        </p:pic>
      </p:grpSp>
      <p:grpSp>
        <p:nvGrpSpPr>
          <p:cNvPr id="10" name="Group 9">
            <a:extLst>
              <a:ext uri="{FF2B5EF4-FFF2-40B4-BE49-F238E27FC236}">
                <a16:creationId xmlns:a16="http://schemas.microsoft.com/office/drawing/2014/main" id="{A44E6EF1-76CE-E57A-0AC6-77CC0CA50822}"/>
              </a:ext>
            </a:extLst>
          </p:cNvPr>
          <p:cNvGrpSpPr/>
          <p:nvPr/>
        </p:nvGrpSpPr>
        <p:grpSpPr>
          <a:xfrm>
            <a:off x="10994665" y="2012789"/>
            <a:ext cx="12142033" cy="8629945"/>
            <a:chOff x="10994665" y="1532333"/>
            <a:chExt cx="12142033" cy="8629945"/>
          </a:xfrm>
        </p:grpSpPr>
        <p:grpSp>
          <p:nvGrpSpPr>
            <p:cNvPr id="5" name="Group 4">
              <a:extLst>
                <a:ext uri="{FF2B5EF4-FFF2-40B4-BE49-F238E27FC236}">
                  <a16:creationId xmlns:a16="http://schemas.microsoft.com/office/drawing/2014/main" id="{C33DF5C3-4882-3779-201B-75BF889EF093}"/>
                </a:ext>
              </a:extLst>
            </p:cNvPr>
            <p:cNvGrpSpPr/>
            <p:nvPr/>
          </p:nvGrpSpPr>
          <p:grpSpPr>
            <a:xfrm>
              <a:off x="10994665" y="1532333"/>
              <a:ext cx="12142033" cy="8629945"/>
              <a:chOff x="10994665" y="1532333"/>
              <a:chExt cx="12142033" cy="8629945"/>
            </a:xfrm>
          </p:grpSpPr>
          <p:sp>
            <p:nvSpPr>
              <p:cNvPr id="15" name="Rectangle: Rounded Corners 14">
                <a:extLst>
                  <a:ext uri="{FF2B5EF4-FFF2-40B4-BE49-F238E27FC236}">
                    <a16:creationId xmlns:a16="http://schemas.microsoft.com/office/drawing/2014/main" id="{187D652E-221E-1CC3-3303-B57C4320FAF1}"/>
                  </a:ext>
                </a:extLst>
              </p:cNvPr>
              <p:cNvSpPr/>
              <p:nvPr/>
            </p:nvSpPr>
            <p:spPr>
              <a:xfrm>
                <a:off x="14197178" y="1532333"/>
                <a:ext cx="8939520" cy="5552042"/>
              </a:xfrm>
              <a:prstGeom prst="round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lang="en-CA" sz="4800" dirty="0" err="1">
                    <a:solidFill>
                      <a:schemeClr val="bg1">
                        <a:lumMod val="10000"/>
                        <a:lumOff val="90000"/>
                      </a:schemeClr>
                    </a:solidFill>
                    <a:latin typeface="Lato-Light" panose="020F0302020204030203" pitchFamily="34" charset="0"/>
                  </a:rPr>
                  <a:t>g</a:t>
                </a:r>
                <a:r>
                  <a:rPr kumimoji="0" lang="en-CA" sz="48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fx</a:t>
                </a: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-cc</a:t>
                </a:r>
              </a:p>
            </p:txBody>
          </p:sp>
          <p:sp>
            <p:nvSpPr>
              <p:cNvPr id="11" name="Rectangle: Rounded Corners 10">
                <a:extLst>
                  <a:ext uri="{FF2B5EF4-FFF2-40B4-BE49-F238E27FC236}">
                    <a16:creationId xmlns:a16="http://schemas.microsoft.com/office/drawing/2014/main" id="{1797B96F-F8DF-391C-4EA6-AA2E73A61494}"/>
                  </a:ext>
                </a:extLst>
              </p:cNvPr>
              <p:cNvSpPr/>
              <p:nvPr/>
            </p:nvSpPr>
            <p:spPr>
              <a:xfrm>
                <a:off x="14667608" y="4971895"/>
                <a:ext cx="3843417" cy="1274907"/>
              </a:xfrm>
              <a:prstGeom prst="round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SPIRV-Cross</a:t>
                </a:r>
              </a:p>
            </p:txBody>
          </p:sp>
          <p:sp>
            <p:nvSpPr>
              <p:cNvPr id="7" name="Rectangle: Rounded Corners 6">
                <a:extLst>
                  <a:ext uri="{FF2B5EF4-FFF2-40B4-BE49-F238E27FC236}">
                    <a16:creationId xmlns:a16="http://schemas.microsoft.com/office/drawing/2014/main" id="{32A1BCCE-DE72-366D-3037-8036964C367F}"/>
                  </a:ext>
                </a:extLst>
              </p:cNvPr>
              <p:cNvSpPr/>
              <p:nvPr/>
            </p:nvSpPr>
            <p:spPr>
              <a:xfrm>
                <a:off x="10994665" y="3073266"/>
                <a:ext cx="2476873" cy="1261176"/>
              </a:xfrm>
              <a:prstGeom prst="roundRect">
                <a:avLst/>
              </a:prstGeom>
              <a:solidFill>
                <a:schemeClr val="accent6">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lang="en-CA" dirty="0">
                    <a:solidFill>
                      <a:schemeClr val="bg1">
                        <a:lumMod val="10000"/>
                        <a:lumOff val="90000"/>
                      </a:schemeClr>
                    </a:solidFill>
                    <a:latin typeface="Lato-Light" panose="020F0302020204030203" pitchFamily="34" charset="0"/>
                  </a:rPr>
                  <a:t>SPIR-V</a:t>
                </a:r>
                <a:endPar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12" name="Rectangle: Rounded Corners 11">
                <a:extLst>
                  <a:ext uri="{FF2B5EF4-FFF2-40B4-BE49-F238E27FC236}">
                    <a16:creationId xmlns:a16="http://schemas.microsoft.com/office/drawing/2014/main" id="{60709AB3-A75B-CA74-308C-044CBE2F4834}"/>
                  </a:ext>
                </a:extLst>
              </p:cNvPr>
              <p:cNvSpPr/>
              <p:nvPr/>
            </p:nvSpPr>
            <p:spPr>
              <a:xfrm>
                <a:off x="14197178" y="8721297"/>
                <a:ext cx="2909749" cy="1440979"/>
              </a:xfrm>
              <a:prstGeom prst="roundRect">
                <a:avLst/>
              </a:prstGeom>
              <a:solidFill>
                <a:schemeClr val="tx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MSL 2.1</a:t>
                </a:r>
              </a:p>
            </p:txBody>
          </p:sp>
          <p:sp>
            <p:nvSpPr>
              <p:cNvPr id="13" name="Rectangle: Rounded Corners 12">
                <a:extLst>
                  <a:ext uri="{FF2B5EF4-FFF2-40B4-BE49-F238E27FC236}">
                    <a16:creationId xmlns:a16="http://schemas.microsoft.com/office/drawing/2014/main" id="{28D07B62-ED92-F10B-ABBC-DD9130EA412F}"/>
                  </a:ext>
                </a:extLst>
              </p:cNvPr>
              <p:cNvSpPr/>
              <p:nvPr/>
            </p:nvSpPr>
            <p:spPr>
              <a:xfrm>
                <a:off x="17365486" y="8721299"/>
                <a:ext cx="2688975" cy="1440979"/>
              </a:xfrm>
              <a:prstGeom prst="roundRect">
                <a:avLst/>
              </a:prstGeom>
              <a:solidFill>
                <a:schemeClr val="accent1">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lang="en-CA" dirty="0">
                    <a:solidFill>
                      <a:schemeClr val="bg1">
                        <a:lumMod val="10000"/>
                        <a:lumOff val="90000"/>
                      </a:schemeClr>
                    </a:solidFill>
                    <a:latin typeface="Lato-Light" panose="020F0302020204030203" pitchFamily="34" charset="0"/>
                  </a:rPr>
                  <a:t>GLSL 120</a:t>
                </a:r>
                <a:endPar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8" name="Rectangle: Rounded Corners 7">
                <a:extLst>
                  <a:ext uri="{FF2B5EF4-FFF2-40B4-BE49-F238E27FC236}">
                    <a16:creationId xmlns:a16="http://schemas.microsoft.com/office/drawing/2014/main" id="{01B701AA-AB5F-EB81-8DEC-4529DB76E391}"/>
                  </a:ext>
                </a:extLst>
              </p:cNvPr>
              <p:cNvSpPr/>
              <p:nvPr/>
            </p:nvSpPr>
            <p:spPr>
              <a:xfrm>
                <a:off x="14667608" y="3059534"/>
                <a:ext cx="3843417" cy="1274907"/>
              </a:xfrm>
              <a:prstGeom prst="round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glslang</a:t>
                </a:r>
                <a:endPar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cxnSp>
            <p:nvCxnSpPr>
              <p:cNvPr id="24" name="Straight Arrow Connector 23">
                <a:extLst>
                  <a:ext uri="{FF2B5EF4-FFF2-40B4-BE49-F238E27FC236}">
                    <a16:creationId xmlns:a16="http://schemas.microsoft.com/office/drawing/2014/main" id="{BF7F7A4B-0B84-3822-D516-E94D8AA40BCE}"/>
                  </a:ext>
                </a:extLst>
              </p:cNvPr>
              <p:cNvCxnSpPr>
                <a:cxnSpLocks/>
                <a:stCxn id="8" idx="1"/>
                <a:endCxn id="7" idx="3"/>
              </p:cNvCxnSpPr>
              <p:nvPr/>
            </p:nvCxnSpPr>
            <p:spPr>
              <a:xfrm flipH="1">
                <a:off x="13471538" y="3696988"/>
                <a:ext cx="1196070" cy="6866"/>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47" name="Rectangle: Rounded Corners 46">
                <a:extLst>
                  <a:ext uri="{FF2B5EF4-FFF2-40B4-BE49-F238E27FC236}">
                    <a16:creationId xmlns:a16="http://schemas.microsoft.com/office/drawing/2014/main" id="{707FD164-5556-6FBC-2D36-5F6DAEA977E3}"/>
                  </a:ext>
                </a:extLst>
              </p:cNvPr>
              <p:cNvSpPr/>
              <p:nvPr/>
            </p:nvSpPr>
            <p:spPr>
              <a:xfrm>
                <a:off x="18743213" y="4971895"/>
                <a:ext cx="4002358" cy="1274907"/>
              </a:xfrm>
              <a:prstGeom prst="round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SPIRV-Reflect</a:t>
                </a:r>
              </a:p>
            </p:txBody>
          </p:sp>
          <p:sp>
            <p:nvSpPr>
              <p:cNvPr id="65" name="Rectangle: Rounded Corners 64">
                <a:extLst>
                  <a:ext uri="{FF2B5EF4-FFF2-40B4-BE49-F238E27FC236}">
                    <a16:creationId xmlns:a16="http://schemas.microsoft.com/office/drawing/2014/main" id="{A5E2016E-646D-9C7E-5A91-B82D088E6EBC}"/>
                  </a:ext>
                </a:extLst>
              </p:cNvPr>
              <p:cNvSpPr/>
              <p:nvPr/>
            </p:nvSpPr>
            <p:spPr>
              <a:xfrm>
                <a:off x="20337053" y="8721298"/>
                <a:ext cx="2799645" cy="1440979"/>
              </a:xfrm>
              <a:prstGeom prst="round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Introspection</a:t>
                </a:r>
              </a:p>
            </p:txBody>
          </p:sp>
          <p:cxnSp>
            <p:nvCxnSpPr>
              <p:cNvPr id="77" name="Connector: Elbow 76">
                <a:extLst>
                  <a:ext uri="{FF2B5EF4-FFF2-40B4-BE49-F238E27FC236}">
                    <a16:creationId xmlns:a16="http://schemas.microsoft.com/office/drawing/2014/main" id="{B0692628-320A-3CCD-CB38-5C6D121B5745}"/>
                  </a:ext>
                </a:extLst>
              </p:cNvPr>
              <p:cNvCxnSpPr>
                <a:cxnSpLocks/>
                <a:stCxn id="8" idx="3"/>
                <a:endCxn id="47" idx="0"/>
              </p:cNvCxnSpPr>
              <p:nvPr/>
            </p:nvCxnSpPr>
            <p:spPr>
              <a:xfrm>
                <a:off x="18511025" y="3696988"/>
                <a:ext cx="2233367" cy="1274907"/>
              </a:xfrm>
              <a:prstGeom prst="bentConnector2">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1" name="Connector: Elbow 90">
                <a:extLst>
                  <a:ext uri="{FF2B5EF4-FFF2-40B4-BE49-F238E27FC236}">
                    <a16:creationId xmlns:a16="http://schemas.microsoft.com/office/drawing/2014/main" id="{1D257F84-A278-E165-C961-90A1BA411EC9}"/>
                  </a:ext>
                </a:extLst>
              </p:cNvPr>
              <p:cNvCxnSpPr>
                <a:stCxn id="11" idx="2"/>
                <a:endCxn id="12" idx="0"/>
              </p:cNvCxnSpPr>
              <p:nvPr/>
            </p:nvCxnSpPr>
            <p:spPr>
              <a:xfrm rot="5400000">
                <a:off x="14883438" y="7015417"/>
                <a:ext cx="2474495" cy="937264"/>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3" name="Connector: Elbow 92">
                <a:extLst>
                  <a:ext uri="{FF2B5EF4-FFF2-40B4-BE49-F238E27FC236}">
                    <a16:creationId xmlns:a16="http://schemas.microsoft.com/office/drawing/2014/main" id="{2C85A494-DD17-B7C1-3A61-B5223FFF93A0}"/>
                  </a:ext>
                </a:extLst>
              </p:cNvPr>
              <p:cNvCxnSpPr>
                <a:stCxn id="11" idx="2"/>
                <a:endCxn id="13" idx="0"/>
              </p:cNvCxnSpPr>
              <p:nvPr/>
            </p:nvCxnSpPr>
            <p:spPr>
              <a:xfrm rot="16200000" flipH="1">
                <a:off x="16412397" y="6423721"/>
                <a:ext cx="2474497" cy="2120657"/>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5" name="Connector: Elbow 94">
                <a:extLst>
                  <a:ext uri="{FF2B5EF4-FFF2-40B4-BE49-F238E27FC236}">
                    <a16:creationId xmlns:a16="http://schemas.microsoft.com/office/drawing/2014/main" id="{06D01E7D-3BAF-135A-0550-1C25C4535169}"/>
                  </a:ext>
                </a:extLst>
              </p:cNvPr>
              <p:cNvCxnSpPr>
                <a:cxnSpLocks/>
                <a:stCxn id="47" idx="2"/>
                <a:endCxn id="65" idx="0"/>
              </p:cNvCxnSpPr>
              <p:nvPr/>
            </p:nvCxnSpPr>
            <p:spPr>
              <a:xfrm rot="16200000" flipH="1">
                <a:off x="20003386" y="6987808"/>
                <a:ext cx="2474496" cy="992484"/>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cxnSp>
          <p:nvCxnSpPr>
            <p:cNvPr id="9" name="Straight Arrow Connector 8">
              <a:extLst>
                <a:ext uri="{FF2B5EF4-FFF2-40B4-BE49-F238E27FC236}">
                  <a16:creationId xmlns:a16="http://schemas.microsoft.com/office/drawing/2014/main" id="{541D0851-0997-AD43-1C6C-72EA69710915}"/>
                </a:ext>
              </a:extLst>
            </p:cNvPr>
            <p:cNvCxnSpPr>
              <a:stCxn id="8" idx="2"/>
              <a:endCxn id="11" idx="0"/>
            </p:cNvCxnSpPr>
            <p:nvPr/>
          </p:nvCxnSpPr>
          <p:spPr>
            <a:xfrm>
              <a:off x="16589317" y="4334441"/>
              <a:ext cx="0" cy="637454"/>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
        <p:nvSpPr>
          <p:cNvPr id="2" name="Title 1">
            <a:extLst>
              <a:ext uri="{FF2B5EF4-FFF2-40B4-BE49-F238E27FC236}">
                <a16:creationId xmlns:a16="http://schemas.microsoft.com/office/drawing/2014/main" id="{BA05398D-38C4-D496-E7B2-8E4AE48DC3ED}"/>
              </a:ext>
            </a:extLst>
          </p:cNvPr>
          <p:cNvSpPr>
            <a:spLocks noGrp="1"/>
          </p:cNvSpPr>
          <p:nvPr>
            <p:ph type="title"/>
          </p:nvPr>
        </p:nvSpPr>
        <p:spPr/>
        <p:txBody>
          <a:bodyPr>
            <a:normAutofit fontScale="90000"/>
          </a:bodyPr>
          <a:lstStyle/>
          <a:p>
            <a:r>
              <a:rPr lang="en-CA" dirty="0"/>
              <a:t>Shaders</a:t>
            </a:r>
          </a:p>
        </p:txBody>
      </p:sp>
      <p:sp>
        <p:nvSpPr>
          <p:cNvPr id="3" name="Text Placeholder 2">
            <a:extLst>
              <a:ext uri="{FF2B5EF4-FFF2-40B4-BE49-F238E27FC236}">
                <a16:creationId xmlns:a16="http://schemas.microsoft.com/office/drawing/2014/main" id="{2C62721C-1E70-7FAB-7C92-0D7EF936BCFD}"/>
              </a:ext>
            </a:extLst>
          </p:cNvPr>
          <p:cNvSpPr>
            <a:spLocks noGrp="1"/>
          </p:cNvSpPr>
          <p:nvPr>
            <p:ph type="body" sz="half" idx="1"/>
          </p:nvPr>
        </p:nvSpPr>
        <p:spPr/>
        <p:txBody>
          <a:bodyPr>
            <a:normAutofit/>
          </a:bodyPr>
          <a:lstStyle/>
          <a:p>
            <a:r>
              <a:rPr lang="en-CA" dirty="0"/>
              <a:t>Originally GLSL 120 text files</a:t>
            </a:r>
          </a:p>
          <a:p>
            <a:r>
              <a:rPr lang="en-CA" dirty="0" err="1"/>
              <a:t>gfx</a:t>
            </a:r>
            <a:r>
              <a:rPr lang="en-CA" dirty="0"/>
              <a:t> needs</a:t>
            </a:r>
          </a:p>
          <a:p>
            <a:pPr lvl="1"/>
            <a:r>
              <a:rPr lang="en-CA" dirty="0"/>
              <a:t>SPIR-V</a:t>
            </a:r>
          </a:p>
          <a:p>
            <a:pPr lvl="1"/>
            <a:r>
              <a:rPr lang="en-CA" dirty="0"/>
              <a:t>MSL 2.1</a:t>
            </a:r>
          </a:p>
          <a:p>
            <a:pPr lvl="1"/>
            <a:r>
              <a:rPr lang="en-CA" dirty="0"/>
              <a:t>GLSL 120</a:t>
            </a:r>
          </a:p>
          <a:p>
            <a:r>
              <a:rPr lang="en-CA" dirty="0"/>
              <a:t>Early SPIR-V Cross experiments</a:t>
            </a:r>
          </a:p>
          <a:p>
            <a:r>
              <a:rPr lang="en-CA" dirty="0"/>
              <a:t>Offline shader compiler </a:t>
            </a:r>
            <a:r>
              <a:rPr lang="en-CA" dirty="0" err="1"/>
              <a:t>gfx</a:t>
            </a:r>
            <a:r>
              <a:rPr lang="en-CA" dirty="0"/>
              <a:t>-cc</a:t>
            </a:r>
          </a:p>
        </p:txBody>
      </p:sp>
      <p:sp>
        <p:nvSpPr>
          <p:cNvPr id="4" name="Slide Number Placeholder 3">
            <a:extLst>
              <a:ext uri="{FF2B5EF4-FFF2-40B4-BE49-F238E27FC236}">
                <a16:creationId xmlns:a16="http://schemas.microsoft.com/office/drawing/2014/main" id="{412FD533-A723-92F5-3909-95074CA61E05}"/>
              </a:ext>
            </a:extLst>
          </p:cNvPr>
          <p:cNvSpPr>
            <a:spLocks noGrp="1"/>
          </p:cNvSpPr>
          <p:nvPr>
            <p:ph type="sldNum" sz="quarter" idx="2"/>
          </p:nvPr>
        </p:nvSpPr>
        <p:spPr/>
        <p:txBody>
          <a:bodyPr/>
          <a:lstStyle/>
          <a:p>
            <a:fld id="{86CB4B4D-7CA3-9044-876B-883B54F8677D}" type="slidenum">
              <a:rPr lang="en-CA" smtClean="0"/>
              <a:pPr/>
              <a:t>18</a:t>
            </a:fld>
            <a:endParaRPr lang="en-CA" dirty="0"/>
          </a:p>
        </p:txBody>
      </p:sp>
    </p:spTree>
    <p:extLst>
      <p:ext uri="{BB962C8B-B14F-4D97-AF65-F5344CB8AC3E}">
        <p14:creationId xmlns:p14="http://schemas.microsoft.com/office/powerpoint/2010/main" val="186342043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xit" presetSubtype="0" fill="hold" nodeType="withEffect">
                                  <p:stCondLst>
                                    <p:cond delay="0"/>
                                  </p:stCondLst>
                                  <p:childTnLst>
                                    <p:set>
                                      <p:cBhvr>
                                        <p:cTn id="26" dur="1" fill="hold">
                                          <p:stCondLst>
                                            <p:cond delay="0"/>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8A5DB-804C-731F-DBB7-1CDEDCF55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34F1F6-AB2A-F81F-7AED-D53EFBEF4C43}"/>
              </a:ext>
            </a:extLst>
          </p:cNvPr>
          <p:cNvSpPr>
            <a:spLocks noGrp="1"/>
          </p:cNvSpPr>
          <p:nvPr>
            <p:ph type="title"/>
          </p:nvPr>
        </p:nvSpPr>
        <p:spPr/>
        <p:txBody>
          <a:bodyPr>
            <a:normAutofit fontScale="90000"/>
          </a:bodyPr>
          <a:lstStyle/>
          <a:p>
            <a:r>
              <a:rPr lang="en-CA" dirty="0"/>
              <a:t>Shaders</a:t>
            </a:r>
          </a:p>
        </p:txBody>
      </p:sp>
      <p:sp>
        <p:nvSpPr>
          <p:cNvPr id="5" name="Text Placeholder 4">
            <a:extLst>
              <a:ext uri="{FF2B5EF4-FFF2-40B4-BE49-F238E27FC236}">
                <a16:creationId xmlns:a16="http://schemas.microsoft.com/office/drawing/2014/main" id="{7E3C8A6D-1A6C-28F8-B599-26145C4B2C89}"/>
              </a:ext>
            </a:extLst>
          </p:cNvPr>
          <p:cNvSpPr>
            <a:spLocks noGrp="1"/>
          </p:cNvSpPr>
          <p:nvPr>
            <p:ph type="body" sz="half" idx="1"/>
          </p:nvPr>
        </p:nvSpPr>
        <p:spPr>
          <a:xfrm>
            <a:off x="831198" y="3073266"/>
            <a:ext cx="11563077" cy="4813434"/>
          </a:xfrm>
        </p:spPr>
        <p:txBody>
          <a:bodyPr>
            <a:normAutofit/>
          </a:bodyPr>
          <a:lstStyle/>
          <a:p>
            <a:r>
              <a:rPr lang="en-CA" dirty="0"/>
              <a:t>Custom annotation for resources</a:t>
            </a:r>
          </a:p>
          <a:p>
            <a:r>
              <a:rPr lang="en-CA" dirty="0"/>
              <a:t>Bindings are automatically resolved</a:t>
            </a:r>
          </a:p>
          <a:p>
            <a:r>
              <a:rPr lang="en-CA" dirty="0"/>
              <a:t>JSON shader descriptions</a:t>
            </a:r>
          </a:p>
          <a:p>
            <a:endParaRPr lang="en-CA" dirty="0"/>
          </a:p>
        </p:txBody>
      </p:sp>
      <p:sp>
        <p:nvSpPr>
          <p:cNvPr id="4" name="Slide Number Placeholder 3">
            <a:extLst>
              <a:ext uri="{FF2B5EF4-FFF2-40B4-BE49-F238E27FC236}">
                <a16:creationId xmlns:a16="http://schemas.microsoft.com/office/drawing/2014/main" id="{19BC3A47-7122-1838-923B-83DB9EE6F278}"/>
              </a:ext>
            </a:extLst>
          </p:cNvPr>
          <p:cNvSpPr>
            <a:spLocks noGrp="1"/>
          </p:cNvSpPr>
          <p:nvPr>
            <p:ph type="sldNum" sz="quarter" idx="2"/>
          </p:nvPr>
        </p:nvSpPr>
        <p:spPr/>
        <p:txBody>
          <a:bodyPr/>
          <a:lstStyle/>
          <a:p>
            <a:fld id="{86CB4B4D-7CA3-9044-876B-883B54F8677D}" type="slidenum">
              <a:rPr lang="en-CA" smtClean="0"/>
              <a:pPr/>
              <a:t>19</a:t>
            </a:fld>
            <a:endParaRPr lang="en-CA" dirty="0"/>
          </a:p>
        </p:txBody>
      </p:sp>
      <p:pic>
        <p:nvPicPr>
          <p:cNvPr id="8" name="Picture 7">
            <a:extLst>
              <a:ext uri="{FF2B5EF4-FFF2-40B4-BE49-F238E27FC236}">
                <a16:creationId xmlns:a16="http://schemas.microsoft.com/office/drawing/2014/main" id="{0F6260BC-8127-8CEB-4497-E0C12FDDAF41}"/>
              </a:ext>
            </a:extLst>
          </p:cNvPr>
          <p:cNvPicPr>
            <a:picLocks noChangeAspect="1"/>
          </p:cNvPicPr>
          <p:nvPr/>
        </p:nvPicPr>
        <p:blipFill>
          <a:blip r:embed="rId3"/>
          <a:stretch>
            <a:fillRect/>
          </a:stretch>
        </p:blipFill>
        <p:spPr>
          <a:xfrm>
            <a:off x="1916441" y="5862987"/>
            <a:ext cx="8849960" cy="2467319"/>
          </a:xfrm>
          <a:prstGeom prst="rect">
            <a:avLst/>
          </a:prstGeom>
        </p:spPr>
      </p:pic>
      <p:pic>
        <p:nvPicPr>
          <p:cNvPr id="3" name="Picture 2">
            <a:extLst>
              <a:ext uri="{FF2B5EF4-FFF2-40B4-BE49-F238E27FC236}">
                <a16:creationId xmlns:a16="http://schemas.microsoft.com/office/drawing/2014/main" id="{4FEFD881-A259-250B-FE9F-34375839748C}"/>
              </a:ext>
            </a:extLst>
          </p:cNvPr>
          <p:cNvPicPr>
            <a:picLocks noChangeAspect="1"/>
          </p:cNvPicPr>
          <p:nvPr/>
        </p:nvPicPr>
        <p:blipFill>
          <a:blip r:embed="rId4"/>
          <a:stretch>
            <a:fillRect/>
          </a:stretch>
        </p:blipFill>
        <p:spPr>
          <a:xfrm>
            <a:off x="13321454" y="1315697"/>
            <a:ext cx="8888065" cy="10974332"/>
          </a:xfrm>
          <a:prstGeom prst="rect">
            <a:avLst/>
          </a:prstGeom>
        </p:spPr>
      </p:pic>
      <p:grpSp>
        <p:nvGrpSpPr>
          <p:cNvPr id="6" name="Group 5">
            <a:extLst>
              <a:ext uri="{FF2B5EF4-FFF2-40B4-BE49-F238E27FC236}">
                <a16:creationId xmlns:a16="http://schemas.microsoft.com/office/drawing/2014/main" id="{49A9EA12-1DA0-13FA-62CF-79FD738D6640}"/>
              </a:ext>
            </a:extLst>
          </p:cNvPr>
          <p:cNvGrpSpPr/>
          <p:nvPr/>
        </p:nvGrpSpPr>
        <p:grpSpPr>
          <a:xfrm>
            <a:off x="10886322" y="2536758"/>
            <a:ext cx="2277228" cy="2016192"/>
            <a:chOff x="10886322" y="2536758"/>
            <a:chExt cx="2277228" cy="2016192"/>
          </a:xfrm>
        </p:grpSpPr>
        <p:cxnSp>
          <p:nvCxnSpPr>
            <p:cNvPr id="9" name="Straight Arrow Connector 8">
              <a:extLst>
                <a:ext uri="{FF2B5EF4-FFF2-40B4-BE49-F238E27FC236}">
                  <a16:creationId xmlns:a16="http://schemas.microsoft.com/office/drawing/2014/main" id="{6804B5E8-85FB-D5E4-30C0-1CEB3C871F40}"/>
                </a:ext>
              </a:extLst>
            </p:cNvPr>
            <p:cNvCxnSpPr>
              <a:cxnSpLocks/>
            </p:cNvCxnSpPr>
            <p:nvPr/>
          </p:nvCxnSpPr>
          <p:spPr>
            <a:xfrm flipV="1">
              <a:off x="10886322" y="2536758"/>
              <a:ext cx="2277228" cy="1195793"/>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Straight Arrow Connector 11">
              <a:extLst>
                <a:ext uri="{FF2B5EF4-FFF2-40B4-BE49-F238E27FC236}">
                  <a16:creationId xmlns:a16="http://schemas.microsoft.com/office/drawing/2014/main" id="{6644AE32-B457-3CE9-619B-92197D97F5E7}"/>
                </a:ext>
              </a:extLst>
            </p:cNvPr>
            <p:cNvCxnSpPr>
              <a:cxnSpLocks/>
            </p:cNvCxnSpPr>
            <p:nvPr/>
          </p:nvCxnSpPr>
          <p:spPr>
            <a:xfrm>
              <a:off x="10886322" y="3732551"/>
              <a:ext cx="2277228" cy="820399"/>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grpSp>
        <p:nvGrpSpPr>
          <p:cNvPr id="7" name="Group 6">
            <a:extLst>
              <a:ext uri="{FF2B5EF4-FFF2-40B4-BE49-F238E27FC236}">
                <a16:creationId xmlns:a16="http://schemas.microsoft.com/office/drawing/2014/main" id="{C0653F1E-26EB-DB66-2FE8-C0727CC175A7}"/>
              </a:ext>
            </a:extLst>
          </p:cNvPr>
          <p:cNvGrpSpPr/>
          <p:nvPr/>
        </p:nvGrpSpPr>
        <p:grpSpPr>
          <a:xfrm>
            <a:off x="9848538" y="7342670"/>
            <a:ext cx="3381687" cy="2468078"/>
            <a:chOff x="9895695" y="6558390"/>
            <a:chExt cx="3334530" cy="3252360"/>
          </a:xfrm>
        </p:grpSpPr>
        <p:cxnSp>
          <p:nvCxnSpPr>
            <p:cNvPr id="16" name="Straight Arrow Connector 15">
              <a:extLst>
                <a:ext uri="{FF2B5EF4-FFF2-40B4-BE49-F238E27FC236}">
                  <a16:creationId xmlns:a16="http://schemas.microsoft.com/office/drawing/2014/main" id="{27C6DE10-BF41-DD87-57AA-EB77E526BA45}"/>
                </a:ext>
              </a:extLst>
            </p:cNvPr>
            <p:cNvCxnSpPr>
              <a:cxnSpLocks/>
            </p:cNvCxnSpPr>
            <p:nvPr/>
          </p:nvCxnSpPr>
          <p:spPr>
            <a:xfrm flipV="1">
              <a:off x="9895695" y="6558390"/>
              <a:ext cx="3334530" cy="29961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8" name="Straight Arrow Connector 17">
              <a:extLst>
                <a:ext uri="{FF2B5EF4-FFF2-40B4-BE49-F238E27FC236}">
                  <a16:creationId xmlns:a16="http://schemas.microsoft.com/office/drawing/2014/main" id="{3BD20BA8-BCE7-2F09-73BA-3449CF4E7A63}"/>
                </a:ext>
              </a:extLst>
            </p:cNvPr>
            <p:cNvCxnSpPr>
              <a:cxnSpLocks/>
            </p:cNvCxnSpPr>
            <p:nvPr/>
          </p:nvCxnSpPr>
          <p:spPr>
            <a:xfrm>
              <a:off x="9895695" y="6858000"/>
              <a:ext cx="3334530" cy="295275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9617447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78C4E-E124-0810-36BD-D8F23896F9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502271-BCE0-7CE2-9B41-91D10B7804FD}"/>
              </a:ext>
            </a:extLst>
          </p:cNvPr>
          <p:cNvSpPr>
            <a:spLocks noGrp="1"/>
          </p:cNvSpPr>
          <p:nvPr>
            <p:ph type="title"/>
          </p:nvPr>
        </p:nvSpPr>
        <p:spPr/>
        <p:txBody>
          <a:bodyPr>
            <a:normAutofit fontScale="90000"/>
          </a:bodyPr>
          <a:lstStyle/>
          <a:p>
            <a:r>
              <a:rPr lang="en-CA" dirty="0"/>
              <a:t>Introspection</a:t>
            </a:r>
          </a:p>
        </p:txBody>
      </p:sp>
      <p:sp>
        <p:nvSpPr>
          <p:cNvPr id="5" name="Text Placeholder 4">
            <a:extLst>
              <a:ext uri="{FF2B5EF4-FFF2-40B4-BE49-F238E27FC236}">
                <a16:creationId xmlns:a16="http://schemas.microsoft.com/office/drawing/2014/main" id="{6D211C17-074E-F519-340F-29FB65CA18BB}"/>
              </a:ext>
            </a:extLst>
          </p:cNvPr>
          <p:cNvSpPr>
            <a:spLocks noGrp="1"/>
          </p:cNvSpPr>
          <p:nvPr>
            <p:ph type="body" sz="half" idx="1"/>
          </p:nvPr>
        </p:nvSpPr>
        <p:spPr/>
        <p:txBody>
          <a:bodyPr/>
          <a:lstStyle/>
          <a:p>
            <a:r>
              <a:rPr lang="en-CA" dirty="0"/>
              <a:t>Generated C++ introspection</a:t>
            </a:r>
          </a:p>
        </p:txBody>
      </p:sp>
      <p:sp>
        <p:nvSpPr>
          <p:cNvPr id="4" name="Slide Number Placeholder 3">
            <a:extLst>
              <a:ext uri="{FF2B5EF4-FFF2-40B4-BE49-F238E27FC236}">
                <a16:creationId xmlns:a16="http://schemas.microsoft.com/office/drawing/2014/main" id="{AD359812-9F2D-B392-2C10-19075E83DE16}"/>
              </a:ext>
            </a:extLst>
          </p:cNvPr>
          <p:cNvSpPr>
            <a:spLocks noGrp="1"/>
          </p:cNvSpPr>
          <p:nvPr>
            <p:ph type="sldNum" sz="quarter" idx="2"/>
          </p:nvPr>
        </p:nvSpPr>
        <p:spPr/>
        <p:txBody>
          <a:bodyPr/>
          <a:lstStyle/>
          <a:p>
            <a:fld id="{86CB4B4D-7CA3-9044-876B-883B54F8677D}" type="slidenum">
              <a:rPr lang="en-CA" smtClean="0"/>
              <a:pPr/>
              <a:t>20</a:t>
            </a:fld>
            <a:endParaRPr lang="en-CA" dirty="0"/>
          </a:p>
        </p:txBody>
      </p:sp>
      <p:pic>
        <p:nvPicPr>
          <p:cNvPr id="16" name="Picture 15">
            <a:extLst>
              <a:ext uri="{FF2B5EF4-FFF2-40B4-BE49-F238E27FC236}">
                <a16:creationId xmlns:a16="http://schemas.microsoft.com/office/drawing/2014/main" id="{60F8A624-9102-EC8C-ECA5-85FF43F3B1CE}"/>
              </a:ext>
            </a:extLst>
          </p:cNvPr>
          <p:cNvPicPr>
            <a:picLocks noChangeAspect="1"/>
          </p:cNvPicPr>
          <p:nvPr/>
        </p:nvPicPr>
        <p:blipFill>
          <a:blip r:embed="rId3"/>
          <a:stretch>
            <a:fillRect/>
          </a:stretch>
        </p:blipFill>
        <p:spPr>
          <a:xfrm>
            <a:off x="898207" y="4711091"/>
            <a:ext cx="12412807" cy="7392432"/>
          </a:xfrm>
          <a:prstGeom prst="rect">
            <a:avLst/>
          </a:prstGeom>
        </p:spPr>
      </p:pic>
      <p:pic>
        <p:nvPicPr>
          <p:cNvPr id="7" name="Picture 6">
            <a:extLst>
              <a:ext uri="{FF2B5EF4-FFF2-40B4-BE49-F238E27FC236}">
                <a16:creationId xmlns:a16="http://schemas.microsoft.com/office/drawing/2014/main" id="{83F06FC4-5C56-662D-0BA6-4F5999ACE790}"/>
              </a:ext>
            </a:extLst>
          </p:cNvPr>
          <p:cNvPicPr>
            <a:picLocks noChangeAspect="1"/>
          </p:cNvPicPr>
          <p:nvPr/>
        </p:nvPicPr>
        <p:blipFill>
          <a:blip r:embed="rId4"/>
          <a:stretch>
            <a:fillRect/>
          </a:stretch>
        </p:blipFill>
        <p:spPr>
          <a:xfrm>
            <a:off x="11345534" y="1883738"/>
            <a:ext cx="12346123" cy="6839905"/>
          </a:xfrm>
          <a:prstGeom prst="rect">
            <a:avLst/>
          </a:prstGeom>
        </p:spPr>
      </p:pic>
    </p:spTree>
    <p:extLst>
      <p:ext uri="{BB962C8B-B14F-4D97-AF65-F5344CB8AC3E}">
        <p14:creationId xmlns:p14="http://schemas.microsoft.com/office/powerpoint/2010/main" val="228690082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60197-1AFB-077C-E2A4-F9533BECF45E}"/>
            </a:ext>
          </a:extLst>
        </p:cNvPr>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8A1D5135-5760-5D2C-D95A-024C6B94B53B}"/>
              </a:ext>
            </a:extLst>
          </p:cNvPr>
          <p:cNvPicPr>
            <a:picLocks noGrp="1" noChangeAspect="1"/>
          </p:cNvPicPr>
          <p:nvPr>
            <p:ph type="pic" sz="quarter" idx="10"/>
          </p:nvPr>
        </p:nvPicPr>
        <p:blipFill rotWithShape="1">
          <a:blip r:embed="rId3"/>
          <a:srcRect l="-11595" r="-11595"/>
          <a:stretch>
            <a:fillRect/>
          </a:stretch>
        </p:blipFill>
        <p:spPr>
          <a:xfrm>
            <a:off x="226503" y="92279"/>
            <a:ext cx="24068014" cy="12617041"/>
          </a:xfrm>
          <a:noFill/>
        </p:spPr>
      </p:pic>
      <p:sp>
        <p:nvSpPr>
          <p:cNvPr id="4" name="Slide Number Placeholder 3">
            <a:extLst>
              <a:ext uri="{FF2B5EF4-FFF2-40B4-BE49-F238E27FC236}">
                <a16:creationId xmlns:a16="http://schemas.microsoft.com/office/drawing/2014/main" id="{E62C858F-9C4A-25C2-70D8-3DC59D8FD3C4}"/>
              </a:ext>
            </a:extLst>
          </p:cNvPr>
          <p:cNvSpPr>
            <a:spLocks noGrp="1"/>
          </p:cNvSpPr>
          <p:nvPr>
            <p:ph type="sldNum" sz="quarter" idx="4294967295"/>
          </p:nvPr>
        </p:nvSpPr>
        <p:spPr>
          <a:xfrm>
            <a:off x="23445788" y="11885613"/>
            <a:ext cx="938212" cy="885825"/>
          </a:xfrm>
        </p:spPr>
        <p:txBody>
          <a:bodyPr/>
          <a:lstStyle/>
          <a:p>
            <a:fld id="{86CB4B4D-7CA3-9044-876B-883B54F8677D}" type="slidenum">
              <a:rPr lang="en-CA" smtClean="0"/>
              <a:pPr/>
              <a:t>21</a:t>
            </a:fld>
            <a:endParaRPr lang="en-CA" dirty="0"/>
          </a:p>
        </p:txBody>
      </p:sp>
      <p:pic>
        <p:nvPicPr>
          <p:cNvPr id="3" name="Picture 2">
            <a:extLst>
              <a:ext uri="{FF2B5EF4-FFF2-40B4-BE49-F238E27FC236}">
                <a16:creationId xmlns:a16="http://schemas.microsoft.com/office/drawing/2014/main" id="{AE84F1AA-17AE-2FBD-79D5-62D0C19654D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916381" y="3215218"/>
            <a:ext cx="15743430" cy="7928710"/>
          </a:xfrm>
          <a:prstGeom prst="rect">
            <a:avLst/>
          </a:prstGeom>
          <a:ln>
            <a:solidFill>
              <a:schemeClr val="accent1"/>
            </a:solidFill>
          </a:ln>
        </p:spPr>
      </p:pic>
    </p:spTree>
    <p:extLst>
      <p:ext uri="{BB962C8B-B14F-4D97-AF65-F5344CB8AC3E}">
        <p14:creationId xmlns:p14="http://schemas.microsoft.com/office/powerpoint/2010/main" val="7526455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20A1-94F8-E880-6E48-3E4313946E01}"/>
              </a:ext>
            </a:extLst>
          </p:cNvPr>
          <p:cNvSpPr>
            <a:spLocks noGrp="1"/>
          </p:cNvSpPr>
          <p:nvPr>
            <p:ph type="title"/>
          </p:nvPr>
        </p:nvSpPr>
        <p:spPr>
          <a:xfrm>
            <a:off x="831199" y="1186733"/>
            <a:ext cx="22721602" cy="1527201"/>
          </a:xfrm>
        </p:spPr>
        <p:txBody>
          <a:bodyPr>
            <a:normAutofit fontScale="90000"/>
          </a:bodyPr>
          <a:lstStyle/>
          <a:p>
            <a:r>
              <a:rPr lang="en-CA" dirty="0"/>
              <a:t>Pipelines</a:t>
            </a:r>
          </a:p>
        </p:txBody>
      </p:sp>
      <p:sp>
        <p:nvSpPr>
          <p:cNvPr id="3" name="Text Placeholder 2">
            <a:extLst>
              <a:ext uri="{FF2B5EF4-FFF2-40B4-BE49-F238E27FC236}">
                <a16:creationId xmlns:a16="http://schemas.microsoft.com/office/drawing/2014/main" id="{29AE75BB-419C-D1FC-EA2F-618FB73A524E}"/>
              </a:ext>
            </a:extLst>
          </p:cNvPr>
          <p:cNvSpPr>
            <a:spLocks noGrp="1"/>
          </p:cNvSpPr>
          <p:nvPr>
            <p:ph type="body" idx="1"/>
          </p:nvPr>
        </p:nvSpPr>
        <p:spPr>
          <a:xfrm>
            <a:off x="831199" y="3073266"/>
            <a:ext cx="22721602" cy="9110401"/>
          </a:xfrm>
        </p:spPr>
        <p:txBody>
          <a:bodyPr>
            <a:normAutofit/>
          </a:bodyPr>
          <a:lstStyle/>
          <a:p>
            <a:r>
              <a:rPr lang="en-CA" dirty="0"/>
              <a:t>No just-in-time PSO compilation</a:t>
            </a:r>
          </a:p>
          <a:p>
            <a:pPr lvl="1"/>
            <a:r>
              <a:rPr lang="en-CA" dirty="0"/>
              <a:t>Without a PSO cache</a:t>
            </a:r>
          </a:p>
          <a:p>
            <a:r>
              <a:rPr lang="en-CA" dirty="0"/>
              <a:t>Shader creation requires capability tagging</a:t>
            </a:r>
          </a:p>
        </p:txBody>
      </p:sp>
      <p:sp>
        <p:nvSpPr>
          <p:cNvPr id="4" name="Slide Number Placeholder 3">
            <a:extLst>
              <a:ext uri="{FF2B5EF4-FFF2-40B4-BE49-F238E27FC236}">
                <a16:creationId xmlns:a16="http://schemas.microsoft.com/office/drawing/2014/main" id="{4D7E10CE-9122-649B-3EAF-FDEF74DE2249}"/>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22</a:t>
            </a:fld>
            <a:endParaRPr lang="en-CA" dirty="0"/>
          </a:p>
        </p:txBody>
      </p:sp>
      <p:grpSp>
        <p:nvGrpSpPr>
          <p:cNvPr id="7" name="Group 6">
            <a:extLst>
              <a:ext uri="{FF2B5EF4-FFF2-40B4-BE49-F238E27FC236}">
                <a16:creationId xmlns:a16="http://schemas.microsoft.com/office/drawing/2014/main" id="{5CC807EB-412A-26EE-AE99-43C3A84F753C}"/>
              </a:ext>
            </a:extLst>
          </p:cNvPr>
          <p:cNvGrpSpPr/>
          <p:nvPr/>
        </p:nvGrpSpPr>
        <p:grpSpPr>
          <a:xfrm>
            <a:off x="2082697" y="5834208"/>
            <a:ext cx="19595130" cy="5093621"/>
            <a:chOff x="2082697" y="5834208"/>
            <a:chExt cx="19595130" cy="5093621"/>
          </a:xfrm>
        </p:grpSpPr>
        <p:pic>
          <p:nvPicPr>
            <p:cNvPr id="6" name="Picture 5">
              <a:extLst>
                <a:ext uri="{FF2B5EF4-FFF2-40B4-BE49-F238E27FC236}">
                  <a16:creationId xmlns:a16="http://schemas.microsoft.com/office/drawing/2014/main" id="{7279DDC0-B93C-1D80-27BD-9B266566A50F}"/>
                </a:ext>
              </a:extLst>
            </p:cNvPr>
            <p:cNvPicPr>
              <a:picLocks noChangeAspect="1"/>
            </p:cNvPicPr>
            <p:nvPr/>
          </p:nvPicPr>
          <p:blipFill>
            <a:blip r:embed="rId3"/>
            <a:stretch>
              <a:fillRect/>
            </a:stretch>
          </p:blipFill>
          <p:spPr>
            <a:xfrm>
              <a:off x="2082697" y="5834208"/>
              <a:ext cx="19595130" cy="5093621"/>
            </a:xfrm>
            <a:prstGeom prst="rect">
              <a:avLst/>
            </a:prstGeom>
          </p:spPr>
        </p:pic>
        <p:cxnSp>
          <p:nvCxnSpPr>
            <p:cNvPr id="8" name="Straight Arrow Connector 7">
              <a:extLst>
                <a:ext uri="{FF2B5EF4-FFF2-40B4-BE49-F238E27FC236}">
                  <a16:creationId xmlns:a16="http://schemas.microsoft.com/office/drawing/2014/main" id="{5FC1A765-293E-0C9B-CD62-4B7D5E2CAB10}"/>
                </a:ext>
              </a:extLst>
            </p:cNvPr>
            <p:cNvCxnSpPr>
              <a:cxnSpLocks/>
            </p:cNvCxnSpPr>
            <p:nvPr/>
          </p:nvCxnSpPr>
          <p:spPr>
            <a:xfrm>
              <a:off x="13803085" y="8998857"/>
              <a:ext cx="585329" cy="1336860"/>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pic>
        <p:nvPicPr>
          <p:cNvPr id="9" name="Picture 8">
            <a:extLst>
              <a:ext uri="{FF2B5EF4-FFF2-40B4-BE49-F238E27FC236}">
                <a16:creationId xmlns:a16="http://schemas.microsoft.com/office/drawing/2014/main" id="{C856C881-8FE1-3979-9B63-820F595DAA5C}"/>
              </a:ext>
            </a:extLst>
          </p:cNvPr>
          <p:cNvPicPr>
            <a:picLocks noChangeAspect="1"/>
          </p:cNvPicPr>
          <p:nvPr/>
        </p:nvPicPr>
        <p:blipFill>
          <a:blip r:embed="rId4"/>
          <a:stretch>
            <a:fillRect/>
          </a:stretch>
        </p:blipFill>
        <p:spPr>
          <a:xfrm>
            <a:off x="13514716" y="1631694"/>
            <a:ext cx="10289896" cy="4022848"/>
          </a:xfrm>
          <a:prstGeom prst="rect">
            <a:avLst/>
          </a:prstGeom>
        </p:spPr>
      </p:pic>
    </p:spTree>
    <p:extLst>
      <p:ext uri="{BB962C8B-B14F-4D97-AF65-F5344CB8AC3E}">
        <p14:creationId xmlns:p14="http://schemas.microsoft.com/office/powerpoint/2010/main" val="36408026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224DF-81FA-778C-572D-0652A85BEE6B}"/>
            </a:ext>
          </a:extLst>
        </p:cNvPr>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40E34896-A853-8DD2-5E2E-CBAF26327199}"/>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9731" r="-9731"/>
          <a:stretch>
            <a:fillRect/>
          </a:stretch>
        </p:blipFill>
        <p:spPr/>
      </p:pic>
      <p:sp>
        <p:nvSpPr>
          <p:cNvPr id="4" name="Slide Number Placeholder 3">
            <a:extLst>
              <a:ext uri="{FF2B5EF4-FFF2-40B4-BE49-F238E27FC236}">
                <a16:creationId xmlns:a16="http://schemas.microsoft.com/office/drawing/2014/main" id="{E9F1ED12-52A4-868A-4500-12E59050F420}"/>
              </a:ext>
            </a:extLst>
          </p:cNvPr>
          <p:cNvSpPr>
            <a:spLocks noGrp="1"/>
          </p:cNvSpPr>
          <p:nvPr>
            <p:ph type="sldNum" sz="quarter" idx="4294967295"/>
          </p:nvPr>
        </p:nvSpPr>
        <p:spPr>
          <a:xfrm>
            <a:off x="23499763" y="11925300"/>
            <a:ext cx="884237" cy="893763"/>
          </a:xfrm>
        </p:spPr>
        <p:txBody>
          <a:bodyPr/>
          <a:lstStyle/>
          <a:p>
            <a:fld id="{86CB4B4D-7CA3-9044-876B-883B54F8677D}" type="slidenum">
              <a:rPr lang="en-CA" smtClean="0"/>
              <a:pPr/>
              <a:t>23</a:t>
            </a:fld>
            <a:endParaRPr lang="en-CA" dirty="0"/>
          </a:p>
        </p:txBody>
      </p:sp>
      <p:pic>
        <p:nvPicPr>
          <p:cNvPr id="12" name="Picture 11">
            <a:extLst>
              <a:ext uri="{FF2B5EF4-FFF2-40B4-BE49-F238E27FC236}">
                <a16:creationId xmlns:a16="http://schemas.microsoft.com/office/drawing/2014/main" id="{26EE59BE-18C7-5DE4-CD43-B390645C09F9}"/>
              </a:ext>
            </a:extLst>
          </p:cNvPr>
          <p:cNvPicPr>
            <a:picLocks noChangeAspect="1"/>
          </p:cNvPicPr>
          <p:nvPr/>
        </p:nvPicPr>
        <p:blipFill>
          <a:blip r:embed="rId4"/>
          <a:stretch>
            <a:fillRect/>
          </a:stretch>
        </p:blipFill>
        <p:spPr>
          <a:xfrm>
            <a:off x="10910158" y="2266570"/>
            <a:ext cx="10450383" cy="5449060"/>
          </a:xfrm>
          <a:prstGeom prst="rect">
            <a:avLst/>
          </a:prstGeom>
          <a:effectLst>
            <a:glow rad="63500">
              <a:schemeClr val="accent1">
                <a:satMod val="175000"/>
                <a:alpha val="40000"/>
              </a:schemeClr>
            </a:glow>
          </a:effectLst>
        </p:spPr>
      </p:pic>
      <p:pic>
        <p:nvPicPr>
          <p:cNvPr id="14" name="Picture 13">
            <a:extLst>
              <a:ext uri="{FF2B5EF4-FFF2-40B4-BE49-F238E27FC236}">
                <a16:creationId xmlns:a16="http://schemas.microsoft.com/office/drawing/2014/main" id="{290F3807-1AFE-1697-ADE3-588D2D4874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77260" y="5700551"/>
            <a:ext cx="3429479" cy="2314898"/>
          </a:xfrm>
          <a:prstGeom prst="rect">
            <a:avLst/>
          </a:prstGeom>
        </p:spPr>
      </p:pic>
      <p:cxnSp>
        <p:nvCxnSpPr>
          <p:cNvPr id="3" name="Straight Arrow Connector 2">
            <a:extLst>
              <a:ext uri="{FF2B5EF4-FFF2-40B4-BE49-F238E27FC236}">
                <a16:creationId xmlns:a16="http://schemas.microsoft.com/office/drawing/2014/main" id="{42DBC278-7097-33C9-282E-A72825A04361}"/>
              </a:ext>
            </a:extLst>
          </p:cNvPr>
          <p:cNvCxnSpPr>
            <a:cxnSpLocks/>
          </p:cNvCxnSpPr>
          <p:nvPr/>
        </p:nvCxnSpPr>
        <p:spPr>
          <a:xfrm flipH="1">
            <a:off x="11412510" y="3147934"/>
            <a:ext cx="848000" cy="1360282"/>
          </a:xfrm>
          <a:prstGeom prst="straightConnector1">
            <a:avLst/>
          </a:prstGeom>
          <a:noFill/>
          <a:ln w="76200" cap="flat">
            <a:solidFill>
              <a:schemeClr val="accent6">
                <a:lumMod val="50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87473092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7AE89-186C-B2F7-D883-11E74652B00D}"/>
              </a:ext>
            </a:extLst>
          </p:cNvPr>
          <p:cNvSpPr>
            <a:spLocks noGrp="1"/>
          </p:cNvSpPr>
          <p:nvPr>
            <p:ph type="title"/>
          </p:nvPr>
        </p:nvSpPr>
        <p:spPr>
          <a:xfrm>
            <a:off x="831199" y="1186733"/>
            <a:ext cx="22721602" cy="1527201"/>
          </a:xfrm>
        </p:spPr>
        <p:txBody>
          <a:bodyPr>
            <a:normAutofit fontScale="90000"/>
          </a:bodyPr>
          <a:lstStyle/>
          <a:p>
            <a:r>
              <a:rPr lang="en-CA" dirty="0"/>
              <a:t>Memory</a:t>
            </a:r>
          </a:p>
        </p:txBody>
      </p:sp>
      <p:sp>
        <p:nvSpPr>
          <p:cNvPr id="3" name="Text Placeholder 2">
            <a:extLst>
              <a:ext uri="{FF2B5EF4-FFF2-40B4-BE49-F238E27FC236}">
                <a16:creationId xmlns:a16="http://schemas.microsoft.com/office/drawing/2014/main" id="{5D68270A-5D61-817A-BF50-B7A64F117CBF}"/>
              </a:ext>
            </a:extLst>
          </p:cNvPr>
          <p:cNvSpPr>
            <a:spLocks noGrp="1"/>
          </p:cNvSpPr>
          <p:nvPr>
            <p:ph type="body" idx="1"/>
          </p:nvPr>
        </p:nvSpPr>
        <p:spPr>
          <a:xfrm>
            <a:off x="831199" y="3073266"/>
            <a:ext cx="22721602" cy="9110401"/>
          </a:xfrm>
        </p:spPr>
        <p:txBody>
          <a:bodyPr>
            <a:normAutofit/>
          </a:bodyPr>
          <a:lstStyle/>
          <a:p>
            <a:r>
              <a:rPr lang="en-CA" dirty="0"/>
              <a:t>Vulkan uses VMA</a:t>
            </a:r>
          </a:p>
          <a:p>
            <a:r>
              <a:rPr lang="en-CA" dirty="0" err="1"/>
              <a:t>VK_EXT_memory_budget</a:t>
            </a:r>
            <a:r>
              <a:rPr lang="en-CA" dirty="0"/>
              <a:t> to monitor memory usage</a:t>
            </a:r>
          </a:p>
          <a:p>
            <a:r>
              <a:rPr lang="en-CA" dirty="0"/>
              <a:t>Large number of runtime allocations</a:t>
            </a:r>
          </a:p>
          <a:p>
            <a:r>
              <a:rPr lang="en-CA" dirty="0"/>
              <a:t>VMA pools based on resource lifetimes</a:t>
            </a:r>
          </a:p>
          <a:p>
            <a:r>
              <a:rPr lang="en-CA" dirty="0"/>
              <a:t>Active VRAM defragmentation</a:t>
            </a:r>
          </a:p>
        </p:txBody>
      </p:sp>
      <p:sp>
        <p:nvSpPr>
          <p:cNvPr id="4" name="Slide Number Placeholder 3">
            <a:extLst>
              <a:ext uri="{FF2B5EF4-FFF2-40B4-BE49-F238E27FC236}">
                <a16:creationId xmlns:a16="http://schemas.microsoft.com/office/drawing/2014/main" id="{C1582A1F-91EF-FBD0-252B-7BB142042C5F}"/>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24</a:t>
            </a:fld>
            <a:endParaRPr lang="en-CA" dirty="0"/>
          </a:p>
        </p:txBody>
      </p:sp>
    </p:spTree>
    <p:extLst>
      <p:ext uri="{BB962C8B-B14F-4D97-AF65-F5344CB8AC3E}">
        <p14:creationId xmlns:p14="http://schemas.microsoft.com/office/powerpoint/2010/main" val="11600961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65B8-078A-13D5-19BE-57A414596617}"/>
              </a:ext>
            </a:extLst>
          </p:cNvPr>
          <p:cNvSpPr>
            <a:spLocks noGrp="1"/>
          </p:cNvSpPr>
          <p:nvPr>
            <p:ph type="title"/>
          </p:nvPr>
        </p:nvSpPr>
        <p:spPr>
          <a:xfrm>
            <a:off x="831199" y="1186733"/>
            <a:ext cx="22721602" cy="1527201"/>
          </a:xfrm>
        </p:spPr>
        <p:txBody>
          <a:bodyPr>
            <a:normAutofit fontScale="90000"/>
          </a:bodyPr>
          <a:lstStyle/>
          <a:p>
            <a:r>
              <a:rPr lang="en-CA" dirty="0"/>
              <a:t>Memory – I can </a:t>
            </a:r>
            <a:r>
              <a:rPr lang="en-CA" dirty="0" err="1"/>
              <a:t>haz</a:t>
            </a:r>
            <a:r>
              <a:rPr lang="en-CA" dirty="0"/>
              <a:t> sparse?</a:t>
            </a:r>
          </a:p>
        </p:txBody>
      </p:sp>
      <p:sp>
        <p:nvSpPr>
          <p:cNvPr id="3" name="Text Placeholder 2">
            <a:extLst>
              <a:ext uri="{FF2B5EF4-FFF2-40B4-BE49-F238E27FC236}">
                <a16:creationId xmlns:a16="http://schemas.microsoft.com/office/drawing/2014/main" id="{CE553C64-255F-AA22-DBB0-18E555EE9375}"/>
              </a:ext>
            </a:extLst>
          </p:cNvPr>
          <p:cNvSpPr>
            <a:spLocks noGrp="1"/>
          </p:cNvSpPr>
          <p:nvPr>
            <p:ph type="body" idx="1"/>
          </p:nvPr>
        </p:nvSpPr>
        <p:spPr>
          <a:xfrm>
            <a:off x="831199" y="3073266"/>
            <a:ext cx="22721602" cy="9110401"/>
          </a:xfrm>
        </p:spPr>
        <p:txBody>
          <a:bodyPr>
            <a:normAutofit/>
          </a:bodyPr>
          <a:lstStyle/>
          <a:p>
            <a:r>
              <a:rPr lang="en-CA" dirty="0"/>
              <a:t>Tried to use sparse memory to reduce fragmentation</a:t>
            </a:r>
          </a:p>
          <a:p>
            <a:r>
              <a:rPr lang="en-CA" dirty="0"/>
              <a:t>Way too slow for production</a:t>
            </a:r>
          </a:p>
        </p:txBody>
      </p:sp>
      <p:sp>
        <p:nvSpPr>
          <p:cNvPr id="4" name="Slide Number Placeholder 3">
            <a:extLst>
              <a:ext uri="{FF2B5EF4-FFF2-40B4-BE49-F238E27FC236}">
                <a16:creationId xmlns:a16="http://schemas.microsoft.com/office/drawing/2014/main" id="{12FC4D5D-7BA5-11DD-E124-3C6657C77974}"/>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25</a:t>
            </a:fld>
            <a:endParaRPr lang="en-CA" dirty="0"/>
          </a:p>
        </p:txBody>
      </p:sp>
      <p:pic>
        <p:nvPicPr>
          <p:cNvPr id="6" name="Picture 5">
            <a:extLst>
              <a:ext uri="{FF2B5EF4-FFF2-40B4-BE49-F238E27FC236}">
                <a16:creationId xmlns:a16="http://schemas.microsoft.com/office/drawing/2014/main" id="{1BE27C81-5545-3F7D-1BF1-61C263601467}"/>
              </a:ext>
            </a:extLst>
          </p:cNvPr>
          <p:cNvPicPr>
            <a:picLocks noChangeAspect="1"/>
          </p:cNvPicPr>
          <p:nvPr/>
        </p:nvPicPr>
        <p:blipFill>
          <a:blip r:embed="rId3"/>
          <a:stretch>
            <a:fillRect/>
          </a:stretch>
        </p:blipFill>
        <p:spPr>
          <a:xfrm>
            <a:off x="2189985" y="5041252"/>
            <a:ext cx="10955279" cy="5601482"/>
          </a:xfrm>
          <a:prstGeom prst="rect">
            <a:avLst/>
          </a:prstGeom>
        </p:spPr>
      </p:pic>
    </p:spTree>
    <p:extLst>
      <p:ext uri="{BB962C8B-B14F-4D97-AF65-F5344CB8AC3E}">
        <p14:creationId xmlns:p14="http://schemas.microsoft.com/office/powerpoint/2010/main" val="29082841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19341-A0F6-C9F0-742D-3909BE0A4FBD}"/>
              </a:ext>
            </a:extLst>
          </p:cNvPr>
          <p:cNvSpPr>
            <a:spLocks noGrp="1"/>
          </p:cNvSpPr>
          <p:nvPr>
            <p:ph type="title"/>
          </p:nvPr>
        </p:nvSpPr>
        <p:spPr>
          <a:xfrm>
            <a:off x="831199" y="1186733"/>
            <a:ext cx="22721602" cy="1527201"/>
          </a:xfrm>
        </p:spPr>
        <p:txBody>
          <a:bodyPr>
            <a:normAutofit fontScale="90000"/>
          </a:bodyPr>
          <a:lstStyle/>
          <a:p>
            <a:r>
              <a:rPr lang="en-US" dirty="0"/>
              <a:t>Modernization – Post mortem</a:t>
            </a:r>
            <a:endParaRPr lang="en-CA" dirty="0"/>
          </a:p>
        </p:txBody>
      </p:sp>
      <p:sp>
        <p:nvSpPr>
          <p:cNvPr id="3" name="Text Placeholder 2">
            <a:extLst>
              <a:ext uri="{FF2B5EF4-FFF2-40B4-BE49-F238E27FC236}">
                <a16:creationId xmlns:a16="http://schemas.microsoft.com/office/drawing/2014/main" id="{64B5217A-1695-0EA4-1BE0-75319FD49E3D}"/>
              </a:ext>
            </a:extLst>
          </p:cNvPr>
          <p:cNvSpPr>
            <a:spLocks noGrp="1"/>
          </p:cNvSpPr>
          <p:nvPr>
            <p:ph type="body" idx="1"/>
          </p:nvPr>
        </p:nvSpPr>
        <p:spPr>
          <a:xfrm>
            <a:off x="831199" y="3073266"/>
            <a:ext cx="22721602" cy="9110401"/>
          </a:xfrm>
        </p:spPr>
        <p:txBody>
          <a:bodyPr>
            <a:normAutofit/>
          </a:bodyPr>
          <a:lstStyle/>
          <a:p>
            <a:r>
              <a:rPr lang="en-CA" dirty="0"/>
              <a:t>If it’s stupid and it works, it’s not stupid</a:t>
            </a:r>
          </a:p>
          <a:p>
            <a:r>
              <a:rPr lang="en-CA" dirty="0"/>
              <a:t>Graphics team grew to 3 people</a:t>
            </a:r>
          </a:p>
          <a:p>
            <a:r>
              <a:rPr lang="en-CA" dirty="0"/>
              <a:t>2 years of work from start to finish</a:t>
            </a:r>
          </a:p>
          <a:p>
            <a:r>
              <a:rPr lang="en-CA" dirty="0"/>
              <a:t>9 months of beta period</a:t>
            </a:r>
          </a:p>
          <a:p>
            <a:r>
              <a:rPr lang="en-CA" dirty="0"/>
              <a:t>Complaint: Still looked the same</a:t>
            </a:r>
          </a:p>
          <a:p>
            <a:pPr lvl="1"/>
            <a:endParaRPr lang="en-CA" dirty="0"/>
          </a:p>
        </p:txBody>
      </p:sp>
      <p:sp>
        <p:nvSpPr>
          <p:cNvPr id="4" name="Slide Number Placeholder 3">
            <a:extLst>
              <a:ext uri="{FF2B5EF4-FFF2-40B4-BE49-F238E27FC236}">
                <a16:creationId xmlns:a16="http://schemas.microsoft.com/office/drawing/2014/main" id="{9CE9AF06-AFE5-08DB-8A28-649C541DE446}"/>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26</a:t>
            </a:fld>
            <a:endParaRPr lang="en-CA" dirty="0"/>
          </a:p>
        </p:txBody>
      </p:sp>
    </p:spTree>
    <p:extLst>
      <p:ext uri="{BB962C8B-B14F-4D97-AF65-F5344CB8AC3E}">
        <p14:creationId xmlns:p14="http://schemas.microsoft.com/office/powerpoint/2010/main" val="32456881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B3BCCD6-1C5F-E479-D0A0-0C54C96A97BC}"/>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6075" r="-6075"/>
          <a:stretch>
            <a:fillRect/>
          </a:stretch>
        </p:blipFill>
        <p:spPr/>
      </p:pic>
    </p:spTree>
    <p:extLst>
      <p:ext uri="{BB962C8B-B14F-4D97-AF65-F5344CB8AC3E}">
        <p14:creationId xmlns:p14="http://schemas.microsoft.com/office/powerpoint/2010/main" val="2093640018"/>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5A1E3-735A-8168-B75E-4E5EA2CCB9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2CA510-8951-583C-B5A4-9CA848AA1D46}"/>
              </a:ext>
            </a:extLst>
          </p:cNvPr>
          <p:cNvSpPr>
            <a:spLocks noGrp="1"/>
          </p:cNvSpPr>
          <p:nvPr>
            <p:ph type="title"/>
          </p:nvPr>
        </p:nvSpPr>
        <p:spPr/>
        <p:txBody>
          <a:bodyPr>
            <a:normAutofit fontScale="90000"/>
          </a:bodyPr>
          <a:lstStyle/>
          <a:p>
            <a:r>
              <a:rPr lang="en-US" dirty="0"/>
              <a:t>Building X-Plane 12</a:t>
            </a:r>
            <a:endParaRPr lang="en-CA" dirty="0"/>
          </a:p>
        </p:txBody>
      </p:sp>
      <p:sp>
        <p:nvSpPr>
          <p:cNvPr id="3" name="Text Placeholder 2">
            <a:extLst>
              <a:ext uri="{FF2B5EF4-FFF2-40B4-BE49-F238E27FC236}">
                <a16:creationId xmlns:a16="http://schemas.microsoft.com/office/drawing/2014/main" id="{8C21EF31-7BBA-5751-7048-B520F0DFD26F}"/>
              </a:ext>
            </a:extLst>
          </p:cNvPr>
          <p:cNvSpPr>
            <a:spLocks noGrp="1"/>
          </p:cNvSpPr>
          <p:nvPr>
            <p:ph type="body" idx="1"/>
          </p:nvPr>
        </p:nvSpPr>
        <p:spPr>
          <a:xfrm>
            <a:off x="831199" y="7457440"/>
            <a:ext cx="22721602" cy="4726227"/>
          </a:xfrm>
        </p:spPr>
        <p:txBody>
          <a:bodyPr>
            <a:normAutofit/>
          </a:bodyPr>
          <a:lstStyle/>
          <a:p>
            <a:r>
              <a:rPr lang="en-US" dirty="0"/>
              <a:t>No more OpenGL backend</a:t>
            </a:r>
          </a:p>
          <a:p>
            <a:r>
              <a:rPr lang="en-US" dirty="0"/>
              <a:t>Focus on graphical improvements</a:t>
            </a:r>
          </a:p>
        </p:txBody>
      </p:sp>
      <p:sp>
        <p:nvSpPr>
          <p:cNvPr id="4" name="Slide Number Placeholder 3">
            <a:extLst>
              <a:ext uri="{FF2B5EF4-FFF2-40B4-BE49-F238E27FC236}">
                <a16:creationId xmlns:a16="http://schemas.microsoft.com/office/drawing/2014/main" id="{04C27C85-198D-8B2E-9BB1-79A13AF5ABB7}"/>
              </a:ext>
            </a:extLst>
          </p:cNvPr>
          <p:cNvSpPr>
            <a:spLocks noGrp="1"/>
          </p:cNvSpPr>
          <p:nvPr>
            <p:ph type="sldNum" sz="quarter" idx="2"/>
          </p:nvPr>
        </p:nvSpPr>
        <p:spPr/>
        <p:txBody>
          <a:bodyPr/>
          <a:lstStyle/>
          <a:p>
            <a:fld id="{86CB4B4D-7CA3-9044-876B-883B54F8677D}" type="slidenum">
              <a:rPr lang="en-CA" smtClean="0"/>
              <a:pPr/>
              <a:t>28</a:t>
            </a:fld>
            <a:endParaRPr lang="en-CA" dirty="0"/>
          </a:p>
        </p:txBody>
      </p:sp>
      <p:pic>
        <p:nvPicPr>
          <p:cNvPr id="6" name="Picture 5">
            <a:extLst>
              <a:ext uri="{FF2B5EF4-FFF2-40B4-BE49-F238E27FC236}">
                <a16:creationId xmlns:a16="http://schemas.microsoft.com/office/drawing/2014/main" id="{BA79C72A-7F4F-3812-97F0-EA78EA269F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1152" y="2713934"/>
            <a:ext cx="8459297" cy="4567227"/>
          </a:xfrm>
          <a:prstGeom prst="rect">
            <a:avLst/>
          </a:prstGeom>
        </p:spPr>
      </p:pic>
    </p:spTree>
    <p:extLst>
      <p:ext uri="{BB962C8B-B14F-4D97-AF65-F5344CB8AC3E}">
        <p14:creationId xmlns:p14="http://schemas.microsoft.com/office/powerpoint/2010/main" val="24356038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30DA-6FEB-FBF2-C858-D0276D5BB1C3}"/>
              </a:ext>
            </a:extLst>
          </p:cNvPr>
          <p:cNvSpPr>
            <a:spLocks noGrp="1"/>
          </p:cNvSpPr>
          <p:nvPr>
            <p:ph type="title"/>
          </p:nvPr>
        </p:nvSpPr>
        <p:spPr/>
        <p:txBody>
          <a:bodyPr>
            <a:normAutofit fontScale="90000"/>
          </a:bodyPr>
          <a:lstStyle/>
          <a:p>
            <a:r>
              <a:rPr lang="en-CA" dirty="0"/>
              <a:t>Photometric rendering</a:t>
            </a:r>
          </a:p>
        </p:txBody>
      </p:sp>
      <p:sp>
        <p:nvSpPr>
          <p:cNvPr id="3" name="Text Placeholder 2">
            <a:extLst>
              <a:ext uri="{FF2B5EF4-FFF2-40B4-BE49-F238E27FC236}">
                <a16:creationId xmlns:a16="http://schemas.microsoft.com/office/drawing/2014/main" id="{066FCDCB-0350-56DE-5D79-AD5A8157227D}"/>
              </a:ext>
            </a:extLst>
          </p:cNvPr>
          <p:cNvSpPr>
            <a:spLocks noGrp="1"/>
          </p:cNvSpPr>
          <p:nvPr>
            <p:ph type="body" sz="half" idx="1"/>
          </p:nvPr>
        </p:nvSpPr>
        <p:spPr/>
        <p:txBody>
          <a:bodyPr>
            <a:normAutofit/>
          </a:bodyPr>
          <a:lstStyle/>
          <a:p>
            <a:r>
              <a:rPr lang="en-CA" dirty="0"/>
              <a:t>Radiometric values for all lighting</a:t>
            </a:r>
          </a:p>
          <a:p>
            <a:r>
              <a:rPr lang="en-CA" dirty="0"/>
              <a:t>Aviation industry is spec heaven</a:t>
            </a:r>
          </a:p>
          <a:p>
            <a:endParaRPr lang="en-CA" dirty="0"/>
          </a:p>
        </p:txBody>
      </p:sp>
      <p:pic>
        <p:nvPicPr>
          <p:cNvPr id="5" name="Picture 4">
            <a:extLst>
              <a:ext uri="{FF2B5EF4-FFF2-40B4-BE49-F238E27FC236}">
                <a16:creationId xmlns:a16="http://schemas.microsoft.com/office/drawing/2014/main" id="{D3EBB1DF-B714-0990-6E21-5121C1D45620}"/>
              </a:ext>
            </a:extLst>
          </p:cNvPr>
          <p:cNvPicPr>
            <a:picLocks noChangeAspect="1"/>
          </p:cNvPicPr>
          <p:nvPr/>
        </p:nvPicPr>
        <p:blipFill>
          <a:blip r:embed="rId3"/>
          <a:stretch>
            <a:fillRect/>
          </a:stretch>
        </p:blipFill>
        <p:spPr>
          <a:xfrm>
            <a:off x="13063507" y="692596"/>
            <a:ext cx="9811541" cy="11491071"/>
          </a:xfrm>
          <a:prstGeom prst="rect">
            <a:avLst/>
          </a:prstGeom>
        </p:spPr>
      </p:pic>
    </p:spTree>
    <p:extLst>
      <p:ext uri="{BB962C8B-B14F-4D97-AF65-F5344CB8AC3E}">
        <p14:creationId xmlns:p14="http://schemas.microsoft.com/office/powerpoint/2010/main" val="332469855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2A805-96DF-1155-9C50-88262B031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F11269-F0DD-459A-6F70-DA5AFFEF330A}"/>
              </a:ext>
            </a:extLst>
          </p:cNvPr>
          <p:cNvSpPr>
            <a:spLocks noGrp="1"/>
          </p:cNvSpPr>
          <p:nvPr>
            <p:ph type="title"/>
          </p:nvPr>
        </p:nvSpPr>
        <p:spPr/>
        <p:txBody>
          <a:bodyPr>
            <a:normAutofit fontScale="90000"/>
          </a:bodyPr>
          <a:lstStyle/>
          <a:p>
            <a:r>
              <a:rPr lang="en-CA" dirty="0"/>
              <a:t>Photometric rendering</a:t>
            </a:r>
          </a:p>
        </p:txBody>
      </p:sp>
      <p:sp>
        <p:nvSpPr>
          <p:cNvPr id="3" name="Text Placeholder 2">
            <a:extLst>
              <a:ext uri="{FF2B5EF4-FFF2-40B4-BE49-F238E27FC236}">
                <a16:creationId xmlns:a16="http://schemas.microsoft.com/office/drawing/2014/main" id="{3231E38D-DFF4-7075-13BA-E3E17EF674AA}"/>
              </a:ext>
            </a:extLst>
          </p:cNvPr>
          <p:cNvSpPr>
            <a:spLocks noGrp="1"/>
          </p:cNvSpPr>
          <p:nvPr>
            <p:ph type="body" sz="half" idx="1"/>
          </p:nvPr>
        </p:nvSpPr>
        <p:spPr/>
        <p:txBody>
          <a:bodyPr>
            <a:normAutofit/>
          </a:bodyPr>
          <a:lstStyle/>
          <a:p>
            <a:r>
              <a:rPr lang="en-CA" dirty="0"/>
              <a:t>Radiometric values for all lighting</a:t>
            </a:r>
          </a:p>
          <a:p>
            <a:r>
              <a:rPr lang="en-CA" dirty="0"/>
              <a:t>Aviation industry is spec heaven</a:t>
            </a:r>
          </a:p>
          <a:p>
            <a:r>
              <a:rPr lang="en-CA" dirty="0" err="1"/>
              <a:t>AgX</a:t>
            </a:r>
            <a:r>
              <a:rPr lang="en-CA" dirty="0"/>
              <a:t> </a:t>
            </a:r>
            <a:r>
              <a:rPr lang="en-CA" dirty="0" err="1"/>
              <a:t>tonemapper</a:t>
            </a:r>
            <a:endParaRPr lang="en-CA" dirty="0"/>
          </a:p>
          <a:p>
            <a:pPr marL="139700" indent="0">
              <a:buNone/>
            </a:pPr>
            <a:endParaRPr lang="en-CA" dirty="0"/>
          </a:p>
          <a:p>
            <a:endParaRPr lang="en-CA" dirty="0"/>
          </a:p>
        </p:txBody>
      </p:sp>
      <p:pic>
        <p:nvPicPr>
          <p:cNvPr id="6" name="Picture Placeholder 4">
            <a:extLst>
              <a:ext uri="{FF2B5EF4-FFF2-40B4-BE49-F238E27FC236}">
                <a16:creationId xmlns:a16="http://schemas.microsoft.com/office/drawing/2014/main" id="{7EBAB0C5-0748-5CAE-607C-88FB6E3268E0}"/>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1414" r="1414"/>
          <a:stretch>
            <a:fillRect/>
          </a:stretch>
        </p:blipFill>
        <p:spPr>
          <a:xfrm>
            <a:off x="11062741" y="2435044"/>
            <a:ext cx="13011697" cy="7753531"/>
          </a:xfrm>
        </p:spPr>
      </p:pic>
    </p:spTree>
    <p:extLst>
      <p:ext uri="{BB962C8B-B14F-4D97-AF65-F5344CB8AC3E}">
        <p14:creationId xmlns:p14="http://schemas.microsoft.com/office/powerpoint/2010/main" val="1654663630"/>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F84F8-25D9-77A6-CC73-D2B4FDC2D2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7BBF02-03D9-E9FB-F9F6-E013DF3BB954}"/>
              </a:ext>
            </a:extLst>
          </p:cNvPr>
          <p:cNvSpPr>
            <a:spLocks noGrp="1"/>
          </p:cNvSpPr>
          <p:nvPr>
            <p:ph type="title"/>
          </p:nvPr>
        </p:nvSpPr>
        <p:spPr/>
        <p:txBody>
          <a:bodyPr>
            <a:normAutofit fontScale="90000"/>
          </a:bodyPr>
          <a:lstStyle/>
          <a:p>
            <a:r>
              <a:rPr lang="en-CA" dirty="0"/>
              <a:t>Photometric rendering</a:t>
            </a:r>
          </a:p>
        </p:txBody>
      </p:sp>
      <p:sp>
        <p:nvSpPr>
          <p:cNvPr id="3" name="Text Placeholder 2">
            <a:extLst>
              <a:ext uri="{FF2B5EF4-FFF2-40B4-BE49-F238E27FC236}">
                <a16:creationId xmlns:a16="http://schemas.microsoft.com/office/drawing/2014/main" id="{F088BE42-3FE9-331F-A74C-D234A0AFB0F3}"/>
              </a:ext>
            </a:extLst>
          </p:cNvPr>
          <p:cNvSpPr>
            <a:spLocks noGrp="1"/>
          </p:cNvSpPr>
          <p:nvPr>
            <p:ph type="body" sz="half" idx="1"/>
          </p:nvPr>
        </p:nvSpPr>
        <p:spPr/>
        <p:txBody>
          <a:bodyPr>
            <a:normAutofit/>
          </a:bodyPr>
          <a:lstStyle/>
          <a:p>
            <a:r>
              <a:rPr lang="en-CA" dirty="0"/>
              <a:t>Radiometric values for all lighting</a:t>
            </a:r>
          </a:p>
          <a:p>
            <a:r>
              <a:rPr lang="en-CA" dirty="0"/>
              <a:t>Aviation industry is spec heaven</a:t>
            </a:r>
          </a:p>
          <a:p>
            <a:r>
              <a:rPr lang="en-CA" dirty="0" err="1"/>
              <a:t>AgX</a:t>
            </a:r>
            <a:r>
              <a:rPr lang="en-CA" dirty="0"/>
              <a:t> </a:t>
            </a:r>
            <a:r>
              <a:rPr lang="en-CA" dirty="0" err="1"/>
              <a:t>tonemapper</a:t>
            </a:r>
            <a:endParaRPr lang="en-CA" dirty="0"/>
          </a:p>
          <a:p>
            <a:r>
              <a:rPr lang="en-CA" dirty="0"/>
              <a:t>Exposure fusion added in an update</a:t>
            </a:r>
          </a:p>
          <a:p>
            <a:endParaRPr lang="en-CA" dirty="0"/>
          </a:p>
        </p:txBody>
      </p:sp>
      <p:pic>
        <p:nvPicPr>
          <p:cNvPr id="13" name="Picture Placeholder 12">
            <a:extLst>
              <a:ext uri="{FF2B5EF4-FFF2-40B4-BE49-F238E27FC236}">
                <a16:creationId xmlns:a16="http://schemas.microsoft.com/office/drawing/2014/main" id="{2B799987-85F1-1002-9E15-9111BC6A31AE}"/>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t="-2974" b="-2974"/>
          <a:stretch>
            <a:fillRect/>
          </a:stretch>
        </p:blipFill>
        <p:spPr/>
      </p:pic>
      <p:pic>
        <p:nvPicPr>
          <p:cNvPr id="15" name="Picture Placeholder 14">
            <a:extLst>
              <a:ext uri="{FF2B5EF4-FFF2-40B4-BE49-F238E27FC236}">
                <a16:creationId xmlns:a16="http://schemas.microsoft.com/office/drawing/2014/main" id="{3153365C-494C-0D06-C66F-C3563688C83E}"/>
              </a:ext>
            </a:extLst>
          </p:cNvPr>
          <p:cNvPicPr>
            <a:picLocks noGrp="1" noChangeAspect="1"/>
          </p:cNvPicPr>
          <p:nvPr>
            <p:ph type="pic" sz="quarter" idx="11"/>
          </p:nvPr>
        </p:nvPicPr>
        <p:blipFill rotWithShape="1">
          <a:blip r:embed="rId4">
            <a:extLst>
              <a:ext uri="{28A0092B-C50C-407E-A947-70E740481C1C}">
                <a14:useLocalDpi xmlns:a14="http://schemas.microsoft.com/office/drawing/2010/main" val="0"/>
              </a:ext>
            </a:extLst>
          </a:blip>
          <a:srcRect t="-2974" b="-2974"/>
          <a:stretch>
            <a:fillRect/>
          </a:stretch>
        </p:blipFill>
        <p:spPr/>
      </p:pic>
    </p:spTree>
    <p:extLst>
      <p:ext uri="{BB962C8B-B14F-4D97-AF65-F5344CB8AC3E}">
        <p14:creationId xmlns:p14="http://schemas.microsoft.com/office/powerpoint/2010/main" val="348075437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AF2CAF-B6A1-0D51-8C51-FF9209E49DE4}"/>
              </a:ext>
            </a:extLst>
          </p:cNvPr>
          <p:cNvSpPr>
            <a:spLocks noGrp="1"/>
          </p:cNvSpPr>
          <p:nvPr>
            <p:ph type="title"/>
          </p:nvPr>
        </p:nvSpPr>
        <p:spPr/>
        <p:txBody>
          <a:bodyPr>
            <a:normAutofit fontScale="90000"/>
          </a:bodyPr>
          <a:lstStyle/>
          <a:p>
            <a:r>
              <a:rPr lang="en-CA" dirty="0"/>
              <a:t>Home cockpits</a:t>
            </a:r>
          </a:p>
        </p:txBody>
      </p:sp>
      <p:pic>
        <p:nvPicPr>
          <p:cNvPr id="13" name="Picture Placeholder 12">
            <a:extLst>
              <a:ext uri="{FF2B5EF4-FFF2-40B4-BE49-F238E27FC236}">
                <a16:creationId xmlns:a16="http://schemas.microsoft.com/office/drawing/2014/main" id="{A73E9E0C-3778-8299-8CAE-31C7366AF104}"/>
              </a:ext>
            </a:extLst>
          </p:cNvPr>
          <p:cNvPicPr>
            <a:picLocks noGrp="1" noChangeAspect="1"/>
          </p:cNvPicPr>
          <p:nvPr>
            <p:ph type="pic" sz="quarter" idx="11"/>
          </p:nvPr>
        </p:nvPicPr>
        <p:blipFill rotWithShape="1">
          <a:blip r:embed="rId3" cstate="print">
            <a:extLst>
              <a:ext uri="{28A0092B-C50C-407E-A947-70E740481C1C}">
                <a14:useLocalDpi xmlns:a14="http://schemas.microsoft.com/office/drawing/2010/main" val="0"/>
              </a:ext>
            </a:extLst>
          </a:blip>
          <a:srcRect l="-12937" r="-12937"/>
          <a:stretch>
            <a:fillRect/>
          </a:stretch>
        </p:blipFill>
        <p:spPr/>
      </p:pic>
      <p:sp>
        <p:nvSpPr>
          <p:cNvPr id="7" name="Text Placeholder 6">
            <a:extLst>
              <a:ext uri="{FF2B5EF4-FFF2-40B4-BE49-F238E27FC236}">
                <a16:creationId xmlns:a16="http://schemas.microsoft.com/office/drawing/2014/main" id="{19423DA6-890C-AF83-A1F5-5115224F9824}"/>
              </a:ext>
            </a:extLst>
          </p:cNvPr>
          <p:cNvSpPr>
            <a:spLocks noGrp="1"/>
          </p:cNvSpPr>
          <p:nvPr>
            <p:ph type="body" sz="half" idx="1"/>
          </p:nvPr>
        </p:nvSpPr>
        <p:spPr/>
        <p:txBody>
          <a:bodyPr/>
          <a:lstStyle/>
          <a:p>
            <a:endParaRPr lang="en-CA"/>
          </a:p>
        </p:txBody>
      </p:sp>
      <p:sp>
        <p:nvSpPr>
          <p:cNvPr id="10" name="Text Placeholder 9">
            <a:extLst>
              <a:ext uri="{FF2B5EF4-FFF2-40B4-BE49-F238E27FC236}">
                <a16:creationId xmlns:a16="http://schemas.microsoft.com/office/drawing/2014/main" id="{DFBDA6D9-F041-1B95-B4DB-89841998073A}"/>
              </a:ext>
            </a:extLst>
          </p:cNvPr>
          <p:cNvSpPr>
            <a:spLocks noGrp="1"/>
          </p:cNvSpPr>
          <p:nvPr>
            <p:ph type="body" sz="half" idx="21"/>
          </p:nvPr>
        </p:nvSpPr>
        <p:spPr/>
        <p:txBody>
          <a:bodyPr/>
          <a:lstStyle/>
          <a:p>
            <a:endParaRPr lang="en-CA"/>
          </a:p>
        </p:txBody>
      </p:sp>
      <p:pic>
        <p:nvPicPr>
          <p:cNvPr id="11" name="Picture Placeholder 10">
            <a:extLst>
              <a:ext uri="{FF2B5EF4-FFF2-40B4-BE49-F238E27FC236}">
                <a16:creationId xmlns:a16="http://schemas.microsoft.com/office/drawing/2014/main" id="{C8A6EEC3-9139-56BB-4A93-37468529E5DD}"/>
              </a:ext>
            </a:extLst>
          </p:cNvPr>
          <p:cNvPicPr>
            <a:picLocks noGrp="1" noChangeAspect="1"/>
          </p:cNvPicPr>
          <p:nvPr>
            <p:ph type="pic" sz="quarter" idx="10"/>
          </p:nvPr>
        </p:nvPicPr>
        <p:blipFill rotWithShape="1">
          <a:blip r:embed="rId4">
            <a:extLst>
              <a:ext uri="{28A0092B-C50C-407E-A947-70E740481C1C}">
                <a14:useLocalDpi xmlns:a14="http://schemas.microsoft.com/office/drawing/2010/main" val="0"/>
              </a:ext>
            </a:extLst>
          </a:blip>
          <a:srcRect t="-2969" b="-2969"/>
          <a:stretch>
            <a:fillRect/>
          </a:stretch>
        </p:blipFill>
        <p:spPr>
          <a:xfrm>
            <a:off x="298450" y="2994025"/>
            <a:ext cx="11926888" cy="7107238"/>
          </a:xfrm>
          <a:prstGeom prst="rect">
            <a:avLst/>
          </a:prstGeom>
        </p:spPr>
      </p:pic>
    </p:spTree>
    <p:extLst>
      <p:ext uri="{BB962C8B-B14F-4D97-AF65-F5344CB8AC3E}">
        <p14:creationId xmlns:p14="http://schemas.microsoft.com/office/powerpoint/2010/main" val="1965568252"/>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DEDA-F179-FD58-EBC6-E9DA8D2B5DF3}"/>
              </a:ext>
            </a:extLst>
          </p:cNvPr>
          <p:cNvSpPr>
            <a:spLocks noGrp="1"/>
          </p:cNvSpPr>
          <p:nvPr>
            <p:ph type="title"/>
          </p:nvPr>
        </p:nvSpPr>
        <p:spPr/>
        <p:txBody>
          <a:bodyPr>
            <a:normAutofit fontScale="90000"/>
          </a:bodyPr>
          <a:lstStyle/>
          <a:p>
            <a:r>
              <a:rPr lang="en-US" dirty="0"/>
              <a:t>Clouds and the atmosphere</a:t>
            </a:r>
            <a:endParaRPr lang="en-CA" dirty="0"/>
          </a:p>
        </p:txBody>
      </p:sp>
      <p:sp>
        <p:nvSpPr>
          <p:cNvPr id="3" name="Text Placeholder 2">
            <a:extLst>
              <a:ext uri="{FF2B5EF4-FFF2-40B4-BE49-F238E27FC236}">
                <a16:creationId xmlns:a16="http://schemas.microsoft.com/office/drawing/2014/main" id="{F14470A8-4544-B16D-59E0-D89FDAB8ECE5}"/>
              </a:ext>
            </a:extLst>
          </p:cNvPr>
          <p:cNvSpPr>
            <a:spLocks noGrp="1"/>
          </p:cNvSpPr>
          <p:nvPr>
            <p:ph type="body" sz="half" idx="1"/>
          </p:nvPr>
        </p:nvSpPr>
        <p:spPr/>
        <p:txBody>
          <a:bodyPr>
            <a:normAutofit/>
          </a:bodyPr>
          <a:lstStyle/>
          <a:p>
            <a:r>
              <a:rPr lang="en-CA" dirty="0"/>
              <a:t>X-Plane 11 used billboard clouds</a:t>
            </a:r>
          </a:p>
          <a:p>
            <a:r>
              <a:rPr lang="en-CA" dirty="0"/>
              <a:t>No smooth weather updates</a:t>
            </a:r>
          </a:p>
          <a:p>
            <a:r>
              <a:rPr lang="en-CA" dirty="0"/>
              <a:t>Cloud plugins tried to fix some of this</a:t>
            </a:r>
          </a:p>
          <a:p>
            <a:r>
              <a:rPr lang="en-CA" dirty="0"/>
              <a:t>We can do better</a:t>
            </a:r>
          </a:p>
        </p:txBody>
      </p:sp>
      <p:pic>
        <p:nvPicPr>
          <p:cNvPr id="8" name="Picture Placeholder 7">
            <a:extLst>
              <a:ext uri="{FF2B5EF4-FFF2-40B4-BE49-F238E27FC236}">
                <a16:creationId xmlns:a16="http://schemas.microsoft.com/office/drawing/2014/main" id="{9EE23802-FBCF-7B10-9FB4-091043164FFF}"/>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688" r="688"/>
          <a:stretch>
            <a:fillRect/>
          </a:stretch>
        </p:blipFill>
        <p:spPr>
          <a:prstGeom prst="rect">
            <a:avLst/>
          </a:prstGeom>
        </p:spPr>
      </p:pic>
      <p:pic>
        <p:nvPicPr>
          <p:cNvPr id="7" name="Picture Placeholder 6">
            <a:extLst>
              <a:ext uri="{FF2B5EF4-FFF2-40B4-BE49-F238E27FC236}">
                <a16:creationId xmlns:a16="http://schemas.microsoft.com/office/drawing/2014/main" id="{C976A100-CBF4-DEE3-A9D0-30B6EBAC6F3E}"/>
              </a:ext>
            </a:extLst>
          </p:cNvPr>
          <p:cNvPicPr>
            <a:picLocks noGrp="1" noChangeAspect="1"/>
          </p:cNvPicPr>
          <p:nvPr>
            <p:ph type="pic" sz="quarter" idx="11"/>
          </p:nvPr>
        </p:nvPicPr>
        <p:blipFill rotWithShape="1">
          <a:blip r:embed="rId4" cstate="print">
            <a:extLst>
              <a:ext uri="{28A0092B-C50C-407E-A947-70E740481C1C}">
                <a14:useLocalDpi xmlns:a14="http://schemas.microsoft.com/office/drawing/2010/main" val="0"/>
              </a:ext>
            </a:extLst>
          </a:blip>
          <a:srcRect l="674" r="674"/>
          <a:stretch>
            <a:fillRect/>
          </a:stretch>
        </p:blipFill>
        <p:spPr/>
      </p:pic>
    </p:spTree>
    <p:extLst>
      <p:ext uri="{BB962C8B-B14F-4D97-AF65-F5344CB8AC3E}">
        <p14:creationId xmlns:p14="http://schemas.microsoft.com/office/powerpoint/2010/main" val="38664960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8D51D-12C3-B915-C812-61B34BB05D71}"/>
            </a:ext>
          </a:extLst>
        </p:cNvPr>
        <p:cNvGrpSpPr/>
        <p:nvPr/>
      </p:nvGrpSpPr>
      <p:grpSpPr>
        <a:xfrm>
          <a:off x="0" y="0"/>
          <a:ext cx="0" cy="0"/>
          <a:chOff x="0" y="0"/>
          <a:chExt cx="0" cy="0"/>
        </a:xfrm>
      </p:grpSpPr>
      <p:pic>
        <p:nvPicPr>
          <p:cNvPr id="27" name="Picture Placeholder 26">
            <a:extLst>
              <a:ext uri="{FF2B5EF4-FFF2-40B4-BE49-F238E27FC236}">
                <a16:creationId xmlns:a16="http://schemas.microsoft.com/office/drawing/2014/main" id="{DD1F9A3D-DA7A-D8A5-CFF7-407D21060FDE}"/>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6825" r="-6825"/>
          <a:stretch>
            <a:fillRect/>
          </a:stretch>
        </p:blipFill>
        <p:spPr/>
      </p:pic>
    </p:spTree>
    <p:extLst>
      <p:ext uri="{BB962C8B-B14F-4D97-AF65-F5344CB8AC3E}">
        <p14:creationId xmlns:p14="http://schemas.microsoft.com/office/powerpoint/2010/main" val="2998685301"/>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63DCE-475A-676E-BE4E-A94981470163}"/>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5BE447A1-6432-9E2E-4F84-9D19A8CD4144}"/>
              </a:ext>
            </a:extLst>
          </p:cNvPr>
          <p:cNvSpPr>
            <a:spLocks noGrp="1"/>
          </p:cNvSpPr>
          <p:nvPr>
            <p:ph type="title"/>
          </p:nvPr>
        </p:nvSpPr>
        <p:spPr/>
        <p:txBody>
          <a:bodyPr>
            <a:normAutofit fontScale="90000"/>
          </a:bodyPr>
          <a:lstStyle/>
          <a:p>
            <a:r>
              <a:rPr lang="en-CA" dirty="0"/>
              <a:t>Atmospheric rendering</a:t>
            </a:r>
          </a:p>
        </p:txBody>
      </p:sp>
      <p:sp>
        <p:nvSpPr>
          <p:cNvPr id="2" name="Text Placeholder 1">
            <a:extLst>
              <a:ext uri="{FF2B5EF4-FFF2-40B4-BE49-F238E27FC236}">
                <a16:creationId xmlns:a16="http://schemas.microsoft.com/office/drawing/2014/main" id="{462A3EEE-C520-3EAF-4E85-F0E7BFA4E604}"/>
              </a:ext>
            </a:extLst>
          </p:cNvPr>
          <p:cNvSpPr>
            <a:spLocks noGrp="1"/>
          </p:cNvSpPr>
          <p:nvPr>
            <p:ph type="body" sz="half" idx="1"/>
          </p:nvPr>
        </p:nvSpPr>
        <p:spPr/>
        <p:txBody>
          <a:bodyPr/>
          <a:lstStyle/>
          <a:p>
            <a:r>
              <a:rPr lang="en-CA" dirty="0"/>
              <a:t>Based on Hillaire’s work</a:t>
            </a:r>
          </a:p>
          <a:p>
            <a:r>
              <a:rPr lang="en-CA" dirty="0"/>
              <a:t>Sampled across full visible spectrum</a:t>
            </a:r>
          </a:p>
          <a:p>
            <a:r>
              <a:rPr lang="en-CA" dirty="0"/>
              <a:t>Improves sunset and sunrise</a:t>
            </a:r>
          </a:p>
          <a:p>
            <a:endParaRPr lang="en-CA" dirty="0"/>
          </a:p>
        </p:txBody>
      </p:sp>
      <p:pic>
        <p:nvPicPr>
          <p:cNvPr id="9" name="Picture Placeholder 12">
            <a:extLst>
              <a:ext uri="{FF2B5EF4-FFF2-40B4-BE49-F238E27FC236}">
                <a16:creationId xmlns:a16="http://schemas.microsoft.com/office/drawing/2014/main" id="{BB429191-7593-54CD-F00F-A5D9AB1F0B23}"/>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t="13" b="13"/>
          <a:stretch/>
        </p:blipFill>
        <p:spPr/>
      </p:pic>
      <p:pic>
        <p:nvPicPr>
          <p:cNvPr id="10" name="Picture Placeholder 13">
            <a:extLst>
              <a:ext uri="{FF2B5EF4-FFF2-40B4-BE49-F238E27FC236}">
                <a16:creationId xmlns:a16="http://schemas.microsoft.com/office/drawing/2014/main" id="{88E6201A-BED4-497B-40A7-5D416E80F35B}"/>
              </a:ext>
            </a:extLst>
          </p:cNvPr>
          <p:cNvPicPr>
            <a:picLocks noGrp="1" noChangeAspect="1"/>
          </p:cNvPicPr>
          <p:nvPr>
            <p:ph type="pic" sz="quarter" idx="11"/>
          </p:nvPr>
        </p:nvPicPr>
        <p:blipFill>
          <a:blip r:embed="rId5" cstate="print">
            <a:extLst>
              <a:ext uri="{28A0092B-C50C-407E-A947-70E740481C1C}">
                <a14:useLocalDpi xmlns:a14="http://schemas.microsoft.com/office/drawing/2010/main" val="0"/>
              </a:ext>
            </a:extLst>
          </a:blip>
          <a:srcRect l="6011" r="6011"/>
          <a:stretch/>
        </p:blipFill>
        <p:spPr/>
      </p:pic>
    </p:spTree>
    <p:extLst>
      <p:ext uri="{BB962C8B-B14F-4D97-AF65-F5344CB8AC3E}">
        <p14:creationId xmlns:p14="http://schemas.microsoft.com/office/powerpoint/2010/main" val="7444929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0F148333-2529-FEA5-2EDA-AAB3907E853E}"/>
              </a:ext>
            </a:extLst>
          </p:cNvPr>
          <p:cNvPicPr>
            <a:picLocks noGrp="1" noChangeAspect="1"/>
          </p:cNvPicPr>
          <p:nvPr>
            <p:ph type="pic" sz="quarter" idx="13"/>
          </p:nvPr>
        </p:nvPicPr>
        <p:blipFill>
          <a:blip r:embed="rId4" cstate="print">
            <a:extLst>
              <a:ext uri="{28A0092B-C50C-407E-A947-70E740481C1C}">
                <a14:useLocalDpi xmlns:a14="http://schemas.microsoft.com/office/drawing/2010/main" val="0"/>
              </a:ext>
            </a:extLst>
          </a:blip>
          <a:srcRect t="13" b="13"/>
          <a:stretch/>
        </p:blipFill>
        <p:spPr>
          <a:xfrm>
            <a:off x="2047319" y="83364"/>
            <a:ext cx="10504800" cy="6260400"/>
          </a:xfrm>
        </p:spPr>
      </p:pic>
      <p:pic>
        <p:nvPicPr>
          <p:cNvPr id="11" name="Picture Placeholder 10">
            <a:extLst>
              <a:ext uri="{FF2B5EF4-FFF2-40B4-BE49-F238E27FC236}">
                <a16:creationId xmlns:a16="http://schemas.microsoft.com/office/drawing/2014/main" id="{91C18C0B-39E3-08D3-D260-21F554EC6D09}"/>
              </a:ext>
            </a:extLst>
          </p:cNvPr>
          <p:cNvPicPr>
            <a:picLocks noGrp="1" noChangeAspect="1"/>
          </p:cNvPicPr>
          <p:nvPr>
            <p:ph type="pic" sz="quarter" idx="14"/>
          </p:nvPr>
        </p:nvPicPr>
        <p:blipFill>
          <a:blip r:embed="rId5" cstate="print">
            <a:extLst>
              <a:ext uri="{28A0092B-C50C-407E-A947-70E740481C1C}">
                <a14:useLocalDpi xmlns:a14="http://schemas.microsoft.com/office/drawing/2010/main" val="0"/>
              </a:ext>
            </a:extLst>
          </a:blip>
          <a:srcRect t="21" b="21"/>
          <a:stretch/>
        </p:blipFill>
        <p:spPr>
          <a:xfrm>
            <a:off x="12643528" y="83364"/>
            <a:ext cx="10504800" cy="6260400"/>
          </a:xfrm>
        </p:spPr>
      </p:pic>
      <p:pic>
        <p:nvPicPr>
          <p:cNvPr id="13" name="Picture Placeholder 12">
            <a:extLst>
              <a:ext uri="{FF2B5EF4-FFF2-40B4-BE49-F238E27FC236}">
                <a16:creationId xmlns:a16="http://schemas.microsoft.com/office/drawing/2014/main" id="{9BFD32D7-E8CD-92EE-73E5-0D39FC1C217D}"/>
              </a:ext>
            </a:extLst>
          </p:cNvPr>
          <p:cNvPicPr>
            <a:picLocks noGrp="1" noChangeAspect="1"/>
          </p:cNvPicPr>
          <p:nvPr>
            <p:ph type="pic" sz="quarter" idx="15"/>
          </p:nvPr>
        </p:nvPicPr>
        <p:blipFill>
          <a:blip r:embed="rId6" cstate="print">
            <a:extLst>
              <a:ext uri="{28A0092B-C50C-407E-A947-70E740481C1C}">
                <a14:useLocalDpi xmlns:a14="http://schemas.microsoft.com/office/drawing/2010/main" val="0"/>
              </a:ext>
            </a:extLst>
          </a:blip>
          <a:srcRect t="1" b="1"/>
          <a:stretch/>
        </p:blipFill>
        <p:spPr>
          <a:xfrm>
            <a:off x="2047319" y="6432524"/>
            <a:ext cx="10504800" cy="6260400"/>
          </a:xfrm>
        </p:spPr>
      </p:pic>
      <p:pic>
        <p:nvPicPr>
          <p:cNvPr id="14" name="Picture Placeholder 13">
            <a:extLst>
              <a:ext uri="{FF2B5EF4-FFF2-40B4-BE49-F238E27FC236}">
                <a16:creationId xmlns:a16="http://schemas.microsoft.com/office/drawing/2014/main" id="{273EBB5F-04C8-757B-9D99-4A40603AE691}"/>
              </a:ext>
            </a:extLst>
          </p:cNvPr>
          <p:cNvPicPr>
            <a:picLocks noGrp="1" noChangeAspect="1"/>
          </p:cNvPicPr>
          <p:nvPr>
            <p:ph type="pic" sz="quarter" idx="16"/>
          </p:nvPr>
        </p:nvPicPr>
        <p:blipFill>
          <a:blip r:embed="rId7" cstate="print">
            <a:extLst>
              <a:ext uri="{28A0092B-C50C-407E-A947-70E740481C1C}">
                <a14:useLocalDpi xmlns:a14="http://schemas.microsoft.com/office/drawing/2010/main" val="0"/>
              </a:ext>
            </a:extLst>
          </a:blip>
          <a:srcRect t="8" b="8"/>
          <a:stretch/>
        </p:blipFill>
        <p:spPr>
          <a:xfrm>
            <a:off x="12643528" y="6432524"/>
            <a:ext cx="10504800" cy="6260400"/>
          </a:xfrm>
        </p:spPr>
      </p:pic>
      <p:sp>
        <p:nvSpPr>
          <p:cNvPr id="20" name="Title 19">
            <a:extLst>
              <a:ext uri="{FF2B5EF4-FFF2-40B4-BE49-F238E27FC236}">
                <a16:creationId xmlns:a16="http://schemas.microsoft.com/office/drawing/2014/main" id="{265AE73B-7BAD-E62F-4012-C20A34EC08EB}"/>
              </a:ext>
            </a:extLst>
          </p:cNvPr>
          <p:cNvSpPr>
            <a:spLocks noGrp="1"/>
          </p:cNvSpPr>
          <p:nvPr>
            <p:ph type="title"/>
          </p:nvPr>
        </p:nvSpPr>
        <p:spPr/>
        <p:txBody>
          <a:bodyPr>
            <a:normAutofit fontScale="90000"/>
          </a:bodyPr>
          <a:lstStyle/>
          <a:p>
            <a:r>
              <a:rPr lang="en-CA" dirty="0"/>
              <a:t>Volumetric clouds</a:t>
            </a:r>
          </a:p>
        </p:txBody>
      </p:sp>
      <p:sp>
        <p:nvSpPr>
          <p:cNvPr id="4" name="Slide Number Placeholder 3">
            <a:extLst>
              <a:ext uri="{FF2B5EF4-FFF2-40B4-BE49-F238E27FC236}">
                <a16:creationId xmlns:a16="http://schemas.microsoft.com/office/drawing/2014/main" id="{7E74A09B-F4AF-5947-F923-7BD056F7D56A}"/>
              </a:ext>
            </a:extLst>
          </p:cNvPr>
          <p:cNvSpPr>
            <a:spLocks noGrp="1"/>
          </p:cNvSpPr>
          <p:nvPr>
            <p:ph type="sldNum" sz="quarter" idx="2"/>
          </p:nvPr>
        </p:nvSpPr>
        <p:spPr>
          <a:xfrm>
            <a:off x="23271837" y="11798923"/>
            <a:ext cx="883333" cy="894001"/>
          </a:xfrm>
        </p:spPr>
        <p:txBody>
          <a:bodyPr/>
          <a:lstStyle/>
          <a:p>
            <a:fld id="{86CB4B4D-7CA3-9044-876B-883B54F8677D}" type="slidenum">
              <a:rPr lang="en-CA" smtClean="0"/>
              <a:pPr/>
              <a:t>36</a:t>
            </a:fld>
            <a:endParaRPr lang="en-CA" dirty="0"/>
          </a:p>
        </p:txBody>
      </p:sp>
    </p:spTree>
    <p:extLst>
      <p:ext uri="{BB962C8B-B14F-4D97-AF65-F5344CB8AC3E}">
        <p14:creationId xmlns:p14="http://schemas.microsoft.com/office/powerpoint/2010/main" val="4013453778"/>
      </p:ext>
    </p:extLst>
  </p:cSld>
  <p:clrMapOvr>
    <a:masterClrMapping/>
  </p:clrMapOvr>
  <p:transition spd="med"/>
  <p:extLst>
    <p:ext uri="{6950BFC3-D8DA-4A85-94F7-54DA5524770B}">
      <p188:commentRel xmlns:p188="http://schemas.microsoft.com/office/powerpoint/2018/8/main" r:id="rId3"/>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62209-9564-CDD8-C219-F388AEA916C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CD39930-EA42-537E-6A54-CDFC00A2795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4732" b="4732"/>
          <a:stretch/>
        </p:blipFill>
        <p:spPr/>
      </p:pic>
    </p:spTree>
    <p:extLst>
      <p:ext uri="{BB962C8B-B14F-4D97-AF65-F5344CB8AC3E}">
        <p14:creationId xmlns:p14="http://schemas.microsoft.com/office/powerpoint/2010/main" val="1114048985"/>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161DB-0F8C-7366-8D41-0CDB4799469E}"/>
              </a:ext>
            </a:extLst>
          </p:cNvPr>
          <p:cNvSpPr>
            <a:spLocks noGrp="1"/>
          </p:cNvSpPr>
          <p:nvPr>
            <p:ph type="title"/>
          </p:nvPr>
        </p:nvSpPr>
        <p:spPr>
          <a:xfrm>
            <a:off x="831199" y="1186733"/>
            <a:ext cx="22721602" cy="1527201"/>
          </a:xfrm>
        </p:spPr>
        <p:txBody>
          <a:bodyPr>
            <a:normAutofit fontScale="90000"/>
          </a:bodyPr>
          <a:lstStyle/>
          <a:p>
            <a:r>
              <a:rPr lang="en-US" dirty="0"/>
              <a:t>Vegetation</a:t>
            </a:r>
            <a:endParaRPr lang="en-CA" dirty="0"/>
          </a:p>
        </p:txBody>
      </p:sp>
      <p:sp>
        <p:nvSpPr>
          <p:cNvPr id="3" name="Text Placeholder 2">
            <a:extLst>
              <a:ext uri="{FF2B5EF4-FFF2-40B4-BE49-F238E27FC236}">
                <a16:creationId xmlns:a16="http://schemas.microsoft.com/office/drawing/2014/main" id="{D6812778-2F3F-5FAA-FAFA-C9359DB9EAD7}"/>
              </a:ext>
            </a:extLst>
          </p:cNvPr>
          <p:cNvSpPr>
            <a:spLocks noGrp="1"/>
          </p:cNvSpPr>
          <p:nvPr>
            <p:ph type="body" sz="half" idx="1"/>
          </p:nvPr>
        </p:nvSpPr>
        <p:spPr>
          <a:xfrm>
            <a:off x="831198" y="3073266"/>
            <a:ext cx="12567407" cy="9110401"/>
          </a:xfrm>
        </p:spPr>
        <p:txBody>
          <a:bodyPr>
            <a:normAutofit/>
          </a:bodyPr>
          <a:lstStyle/>
          <a:p>
            <a:r>
              <a:rPr lang="en-CA" dirty="0"/>
              <a:t>Quad billboard meshes</a:t>
            </a:r>
          </a:p>
          <a:p>
            <a:r>
              <a:rPr lang="en-CA" dirty="0"/>
              <a:t>Low resolution atlas textures</a:t>
            </a:r>
          </a:p>
          <a:p>
            <a:r>
              <a:rPr lang="en-CA" dirty="0"/>
              <a:t>Low vegetation density</a:t>
            </a:r>
          </a:p>
          <a:p>
            <a:r>
              <a:rPr lang="en-CA" dirty="0"/>
              <a:t>High density 3D vegetation</a:t>
            </a:r>
          </a:p>
        </p:txBody>
      </p:sp>
      <p:sp>
        <p:nvSpPr>
          <p:cNvPr id="4" name="Slide Number Placeholder 3">
            <a:extLst>
              <a:ext uri="{FF2B5EF4-FFF2-40B4-BE49-F238E27FC236}">
                <a16:creationId xmlns:a16="http://schemas.microsoft.com/office/drawing/2014/main" id="{AB1876DD-FB6B-FF76-F318-78AFF0ABB2C5}"/>
              </a:ext>
            </a:extLst>
          </p:cNvPr>
          <p:cNvSpPr>
            <a:spLocks noGrp="1"/>
          </p:cNvSpPr>
          <p:nvPr>
            <p:ph type="sldNum" sz="quarter" idx="2"/>
          </p:nvPr>
        </p:nvSpPr>
        <p:spPr>
          <a:xfrm>
            <a:off x="23136698" y="11885812"/>
            <a:ext cx="938005" cy="884903"/>
          </a:xfrm>
        </p:spPr>
        <p:txBody>
          <a:bodyPr/>
          <a:lstStyle/>
          <a:p>
            <a:fld id="{86CB4B4D-7CA3-9044-876B-883B54F8677D}" type="slidenum">
              <a:rPr lang="en-CA" smtClean="0"/>
              <a:pPr/>
              <a:t>38</a:t>
            </a:fld>
            <a:endParaRPr lang="en-CA" dirty="0"/>
          </a:p>
        </p:txBody>
      </p:sp>
      <p:pic>
        <p:nvPicPr>
          <p:cNvPr id="9" name="Picture Placeholder 8">
            <a:extLst>
              <a:ext uri="{FF2B5EF4-FFF2-40B4-BE49-F238E27FC236}">
                <a16:creationId xmlns:a16="http://schemas.microsoft.com/office/drawing/2014/main" id="{2E28B1CA-0664-53DA-1F37-076CB4D3F06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675" r="675"/>
          <a:stretch/>
        </p:blipFill>
        <p:spPr>
          <a:xfrm>
            <a:off x="9875520" y="2223028"/>
            <a:ext cx="14128063" cy="8419706"/>
          </a:xfrm>
        </p:spPr>
      </p:pic>
    </p:spTree>
    <p:extLst>
      <p:ext uri="{BB962C8B-B14F-4D97-AF65-F5344CB8AC3E}">
        <p14:creationId xmlns:p14="http://schemas.microsoft.com/office/powerpoint/2010/main" val="221232965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BD5F1-5191-9AED-D5D8-9F983AEE0C0F}"/>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EE13FA9-BED3-167E-F485-7715E82A94E7}"/>
              </a:ext>
            </a:extLst>
          </p:cNvPr>
          <p:cNvSpPr>
            <a:spLocks noGrp="1"/>
          </p:cNvSpPr>
          <p:nvPr>
            <p:ph type="sldNum" sz="quarter" idx="2"/>
          </p:nvPr>
        </p:nvSpPr>
        <p:spPr/>
        <p:txBody>
          <a:bodyPr/>
          <a:lstStyle/>
          <a:p>
            <a:fld id="{86CB4B4D-7CA3-9044-876B-883B54F8677D}" type="slidenum">
              <a:rPr lang="en-CA" smtClean="0"/>
              <a:pPr/>
              <a:t>39</a:t>
            </a:fld>
            <a:endParaRPr lang="en-CA" dirty="0"/>
          </a:p>
        </p:txBody>
      </p:sp>
      <p:grpSp>
        <p:nvGrpSpPr>
          <p:cNvPr id="3" name="Group 2">
            <a:extLst>
              <a:ext uri="{FF2B5EF4-FFF2-40B4-BE49-F238E27FC236}">
                <a16:creationId xmlns:a16="http://schemas.microsoft.com/office/drawing/2014/main" id="{8AAFD7B7-5998-665F-C162-663A2F61D04B}"/>
              </a:ext>
            </a:extLst>
          </p:cNvPr>
          <p:cNvGrpSpPr/>
          <p:nvPr/>
        </p:nvGrpSpPr>
        <p:grpSpPr>
          <a:xfrm>
            <a:off x="7872513" y="4988014"/>
            <a:ext cx="3689567" cy="4735106"/>
            <a:chOff x="7872513" y="4988014"/>
            <a:chExt cx="3689567" cy="4735106"/>
          </a:xfrm>
        </p:grpSpPr>
        <p:sp>
          <p:nvSpPr>
            <p:cNvPr id="17" name="Flowchart: Document 16">
              <a:extLst>
                <a:ext uri="{FF2B5EF4-FFF2-40B4-BE49-F238E27FC236}">
                  <a16:creationId xmlns:a16="http://schemas.microsoft.com/office/drawing/2014/main" id="{58E7350C-9A2C-B7A6-ABFF-BFDFAAEA76EC}"/>
                </a:ext>
              </a:extLst>
            </p:cNvPr>
            <p:cNvSpPr/>
            <p:nvPr/>
          </p:nvSpPr>
          <p:spPr>
            <a:xfrm>
              <a:off x="7872513" y="4988014"/>
              <a:ext cx="3689567" cy="4735106"/>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Extruded Points</a:t>
              </a:r>
            </a:p>
          </p:txBody>
        </p:sp>
        <p:sp>
          <p:nvSpPr>
            <p:cNvPr id="18" name="Rectangle 17">
              <a:extLst>
                <a:ext uri="{FF2B5EF4-FFF2-40B4-BE49-F238E27FC236}">
                  <a16:creationId xmlns:a16="http://schemas.microsoft.com/office/drawing/2014/main" id="{81C2E325-1095-6A29-24DD-DC8858221345}"/>
                </a:ext>
              </a:extLst>
            </p:cNvPr>
            <p:cNvSpPr/>
            <p:nvPr/>
          </p:nvSpPr>
          <p:spPr>
            <a:xfrm>
              <a:off x="8226496" y="548203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19" name="Rectangle 18">
              <a:extLst>
                <a:ext uri="{FF2B5EF4-FFF2-40B4-BE49-F238E27FC236}">
                  <a16:creationId xmlns:a16="http://schemas.microsoft.com/office/drawing/2014/main" id="{B64E2FA4-CBF2-2E89-E33C-51B20A2D650C}"/>
                </a:ext>
              </a:extLst>
            </p:cNvPr>
            <p:cNvSpPr/>
            <p:nvPr/>
          </p:nvSpPr>
          <p:spPr>
            <a:xfrm>
              <a:off x="8226496" y="650819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0" name="Rectangle 19">
              <a:extLst>
                <a:ext uri="{FF2B5EF4-FFF2-40B4-BE49-F238E27FC236}">
                  <a16:creationId xmlns:a16="http://schemas.microsoft.com/office/drawing/2014/main" id="{7559C3F3-5E63-94AB-EBA2-7B93EB4A6967}"/>
                </a:ext>
              </a:extLst>
            </p:cNvPr>
            <p:cNvSpPr/>
            <p:nvPr/>
          </p:nvSpPr>
          <p:spPr>
            <a:xfrm>
              <a:off x="8212563" y="753435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grpSp>
        <p:nvGrpSpPr>
          <p:cNvPr id="6" name="Group 5">
            <a:extLst>
              <a:ext uri="{FF2B5EF4-FFF2-40B4-BE49-F238E27FC236}">
                <a16:creationId xmlns:a16="http://schemas.microsoft.com/office/drawing/2014/main" id="{F0EC2851-A6AC-D7CF-8270-E06E92707120}"/>
              </a:ext>
            </a:extLst>
          </p:cNvPr>
          <p:cNvGrpSpPr/>
          <p:nvPr/>
        </p:nvGrpSpPr>
        <p:grpSpPr>
          <a:xfrm>
            <a:off x="12048273" y="4988014"/>
            <a:ext cx="3689567" cy="5323338"/>
            <a:chOff x="12048273" y="4988014"/>
            <a:chExt cx="3689567" cy="5323338"/>
          </a:xfrm>
        </p:grpSpPr>
        <p:sp>
          <p:nvSpPr>
            <p:cNvPr id="37" name="Flowchart: Document 36">
              <a:extLst>
                <a:ext uri="{FF2B5EF4-FFF2-40B4-BE49-F238E27FC236}">
                  <a16:creationId xmlns:a16="http://schemas.microsoft.com/office/drawing/2014/main" id="{633E2D6A-2154-BBCE-9506-A637DCEE2FB6}"/>
                </a:ext>
              </a:extLst>
            </p:cNvPr>
            <p:cNvSpPr/>
            <p:nvPr/>
          </p:nvSpPr>
          <p:spPr>
            <a:xfrm>
              <a:off x="12048273" y="4988014"/>
              <a:ext cx="3689567" cy="5323338"/>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Mesh buffer</a:t>
              </a:r>
            </a:p>
          </p:txBody>
        </p:sp>
        <p:sp>
          <p:nvSpPr>
            <p:cNvPr id="38" name="Rectangle 37">
              <a:extLst>
                <a:ext uri="{FF2B5EF4-FFF2-40B4-BE49-F238E27FC236}">
                  <a16:creationId xmlns:a16="http://schemas.microsoft.com/office/drawing/2014/main" id="{09FF43B2-B177-8F34-0ADC-0865134EDFF0}"/>
                </a:ext>
              </a:extLst>
            </p:cNvPr>
            <p:cNvSpPr/>
            <p:nvPr/>
          </p:nvSpPr>
          <p:spPr>
            <a:xfrm>
              <a:off x="12388323" y="5452692"/>
              <a:ext cx="3009466" cy="1285547"/>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1</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39" name="Rectangle 38">
              <a:extLst>
                <a:ext uri="{FF2B5EF4-FFF2-40B4-BE49-F238E27FC236}">
                  <a16:creationId xmlns:a16="http://schemas.microsoft.com/office/drawing/2014/main" id="{E3EAB715-E935-5F62-3BBD-F8C60D088B75}"/>
                </a:ext>
              </a:extLst>
            </p:cNvPr>
            <p:cNvSpPr/>
            <p:nvPr/>
          </p:nvSpPr>
          <p:spPr>
            <a:xfrm>
              <a:off x="12388323" y="6792959"/>
              <a:ext cx="3009466" cy="95411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2</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60" name="Rectangle 59">
              <a:extLst>
                <a:ext uri="{FF2B5EF4-FFF2-40B4-BE49-F238E27FC236}">
                  <a16:creationId xmlns:a16="http://schemas.microsoft.com/office/drawing/2014/main" id="{4929A36E-277C-9D95-9799-03627E0BE7BC}"/>
                </a:ext>
              </a:extLst>
            </p:cNvPr>
            <p:cNvSpPr/>
            <p:nvPr/>
          </p:nvSpPr>
          <p:spPr>
            <a:xfrm>
              <a:off x="12388323" y="7801789"/>
              <a:ext cx="3009466" cy="137796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3</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sp>
        <p:nvSpPr>
          <p:cNvPr id="2" name="Rectangle: Rounded Corners 1">
            <a:extLst>
              <a:ext uri="{FF2B5EF4-FFF2-40B4-BE49-F238E27FC236}">
                <a16:creationId xmlns:a16="http://schemas.microsoft.com/office/drawing/2014/main" id="{54822265-3561-9E5F-3F5A-5516E5ECDE56}"/>
              </a:ext>
            </a:extLst>
          </p:cNvPr>
          <p:cNvSpPr/>
          <p:nvPr/>
        </p:nvSpPr>
        <p:spPr>
          <a:xfrm>
            <a:off x="9303028" y="1410231"/>
            <a:ext cx="4937758" cy="1938852"/>
          </a:xfrm>
          <a:prstGeom prst="roundRect">
            <a:avLst/>
          </a:prstGeom>
          <a:solidFill>
            <a:schemeClr val="accent2">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CPU</a:t>
            </a:r>
          </a:p>
        </p:txBody>
      </p:sp>
      <p:cxnSp>
        <p:nvCxnSpPr>
          <p:cNvPr id="5" name="Straight Arrow Connector 4">
            <a:extLst>
              <a:ext uri="{FF2B5EF4-FFF2-40B4-BE49-F238E27FC236}">
                <a16:creationId xmlns:a16="http://schemas.microsoft.com/office/drawing/2014/main" id="{BAA4FC1A-05D2-2CD5-CDC8-678B581AECF8}"/>
              </a:ext>
            </a:extLst>
          </p:cNvPr>
          <p:cNvCxnSpPr>
            <a:cxnSpLocks/>
            <a:endCxn id="17" idx="0"/>
          </p:cNvCxnSpPr>
          <p:nvPr/>
        </p:nvCxnSpPr>
        <p:spPr>
          <a:xfrm flipH="1">
            <a:off x="9717297" y="3349083"/>
            <a:ext cx="899903" cy="163893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07360525-2695-7C71-00C5-C9BEF7F045C1}"/>
              </a:ext>
            </a:extLst>
          </p:cNvPr>
          <p:cNvCxnSpPr>
            <a:cxnSpLocks/>
            <a:endCxn id="37" idx="0"/>
          </p:cNvCxnSpPr>
          <p:nvPr/>
        </p:nvCxnSpPr>
        <p:spPr>
          <a:xfrm>
            <a:off x="12975464" y="3349083"/>
            <a:ext cx="917593" cy="163893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843392458"/>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D4428-FC16-A978-87F3-C947B5CBD62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F741BC-7712-FB07-74B6-C4B7F22CC8E1}"/>
              </a:ext>
            </a:extLst>
          </p:cNvPr>
          <p:cNvSpPr>
            <a:spLocks noGrp="1"/>
          </p:cNvSpPr>
          <p:nvPr>
            <p:ph type="sldNum" sz="quarter" idx="2"/>
          </p:nvPr>
        </p:nvSpPr>
        <p:spPr/>
        <p:txBody>
          <a:bodyPr/>
          <a:lstStyle/>
          <a:p>
            <a:fld id="{86CB4B4D-7CA3-9044-876B-883B54F8677D}" type="slidenum">
              <a:rPr lang="en-CA" smtClean="0"/>
              <a:pPr/>
              <a:t>40</a:t>
            </a:fld>
            <a:endParaRPr lang="en-CA" dirty="0"/>
          </a:p>
        </p:txBody>
      </p:sp>
      <p:grpSp>
        <p:nvGrpSpPr>
          <p:cNvPr id="2" name="Group 1">
            <a:extLst>
              <a:ext uri="{FF2B5EF4-FFF2-40B4-BE49-F238E27FC236}">
                <a16:creationId xmlns:a16="http://schemas.microsoft.com/office/drawing/2014/main" id="{460531D5-EE3D-DC85-0125-44399EA62564}"/>
              </a:ext>
            </a:extLst>
          </p:cNvPr>
          <p:cNvGrpSpPr/>
          <p:nvPr/>
        </p:nvGrpSpPr>
        <p:grpSpPr>
          <a:xfrm>
            <a:off x="694295" y="1252854"/>
            <a:ext cx="3689567" cy="4735106"/>
            <a:chOff x="2071153" y="2620734"/>
            <a:chExt cx="3689567" cy="4735106"/>
          </a:xfrm>
        </p:grpSpPr>
        <p:sp>
          <p:nvSpPr>
            <p:cNvPr id="17" name="Flowchart: Document 16">
              <a:extLst>
                <a:ext uri="{FF2B5EF4-FFF2-40B4-BE49-F238E27FC236}">
                  <a16:creationId xmlns:a16="http://schemas.microsoft.com/office/drawing/2014/main" id="{7B748CAE-1A94-99CA-C53D-1E92D19749BF}"/>
                </a:ext>
              </a:extLst>
            </p:cNvPr>
            <p:cNvSpPr/>
            <p:nvPr/>
          </p:nvSpPr>
          <p:spPr>
            <a:xfrm>
              <a:off x="2071153" y="2620734"/>
              <a:ext cx="3689567" cy="4735106"/>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Extruded Points</a:t>
              </a:r>
            </a:p>
          </p:txBody>
        </p:sp>
        <p:sp>
          <p:nvSpPr>
            <p:cNvPr id="18" name="Rectangle 17">
              <a:extLst>
                <a:ext uri="{FF2B5EF4-FFF2-40B4-BE49-F238E27FC236}">
                  <a16:creationId xmlns:a16="http://schemas.microsoft.com/office/drawing/2014/main" id="{49826D73-9CC8-9184-25A2-9DAB43CF765C}"/>
                </a:ext>
              </a:extLst>
            </p:cNvPr>
            <p:cNvSpPr/>
            <p:nvPr/>
          </p:nvSpPr>
          <p:spPr>
            <a:xfrm>
              <a:off x="2425136" y="311475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19" name="Rectangle 18">
              <a:extLst>
                <a:ext uri="{FF2B5EF4-FFF2-40B4-BE49-F238E27FC236}">
                  <a16:creationId xmlns:a16="http://schemas.microsoft.com/office/drawing/2014/main" id="{928B71DF-E170-47E3-DB44-0A6ABBBADB93}"/>
                </a:ext>
              </a:extLst>
            </p:cNvPr>
            <p:cNvSpPr/>
            <p:nvPr/>
          </p:nvSpPr>
          <p:spPr>
            <a:xfrm>
              <a:off x="2425136" y="414091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0" name="Rectangle 19">
              <a:extLst>
                <a:ext uri="{FF2B5EF4-FFF2-40B4-BE49-F238E27FC236}">
                  <a16:creationId xmlns:a16="http://schemas.microsoft.com/office/drawing/2014/main" id="{D1C29266-C812-FDE8-7661-82B49A7C156A}"/>
                </a:ext>
              </a:extLst>
            </p:cNvPr>
            <p:cNvSpPr/>
            <p:nvPr/>
          </p:nvSpPr>
          <p:spPr>
            <a:xfrm>
              <a:off x="2425136" y="5169572"/>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grpSp>
        <p:nvGrpSpPr>
          <p:cNvPr id="3" name="Group 2">
            <a:extLst>
              <a:ext uri="{FF2B5EF4-FFF2-40B4-BE49-F238E27FC236}">
                <a16:creationId xmlns:a16="http://schemas.microsoft.com/office/drawing/2014/main" id="{C2A1E19E-A761-1BB2-3991-511404716F4B}"/>
              </a:ext>
            </a:extLst>
          </p:cNvPr>
          <p:cNvGrpSpPr/>
          <p:nvPr/>
        </p:nvGrpSpPr>
        <p:grpSpPr>
          <a:xfrm>
            <a:off x="9781619" y="1870181"/>
            <a:ext cx="3689567" cy="3500452"/>
            <a:chOff x="6800354" y="3230334"/>
            <a:chExt cx="3689567" cy="3500452"/>
          </a:xfrm>
        </p:grpSpPr>
        <p:sp>
          <p:nvSpPr>
            <p:cNvPr id="21" name="Flowchart: Document 20">
              <a:extLst>
                <a:ext uri="{FF2B5EF4-FFF2-40B4-BE49-F238E27FC236}">
                  <a16:creationId xmlns:a16="http://schemas.microsoft.com/office/drawing/2014/main" id="{340D4AC8-59BE-6772-8967-2F8C814E65C8}"/>
                </a:ext>
              </a:extLst>
            </p:cNvPr>
            <p:cNvSpPr/>
            <p:nvPr/>
          </p:nvSpPr>
          <p:spPr>
            <a:xfrm>
              <a:off x="6800354" y="3230334"/>
              <a:ext cx="3689567" cy="3500452"/>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Culled Points</a:t>
              </a:r>
            </a:p>
          </p:txBody>
        </p:sp>
        <p:sp>
          <p:nvSpPr>
            <p:cNvPr id="22" name="Rectangle 21">
              <a:extLst>
                <a:ext uri="{FF2B5EF4-FFF2-40B4-BE49-F238E27FC236}">
                  <a16:creationId xmlns:a16="http://schemas.microsoft.com/office/drawing/2014/main" id="{B85496F3-460E-DED4-9FEF-5FBC74C38528}"/>
                </a:ext>
              </a:extLst>
            </p:cNvPr>
            <p:cNvSpPr/>
            <p:nvPr/>
          </p:nvSpPr>
          <p:spPr>
            <a:xfrm>
              <a:off x="7154337" y="3665671"/>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sp>
          <p:nvSpPr>
            <p:cNvPr id="25" name="Rectangle 24">
              <a:extLst>
                <a:ext uri="{FF2B5EF4-FFF2-40B4-BE49-F238E27FC236}">
                  <a16:creationId xmlns:a16="http://schemas.microsoft.com/office/drawing/2014/main" id="{9737A3EB-6126-26B2-BE85-FFAB6B7A28B5}"/>
                </a:ext>
              </a:extLst>
            </p:cNvPr>
            <p:cNvSpPr/>
            <p:nvPr/>
          </p:nvSpPr>
          <p:spPr>
            <a:xfrm>
              <a:off x="7140404" y="4750516"/>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grpSp>
      <p:sp>
        <p:nvSpPr>
          <p:cNvPr id="7" name="Rectangle: Rounded Corners 6">
            <a:extLst>
              <a:ext uri="{FF2B5EF4-FFF2-40B4-BE49-F238E27FC236}">
                <a16:creationId xmlns:a16="http://schemas.microsoft.com/office/drawing/2014/main" id="{A29763B6-5F21-4400-FB02-AA087C22B89B}"/>
              </a:ext>
            </a:extLst>
          </p:cNvPr>
          <p:cNvSpPr/>
          <p:nvPr/>
        </p:nvSpPr>
        <p:spPr>
          <a:xfrm>
            <a:off x="5372110" y="3070054"/>
            <a:ext cx="3147934" cy="1100706"/>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Compute</a:t>
            </a:r>
          </a:p>
        </p:txBody>
      </p:sp>
      <p:cxnSp>
        <p:nvCxnSpPr>
          <p:cNvPr id="11" name="Straight Arrow Connector 10">
            <a:extLst>
              <a:ext uri="{FF2B5EF4-FFF2-40B4-BE49-F238E27FC236}">
                <a16:creationId xmlns:a16="http://schemas.microsoft.com/office/drawing/2014/main" id="{3BEB662A-1E2F-B192-C59F-E06926152276}"/>
              </a:ext>
            </a:extLst>
          </p:cNvPr>
          <p:cNvCxnSpPr>
            <a:stCxn id="17" idx="3"/>
            <a:endCxn id="7" idx="1"/>
          </p:cNvCxnSpPr>
          <p:nvPr/>
        </p:nvCxnSpPr>
        <p:spPr>
          <a:xfrm>
            <a:off x="4383862" y="3620407"/>
            <a:ext cx="988248"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2" name="Straight Arrow Connector 51">
            <a:extLst>
              <a:ext uri="{FF2B5EF4-FFF2-40B4-BE49-F238E27FC236}">
                <a16:creationId xmlns:a16="http://schemas.microsoft.com/office/drawing/2014/main" id="{AD4FE488-9121-EAE4-5300-2242C9F60EC5}"/>
              </a:ext>
            </a:extLst>
          </p:cNvPr>
          <p:cNvCxnSpPr>
            <a:stCxn id="7" idx="3"/>
            <a:endCxn id="21" idx="1"/>
          </p:cNvCxnSpPr>
          <p:nvPr/>
        </p:nvCxnSpPr>
        <p:spPr>
          <a:xfrm>
            <a:off x="8520044" y="3620407"/>
            <a:ext cx="1261575"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4005602775"/>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3F600-2803-42C9-489E-658F4241832A}"/>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D18C9C2-2CC1-CFE8-EF97-EDD7BEC77AD9}"/>
              </a:ext>
            </a:extLst>
          </p:cNvPr>
          <p:cNvSpPr>
            <a:spLocks noGrp="1"/>
          </p:cNvSpPr>
          <p:nvPr>
            <p:ph type="sldNum" sz="quarter" idx="2"/>
          </p:nvPr>
        </p:nvSpPr>
        <p:spPr/>
        <p:txBody>
          <a:bodyPr/>
          <a:lstStyle/>
          <a:p>
            <a:fld id="{86CB4B4D-7CA3-9044-876B-883B54F8677D}" type="slidenum">
              <a:rPr lang="en-CA" smtClean="0"/>
              <a:pPr/>
              <a:t>41</a:t>
            </a:fld>
            <a:endParaRPr lang="en-CA" dirty="0"/>
          </a:p>
        </p:txBody>
      </p:sp>
      <p:grpSp>
        <p:nvGrpSpPr>
          <p:cNvPr id="2" name="Group 1">
            <a:extLst>
              <a:ext uri="{FF2B5EF4-FFF2-40B4-BE49-F238E27FC236}">
                <a16:creationId xmlns:a16="http://schemas.microsoft.com/office/drawing/2014/main" id="{12FB7D15-54A8-EB05-BF0B-16F6D66A6E03}"/>
              </a:ext>
            </a:extLst>
          </p:cNvPr>
          <p:cNvGrpSpPr/>
          <p:nvPr/>
        </p:nvGrpSpPr>
        <p:grpSpPr>
          <a:xfrm>
            <a:off x="694295" y="1252854"/>
            <a:ext cx="3689567" cy="4735106"/>
            <a:chOff x="2071153" y="2620734"/>
            <a:chExt cx="3689567" cy="4735106"/>
          </a:xfrm>
        </p:grpSpPr>
        <p:sp>
          <p:nvSpPr>
            <p:cNvPr id="17" name="Flowchart: Document 16">
              <a:extLst>
                <a:ext uri="{FF2B5EF4-FFF2-40B4-BE49-F238E27FC236}">
                  <a16:creationId xmlns:a16="http://schemas.microsoft.com/office/drawing/2014/main" id="{ED123A54-3F41-2574-34B3-4B0A78473887}"/>
                </a:ext>
              </a:extLst>
            </p:cNvPr>
            <p:cNvSpPr/>
            <p:nvPr/>
          </p:nvSpPr>
          <p:spPr>
            <a:xfrm>
              <a:off x="2071153" y="2620734"/>
              <a:ext cx="3689567" cy="4735106"/>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Extruded Points</a:t>
              </a:r>
            </a:p>
          </p:txBody>
        </p:sp>
        <p:sp>
          <p:nvSpPr>
            <p:cNvPr id="18" name="Rectangle 17">
              <a:extLst>
                <a:ext uri="{FF2B5EF4-FFF2-40B4-BE49-F238E27FC236}">
                  <a16:creationId xmlns:a16="http://schemas.microsoft.com/office/drawing/2014/main" id="{DF02D9DA-EE40-4F07-53EC-19A48364C6A9}"/>
                </a:ext>
              </a:extLst>
            </p:cNvPr>
            <p:cNvSpPr/>
            <p:nvPr/>
          </p:nvSpPr>
          <p:spPr>
            <a:xfrm>
              <a:off x="2425136" y="311475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19" name="Rectangle 18">
              <a:extLst>
                <a:ext uri="{FF2B5EF4-FFF2-40B4-BE49-F238E27FC236}">
                  <a16:creationId xmlns:a16="http://schemas.microsoft.com/office/drawing/2014/main" id="{51F7808B-C096-A0DA-3DBD-24CBC74B6BF6}"/>
                </a:ext>
              </a:extLst>
            </p:cNvPr>
            <p:cNvSpPr/>
            <p:nvPr/>
          </p:nvSpPr>
          <p:spPr>
            <a:xfrm>
              <a:off x="2425136" y="414091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0" name="Rectangle 19">
              <a:extLst>
                <a:ext uri="{FF2B5EF4-FFF2-40B4-BE49-F238E27FC236}">
                  <a16:creationId xmlns:a16="http://schemas.microsoft.com/office/drawing/2014/main" id="{959D4714-6B80-336D-7398-25D06D47E48B}"/>
                </a:ext>
              </a:extLst>
            </p:cNvPr>
            <p:cNvSpPr/>
            <p:nvPr/>
          </p:nvSpPr>
          <p:spPr>
            <a:xfrm>
              <a:off x="2425136" y="5169572"/>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grpSp>
        <p:nvGrpSpPr>
          <p:cNvPr id="3" name="Group 2">
            <a:extLst>
              <a:ext uri="{FF2B5EF4-FFF2-40B4-BE49-F238E27FC236}">
                <a16:creationId xmlns:a16="http://schemas.microsoft.com/office/drawing/2014/main" id="{CF5A0FB4-4AD4-C5B9-7B1C-04B14F9ABFFA}"/>
              </a:ext>
            </a:extLst>
          </p:cNvPr>
          <p:cNvGrpSpPr/>
          <p:nvPr/>
        </p:nvGrpSpPr>
        <p:grpSpPr>
          <a:xfrm>
            <a:off x="9781619" y="1870181"/>
            <a:ext cx="3689567" cy="3500452"/>
            <a:chOff x="6800354" y="3230334"/>
            <a:chExt cx="3689567" cy="3500452"/>
          </a:xfrm>
        </p:grpSpPr>
        <p:sp>
          <p:nvSpPr>
            <p:cNvPr id="21" name="Flowchart: Document 20">
              <a:extLst>
                <a:ext uri="{FF2B5EF4-FFF2-40B4-BE49-F238E27FC236}">
                  <a16:creationId xmlns:a16="http://schemas.microsoft.com/office/drawing/2014/main" id="{9AD2FC77-11CA-D836-0E20-892C4F077E31}"/>
                </a:ext>
              </a:extLst>
            </p:cNvPr>
            <p:cNvSpPr/>
            <p:nvPr/>
          </p:nvSpPr>
          <p:spPr>
            <a:xfrm>
              <a:off x="6800354" y="3230334"/>
              <a:ext cx="3689567" cy="3500452"/>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Culled Points</a:t>
              </a:r>
            </a:p>
          </p:txBody>
        </p:sp>
        <p:sp>
          <p:nvSpPr>
            <p:cNvPr id="22" name="Rectangle 21">
              <a:extLst>
                <a:ext uri="{FF2B5EF4-FFF2-40B4-BE49-F238E27FC236}">
                  <a16:creationId xmlns:a16="http://schemas.microsoft.com/office/drawing/2014/main" id="{1EFC565A-073B-27CF-9C62-F432596F5051}"/>
                </a:ext>
              </a:extLst>
            </p:cNvPr>
            <p:cNvSpPr/>
            <p:nvPr/>
          </p:nvSpPr>
          <p:spPr>
            <a:xfrm>
              <a:off x="7154337" y="3665671"/>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sp>
          <p:nvSpPr>
            <p:cNvPr id="25" name="Rectangle 24">
              <a:extLst>
                <a:ext uri="{FF2B5EF4-FFF2-40B4-BE49-F238E27FC236}">
                  <a16:creationId xmlns:a16="http://schemas.microsoft.com/office/drawing/2014/main" id="{2AE98AED-4502-9D39-1BDB-830BFD6160FB}"/>
                </a:ext>
              </a:extLst>
            </p:cNvPr>
            <p:cNvSpPr/>
            <p:nvPr/>
          </p:nvSpPr>
          <p:spPr>
            <a:xfrm>
              <a:off x="7140404" y="4750516"/>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grpSp>
      <p:grpSp>
        <p:nvGrpSpPr>
          <p:cNvPr id="5" name="Group 4">
            <a:extLst>
              <a:ext uri="{FF2B5EF4-FFF2-40B4-BE49-F238E27FC236}">
                <a16:creationId xmlns:a16="http://schemas.microsoft.com/office/drawing/2014/main" id="{3E82AC9F-4A9D-D863-EB9A-52E5E6066CC1}"/>
              </a:ext>
            </a:extLst>
          </p:cNvPr>
          <p:cNvGrpSpPr/>
          <p:nvPr/>
        </p:nvGrpSpPr>
        <p:grpSpPr>
          <a:xfrm>
            <a:off x="9781618" y="7582148"/>
            <a:ext cx="3689567" cy="3500452"/>
            <a:chOff x="6800354" y="7135931"/>
            <a:chExt cx="3689567" cy="3500452"/>
          </a:xfrm>
        </p:grpSpPr>
        <p:sp>
          <p:nvSpPr>
            <p:cNvPr id="30" name="Flowchart: Document 29">
              <a:extLst>
                <a:ext uri="{FF2B5EF4-FFF2-40B4-BE49-F238E27FC236}">
                  <a16:creationId xmlns:a16="http://schemas.microsoft.com/office/drawing/2014/main" id="{291F1960-E1D9-5D5A-8040-5037CB7E860E}"/>
                </a:ext>
              </a:extLst>
            </p:cNvPr>
            <p:cNvSpPr/>
            <p:nvPr/>
          </p:nvSpPr>
          <p:spPr>
            <a:xfrm>
              <a:off x="6800354" y="7135931"/>
              <a:ext cx="3689567" cy="3500452"/>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Indirect Draw List</a:t>
              </a:r>
            </a:p>
          </p:txBody>
        </p:sp>
        <p:sp>
          <p:nvSpPr>
            <p:cNvPr id="31" name="Rectangle 30">
              <a:extLst>
                <a:ext uri="{FF2B5EF4-FFF2-40B4-BE49-F238E27FC236}">
                  <a16:creationId xmlns:a16="http://schemas.microsoft.com/office/drawing/2014/main" id="{C5635467-0268-EFC0-A095-F953FED6B488}"/>
                </a:ext>
              </a:extLst>
            </p:cNvPr>
            <p:cNvSpPr/>
            <p:nvPr/>
          </p:nvSpPr>
          <p:spPr>
            <a:xfrm>
              <a:off x="7140404" y="7600610"/>
              <a:ext cx="3009466" cy="95411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Draw 1</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32" name="Rectangle 31">
              <a:extLst>
                <a:ext uri="{FF2B5EF4-FFF2-40B4-BE49-F238E27FC236}">
                  <a16:creationId xmlns:a16="http://schemas.microsoft.com/office/drawing/2014/main" id="{215D9CD5-A336-8823-26C2-E07254A064AF}"/>
                </a:ext>
              </a:extLst>
            </p:cNvPr>
            <p:cNvSpPr/>
            <p:nvPr/>
          </p:nvSpPr>
          <p:spPr>
            <a:xfrm>
              <a:off x="7140404" y="8656113"/>
              <a:ext cx="3009466" cy="95411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Draw 2</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sp>
        <p:nvSpPr>
          <p:cNvPr id="7" name="Rectangle: Rounded Corners 6">
            <a:extLst>
              <a:ext uri="{FF2B5EF4-FFF2-40B4-BE49-F238E27FC236}">
                <a16:creationId xmlns:a16="http://schemas.microsoft.com/office/drawing/2014/main" id="{C1E029EC-C412-83D2-2690-E38AD407C17F}"/>
              </a:ext>
            </a:extLst>
          </p:cNvPr>
          <p:cNvSpPr/>
          <p:nvPr/>
        </p:nvSpPr>
        <p:spPr>
          <a:xfrm>
            <a:off x="5372110" y="3070054"/>
            <a:ext cx="3147934" cy="1100706"/>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Compute</a:t>
            </a:r>
          </a:p>
        </p:txBody>
      </p:sp>
      <p:cxnSp>
        <p:nvCxnSpPr>
          <p:cNvPr id="11" name="Straight Arrow Connector 10">
            <a:extLst>
              <a:ext uri="{FF2B5EF4-FFF2-40B4-BE49-F238E27FC236}">
                <a16:creationId xmlns:a16="http://schemas.microsoft.com/office/drawing/2014/main" id="{C8B5A075-627C-1ED9-2FBD-58F51EDB3CF2}"/>
              </a:ext>
            </a:extLst>
          </p:cNvPr>
          <p:cNvCxnSpPr>
            <a:stCxn id="17" idx="3"/>
            <a:endCxn id="7" idx="1"/>
          </p:cNvCxnSpPr>
          <p:nvPr/>
        </p:nvCxnSpPr>
        <p:spPr>
          <a:xfrm>
            <a:off x="4383862" y="3620407"/>
            <a:ext cx="988248"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44" name="Rectangle: Rounded Corners 43">
            <a:extLst>
              <a:ext uri="{FF2B5EF4-FFF2-40B4-BE49-F238E27FC236}">
                <a16:creationId xmlns:a16="http://schemas.microsoft.com/office/drawing/2014/main" id="{1D2CDA18-9B47-C3EE-E3A3-7E0C72419104}"/>
              </a:ext>
            </a:extLst>
          </p:cNvPr>
          <p:cNvSpPr/>
          <p:nvPr/>
        </p:nvSpPr>
        <p:spPr>
          <a:xfrm>
            <a:off x="10052435" y="5880393"/>
            <a:ext cx="3147934" cy="1100706"/>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Compute</a:t>
            </a:r>
          </a:p>
        </p:txBody>
      </p:sp>
      <p:cxnSp>
        <p:nvCxnSpPr>
          <p:cNvPr id="48" name="Straight Arrow Connector 47">
            <a:extLst>
              <a:ext uri="{FF2B5EF4-FFF2-40B4-BE49-F238E27FC236}">
                <a16:creationId xmlns:a16="http://schemas.microsoft.com/office/drawing/2014/main" id="{036D667D-DBBF-3E70-5D0E-69CE7F4378B5}"/>
              </a:ext>
            </a:extLst>
          </p:cNvPr>
          <p:cNvCxnSpPr>
            <a:stCxn id="21" idx="2"/>
            <a:endCxn id="44" idx="0"/>
          </p:cNvCxnSpPr>
          <p:nvPr/>
        </p:nvCxnSpPr>
        <p:spPr>
          <a:xfrm flipH="1">
            <a:off x="11626402" y="5139214"/>
            <a:ext cx="1" cy="741179"/>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0" name="Straight Arrow Connector 49">
            <a:extLst>
              <a:ext uri="{FF2B5EF4-FFF2-40B4-BE49-F238E27FC236}">
                <a16:creationId xmlns:a16="http://schemas.microsoft.com/office/drawing/2014/main" id="{FE2A9AB0-ABE6-212B-32B8-D3FF65CD3EE4}"/>
              </a:ext>
            </a:extLst>
          </p:cNvPr>
          <p:cNvCxnSpPr>
            <a:stCxn id="44" idx="2"/>
            <a:endCxn id="30" idx="0"/>
          </p:cNvCxnSpPr>
          <p:nvPr/>
        </p:nvCxnSpPr>
        <p:spPr>
          <a:xfrm>
            <a:off x="11626402" y="6981099"/>
            <a:ext cx="0" cy="601049"/>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2" name="Straight Arrow Connector 51">
            <a:extLst>
              <a:ext uri="{FF2B5EF4-FFF2-40B4-BE49-F238E27FC236}">
                <a16:creationId xmlns:a16="http://schemas.microsoft.com/office/drawing/2014/main" id="{2523D61C-D14B-C1ED-112D-99004EC9C5EA}"/>
              </a:ext>
            </a:extLst>
          </p:cNvPr>
          <p:cNvCxnSpPr>
            <a:stCxn id="7" idx="3"/>
            <a:endCxn id="21" idx="1"/>
          </p:cNvCxnSpPr>
          <p:nvPr/>
        </p:nvCxnSpPr>
        <p:spPr>
          <a:xfrm>
            <a:off x="8520044" y="3620407"/>
            <a:ext cx="1261575"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531405289"/>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0E043-35D3-CCCC-D6F1-6512D0D957C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164721-A1C2-98F7-63BE-B52DA7567167}"/>
              </a:ext>
            </a:extLst>
          </p:cNvPr>
          <p:cNvSpPr>
            <a:spLocks noGrp="1"/>
          </p:cNvSpPr>
          <p:nvPr>
            <p:ph type="sldNum" sz="quarter" idx="2"/>
          </p:nvPr>
        </p:nvSpPr>
        <p:spPr/>
        <p:txBody>
          <a:bodyPr/>
          <a:lstStyle/>
          <a:p>
            <a:fld id="{86CB4B4D-7CA3-9044-876B-883B54F8677D}" type="slidenum">
              <a:rPr lang="en-CA" smtClean="0"/>
              <a:pPr/>
              <a:t>42</a:t>
            </a:fld>
            <a:endParaRPr lang="en-CA" dirty="0"/>
          </a:p>
        </p:txBody>
      </p:sp>
      <p:grpSp>
        <p:nvGrpSpPr>
          <p:cNvPr id="2" name="Group 1">
            <a:extLst>
              <a:ext uri="{FF2B5EF4-FFF2-40B4-BE49-F238E27FC236}">
                <a16:creationId xmlns:a16="http://schemas.microsoft.com/office/drawing/2014/main" id="{94CD56E6-D46B-1F71-2C3C-3A563046BE43}"/>
              </a:ext>
            </a:extLst>
          </p:cNvPr>
          <p:cNvGrpSpPr/>
          <p:nvPr/>
        </p:nvGrpSpPr>
        <p:grpSpPr>
          <a:xfrm>
            <a:off x="694295" y="1252854"/>
            <a:ext cx="3689567" cy="4735106"/>
            <a:chOff x="2071153" y="2620734"/>
            <a:chExt cx="3689567" cy="4735106"/>
          </a:xfrm>
        </p:grpSpPr>
        <p:sp>
          <p:nvSpPr>
            <p:cNvPr id="17" name="Flowchart: Document 16">
              <a:extLst>
                <a:ext uri="{FF2B5EF4-FFF2-40B4-BE49-F238E27FC236}">
                  <a16:creationId xmlns:a16="http://schemas.microsoft.com/office/drawing/2014/main" id="{359D371F-77EA-BEE0-08B0-F7E03B175FFB}"/>
                </a:ext>
              </a:extLst>
            </p:cNvPr>
            <p:cNvSpPr/>
            <p:nvPr/>
          </p:nvSpPr>
          <p:spPr>
            <a:xfrm>
              <a:off x="2071153" y="2620734"/>
              <a:ext cx="3689567" cy="4735106"/>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Extruded Points</a:t>
              </a:r>
            </a:p>
          </p:txBody>
        </p:sp>
        <p:sp>
          <p:nvSpPr>
            <p:cNvPr id="18" name="Rectangle 17">
              <a:extLst>
                <a:ext uri="{FF2B5EF4-FFF2-40B4-BE49-F238E27FC236}">
                  <a16:creationId xmlns:a16="http://schemas.microsoft.com/office/drawing/2014/main" id="{8C369FB1-5FB7-0721-07BF-BF594F3B1C18}"/>
                </a:ext>
              </a:extLst>
            </p:cNvPr>
            <p:cNvSpPr/>
            <p:nvPr/>
          </p:nvSpPr>
          <p:spPr>
            <a:xfrm>
              <a:off x="2425136" y="311475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19" name="Rectangle 18">
              <a:extLst>
                <a:ext uri="{FF2B5EF4-FFF2-40B4-BE49-F238E27FC236}">
                  <a16:creationId xmlns:a16="http://schemas.microsoft.com/office/drawing/2014/main" id="{9DCD6A91-1212-AEEB-935B-9446C77DC8C3}"/>
                </a:ext>
              </a:extLst>
            </p:cNvPr>
            <p:cNvSpPr/>
            <p:nvPr/>
          </p:nvSpPr>
          <p:spPr>
            <a:xfrm>
              <a:off x="2425136" y="4140916"/>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0" name="Rectangle 19">
              <a:extLst>
                <a:ext uri="{FF2B5EF4-FFF2-40B4-BE49-F238E27FC236}">
                  <a16:creationId xmlns:a16="http://schemas.microsoft.com/office/drawing/2014/main" id="{A788220C-F3AF-9D1A-0CCB-82D7F96F43B4}"/>
                </a:ext>
              </a:extLst>
            </p:cNvPr>
            <p:cNvSpPr/>
            <p:nvPr/>
          </p:nvSpPr>
          <p:spPr>
            <a:xfrm>
              <a:off x="2425136" y="5169572"/>
              <a:ext cx="3009466" cy="954110"/>
            </a:xfrm>
            <a:prstGeom prst="rect">
              <a:avLst/>
            </a:prstGeom>
            <a:solidFill>
              <a:schemeClr val="accent4">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vec3 position</a:t>
              </a:r>
            </a:p>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uint</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rotation</a:t>
              </a:r>
            </a:p>
            <a:p>
              <a:pPr algn="ctr"/>
              <a:r>
                <a:rPr lang="en-CA" sz="2000" dirty="0">
                  <a:solidFill>
                    <a:schemeClr val="bg1">
                      <a:lumMod val="10000"/>
                      <a:lumOff val="90000"/>
                    </a:schemeClr>
                  </a:solidFill>
                  <a:latin typeface="Lato-Light" panose="020F0302020204030203" pitchFamily="34" charset="0"/>
                </a:rPr>
                <a: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grpSp>
        <p:nvGrpSpPr>
          <p:cNvPr id="3" name="Group 2">
            <a:extLst>
              <a:ext uri="{FF2B5EF4-FFF2-40B4-BE49-F238E27FC236}">
                <a16:creationId xmlns:a16="http://schemas.microsoft.com/office/drawing/2014/main" id="{E3A43296-5A0D-1FFA-82C6-1F86A89C660C}"/>
              </a:ext>
            </a:extLst>
          </p:cNvPr>
          <p:cNvGrpSpPr/>
          <p:nvPr/>
        </p:nvGrpSpPr>
        <p:grpSpPr>
          <a:xfrm>
            <a:off x="9781619" y="1870181"/>
            <a:ext cx="3689567" cy="3500452"/>
            <a:chOff x="6800354" y="3230334"/>
            <a:chExt cx="3689567" cy="3500452"/>
          </a:xfrm>
        </p:grpSpPr>
        <p:sp>
          <p:nvSpPr>
            <p:cNvPr id="21" name="Flowchart: Document 20">
              <a:extLst>
                <a:ext uri="{FF2B5EF4-FFF2-40B4-BE49-F238E27FC236}">
                  <a16:creationId xmlns:a16="http://schemas.microsoft.com/office/drawing/2014/main" id="{3D347CC3-B9B2-9ADE-8264-1077B0C2646E}"/>
                </a:ext>
              </a:extLst>
            </p:cNvPr>
            <p:cNvSpPr/>
            <p:nvPr/>
          </p:nvSpPr>
          <p:spPr>
            <a:xfrm>
              <a:off x="6800354" y="3230334"/>
              <a:ext cx="3689567" cy="3500452"/>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Culled Points</a:t>
              </a:r>
            </a:p>
          </p:txBody>
        </p:sp>
        <p:sp>
          <p:nvSpPr>
            <p:cNvPr id="22" name="Rectangle 21">
              <a:extLst>
                <a:ext uri="{FF2B5EF4-FFF2-40B4-BE49-F238E27FC236}">
                  <a16:creationId xmlns:a16="http://schemas.microsoft.com/office/drawing/2014/main" id="{9CC91716-DE47-5AC7-7EB2-E5257D7115E2}"/>
                </a:ext>
              </a:extLst>
            </p:cNvPr>
            <p:cNvSpPr/>
            <p:nvPr/>
          </p:nvSpPr>
          <p:spPr>
            <a:xfrm>
              <a:off x="7154337" y="3665671"/>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sp>
          <p:nvSpPr>
            <p:cNvPr id="25" name="Rectangle 24">
              <a:extLst>
                <a:ext uri="{FF2B5EF4-FFF2-40B4-BE49-F238E27FC236}">
                  <a16:creationId xmlns:a16="http://schemas.microsoft.com/office/drawing/2014/main" id="{D3C234C2-EABF-AFB3-E5FB-5C1949B3146C}"/>
                </a:ext>
              </a:extLst>
            </p:cNvPr>
            <p:cNvSpPr/>
            <p:nvPr/>
          </p:nvSpPr>
          <p:spPr>
            <a:xfrm>
              <a:off x="7140404" y="4750516"/>
              <a:ext cx="3009466" cy="954110"/>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err="1">
                  <a:solidFill>
                    <a:schemeClr val="bg1">
                      <a:lumMod val="10000"/>
                      <a:lumOff val="90000"/>
                    </a:schemeClr>
                  </a:solidFill>
                  <a:latin typeface="Lato-Light" panose="020F0302020204030203" pitchFamily="34" charset="0"/>
                </a:rPr>
                <a:t>uint</a:t>
              </a:r>
              <a:r>
                <a:rPr lang="en-CA" sz="2000" dirty="0">
                  <a:solidFill>
                    <a:schemeClr val="bg1">
                      <a:lumMod val="10000"/>
                      <a:lumOff val="90000"/>
                    </a:schemeClr>
                  </a:solidFill>
                  <a:latin typeface="Lato-Light" panose="020F0302020204030203" pitchFamily="34" charset="0"/>
                </a:rPr>
                <a:t> index</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a:t>
              </a:r>
            </a:p>
          </p:txBody>
        </p:sp>
      </p:grpSp>
      <p:grpSp>
        <p:nvGrpSpPr>
          <p:cNvPr id="5" name="Group 4">
            <a:extLst>
              <a:ext uri="{FF2B5EF4-FFF2-40B4-BE49-F238E27FC236}">
                <a16:creationId xmlns:a16="http://schemas.microsoft.com/office/drawing/2014/main" id="{14CCCD4B-4D07-87FF-E118-7311B2E06292}"/>
              </a:ext>
            </a:extLst>
          </p:cNvPr>
          <p:cNvGrpSpPr/>
          <p:nvPr/>
        </p:nvGrpSpPr>
        <p:grpSpPr>
          <a:xfrm>
            <a:off x="9781618" y="7582148"/>
            <a:ext cx="3689567" cy="3500452"/>
            <a:chOff x="6800354" y="7135931"/>
            <a:chExt cx="3689567" cy="3500452"/>
          </a:xfrm>
        </p:grpSpPr>
        <p:sp>
          <p:nvSpPr>
            <p:cNvPr id="30" name="Flowchart: Document 29">
              <a:extLst>
                <a:ext uri="{FF2B5EF4-FFF2-40B4-BE49-F238E27FC236}">
                  <a16:creationId xmlns:a16="http://schemas.microsoft.com/office/drawing/2014/main" id="{65137D1B-9371-5C8D-7786-B04C3B975F2B}"/>
                </a:ext>
              </a:extLst>
            </p:cNvPr>
            <p:cNvSpPr/>
            <p:nvPr/>
          </p:nvSpPr>
          <p:spPr>
            <a:xfrm>
              <a:off x="6800354" y="7135931"/>
              <a:ext cx="3689567" cy="3500452"/>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Indirect Draw List</a:t>
              </a:r>
            </a:p>
          </p:txBody>
        </p:sp>
        <p:sp>
          <p:nvSpPr>
            <p:cNvPr id="31" name="Rectangle 30">
              <a:extLst>
                <a:ext uri="{FF2B5EF4-FFF2-40B4-BE49-F238E27FC236}">
                  <a16:creationId xmlns:a16="http://schemas.microsoft.com/office/drawing/2014/main" id="{5A89CC80-3655-9F5F-072E-7FACDA1AF704}"/>
                </a:ext>
              </a:extLst>
            </p:cNvPr>
            <p:cNvSpPr/>
            <p:nvPr/>
          </p:nvSpPr>
          <p:spPr>
            <a:xfrm>
              <a:off x="7140404" y="7600610"/>
              <a:ext cx="3009466" cy="95411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Draw 1</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32" name="Rectangle 31">
              <a:extLst>
                <a:ext uri="{FF2B5EF4-FFF2-40B4-BE49-F238E27FC236}">
                  <a16:creationId xmlns:a16="http://schemas.microsoft.com/office/drawing/2014/main" id="{D4A94D00-C717-EA4F-D55D-22936EFD1DD5}"/>
                </a:ext>
              </a:extLst>
            </p:cNvPr>
            <p:cNvSpPr/>
            <p:nvPr/>
          </p:nvSpPr>
          <p:spPr>
            <a:xfrm>
              <a:off x="7140404" y="8656113"/>
              <a:ext cx="3009466" cy="954110"/>
            </a:xfrm>
            <a:prstGeom prst="rect">
              <a:avLst/>
            </a:prstGeom>
            <a:solidFill>
              <a:schemeClr val="accent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Draw 2</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grpSp>
        <p:nvGrpSpPr>
          <p:cNvPr id="9" name="Group 8">
            <a:extLst>
              <a:ext uri="{FF2B5EF4-FFF2-40B4-BE49-F238E27FC236}">
                <a16:creationId xmlns:a16="http://schemas.microsoft.com/office/drawing/2014/main" id="{5C72C9A3-ABD6-3B23-15D9-D8155C186829}"/>
              </a:ext>
            </a:extLst>
          </p:cNvPr>
          <p:cNvGrpSpPr/>
          <p:nvPr/>
        </p:nvGrpSpPr>
        <p:grpSpPr>
          <a:xfrm>
            <a:off x="19850236" y="3390413"/>
            <a:ext cx="3689567" cy="5323338"/>
            <a:chOff x="18946913" y="3782979"/>
            <a:chExt cx="3689567" cy="5323338"/>
          </a:xfrm>
        </p:grpSpPr>
        <p:sp>
          <p:nvSpPr>
            <p:cNvPr id="37" name="Flowchart: Document 36">
              <a:extLst>
                <a:ext uri="{FF2B5EF4-FFF2-40B4-BE49-F238E27FC236}">
                  <a16:creationId xmlns:a16="http://schemas.microsoft.com/office/drawing/2014/main" id="{480965F2-5BFE-18E5-E6A9-6B374FFBD9D1}"/>
                </a:ext>
              </a:extLst>
            </p:cNvPr>
            <p:cNvSpPr/>
            <p:nvPr/>
          </p:nvSpPr>
          <p:spPr>
            <a:xfrm>
              <a:off x="18946913" y="3782979"/>
              <a:ext cx="3689567" cy="5323338"/>
            </a:xfrm>
            <a:prstGeom prst="flowChartDocumen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Mesh buffer</a:t>
              </a:r>
            </a:p>
          </p:txBody>
        </p:sp>
        <p:sp>
          <p:nvSpPr>
            <p:cNvPr id="38" name="Rectangle 37">
              <a:extLst>
                <a:ext uri="{FF2B5EF4-FFF2-40B4-BE49-F238E27FC236}">
                  <a16:creationId xmlns:a16="http://schemas.microsoft.com/office/drawing/2014/main" id="{BF43D9A4-0876-94D1-D062-96114905EA89}"/>
                </a:ext>
              </a:extLst>
            </p:cNvPr>
            <p:cNvSpPr/>
            <p:nvPr/>
          </p:nvSpPr>
          <p:spPr>
            <a:xfrm>
              <a:off x="19286963" y="4247657"/>
              <a:ext cx="3009466" cy="1285547"/>
            </a:xfrm>
            <a:prstGeom prst="rect">
              <a:avLst/>
            </a:prstGeom>
            <a:solidFill>
              <a:schemeClr val="accent3">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1</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39" name="Rectangle 38">
              <a:extLst>
                <a:ext uri="{FF2B5EF4-FFF2-40B4-BE49-F238E27FC236}">
                  <a16:creationId xmlns:a16="http://schemas.microsoft.com/office/drawing/2014/main" id="{D0711115-7718-597D-E374-5417D0280F41}"/>
                </a:ext>
              </a:extLst>
            </p:cNvPr>
            <p:cNvSpPr/>
            <p:nvPr/>
          </p:nvSpPr>
          <p:spPr>
            <a:xfrm>
              <a:off x="19286963" y="5587924"/>
              <a:ext cx="3009466" cy="954110"/>
            </a:xfrm>
            <a:prstGeom prst="rect">
              <a:avLst/>
            </a:prstGeom>
            <a:solidFill>
              <a:schemeClr val="accent3">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2</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60" name="Rectangle 59">
              <a:extLst>
                <a:ext uri="{FF2B5EF4-FFF2-40B4-BE49-F238E27FC236}">
                  <a16:creationId xmlns:a16="http://schemas.microsoft.com/office/drawing/2014/main" id="{8172141E-0DA5-CEFE-EF73-E608E70967F3}"/>
                </a:ext>
              </a:extLst>
            </p:cNvPr>
            <p:cNvSpPr/>
            <p:nvPr/>
          </p:nvSpPr>
          <p:spPr>
            <a:xfrm>
              <a:off x="19286963" y="6596754"/>
              <a:ext cx="3009466" cy="1377960"/>
            </a:xfrm>
            <a:prstGeom prst="rect">
              <a:avLst/>
            </a:prstGeom>
            <a:solidFill>
              <a:schemeClr val="accent3">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algn="ctr"/>
              <a:r>
                <a:rPr lang="en-CA" sz="2000" dirty="0">
                  <a:solidFill>
                    <a:schemeClr val="bg1">
                      <a:lumMod val="10000"/>
                      <a:lumOff val="90000"/>
                    </a:schemeClr>
                  </a:solidFill>
                  <a:latin typeface="Lato-Light" panose="020F0302020204030203" pitchFamily="34" charset="0"/>
                </a:rPr>
                <a:t>Mesh 3</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grpSp>
      <p:pic>
        <p:nvPicPr>
          <p:cNvPr id="63" name="Picture 62">
            <a:extLst>
              <a:ext uri="{FF2B5EF4-FFF2-40B4-BE49-F238E27FC236}">
                <a16:creationId xmlns:a16="http://schemas.microsoft.com/office/drawing/2014/main" id="{3F35E097-29BC-0204-D706-7113A514E4E1}"/>
              </a:ext>
            </a:extLst>
          </p:cNvPr>
          <p:cNvPicPr>
            <a:picLocks noChangeAspect="1"/>
          </p:cNvPicPr>
          <p:nvPr/>
        </p:nvPicPr>
        <p:blipFill>
          <a:blip r:embed="rId3"/>
          <a:stretch>
            <a:fillRect/>
          </a:stretch>
        </p:blipFill>
        <p:spPr>
          <a:xfrm>
            <a:off x="1695744" y="7728041"/>
            <a:ext cx="6686900" cy="2455190"/>
          </a:xfrm>
          <a:prstGeom prst="rect">
            <a:avLst/>
          </a:prstGeom>
        </p:spPr>
      </p:pic>
      <p:sp>
        <p:nvSpPr>
          <p:cNvPr id="7" name="Rectangle: Rounded Corners 6">
            <a:extLst>
              <a:ext uri="{FF2B5EF4-FFF2-40B4-BE49-F238E27FC236}">
                <a16:creationId xmlns:a16="http://schemas.microsoft.com/office/drawing/2014/main" id="{49CEB1FC-D1F3-A82A-B83A-28CA76F4DECB}"/>
              </a:ext>
            </a:extLst>
          </p:cNvPr>
          <p:cNvSpPr/>
          <p:nvPr/>
        </p:nvSpPr>
        <p:spPr>
          <a:xfrm>
            <a:off x="5372110" y="3070054"/>
            <a:ext cx="3147934" cy="1100706"/>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Compute</a:t>
            </a:r>
          </a:p>
        </p:txBody>
      </p:sp>
      <p:sp>
        <p:nvSpPr>
          <p:cNvPr id="8" name="Rectangle: Rounded Corners 7">
            <a:extLst>
              <a:ext uri="{FF2B5EF4-FFF2-40B4-BE49-F238E27FC236}">
                <a16:creationId xmlns:a16="http://schemas.microsoft.com/office/drawing/2014/main" id="{2ED7967C-F269-97C3-E8DE-A5FEA69E2994}"/>
              </a:ext>
            </a:extLst>
          </p:cNvPr>
          <p:cNvSpPr/>
          <p:nvPr/>
        </p:nvSpPr>
        <p:spPr>
          <a:xfrm>
            <a:off x="14767762" y="5439939"/>
            <a:ext cx="4092315" cy="1224287"/>
          </a:xfrm>
          <a:prstGeom prst="roundRect">
            <a:avLst/>
          </a:prstGeom>
          <a:solidFill>
            <a:schemeClr val="accent2">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Vertex Shader</a:t>
            </a:r>
          </a:p>
        </p:txBody>
      </p:sp>
      <p:cxnSp>
        <p:nvCxnSpPr>
          <p:cNvPr id="11" name="Straight Arrow Connector 10">
            <a:extLst>
              <a:ext uri="{FF2B5EF4-FFF2-40B4-BE49-F238E27FC236}">
                <a16:creationId xmlns:a16="http://schemas.microsoft.com/office/drawing/2014/main" id="{23E0FBC2-1736-D52A-6EC6-01D1F206CBFA}"/>
              </a:ext>
            </a:extLst>
          </p:cNvPr>
          <p:cNvCxnSpPr>
            <a:stCxn id="17" idx="3"/>
            <a:endCxn id="7" idx="1"/>
          </p:cNvCxnSpPr>
          <p:nvPr/>
        </p:nvCxnSpPr>
        <p:spPr>
          <a:xfrm>
            <a:off x="4383862" y="3620407"/>
            <a:ext cx="988248"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3" name="Connector: Elbow 22">
            <a:extLst>
              <a:ext uri="{FF2B5EF4-FFF2-40B4-BE49-F238E27FC236}">
                <a16:creationId xmlns:a16="http://schemas.microsoft.com/office/drawing/2014/main" id="{78FE9B54-8295-1EB6-B2AE-C7917C415D76}"/>
              </a:ext>
            </a:extLst>
          </p:cNvPr>
          <p:cNvCxnSpPr>
            <a:stCxn id="30" idx="3"/>
            <a:endCxn id="8" idx="1"/>
          </p:cNvCxnSpPr>
          <p:nvPr/>
        </p:nvCxnSpPr>
        <p:spPr>
          <a:xfrm flipV="1">
            <a:off x="13471185" y="6052083"/>
            <a:ext cx="1296577" cy="3280291"/>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44" name="Rectangle: Rounded Corners 43">
            <a:extLst>
              <a:ext uri="{FF2B5EF4-FFF2-40B4-BE49-F238E27FC236}">
                <a16:creationId xmlns:a16="http://schemas.microsoft.com/office/drawing/2014/main" id="{FBCFC444-2B11-6ACC-632A-B0C5C0386371}"/>
              </a:ext>
            </a:extLst>
          </p:cNvPr>
          <p:cNvSpPr/>
          <p:nvPr/>
        </p:nvSpPr>
        <p:spPr>
          <a:xfrm>
            <a:off x="10052435" y="5880393"/>
            <a:ext cx="3147934" cy="1100706"/>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48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Compute</a:t>
            </a:r>
          </a:p>
        </p:txBody>
      </p:sp>
      <p:cxnSp>
        <p:nvCxnSpPr>
          <p:cNvPr id="48" name="Straight Arrow Connector 47">
            <a:extLst>
              <a:ext uri="{FF2B5EF4-FFF2-40B4-BE49-F238E27FC236}">
                <a16:creationId xmlns:a16="http://schemas.microsoft.com/office/drawing/2014/main" id="{A7C260A1-A1DD-9A2F-EAAD-5AA35AC53C9F}"/>
              </a:ext>
            </a:extLst>
          </p:cNvPr>
          <p:cNvCxnSpPr>
            <a:stCxn id="21" idx="2"/>
            <a:endCxn id="44" idx="0"/>
          </p:cNvCxnSpPr>
          <p:nvPr/>
        </p:nvCxnSpPr>
        <p:spPr>
          <a:xfrm flipH="1">
            <a:off x="11626402" y="5139214"/>
            <a:ext cx="1" cy="741179"/>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0" name="Straight Arrow Connector 49">
            <a:extLst>
              <a:ext uri="{FF2B5EF4-FFF2-40B4-BE49-F238E27FC236}">
                <a16:creationId xmlns:a16="http://schemas.microsoft.com/office/drawing/2014/main" id="{9883077A-CAE1-B367-5D7F-F23A2A6CD6DB}"/>
              </a:ext>
            </a:extLst>
          </p:cNvPr>
          <p:cNvCxnSpPr>
            <a:stCxn id="44" idx="2"/>
            <a:endCxn id="30" idx="0"/>
          </p:cNvCxnSpPr>
          <p:nvPr/>
        </p:nvCxnSpPr>
        <p:spPr>
          <a:xfrm>
            <a:off x="11626402" y="6981099"/>
            <a:ext cx="0" cy="601049"/>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2" name="Straight Arrow Connector 51">
            <a:extLst>
              <a:ext uri="{FF2B5EF4-FFF2-40B4-BE49-F238E27FC236}">
                <a16:creationId xmlns:a16="http://schemas.microsoft.com/office/drawing/2014/main" id="{EC13F755-AD4F-A2EB-CE93-10C7F07950D9}"/>
              </a:ext>
            </a:extLst>
          </p:cNvPr>
          <p:cNvCxnSpPr>
            <a:stCxn id="7" idx="3"/>
            <a:endCxn id="21" idx="1"/>
          </p:cNvCxnSpPr>
          <p:nvPr/>
        </p:nvCxnSpPr>
        <p:spPr>
          <a:xfrm>
            <a:off x="8520044" y="3620407"/>
            <a:ext cx="1261575"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Connector: Elbow 9">
            <a:extLst>
              <a:ext uri="{FF2B5EF4-FFF2-40B4-BE49-F238E27FC236}">
                <a16:creationId xmlns:a16="http://schemas.microsoft.com/office/drawing/2014/main" id="{CF1168D5-CC6B-AECE-AAAD-D4922B68D3F9}"/>
              </a:ext>
            </a:extLst>
          </p:cNvPr>
          <p:cNvCxnSpPr>
            <a:stCxn id="8" idx="0"/>
            <a:endCxn id="21" idx="3"/>
          </p:cNvCxnSpPr>
          <p:nvPr/>
        </p:nvCxnSpPr>
        <p:spPr>
          <a:xfrm rot="16200000" flipV="1">
            <a:off x="14232787" y="2858806"/>
            <a:ext cx="1819532" cy="3342734"/>
          </a:xfrm>
          <a:prstGeom prst="bentConnector2">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Connector: Elbow 12">
            <a:extLst>
              <a:ext uri="{FF2B5EF4-FFF2-40B4-BE49-F238E27FC236}">
                <a16:creationId xmlns:a16="http://schemas.microsoft.com/office/drawing/2014/main" id="{FCDC9333-494A-80E4-01F2-7985987BBD2E}"/>
              </a:ext>
            </a:extLst>
          </p:cNvPr>
          <p:cNvCxnSpPr>
            <a:stCxn id="8" idx="0"/>
            <a:endCxn id="17" idx="0"/>
          </p:cNvCxnSpPr>
          <p:nvPr/>
        </p:nvCxnSpPr>
        <p:spPr>
          <a:xfrm rot="16200000" flipV="1">
            <a:off x="7582958" y="-3791024"/>
            <a:ext cx="4187085" cy="14274841"/>
          </a:xfrm>
          <a:prstGeom prst="bentConnector3">
            <a:avLst>
              <a:gd name="adj1" fmla="val 115126"/>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6" name="Straight Arrow Connector 15">
            <a:extLst>
              <a:ext uri="{FF2B5EF4-FFF2-40B4-BE49-F238E27FC236}">
                <a16:creationId xmlns:a16="http://schemas.microsoft.com/office/drawing/2014/main" id="{F855322A-23B9-48EF-D583-FB6947E77CC6}"/>
              </a:ext>
            </a:extLst>
          </p:cNvPr>
          <p:cNvCxnSpPr>
            <a:stCxn id="8" idx="3"/>
            <a:endCxn id="37" idx="1"/>
          </p:cNvCxnSpPr>
          <p:nvPr/>
        </p:nvCxnSpPr>
        <p:spPr>
          <a:xfrm flipV="1">
            <a:off x="18860077" y="6052082"/>
            <a:ext cx="990159" cy="1"/>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286287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6">
            <a:extLst>
              <a:ext uri="{FF2B5EF4-FFF2-40B4-BE49-F238E27FC236}">
                <a16:creationId xmlns:a16="http://schemas.microsoft.com/office/drawing/2014/main" id="{CC4AC961-466B-CE63-6318-F58D3FA22ED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6004" b="6004"/>
          <a:stretch/>
        </p:blipFill>
        <p:spPr>
          <a:xfrm>
            <a:off x="227013" y="92075"/>
            <a:ext cx="24068087" cy="12617450"/>
          </a:xfrm>
        </p:spPr>
      </p:pic>
    </p:spTree>
    <p:extLst>
      <p:ext uri="{BB962C8B-B14F-4D97-AF65-F5344CB8AC3E}">
        <p14:creationId xmlns:p14="http://schemas.microsoft.com/office/powerpoint/2010/main" val="2861011274"/>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7C9FE34-1402-84AC-D3B8-AD12558F9F60}"/>
              </a:ext>
            </a:extLst>
          </p:cNvPr>
          <p:cNvSpPr>
            <a:spLocks noGrp="1"/>
          </p:cNvSpPr>
          <p:nvPr>
            <p:ph type="sldNum" sz="quarter" idx="2"/>
          </p:nvPr>
        </p:nvSpPr>
        <p:spPr>
          <a:xfrm>
            <a:off x="23173089" y="11924577"/>
            <a:ext cx="883333" cy="894001"/>
          </a:xfrm>
        </p:spPr>
        <p:txBody>
          <a:bodyPr/>
          <a:lstStyle/>
          <a:p>
            <a:fld id="{86CB4B4D-7CA3-9044-876B-883B54F8677D}" type="slidenum">
              <a:rPr lang="en-CA" smtClean="0"/>
              <a:pPr/>
              <a:t>44</a:t>
            </a:fld>
            <a:endParaRPr lang="en-CA" dirty="0"/>
          </a:p>
        </p:txBody>
      </p:sp>
      <p:sp>
        <p:nvSpPr>
          <p:cNvPr id="34" name="Text Placeholder 33">
            <a:extLst>
              <a:ext uri="{FF2B5EF4-FFF2-40B4-BE49-F238E27FC236}">
                <a16:creationId xmlns:a16="http://schemas.microsoft.com/office/drawing/2014/main" id="{251BFB56-8871-3B68-4A64-7C6C483CD566}"/>
              </a:ext>
            </a:extLst>
          </p:cNvPr>
          <p:cNvSpPr>
            <a:spLocks noGrp="1"/>
          </p:cNvSpPr>
          <p:nvPr>
            <p:ph type="body" sz="half" idx="1"/>
          </p:nvPr>
        </p:nvSpPr>
        <p:spPr/>
        <p:txBody>
          <a:bodyPr/>
          <a:lstStyle/>
          <a:p>
            <a:endParaRPr lang="en-CA"/>
          </a:p>
        </p:txBody>
      </p:sp>
      <p:sp>
        <p:nvSpPr>
          <p:cNvPr id="35" name="Text Placeholder 34">
            <a:extLst>
              <a:ext uri="{FF2B5EF4-FFF2-40B4-BE49-F238E27FC236}">
                <a16:creationId xmlns:a16="http://schemas.microsoft.com/office/drawing/2014/main" id="{29163B51-ECA7-831E-E6F1-106B079A3771}"/>
              </a:ext>
            </a:extLst>
          </p:cNvPr>
          <p:cNvSpPr>
            <a:spLocks noGrp="1"/>
          </p:cNvSpPr>
          <p:nvPr>
            <p:ph type="body" sz="half" idx="21"/>
          </p:nvPr>
        </p:nvSpPr>
        <p:spPr/>
        <p:txBody>
          <a:bodyPr/>
          <a:lstStyle/>
          <a:p>
            <a:endParaRPr lang="en-CA"/>
          </a:p>
        </p:txBody>
      </p:sp>
      <p:sp>
        <p:nvSpPr>
          <p:cNvPr id="5" name="Title 4">
            <a:extLst>
              <a:ext uri="{FF2B5EF4-FFF2-40B4-BE49-F238E27FC236}">
                <a16:creationId xmlns:a16="http://schemas.microsoft.com/office/drawing/2014/main" id="{844B194C-203A-2CBC-9ACF-90060011D230}"/>
              </a:ext>
            </a:extLst>
          </p:cNvPr>
          <p:cNvSpPr>
            <a:spLocks noGrp="1"/>
          </p:cNvSpPr>
          <p:nvPr>
            <p:ph type="title"/>
          </p:nvPr>
        </p:nvSpPr>
        <p:spPr/>
        <p:txBody>
          <a:bodyPr>
            <a:normAutofit fontScale="90000"/>
          </a:bodyPr>
          <a:lstStyle/>
          <a:p>
            <a:endParaRPr lang="en-CA"/>
          </a:p>
        </p:txBody>
      </p:sp>
      <p:pic>
        <p:nvPicPr>
          <p:cNvPr id="15" name="Picture Placeholder 14">
            <a:extLst>
              <a:ext uri="{FF2B5EF4-FFF2-40B4-BE49-F238E27FC236}">
                <a16:creationId xmlns:a16="http://schemas.microsoft.com/office/drawing/2014/main" id="{1D5C490D-9CA2-8CE1-1956-5B2053A8B4D0}"/>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l="10" r="10"/>
          <a:stretch>
            <a:fillRect/>
          </a:stretch>
        </p:blipFill>
        <p:spPr/>
      </p:pic>
      <p:pic>
        <p:nvPicPr>
          <p:cNvPr id="13" name="Picture Placeholder 7">
            <a:extLst>
              <a:ext uri="{FF2B5EF4-FFF2-40B4-BE49-F238E27FC236}">
                <a16:creationId xmlns:a16="http://schemas.microsoft.com/office/drawing/2014/main" id="{5D800BC7-9405-6F61-7397-9E1251525275}"/>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10" r="10"/>
          <a:stretch/>
        </p:blipFill>
        <p:spPr>
          <a:xfrm>
            <a:off x="298450" y="2994025"/>
            <a:ext cx="11926888" cy="7107238"/>
          </a:xfrm>
        </p:spPr>
      </p:pic>
      <p:cxnSp>
        <p:nvCxnSpPr>
          <p:cNvPr id="3" name="Straight Arrow Connector 2">
            <a:extLst>
              <a:ext uri="{FF2B5EF4-FFF2-40B4-BE49-F238E27FC236}">
                <a16:creationId xmlns:a16="http://schemas.microsoft.com/office/drawing/2014/main" id="{F9021FF7-D20D-8894-2E42-3771894046B3}"/>
              </a:ext>
            </a:extLst>
          </p:cNvPr>
          <p:cNvCxnSpPr/>
          <p:nvPr/>
        </p:nvCxnSpPr>
        <p:spPr>
          <a:xfrm flipV="1">
            <a:off x="22365325" y="7629993"/>
            <a:ext cx="299803" cy="1409076"/>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48815915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68272-339C-C6BF-576E-85DC014C53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55D1AB-7FB6-F571-64D1-795A47590B2F}"/>
              </a:ext>
            </a:extLst>
          </p:cNvPr>
          <p:cNvSpPr>
            <a:spLocks noGrp="1"/>
          </p:cNvSpPr>
          <p:nvPr>
            <p:ph type="title"/>
          </p:nvPr>
        </p:nvSpPr>
        <p:spPr/>
        <p:txBody>
          <a:bodyPr>
            <a:normAutofit fontScale="90000"/>
          </a:bodyPr>
          <a:lstStyle/>
          <a:p>
            <a:r>
              <a:rPr lang="en-CA" dirty="0"/>
              <a:t>Vegetation - LODs</a:t>
            </a:r>
          </a:p>
        </p:txBody>
      </p:sp>
      <p:sp>
        <p:nvSpPr>
          <p:cNvPr id="3" name="Text Placeholder 2">
            <a:extLst>
              <a:ext uri="{FF2B5EF4-FFF2-40B4-BE49-F238E27FC236}">
                <a16:creationId xmlns:a16="http://schemas.microsoft.com/office/drawing/2014/main" id="{490DDB27-146B-18C2-62B8-77DF473446FD}"/>
              </a:ext>
            </a:extLst>
          </p:cNvPr>
          <p:cNvSpPr>
            <a:spLocks noGrp="1"/>
          </p:cNvSpPr>
          <p:nvPr>
            <p:ph type="body" sz="half" idx="1"/>
          </p:nvPr>
        </p:nvSpPr>
        <p:spPr/>
        <p:txBody>
          <a:bodyPr>
            <a:normAutofit/>
          </a:bodyPr>
          <a:lstStyle/>
          <a:p>
            <a:r>
              <a:rPr lang="en-CA" dirty="0"/>
              <a:t>Still billboard LODs in distance</a:t>
            </a:r>
          </a:p>
          <a:p>
            <a:r>
              <a:rPr lang="en-CA" dirty="0"/>
              <a:t>Noticeable at steep angles</a:t>
            </a:r>
          </a:p>
        </p:txBody>
      </p:sp>
      <p:sp>
        <p:nvSpPr>
          <p:cNvPr id="4" name="Slide Number Placeholder 3">
            <a:extLst>
              <a:ext uri="{FF2B5EF4-FFF2-40B4-BE49-F238E27FC236}">
                <a16:creationId xmlns:a16="http://schemas.microsoft.com/office/drawing/2014/main" id="{361D76BA-65E3-E37B-8562-E3183AAB0756}"/>
              </a:ext>
            </a:extLst>
          </p:cNvPr>
          <p:cNvSpPr>
            <a:spLocks noGrp="1"/>
          </p:cNvSpPr>
          <p:nvPr>
            <p:ph type="sldNum" sz="quarter" idx="4294967295"/>
          </p:nvPr>
        </p:nvSpPr>
        <p:spPr>
          <a:xfrm>
            <a:off x="23445788" y="11885613"/>
            <a:ext cx="938212" cy="885825"/>
          </a:xfrm>
        </p:spPr>
        <p:txBody>
          <a:bodyPr/>
          <a:lstStyle/>
          <a:p>
            <a:fld id="{86CB4B4D-7CA3-9044-876B-883B54F8677D}" type="slidenum">
              <a:rPr lang="en-CA" smtClean="0"/>
              <a:pPr/>
              <a:t>45</a:t>
            </a:fld>
            <a:endParaRPr lang="en-CA" dirty="0"/>
          </a:p>
        </p:txBody>
      </p:sp>
      <p:pic>
        <p:nvPicPr>
          <p:cNvPr id="9" name="Picture Placeholder 8">
            <a:extLst>
              <a:ext uri="{FF2B5EF4-FFF2-40B4-BE49-F238E27FC236}">
                <a16:creationId xmlns:a16="http://schemas.microsoft.com/office/drawing/2014/main" id="{EC118494-C5B7-6308-C7E2-0095FC3D1D8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885" r="885"/>
          <a:stretch>
            <a:fillRect/>
          </a:stretch>
        </p:blipFill>
        <p:spPr/>
      </p:pic>
      <p:pic>
        <p:nvPicPr>
          <p:cNvPr id="16" name="Picture Placeholder 15">
            <a:extLst>
              <a:ext uri="{FF2B5EF4-FFF2-40B4-BE49-F238E27FC236}">
                <a16:creationId xmlns:a16="http://schemas.microsoft.com/office/drawing/2014/main" id="{7376B282-A022-050F-9541-1752963CE3A1}"/>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897" r="897"/>
          <a:stretch>
            <a:fillRect/>
          </a:stretch>
        </p:blipFill>
        <p:spPr/>
      </p:pic>
    </p:spTree>
    <p:extLst>
      <p:ext uri="{BB962C8B-B14F-4D97-AF65-F5344CB8AC3E}">
        <p14:creationId xmlns:p14="http://schemas.microsoft.com/office/powerpoint/2010/main" val="311855764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C3B0D-5E7D-9AEC-EAF0-4703CCC1AA6C}"/>
              </a:ext>
            </a:extLst>
          </p:cNvPr>
          <p:cNvSpPr>
            <a:spLocks noGrp="1"/>
          </p:cNvSpPr>
          <p:nvPr>
            <p:ph type="title"/>
          </p:nvPr>
        </p:nvSpPr>
        <p:spPr>
          <a:xfrm>
            <a:off x="831199" y="1186733"/>
            <a:ext cx="22721602" cy="1527201"/>
          </a:xfrm>
        </p:spPr>
        <p:txBody>
          <a:bodyPr>
            <a:normAutofit fontScale="90000"/>
          </a:bodyPr>
          <a:lstStyle/>
          <a:p>
            <a:r>
              <a:rPr lang="en-CA" dirty="0"/>
              <a:t>Vegetation - LODs</a:t>
            </a:r>
          </a:p>
        </p:txBody>
      </p:sp>
      <p:sp>
        <p:nvSpPr>
          <p:cNvPr id="3" name="Text Placeholder 2">
            <a:extLst>
              <a:ext uri="{FF2B5EF4-FFF2-40B4-BE49-F238E27FC236}">
                <a16:creationId xmlns:a16="http://schemas.microsoft.com/office/drawing/2014/main" id="{95E02AD6-269F-3ED4-352F-9F949E616E6E}"/>
              </a:ext>
            </a:extLst>
          </p:cNvPr>
          <p:cNvSpPr>
            <a:spLocks noGrp="1"/>
          </p:cNvSpPr>
          <p:nvPr>
            <p:ph type="body" sz="half" idx="1"/>
          </p:nvPr>
        </p:nvSpPr>
        <p:spPr>
          <a:xfrm>
            <a:off x="831198" y="3073266"/>
            <a:ext cx="12567407" cy="9110401"/>
          </a:xfrm>
        </p:spPr>
        <p:txBody>
          <a:bodyPr>
            <a:normAutofit/>
          </a:bodyPr>
          <a:lstStyle/>
          <a:p>
            <a:r>
              <a:rPr lang="en-CA" dirty="0"/>
              <a:t>Still billboard LODs in distance</a:t>
            </a:r>
          </a:p>
          <a:p>
            <a:r>
              <a:rPr lang="en-CA" dirty="0"/>
              <a:t>Noticeable at steep angles</a:t>
            </a:r>
          </a:p>
          <a:p>
            <a:r>
              <a:rPr lang="en-CA" dirty="0"/>
              <a:t>Experimented with octahedral imposters</a:t>
            </a:r>
          </a:p>
          <a:p>
            <a:r>
              <a:rPr lang="en-CA" dirty="0"/>
              <a:t>Required too much VRAM</a:t>
            </a:r>
          </a:p>
          <a:p>
            <a:pPr lvl="1"/>
            <a:r>
              <a:rPr lang="en-CA" dirty="0"/>
              <a:t>We have 2146 vegetation objects!</a:t>
            </a:r>
          </a:p>
        </p:txBody>
      </p:sp>
      <p:sp>
        <p:nvSpPr>
          <p:cNvPr id="4" name="Slide Number Placeholder 3">
            <a:extLst>
              <a:ext uri="{FF2B5EF4-FFF2-40B4-BE49-F238E27FC236}">
                <a16:creationId xmlns:a16="http://schemas.microsoft.com/office/drawing/2014/main" id="{F593DC14-54A1-C75C-8C8D-671102309157}"/>
              </a:ext>
            </a:extLst>
          </p:cNvPr>
          <p:cNvSpPr>
            <a:spLocks noGrp="1"/>
          </p:cNvSpPr>
          <p:nvPr>
            <p:ph type="sldNum" sz="quarter" idx="2"/>
          </p:nvPr>
        </p:nvSpPr>
        <p:spPr>
          <a:xfrm>
            <a:off x="23136698" y="11885812"/>
            <a:ext cx="938005" cy="884903"/>
          </a:xfrm>
        </p:spPr>
        <p:txBody>
          <a:bodyPr/>
          <a:lstStyle/>
          <a:p>
            <a:fld id="{86CB4B4D-7CA3-9044-876B-883B54F8677D}" type="slidenum">
              <a:rPr lang="en-CA" smtClean="0"/>
              <a:pPr/>
              <a:t>46</a:t>
            </a:fld>
            <a:endParaRPr lang="en-CA" dirty="0"/>
          </a:p>
        </p:txBody>
      </p:sp>
      <p:pic>
        <p:nvPicPr>
          <p:cNvPr id="10" name="Picture Placeholder 9">
            <a:extLst>
              <a:ext uri="{FF2B5EF4-FFF2-40B4-BE49-F238E27FC236}">
                <a16:creationId xmlns:a16="http://schemas.microsoft.com/office/drawing/2014/main" id="{43D17475-89EA-F8C1-DBA9-EDE2A6E176F7}"/>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187" t="12562" r="14896" b="509"/>
          <a:stretch>
            <a:fillRect/>
          </a:stretch>
        </p:blipFill>
        <p:spPr>
          <a:xfrm>
            <a:off x="12731574" y="3507698"/>
            <a:ext cx="10874126" cy="6480502"/>
          </a:xfrm>
        </p:spPr>
      </p:pic>
    </p:spTree>
    <p:extLst>
      <p:ext uri="{BB962C8B-B14F-4D97-AF65-F5344CB8AC3E}">
        <p14:creationId xmlns:p14="http://schemas.microsoft.com/office/powerpoint/2010/main" val="2417380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90A39-09BD-BB77-2143-B8C24B0916BF}"/>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99B3FA46-028B-902B-AA87-B2ADB0A8FF8B}"/>
              </a:ext>
            </a:extLst>
          </p:cNvPr>
          <p:cNvSpPr>
            <a:spLocks noGrp="1"/>
          </p:cNvSpPr>
          <p:nvPr>
            <p:ph type="title"/>
          </p:nvPr>
        </p:nvSpPr>
        <p:spPr>
          <a:xfrm rot="16200000">
            <a:off x="-5287998" y="5606820"/>
            <a:ext cx="12560858" cy="1527201"/>
          </a:xfrm>
        </p:spPr>
        <p:txBody>
          <a:bodyPr>
            <a:normAutofit fontScale="90000"/>
          </a:bodyPr>
          <a:lstStyle/>
          <a:p>
            <a:r>
              <a:rPr lang="en-CA" dirty="0"/>
              <a:t>Seasons</a:t>
            </a:r>
            <a:br>
              <a:rPr lang="en-CA" dirty="0"/>
            </a:br>
            <a:endParaRPr lang="en-CA" dirty="0"/>
          </a:p>
        </p:txBody>
      </p:sp>
      <p:sp>
        <p:nvSpPr>
          <p:cNvPr id="4" name="Slide Number Placeholder 3">
            <a:extLst>
              <a:ext uri="{FF2B5EF4-FFF2-40B4-BE49-F238E27FC236}">
                <a16:creationId xmlns:a16="http://schemas.microsoft.com/office/drawing/2014/main" id="{F8E35591-A391-FE66-9F7F-15156B4CBB73}"/>
              </a:ext>
            </a:extLst>
          </p:cNvPr>
          <p:cNvSpPr>
            <a:spLocks noGrp="1"/>
          </p:cNvSpPr>
          <p:nvPr>
            <p:ph type="sldNum" sz="quarter" idx="2"/>
          </p:nvPr>
        </p:nvSpPr>
        <p:spPr>
          <a:xfrm>
            <a:off x="23271837" y="11798923"/>
            <a:ext cx="883333" cy="894001"/>
          </a:xfrm>
        </p:spPr>
        <p:txBody>
          <a:bodyPr/>
          <a:lstStyle/>
          <a:p>
            <a:fld id="{86CB4B4D-7CA3-9044-876B-883B54F8677D}" type="slidenum">
              <a:rPr lang="en-CA" smtClean="0"/>
              <a:pPr/>
              <a:t>47</a:t>
            </a:fld>
            <a:endParaRPr lang="en-CA" dirty="0"/>
          </a:p>
        </p:txBody>
      </p:sp>
      <p:pic>
        <p:nvPicPr>
          <p:cNvPr id="23" name="Picture Placeholder 22">
            <a:extLst>
              <a:ext uri="{FF2B5EF4-FFF2-40B4-BE49-F238E27FC236}">
                <a16:creationId xmlns:a16="http://schemas.microsoft.com/office/drawing/2014/main" id="{275D7736-D0A7-A9A0-E174-DEDED338ABFF}"/>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414" r="1414"/>
          <a:stretch>
            <a:fillRect/>
          </a:stretch>
        </p:blipFill>
        <p:spPr/>
      </p:pic>
      <p:pic>
        <p:nvPicPr>
          <p:cNvPr id="25" name="Picture Placeholder 24">
            <a:extLst>
              <a:ext uri="{FF2B5EF4-FFF2-40B4-BE49-F238E27FC236}">
                <a16:creationId xmlns:a16="http://schemas.microsoft.com/office/drawing/2014/main" id="{D82B1596-5D3F-8D5D-B35B-85B16DDE5704}"/>
              </a:ext>
            </a:extLst>
          </p:cNvPr>
          <p:cNvPicPr>
            <a:picLocks noGrp="1" noChangeAspect="1"/>
          </p:cNvPicPr>
          <p:nvPr>
            <p:ph type="pic" sz="quarter" idx="14"/>
          </p:nvPr>
        </p:nvPicPr>
        <p:blipFill>
          <a:blip r:embed="rId4" cstate="print">
            <a:extLst>
              <a:ext uri="{28A0092B-C50C-407E-A947-70E740481C1C}">
                <a14:useLocalDpi xmlns:a14="http://schemas.microsoft.com/office/drawing/2010/main" val="0"/>
              </a:ext>
            </a:extLst>
          </a:blip>
          <a:srcRect l="1406" r="1406"/>
          <a:stretch>
            <a:fillRect/>
          </a:stretch>
        </p:blipFill>
        <p:spPr/>
      </p:pic>
      <p:pic>
        <p:nvPicPr>
          <p:cNvPr id="33" name="Picture Placeholder 32">
            <a:extLst>
              <a:ext uri="{FF2B5EF4-FFF2-40B4-BE49-F238E27FC236}">
                <a16:creationId xmlns:a16="http://schemas.microsoft.com/office/drawing/2014/main" id="{08B32325-CA5F-0389-C55A-8E73BBA5A3C1}"/>
              </a:ext>
            </a:extLst>
          </p:cNvPr>
          <p:cNvPicPr>
            <a:picLocks noGrp="1" noChangeAspect="1"/>
          </p:cNvPicPr>
          <p:nvPr>
            <p:ph type="pic" sz="quarter" idx="16"/>
          </p:nvPr>
        </p:nvPicPr>
        <p:blipFill>
          <a:blip r:embed="rId5" cstate="print">
            <a:extLst>
              <a:ext uri="{28A0092B-C50C-407E-A947-70E740481C1C}">
                <a14:useLocalDpi xmlns:a14="http://schemas.microsoft.com/office/drawing/2010/main" val="0"/>
              </a:ext>
            </a:extLst>
          </a:blip>
          <a:srcRect l="1419" r="1419"/>
          <a:stretch>
            <a:fillRect/>
          </a:stretch>
        </p:blipFill>
        <p:spPr/>
      </p:pic>
      <p:pic>
        <p:nvPicPr>
          <p:cNvPr id="31" name="Picture Placeholder 30">
            <a:extLst>
              <a:ext uri="{FF2B5EF4-FFF2-40B4-BE49-F238E27FC236}">
                <a16:creationId xmlns:a16="http://schemas.microsoft.com/office/drawing/2014/main" id="{EEFD8B5C-3DD2-699B-88F3-2DB7816819FC}"/>
              </a:ext>
            </a:extLst>
          </p:cNvPr>
          <p:cNvPicPr>
            <a:picLocks noGrp="1" noChangeAspect="1"/>
          </p:cNvPicPr>
          <p:nvPr>
            <p:ph type="pic" sz="quarter" idx="15"/>
          </p:nvPr>
        </p:nvPicPr>
        <p:blipFill>
          <a:blip r:embed="rId6" cstate="print">
            <a:extLst>
              <a:ext uri="{28A0092B-C50C-407E-A947-70E740481C1C}">
                <a14:useLocalDpi xmlns:a14="http://schemas.microsoft.com/office/drawing/2010/main" val="0"/>
              </a:ext>
            </a:extLst>
          </a:blip>
          <a:srcRect l="1426" r="1426"/>
          <a:stretch>
            <a:fillRect/>
          </a:stretch>
        </p:blipFill>
        <p:spPr/>
      </p:pic>
    </p:spTree>
    <p:extLst>
      <p:ext uri="{BB962C8B-B14F-4D97-AF65-F5344CB8AC3E}">
        <p14:creationId xmlns:p14="http://schemas.microsoft.com/office/powerpoint/2010/main" val="692590680"/>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81FBE2B-510D-37B4-E956-0F57BDF51C57}"/>
              </a:ext>
            </a:extLst>
          </p:cNvPr>
          <p:cNvSpPr>
            <a:spLocks noGrp="1"/>
          </p:cNvSpPr>
          <p:nvPr>
            <p:ph type="title"/>
          </p:nvPr>
        </p:nvSpPr>
        <p:spPr/>
        <p:txBody>
          <a:bodyPr>
            <a:normAutofit fontScale="90000"/>
          </a:bodyPr>
          <a:lstStyle/>
          <a:p>
            <a:r>
              <a:rPr lang="en-CA" dirty="0"/>
              <a:t>Seasons &amp; Weather</a:t>
            </a:r>
          </a:p>
        </p:txBody>
      </p:sp>
      <p:sp>
        <p:nvSpPr>
          <p:cNvPr id="7" name="Slide Number Placeholder 6">
            <a:extLst>
              <a:ext uri="{FF2B5EF4-FFF2-40B4-BE49-F238E27FC236}">
                <a16:creationId xmlns:a16="http://schemas.microsoft.com/office/drawing/2014/main" id="{6060827C-213E-504A-9D46-43BD7F4FDDE3}"/>
              </a:ext>
            </a:extLst>
          </p:cNvPr>
          <p:cNvSpPr>
            <a:spLocks noGrp="1"/>
          </p:cNvSpPr>
          <p:nvPr>
            <p:ph type="sldNum" sz="quarter" idx="2"/>
          </p:nvPr>
        </p:nvSpPr>
        <p:spPr/>
        <p:txBody>
          <a:bodyPr/>
          <a:lstStyle/>
          <a:p>
            <a:fld id="{86CB4B4D-7CA3-9044-876B-883B54F8677D}" type="slidenum">
              <a:rPr lang="en-CA" smtClean="0"/>
              <a:t>48</a:t>
            </a:fld>
            <a:endParaRPr lang="en-CA"/>
          </a:p>
        </p:txBody>
      </p:sp>
      <p:pic>
        <p:nvPicPr>
          <p:cNvPr id="14" name="Picture Placeholder 13">
            <a:extLst>
              <a:ext uri="{FF2B5EF4-FFF2-40B4-BE49-F238E27FC236}">
                <a16:creationId xmlns:a16="http://schemas.microsoft.com/office/drawing/2014/main" id="{22F807ED-E535-B221-B1D7-06008A33801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414" r="1414"/>
          <a:stretch>
            <a:fillRect/>
          </a:stretch>
        </p:blipFill>
        <p:spPr/>
      </p:pic>
      <p:pic>
        <p:nvPicPr>
          <p:cNvPr id="16" name="Picture Placeholder 15">
            <a:extLst>
              <a:ext uri="{FF2B5EF4-FFF2-40B4-BE49-F238E27FC236}">
                <a16:creationId xmlns:a16="http://schemas.microsoft.com/office/drawing/2014/main" id="{536A199D-DFFF-307F-32AE-458F85E457CC}"/>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1414" r="1414"/>
          <a:stretch>
            <a:fillRect/>
          </a:stretch>
        </p:blipFill>
        <p:spPr/>
      </p:pic>
      <p:sp>
        <p:nvSpPr>
          <p:cNvPr id="9" name="Text Placeholder 8">
            <a:extLst>
              <a:ext uri="{FF2B5EF4-FFF2-40B4-BE49-F238E27FC236}">
                <a16:creationId xmlns:a16="http://schemas.microsoft.com/office/drawing/2014/main" id="{BFA3EA43-AF95-6DA4-03E7-CE5F8A65E6B2}"/>
              </a:ext>
            </a:extLst>
          </p:cNvPr>
          <p:cNvSpPr>
            <a:spLocks noGrp="1"/>
          </p:cNvSpPr>
          <p:nvPr>
            <p:ph type="body" sz="half" idx="1"/>
          </p:nvPr>
        </p:nvSpPr>
        <p:spPr/>
        <p:txBody>
          <a:bodyPr/>
          <a:lstStyle/>
          <a:p>
            <a:endParaRPr lang="en-CA"/>
          </a:p>
        </p:txBody>
      </p:sp>
      <p:sp>
        <p:nvSpPr>
          <p:cNvPr id="12" name="Text Placeholder 11">
            <a:extLst>
              <a:ext uri="{FF2B5EF4-FFF2-40B4-BE49-F238E27FC236}">
                <a16:creationId xmlns:a16="http://schemas.microsoft.com/office/drawing/2014/main" id="{409CE55B-4D28-33BD-2969-DD409835DB87}"/>
              </a:ext>
            </a:extLst>
          </p:cNvPr>
          <p:cNvSpPr>
            <a:spLocks noGrp="1"/>
          </p:cNvSpPr>
          <p:nvPr>
            <p:ph type="body" sz="half" idx="21"/>
          </p:nvPr>
        </p:nvSpPr>
        <p:spPr/>
        <p:txBody>
          <a:bodyPr/>
          <a:lstStyle/>
          <a:p>
            <a:endParaRPr lang="en-CA"/>
          </a:p>
        </p:txBody>
      </p:sp>
    </p:spTree>
    <p:extLst>
      <p:ext uri="{BB962C8B-B14F-4D97-AF65-F5344CB8AC3E}">
        <p14:creationId xmlns:p14="http://schemas.microsoft.com/office/powerpoint/2010/main" val="3490918764"/>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DC57AD87-98EC-3E40-B961-ED89497D187A}"/>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4732" b="4732"/>
          <a:stretch>
            <a:fillRect/>
          </a:stretch>
        </p:blipFill>
        <p:spPr/>
      </p:pic>
    </p:spTree>
    <p:extLst>
      <p:ext uri="{BB962C8B-B14F-4D97-AF65-F5344CB8AC3E}">
        <p14:creationId xmlns:p14="http://schemas.microsoft.com/office/powerpoint/2010/main" val="3757263909"/>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11D8D-3E3A-5542-41CD-464786C7B93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98EBD2E-8422-1E40-09F2-29254C593E3D}"/>
              </a:ext>
            </a:extLst>
          </p:cNvPr>
          <p:cNvSpPr>
            <a:spLocks noGrp="1"/>
          </p:cNvSpPr>
          <p:nvPr>
            <p:ph type="title"/>
          </p:nvPr>
        </p:nvSpPr>
        <p:spPr/>
        <p:txBody>
          <a:bodyPr>
            <a:normAutofit fontScale="90000"/>
          </a:bodyPr>
          <a:lstStyle/>
          <a:p>
            <a:r>
              <a:rPr lang="en-CA" dirty="0"/>
              <a:t>Weather effects</a:t>
            </a:r>
          </a:p>
        </p:txBody>
      </p:sp>
      <p:sp>
        <p:nvSpPr>
          <p:cNvPr id="15" name="Text Placeholder 14">
            <a:extLst>
              <a:ext uri="{FF2B5EF4-FFF2-40B4-BE49-F238E27FC236}">
                <a16:creationId xmlns:a16="http://schemas.microsoft.com/office/drawing/2014/main" id="{C85E97DE-958B-8A99-C194-690AA2A9490E}"/>
              </a:ext>
            </a:extLst>
          </p:cNvPr>
          <p:cNvSpPr>
            <a:spLocks noGrp="1"/>
          </p:cNvSpPr>
          <p:nvPr>
            <p:ph type="body" sz="half" idx="1"/>
          </p:nvPr>
        </p:nvSpPr>
        <p:spPr/>
        <p:txBody>
          <a:bodyPr/>
          <a:lstStyle/>
          <a:p>
            <a:r>
              <a:rPr lang="en-CA" dirty="0"/>
              <a:t>G-buffer includes weather mask</a:t>
            </a:r>
          </a:p>
        </p:txBody>
      </p:sp>
      <p:sp>
        <p:nvSpPr>
          <p:cNvPr id="5" name="Rectangle 4">
            <a:extLst>
              <a:ext uri="{FF2B5EF4-FFF2-40B4-BE49-F238E27FC236}">
                <a16:creationId xmlns:a16="http://schemas.microsoft.com/office/drawing/2014/main" id="{01CDDB73-6A10-7F2A-CCFA-6C1D1132B5A1}"/>
              </a:ext>
            </a:extLst>
          </p:cNvPr>
          <p:cNvSpPr/>
          <p:nvPr/>
        </p:nvSpPr>
        <p:spPr>
          <a:xfrm>
            <a:off x="10897849" y="1228863"/>
            <a:ext cx="11543584" cy="3017855"/>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G-buffer</a:t>
            </a:r>
          </a:p>
        </p:txBody>
      </p:sp>
      <p:grpSp>
        <p:nvGrpSpPr>
          <p:cNvPr id="18" name="Group 17">
            <a:extLst>
              <a:ext uri="{FF2B5EF4-FFF2-40B4-BE49-F238E27FC236}">
                <a16:creationId xmlns:a16="http://schemas.microsoft.com/office/drawing/2014/main" id="{261F909E-F2C6-B775-8C09-DD4FACEEA1AC}"/>
              </a:ext>
            </a:extLst>
          </p:cNvPr>
          <p:cNvGrpSpPr/>
          <p:nvPr/>
        </p:nvGrpSpPr>
        <p:grpSpPr>
          <a:xfrm>
            <a:off x="13997091" y="1912168"/>
            <a:ext cx="2469354" cy="1851391"/>
            <a:chOff x="13997091" y="1912168"/>
            <a:chExt cx="2469354" cy="1851391"/>
          </a:xfrm>
        </p:grpSpPr>
        <p:sp>
          <p:nvSpPr>
            <p:cNvPr id="6" name="Rectangle 5">
              <a:extLst>
                <a:ext uri="{FF2B5EF4-FFF2-40B4-BE49-F238E27FC236}">
                  <a16:creationId xmlns:a16="http://schemas.microsoft.com/office/drawing/2014/main" id="{D72BC2A3-69CC-B298-D8E0-1655FE111A47}"/>
                </a:ext>
              </a:extLst>
            </p:cNvPr>
            <p:cNvSpPr/>
            <p:nvPr/>
          </p:nvSpPr>
          <p:spPr>
            <a:xfrm>
              <a:off x="13997091"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Albedo</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4" name="Picture 3">
              <a:extLst>
                <a:ext uri="{FF2B5EF4-FFF2-40B4-BE49-F238E27FC236}">
                  <a16:creationId xmlns:a16="http://schemas.microsoft.com/office/drawing/2014/main" id="{388BF0B5-B09F-989B-55D4-8DFE94E6943A}"/>
                </a:ext>
              </a:extLst>
            </p:cNvPr>
            <p:cNvPicPr>
              <a:picLocks noChangeAspect="1"/>
            </p:cNvPicPr>
            <p:nvPr/>
          </p:nvPicPr>
          <p:blipFill>
            <a:blip r:embed="rId3"/>
            <a:stretch>
              <a:fillRect/>
            </a:stretch>
          </p:blipFill>
          <p:spPr>
            <a:xfrm>
              <a:off x="14008497" y="2368984"/>
              <a:ext cx="2432872" cy="1394575"/>
            </a:xfrm>
            <a:prstGeom prst="rect">
              <a:avLst/>
            </a:prstGeom>
          </p:spPr>
        </p:pic>
      </p:grpSp>
      <p:grpSp>
        <p:nvGrpSpPr>
          <p:cNvPr id="16" name="Group 15">
            <a:extLst>
              <a:ext uri="{FF2B5EF4-FFF2-40B4-BE49-F238E27FC236}">
                <a16:creationId xmlns:a16="http://schemas.microsoft.com/office/drawing/2014/main" id="{7F4E8352-124A-87B9-9E45-1603427DBABF}"/>
              </a:ext>
            </a:extLst>
          </p:cNvPr>
          <p:cNvGrpSpPr/>
          <p:nvPr/>
        </p:nvGrpSpPr>
        <p:grpSpPr>
          <a:xfrm>
            <a:off x="16780965" y="1912168"/>
            <a:ext cx="2469354" cy="1867973"/>
            <a:chOff x="16780965" y="1912168"/>
            <a:chExt cx="2469354" cy="1867973"/>
          </a:xfrm>
        </p:grpSpPr>
        <p:sp>
          <p:nvSpPr>
            <p:cNvPr id="8" name="Rectangle 7">
              <a:extLst>
                <a:ext uri="{FF2B5EF4-FFF2-40B4-BE49-F238E27FC236}">
                  <a16:creationId xmlns:a16="http://schemas.microsoft.com/office/drawing/2014/main" id="{7C28E603-F7A4-9E28-FE5B-CDC9A85B1CE4}"/>
                </a:ext>
              </a:extLst>
            </p:cNvPr>
            <p:cNvSpPr/>
            <p:nvPr/>
          </p:nvSpPr>
          <p:spPr>
            <a:xfrm>
              <a:off x="16780965"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Normal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3" name="Picture 12">
              <a:extLst>
                <a:ext uri="{FF2B5EF4-FFF2-40B4-BE49-F238E27FC236}">
                  <a16:creationId xmlns:a16="http://schemas.microsoft.com/office/drawing/2014/main" id="{53066E53-04A6-880B-0B9C-C8DE76360338}"/>
                </a:ext>
              </a:extLst>
            </p:cNvPr>
            <p:cNvPicPr>
              <a:picLocks noChangeAspect="1"/>
            </p:cNvPicPr>
            <p:nvPr/>
          </p:nvPicPr>
          <p:blipFill>
            <a:blip r:embed="rId4"/>
            <a:stretch>
              <a:fillRect/>
            </a:stretch>
          </p:blipFill>
          <p:spPr>
            <a:xfrm>
              <a:off x="16797894" y="2390967"/>
              <a:ext cx="2452425" cy="1389174"/>
            </a:xfrm>
            <a:prstGeom prst="rect">
              <a:avLst/>
            </a:prstGeom>
          </p:spPr>
        </p:pic>
      </p:grpSp>
      <p:grpSp>
        <p:nvGrpSpPr>
          <p:cNvPr id="14" name="Group 13">
            <a:extLst>
              <a:ext uri="{FF2B5EF4-FFF2-40B4-BE49-F238E27FC236}">
                <a16:creationId xmlns:a16="http://schemas.microsoft.com/office/drawing/2014/main" id="{3E67EBAF-3B6D-6CD2-758F-88DC4AFBDC37}"/>
              </a:ext>
            </a:extLst>
          </p:cNvPr>
          <p:cNvGrpSpPr/>
          <p:nvPr/>
        </p:nvGrpSpPr>
        <p:grpSpPr>
          <a:xfrm>
            <a:off x="19564839" y="1912168"/>
            <a:ext cx="2469354" cy="1891223"/>
            <a:chOff x="19564839" y="1912168"/>
            <a:chExt cx="2469354" cy="1891223"/>
          </a:xfrm>
        </p:grpSpPr>
        <p:sp>
          <p:nvSpPr>
            <p:cNvPr id="9" name="Rectangle 8">
              <a:extLst>
                <a:ext uri="{FF2B5EF4-FFF2-40B4-BE49-F238E27FC236}">
                  <a16:creationId xmlns:a16="http://schemas.microsoft.com/office/drawing/2014/main" id="{68350161-A7F5-C241-F025-A2DF73D784A5}"/>
                </a:ext>
              </a:extLst>
            </p:cNvPr>
            <p:cNvSpPr/>
            <p:nvPr/>
          </p:nvSpPr>
          <p:spPr>
            <a:xfrm>
              <a:off x="19564839" y="1912168"/>
              <a:ext cx="2469354" cy="1891223"/>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Material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30" name="Picture 29">
              <a:extLst>
                <a:ext uri="{FF2B5EF4-FFF2-40B4-BE49-F238E27FC236}">
                  <a16:creationId xmlns:a16="http://schemas.microsoft.com/office/drawing/2014/main" id="{9652C519-96DF-A108-8278-5104E564FB46}"/>
                </a:ext>
              </a:extLst>
            </p:cNvPr>
            <p:cNvPicPr>
              <a:picLocks noChangeAspect="1"/>
            </p:cNvPicPr>
            <p:nvPr/>
          </p:nvPicPr>
          <p:blipFill>
            <a:blip r:embed="rId5"/>
            <a:stretch>
              <a:fillRect/>
            </a:stretch>
          </p:blipFill>
          <p:spPr>
            <a:xfrm>
              <a:off x="19576766" y="2398767"/>
              <a:ext cx="2445500" cy="1404624"/>
            </a:xfrm>
            <a:prstGeom prst="rect">
              <a:avLst/>
            </a:prstGeom>
          </p:spPr>
        </p:pic>
      </p:grpSp>
      <p:grpSp>
        <p:nvGrpSpPr>
          <p:cNvPr id="77" name="Group 76">
            <a:extLst>
              <a:ext uri="{FF2B5EF4-FFF2-40B4-BE49-F238E27FC236}">
                <a16:creationId xmlns:a16="http://schemas.microsoft.com/office/drawing/2014/main" id="{99EF5DAE-26CA-2BD7-23A1-A1BCB231D94C}"/>
              </a:ext>
            </a:extLst>
          </p:cNvPr>
          <p:cNvGrpSpPr/>
          <p:nvPr/>
        </p:nvGrpSpPr>
        <p:grpSpPr>
          <a:xfrm>
            <a:off x="11213217" y="1948902"/>
            <a:ext cx="2469354" cy="1886692"/>
            <a:chOff x="10886336" y="1964276"/>
            <a:chExt cx="2469354" cy="1886692"/>
          </a:xfrm>
        </p:grpSpPr>
        <p:sp>
          <p:nvSpPr>
            <p:cNvPr id="10" name="Rectangle 9">
              <a:extLst>
                <a:ext uri="{FF2B5EF4-FFF2-40B4-BE49-F238E27FC236}">
                  <a16:creationId xmlns:a16="http://schemas.microsoft.com/office/drawing/2014/main" id="{A05CF8DD-1B15-FCD9-20C5-DEC03BED6C1B}"/>
                </a:ext>
              </a:extLst>
            </p:cNvPr>
            <p:cNvSpPr/>
            <p:nvPr/>
          </p:nvSpPr>
          <p:spPr>
            <a:xfrm>
              <a:off x="10886336" y="196427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Wxr</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Mask</a:t>
              </a:r>
            </a:p>
          </p:txBody>
        </p:sp>
        <p:pic>
          <p:nvPicPr>
            <p:cNvPr id="36" name="Picture 35">
              <a:extLst>
                <a:ext uri="{FF2B5EF4-FFF2-40B4-BE49-F238E27FC236}">
                  <a16:creationId xmlns:a16="http://schemas.microsoft.com/office/drawing/2014/main" id="{4699E4C8-FF52-3089-1FE2-C8C1AE97AA6D}"/>
                </a:ext>
              </a:extLst>
            </p:cNvPr>
            <p:cNvPicPr>
              <a:picLocks noChangeAspect="1"/>
            </p:cNvPicPr>
            <p:nvPr/>
          </p:nvPicPr>
          <p:blipFill>
            <a:blip r:embed="rId6"/>
            <a:stretch>
              <a:fillRect/>
            </a:stretch>
          </p:blipFill>
          <p:spPr>
            <a:xfrm>
              <a:off x="10896053" y="2449101"/>
              <a:ext cx="2459637" cy="1401866"/>
            </a:xfrm>
            <a:prstGeom prst="rect">
              <a:avLst/>
            </a:prstGeom>
          </p:spPr>
        </p:pic>
      </p:grpSp>
    </p:spTree>
    <p:extLst>
      <p:ext uri="{BB962C8B-B14F-4D97-AF65-F5344CB8AC3E}">
        <p14:creationId xmlns:p14="http://schemas.microsoft.com/office/powerpoint/2010/main" val="991034897"/>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9B655-1C4A-09B6-FA2D-03709771AF3D}"/>
            </a:ext>
          </a:extLst>
        </p:cNvPr>
        <p:cNvGrpSpPr/>
        <p:nvPr/>
      </p:nvGrpSpPr>
      <p:grpSpPr>
        <a:xfrm>
          <a:off x="0" y="0"/>
          <a:ext cx="0" cy="0"/>
          <a:chOff x="0" y="0"/>
          <a:chExt cx="0" cy="0"/>
        </a:xfrm>
      </p:grpSpPr>
      <p:grpSp>
        <p:nvGrpSpPr>
          <p:cNvPr id="75" name="Group 74">
            <a:extLst>
              <a:ext uri="{FF2B5EF4-FFF2-40B4-BE49-F238E27FC236}">
                <a16:creationId xmlns:a16="http://schemas.microsoft.com/office/drawing/2014/main" id="{7AD1FB33-1A15-3190-4B0F-CBB7862D97C5}"/>
              </a:ext>
            </a:extLst>
          </p:cNvPr>
          <p:cNvGrpSpPr/>
          <p:nvPr/>
        </p:nvGrpSpPr>
        <p:grpSpPr>
          <a:xfrm>
            <a:off x="13496339" y="7264480"/>
            <a:ext cx="9182253" cy="2808302"/>
            <a:chOff x="13489569" y="6900072"/>
            <a:chExt cx="9182253" cy="2808302"/>
          </a:xfrm>
        </p:grpSpPr>
        <p:sp>
          <p:nvSpPr>
            <p:cNvPr id="21" name="Rectangle 20">
              <a:extLst>
                <a:ext uri="{FF2B5EF4-FFF2-40B4-BE49-F238E27FC236}">
                  <a16:creationId xmlns:a16="http://schemas.microsoft.com/office/drawing/2014/main" id="{E204C4B2-EDA9-32EC-2947-A664413972D6}"/>
                </a:ext>
              </a:extLst>
            </p:cNvPr>
            <p:cNvSpPr/>
            <p:nvPr/>
          </p:nvSpPr>
          <p:spPr>
            <a:xfrm>
              <a:off x="13489569" y="6900072"/>
              <a:ext cx="9182253" cy="2808302"/>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G-buffer</a:t>
              </a:r>
            </a:p>
          </p:txBody>
        </p:sp>
        <p:sp>
          <p:nvSpPr>
            <p:cNvPr id="22" name="Rectangle 21">
              <a:extLst>
                <a:ext uri="{FF2B5EF4-FFF2-40B4-BE49-F238E27FC236}">
                  <a16:creationId xmlns:a16="http://schemas.microsoft.com/office/drawing/2014/main" id="{E3D197A0-B6F9-79AF-6D3F-EC76F529591B}"/>
                </a:ext>
              </a:extLst>
            </p:cNvPr>
            <p:cNvSpPr/>
            <p:nvPr/>
          </p:nvSpPr>
          <p:spPr>
            <a:xfrm>
              <a:off x="14033823"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Albedo</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3" name="Rectangle 22">
              <a:extLst>
                <a:ext uri="{FF2B5EF4-FFF2-40B4-BE49-F238E27FC236}">
                  <a16:creationId xmlns:a16="http://schemas.microsoft.com/office/drawing/2014/main" id="{B282B395-0E21-8CB8-9363-61C33658107C}"/>
                </a:ext>
              </a:extLst>
            </p:cNvPr>
            <p:cNvSpPr/>
            <p:nvPr/>
          </p:nvSpPr>
          <p:spPr>
            <a:xfrm>
              <a:off x="16821412"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Normal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4" name="Rectangle 23">
              <a:extLst>
                <a:ext uri="{FF2B5EF4-FFF2-40B4-BE49-F238E27FC236}">
                  <a16:creationId xmlns:a16="http://schemas.microsoft.com/office/drawing/2014/main" id="{3FA30BA9-91C5-6A6D-0281-F4986C28DE77}"/>
                </a:ext>
              </a:extLst>
            </p:cNvPr>
            <p:cNvSpPr/>
            <p:nvPr/>
          </p:nvSpPr>
          <p:spPr>
            <a:xfrm>
              <a:off x="19609000"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Material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7" name="Picture 16">
              <a:extLst>
                <a:ext uri="{FF2B5EF4-FFF2-40B4-BE49-F238E27FC236}">
                  <a16:creationId xmlns:a16="http://schemas.microsoft.com/office/drawing/2014/main" id="{765C0219-DBCA-6AB5-3BCD-E1A66512E30A}"/>
                </a:ext>
              </a:extLst>
            </p:cNvPr>
            <p:cNvPicPr>
              <a:picLocks noChangeAspect="1"/>
            </p:cNvPicPr>
            <p:nvPr/>
          </p:nvPicPr>
          <p:blipFill>
            <a:blip r:embed="rId3"/>
            <a:stretch>
              <a:fillRect/>
            </a:stretch>
          </p:blipFill>
          <p:spPr>
            <a:xfrm>
              <a:off x="16836516" y="8044132"/>
              <a:ext cx="2457544" cy="1373020"/>
            </a:xfrm>
            <a:prstGeom prst="rect">
              <a:avLst/>
            </a:prstGeom>
          </p:spPr>
        </p:pic>
        <p:pic>
          <p:nvPicPr>
            <p:cNvPr id="26" name="Picture 25">
              <a:extLst>
                <a:ext uri="{FF2B5EF4-FFF2-40B4-BE49-F238E27FC236}">
                  <a16:creationId xmlns:a16="http://schemas.microsoft.com/office/drawing/2014/main" id="{891AF159-E6B1-0C31-87BE-040219E281B7}"/>
                </a:ext>
              </a:extLst>
            </p:cNvPr>
            <p:cNvPicPr>
              <a:picLocks noChangeAspect="1"/>
            </p:cNvPicPr>
            <p:nvPr/>
          </p:nvPicPr>
          <p:blipFill>
            <a:blip r:embed="rId4"/>
            <a:stretch>
              <a:fillRect/>
            </a:stretch>
          </p:blipFill>
          <p:spPr>
            <a:xfrm>
              <a:off x="14040881" y="8031707"/>
              <a:ext cx="2458396" cy="1399394"/>
            </a:xfrm>
            <a:prstGeom prst="rect">
              <a:avLst/>
            </a:prstGeom>
          </p:spPr>
        </p:pic>
        <p:pic>
          <p:nvPicPr>
            <p:cNvPr id="28" name="Picture 27">
              <a:extLst>
                <a:ext uri="{FF2B5EF4-FFF2-40B4-BE49-F238E27FC236}">
                  <a16:creationId xmlns:a16="http://schemas.microsoft.com/office/drawing/2014/main" id="{33B1B8CB-4DC4-9EFD-0C79-1136DABCC8B2}"/>
                </a:ext>
              </a:extLst>
            </p:cNvPr>
            <p:cNvPicPr>
              <a:picLocks noChangeAspect="1"/>
            </p:cNvPicPr>
            <p:nvPr/>
          </p:nvPicPr>
          <p:blipFill>
            <a:blip r:embed="rId5"/>
            <a:stretch>
              <a:fillRect/>
            </a:stretch>
          </p:blipFill>
          <p:spPr>
            <a:xfrm>
              <a:off x="19624960" y="8013299"/>
              <a:ext cx="2450596" cy="1405158"/>
            </a:xfrm>
            <a:prstGeom prst="rect">
              <a:avLst/>
            </a:prstGeom>
          </p:spPr>
        </p:pic>
      </p:grpSp>
      <p:sp>
        <p:nvSpPr>
          <p:cNvPr id="3" name="Title 2">
            <a:extLst>
              <a:ext uri="{FF2B5EF4-FFF2-40B4-BE49-F238E27FC236}">
                <a16:creationId xmlns:a16="http://schemas.microsoft.com/office/drawing/2014/main" id="{978846DF-126B-5C6D-BF75-EC9737D17CAD}"/>
              </a:ext>
            </a:extLst>
          </p:cNvPr>
          <p:cNvSpPr>
            <a:spLocks noGrp="1"/>
          </p:cNvSpPr>
          <p:nvPr>
            <p:ph type="title"/>
          </p:nvPr>
        </p:nvSpPr>
        <p:spPr/>
        <p:txBody>
          <a:bodyPr>
            <a:normAutofit fontScale="90000"/>
          </a:bodyPr>
          <a:lstStyle/>
          <a:p>
            <a:r>
              <a:rPr lang="en-CA" dirty="0"/>
              <a:t>Weather effects</a:t>
            </a:r>
          </a:p>
        </p:txBody>
      </p:sp>
      <p:sp>
        <p:nvSpPr>
          <p:cNvPr id="15" name="Text Placeholder 14">
            <a:extLst>
              <a:ext uri="{FF2B5EF4-FFF2-40B4-BE49-F238E27FC236}">
                <a16:creationId xmlns:a16="http://schemas.microsoft.com/office/drawing/2014/main" id="{7438680E-AB7D-46E6-7AB0-4EDE68897112}"/>
              </a:ext>
            </a:extLst>
          </p:cNvPr>
          <p:cNvSpPr>
            <a:spLocks noGrp="1"/>
          </p:cNvSpPr>
          <p:nvPr>
            <p:ph type="body" sz="half" idx="1"/>
          </p:nvPr>
        </p:nvSpPr>
        <p:spPr/>
        <p:txBody>
          <a:bodyPr/>
          <a:lstStyle/>
          <a:p>
            <a:r>
              <a:rPr lang="en-CA" dirty="0"/>
              <a:t>G-buffer includes weather mask</a:t>
            </a:r>
          </a:p>
          <a:p>
            <a:r>
              <a:rPr lang="en-CA" dirty="0"/>
              <a:t>Weather apply modifies in-place</a:t>
            </a:r>
          </a:p>
          <a:p>
            <a:pPr lvl="1"/>
            <a:r>
              <a:rPr lang="en-CA" dirty="0"/>
              <a:t>Albedo</a:t>
            </a:r>
          </a:p>
          <a:p>
            <a:pPr lvl="1"/>
            <a:r>
              <a:rPr lang="en-CA" dirty="0"/>
              <a:t>Normal</a:t>
            </a:r>
          </a:p>
          <a:p>
            <a:pPr lvl="1"/>
            <a:r>
              <a:rPr lang="en-CA" dirty="0"/>
              <a:t>Material</a:t>
            </a:r>
          </a:p>
        </p:txBody>
      </p:sp>
      <p:sp>
        <p:nvSpPr>
          <p:cNvPr id="19" name="Rectangle: Rounded Corners 18">
            <a:extLst>
              <a:ext uri="{FF2B5EF4-FFF2-40B4-BE49-F238E27FC236}">
                <a16:creationId xmlns:a16="http://schemas.microsoft.com/office/drawing/2014/main" id="{6B8F90BD-A566-FFF1-3AA8-472C9C73F914}"/>
              </a:ext>
            </a:extLst>
          </p:cNvPr>
          <p:cNvSpPr/>
          <p:nvPr/>
        </p:nvSpPr>
        <p:spPr>
          <a:xfrm>
            <a:off x="14753715" y="5474851"/>
            <a:ext cx="6667502" cy="948972"/>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Weather apply</a:t>
            </a:r>
          </a:p>
        </p:txBody>
      </p:sp>
      <p:sp>
        <p:nvSpPr>
          <p:cNvPr id="38" name="Rectangle 37">
            <a:extLst>
              <a:ext uri="{FF2B5EF4-FFF2-40B4-BE49-F238E27FC236}">
                <a16:creationId xmlns:a16="http://schemas.microsoft.com/office/drawing/2014/main" id="{D3DF9F3C-6720-0055-56EB-69145E301380}"/>
              </a:ext>
            </a:extLst>
          </p:cNvPr>
          <p:cNvSpPr/>
          <p:nvPr/>
        </p:nvSpPr>
        <p:spPr>
          <a:xfrm>
            <a:off x="11527591" y="5311162"/>
            <a:ext cx="2199138" cy="1276350"/>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Weather</a:t>
            </a:r>
          </a:p>
          <a:p>
            <a:pPr marL="0" marR="0" indent="0" algn="ctr" defTabSz="2438400" rtl="0" fontAlgn="auto" latinLnBrk="0" hangingPunct="0">
              <a:lnSpc>
                <a:spcPct val="100000"/>
              </a:lnSpc>
              <a:spcBef>
                <a:spcPts val="0"/>
              </a:spcBef>
              <a:spcAft>
                <a:spcPts val="0"/>
              </a:spcAft>
              <a:buClrTx/>
              <a:buSzTx/>
              <a:buFontTx/>
              <a:buNone/>
              <a:tabLst/>
            </a:pPr>
            <a:r>
              <a:rPr lang="en-CA" sz="2400" dirty="0">
                <a:solidFill>
                  <a:schemeClr val="bg1">
                    <a:lumMod val="10000"/>
                    <a:lumOff val="90000"/>
                  </a:schemeClr>
                </a:solidFill>
                <a:latin typeface="Lato-Light" panose="020F0302020204030203" pitchFamily="34" charset="0"/>
              </a:rPr>
              <a:t>Conditions</a:t>
            </a:r>
            <a:endPar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cxnSp>
        <p:nvCxnSpPr>
          <p:cNvPr id="40" name="Straight Arrow Connector 39">
            <a:extLst>
              <a:ext uri="{FF2B5EF4-FFF2-40B4-BE49-F238E27FC236}">
                <a16:creationId xmlns:a16="http://schemas.microsoft.com/office/drawing/2014/main" id="{71F0853D-9725-EF24-911D-1CBD89E44FDD}"/>
              </a:ext>
            </a:extLst>
          </p:cNvPr>
          <p:cNvCxnSpPr>
            <a:cxnSpLocks/>
            <a:stCxn id="38" idx="3"/>
            <a:endCxn id="19" idx="1"/>
          </p:cNvCxnSpPr>
          <p:nvPr/>
        </p:nvCxnSpPr>
        <p:spPr>
          <a:xfrm>
            <a:off x="13726729" y="5949337"/>
            <a:ext cx="1026986"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2" name="Straight Arrow Connector 41">
            <a:extLst>
              <a:ext uri="{FF2B5EF4-FFF2-40B4-BE49-F238E27FC236}">
                <a16:creationId xmlns:a16="http://schemas.microsoft.com/office/drawing/2014/main" id="{4D0D504B-E2A9-8207-3FDE-F84375651063}"/>
              </a:ext>
            </a:extLst>
          </p:cNvPr>
          <p:cNvCxnSpPr>
            <a:cxnSpLocks/>
            <a:stCxn id="19" idx="2"/>
            <a:endCxn id="21" idx="0"/>
          </p:cNvCxnSpPr>
          <p:nvPr/>
        </p:nvCxnSpPr>
        <p:spPr>
          <a:xfrm>
            <a:off x="18087466" y="6423823"/>
            <a:ext cx="0" cy="840657"/>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5" name="Rectangle 4">
            <a:extLst>
              <a:ext uri="{FF2B5EF4-FFF2-40B4-BE49-F238E27FC236}">
                <a16:creationId xmlns:a16="http://schemas.microsoft.com/office/drawing/2014/main" id="{C878B32E-2537-D5B3-0FBD-2D0E25D4046C}"/>
              </a:ext>
            </a:extLst>
          </p:cNvPr>
          <p:cNvSpPr/>
          <p:nvPr/>
        </p:nvSpPr>
        <p:spPr>
          <a:xfrm>
            <a:off x="10897849" y="1228863"/>
            <a:ext cx="11543584" cy="3017855"/>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G-buffer</a:t>
            </a:r>
          </a:p>
        </p:txBody>
      </p:sp>
      <p:grpSp>
        <p:nvGrpSpPr>
          <p:cNvPr id="18" name="Group 17">
            <a:extLst>
              <a:ext uri="{FF2B5EF4-FFF2-40B4-BE49-F238E27FC236}">
                <a16:creationId xmlns:a16="http://schemas.microsoft.com/office/drawing/2014/main" id="{78D0B7C6-D5CF-4D11-E93A-D907DA8C217E}"/>
              </a:ext>
            </a:extLst>
          </p:cNvPr>
          <p:cNvGrpSpPr/>
          <p:nvPr/>
        </p:nvGrpSpPr>
        <p:grpSpPr>
          <a:xfrm>
            <a:off x="13997091" y="1912168"/>
            <a:ext cx="2469354" cy="1851391"/>
            <a:chOff x="13997091" y="1912168"/>
            <a:chExt cx="2469354" cy="1851391"/>
          </a:xfrm>
        </p:grpSpPr>
        <p:sp>
          <p:nvSpPr>
            <p:cNvPr id="6" name="Rectangle 5">
              <a:extLst>
                <a:ext uri="{FF2B5EF4-FFF2-40B4-BE49-F238E27FC236}">
                  <a16:creationId xmlns:a16="http://schemas.microsoft.com/office/drawing/2014/main" id="{8D662CB3-FCFA-571D-CA6B-685623B270EF}"/>
                </a:ext>
              </a:extLst>
            </p:cNvPr>
            <p:cNvSpPr/>
            <p:nvPr/>
          </p:nvSpPr>
          <p:spPr>
            <a:xfrm>
              <a:off x="13997091"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Albedo</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4" name="Picture 3">
              <a:extLst>
                <a:ext uri="{FF2B5EF4-FFF2-40B4-BE49-F238E27FC236}">
                  <a16:creationId xmlns:a16="http://schemas.microsoft.com/office/drawing/2014/main" id="{3F67B332-C337-AD9E-035A-149D3FF9EC20}"/>
                </a:ext>
              </a:extLst>
            </p:cNvPr>
            <p:cNvPicPr>
              <a:picLocks noChangeAspect="1"/>
            </p:cNvPicPr>
            <p:nvPr/>
          </p:nvPicPr>
          <p:blipFill>
            <a:blip r:embed="rId6"/>
            <a:stretch>
              <a:fillRect/>
            </a:stretch>
          </p:blipFill>
          <p:spPr>
            <a:xfrm>
              <a:off x="14008497" y="2368984"/>
              <a:ext cx="2432872" cy="1394575"/>
            </a:xfrm>
            <a:prstGeom prst="rect">
              <a:avLst/>
            </a:prstGeom>
          </p:spPr>
        </p:pic>
      </p:grpSp>
      <p:grpSp>
        <p:nvGrpSpPr>
          <p:cNvPr id="16" name="Group 15">
            <a:extLst>
              <a:ext uri="{FF2B5EF4-FFF2-40B4-BE49-F238E27FC236}">
                <a16:creationId xmlns:a16="http://schemas.microsoft.com/office/drawing/2014/main" id="{DC1C7EF5-AC76-876D-3F75-095C05071D5F}"/>
              </a:ext>
            </a:extLst>
          </p:cNvPr>
          <p:cNvGrpSpPr/>
          <p:nvPr/>
        </p:nvGrpSpPr>
        <p:grpSpPr>
          <a:xfrm>
            <a:off x="16780965" y="1912168"/>
            <a:ext cx="2469354" cy="1867973"/>
            <a:chOff x="16780965" y="1912168"/>
            <a:chExt cx="2469354" cy="1867973"/>
          </a:xfrm>
        </p:grpSpPr>
        <p:sp>
          <p:nvSpPr>
            <p:cNvPr id="8" name="Rectangle 7">
              <a:extLst>
                <a:ext uri="{FF2B5EF4-FFF2-40B4-BE49-F238E27FC236}">
                  <a16:creationId xmlns:a16="http://schemas.microsoft.com/office/drawing/2014/main" id="{2C890024-AAB2-A551-67D9-73FDA75C7538}"/>
                </a:ext>
              </a:extLst>
            </p:cNvPr>
            <p:cNvSpPr/>
            <p:nvPr/>
          </p:nvSpPr>
          <p:spPr>
            <a:xfrm>
              <a:off x="16780965"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Normal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3" name="Picture 12">
              <a:extLst>
                <a:ext uri="{FF2B5EF4-FFF2-40B4-BE49-F238E27FC236}">
                  <a16:creationId xmlns:a16="http://schemas.microsoft.com/office/drawing/2014/main" id="{12145A48-95E9-395B-2D74-6D3B341DFB17}"/>
                </a:ext>
              </a:extLst>
            </p:cNvPr>
            <p:cNvPicPr>
              <a:picLocks noChangeAspect="1"/>
            </p:cNvPicPr>
            <p:nvPr/>
          </p:nvPicPr>
          <p:blipFill>
            <a:blip r:embed="rId7"/>
            <a:stretch>
              <a:fillRect/>
            </a:stretch>
          </p:blipFill>
          <p:spPr>
            <a:xfrm>
              <a:off x="16797894" y="2390967"/>
              <a:ext cx="2452425" cy="1389174"/>
            </a:xfrm>
            <a:prstGeom prst="rect">
              <a:avLst/>
            </a:prstGeom>
          </p:spPr>
        </p:pic>
      </p:grpSp>
      <p:grpSp>
        <p:nvGrpSpPr>
          <p:cNvPr id="14" name="Group 13">
            <a:extLst>
              <a:ext uri="{FF2B5EF4-FFF2-40B4-BE49-F238E27FC236}">
                <a16:creationId xmlns:a16="http://schemas.microsoft.com/office/drawing/2014/main" id="{FA602317-6B62-C61D-6544-BD456C63E935}"/>
              </a:ext>
            </a:extLst>
          </p:cNvPr>
          <p:cNvGrpSpPr/>
          <p:nvPr/>
        </p:nvGrpSpPr>
        <p:grpSpPr>
          <a:xfrm>
            <a:off x="19564839" y="1912168"/>
            <a:ext cx="2469354" cy="1891223"/>
            <a:chOff x="19564839" y="1912168"/>
            <a:chExt cx="2469354" cy="1891223"/>
          </a:xfrm>
        </p:grpSpPr>
        <p:sp>
          <p:nvSpPr>
            <p:cNvPr id="9" name="Rectangle 8">
              <a:extLst>
                <a:ext uri="{FF2B5EF4-FFF2-40B4-BE49-F238E27FC236}">
                  <a16:creationId xmlns:a16="http://schemas.microsoft.com/office/drawing/2014/main" id="{C41DDAA3-8C65-A0F0-39D9-CFC91FD0F912}"/>
                </a:ext>
              </a:extLst>
            </p:cNvPr>
            <p:cNvSpPr/>
            <p:nvPr/>
          </p:nvSpPr>
          <p:spPr>
            <a:xfrm>
              <a:off x="19564839" y="1912168"/>
              <a:ext cx="2469354" cy="1891223"/>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Material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30" name="Picture 29">
              <a:extLst>
                <a:ext uri="{FF2B5EF4-FFF2-40B4-BE49-F238E27FC236}">
                  <a16:creationId xmlns:a16="http://schemas.microsoft.com/office/drawing/2014/main" id="{AB8A85CD-71BD-3F37-AB63-BA02E37CE38C}"/>
                </a:ext>
              </a:extLst>
            </p:cNvPr>
            <p:cNvPicPr>
              <a:picLocks noChangeAspect="1"/>
            </p:cNvPicPr>
            <p:nvPr/>
          </p:nvPicPr>
          <p:blipFill>
            <a:blip r:embed="rId8"/>
            <a:stretch>
              <a:fillRect/>
            </a:stretch>
          </p:blipFill>
          <p:spPr>
            <a:xfrm>
              <a:off x="19576766" y="2398767"/>
              <a:ext cx="2445500" cy="1404624"/>
            </a:xfrm>
            <a:prstGeom prst="rect">
              <a:avLst/>
            </a:prstGeom>
          </p:spPr>
        </p:pic>
      </p:grpSp>
      <p:grpSp>
        <p:nvGrpSpPr>
          <p:cNvPr id="77" name="Group 76">
            <a:extLst>
              <a:ext uri="{FF2B5EF4-FFF2-40B4-BE49-F238E27FC236}">
                <a16:creationId xmlns:a16="http://schemas.microsoft.com/office/drawing/2014/main" id="{D9A61CA2-B2FE-001A-DD26-B2C21E175332}"/>
              </a:ext>
            </a:extLst>
          </p:cNvPr>
          <p:cNvGrpSpPr/>
          <p:nvPr/>
        </p:nvGrpSpPr>
        <p:grpSpPr>
          <a:xfrm>
            <a:off x="11213217" y="1948902"/>
            <a:ext cx="2469354" cy="1886692"/>
            <a:chOff x="10886336" y="1964276"/>
            <a:chExt cx="2469354" cy="1886692"/>
          </a:xfrm>
        </p:grpSpPr>
        <p:sp>
          <p:nvSpPr>
            <p:cNvPr id="10" name="Rectangle 9">
              <a:extLst>
                <a:ext uri="{FF2B5EF4-FFF2-40B4-BE49-F238E27FC236}">
                  <a16:creationId xmlns:a16="http://schemas.microsoft.com/office/drawing/2014/main" id="{417CB32D-1800-D0DE-2A58-32A0FB7F2287}"/>
                </a:ext>
              </a:extLst>
            </p:cNvPr>
            <p:cNvSpPr/>
            <p:nvPr/>
          </p:nvSpPr>
          <p:spPr>
            <a:xfrm>
              <a:off x="10886336" y="196427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Wxr</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Mask</a:t>
              </a:r>
            </a:p>
          </p:txBody>
        </p:sp>
        <p:pic>
          <p:nvPicPr>
            <p:cNvPr id="36" name="Picture 35">
              <a:extLst>
                <a:ext uri="{FF2B5EF4-FFF2-40B4-BE49-F238E27FC236}">
                  <a16:creationId xmlns:a16="http://schemas.microsoft.com/office/drawing/2014/main" id="{1D43FADA-0EDB-FA25-8484-5B63FEA1CF28}"/>
                </a:ext>
              </a:extLst>
            </p:cNvPr>
            <p:cNvPicPr>
              <a:picLocks noChangeAspect="1"/>
            </p:cNvPicPr>
            <p:nvPr/>
          </p:nvPicPr>
          <p:blipFill>
            <a:blip r:embed="rId9"/>
            <a:stretch>
              <a:fillRect/>
            </a:stretch>
          </p:blipFill>
          <p:spPr>
            <a:xfrm>
              <a:off x="10896053" y="2449101"/>
              <a:ext cx="2459637" cy="1401866"/>
            </a:xfrm>
            <a:prstGeom prst="rect">
              <a:avLst/>
            </a:prstGeom>
          </p:spPr>
        </p:pic>
      </p:grpSp>
      <p:cxnSp>
        <p:nvCxnSpPr>
          <p:cNvPr id="12" name="Connector: Elbow 11">
            <a:extLst>
              <a:ext uri="{FF2B5EF4-FFF2-40B4-BE49-F238E27FC236}">
                <a16:creationId xmlns:a16="http://schemas.microsoft.com/office/drawing/2014/main" id="{B041DBA5-4AC7-43E4-F918-4217B78295E8}"/>
              </a:ext>
            </a:extLst>
          </p:cNvPr>
          <p:cNvCxnSpPr>
            <a:stCxn id="5" idx="2"/>
            <a:endCxn id="19" idx="0"/>
          </p:cNvCxnSpPr>
          <p:nvPr/>
        </p:nvCxnSpPr>
        <p:spPr>
          <a:xfrm rot="16200000" flipH="1">
            <a:off x="16764487" y="4151871"/>
            <a:ext cx="1228133" cy="1417825"/>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nvGrpSpPr>
          <p:cNvPr id="54" name="Group 53">
            <a:extLst>
              <a:ext uri="{FF2B5EF4-FFF2-40B4-BE49-F238E27FC236}">
                <a16:creationId xmlns:a16="http://schemas.microsoft.com/office/drawing/2014/main" id="{BDA607CB-7DFE-AD93-3FC4-659DA967803D}"/>
              </a:ext>
            </a:extLst>
          </p:cNvPr>
          <p:cNvGrpSpPr/>
          <p:nvPr/>
        </p:nvGrpSpPr>
        <p:grpSpPr>
          <a:xfrm>
            <a:off x="20554453" y="3448607"/>
            <a:ext cx="745115" cy="5869555"/>
            <a:chOff x="20554453" y="3448607"/>
            <a:chExt cx="745115" cy="5869555"/>
          </a:xfrm>
        </p:grpSpPr>
        <p:cxnSp>
          <p:nvCxnSpPr>
            <p:cNvPr id="25" name="Straight Arrow Connector 24">
              <a:extLst>
                <a:ext uri="{FF2B5EF4-FFF2-40B4-BE49-F238E27FC236}">
                  <a16:creationId xmlns:a16="http://schemas.microsoft.com/office/drawing/2014/main" id="{F35C3459-E784-A2D0-92E3-056F3C759801}"/>
                </a:ext>
              </a:extLst>
            </p:cNvPr>
            <p:cNvCxnSpPr>
              <a:cxnSpLocks/>
            </p:cNvCxnSpPr>
            <p:nvPr/>
          </p:nvCxnSpPr>
          <p:spPr>
            <a:xfrm flipV="1">
              <a:off x="20554453" y="3448607"/>
              <a:ext cx="691502" cy="2618818"/>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31" name="Straight Arrow Connector 30">
              <a:extLst>
                <a:ext uri="{FF2B5EF4-FFF2-40B4-BE49-F238E27FC236}">
                  <a16:creationId xmlns:a16="http://schemas.microsoft.com/office/drawing/2014/main" id="{1100BBB0-D200-6AC7-E6A7-D29DF507ED5A}"/>
                </a:ext>
              </a:extLst>
            </p:cNvPr>
            <p:cNvCxnSpPr>
              <a:cxnSpLocks/>
            </p:cNvCxnSpPr>
            <p:nvPr/>
          </p:nvCxnSpPr>
          <p:spPr>
            <a:xfrm>
              <a:off x="20566380" y="5985596"/>
              <a:ext cx="733188" cy="3332566"/>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grpSp>
        <p:nvGrpSpPr>
          <p:cNvPr id="53" name="Group 52">
            <a:extLst>
              <a:ext uri="{FF2B5EF4-FFF2-40B4-BE49-F238E27FC236}">
                <a16:creationId xmlns:a16="http://schemas.microsoft.com/office/drawing/2014/main" id="{880AFE74-70B4-084A-86B4-95E173C7D697}"/>
              </a:ext>
            </a:extLst>
          </p:cNvPr>
          <p:cNvGrpSpPr/>
          <p:nvPr/>
        </p:nvGrpSpPr>
        <p:grpSpPr>
          <a:xfrm>
            <a:off x="15669597" y="3488578"/>
            <a:ext cx="477315" cy="5911260"/>
            <a:chOff x="15669597" y="3488578"/>
            <a:chExt cx="477315" cy="5911260"/>
          </a:xfrm>
        </p:grpSpPr>
        <p:cxnSp>
          <p:nvCxnSpPr>
            <p:cNvPr id="44" name="Straight Arrow Connector 43">
              <a:extLst>
                <a:ext uri="{FF2B5EF4-FFF2-40B4-BE49-F238E27FC236}">
                  <a16:creationId xmlns:a16="http://schemas.microsoft.com/office/drawing/2014/main" id="{1E768280-2982-9157-781C-8EDE459F5CA1}"/>
                </a:ext>
              </a:extLst>
            </p:cNvPr>
            <p:cNvCxnSpPr>
              <a:cxnSpLocks/>
            </p:cNvCxnSpPr>
            <p:nvPr/>
          </p:nvCxnSpPr>
          <p:spPr>
            <a:xfrm flipH="1" flipV="1">
              <a:off x="15669597" y="3488578"/>
              <a:ext cx="477315" cy="2578847"/>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5" name="Straight Arrow Connector 44">
              <a:extLst>
                <a:ext uri="{FF2B5EF4-FFF2-40B4-BE49-F238E27FC236}">
                  <a16:creationId xmlns:a16="http://schemas.microsoft.com/office/drawing/2014/main" id="{AD20F999-25E8-824D-20E9-A646B67F8641}"/>
                </a:ext>
              </a:extLst>
            </p:cNvPr>
            <p:cNvCxnSpPr>
              <a:cxnSpLocks/>
            </p:cNvCxnSpPr>
            <p:nvPr/>
          </p:nvCxnSpPr>
          <p:spPr>
            <a:xfrm flipH="1">
              <a:off x="15810698" y="6067425"/>
              <a:ext cx="334699" cy="3332413"/>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35112376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6DA37B07-A62D-9929-7687-2C68298B17D9}"/>
              </a:ext>
            </a:extLst>
          </p:cNvPr>
          <p:cNvGrpSpPr/>
          <p:nvPr/>
        </p:nvGrpSpPr>
        <p:grpSpPr>
          <a:xfrm>
            <a:off x="13496339" y="7264480"/>
            <a:ext cx="9182253" cy="2808302"/>
            <a:chOff x="13489569" y="6900072"/>
            <a:chExt cx="9182253" cy="2808302"/>
          </a:xfrm>
        </p:grpSpPr>
        <p:sp>
          <p:nvSpPr>
            <p:cNvPr id="21" name="Rectangle 20">
              <a:extLst>
                <a:ext uri="{FF2B5EF4-FFF2-40B4-BE49-F238E27FC236}">
                  <a16:creationId xmlns:a16="http://schemas.microsoft.com/office/drawing/2014/main" id="{4E07F121-85DD-2F88-5A59-6278DC30C9D9}"/>
                </a:ext>
              </a:extLst>
            </p:cNvPr>
            <p:cNvSpPr/>
            <p:nvPr/>
          </p:nvSpPr>
          <p:spPr>
            <a:xfrm>
              <a:off x="13489569" y="6900072"/>
              <a:ext cx="9182253" cy="2808302"/>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G-buffer</a:t>
              </a:r>
            </a:p>
          </p:txBody>
        </p:sp>
        <p:sp>
          <p:nvSpPr>
            <p:cNvPr id="22" name="Rectangle 21">
              <a:extLst>
                <a:ext uri="{FF2B5EF4-FFF2-40B4-BE49-F238E27FC236}">
                  <a16:creationId xmlns:a16="http://schemas.microsoft.com/office/drawing/2014/main" id="{FF30B7DE-4325-9B17-8A4F-D04EC9F2370B}"/>
                </a:ext>
              </a:extLst>
            </p:cNvPr>
            <p:cNvSpPr/>
            <p:nvPr/>
          </p:nvSpPr>
          <p:spPr>
            <a:xfrm>
              <a:off x="14033823"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Albedo</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3" name="Rectangle 22">
              <a:extLst>
                <a:ext uri="{FF2B5EF4-FFF2-40B4-BE49-F238E27FC236}">
                  <a16:creationId xmlns:a16="http://schemas.microsoft.com/office/drawing/2014/main" id="{29225810-BDBC-EEB0-C15B-5659E03605F8}"/>
                </a:ext>
              </a:extLst>
            </p:cNvPr>
            <p:cNvSpPr/>
            <p:nvPr/>
          </p:nvSpPr>
          <p:spPr>
            <a:xfrm>
              <a:off x="16821412"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Normal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sp>
          <p:nvSpPr>
            <p:cNvPr id="24" name="Rectangle 23">
              <a:extLst>
                <a:ext uri="{FF2B5EF4-FFF2-40B4-BE49-F238E27FC236}">
                  <a16:creationId xmlns:a16="http://schemas.microsoft.com/office/drawing/2014/main" id="{A3335C6E-BED0-D714-AFDF-09CD68CF7CA1}"/>
                </a:ext>
              </a:extLst>
            </p:cNvPr>
            <p:cNvSpPr/>
            <p:nvPr/>
          </p:nvSpPr>
          <p:spPr>
            <a:xfrm>
              <a:off x="19609000" y="7674716"/>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Material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7" name="Picture 16">
              <a:extLst>
                <a:ext uri="{FF2B5EF4-FFF2-40B4-BE49-F238E27FC236}">
                  <a16:creationId xmlns:a16="http://schemas.microsoft.com/office/drawing/2014/main" id="{11C4C0CE-596D-0686-BCFA-78B81418EC1B}"/>
                </a:ext>
              </a:extLst>
            </p:cNvPr>
            <p:cNvPicPr>
              <a:picLocks noChangeAspect="1"/>
            </p:cNvPicPr>
            <p:nvPr/>
          </p:nvPicPr>
          <p:blipFill>
            <a:blip r:embed="rId3"/>
            <a:stretch>
              <a:fillRect/>
            </a:stretch>
          </p:blipFill>
          <p:spPr>
            <a:xfrm>
              <a:off x="16836516" y="8044132"/>
              <a:ext cx="2457544" cy="1373020"/>
            </a:xfrm>
            <a:prstGeom prst="rect">
              <a:avLst/>
            </a:prstGeom>
          </p:spPr>
        </p:pic>
        <p:pic>
          <p:nvPicPr>
            <p:cNvPr id="26" name="Picture 25">
              <a:extLst>
                <a:ext uri="{FF2B5EF4-FFF2-40B4-BE49-F238E27FC236}">
                  <a16:creationId xmlns:a16="http://schemas.microsoft.com/office/drawing/2014/main" id="{32565D77-BE2E-F774-C08A-1FC5B8F0A632}"/>
                </a:ext>
              </a:extLst>
            </p:cNvPr>
            <p:cNvPicPr>
              <a:picLocks noChangeAspect="1"/>
            </p:cNvPicPr>
            <p:nvPr/>
          </p:nvPicPr>
          <p:blipFill>
            <a:blip r:embed="rId4"/>
            <a:stretch>
              <a:fillRect/>
            </a:stretch>
          </p:blipFill>
          <p:spPr>
            <a:xfrm>
              <a:off x="14040881" y="8031707"/>
              <a:ext cx="2458396" cy="1399394"/>
            </a:xfrm>
            <a:prstGeom prst="rect">
              <a:avLst/>
            </a:prstGeom>
          </p:spPr>
        </p:pic>
        <p:pic>
          <p:nvPicPr>
            <p:cNvPr id="28" name="Picture 27">
              <a:extLst>
                <a:ext uri="{FF2B5EF4-FFF2-40B4-BE49-F238E27FC236}">
                  <a16:creationId xmlns:a16="http://schemas.microsoft.com/office/drawing/2014/main" id="{0A6A1C91-B008-636E-7BC3-A9EB411AA898}"/>
                </a:ext>
              </a:extLst>
            </p:cNvPr>
            <p:cNvPicPr>
              <a:picLocks noChangeAspect="1"/>
            </p:cNvPicPr>
            <p:nvPr/>
          </p:nvPicPr>
          <p:blipFill>
            <a:blip r:embed="rId5"/>
            <a:stretch>
              <a:fillRect/>
            </a:stretch>
          </p:blipFill>
          <p:spPr>
            <a:xfrm>
              <a:off x="19624960" y="8013299"/>
              <a:ext cx="2450596" cy="1405158"/>
            </a:xfrm>
            <a:prstGeom prst="rect">
              <a:avLst/>
            </a:prstGeom>
          </p:spPr>
        </p:pic>
      </p:grpSp>
      <p:sp>
        <p:nvSpPr>
          <p:cNvPr id="3" name="Title 2">
            <a:extLst>
              <a:ext uri="{FF2B5EF4-FFF2-40B4-BE49-F238E27FC236}">
                <a16:creationId xmlns:a16="http://schemas.microsoft.com/office/drawing/2014/main" id="{176F3A4C-2AFF-E292-9295-9AA39C8DFCB7}"/>
              </a:ext>
            </a:extLst>
          </p:cNvPr>
          <p:cNvSpPr>
            <a:spLocks noGrp="1"/>
          </p:cNvSpPr>
          <p:nvPr>
            <p:ph type="title"/>
          </p:nvPr>
        </p:nvSpPr>
        <p:spPr/>
        <p:txBody>
          <a:bodyPr>
            <a:normAutofit fontScale="90000"/>
          </a:bodyPr>
          <a:lstStyle/>
          <a:p>
            <a:r>
              <a:rPr lang="en-CA" dirty="0"/>
              <a:t>Weather effects</a:t>
            </a:r>
          </a:p>
        </p:txBody>
      </p:sp>
      <p:sp>
        <p:nvSpPr>
          <p:cNvPr id="15" name="Text Placeholder 14">
            <a:extLst>
              <a:ext uri="{FF2B5EF4-FFF2-40B4-BE49-F238E27FC236}">
                <a16:creationId xmlns:a16="http://schemas.microsoft.com/office/drawing/2014/main" id="{495DB4B6-6B77-FB59-1502-626C94B056A5}"/>
              </a:ext>
            </a:extLst>
          </p:cNvPr>
          <p:cNvSpPr>
            <a:spLocks noGrp="1"/>
          </p:cNvSpPr>
          <p:nvPr>
            <p:ph type="body" sz="half" idx="1"/>
          </p:nvPr>
        </p:nvSpPr>
        <p:spPr/>
        <p:txBody>
          <a:bodyPr/>
          <a:lstStyle/>
          <a:p>
            <a:r>
              <a:rPr lang="en-CA" dirty="0"/>
              <a:t>G-buffer includes weather mask</a:t>
            </a:r>
          </a:p>
          <a:p>
            <a:r>
              <a:rPr lang="en-CA" dirty="0"/>
              <a:t>Weather apply modifies in-place</a:t>
            </a:r>
          </a:p>
          <a:p>
            <a:pPr lvl="1"/>
            <a:r>
              <a:rPr lang="en-CA" dirty="0"/>
              <a:t>Albedo</a:t>
            </a:r>
          </a:p>
          <a:p>
            <a:pPr lvl="1"/>
            <a:r>
              <a:rPr lang="en-CA" dirty="0"/>
              <a:t>Normal</a:t>
            </a:r>
          </a:p>
          <a:p>
            <a:pPr lvl="1"/>
            <a:r>
              <a:rPr lang="en-CA" dirty="0"/>
              <a:t>Material</a:t>
            </a:r>
          </a:p>
          <a:p>
            <a:r>
              <a:rPr lang="en-CA" dirty="0"/>
              <a:t>G-buffer resolves as normal</a:t>
            </a:r>
          </a:p>
        </p:txBody>
      </p:sp>
      <p:sp>
        <p:nvSpPr>
          <p:cNvPr id="19" name="Rectangle: Rounded Corners 18">
            <a:extLst>
              <a:ext uri="{FF2B5EF4-FFF2-40B4-BE49-F238E27FC236}">
                <a16:creationId xmlns:a16="http://schemas.microsoft.com/office/drawing/2014/main" id="{4C47135C-4295-CA2C-024C-62FC3BF7231F}"/>
              </a:ext>
            </a:extLst>
          </p:cNvPr>
          <p:cNvSpPr/>
          <p:nvPr/>
        </p:nvSpPr>
        <p:spPr>
          <a:xfrm>
            <a:off x="14753715" y="5474851"/>
            <a:ext cx="6667502" cy="948972"/>
          </a:xfrm>
          <a:prstGeom prst="roundRect">
            <a:avLst/>
          </a:prstGeom>
          <a:solidFill>
            <a:schemeClr val="accent4">
              <a:lumMod val="75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Weather apply</a:t>
            </a:r>
          </a:p>
        </p:txBody>
      </p:sp>
      <p:sp>
        <p:nvSpPr>
          <p:cNvPr id="38" name="Rectangle 37">
            <a:extLst>
              <a:ext uri="{FF2B5EF4-FFF2-40B4-BE49-F238E27FC236}">
                <a16:creationId xmlns:a16="http://schemas.microsoft.com/office/drawing/2014/main" id="{2D4FB977-431F-C971-5C99-708971514B46}"/>
              </a:ext>
            </a:extLst>
          </p:cNvPr>
          <p:cNvSpPr/>
          <p:nvPr/>
        </p:nvSpPr>
        <p:spPr>
          <a:xfrm>
            <a:off x="11527591" y="5311162"/>
            <a:ext cx="2199138" cy="1276350"/>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Weather</a:t>
            </a:r>
          </a:p>
          <a:p>
            <a:pPr marL="0" marR="0" indent="0" algn="ctr" defTabSz="2438400" rtl="0" fontAlgn="auto" latinLnBrk="0" hangingPunct="0">
              <a:lnSpc>
                <a:spcPct val="100000"/>
              </a:lnSpc>
              <a:spcBef>
                <a:spcPts val="0"/>
              </a:spcBef>
              <a:spcAft>
                <a:spcPts val="0"/>
              </a:spcAft>
              <a:buClrTx/>
              <a:buSzTx/>
              <a:buFontTx/>
              <a:buNone/>
              <a:tabLst/>
            </a:pPr>
            <a:r>
              <a:rPr lang="en-CA" sz="2400" dirty="0">
                <a:solidFill>
                  <a:schemeClr val="bg1">
                    <a:lumMod val="10000"/>
                    <a:lumOff val="90000"/>
                  </a:schemeClr>
                </a:solidFill>
                <a:latin typeface="Lato-Light" panose="020F0302020204030203" pitchFamily="34" charset="0"/>
              </a:rPr>
              <a:t>Conditions</a:t>
            </a:r>
            <a:endPar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cxnSp>
        <p:nvCxnSpPr>
          <p:cNvPr id="40" name="Straight Arrow Connector 39">
            <a:extLst>
              <a:ext uri="{FF2B5EF4-FFF2-40B4-BE49-F238E27FC236}">
                <a16:creationId xmlns:a16="http://schemas.microsoft.com/office/drawing/2014/main" id="{C3FDB5BE-B455-5C6B-7913-73466E098F41}"/>
              </a:ext>
            </a:extLst>
          </p:cNvPr>
          <p:cNvCxnSpPr>
            <a:cxnSpLocks/>
            <a:stCxn id="38" idx="3"/>
            <a:endCxn id="19" idx="1"/>
          </p:cNvCxnSpPr>
          <p:nvPr/>
        </p:nvCxnSpPr>
        <p:spPr>
          <a:xfrm>
            <a:off x="13726729" y="5949337"/>
            <a:ext cx="1026986" cy="0"/>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2" name="Straight Arrow Connector 41">
            <a:extLst>
              <a:ext uri="{FF2B5EF4-FFF2-40B4-BE49-F238E27FC236}">
                <a16:creationId xmlns:a16="http://schemas.microsoft.com/office/drawing/2014/main" id="{C5F5FF07-4CA2-914F-1866-B07903146815}"/>
              </a:ext>
            </a:extLst>
          </p:cNvPr>
          <p:cNvCxnSpPr>
            <a:cxnSpLocks/>
            <a:stCxn id="19" idx="2"/>
            <a:endCxn id="21" idx="0"/>
          </p:cNvCxnSpPr>
          <p:nvPr/>
        </p:nvCxnSpPr>
        <p:spPr>
          <a:xfrm>
            <a:off x="18087466" y="6423823"/>
            <a:ext cx="0" cy="840657"/>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5" name="Rectangle 4">
            <a:extLst>
              <a:ext uri="{FF2B5EF4-FFF2-40B4-BE49-F238E27FC236}">
                <a16:creationId xmlns:a16="http://schemas.microsoft.com/office/drawing/2014/main" id="{FFD7CF2F-F4CF-85A0-30D4-073BF634DE15}"/>
              </a:ext>
            </a:extLst>
          </p:cNvPr>
          <p:cNvSpPr/>
          <p:nvPr/>
        </p:nvSpPr>
        <p:spPr>
          <a:xfrm>
            <a:off x="10897849" y="1228863"/>
            <a:ext cx="11543584" cy="3017855"/>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G-buffer</a:t>
            </a:r>
          </a:p>
        </p:txBody>
      </p:sp>
      <p:grpSp>
        <p:nvGrpSpPr>
          <p:cNvPr id="18" name="Group 17">
            <a:extLst>
              <a:ext uri="{FF2B5EF4-FFF2-40B4-BE49-F238E27FC236}">
                <a16:creationId xmlns:a16="http://schemas.microsoft.com/office/drawing/2014/main" id="{44777334-7DCC-E942-A615-E138525AD481}"/>
              </a:ext>
            </a:extLst>
          </p:cNvPr>
          <p:cNvGrpSpPr/>
          <p:nvPr/>
        </p:nvGrpSpPr>
        <p:grpSpPr>
          <a:xfrm>
            <a:off x="13997091" y="1912168"/>
            <a:ext cx="2469354" cy="1851391"/>
            <a:chOff x="13997091" y="1912168"/>
            <a:chExt cx="2469354" cy="1851391"/>
          </a:xfrm>
        </p:grpSpPr>
        <p:sp>
          <p:nvSpPr>
            <p:cNvPr id="6" name="Rectangle 5">
              <a:extLst>
                <a:ext uri="{FF2B5EF4-FFF2-40B4-BE49-F238E27FC236}">
                  <a16:creationId xmlns:a16="http://schemas.microsoft.com/office/drawing/2014/main" id="{E42D5C29-10A5-A5EE-EB42-F060A0181005}"/>
                </a:ext>
              </a:extLst>
            </p:cNvPr>
            <p:cNvSpPr/>
            <p:nvPr/>
          </p:nvSpPr>
          <p:spPr>
            <a:xfrm>
              <a:off x="13997091"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Albedo</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4" name="Picture 3">
              <a:extLst>
                <a:ext uri="{FF2B5EF4-FFF2-40B4-BE49-F238E27FC236}">
                  <a16:creationId xmlns:a16="http://schemas.microsoft.com/office/drawing/2014/main" id="{5049643F-DE39-6FC9-57C5-84CD6ACD416B}"/>
                </a:ext>
              </a:extLst>
            </p:cNvPr>
            <p:cNvPicPr>
              <a:picLocks noChangeAspect="1"/>
            </p:cNvPicPr>
            <p:nvPr/>
          </p:nvPicPr>
          <p:blipFill>
            <a:blip r:embed="rId6"/>
            <a:stretch>
              <a:fillRect/>
            </a:stretch>
          </p:blipFill>
          <p:spPr>
            <a:xfrm>
              <a:off x="14008497" y="2368984"/>
              <a:ext cx="2432872" cy="1394575"/>
            </a:xfrm>
            <a:prstGeom prst="rect">
              <a:avLst/>
            </a:prstGeom>
          </p:spPr>
        </p:pic>
      </p:grpSp>
      <p:grpSp>
        <p:nvGrpSpPr>
          <p:cNvPr id="16" name="Group 15">
            <a:extLst>
              <a:ext uri="{FF2B5EF4-FFF2-40B4-BE49-F238E27FC236}">
                <a16:creationId xmlns:a16="http://schemas.microsoft.com/office/drawing/2014/main" id="{CE662D76-8D99-99ED-F72C-0F0045D41F85}"/>
              </a:ext>
            </a:extLst>
          </p:cNvPr>
          <p:cNvGrpSpPr/>
          <p:nvPr/>
        </p:nvGrpSpPr>
        <p:grpSpPr>
          <a:xfrm>
            <a:off x="16780965" y="1912168"/>
            <a:ext cx="2469354" cy="1867973"/>
            <a:chOff x="16780965" y="1912168"/>
            <a:chExt cx="2469354" cy="1867973"/>
          </a:xfrm>
        </p:grpSpPr>
        <p:sp>
          <p:nvSpPr>
            <p:cNvPr id="8" name="Rectangle 7">
              <a:extLst>
                <a:ext uri="{FF2B5EF4-FFF2-40B4-BE49-F238E27FC236}">
                  <a16:creationId xmlns:a16="http://schemas.microsoft.com/office/drawing/2014/main" id="{8DEC9468-1D3D-B04C-2008-49091E303157}"/>
                </a:ext>
              </a:extLst>
            </p:cNvPr>
            <p:cNvSpPr/>
            <p:nvPr/>
          </p:nvSpPr>
          <p:spPr>
            <a:xfrm>
              <a:off x="16780965" y="1912168"/>
              <a:ext cx="2469354" cy="1851391"/>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Normal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3" name="Picture 12">
              <a:extLst>
                <a:ext uri="{FF2B5EF4-FFF2-40B4-BE49-F238E27FC236}">
                  <a16:creationId xmlns:a16="http://schemas.microsoft.com/office/drawing/2014/main" id="{028C7A77-57A1-C023-A82F-C7C49450843A}"/>
                </a:ext>
              </a:extLst>
            </p:cNvPr>
            <p:cNvPicPr>
              <a:picLocks noChangeAspect="1"/>
            </p:cNvPicPr>
            <p:nvPr/>
          </p:nvPicPr>
          <p:blipFill>
            <a:blip r:embed="rId7"/>
            <a:stretch>
              <a:fillRect/>
            </a:stretch>
          </p:blipFill>
          <p:spPr>
            <a:xfrm>
              <a:off x="16797894" y="2390967"/>
              <a:ext cx="2452425" cy="1389174"/>
            </a:xfrm>
            <a:prstGeom prst="rect">
              <a:avLst/>
            </a:prstGeom>
          </p:spPr>
        </p:pic>
      </p:grpSp>
      <p:grpSp>
        <p:nvGrpSpPr>
          <p:cNvPr id="14" name="Group 13">
            <a:extLst>
              <a:ext uri="{FF2B5EF4-FFF2-40B4-BE49-F238E27FC236}">
                <a16:creationId xmlns:a16="http://schemas.microsoft.com/office/drawing/2014/main" id="{FA8FBECC-4479-1F4F-C130-D5A0431543BD}"/>
              </a:ext>
            </a:extLst>
          </p:cNvPr>
          <p:cNvGrpSpPr/>
          <p:nvPr/>
        </p:nvGrpSpPr>
        <p:grpSpPr>
          <a:xfrm>
            <a:off x="19564839" y="1912168"/>
            <a:ext cx="2469354" cy="1891223"/>
            <a:chOff x="19564839" y="1912168"/>
            <a:chExt cx="2469354" cy="1891223"/>
          </a:xfrm>
        </p:grpSpPr>
        <p:sp>
          <p:nvSpPr>
            <p:cNvPr id="9" name="Rectangle 8">
              <a:extLst>
                <a:ext uri="{FF2B5EF4-FFF2-40B4-BE49-F238E27FC236}">
                  <a16:creationId xmlns:a16="http://schemas.microsoft.com/office/drawing/2014/main" id="{25C8E8B9-F7B4-2D7B-9113-FBC0CD70404A}"/>
                </a:ext>
              </a:extLst>
            </p:cNvPr>
            <p:cNvSpPr/>
            <p:nvPr/>
          </p:nvSpPr>
          <p:spPr>
            <a:xfrm>
              <a:off x="19564839" y="1912168"/>
              <a:ext cx="2469354" cy="1891223"/>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Material</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30" name="Picture 29">
              <a:extLst>
                <a:ext uri="{FF2B5EF4-FFF2-40B4-BE49-F238E27FC236}">
                  <a16:creationId xmlns:a16="http://schemas.microsoft.com/office/drawing/2014/main" id="{80259690-11AB-3A20-3DCF-5B28E76E4597}"/>
                </a:ext>
              </a:extLst>
            </p:cNvPr>
            <p:cNvPicPr>
              <a:picLocks noChangeAspect="1"/>
            </p:cNvPicPr>
            <p:nvPr/>
          </p:nvPicPr>
          <p:blipFill>
            <a:blip r:embed="rId8"/>
            <a:stretch>
              <a:fillRect/>
            </a:stretch>
          </p:blipFill>
          <p:spPr>
            <a:xfrm>
              <a:off x="19576766" y="2398767"/>
              <a:ext cx="2445500" cy="1404624"/>
            </a:xfrm>
            <a:prstGeom prst="rect">
              <a:avLst/>
            </a:prstGeom>
          </p:spPr>
        </p:pic>
      </p:grpSp>
      <p:grpSp>
        <p:nvGrpSpPr>
          <p:cNvPr id="77" name="Group 76">
            <a:extLst>
              <a:ext uri="{FF2B5EF4-FFF2-40B4-BE49-F238E27FC236}">
                <a16:creationId xmlns:a16="http://schemas.microsoft.com/office/drawing/2014/main" id="{495D79AE-2EFD-B8B1-D36E-97CEF6FF6D55}"/>
              </a:ext>
            </a:extLst>
          </p:cNvPr>
          <p:cNvGrpSpPr/>
          <p:nvPr/>
        </p:nvGrpSpPr>
        <p:grpSpPr>
          <a:xfrm>
            <a:off x="11213217" y="1948902"/>
            <a:ext cx="2469354" cy="1886692"/>
            <a:chOff x="10886336" y="1964276"/>
            <a:chExt cx="2469354" cy="1886692"/>
          </a:xfrm>
        </p:grpSpPr>
        <p:sp>
          <p:nvSpPr>
            <p:cNvPr id="10" name="Rectangle 9">
              <a:extLst>
                <a:ext uri="{FF2B5EF4-FFF2-40B4-BE49-F238E27FC236}">
                  <a16:creationId xmlns:a16="http://schemas.microsoft.com/office/drawing/2014/main" id="{9273D5FF-FFE2-A19A-F0B1-CEA6A8BB892C}"/>
                </a:ext>
              </a:extLst>
            </p:cNvPr>
            <p:cNvSpPr/>
            <p:nvPr/>
          </p:nvSpPr>
          <p:spPr>
            <a:xfrm>
              <a:off x="10886336" y="196427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err="1">
                  <a:ln>
                    <a:noFill/>
                  </a:ln>
                  <a:solidFill>
                    <a:schemeClr val="bg1">
                      <a:lumMod val="10000"/>
                      <a:lumOff val="90000"/>
                    </a:schemeClr>
                  </a:solidFill>
                  <a:effectLst/>
                  <a:uFillTx/>
                  <a:latin typeface="Lato-Light" panose="020F0302020204030203" pitchFamily="34" charset="0"/>
                  <a:sym typeface="Arial"/>
                </a:rPr>
                <a:t>Wxr</a:t>
              </a: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 Mask</a:t>
              </a:r>
            </a:p>
          </p:txBody>
        </p:sp>
        <p:pic>
          <p:nvPicPr>
            <p:cNvPr id="36" name="Picture 35">
              <a:extLst>
                <a:ext uri="{FF2B5EF4-FFF2-40B4-BE49-F238E27FC236}">
                  <a16:creationId xmlns:a16="http://schemas.microsoft.com/office/drawing/2014/main" id="{7A89CCBA-0D36-B3B8-4A8D-044935C82A26}"/>
                </a:ext>
              </a:extLst>
            </p:cNvPr>
            <p:cNvPicPr>
              <a:picLocks noChangeAspect="1"/>
            </p:cNvPicPr>
            <p:nvPr/>
          </p:nvPicPr>
          <p:blipFill>
            <a:blip r:embed="rId9"/>
            <a:stretch>
              <a:fillRect/>
            </a:stretch>
          </p:blipFill>
          <p:spPr>
            <a:xfrm>
              <a:off x="10896053" y="2449101"/>
              <a:ext cx="2459637" cy="1401866"/>
            </a:xfrm>
            <a:prstGeom prst="rect">
              <a:avLst/>
            </a:prstGeom>
          </p:spPr>
        </p:pic>
      </p:grpSp>
      <p:grpSp>
        <p:nvGrpSpPr>
          <p:cNvPr id="76" name="Group 75">
            <a:extLst>
              <a:ext uri="{FF2B5EF4-FFF2-40B4-BE49-F238E27FC236}">
                <a16:creationId xmlns:a16="http://schemas.microsoft.com/office/drawing/2014/main" id="{D12B8365-C9AA-F986-4730-E5F80D1807A0}"/>
              </a:ext>
            </a:extLst>
          </p:cNvPr>
          <p:cNvGrpSpPr/>
          <p:nvPr/>
        </p:nvGrpSpPr>
        <p:grpSpPr>
          <a:xfrm>
            <a:off x="16836516" y="10819454"/>
            <a:ext cx="2498169" cy="1756386"/>
            <a:chOff x="16836516" y="10819454"/>
            <a:chExt cx="2498169" cy="1756386"/>
          </a:xfrm>
        </p:grpSpPr>
        <p:sp>
          <p:nvSpPr>
            <p:cNvPr id="49" name="Rectangle 48">
              <a:extLst>
                <a:ext uri="{FF2B5EF4-FFF2-40B4-BE49-F238E27FC236}">
                  <a16:creationId xmlns:a16="http://schemas.microsoft.com/office/drawing/2014/main" id="{C639C7EA-CC54-95D0-B8B7-365613505B18}"/>
                </a:ext>
              </a:extLst>
            </p:cNvPr>
            <p:cNvSpPr/>
            <p:nvPr/>
          </p:nvSpPr>
          <p:spPr>
            <a:xfrm>
              <a:off x="16851142" y="10819454"/>
              <a:ext cx="2472648" cy="1756386"/>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HDR</a:t>
              </a:r>
            </a:p>
          </p:txBody>
        </p:sp>
        <p:pic>
          <p:nvPicPr>
            <p:cNvPr id="32" name="Picture 31">
              <a:extLst>
                <a:ext uri="{FF2B5EF4-FFF2-40B4-BE49-F238E27FC236}">
                  <a16:creationId xmlns:a16="http://schemas.microsoft.com/office/drawing/2014/main" id="{DA0A9F85-7012-EB61-E831-AFB314C770FD}"/>
                </a:ext>
              </a:extLst>
            </p:cNvPr>
            <p:cNvPicPr>
              <a:picLocks noChangeAspect="1"/>
            </p:cNvPicPr>
            <p:nvPr/>
          </p:nvPicPr>
          <p:blipFill>
            <a:blip r:embed="rId10"/>
            <a:stretch>
              <a:fillRect/>
            </a:stretch>
          </p:blipFill>
          <p:spPr>
            <a:xfrm>
              <a:off x="16836516" y="11166969"/>
              <a:ext cx="2498169" cy="1408871"/>
            </a:xfrm>
            <a:prstGeom prst="rect">
              <a:avLst/>
            </a:prstGeom>
          </p:spPr>
        </p:pic>
      </p:grpSp>
      <p:cxnSp>
        <p:nvCxnSpPr>
          <p:cNvPr id="67" name="Straight Arrow Connector 66">
            <a:extLst>
              <a:ext uri="{FF2B5EF4-FFF2-40B4-BE49-F238E27FC236}">
                <a16:creationId xmlns:a16="http://schemas.microsoft.com/office/drawing/2014/main" id="{A2976D1A-60F6-587F-3318-B7957F04C20E}"/>
              </a:ext>
            </a:extLst>
          </p:cNvPr>
          <p:cNvCxnSpPr>
            <a:cxnSpLocks/>
            <a:stCxn id="21" idx="2"/>
            <a:endCxn id="49" idx="0"/>
          </p:cNvCxnSpPr>
          <p:nvPr/>
        </p:nvCxnSpPr>
        <p:spPr>
          <a:xfrm>
            <a:off x="18087466" y="10072782"/>
            <a:ext cx="0" cy="746672"/>
          </a:xfrm>
          <a:prstGeom prst="straightConnector1">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Connector: Elbow 11">
            <a:extLst>
              <a:ext uri="{FF2B5EF4-FFF2-40B4-BE49-F238E27FC236}">
                <a16:creationId xmlns:a16="http://schemas.microsoft.com/office/drawing/2014/main" id="{F7C352BF-A211-4247-53C2-06137B8EBA57}"/>
              </a:ext>
            </a:extLst>
          </p:cNvPr>
          <p:cNvCxnSpPr>
            <a:stCxn id="5" idx="2"/>
            <a:endCxn id="19" idx="0"/>
          </p:cNvCxnSpPr>
          <p:nvPr/>
        </p:nvCxnSpPr>
        <p:spPr>
          <a:xfrm rot="16200000" flipH="1">
            <a:off x="16764487" y="4151871"/>
            <a:ext cx="1228133" cy="1417825"/>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925925983"/>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35FDC9E-A20F-4C8B-384D-FB81D67C067F}"/>
              </a:ext>
            </a:extLst>
          </p:cNvPr>
          <p:cNvSpPr>
            <a:spLocks noGrp="1"/>
          </p:cNvSpPr>
          <p:nvPr>
            <p:ph type="title"/>
          </p:nvPr>
        </p:nvSpPr>
        <p:spPr/>
        <p:txBody>
          <a:bodyPr>
            <a:normAutofit fontScale="90000"/>
          </a:bodyPr>
          <a:lstStyle/>
          <a:p>
            <a:r>
              <a:rPr lang="en-CA" dirty="0"/>
              <a:t>Weather effects in practice</a:t>
            </a:r>
          </a:p>
        </p:txBody>
      </p:sp>
      <p:sp>
        <p:nvSpPr>
          <p:cNvPr id="2" name="Slide Number Placeholder 1">
            <a:extLst>
              <a:ext uri="{FF2B5EF4-FFF2-40B4-BE49-F238E27FC236}">
                <a16:creationId xmlns:a16="http://schemas.microsoft.com/office/drawing/2014/main" id="{DB1AB81C-BDEC-E794-CFEB-2A0B30343330}"/>
              </a:ext>
            </a:extLst>
          </p:cNvPr>
          <p:cNvSpPr>
            <a:spLocks noGrp="1"/>
          </p:cNvSpPr>
          <p:nvPr>
            <p:ph type="sldNum" sz="quarter" idx="2"/>
          </p:nvPr>
        </p:nvSpPr>
        <p:spPr/>
        <p:txBody>
          <a:bodyPr/>
          <a:lstStyle/>
          <a:p>
            <a:fld id="{86CB4B4D-7CA3-9044-876B-883B54F8677D}" type="slidenum">
              <a:rPr lang="en-CA" smtClean="0"/>
              <a:pPr/>
              <a:t>53</a:t>
            </a:fld>
            <a:endParaRPr lang="en-CA" dirty="0"/>
          </a:p>
        </p:txBody>
      </p:sp>
      <p:pic>
        <p:nvPicPr>
          <p:cNvPr id="11" name="Picture Placeholder 10">
            <a:extLst>
              <a:ext uri="{FF2B5EF4-FFF2-40B4-BE49-F238E27FC236}">
                <a16:creationId xmlns:a16="http://schemas.microsoft.com/office/drawing/2014/main" id="{3ED8F133-F9BE-0280-9A4C-CB9E3000AE5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3633" r="3633"/>
          <a:stretch>
            <a:fillRect/>
          </a:stretch>
        </p:blipFill>
        <p:spPr/>
      </p:pic>
      <p:pic>
        <p:nvPicPr>
          <p:cNvPr id="13" name="Picture Placeholder 12">
            <a:extLst>
              <a:ext uri="{FF2B5EF4-FFF2-40B4-BE49-F238E27FC236}">
                <a16:creationId xmlns:a16="http://schemas.microsoft.com/office/drawing/2014/main" id="{10630535-780B-A535-EBDF-2968C8B1AEBD}"/>
              </a:ext>
            </a:extLst>
          </p:cNvPr>
          <p:cNvPicPr>
            <a:picLocks noGrp="1" noChangeAspect="1"/>
          </p:cNvPicPr>
          <p:nvPr>
            <p:ph type="pic" sz="quarter" idx="11"/>
          </p:nvPr>
        </p:nvPicPr>
        <p:blipFill>
          <a:blip r:embed="rId4" cstate="print">
            <a:extLst>
              <a:ext uri="{28A0092B-C50C-407E-A947-70E740481C1C}">
                <a14:useLocalDpi xmlns:a14="http://schemas.microsoft.com/office/drawing/2010/main" val="0"/>
              </a:ext>
            </a:extLst>
          </a:blip>
          <a:srcRect l="1426" r="1426"/>
          <a:stretch>
            <a:fillRect/>
          </a:stretch>
        </p:blipFill>
        <p:spPr/>
      </p:pic>
      <p:pic>
        <p:nvPicPr>
          <p:cNvPr id="15" name="Picture Placeholder 14">
            <a:extLst>
              <a:ext uri="{FF2B5EF4-FFF2-40B4-BE49-F238E27FC236}">
                <a16:creationId xmlns:a16="http://schemas.microsoft.com/office/drawing/2014/main" id="{59111CC8-A14B-E560-CBE4-A0297A27B5F7}"/>
              </a:ext>
            </a:extLst>
          </p:cNvPr>
          <p:cNvPicPr>
            <a:picLocks noGrp="1" noChangeAspect="1"/>
          </p:cNvPicPr>
          <p:nvPr>
            <p:ph type="pic" sz="quarter" idx="12"/>
          </p:nvPr>
        </p:nvPicPr>
        <p:blipFill>
          <a:blip r:embed="rId5" cstate="print">
            <a:extLst>
              <a:ext uri="{28A0092B-C50C-407E-A947-70E740481C1C}">
                <a14:useLocalDpi xmlns:a14="http://schemas.microsoft.com/office/drawing/2010/main" val="0"/>
              </a:ext>
            </a:extLst>
          </a:blip>
          <a:srcRect l="1414" r="1414"/>
          <a:stretch>
            <a:fillRect/>
          </a:stretch>
        </p:blipFill>
        <p:spPr/>
      </p:pic>
    </p:spTree>
    <p:extLst>
      <p:ext uri="{BB962C8B-B14F-4D97-AF65-F5344CB8AC3E}">
        <p14:creationId xmlns:p14="http://schemas.microsoft.com/office/powerpoint/2010/main" val="344376491"/>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AD63779-6F5E-FE74-0E0C-5A19D4C85B29}"/>
              </a:ext>
            </a:extLst>
          </p:cNvPr>
          <p:cNvSpPr>
            <a:spLocks noGrp="1"/>
          </p:cNvSpPr>
          <p:nvPr>
            <p:ph type="sldNum" sz="quarter" idx="4294967295"/>
          </p:nvPr>
        </p:nvSpPr>
        <p:spPr>
          <a:xfrm>
            <a:off x="23499763" y="11925300"/>
            <a:ext cx="884237" cy="893763"/>
          </a:xfrm>
        </p:spPr>
        <p:txBody>
          <a:bodyPr/>
          <a:lstStyle/>
          <a:p>
            <a:fld id="{86CB4B4D-7CA3-9044-876B-883B54F8677D}" type="slidenum">
              <a:rPr lang="en-CA" smtClean="0"/>
              <a:pPr/>
              <a:t>54</a:t>
            </a:fld>
            <a:endParaRPr lang="en-CA" dirty="0"/>
          </a:p>
        </p:txBody>
      </p:sp>
      <p:pic>
        <p:nvPicPr>
          <p:cNvPr id="6" name="Picture Placeholder 5">
            <a:extLst>
              <a:ext uri="{FF2B5EF4-FFF2-40B4-BE49-F238E27FC236}">
                <a16:creationId xmlns:a16="http://schemas.microsoft.com/office/drawing/2014/main" id="{F1425A83-4D69-912A-A1E7-BCEFDA54196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5416" b="5416"/>
          <a:stretch>
            <a:fillRect/>
          </a:stretch>
        </p:blipFill>
        <p:spPr>
          <a:xfrm>
            <a:off x="227013" y="92075"/>
            <a:ext cx="24068087" cy="12617450"/>
          </a:xfrm>
          <a:prstGeom prst="rect">
            <a:avLst/>
          </a:prstGeom>
        </p:spPr>
      </p:pic>
    </p:spTree>
    <p:extLst>
      <p:ext uri="{BB962C8B-B14F-4D97-AF65-F5344CB8AC3E}">
        <p14:creationId xmlns:p14="http://schemas.microsoft.com/office/powerpoint/2010/main" val="3569817400"/>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F89AAA-90E7-B8E9-70A3-9081B748CFCE}"/>
              </a:ext>
            </a:extLst>
          </p:cNvPr>
          <p:cNvSpPr>
            <a:spLocks noGrp="1"/>
          </p:cNvSpPr>
          <p:nvPr>
            <p:ph type="title"/>
          </p:nvPr>
        </p:nvSpPr>
        <p:spPr/>
        <p:txBody>
          <a:bodyPr>
            <a:normAutofit fontScale="90000"/>
          </a:bodyPr>
          <a:lstStyle/>
          <a:p>
            <a:r>
              <a:rPr lang="en-CA" dirty="0"/>
              <a:t>Water</a:t>
            </a:r>
          </a:p>
        </p:txBody>
      </p:sp>
      <p:sp>
        <p:nvSpPr>
          <p:cNvPr id="4" name="Text Placeholder 3">
            <a:extLst>
              <a:ext uri="{FF2B5EF4-FFF2-40B4-BE49-F238E27FC236}">
                <a16:creationId xmlns:a16="http://schemas.microsoft.com/office/drawing/2014/main" id="{92B626A4-8C55-5381-C264-EEF9961B6900}"/>
              </a:ext>
            </a:extLst>
          </p:cNvPr>
          <p:cNvSpPr>
            <a:spLocks noGrp="1"/>
          </p:cNvSpPr>
          <p:nvPr>
            <p:ph type="body" sz="half" idx="1"/>
          </p:nvPr>
        </p:nvSpPr>
        <p:spPr/>
        <p:txBody>
          <a:bodyPr/>
          <a:lstStyle/>
          <a:p>
            <a:r>
              <a:rPr lang="en-CA" dirty="0"/>
              <a:t>Art driven turbidity &amp; tinting</a:t>
            </a:r>
          </a:p>
          <a:p>
            <a:r>
              <a:rPr lang="en-CA" dirty="0"/>
              <a:t>Not enough resolution in base mesh</a:t>
            </a:r>
          </a:p>
          <a:p>
            <a:r>
              <a:rPr lang="en-CA" dirty="0"/>
              <a:t>Projected grid to improve resolution</a:t>
            </a:r>
          </a:p>
          <a:p>
            <a:r>
              <a:rPr lang="en-CA" dirty="0"/>
              <a:t>Our world is genuinely round</a:t>
            </a:r>
          </a:p>
        </p:txBody>
      </p:sp>
      <p:pic>
        <p:nvPicPr>
          <p:cNvPr id="20" name="Picture Placeholder 19">
            <a:extLst>
              <a:ext uri="{FF2B5EF4-FFF2-40B4-BE49-F238E27FC236}">
                <a16:creationId xmlns:a16="http://schemas.microsoft.com/office/drawing/2014/main" id="{6032B935-94E0-7342-418C-B96F64ED953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782" r="1782"/>
          <a:stretch>
            <a:fillRect/>
          </a:stretch>
        </p:blipFill>
        <p:spPr>
          <a:xfrm>
            <a:off x="11888825" y="2966383"/>
            <a:ext cx="12198578" cy="7269817"/>
          </a:xfrm>
        </p:spPr>
      </p:pic>
    </p:spTree>
    <p:extLst>
      <p:ext uri="{BB962C8B-B14F-4D97-AF65-F5344CB8AC3E}">
        <p14:creationId xmlns:p14="http://schemas.microsoft.com/office/powerpoint/2010/main" val="6335538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B4C47DA-3636-8EE1-9D24-13B93E9BBD67}"/>
              </a:ext>
            </a:extLst>
          </p:cNvPr>
          <p:cNvSpPr>
            <a:spLocks noGrp="1"/>
          </p:cNvSpPr>
          <p:nvPr>
            <p:ph type="title"/>
          </p:nvPr>
        </p:nvSpPr>
        <p:spPr/>
        <p:txBody>
          <a:bodyPr>
            <a:normAutofit fontScale="90000"/>
          </a:bodyPr>
          <a:lstStyle/>
          <a:p>
            <a:r>
              <a:rPr lang="en-CA" dirty="0"/>
              <a:t>Water</a:t>
            </a:r>
          </a:p>
        </p:txBody>
      </p:sp>
      <p:sp>
        <p:nvSpPr>
          <p:cNvPr id="27" name="Text Placeholder 26">
            <a:extLst>
              <a:ext uri="{FF2B5EF4-FFF2-40B4-BE49-F238E27FC236}">
                <a16:creationId xmlns:a16="http://schemas.microsoft.com/office/drawing/2014/main" id="{B1740942-657C-32B6-D60A-93B140412425}"/>
              </a:ext>
            </a:extLst>
          </p:cNvPr>
          <p:cNvSpPr>
            <a:spLocks noGrp="1"/>
          </p:cNvSpPr>
          <p:nvPr>
            <p:ph type="body" sz="half" idx="1"/>
          </p:nvPr>
        </p:nvSpPr>
        <p:spPr>
          <a:xfrm>
            <a:off x="831198" y="3073266"/>
            <a:ext cx="10929527" cy="9110401"/>
          </a:xfrm>
        </p:spPr>
        <p:txBody>
          <a:bodyPr/>
          <a:lstStyle/>
          <a:p>
            <a:r>
              <a:rPr lang="en-CA" dirty="0"/>
              <a:t>Art driven turbidity &amp; tinting</a:t>
            </a:r>
          </a:p>
          <a:p>
            <a:r>
              <a:rPr lang="en-CA" dirty="0"/>
              <a:t>Not enough resolution in base mesh</a:t>
            </a:r>
          </a:p>
          <a:p>
            <a:r>
              <a:rPr lang="en-CA" dirty="0"/>
              <a:t>Projected grid to improve resolution</a:t>
            </a:r>
          </a:p>
          <a:p>
            <a:r>
              <a:rPr lang="en-CA" dirty="0"/>
              <a:t>Our world is genuinely round</a:t>
            </a:r>
          </a:p>
          <a:p>
            <a:r>
              <a:rPr lang="en-CA" dirty="0"/>
              <a:t>Offscreen pass for base water mesh</a:t>
            </a:r>
          </a:p>
          <a:p>
            <a:endParaRPr lang="en-CA" dirty="0"/>
          </a:p>
        </p:txBody>
      </p:sp>
      <p:sp>
        <p:nvSpPr>
          <p:cNvPr id="4" name="Slide Number Placeholder 3">
            <a:extLst>
              <a:ext uri="{FF2B5EF4-FFF2-40B4-BE49-F238E27FC236}">
                <a16:creationId xmlns:a16="http://schemas.microsoft.com/office/drawing/2014/main" id="{03C96F8D-6BBC-C9FB-F04D-1E98153707E2}"/>
              </a:ext>
            </a:extLst>
          </p:cNvPr>
          <p:cNvSpPr>
            <a:spLocks noGrp="1"/>
          </p:cNvSpPr>
          <p:nvPr>
            <p:ph type="sldNum" sz="quarter" idx="2"/>
          </p:nvPr>
        </p:nvSpPr>
        <p:spPr/>
        <p:txBody>
          <a:bodyPr/>
          <a:lstStyle/>
          <a:p>
            <a:fld id="{86CB4B4D-7CA3-9044-876B-883B54F8677D}" type="slidenum">
              <a:rPr lang="en-CA" smtClean="0"/>
              <a:pPr/>
              <a:t>56</a:t>
            </a:fld>
            <a:endParaRPr lang="en-CA" dirty="0"/>
          </a:p>
        </p:txBody>
      </p:sp>
      <p:sp>
        <p:nvSpPr>
          <p:cNvPr id="18" name="Rectangle 17">
            <a:extLst>
              <a:ext uri="{FF2B5EF4-FFF2-40B4-BE49-F238E27FC236}">
                <a16:creationId xmlns:a16="http://schemas.microsoft.com/office/drawing/2014/main" id="{D9478EEE-CB93-8547-172B-9D5093AFAC1E}"/>
              </a:ext>
            </a:extLst>
          </p:cNvPr>
          <p:cNvSpPr/>
          <p:nvPr/>
        </p:nvSpPr>
        <p:spPr>
          <a:xfrm>
            <a:off x="11760725" y="1769980"/>
            <a:ext cx="12144304" cy="4029766"/>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Water offscreen</a:t>
            </a:r>
          </a:p>
        </p:txBody>
      </p:sp>
      <p:grpSp>
        <p:nvGrpSpPr>
          <p:cNvPr id="23" name="Group 22">
            <a:extLst>
              <a:ext uri="{FF2B5EF4-FFF2-40B4-BE49-F238E27FC236}">
                <a16:creationId xmlns:a16="http://schemas.microsoft.com/office/drawing/2014/main" id="{6C0A3B56-4D31-8B4E-2A7C-2293FC9E7C9D}"/>
              </a:ext>
            </a:extLst>
          </p:cNvPr>
          <p:cNvGrpSpPr/>
          <p:nvPr/>
        </p:nvGrpSpPr>
        <p:grpSpPr>
          <a:xfrm>
            <a:off x="20031234" y="2683304"/>
            <a:ext cx="3515369" cy="2774347"/>
            <a:chOff x="19468320" y="1934564"/>
            <a:chExt cx="2469354" cy="1886692"/>
          </a:xfrm>
        </p:grpSpPr>
        <p:sp>
          <p:nvSpPr>
            <p:cNvPr id="22" name="Rectangle 21">
              <a:extLst>
                <a:ext uri="{FF2B5EF4-FFF2-40B4-BE49-F238E27FC236}">
                  <a16:creationId xmlns:a16="http://schemas.microsoft.com/office/drawing/2014/main" id="{2370AF76-34BD-2EFD-2313-493236245C25}"/>
                </a:ext>
              </a:extLst>
            </p:cNvPr>
            <p:cNvSpPr/>
            <p:nvPr/>
          </p:nvSpPr>
          <p:spPr>
            <a:xfrm>
              <a:off x="19468320" y="1934564"/>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Depth</a:t>
              </a:r>
            </a:p>
            <a:p>
              <a:pPr algn="ct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1" name="Picture 10">
              <a:extLst>
                <a:ext uri="{FF2B5EF4-FFF2-40B4-BE49-F238E27FC236}">
                  <a16:creationId xmlns:a16="http://schemas.microsoft.com/office/drawing/2014/main" id="{431A08CA-2D65-1AD2-B68D-A8B1A1F78012}"/>
                </a:ext>
              </a:extLst>
            </p:cNvPr>
            <p:cNvPicPr>
              <a:picLocks noChangeAspect="1"/>
            </p:cNvPicPr>
            <p:nvPr/>
          </p:nvPicPr>
          <p:blipFill>
            <a:blip r:embed="rId3"/>
            <a:stretch>
              <a:fillRect/>
            </a:stretch>
          </p:blipFill>
          <p:spPr>
            <a:xfrm>
              <a:off x="19468320" y="2389974"/>
              <a:ext cx="2469354" cy="1431282"/>
            </a:xfrm>
            <a:prstGeom prst="rect">
              <a:avLst/>
            </a:prstGeom>
          </p:spPr>
        </p:pic>
      </p:grpSp>
      <p:grpSp>
        <p:nvGrpSpPr>
          <p:cNvPr id="25" name="Group 24">
            <a:extLst>
              <a:ext uri="{FF2B5EF4-FFF2-40B4-BE49-F238E27FC236}">
                <a16:creationId xmlns:a16="http://schemas.microsoft.com/office/drawing/2014/main" id="{B84285D2-8CF1-0CCA-0681-B3D3494A7115}"/>
              </a:ext>
            </a:extLst>
          </p:cNvPr>
          <p:cNvGrpSpPr/>
          <p:nvPr/>
        </p:nvGrpSpPr>
        <p:grpSpPr>
          <a:xfrm>
            <a:off x="12171466" y="2695723"/>
            <a:ext cx="3515369" cy="2774348"/>
            <a:chOff x="13861167" y="1937916"/>
            <a:chExt cx="2469354" cy="1886692"/>
          </a:xfrm>
        </p:grpSpPr>
        <p:sp>
          <p:nvSpPr>
            <p:cNvPr id="20" name="Rectangle 19">
              <a:extLst>
                <a:ext uri="{FF2B5EF4-FFF2-40B4-BE49-F238E27FC236}">
                  <a16:creationId xmlns:a16="http://schemas.microsoft.com/office/drawing/2014/main" id="{363CBDD9-7CB5-5EF4-9112-B421507AAF54}"/>
                </a:ext>
              </a:extLst>
            </p:cNvPr>
            <p:cNvSpPr/>
            <p:nvPr/>
          </p:nvSpPr>
          <p:spPr>
            <a:xfrm>
              <a:off x="13861167" y="193791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Tint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5" name="Picture 14">
              <a:extLst>
                <a:ext uri="{FF2B5EF4-FFF2-40B4-BE49-F238E27FC236}">
                  <a16:creationId xmlns:a16="http://schemas.microsoft.com/office/drawing/2014/main" id="{A9EF363C-29D2-671C-BD77-343165854FF0}"/>
                </a:ext>
              </a:extLst>
            </p:cNvPr>
            <p:cNvPicPr>
              <a:picLocks noChangeAspect="1"/>
            </p:cNvPicPr>
            <p:nvPr/>
          </p:nvPicPr>
          <p:blipFill>
            <a:blip r:embed="rId4"/>
            <a:stretch>
              <a:fillRect/>
            </a:stretch>
          </p:blipFill>
          <p:spPr>
            <a:xfrm>
              <a:off x="13861167" y="2405701"/>
              <a:ext cx="2469354" cy="1415553"/>
            </a:xfrm>
            <a:prstGeom prst="rect">
              <a:avLst/>
            </a:prstGeom>
          </p:spPr>
        </p:pic>
      </p:grpSp>
      <p:grpSp>
        <p:nvGrpSpPr>
          <p:cNvPr id="26" name="Group 25">
            <a:extLst>
              <a:ext uri="{FF2B5EF4-FFF2-40B4-BE49-F238E27FC236}">
                <a16:creationId xmlns:a16="http://schemas.microsoft.com/office/drawing/2014/main" id="{31958E9A-DF22-F26F-C0E3-C56C99794A45}"/>
              </a:ext>
            </a:extLst>
          </p:cNvPr>
          <p:cNvGrpSpPr/>
          <p:nvPr/>
        </p:nvGrpSpPr>
        <p:grpSpPr>
          <a:xfrm>
            <a:off x="16097144" y="2683302"/>
            <a:ext cx="3523781" cy="2774349"/>
            <a:chOff x="11213217" y="1948902"/>
            <a:chExt cx="2475263" cy="1886692"/>
          </a:xfrm>
        </p:grpSpPr>
        <p:sp>
          <p:nvSpPr>
            <p:cNvPr id="19" name="Rectangle 18">
              <a:extLst>
                <a:ext uri="{FF2B5EF4-FFF2-40B4-BE49-F238E27FC236}">
                  <a16:creationId xmlns:a16="http://schemas.microsoft.com/office/drawing/2014/main" id="{363387E3-F32F-8C82-BFE7-FED1692F6CF3}"/>
                </a:ext>
              </a:extLst>
            </p:cNvPr>
            <p:cNvSpPr/>
            <p:nvPr/>
          </p:nvSpPr>
          <p:spPr>
            <a:xfrm>
              <a:off x="11213217" y="1948902"/>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Normal</a:t>
              </a:r>
            </a:p>
          </p:txBody>
        </p:sp>
        <p:pic>
          <p:nvPicPr>
            <p:cNvPr id="13" name="Picture 12">
              <a:extLst>
                <a:ext uri="{FF2B5EF4-FFF2-40B4-BE49-F238E27FC236}">
                  <a16:creationId xmlns:a16="http://schemas.microsoft.com/office/drawing/2014/main" id="{44C750DB-28EA-1663-FC72-194318F7103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1213217" y="2449558"/>
              <a:ext cx="2475263" cy="1373408"/>
            </a:xfrm>
            <a:prstGeom prst="rect">
              <a:avLst/>
            </a:prstGeom>
          </p:spPr>
        </p:pic>
      </p:grpSp>
      <p:cxnSp>
        <p:nvCxnSpPr>
          <p:cNvPr id="60" name="Straight Arrow Connector 59">
            <a:extLst>
              <a:ext uri="{FF2B5EF4-FFF2-40B4-BE49-F238E27FC236}">
                <a16:creationId xmlns:a16="http://schemas.microsoft.com/office/drawing/2014/main" id="{CE469251-9EB9-9ADB-3B70-392CD6924226}"/>
              </a:ext>
            </a:extLst>
          </p:cNvPr>
          <p:cNvCxnSpPr>
            <a:cxnSpLocks/>
          </p:cNvCxnSpPr>
          <p:nvPr/>
        </p:nvCxnSpPr>
        <p:spPr>
          <a:xfrm flipH="1">
            <a:off x="18483499" y="3422881"/>
            <a:ext cx="754742" cy="1001485"/>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8795585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3E2BA-2EFE-C953-6C2C-4CDA92183EE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1E44242-DCC4-AA5B-8FFC-A509AA7B934A}"/>
              </a:ext>
            </a:extLst>
          </p:cNvPr>
          <p:cNvSpPr>
            <a:spLocks noGrp="1"/>
          </p:cNvSpPr>
          <p:nvPr>
            <p:ph type="title"/>
          </p:nvPr>
        </p:nvSpPr>
        <p:spPr/>
        <p:txBody>
          <a:bodyPr>
            <a:normAutofit fontScale="90000"/>
          </a:bodyPr>
          <a:lstStyle/>
          <a:p>
            <a:r>
              <a:rPr lang="en-CA" dirty="0"/>
              <a:t>Water</a:t>
            </a:r>
          </a:p>
        </p:txBody>
      </p:sp>
      <p:sp>
        <p:nvSpPr>
          <p:cNvPr id="27" name="Text Placeholder 26">
            <a:extLst>
              <a:ext uri="{FF2B5EF4-FFF2-40B4-BE49-F238E27FC236}">
                <a16:creationId xmlns:a16="http://schemas.microsoft.com/office/drawing/2014/main" id="{F30B79A1-3A6E-CB70-7A2A-E9385A1C36A9}"/>
              </a:ext>
            </a:extLst>
          </p:cNvPr>
          <p:cNvSpPr>
            <a:spLocks noGrp="1"/>
          </p:cNvSpPr>
          <p:nvPr>
            <p:ph type="body" sz="half" idx="1"/>
          </p:nvPr>
        </p:nvSpPr>
        <p:spPr>
          <a:xfrm>
            <a:off x="831198" y="3073266"/>
            <a:ext cx="10929527" cy="9110401"/>
          </a:xfrm>
        </p:spPr>
        <p:txBody>
          <a:bodyPr/>
          <a:lstStyle/>
          <a:p>
            <a:r>
              <a:rPr lang="en-CA" dirty="0"/>
              <a:t>Art driven turbidity &amp; tinting</a:t>
            </a:r>
          </a:p>
          <a:p>
            <a:r>
              <a:rPr lang="en-CA" dirty="0"/>
              <a:t>Not enough resolution in base mesh</a:t>
            </a:r>
          </a:p>
          <a:p>
            <a:r>
              <a:rPr lang="en-CA" dirty="0"/>
              <a:t>Projected grid to improve resolution</a:t>
            </a:r>
          </a:p>
          <a:p>
            <a:r>
              <a:rPr lang="en-CA" dirty="0"/>
              <a:t>Our world is genuinely round</a:t>
            </a:r>
          </a:p>
          <a:p>
            <a:r>
              <a:rPr lang="en-CA" dirty="0"/>
              <a:t>Offscreen pass for base water mesh</a:t>
            </a:r>
          </a:p>
          <a:p>
            <a:r>
              <a:rPr lang="en-CA" dirty="0"/>
              <a:t>Project grid against depth</a:t>
            </a:r>
          </a:p>
          <a:p>
            <a:endParaRPr lang="en-CA" dirty="0"/>
          </a:p>
        </p:txBody>
      </p:sp>
      <p:sp>
        <p:nvSpPr>
          <p:cNvPr id="4" name="Slide Number Placeholder 3">
            <a:extLst>
              <a:ext uri="{FF2B5EF4-FFF2-40B4-BE49-F238E27FC236}">
                <a16:creationId xmlns:a16="http://schemas.microsoft.com/office/drawing/2014/main" id="{1D273FAF-1BF3-A2AE-518C-533D728A61C5}"/>
              </a:ext>
            </a:extLst>
          </p:cNvPr>
          <p:cNvSpPr>
            <a:spLocks noGrp="1"/>
          </p:cNvSpPr>
          <p:nvPr>
            <p:ph type="sldNum" sz="quarter" idx="2"/>
          </p:nvPr>
        </p:nvSpPr>
        <p:spPr/>
        <p:txBody>
          <a:bodyPr/>
          <a:lstStyle/>
          <a:p>
            <a:fld id="{86CB4B4D-7CA3-9044-876B-883B54F8677D}" type="slidenum">
              <a:rPr lang="en-CA" smtClean="0"/>
              <a:pPr/>
              <a:t>57</a:t>
            </a:fld>
            <a:endParaRPr lang="en-CA" dirty="0"/>
          </a:p>
        </p:txBody>
      </p:sp>
      <p:pic>
        <p:nvPicPr>
          <p:cNvPr id="17" name="Picture 16">
            <a:extLst>
              <a:ext uri="{FF2B5EF4-FFF2-40B4-BE49-F238E27FC236}">
                <a16:creationId xmlns:a16="http://schemas.microsoft.com/office/drawing/2014/main" id="{2B9F889B-5341-78EC-8FF3-39F94DE58C84}"/>
              </a:ext>
            </a:extLst>
          </p:cNvPr>
          <p:cNvPicPr>
            <a:picLocks noChangeAspect="1"/>
          </p:cNvPicPr>
          <p:nvPr/>
        </p:nvPicPr>
        <p:blipFill>
          <a:blip r:embed="rId3"/>
          <a:stretch>
            <a:fillRect/>
          </a:stretch>
        </p:blipFill>
        <p:spPr>
          <a:xfrm>
            <a:off x="15207924" y="6858000"/>
            <a:ext cx="8338679" cy="4535714"/>
          </a:xfrm>
          <a:prstGeom prst="rect">
            <a:avLst/>
          </a:prstGeom>
        </p:spPr>
      </p:pic>
      <p:sp>
        <p:nvSpPr>
          <p:cNvPr id="18" name="Rectangle 17">
            <a:extLst>
              <a:ext uri="{FF2B5EF4-FFF2-40B4-BE49-F238E27FC236}">
                <a16:creationId xmlns:a16="http://schemas.microsoft.com/office/drawing/2014/main" id="{8C5219AF-27A1-9C78-9350-DFEEE9711B5B}"/>
              </a:ext>
            </a:extLst>
          </p:cNvPr>
          <p:cNvSpPr/>
          <p:nvPr/>
        </p:nvSpPr>
        <p:spPr>
          <a:xfrm>
            <a:off x="11760725" y="1769980"/>
            <a:ext cx="12144304" cy="4029766"/>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Water offscreen</a:t>
            </a:r>
          </a:p>
        </p:txBody>
      </p:sp>
      <p:grpSp>
        <p:nvGrpSpPr>
          <p:cNvPr id="23" name="Group 22">
            <a:extLst>
              <a:ext uri="{FF2B5EF4-FFF2-40B4-BE49-F238E27FC236}">
                <a16:creationId xmlns:a16="http://schemas.microsoft.com/office/drawing/2014/main" id="{78723D04-7F19-B38E-3DCC-E6CC137DF680}"/>
              </a:ext>
            </a:extLst>
          </p:cNvPr>
          <p:cNvGrpSpPr/>
          <p:nvPr/>
        </p:nvGrpSpPr>
        <p:grpSpPr>
          <a:xfrm>
            <a:off x="20031234" y="2683304"/>
            <a:ext cx="3515369" cy="2774347"/>
            <a:chOff x="19468320" y="1934564"/>
            <a:chExt cx="2469354" cy="1886692"/>
          </a:xfrm>
        </p:grpSpPr>
        <p:sp>
          <p:nvSpPr>
            <p:cNvPr id="22" name="Rectangle 21">
              <a:extLst>
                <a:ext uri="{FF2B5EF4-FFF2-40B4-BE49-F238E27FC236}">
                  <a16:creationId xmlns:a16="http://schemas.microsoft.com/office/drawing/2014/main" id="{EFF6FF5E-72F6-CE29-3A80-B8B2AFAADCCD}"/>
                </a:ext>
              </a:extLst>
            </p:cNvPr>
            <p:cNvSpPr/>
            <p:nvPr/>
          </p:nvSpPr>
          <p:spPr>
            <a:xfrm>
              <a:off x="19468320" y="1934564"/>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Depth</a:t>
              </a:r>
            </a:p>
            <a:p>
              <a:pPr algn="ct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1" name="Picture 10">
              <a:extLst>
                <a:ext uri="{FF2B5EF4-FFF2-40B4-BE49-F238E27FC236}">
                  <a16:creationId xmlns:a16="http://schemas.microsoft.com/office/drawing/2014/main" id="{AD7E74A7-564C-09E3-8899-092D13A02985}"/>
                </a:ext>
              </a:extLst>
            </p:cNvPr>
            <p:cNvPicPr>
              <a:picLocks noChangeAspect="1"/>
            </p:cNvPicPr>
            <p:nvPr/>
          </p:nvPicPr>
          <p:blipFill>
            <a:blip r:embed="rId4"/>
            <a:stretch>
              <a:fillRect/>
            </a:stretch>
          </p:blipFill>
          <p:spPr>
            <a:xfrm>
              <a:off x="19468320" y="2389974"/>
              <a:ext cx="2469354" cy="1431282"/>
            </a:xfrm>
            <a:prstGeom prst="rect">
              <a:avLst/>
            </a:prstGeom>
          </p:spPr>
        </p:pic>
      </p:grpSp>
      <p:grpSp>
        <p:nvGrpSpPr>
          <p:cNvPr id="25" name="Group 24">
            <a:extLst>
              <a:ext uri="{FF2B5EF4-FFF2-40B4-BE49-F238E27FC236}">
                <a16:creationId xmlns:a16="http://schemas.microsoft.com/office/drawing/2014/main" id="{FA4C4723-E881-FC12-0776-415F82167D1D}"/>
              </a:ext>
            </a:extLst>
          </p:cNvPr>
          <p:cNvGrpSpPr/>
          <p:nvPr/>
        </p:nvGrpSpPr>
        <p:grpSpPr>
          <a:xfrm>
            <a:off x="12171466" y="2695723"/>
            <a:ext cx="3515369" cy="2774348"/>
            <a:chOff x="13861167" y="1937916"/>
            <a:chExt cx="2469354" cy="1886692"/>
          </a:xfrm>
        </p:grpSpPr>
        <p:sp>
          <p:nvSpPr>
            <p:cNvPr id="20" name="Rectangle 19">
              <a:extLst>
                <a:ext uri="{FF2B5EF4-FFF2-40B4-BE49-F238E27FC236}">
                  <a16:creationId xmlns:a16="http://schemas.microsoft.com/office/drawing/2014/main" id="{1FC8A674-A751-ACCC-8F9C-2C686A7C9BAE}"/>
                </a:ext>
              </a:extLst>
            </p:cNvPr>
            <p:cNvSpPr/>
            <p:nvPr/>
          </p:nvSpPr>
          <p:spPr>
            <a:xfrm>
              <a:off x="13861167" y="193791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Tint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5" name="Picture 14">
              <a:extLst>
                <a:ext uri="{FF2B5EF4-FFF2-40B4-BE49-F238E27FC236}">
                  <a16:creationId xmlns:a16="http://schemas.microsoft.com/office/drawing/2014/main" id="{843A9E1F-69DD-DFDF-BAB5-53A1CCB655A1}"/>
                </a:ext>
              </a:extLst>
            </p:cNvPr>
            <p:cNvPicPr>
              <a:picLocks noChangeAspect="1"/>
            </p:cNvPicPr>
            <p:nvPr/>
          </p:nvPicPr>
          <p:blipFill>
            <a:blip r:embed="rId5"/>
            <a:stretch>
              <a:fillRect/>
            </a:stretch>
          </p:blipFill>
          <p:spPr>
            <a:xfrm>
              <a:off x="13861167" y="2405701"/>
              <a:ext cx="2469354" cy="1415553"/>
            </a:xfrm>
            <a:prstGeom prst="rect">
              <a:avLst/>
            </a:prstGeom>
          </p:spPr>
        </p:pic>
      </p:grpSp>
      <p:grpSp>
        <p:nvGrpSpPr>
          <p:cNvPr id="26" name="Group 25">
            <a:extLst>
              <a:ext uri="{FF2B5EF4-FFF2-40B4-BE49-F238E27FC236}">
                <a16:creationId xmlns:a16="http://schemas.microsoft.com/office/drawing/2014/main" id="{32EE8C03-A4B6-41BD-4CA3-F7BC9F5BEE17}"/>
              </a:ext>
            </a:extLst>
          </p:cNvPr>
          <p:cNvGrpSpPr/>
          <p:nvPr/>
        </p:nvGrpSpPr>
        <p:grpSpPr>
          <a:xfrm>
            <a:off x="16097144" y="2683302"/>
            <a:ext cx="3523781" cy="2774349"/>
            <a:chOff x="11213217" y="1948902"/>
            <a:chExt cx="2475263" cy="1886692"/>
          </a:xfrm>
        </p:grpSpPr>
        <p:sp>
          <p:nvSpPr>
            <p:cNvPr id="19" name="Rectangle 18">
              <a:extLst>
                <a:ext uri="{FF2B5EF4-FFF2-40B4-BE49-F238E27FC236}">
                  <a16:creationId xmlns:a16="http://schemas.microsoft.com/office/drawing/2014/main" id="{0FC68199-3D86-12EF-A226-A6D9788EA4C2}"/>
                </a:ext>
              </a:extLst>
            </p:cNvPr>
            <p:cNvSpPr/>
            <p:nvPr/>
          </p:nvSpPr>
          <p:spPr>
            <a:xfrm>
              <a:off x="11213217" y="1948902"/>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Normal</a:t>
              </a:r>
            </a:p>
          </p:txBody>
        </p:sp>
        <p:pic>
          <p:nvPicPr>
            <p:cNvPr id="13" name="Picture 12">
              <a:extLst>
                <a:ext uri="{FF2B5EF4-FFF2-40B4-BE49-F238E27FC236}">
                  <a16:creationId xmlns:a16="http://schemas.microsoft.com/office/drawing/2014/main" id="{D94ECC6B-DBE0-7802-16A4-00CE8D5F1A2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1213217" y="2449558"/>
              <a:ext cx="2475263" cy="1373408"/>
            </a:xfrm>
            <a:prstGeom prst="rect">
              <a:avLst/>
            </a:prstGeom>
          </p:spPr>
        </p:pic>
      </p:grpSp>
      <p:cxnSp>
        <p:nvCxnSpPr>
          <p:cNvPr id="55" name="Connector: Elbow 54">
            <a:extLst>
              <a:ext uri="{FF2B5EF4-FFF2-40B4-BE49-F238E27FC236}">
                <a16:creationId xmlns:a16="http://schemas.microsoft.com/office/drawing/2014/main" id="{7E748EE4-5D28-1567-74DA-9D0F2DE67BFA}"/>
              </a:ext>
            </a:extLst>
          </p:cNvPr>
          <p:cNvCxnSpPr>
            <a:stCxn id="18" idx="2"/>
            <a:endCxn id="17" idx="0"/>
          </p:cNvCxnSpPr>
          <p:nvPr/>
        </p:nvCxnSpPr>
        <p:spPr>
          <a:xfrm rot="16200000" flipH="1">
            <a:off x="18075943" y="5556679"/>
            <a:ext cx="1058254" cy="1544387"/>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906605628"/>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49676-4586-FD0F-3321-14CD771161D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506F80E-56E2-8256-DC83-53A52A445F20}"/>
              </a:ext>
            </a:extLst>
          </p:cNvPr>
          <p:cNvSpPr>
            <a:spLocks noGrp="1"/>
          </p:cNvSpPr>
          <p:nvPr>
            <p:ph type="title"/>
          </p:nvPr>
        </p:nvSpPr>
        <p:spPr/>
        <p:txBody>
          <a:bodyPr>
            <a:normAutofit fontScale="90000"/>
          </a:bodyPr>
          <a:lstStyle/>
          <a:p>
            <a:r>
              <a:rPr lang="en-CA" dirty="0"/>
              <a:t>Water</a:t>
            </a:r>
          </a:p>
        </p:txBody>
      </p:sp>
      <p:sp>
        <p:nvSpPr>
          <p:cNvPr id="27" name="Text Placeholder 26">
            <a:extLst>
              <a:ext uri="{FF2B5EF4-FFF2-40B4-BE49-F238E27FC236}">
                <a16:creationId xmlns:a16="http://schemas.microsoft.com/office/drawing/2014/main" id="{52A3C2EA-C015-8FF0-DED0-8B25432D524C}"/>
              </a:ext>
            </a:extLst>
          </p:cNvPr>
          <p:cNvSpPr>
            <a:spLocks noGrp="1"/>
          </p:cNvSpPr>
          <p:nvPr>
            <p:ph type="body" sz="half" idx="1"/>
          </p:nvPr>
        </p:nvSpPr>
        <p:spPr>
          <a:xfrm>
            <a:off x="831198" y="3073266"/>
            <a:ext cx="10929527" cy="9110401"/>
          </a:xfrm>
        </p:spPr>
        <p:txBody>
          <a:bodyPr/>
          <a:lstStyle/>
          <a:p>
            <a:r>
              <a:rPr lang="en-CA" dirty="0"/>
              <a:t>Art driven turbidity &amp; tinting</a:t>
            </a:r>
          </a:p>
          <a:p>
            <a:r>
              <a:rPr lang="en-CA" dirty="0"/>
              <a:t>Not enough resolution in base mesh</a:t>
            </a:r>
          </a:p>
          <a:p>
            <a:r>
              <a:rPr lang="en-CA" dirty="0"/>
              <a:t>Projected grid to improve resolution</a:t>
            </a:r>
          </a:p>
          <a:p>
            <a:r>
              <a:rPr lang="en-CA" dirty="0"/>
              <a:t>Our world is genuinely round</a:t>
            </a:r>
          </a:p>
          <a:p>
            <a:r>
              <a:rPr lang="en-CA" dirty="0"/>
              <a:t>Offscreen pass for base water mesh</a:t>
            </a:r>
          </a:p>
          <a:p>
            <a:r>
              <a:rPr lang="en-CA" dirty="0"/>
              <a:t>Project grid against depth</a:t>
            </a:r>
          </a:p>
          <a:p>
            <a:r>
              <a:rPr lang="en-CA" dirty="0"/>
              <a:t>Shape water using FFTs</a:t>
            </a:r>
          </a:p>
          <a:p>
            <a:endParaRPr lang="en-CA" dirty="0"/>
          </a:p>
          <a:p>
            <a:endParaRPr lang="en-CA" dirty="0"/>
          </a:p>
        </p:txBody>
      </p:sp>
      <p:sp>
        <p:nvSpPr>
          <p:cNvPr id="4" name="Slide Number Placeholder 3">
            <a:extLst>
              <a:ext uri="{FF2B5EF4-FFF2-40B4-BE49-F238E27FC236}">
                <a16:creationId xmlns:a16="http://schemas.microsoft.com/office/drawing/2014/main" id="{0556F004-89C1-DAFA-F528-5ECAC7B0A086}"/>
              </a:ext>
            </a:extLst>
          </p:cNvPr>
          <p:cNvSpPr>
            <a:spLocks noGrp="1"/>
          </p:cNvSpPr>
          <p:nvPr>
            <p:ph type="sldNum" sz="quarter" idx="2"/>
          </p:nvPr>
        </p:nvSpPr>
        <p:spPr/>
        <p:txBody>
          <a:bodyPr/>
          <a:lstStyle/>
          <a:p>
            <a:fld id="{86CB4B4D-7CA3-9044-876B-883B54F8677D}" type="slidenum">
              <a:rPr lang="en-CA" smtClean="0"/>
              <a:pPr/>
              <a:t>58</a:t>
            </a:fld>
            <a:endParaRPr lang="en-CA" dirty="0"/>
          </a:p>
        </p:txBody>
      </p:sp>
      <p:pic>
        <p:nvPicPr>
          <p:cNvPr id="17" name="Picture 16">
            <a:extLst>
              <a:ext uri="{FF2B5EF4-FFF2-40B4-BE49-F238E27FC236}">
                <a16:creationId xmlns:a16="http://schemas.microsoft.com/office/drawing/2014/main" id="{3EC9C85A-70B4-2C85-72B4-DADD2654EF2E}"/>
              </a:ext>
            </a:extLst>
          </p:cNvPr>
          <p:cNvPicPr>
            <a:picLocks noChangeAspect="1"/>
          </p:cNvPicPr>
          <p:nvPr/>
        </p:nvPicPr>
        <p:blipFill>
          <a:blip r:embed="rId3"/>
          <a:stretch>
            <a:fillRect/>
          </a:stretch>
        </p:blipFill>
        <p:spPr>
          <a:xfrm>
            <a:off x="15207924" y="6858000"/>
            <a:ext cx="8338679" cy="4535714"/>
          </a:xfrm>
          <a:prstGeom prst="rect">
            <a:avLst/>
          </a:prstGeom>
        </p:spPr>
      </p:pic>
      <p:sp>
        <p:nvSpPr>
          <p:cNvPr id="18" name="Rectangle 17">
            <a:extLst>
              <a:ext uri="{FF2B5EF4-FFF2-40B4-BE49-F238E27FC236}">
                <a16:creationId xmlns:a16="http://schemas.microsoft.com/office/drawing/2014/main" id="{DD652BCA-5198-F045-45D9-F05596285472}"/>
              </a:ext>
            </a:extLst>
          </p:cNvPr>
          <p:cNvSpPr/>
          <p:nvPr/>
        </p:nvSpPr>
        <p:spPr>
          <a:xfrm>
            <a:off x="11760725" y="1769980"/>
            <a:ext cx="12144304" cy="4029766"/>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Water offscreen</a:t>
            </a:r>
          </a:p>
        </p:txBody>
      </p:sp>
      <p:grpSp>
        <p:nvGrpSpPr>
          <p:cNvPr id="23" name="Group 22">
            <a:extLst>
              <a:ext uri="{FF2B5EF4-FFF2-40B4-BE49-F238E27FC236}">
                <a16:creationId xmlns:a16="http://schemas.microsoft.com/office/drawing/2014/main" id="{5FBEF708-C0DF-93C8-210E-B2550522C589}"/>
              </a:ext>
            </a:extLst>
          </p:cNvPr>
          <p:cNvGrpSpPr/>
          <p:nvPr/>
        </p:nvGrpSpPr>
        <p:grpSpPr>
          <a:xfrm>
            <a:off x="20031234" y="2683304"/>
            <a:ext cx="3515369" cy="2774347"/>
            <a:chOff x="19468320" y="1934564"/>
            <a:chExt cx="2469354" cy="1886692"/>
          </a:xfrm>
        </p:grpSpPr>
        <p:sp>
          <p:nvSpPr>
            <p:cNvPr id="22" name="Rectangle 21">
              <a:extLst>
                <a:ext uri="{FF2B5EF4-FFF2-40B4-BE49-F238E27FC236}">
                  <a16:creationId xmlns:a16="http://schemas.microsoft.com/office/drawing/2014/main" id="{C866C846-A52C-A48B-BADF-E92983F6F24E}"/>
                </a:ext>
              </a:extLst>
            </p:cNvPr>
            <p:cNvSpPr/>
            <p:nvPr/>
          </p:nvSpPr>
          <p:spPr>
            <a:xfrm>
              <a:off x="19468320" y="1934564"/>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Depth</a:t>
              </a:r>
            </a:p>
            <a:p>
              <a:pPr algn="ct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1" name="Picture 10">
              <a:extLst>
                <a:ext uri="{FF2B5EF4-FFF2-40B4-BE49-F238E27FC236}">
                  <a16:creationId xmlns:a16="http://schemas.microsoft.com/office/drawing/2014/main" id="{78CE51A4-F2D9-7F41-12AF-1D326EBF29C8}"/>
                </a:ext>
              </a:extLst>
            </p:cNvPr>
            <p:cNvPicPr>
              <a:picLocks noChangeAspect="1"/>
            </p:cNvPicPr>
            <p:nvPr/>
          </p:nvPicPr>
          <p:blipFill>
            <a:blip r:embed="rId4"/>
            <a:stretch>
              <a:fillRect/>
            </a:stretch>
          </p:blipFill>
          <p:spPr>
            <a:xfrm>
              <a:off x="19468320" y="2389974"/>
              <a:ext cx="2469354" cy="1431282"/>
            </a:xfrm>
            <a:prstGeom prst="rect">
              <a:avLst/>
            </a:prstGeom>
          </p:spPr>
        </p:pic>
      </p:grpSp>
      <p:grpSp>
        <p:nvGrpSpPr>
          <p:cNvPr id="25" name="Group 24">
            <a:extLst>
              <a:ext uri="{FF2B5EF4-FFF2-40B4-BE49-F238E27FC236}">
                <a16:creationId xmlns:a16="http://schemas.microsoft.com/office/drawing/2014/main" id="{29EAF6B7-CED3-7F88-C390-6389EC3126D4}"/>
              </a:ext>
            </a:extLst>
          </p:cNvPr>
          <p:cNvGrpSpPr/>
          <p:nvPr/>
        </p:nvGrpSpPr>
        <p:grpSpPr>
          <a:xfrm>
            <a:off x="12171466" y="2695723"/>
            <a:ext cx="3515369" cy="2774348"/>
            <a:chOff x="13861167" y="1937916"/>
            <a:chExt cx="2469354" cy="1886692"/>
          </a:xfrm>
        </p:grpSpPr>
        <p:sp>
          <p:nvSpPr>
            <p:cNvPr id="20" name="Rectangle 19">
              <a:extLst>
                <a:ext uri="{FF2B5EF4-FFF2-40B4-BE49-F238E27FC236}">
                  <a16:creationId xmlns:a16="http://schemas.microsoft.com/office/drawing/2014/main" id="{2653D144-4FD9-69C0-EE1D-4876C9EB10D0}"/>
                </a:ext>
              </a:extLst>
            </p:cNvPr>
            <p:cNvSpPr/>
            <p:nvPr/>
          </p:nvSpPr>
          <p:spPr>
            <a:xfrm>
              <a:off x="13861167" y="1937916"/>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lang="en-CA" sz="2000" dirty="0">
                  <a:solidFill>
                    <a:schemeClr val="bg1">
                      <a:lumMod val="10000"/>
                      <a:lumOff val="90000"/>
                    </a:schemeClr>
                  </a:solidFill>
                  <a:latin typeface="Lato-Light" panose="020F0302020204030203" pitchFamily="34" charset="0"/>
                </a:rPr>
                <a:t>Tint</a:t>
              </a:r>
              <a:endPar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endParaRPr>
            </a:p>
          </p:txBody>
        </p:sp>
        <p:pic>
          <p:nvPicPr>
            <p:cNvPr id="15" name="Picture 14">
              <a:extLst>
                <a:ext uri="{FF2B5EF4-FFF2-40B4-BE49-F238E27FC236}">
                  <a16:creationId xmlns:a16="http://schemas.microsoft.com/office/drawing/2014/main" id="{A0E02678-63AB-E171-51FE-B5DB976ADD2E}"/>
                </a:ext>
              </a:extLst>
            </p:cNvPr>
            <p:cNvPicPr>
              <a:picLocks noChangeAspect="1"/>
            </p:cNvPicPr>
            <p:nvPr/>
          </p:nvPicPr>
          <p:blipFill>
            <a:blip r:embed="rId5"/>
            <a:stretch>
              <a:fillRect/>
            </a:stretch>
          </p:blipFill>
          <p:spPr>
            <a:xfrm>
              <a:off x="13861167" y="2405701"/>
              <a:ext cx="2469354" cy="1415553"/>
            </a:xfrm>
            <a:prstGeom prst="rect">
              <a:avLst/>
            </a:prstGeom>
          </p:spPr>
        </p:pic>
      </p:grpSp>
      <p:grpSp>
        <p:nvGrpSpPr>
          <p:cNvPr id="26" name="Group 25">
            <a:extLst>
              <a:ext uri="{FF2B5EF4-FFF2-40B4-BE49-F238E27FC236}">
                <a16:creationId xmlns:a16="http://schemas.microsoft.com/office/drawing/2014/main" id="{DC6D7771-0BBC-CE35-ECE2-72028545578B}"/>
              </a:ext>
            </a:extLst>
          </p:cNvPr>
          <p:cNvGrpSpPr/>
          <p:nvPr/>
        </p:nvGrpSpPr>
        <p:grpSpPr>
          <a:xfrm>
            <a:off x="16097144" y="2683302"/>
            <a:ext cx="3523781" cy="2774349"/>
            <a:chOff x="11213217" y="1948902"/>
            <a:chExt cx="2475263" cy="1886692"/>
          </a:xfrm>
        </p:grpSpPr>
        <p:sp>
          <p:nvSpPr>
            <p:cNvPr id="19" name="Rectangle 18">
              <a:extLst>
                <a:ext uri="{FF2B5EF4-FFF2-40B4-BE49-F238E27FC236}">
                  <a16:creationId xmlns:a16="http://schemas.microsoft.com/office/drawing/2014/main" id="{F54F97E3-7AB2-09BD-6FDA-8B4D405C103B}"/>
                </a:ext>
              </a:extLst>
            </p:cNvPr>
            <p:cNvSpPr/>
            <p:nvPr/>
          </p:nvSpPr>
          <p:spPr>
            <a:xfrm>
              <a:off x="11213217" y="1948902"/>
              <a:ext cx="2469354" cy="1886692"/>
            </a:xfrm>
            <a:prstGeom prst="rect">
              <a:avLst/>
            </a:prstGeom>
            <a:solidFill>
              <a:schemeClr val="accent5">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algn="ctr"/>
              <a:r>
                <a:rPr kumimoji="0" lang="en-CA" sz="20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Normal</a:t>
              </a:r>
            </a:p>
          </p:txBody>
        </p:sp>
        <p:pic>
          <p:nvPicPr>
            <p:cNvPr id="13" name="Picture 12">
              <a:extLst>
                <a:ext uri="{FF2B5EF4-FFF2-40B4-BE49-F238E27FC236}">
                  <a16:creationId xmlns:a16="http://schemas.microsoft.com/office/drawing/2014/main" id="{567B8FA4-C1BC-23F3-4C94-69F2AC3780C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1213217" y="2449558"/>
              <a:ext cx="2475263" cy="1373408"/>
            </a:xfrm>
            <a:prstGeom prst="rect">
              <a:avLst/>
            </a:prstGeom>
          </p:spPr>
        </p:pic>
      </p:grpSp>
      <p:grpSp>
        <p:nvGrpSpPr>
          <p:cNvPr id="56" name="Group 55">
            <a:extLst>
              <a:ext uri="{FF2B5EF4-FFF2-40B4-BE49-F238E27FC236}">
                <a16:creationId xmlns:a16="http://schemas.microsoft.com/office/drawing/2014/main" id="{23CBB621-E65B-DBF2-4490-0A129DB7B250}"/>
              </a:ext>
            </a:extLst>
          </p:cNvPr>
          <p:cNvGrpSpPr/>
          <p:nvPr/>
        </p:nvGrpSpPr>
        <p:grpSpPr>
          <a:xfrm>
            <a:off x="10410965" y="8143278"/>
            <a:ext cx="3904343" cy="3802742"/>
            <a:chOff x="9245600" y="7750630"/>
            <a:chExt cx="3904343" cy="3802742"/>
          </a:xfrm>
        </p:grpSpPr>
        <p:sp>
          <p:nvSpPr>
            <p:cNvPr id="52" name="Rectangle 51">
              <a:extLst>
                <a:ext uri="{FF2B5EF4-FFF2-40B4-BE49-F238E27FC236}">
                  <a16:creationId xmlns:a16="http://schemas.microsoft.com/office/drawing/2014/main" id="{378E425F-0808-307C-8728-90767FA23D46}"/>
                </a:ext>
              </a:extLst>
            </p:cNvPr>
            <p:cNvSpPr/>
            <p:nvPr/>
          </p:nvSpPr>
          <p:spPr>
            <a:xfrm>
              <a:off x="9245600" y="7750630"/>
              <a:ext cx="3904343" cy="3802742"/>
            </a:xfrm>
            <a:prstGeom prst="rect">
              <a:avLst/>
            </a:prstGeom>
            <a:solidFill>
              <a:schemeClr val="bg2">
                <a:lumMod val="50000"/>
              </a:schemeClr>
            </a:solidFill>
            <a:ln w="19050" cap="flat">
              <a:solidFill>
                <a:schemeClr val="bg2">
                  <a:lumMod val="20000"/>
                  <a:lumOff val="8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noAutofit/>
            </a:bodyPr>
            <a:lstStyle/>
            <a:p>
              <a:pPr marL="0" marR="0" indent="0" algn="ctr" defTabSz="2438400" rtl="0" fontAlgn="auto" latinLnBrk="0" hangingPunct="0">
                <a:lnSpc>
                  <a:spcPct val="100000"/>
                </a:lnSpc>
                <a:spcBef>
                  <a:spcPts val="0"/>
                </a:spcBef>
                <a:spcAft>
                  <a:spcPts val="0"/>
                </a:spcAft>
                <a:buClrTx/>
                <a:buSzTx/>
                <a:buFontTx/>
                <a:buNone/>
                <a:tabLst/>
              </a:pPr>
              <a:r>
                <a:rPr kumimoji="0" lang="en-CA" sz="2400" b="0" i="0" u="none" strike="noStrike" cap="none" spc="0" normalizeH="0" baseline="0" dirty="0">
                  <a:ln>
                    <a:noFill/>
                  </a:ln>
                  <a:solidFill>
                    <a:schemeClr val="bg1">
                      <a:lumMod val="10000"/>
                      <a:lumOff val="90000"/>
                    </a:schemeClr>
                  </a:solidFill>
                  <a:effectLst/>
                  <a:uFillTx/>
                  <a:latin typeface="Lato-Light" panose="020F0302020204030203" pitchFamily="34" charset="0"/>
                  <a:sym typeface="Arial"/>
                </a:rPr>
                <a:t>FFTs</a:t>
              </a:r>
            </a:p>
          </p:txBody>
        </p:sp>
        <p:pic>
          <p:nvPicPr>
            <p:cNvPr id="45" name="Picture 44">
              <a:extLst>
                <a:ext uri="{FF2B5EF4-FFF2-40B4-BE49-F238E27FC236}">
                  <a16:creationId xmlns:a16="http://schemas.microsoft.com/office/drawing/2014/main" id="{A5E10C10-A16F-58AE-2F88-7A282FC5C5C1}"/>
                </a:ext>
              </a:extLst>
            </p:cNvPr>
            <p:cNvPicPr>
              <a:picLocks noChangeAspect="1"/>
            </p:cNvPicPr>
            <p:nvPr/>
          </p:nvPicPr>
          <p:blipFill>
            <a:blip r:embed="rId7"/>
            <a:stretch>
              <a:fillRect/>
            </a:stretch>
          </p:blipFill>
          <p:spPr>
            <a:xfrm>
              <a:off x="9584403" y="9837799"/>
              <a:ext cx="1537681" cy="1555915"/>
            </a:xfrm>
            <a:prstGeom prst="rect">
              <a:avLst/>
            </a:prstGeom>
          </p:spPr>
        </p:pic>
        <p:pic>
          <p:nvPicPr>
            <p:cNvPr id="47" name="Picture 46">
              <a:extLst>
                <a:ext uri="{FF2B5EF4-FFF2-40B4-BE49-F238E27FC236}">
                  <a16:creationId xmlns:a16="http://schemas.microsoft.com/office/drawing/2014/main" id="{68CCDB87-D1BD-9815-D773-692E6BD62467}"/>
                </a:ext>
              </a:extLst>
            </p:cNvPr>
            <p:cNvPicPr>
              <a:picLocks noChangeAspect="1"/>
            </p:cNvPicPr>
            <p:nvPr/>
          </p:nvPicPr>
          <p:blipFill>
            <a:blip r:embed="rId8"/>
            <a:stretch>
              <a:fillRect/>
            </a:stretch>
          </p:blipFill>
          <p:spPr>
            <a:xfrm>
              <a:off x="11287963" y="8219561"/>
              <a:ext cx="1559061" cy="1540933"/>
            </a:xfrm>
            <a:prstGeom prst="rect">
              <a:avLst/>
            </a:prstGeom>
          </p:spPr>
        </p:pic>
        <p:pic>
          <p:nvPicPr>
            <p:cNvPr id="49" name="Picture 48">
              <a:extLst>
                <a:ext uri="{FF2B5EF4-FFF2-40B4-BE49-F238E27FC236}">
                  <a16:creationId xmlns:a16="http://schemas.microsoft.com/office/drawing/2014/main" id="{2507F8FD-FFB6-1549-3B46-F41074AA9A9C}"/>
                </a:ext>
              </a:extLst>
            </p:cNvPr>
            <p:cNvPicPr>
              <a:picLocks noChangeAspect="1"/>
            </p:cNvPicPr>
            <p:nvPr/>
          </p:nvPicPr>
          <p:blipFill>
            <a:blip r:embed="rId9"/>
            <a:stretch>
              <a:fillRect/>
            </a:stretch>
          </p:blipFill>
          <p:spPr>
            <a:xfrm>
              <a:off x="9584403" y="8184466"/>
              <a:ext cx="1537674" cy="1531619"/>
            </a:xfrm>
            <a:prstGeom prst="rect">
              <a:avLst/>
            </a:prstGeom>
          </p:spPr>
        </p:pic>
        <p:pic>
          <p:nvPicPr>
            <p:cNvPr id="51" name="Picture 50">
              <a:extLst>
                <a:ext uri="{FF2B5EF4-FFF2-40B4-BE49-F238E27FC236}">
                  <a16:creationId xmlns:a16="http://schemas.microsoft.com/office/drawing/2014/main" id="{950F5BED-4440-322F-490E-F7204EDAE637}"/>
                </a:ext>
              </a:extLst>
            </p:cNvPr>
            <p:cNvPicPr>
              <a:picLocks noChangeAspect="1"/>
            </p:cNvPicPr>
            <p:nvPr/>
          </p:nvPicPr>
          <p:blipFill>
            <a:blip r:embed="rId10"/>
            <a:stretch>
              <a:fillRect/>
            </a:stretch>
          </p:blipFill>
          <p:spPr>
            <a:xfrm>
              <a:off x="11296748" y="9852781"/>
              <a:ext cx="1528895" cy="1540933"/>
            </a:xfrm>
            <a:prstGeom prst="rect">
              <a:avLst/>
            </a:prstGeom>
          </p:spPr>
        </p:pic>
      </p:grpSp>
      <p:cxnSp>
        <p:nvCxnSpPr>
          <p:cNvPr id="55" name="Connector: Elbow 54">
            <a:extLst>
              <a:ext uri="{FF2B5EF4-FFF2-40B4-BE49-F238E27FC236}">
                <a16:creationId xmlns:a16="http://schemas.microsoft.com/office/drawing/2014/main" id="{67299AEB-C48A-3B5A-0921-478506E36830}"/>
              </a:ext>
            </a:extLst>
          </p:cNvPr>
          <p:cNvCxnSpPr>
            <a:stCxn id="18" idx="2"/>
            <a:endCxn id="17" idx="0"/>
          </p:cNvCxnSpPr>
          <p:nvPr/>
        </p:nvCxnSpPr>
        <p:spPr>
          <a:xfrm rot="16200000" flipH="1">
            <a:off x="18075943" y="5556679"/>
            <a:ext cx="1058254" cy="1544387"/>
          </a:xfrm>
          <a:prstGeom prst="bentConnector3">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3" name="Connector: Elbow 2">
            <a:extLst>
              <a:ext uri="{FF2B5EF4-FFF2-40B4-BE49-F238E27FC236}">
                <a16:creationId xmlns:a16="http://schemas.microsoft.com/office/drawing/2014/main" id="{7F7A373D-7055-6F80-B826-FD0EE699DA31}"/>
              </a:ext>
            </a:extLst>
          </p:cNvPr>
          <p:cNvCxnSpPr>
            <a:cxnSpLocks/>
            <a:stCxn id="52" idx="3"/>
            <a:endCxn id="17" idx="1"/>
          </p:cNvCxnSpPr>
          <p:nvPr/>
        </p:nvCxnSpPr>
        <p:spPr>
          <a:xfrm flipV="1">
            <a:off x="14315308" y="9125857"/>
            <a:ext cx="892616" cy="918792"/>
          </a:xfrm>
          <a:prstGeom prst="bentConnector3">
            <a:avLst>
              <a:gd name="adj1" fmla="val 50000"/>
            </a:avLst>
          </a:prstGeom>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557819767"/>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B48269BF-BECD-82E7-BC13-3B737DA0961C}"/>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810" r="-4810"/>
          <a:stretch>
            <a:fillRect/>
          </a:stretch>
        </p:blipFill>
        <p:spPr/>
      </p:pic>
      <p:sp>
        <p:nvSpPr>
          <p:cNvPr id="4" name="Slide Number Placeholder 3">
            <a:extLst>
              <a:ext uri="{FF2B5EF4-FFF2-40B4-BE49-F238E27FC236}">
                <a16:creationId xmlns:a16="http://schemas.microsoft.com/office/drawing/2014/main" id="{288FF0B8-6AA9-59AD-D3A2-F402BAC21686}"/>
              </a:ext>
            </a:extLst>
          </p:cNvPr>
          <p:cNvSpPr>
            <a:spLocks noGrp="1"/>
          </p:cNvSpPr>
          <p:nvPr>
            <p:ph type="sldNum" sz="quarter" idx="4294967295"/>
          </p:nvPr>
        </p:nvSpPr>
        <p:spPr>
          <a:xfrm>
            <a:off x="23499763" y="11925300"/>
            <a:ext cx="884237" cy="893763"/>
          </a:xfrm>
        </p:spPr>
        <p:txBody>
          <a:bodyPr/>
          <a:lstStyle/>
          <a:p>
            <a:fld id="{86CB4B4D-7CA3-9044-876B-883B54F8677D}" type="slidenum">
              <a:rPr lang="en-CA" smtClean="0"/>
              <a:pPr/>
              <a:t>59</a:t>
            </a:fld>
            <a:endParaRPr lang="en-CA" dirty="0"/>
          </a:p>
        </p:txBody>
      </p:sp>
    </p:spTree>
    <p:extLst>
      <p:ext uri="{BB962C8B-B14F-4D97-AF65-F5344CB8AC3E}">
        <p14:creationId xmlns:p14="http://schemas.microsoft.com/office/powerpoint/2010/main" val="3324190331"/>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A253F03D-3FEF-0818-6AFF-303B456901F2}"/>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810" r="-4810"/>
          <a:stretch>
            <a:fillRect/>
          </a:stretch>
        </p:blipFill>
        <p:spPr/>
      </p:pic>
    </p:spTree>
    <p:extLst>
      <p:ext uri="{BB962C8B-B14F-4D97-AF65-F5344CB8AC3E}">
        <p14:creationId xmlns:p14="http://schemas.microsoft.com/office/powerpoint/2010/main" val="763663153"/>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331932DF-FD43-CC06-CD34-329FF5126201}"/>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810" r="-4810"/>
          <a:stretch>
            <a:fillRect/>
          </a:stretch>
        </p:blipFill>
        <p:spPr/>
      </p:pic>
      <p:grpSp>
        <p:nvGrpSpPr>
          <p:cNvPr id="18" name="Group 17">
            <a:extLst>
              <a:ext uri="{FF2B5EF4-FFF2-40B4-BE49-F238E27FC236}">
                <a16:creationId xmlns:a16="http://schemas.microsoft.com/office/drawing/2014/main" id="{9E3E6CC6-4179-A672-EEA0-55A9C042B207}"/>
              </a:ext>
            </a:extLst>
          </p:cNvPr>
          <p:cNvGrpSpPr/>
          <p:nvPr/>
        </p:nvGrpSpPr>
        <p:grpSpPr>
          <a:xfrm>
            <a:off x="2728686" y="3585029"/>
            <a:ext cx="10609943" cy="2598057"/>
            <a:chOff x="2728686" y="3585029"/>
            <a:chExt cx="10609943" cy="2598057"/>
          </a:xfrm>
        </p:grpSpPr>
        <p:cxnSp>
          <p:nvCxnSpPr>
            <p:cNvPr id="10" name="Straight Arrow Connector 9">
              <a:extLst>
                <a:ext uri="{FF2B5EF4-FFF2-40B4-BE49-F238E27FC236}">
                  <a16:creationId xmlns:a16="http://schemas.microsoft.com/office/drawing/2014/main" id="{0FFADBFB-4138-3689-9F45-7F1E55A9E850}"/>
                </a:ext>
              </a:extLst>
            </p:cNvPr>
            <p:cNvCxnSpPr>
              <a:cxnSpLocks/>
            </p:cNvCxnSpPr>
            <p:nvPr/>
          </p:nvCxnSpPr>
          <p:spPr>
            <a:xfrm flipV="1">
              <a:off x="2728686" y="5109029"/>
              <a:ext cx="246743" cy="1074057"/>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Straight Arrow Connector 11">
              <a:extLst>
                <a:ext uri="{FF2B5EF4-FFF2-40B4-BE49-F238E27FC236}">
                  <a16:creationId xmlns:a16="http://schemas.microsoft.com/office/drawing/2014/main" id="{872223B8-C414-E750-984A-DEA50ABC3ED9}"/>
                </a:ext>
              </a:extLst>
            </p:cNvPr>
            <p:cNvCxnSpPr>
              <a:cxnSpLocks/>
            </p:cNvCxnSpPr>
            <p:nvPr/>
          </p:nvCxnSpPr>
          <p:spPr>
            <a:xfrm flipV="1">
              <a:off x="6066971" y="4891314"/>
              <a:ext cx="319315" cy="1001486"/>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Arrow Connector 13">
              <a:extLst>
                <a:ext uri="{FF2B5EF4-FFF2-40B4-BE49-F238E27FC236}">
                  <a16:creationId xmlns:a16="http://schemas.microsoft.com/office/drawing/2014/main" id="{22F3CFB2-13EB-BBEB-C603-E8E632DF7445}"/>
                </a:ext>
              </a:extLst>
            </p:cNvPr>
            <p:cNvCxnSpPr>
              <a:cxnSpLocks/>
            </p:cNvCxnSpPr>
            <p:nvPr/>
          </p:nvCxnSpPr>
          <p:spPr>
            <a:xfrm flipH="1">
              <a:off x="12395200" y="3585029"/>
              <a:ext cx="943429" cy="928914"/>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42385909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97470627-5B7E-1361-425F-C008084A90BD}"/>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810" r="-4810"/>
          <a:stretch>
            <a:fillRect/>
          </a:stretch>
        </p:blipFill>
        <p:spPr/>
      </p:pic>
    </p:spTree>
    <p:extLst>
      <p:ext uri="{BB962C8B-B14F-4D97-AF65-F5344CB8AC3E}">
        <p14:creationId xmlns:p14="http://schemas.microsoft.com/office/powerpoint/2010/main" val="2804070241"/>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5D54AE72-19A6-B6DB-617B-CE97E58296BF}"/>
              </a:ext>
            </a:extLst>
          </p:cNvPr>
          <p:cNvSpPr>
            <a:spLocks noGrp="1"/>
          </p:cNvSpPr>
          <p:nvPr>
            <p:ph type="title"/>
          </p:nvPr>
        </p:nvSpPr>
        <p:spPr/>
        <p:txBody>
          <a:bodyPr>
            <a:normAutofit fontScale="90000"/>
          </a:bodyPr>
          <a:lstStyle/>
          <a:p>
            <a:r>
              <a:rPr lang="en-CA" dirty="0"/>
              <a:t>Water</a:t>
            </a:r>
          </a:p>
        </p:txBody>
      </p:sp>
      <p:sp>
        <p:nvSpPr>
          <p:cNvPr id="5" name="Slide Number Placeholder 4">
            <a:extLst>
              <a:ext uri="{FF2B5EF4-FFF2-40B4-BE49-F238E27FC236}">
                <a16:creationId xmlns:a16="http://schemas.microsoft.com/office/drawing/2014/main" id="{13FA7A7E-42DC-9EB4-BB12-0A0120AD8959}"/>
              </a:ext>
            </a:extLst>
          </p:cNvPr>
          <p:cNvSpPr>
            <a:spLocks noGrp="1"/>
          </p:cNvSpPr>
          <p:nvPr>
            <p:ph type="sldNum" sz="quarter" idx="2"/>
          </p:nvPr>
        </p:nvSpPr>
        <p:spPr/>
        <p:txBody>
          <a:bodyPr/>
          <a:lstStyle/>
          <a:p>
            <a:fld id="{86CB4B4D-7CA3-9044-876B-883B54F8677D}" type="slidenum">
              <a:rPr lang="en-CA" smtClean="0"/>
              <a:pPr/>
              <a:t>63</a:t>
            </a:fld>
            <a:endParaRPr lang="en-CA" dirty="0"/>
          </a:p>
        </p:txBody>
      </p:sp>
      <p:pic>
        <p:nvPicPr>
          <p:cNvPr id="8" name="Picture Placeholder 8">
            <a:extLst>
              <a:ext uri="{FF2B5EF4-FFF2-40B4-BE49-F238E27FC236}">
                <a16:creationId xmlns:a16="http://schemas.microsoft.com/office/drawing/2014/main" id="{36E04090-3E8D-44E3-CA13-1B17C09C0A1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2271" r="2271"/>
          <a:stretch/>
        </p:blipFill>
        <p:spPr>
          <a:xfrm>
            <a:off x="298450" y="2994025"/>
            <a:ext cx="13212763" cy="8250238"/>
          </a:xfrm>
        </p:spPr>
      </p:pic>
      <p:pic>
        <p:nvPicPr>
          <p:cNvPr id="14" name="Picture Placeholder 10">
            <a:extLst>
              <a:ext uri="{FF2B5EF4-FFF2-40B4-BE49-F238E27FC236}">
                <a16:creationId xmlns:a16="http://schemas.microsoft.com/office/drawing/2014/main" id="{C05CE873-DC6B-CFDB-F6C9-AFDA61E9B735}"/>
              </a:ext>
            </a:extLst>
          </p:cNvPr>
          <p:cNvPicPr>
            <a:picLocks noGrp="1" noChangeAspect="1"/>
          </p:cNvPicPr>
          <p:nvPr>
            <p:ph type="pic" sz="quarter" idx="11"/>
          </p:nvPr>
        </p:nvPicPr>
        <p:blipFill>
          <a:blip r:embed="rId4" cstate="print">
            <a:extLst>
              <a:ext uri="{28A0092B-C50C-407E-A947-70E740481C1C}">
                <a14:useLocalDpi xmlns:a14="http://schemas.microsoft.com/office/drawing/2010/main" val="0"/>
              </a:ext>
            </a:extLst>
          </a:blip>
          <a:srcRect t="1" b="1"/>
          <a:stretch/>
        </p:blipFill>
        <p:spPr>
          <a:xfrm>
            <a:off x="13647738" y="82550"/>
            <a:ext cx="10504487" cy="6261100"/>
          </a:xfrm>
        </p:spPr>
      </p:pic>
      <p:pic>
        <p:nvPicPr>
          <p:cNvPr id="15" name="Picture Placeholder 12">
            <a:extLst>
              <a:ext uri="{FF2B5EF4-FFF2-40B4-BE49-F238E27FC236}">
                <a16:creationId xmlns:a16="http://schemas.microsoft.com/office/drawing/2014/main" id="{AC327B4D-D92A-EF46-136C-3E1488CB3980}"/>
              </a:ext>
            </a:extLst>
          </p:cNvPr>
          <p:cNvPicPr>
            <a:picLocks noGrp="1" noChangeAspect="1"/>
          </p:cNvPicPr>
          <p:nvPr>
            <p:ph type="pic" sz="quarter" idx="12"/>
          </p:nvPr>
        </p:nvPicPr>
        <p:blipFill>
          <a:blip r:embed="rId5" cstate="print">
            <a:extLst>
              <a:ext uri="{28A0092B-C50C-407E-A947-70E740481C1C}">
                <a14:useLocalDpi xmlns:a14="http://schemas.microsoft.com/office/drawing/2010/main" val="0"/>
              </a:ext>
            </a:extLst>
          </a:blip>
          <a:srcRect t="13" b="13"/>
          <a:stretch/>
        </p:blipFill>
        <p:spPr>
          <a:xfrm>
            <a:off x="13647738" y="6426200"/>
            <a:ext cx="10504487" cy="6259513"/>
          </a:xfrm>
        </p:spPr>
      </p:pic>
    </p:spTree>
    <p:extLst>
      <p:ext uri="{BB962C8B-B14F-4D97-AF65-F5344CB8AC3E}">
        <p14:creationId xmlns:p14="http://schemas.microsoft.com/office/powerpoint/2010/main" val="3700641771"/>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9ED1-11A2-1B65-8175-29BB2A2276E6}"/>
              </a:ext>
            </a:extLst>
          </p:cNvPr>
          <p:cNvSpPr>
            <a:spLocks noGrp="1"/>
          </p:cNvSpPr>
          <p:nvPr>
            <p:ph type="title"/>
          </p:nvPr>
        </p:nvSpPr>
        <p:spPr/>
        <p:txBody>
          <a:bodyPr>
            <a:normAutofit fontScale="90000"/>
          </a:bodyPr>
          <a:lstStyle/>
          <a:p>
            <a:r>
              <a:rPr lang="en-US" dirty="0"/>
              <a:t>The plugin bridge again - Zink</a:t>
            </a:r>
            <a:endParaRPr lang="en-CA" dirty="0"/>
          </a:p>
        </p:txBody>
      </p:sp>
      <p:sp>
        <p:nvSpPr>
          <p:cNvPr id="3" name="Text Placeholder 2">
            <a:extLst>
              <a:ext uri="{FF2B5EF4-FFF2-40B4-BE49-F238E27FC236}">
                <a16:creationId xmlns:a16="http://schemas.microsoft.com/office/drawing/2014/main" id="{5D8E8C0C-0BF8-B761-52F7-651077051C5E}"/>
              </a:ext>
            </a:extLst>
          </p:cNvPr>
          <p:cNvSpPr>
            <a:spLocks noGrp="1"/>
          </p:cNvSpPr>
          <p:nvPr>
            <p:ph type="body" sz="half" idx="1"/>
          </p:nvPr>
        </p:nvSpPr>
        <p:spPr/>
        <p:txBody>
          <a:bodyPr>
            <a:normAutofit/>
          </a:bodyPr>
          <a:lstStyle/>
          <a:p>
            <a:r>
              <a:rPr lang="en-CA" dirty="0"/>
              <a:t>Vulkan/GL interop can be slow</a:t>
            </a:r>
          </a:p>
          <a:p>
            <a:r>
              <a:rPr lang="en-CA" dirty="0"/>
              <a:t>No more OpenGL backend fallback</a:t>
            </a:r>
          </a:p>
          <a:p>
            <a:r>
              <a:rPr lang="en-CA" dirty="0"/>
              <a:t>Zink implements OpenGL on top of Vulkan</a:t>
            </a:r>
          </a:p>
          <a:p>
            <a:r>
              <a:rPr lang="en-CA" dirty="0"/>
              <a:t>Custom opengl32.dll &amp; libGL.so</a:t>
            </a:r>
          </a:p>
          <a:p>
            <a:endParaRPr lang="en-CA" dirty="0"/>
          </a:p>
        </p:txBody>
      </p:sp>
      <p:sp>
        <p:nvSpPr>
          <p:cNvPr id="4" name="Slide Number Placeholder 3">
            <a:extLst>
              <a:ext uri="{FF2B5EF4-FFF2-40B4-BE49-F238E27FC236}">
                <a16:creationId xmlns:a16="http://schemas.microsoft.com/office/drawing/2014/main" id="{C34AB9C8-EA03-9D17-A410-15197E4B516D}"/>
              </a:ext>
            </a:extLst>
          </p:cNvPr>
          <p:cNvSpPr>
            <a:spLocks noGrp="1"/>
          </p:cNvSpPr>
          <p:nvPr>
            <p:ph type="sldNum" sz="quarter" idx="2"/>
          </p:nvPr>
        </p:nvSpPr>
        <p:spPr/>
        <p:txBody>
          <a:bodyPr/>
          <a:lstStyle/>
          <a:p>
            <a:fld id="{86CB4B4D-7CA3-9044-876B-883B54F8677D}" type="slidenum">
              <a:rPr lang="en-CA" smtClean="0"/>
              <a:pPr/>
              <a:t>64</a:t>
            </a:fld>
            <a:endParaRPr lang="en-CA" dirty="0"/>
          </a:p>
        </p:txBody>
      </p:sp>
      <p:pic>
        <p:nvPicPr>
          <p:cNvPr id="6" name="Picture Placeholder 13">
            <a:extLst>
              <a:ext uri="{FF2B5EF4-FFF2-40B4-BE49-F238E27FC236}">
                <a16:creationId xmlns:a16="http://schemas.microsoft.com/office/drawing/2014/main" id="{A4A11959-758E-2CFA-1C12-2160CBBF4520}"/>
              </a:ext>
            </a:extLst>
          </p:cNvPr>
          <p:cNvPicPr>
            <a:picLocks noGrp="1" noChangeAspect="1"/>
          </p:cNvPicPr>
          <p:nvPr>
            <p:ph type="pic" sz="quarter" idx="10"/>
          </p:nvPr>
        </p:nvPicPr>
        <p:blipFill rotWithShape="1">
          <a:blip r:embed="rId3"/>
          <a:srcRect t="-8699" b="-8699"/>
          <a:stretch>
            <a:fillRect/>
          </a:stretch>
        </p:blipFill>
        <p:spPr>
          <a:xfrm>
            <a:off x="13569950" y="3929063"/>
            <a:ext cx="10504488" cy="6259512"/>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grpSp>
        <p:nvGrpSpPr>
          <p:cNvPr id="9" name="Group 8">
            <a:extLst>
              <a:ext uri="{FF2B5EF4-FFF2-40B4-BE49-F238E27FC236}">
                <a16:creationId xmlns:a16="http://schemas.microsoft.com/office/drawing/2014/main" id="{FD042B6C-D8C9-13A3-8F3F-E894A209618A}"/>
              </a:ext>
            </a:extLst>
          </p:cNvPr>
          <p:cNvGrpSpPr/>
          <p:nvPr/>
        </p:nvGrpSpPr>
        <p:grpSpPr>
          <a:xfrm>
            <a:off x="16270514" y="6306456"/>
            <a:ext cx="7155543" cy="1045029"/>
            <a:chOff x="16270514" y="6306456"/>
            <a:chExt cx="7155543" cy="1045029"/>
          </a:xfrm>
        </p:grpSpPr>
        <p:cxnSp>
          <p:nvCxnSpPr>
            <p:cNvPr id="7" name="Straight Arrow Connector 6">
              <a:extLst>
                <a:ext uri="{FF2B5EF4-FFF2-40B4-BE49-F238E27FC236}">
                  <a16:creationId xmlns:a16="http://schemas.microsoft.com/office/drawing/2014/main" id="{1430B617-C182-CC55-3284-805EDB47DEEE}"/>
                </a:ext>
              </a:extLst>
            </p:cNvPr>
            <p:cNvCxnSpPr/>
            <p:nvPr/>
          </p:nvCxnSpPr>
          <p:spPr>
            <a:xfrm flipV="1">
              <a:off x="16270514" y="6306456"/>
              <a:ext cx="0" cy="957943"/>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A35220DC-3E1F-9CD3-C045-92C4F1A29760}"/>
                </a:ext>
              </a:extLst>
            </p:cNvPr>
            <p:cNvCxnSpPr/>
            <p:nvPr/>
          </p:nvCxnSpPr>
          <p:spPr>
            <a:xfrm flipV="1">
              <a:off x="19753942" y="6364514"/>
              <a:ext cx="0" cy="986971"/>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a:extLst>
                <a:ext uri="{FF2B5EF4-FFF2-40B4-BE49-F238E27FC236}">
                  <a16:creationId xmlns:a16="http://schemas.microsoft.com/office/drawing/2014/main" id="{5E1BCC7B-703F-471E-ACA8-A1E608C7CACC}"/>
                </a:ext>
              </a:extLst>
            </p:cNvPr>
            <p:cNvCxnSpPr>
              <a:cxnSpLocks/>
            </p:cNvCxnSpPr>
            <p:nvPr/>
          </p:nvCxnSpPr>
          <p:spPr>
            <a:xfrm flipV="1">
              <a:off x="23426057" y="6306456"/>
              <a:ext cx="0" cy="1045029"/>
            </a:xfrm>
            <a:prstGeom prst="straightConnector1">
              <a:avLst/>
            </a:prstGeom>
            <a:noFill/>
            <a:ln w="76200" cap="flat">
              <a:solidFill>
                <a:srgbClr val="C00000"/>
              </a:solidFill>
              <a:prstDash val="solid"/>
              <a:round/>
              <a:tailEnd type="triangle"/>
            </a:ln>
            <a:effectLst>
              <a:outerShdw blurRad="101600" dist="50800" dir="5400000" rotWithShape="0">
                <a:srgbClr val="000000">
                  <a:alpha val="38000"/>
                </a:srgbClr>
              </a:outerShdw>
            </a:effectLst>
            <a:sp3d/>
          </p:spPr>
          <p:style>
            <a:lnRef idx="0">
              <a:scrgbClr r="0" g="0" b="0"/>
            </a:lnRef>
            <a:fillRef idx="0">
              <a:scrgbClr r="0" g="0" b="0"/>
            </a:fillRef>
            <a:effectRef idx="0">
              <a:scrgbClr r="0" g="0" b="0"/>
            </a:effectRef>
            <a:fontRef idx="none"/>
          </p:style>
        </p:cxnSp>
      </p:grpSp>
    </p:spTree>
    <p:extLst>
      <p:ext uri="{BB962C8B-B14F-4D97-AF65-F5344CB8AC3E}">
        <p14:creationId xmlns:p14="http://schemas.microsoft.com/office/powerpoint/2010/main" val="31335260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C7DED94A-E046-2E10-3657-B3F80320DB44}"/>
              </a:ext>
            </a:extLst>
          </p:cNvPr>
          <p:cNvPicPr>
            <a:picLocks noGrp="1" noChangeAspect="1"/>
          </p:cNvPicPr>
          <p:nvPr>
            <p:ph type="pic" sz="quarter" idx="11"/>
          </p:nvPr>
        </p:nvPicPr>
        <p:blipFill rotWithShape="1">
          <a:blip r:embed="rId3"/>
          <a:srcRect t="-8647" b="-8647"/>
          <a:stretch>
            <a:fillRect/>
          </a:stretch>
        </p:blipFill>
        <p:spPr>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pic>
        <p:nvPicPr>
          <p:cNvPr id="8" name="Picture 7">
            <a:extLst>
              <a:ext uri="{FF2B5EF4-FFF2-40B4-BE49-F238E27FC236}">
                <a16:creationId xmlns:a16="http://schemas.microsoft.com/office/drawing/2014/main" id="{3223C309-FD3E-029B-8A67-E129E0F26997}"/>
              </a:ext>
            </a:extLst>
          </p:cNvPr>
          <p:cNvPicPr>
            <a:picLocks noChangeAspect="1"/>
          </p:cNvPicPr>
          <p:nvPr/>
        </p:nvPicPr>
        <p:blipFill>
          <a:blip r:embed="rId4"/>
          <a:stretch>
            <a:fillRect/>
          </a:stretch>
        </p:blipFill>
        <p:spPr>
          <a:xfrm>
            <a:off x="512015" y="8339666"/>
            <a:ext cx="12998689" cy="1403909"/>
          </a:xfrm>
          <a:prstGeom prst="rect">
            <a:avLst/>
          </a:prstGeom>
        </p:spPr>
      </p:pic>
      <p:sp>
        <p:nvSpPr>
          <p:cNvPr id="2" name="Title 1">
            <a:extLst>
              <a:ext uri="{FF2B5EF4-FFF2-40B4-BE49-F238E27FC236}">
                <a16:creationId xmlns:a16="http://schemas.microsoft.com/office/drawing/2014/main" id="{946FD63F-E0C1-F523-0F01-B82B91FCD84E}"/>
              </a:ext>
            </a:extLst>
          </p:cNvPr>
          <p:cNvSpPr>
            <a:spLocks noGrp="1"/>
          </p:cNvSpPr>
          <p:nvPr>
            <p:ph type="title"/>
          </p:nvPr>
        </p:nvSpPr>
        <p:spPr>
          <a:xfrm>
            <a:off x="831199" y="1186733"/>
            <a:ext cx="12620305" cy="1527201"/>
          </a:xfrm>
        </p:spPr>
        <p:txBody>
          <a:bodyPr>
            <a:normAutofit fontScale="90000"/>
          </a:bodyPr>
          <a:lstStyle/>
          <a:p>
            <a:r>
              <a:rPr lang="en-US" dirty="0"/>
              <a:t>The plugin bridge again - Zink</a:t>
            </a:r>
            <a:endParaRPr lang="en-CA" dirty="0"/>
          </a:p>
        </p:txBody>
      </p:sp>
      <p:sp>
        <p:nvSpPr>
          <p:cNvPr id="3" name="Text Placeholder 2">
            <a:extLst>
              <a:ext uri="{FF2B5EF4-FFF2-40B4-BE49-F238E27FC236}">
                <a16:creationId xmlns:a16="http://schemas.microsoft.com/office/drawing/2014/main" id="{9EAD25FD-B718-A108-FB51-0E88EE4D7AEB}"/>
              </a:ext>
            </a:extLst>
          </p:cNvPr>
          <p:cNvSpPr>
            <a:spLocks noGrp="1"/>
          </p:cNvSpPr>
          <p:nvPr>
            <p:ph type="body" sz="half" idx="1"/>
          </p:nvPr>
        </p:nvSpPr>
        <p:spPr>
          <a:xfrm>
            <a:off x="831198" y="3073266"/>
            <a:ext cx="12567407" cy="9110401"/>
          </a:xfrm>
        </p:spPr>
        <p:txBody>
          <a:bodyPr>
            <a:normAutofit/>
          </a:bodyPr>
          <a:lstStyle/>
          <a:p>
            <a:r>
              <a:rPr lang="en-CA" dirty="0"/>
              <a:t>Vulkan/GL interop can be slow</a:t>
            </a:r>
          </a:p>
          <a:p>
            <a:r>
              <a:rPr lang="en-CA" dirty="0"/>
              <a:t>No more OpenGL backend fallback</a:t>
            </a:r>
          </a:p>
          <a:p>
            <a:r>
              <a:rPr lang="en-CA" dirty="0"/>
              <a:t>Zink implements OpenGL on top of Vulkan</a:t>
            </a:r>
          </a:p>
          <a:p>
            <a:r>
              <a:rPr lang="en-CA" dirty="0"/>
              <a:t>Custom opengl32.dll &amp; libGL.so</a:t>
            </a:r>
          </a:p>
          <a:p>
            <a:r>
              <a:rPr lang="en-CA" dirty="0"/>
              <a:t>Massively reduces CPU overhead</a:t>
            </a:r>
          </a:p>
          <a:p>
            <a:r>
              <a:rPr lang="en-CA" dirty="0"/>
              <a:t>Some issues with line emulation</a:t>
            </a:r>
          </a:p>
        </p:txBody>
      </p:sp>
      <p:pic>
        <p:nvPicPr>
          <p:cNvPr id="14" name="Picture Placeholder 13">
            <a:extLst>
              <a:ext uri="{FF2B5EF4-FFF2-40B4-BE49-F238E27FC236}">
                <a16:creationId xmlns:a16="http://schemas.microsoft.com/office/drawing/2014/main" id="{89E71EA8-4CF2-F982-A562-9F0B13D4B3D5}"/>
              </a:ext>
            </a:extLst>
          </p:cNvPr>
          <p:cNvPicPr>
            <a:picLocks noGrp="1" noChangeAspect="1"/>
          </p:cNvPicPr>
          <p:nvPr>
            <p:ph type="pic" sz="quarter" idx="10"/>
          </p:nvPr>
        </p:nvPicPr>
        <p:blipFill rotWithShape="1">
          <a:blip r:embed="rId5"/>
          <a:srcRect t="-8706" b="-8706"/>
          <a:stretch>
            <a:fillRect/>
          </a:stretch>
        </p:blipFill>
        <p:spPr>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27828451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34203B-09AC-237B-57D5-F10B5A845EAA}"/>
              </a:ext>
            </a:extLst>
          </p:cNvPr>
          <p:cNvSpPr>
            <a:spLocks noGrp="1"/>
          </p:cNvSpPr>
          <p:nvPr>
            <p:ph type="title"/>
          </p:nvPr>
        </p:nvSpPr>
        <p:spPr/>
        <p:txBody>
          <a:bodyPr>
            <a:normAutofit fontScale="90000"/>
          </a:bodyPr>
          <a:lstStyle/>
          <a:p>
            <a:r>
              <a:rPr lang="en-US" dirty="0"/>
              <a:t>Where we are going</a:t>
            </a:r>
            <a:endParaRPr lang="en-CA" dirty="0"/>
          </a:p>
        </p:txBody>
      </p:sp>
      <p:sp>
        <p:nvSpPr>
          <p:cNvPr id="6" name="Text Placeholder 5">
            <a:extLst>
              <a:ext uri="{FF2B5EF4-FFF2-40B4-BE49-F238E27FC236}">
                <a16:creationId xmlns:a16="http://schemas.microsoft.com/office/drawing/2014/main" id="{1E7DC94E-2FD7-1EE3-55BA-236440B05597}"/>
              </a:ext>
            </a:extLst>
          </p:cNvPr>
          <p:cNvSpPr>
            <a:spLocks noGrp="1"/>
          </p:cNvSpPr>
          <p:nvPr>
            <p:ph type="body" idx="1"/>
          </p:nvPr>
        </p:nvSpPr>
        <p:spPr/>
        <p:txBody>
          <a:bodyPr>
            <a:normAutofit/>
          </a:bodyPr>
          <a:lstStyle/>
          <a:p>
            <a:r>
              <a:rPr lang="en-CA" dirty="0"/>
              <a:t>X-Plane is 30 years old now 🥳 </a:t>
            </a:r>
          </a:p>
          <a:p>
            <a:r>
              <a:rPr lang="en-CA" dirty="0"/>
              <a:t>New scenery engine</a:t>
            </a:r>
          </a:p>
          <a:p>
            <a:r>
              <a:rPr lang="en-CA" dirty="0"/>
              <a:t>Local tangent plane coordinates (ENU)</a:t>
            </a:r>
          </a:p>
          <a:p>
            <a:r>
              <a:rPr lang="en-CA" dirty="0"/>
              <a:t>New object model format (GLTF)</a:t>
            </a:r>
          </a:p>
          <a:p>
            <a:r>
              <a:rPr lang="en-CA" dirty="0"/>
              <a:t>Multicore engine</a:t>
            </a:r>
          </a:p>
          <a:p>
            <a:r>
              <a:rPr lang="en-CA" dirty="0"/>
              <a:t>Motion vectors</a:t>
            </a:r>
          </a:p>
        </p:txBody>
      </p:sp>
      <p:sp>
        <p:nvSpPr>
          <p:cNvPr id="4" name="Slide Number Placeholder 3">
            <a:extLst>
              <a:ext uri="{FF2B5EF4-FFF2-40B4-BE49-F238E27FC236}">
                <a16:creationId xmlns:a16="http://schemas.microsoft.com/office/drawing/2014/main" id="{6BADEA77-ED39-C300-E20A-6EAADF0E5822}"/>
              </a:ext>
            </a:extLst>
          </p:cNvPr>
          <p:cNvSpPr>
            <a:spLocks noGrp="1"/>
          </p:cNvSpPr>
          <p:nvPr>
            <p:ph type="sldNum" sz="quarter" idx="2"/>
          </p:nvPr>
        </p:nvSpPr>
        <p:spPr/>
        <p:txBody>
          <a:bodyPr/>
          <a:lstStyle/>
          <a:p>
            <a:fld id="{86CB4B4D-7CA3-9044-876B-883B54F8677D}" type="slidenum">
              <a:rPr lang="en-CA" smtClean="0"/>
              <a:t>66</a:t>
            </a:fld>
            <a:endParaRPr lang="en-CA"/>
          </a:p>
        </p:txBody>
      </p:sp>
    </p:spTree>
    <p:extLst>
      <p:ext uri="{BB962C8B-B14F-4D97-AF65-F5344CB8AC3E}">
        <p14:creationId xmlns:p14="http://schemas.microsoft.com/office/powerpoint/2010/main" val="27458858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AB4E-A3EB-89E3-0047-21FC7CF5A456}"/>
              </a:ext>
            </a:extLst>
          </p:cNvPr>
          <p:cNvSpPr>
            <a:spLocks noGrp="1"/>
          </p:cNvSpPr>
          <p:nvPr>
            <p:ph type="title"/>
          </p:nvPr>
        </p:nvSpPr>
        <p:spPr/>
        <p:txBody>
          <a:bodyPr>
            <a:normAutofit fontScale="90000"/>
          </a:bodyPr>
          <a:lstStyle/>
          <a:p>
            <a:r>
              <a:rPr lang="en-US" dirty="0"/>
              <a:t>Special Thanks</a:t>
            </a:r>
            <a:endParaRPr lang="en-CA" dirty="0"/>
          </a:p>
        </p:txBody>
      </p:sp>
      <p:sp>
        <p:nvSpPr>
          <p:cNvPr id="3" name="Text Placeholder 2">
            <a:extLst>
              <a:ext uri="{FF2B5EF4-FFF2-40B4-BE49-F238E27FC236}">
                <a16:creationId xmlns:a16="http://schemas.microsoft.com/office/drawing/2014/main" id="{45F73A97-C745-FCD1-2A7B-0FDCBAD53D65}"/>
              </a:ext>
            </a:extLst>
          </p:cNvPr>
          <p:cNvSpPr>
            <a:spLocks noGrp="1"/>
          </p:cNvSpPr>
          <p:nvPr>
            <p:ph type="body" idx="1"/>
          </p:nvPr>
        </p:nvSpPr>
        <p:spPr/>
        <p:txBody>
          <a:bodyPr>
            <a:normAutofit/>
          </a:bodyPr>
          <a:lstStyle/>
          <a:p>
            <a:pPr marL="114300" indent="0">
              <a:buNone/>
            </a:pPr>
            <a:r>
              <a:rPr lang="en-US" dirty="0"/>
              <a:t>Graphics Team</a:t>
            </a:r>
          </a:p>
          <a:p>
            <a:pPr marL="771071" lvl="1" indent="0">
              <a:buNone/>
            </a:pPr>
            <a:r>
              <a:rPr lang="en-US" sz="2800" dirty="0"/>
              <a:t>Ben Supnik – Lead Coffee Drinker</a:t>
            </a:r>
          </a:p>
          <a:p>
            <a:pPr marL="771071" lvl="1" indent="0">
              <a:buNone/>
            </a:pPr>
            <a:r>
              <a:rPr lang="en-US" sz="2800" dirty="0"/>
              <a:t>Daniel Evans</a:t>
            </a:r>
          </a:p>
          <a:p>
            <a:pPr marL="771071" lvl="1" indent="0">
              <a:buNone/>
            </a:pPr>
            <a:r>
              <a:rPr lang="en-US" sz="2800" dirty="0"/>
              <a:t>Maya  -  just one more cloud tweak - F. Eroğlu</a:t>
            </a:r>
          </a:p>
          <a:p>
            <a:pPr marL="771071" lvl="1" indent="0">
              <a:buNone/>
            </a:pPr>
            <a:endParaRPr lang="en-US" sz="2800" dirty="0"/>
          </a:p>
          <a:p>
            <a:pPr marL="114300" indent="0">
              <a:buNone/>
            </a:pPr>
            <a:r>
              <a:rPr lang="en-US" dirty="0"/>
              <a:t>Art Team</a:t>
            </a:r>
          </a:p>
          <a:p>
            <a:pPr marL="771071" lvl="1" indent="0">
              <a:buNone/>
            </a:pPr>
            <a:r>
              <a:rPr lang="en-US" sz="2800" dirty="0"/>
              <a:t>Alex Unruh</a:t>
            </a:r>
          </a:p>
          <a:p>
            <a:pPr marL="771071" lvl="1" indent="0">
              <a:buNone/>
            </a:pPr>
            <a:r>
              <a:rPr lang="en-US" sz="2800" dirty="0"/>
              <a:t>Christiano Maggi</a:t>
            </a:r>
          </a:p>
          <a:p>
            <a:pPr marL="771071" lvl="1" indent="0">
              <a:buNone/>
            </a:pPr>
            <a:r>
              <a:rPr lang="en-US" sz="2800" dirty="0"/>
              <a:t>Daniela Rodríguez Careri</a:t>
            </a:r>
          </a:p>
          <a:p>
            <a:pPr marL="771071" lvl="1" indent="0">
              <a:buNone/>
            </a:pPr>
            <a:r>
              <a:rPr lang="en-US" sz="2800" dirty="0"/>
              <a:t>Jan Vogel – Resident 747 Captain</a:t>
            </a:r>
          </a:p>
          <a:p>
            <a:pPr marL="771071" lvl="1" indent="0">
              <a:buNone/>
            </a:pPr>
            <a:r>
              <a:rPr lang="en-US" sz="2800" dirty="0"/>
              <a:t>Justin Kissling</a:t>
            </a:r>
          </a:p>
          <a:p>
            <a:pPr marL="771071" lvl="1" indent="0">
              <a:buNone/>
            </a:pPr>
            <a:r>
              <a:rPr lang="en-US" sz="2800" dirty="0"/>
              <a:t>Massimo Durando</a:t>
            </a:r>
          </a:p>
          <a:p>
            <a:pPr marL="771071" lvl="1" indent="0">
              <a:buNone/>
            </a:pPr>
            <a:r>
              <a:rPr lang="en-US" sz="2800" dirty="0"/>
              <a:t>Petr Bednář – The 2461 vegetation object machine</a:t>
            </a:r>
          </a:p>
          <a:p>
            <a:pPr marL="771071" lvl="1" indent="0">
              <a:buNone/>
            </a:pPr>
            <a:r>
              <a:rPr lang="en-US" sz="2800" dirty="0"/>
              <a:t>Rodrigo Fernandez</a:t>
            </a:r>
          </a:p>
          <a:p>
            <a:pPr marL="114300" indent="0">
              <a:buNone/>
            </a:pPr>
            <a:endParaRPr lang="en-US" dirty="0"/>
          </a:p>
        </p:txBody>
      </p:sp>
      <p:sp>
        <p:nvSpPr>
          <p:cNvPr id="4" name="Slide Number Placeholder 3">
            <a:extLst>
              <a:ext uri="{FF2B5EF4-FFF2-40B4-BE49-F238E27FC236}">
                <a16:creationId xmlns:a16="http://schemas.microsoft.com/office/drawing/2014/main" id="{EEACB1C4-05BB-F2AE-0492-08D4F5E2BB1B}"/>
              </a:ext>
            </a:extLst>
          </p:cNvPr>
          <p:cNvSpPr>
            <a:spLocks noGrp="1"/>
          </p:cNvSpPr>
          <p:nvPr>
            <p:ph type="sldNum" sz="quarter" idx="2"/>
          </p:nvPr>
        </p:nvSpPr>
        <p:spPr/>
        <p:txBody>
          <a:bodyPr/>
          <a:lstStyle/>
          <a:p>
            <a:fld id="{86CB4B4D-7CA3-9044-876B-883B54F8677D}" type="slidenum">
              <a:rPr lang="en-CA" smtClean="0"/>
              <a:pPr/>
              <a:t>67</a:t>
            </a:fld>
            <a:endParaRPr lang="en-CA" dirty="0"/>
          </a:p>
        </p:txBody>
      </p:sp>
      <p:pic>
        <p:nvPicPr>
          <p:cNvPr id="6" name="Picture 5">
            <a:extLst>
              <a:ext uri="{FF2B5EF4-FFF2-40B4-BE49-F238E27FC236}">
                <a16:creationId xmlns:a16="http://schemas.microsoft.com/office/drawing/2014/main" id="{3B690911-BBAD-C06E-5DD8-7254E8661D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62288" y="2123786"/>
            <a:ext cx="9618788" cy="9618788"/>
          </a:xfrm>
          <a:prstGeom prst="rect">
            <a:avLst/>
          </a:prstGeom>
        </p:spPr>
      </p:pic>
    </p:spTree>
    <p:extLst>
      <p:ext uri="{BB962C8B-B14F-4D97-AF65-F5344CB8AC3E}">
        <p14:creationId xmlns:p14="http://schemas.microsoft.com/office/powerpoint/2010/main" val="357604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4C44C3F-FCAA-EE25-3656-7659067FF2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5150" y="1794879"/>
            <a:ext cx="17487900" cy="10126242"/>
          </a:xfrm>
          <a:prstGeom prst="rect">
            <a:avLst/>
          </a:prstGeom>
        </p:spPr>
      </p:pic>
      <p:pic>
        <p:nvPicPr>
          <p:cNvPr id="10" name="Picture 9">
            <a:extLst>
              <a:ext uri="{FF2B5EF4-FFF2-40B4-BE49-F238E27FC236}">
                <a16:creationId xmlns:a16="http://schemas.microsoft.com/office/drawing/2014/main" id="{162EDE37-FF41-838C-76D5-0E7B514C9A23}"/>
              </a:ext>
            </a:extLst>
          </p:cNvPr>
          <p:cNvPicPr>
            <a:picLocks noChangeAspect="1"/>
          </p:cNvPicPr>
          <p:nvPr/>
        </p:nvPicPr>
        <p:blipFill>
          <a:blip r:embed="rId4"/>
          <a:stretch>
            <a:fillRect/>
          </a:stretch>
        </p:blipFill>
        <p:spPr>
          <a:xfrm>
            <a:off x="3105150" y="635100"/>
            <a:ext cx="17487900" cy="968386"/>
          </a:xfrm>
          <a:prstGeom prst="rect">
            <a:avLst/>
          </a:prstGeom>
        </p:spPr>
      </p:pic>
    </p:spTree>
    <p:extLst>
      <p:ext uri="{BB962C8B-B14F-4D97-AF65-F5344CB8AC3E}">
        <p14:creationId xmlns:p14="http://schemas.microsoft.com/office/powerpoint/2010/main" val="592574868"/>
      </p:ext>
    </p:extLst>
  </p:cSld>
  <p:clrMapOvr>
    <a:masterClrMapping/>
  </p:clrMapOvr>
  <p:transition spd="med"/>
</p:sld>
</file>

<file path=ppt/theme/theme1.xml><?xml version="1.0" encoding="utf-8"?>
<a:theme xmlns:a="http://schemas.openxmlformats.org/drawingml/2006/main" name="X-Plane Theme">
  <a:themeElements>
    <a:clrScheme name="X-Plane Theme">
      <a:dk1>
        <a:srgbClr val="000000"/>
      </a:dk1>
      <a:lt1>
        <a:srgbClr val="0E1010"/>
      </a:lt1>
      <a:dk2>
        <a:srgbClr val="A7A7A7"/>
      </a:dk2>
      <a:lt2>
        <a:srgbClr val="535353"/>
      </a:lt2>
      <a:accent1>
        <a:srgbClr val="0FB5E8"/>
      </a:accent1>
      <a:accent2>
        <a:srgbClr val="015C7D"/>
      </a:accent2>
      <a:accent3>
        <a:srgbClr val="89959B"/>
      </a:accent3>
      <a:accent4>
        <a:srgbClr val="FFB323"/>
      </a:accent4>
      <a:accent5>
        <a:srgbClr val="23C16B"/>
      </a:accent5>
      <a:accent6>
        <a:srgbClr val="FF5247"/>
      </a:accent6>
      <a:hlink>
        <a:srgbClr val="0000FF"/>
      </a:hlink>
      <a:folHlink>
        <a:srgbClr val="FF00FF"/>
      </a:folHlink>
    </a:clrScheme>
    <a:fontScheme name="X-Plane Theme">
      <a:majorFont>
        <a:latin typeface="Helvetica"/>
        <a:ea typeface="Helvetica"/>
        <a:cs typeface="Helvetica"/>
      </a:majorFont>
      <a:minorFont>
        <a:latin typeface="Arial"/>
        <a:ea typeface="Arial"/>
        <a:cs typeface="Arial"/>
      </a:minorFont>
    </a:fontScheme>
    <a:fmtScheme name="X-Plan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101600" dist="508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2">
            <a:lumMod val="50000"/>
          </a:schemeClr>
        </a:solidFill>
        <a:ln w="19050" cap="flat">
          <a:solidFill>
            <a:schemeClr val="bg2">
              <a:lumMod val="20000"/>
              <a:lumOff val="80000"/>
            </a:schemeClr>
          </a:solidFill>
          <a:prstDash val="solid"/>
          <a:round/>
        </a:ln>
        <a:effectLst/>
        <a:sp3d/>
      </a:spPr>
      <a:bodyPr rot="0" spcFirstLastPara="1" vertOverflow="overflow" horzOverflow="overflow" vert="horz" wrap="square" lIns="0" tIns="0" rIns="0" bIns="0" numCol="1" spcCol="38100" rtlCol="0" anchor="ctr">
        <a:noAutofit/>
      </a:bodyPr>
      <a:lstStyle>
        <a:defPPr marL="0" marR="0" indent="0" algn="ctr" defTabSz="2438400" rtl="0" fontAlgn="auto" latinLnBrk="0" hangingPunct="0">
          <a:lnSpc>
            <a:spcPct val="100000"/>
          </a:lnSpc>
          <a:spcBef>
            <a:spcPts val="0"/>
          </a:spcBef>
          <a:spcAft>
            <a:spcPts val="0"/>
          </a:spcAft>
          <a:buClrTx/>
          <a:buSzTx/>
          <a:buFontTx/>
          <a:buNone/>
          <a:tabLst/>
          <a:defRPr kumimoji="0" sz="4800" b="0" i="0" u="none" strike="noStrike" cap="none" spc="0" normalizeH="0" baseline="0" dirty="0" smtClean="0">
            <a:ln>
              <a:noFill/>
            </a:ln>
            <a:solidFill>
              <a:schemeClr val="bg1">
                <a:lumMod val="10000"/>
                <a:lumOff val="90000"/>
              </a:schemeClr>
            </a:solidFill>
            <a:effectLst/>
            <a:uFillTx/>
            <a:latin typeface="Lato-Light" panose="020F0302020204030203" pitchFamily="34" charset="0"/>
            <a:sym typeface="Arial"/>
          </a:defRPr>
        </a:defPPr>
      </a:lstStyle>
      <a:style>
        <a:lnRef idx="0">
          <a:scrgbClr r="0" g="0" b="0"/>
        </a:lnRef>
        <a:fillRef idx="0">
          <a:scrgbClr r="0" g="0" b="0"/>
        </a:fillRef>
        <a:effectRef idx="0">
          <a:scrgbClr r="0" g="0" b="0"/>
        </a:effectRef>
        <a:fontRef idx="none"/>
      </a:style>
    </a:spDef>
    <a:lnDef>
      <a:spPr>
        <a:noFill/>
        <a:ln w="76200" cap="flat">
          <a:solidFill>
            <a:schemeClr val="bg1">
              <a:lumMod val="25000"/>
              <a:lumOff val="75000"/>
            </a:schemeClr>
          </a:solidFill>
          <a:prstDash val="solid"/>
          <a:round/>
          <a:tailEnd type="triangle"/>
        </a:ln>
        <a:effectLst>
          <a:outerShdw blurRad="101600" dist="50800" dir="5400000" rotWithShape="0">
            <a:srgbClr val="000000">
              <a:alpha val="38000"/>
            </a:srgbClr>
          </a:outerShdw>
        </a:effectLst>
        <a:sp3d/>
      </a:spPr>
      <a:body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X-Plane Theme">
  <a:themeElements>
    <a:clrScheme name="X-Plane Theme">
      <a:dk1>
        <a:srgbClr val="000000"/>
      </a:dk1>
      <a:lt1>
        <a:srgbClr val="FFFFFF"/>
      </a:lt1>
      <a:dk2>
        <a:srgbClr val="A7A7A7"/>
      </a:dk2>
      <a:lt2>
        <a:srgbClr val="535353"/>
      </a:lt2>
      <a:accent1>
        <a:srgbClr val="0FB5E8"/>
      </a:accent1>
      <a:accent2>
        <a:srgbClr val="015C7D"/>
      </a:accent2>
      <a:accent3>
        <a:srgbClr val="89959B"/>
      </a:accent3>
      <a:accent4>
        <a:srgbClr val="FFB323"/>
      </a:accent4>
      <a:accent5>
        <a:srgbClr val="23C16B"/>
      </a:accent5>
      <a:accent6>
        <a:srgbClr val="FF5247"/>
      </a:accent6>
      <a:hlink>
        <a:srgbClr val="0000FF"/>
      </a:hlink>
      <a:folHlink>
        <a:srgbClr val="FF00FF"/>
      </a:folHlink>
    </a:clrScheme>
    <a:fontScheme name="X-Plane Theme">
      <a:majorFont>
        <a:latin typeface="Helvetica"/>
        <a:ea typeface="Helvetica"/>
        <a:cs typeface="Helvetica"/>
      </a:majorFont>
      <a:minorFont>
        <a:latin typeface="Arial"/>
        <a:ea typeface="Arial"/>
        <a:cs typeface="Arial"/>
      </a:minorFont>
    </a:fontScheme>
    <a:fmtScheme name="X-Plan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101600" dist="508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635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63500" cap="flat">
          <a:solidFill>
            <a:schemeClr val="accent1"/>
          </a:solidFill>
          <a:prstDash val="solid"/>
          <a:round/>
        </a:ln>
        <a:effectLst>
          <a:outerShdw blurRad="101600" dist="508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24384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
  <TotalTime>17412</TotalTime>
  <Words>8544</Words>
  <Application>Microsoft Office PowerPoint</Application>
  <PresentationFormat>Custom</PresentationFormat>
  <Paragraphs>710</Paragraphs>
  <Slides>68</Slides>
  <Notes>68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68</vt:i4>
      </vt:variant>
    </vt:vector>
  </HeadingPairs>
  <TitlesOfParts>
    <vt:vector size="72" baseType="lpstr">
      <vt:lpstr>Lato-Hairline</vt:lpstr>
      <vt:lpstr>Arial</vt:lpstr>
      <vt:lpstr>Lato-Light</vt:lpstr>
      <vt:lpstr>X-Plane Theme</vt:lpstr>
      <vt:lpstr>The Aircraft of Theseus Shipping X-Plane for 30 years</vt:lpstr>
      <vt:lpstr>Introduction - Laminar Research</vt:lpstr>
      <vt:lpstr>Introduction - X-Plane</vt:lpstr>
      <vt:lpstr>Overview</vt:lpstr>
      <vt:lpstr>The tech stack</vt:lpstr>
      <vt:lpstr>The tech stack</vt:lpstr>
      <vt:lpstr>The tech stack</vt:lpstr>
      <vt:lpstr>Modernization plan</vt:lpstr>
      <vt:lpstr>Modernization plan</vt:lpstr>
      <vt:lpstr>X-Plane as a platform</vt:lpstr>
      <vt:lpstr>The SDK</vt:lpstr>
      <vt:lpstr>The SDK - Drawing</vt:lpstr>
      <vt:lpstr>Plugin compatibility</vt:lpstr>
      <vt:lpstr>Vulkan bridge</vt:lpstr>
      <vt:lpstr>Metal bridge</vt:lpstr>
      <vt:lpstr>Bridges in general</vt:lpstr>
      <vt:lpstr>The bridge</vt:lpstr>
      <vt:lpstr>Shaders</vt:lpstr>
      <vt:lpstr>Shaders</vt:lpstr>
      <vt:lpstr>Introspection</vt:lpstr>
      <vt:lpstr>PowerPoint Presentation</vt:lpstr>
      <vt:lpstr>Pipelines</vt:lpstr>
      <vt:lpstr>PowerPoint Presentation</vt:lpstr>
      <vt:lpstr>Memory</vt:lpstr>
      <vt:lpstr>Memory – I can haz sparse?</vt:lpstr>
      <vt:lpstr>Modernization – Post mortem</vt:lpstr>
      <vt:lpstr>PowerPoint Presentation</vt:lpstr>
      <vt:lpstr>Building X-Plane 12</vt:lpstr>
      <vt:lpstr>Photometric rendering</vt:lpstr>
      <vt:lpstr>Photometric rendering</vt:lpstr>
      <vt:lpstr>Photometric rendering</vt:lpstr>
      <vt:lpstr>Home cockpits</vt:lpstr>
      <vt:lpstr>Clouds and the atmosphere</vt:lpstr>
      <vt:lpstr>PowerPoint Presentation</vt:lpstr>
      <vt:lpstr>Atmospheric rendering</vt:lpstr>
      <vt:lpstr>Volumetric clouds</vt:lpstr>
      <vt:lpstr>PowerPoint Presentation</vt:lpstr>
      <vt:lpstr>Vegetation</vt:lpstr>
      <vt:lpstr>PowerPoint Presentation</vt:lpstr>
      <vt:lpstr>PowerPoint Presentation</vt:lpstr>
      <vt:lpstr>PowerPoint Presentation</vt:lpstr>
      <vt:lpstr>PowerPoint Presentation</vt:lpstr>
      <vt:lpstr>PowerPoint Presentation</vt:lpstr>
      <vt:lpstr>PowerPoint Presentation</vt:lpstr>
      <vt:lpstr>Vegetation - LODs</vt:lpstr>
      <vt:lpstr>Vegetation - LODs</vt:lpstr>
      <vt:lpstr>Seasons </vt:lpstr>
      <vt:lpstr>Seasons &amp; Weather</vt:lpstr>
      <vt:lpstr>PowerPoint Presentation</vt:lpstr>
      <vt:lpstr>Weather effects</vt:lpstr>
      <vt:lpstr>Weather effects</vt:lpstr>
      <vt:lpstr>Weather effects</vt:lpstr>
      <vt:lpstr>Weather effects in practice</vt:lpstr>
      <vt:lpstr>PowerPoint Presentation</vt:lpstr>
      <vt:lpstr>Water</vt:lpstr>
      <vt:lpstr>Water</vt:lpstr>
      <vt:lpstr>Water</vt:lpstr>
      <vt:lpstr>Water</vt:lpstr>
      <vt:lpstr>PowerPoint Presentation</vt:lpstr>
      <vt:lpstr>PowerPoint Presentation</vt:lpstr>
      <vt:lpstr>PowerPoint Presentation</vt:lpstr>
      <vt:lpstr>PowerPoint Presentation</vt:lpstr>
      <vt:lpstr>Water</vt:lpstr>
      <vt:lpstr>The plugin bridge again - Zink</vt:lpstr>
      <vt:lpstr>The plugin bridge again - Zink</vt:lpstr>
      <vt:lpstr>Where we are going</vt:lpstr>
      <vt:lpstr>Special Thanks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Sidney Just</cp:lastModifiedBy>
  <cp:revision>458</cp:revision>
  <dcterms:modified xsi:type="dcterms:W3CDTF">2025-11-21T01:58:18Z</dcterms:modified>
</cp:coreProperties>
</file>