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4"/>
  </p:notesMasterIdLst>
  <p:sldIdLst>
    <p:sldId id="257" r:id="rId2"/>
    <p:sldId id="329" r:id="rId3"/>
    <p:sldId id="275" r:id="rId4"/>
    <p:sldId id="279" r:id="rId5"/>
    <p:sldId id="346" r:id="rId6"/>
    <p:sldId id="276" r:id="rId7"/>
    <p:sldId id="280" r:id="rId8"/>
    <p:sldId id="281" r:id="rId9"/>
    <p:sldId id="283" r:id="rId10"/>
    <p:sldId id="286" r:id="rId11"/>
    <p:sldId id="383" r:id="rId12"/>
    <p:sldId id="291" r:id="rId13"/>
    <p:sldId id="351" r:id="rId14"/>
    <p:sldId id="260" r:id="rId15"/>
    <p:sldId id="354" r:id="rId16"/>
    <p:sldId id="259" r:id="rId17"/>
    <p:sldId id="355" r:id="rId18"/>
    <p:sldId id="288" r:id="rId19"/>
    <p:sldId id="289" r:id="rId20"/>
    <p:sldId id="348" r:id="rId21"/>
    <p:sldId id="352" r:id="rId22"/>
    <p:sldId id="384" r:id="rId23"/>
    <p:sldId id="349" r:id="rId24"/>
    <p:sldId id="353" r:id="rId25"/>
    <p:sldId id="266" r:id="rId26"/>
    <p:sldId id="297" r:id="rId27"/>
    <p:sldId id="356" r:id="rId28"/>
    <p:sldId id="271" r:id="rId29"/>
    <p:sldId id="347" r:id="rId30"/>
    <p:sldId id="357" r:id="rId31"/>
    <p:sldId id="296" r:id="rId32"/>
    <p:sldId id="308" r:id="rId33"/>
    <p:sldId id="295" r:id="rId34"/>
    <p:sldId id="307" r:id="rId35"/>
    <p:sldId id="358" r:id="rId36"/>
    <p:sldId id="316" r:id="rId37"/>
    <p:sldId id="306" r:id="rId38"/>
    <p:sldId id="305" r:id="rId39"/>
    <p:sldId id="304" r:id="rId40"/>
    <p:sldId id="359" r:id="rId41"/>
    <p:sldId id="361" r:id="rId42"/>
    <p:sldId id="360" r:id="rId43"/>
    <p:sldId id="344" r:id="rId44"/>
    <p:sldId id="363" r:id="rId45"/>
    <p:sldId id="362" r:id="rId46"/>
    <p:sldId id="345" r:id="rId47"/>
    <p:sldId id="292" r:id="rId48"/>
    <p:sldId id="299" r:id="rId49"/>
    <p:sldId id="300" r:id="rId50"/>
    <p:sldId id="301" r:id="rId51"/>
    <p:sldId id="385" r:id="rId52"/>
    <p:sldId id="364" r:id="rId53"/>
    <p:sldId id="313" r:id="rId54"/>
    <p:sldId id="310" r:id="rId55"/>
    <p:sldId id="312" r:id="rId56"/>
    <p:sldId id="371" r:id="rId57"/>
    <p:sldId id="375" r:id="rId58"/>
    <p:sldId id="374" r:id="rId59"/>
    <p:sldId id="376" r:id="rId60"/>
    <p:sldId id="377" r:id="rId61"/>
    <p:sldId id="378" r:id="rId62"/>
    <p:sldId id="386" r:id="rId63"/>
    <p:sldId id="315" r:id="rId64"/>
    <p:sldId id="373" r:id="rId65"/>
    <p:sldId id="319" r:id="rId66"/>
    <p:sldId id="365" r:id="rId67"/>
    <p:sldId id="320" r:id="rId68"/>
    <p:sldId id="322" r:id="rId69"/>
    <p:sldId id="390" r:id="rId70"/>
    <p:sldId id="387" r:id="rId71"/>
    <p:sldId id="388" r:id="rId72"/>
    <p:sldId id="389" r:id="rId73"/>
    <p:sldId id="326" r:id="rId74"/>
    <p:sldId id="381" r:id="rId75"/>
    <p:sldId id="379" r:id="rId76"/>
    <p:sldId id="331" r:id="rId77"/>
    <p:sldId id="327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1" r:id="rId87"/>
    <p:sldId id="380" r:id="rId88"/>
    <p:sldId id="340" r:id="rId89"/>
    <p:sldId id="342" r:id="rId90"/>
    <p:sldId id="343" r:id="rId91"/>
    <p:sldId id="382" r:id="rId92"/>
    <p:sldId id="268" r:id="rId9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05" autoAdjust="0"/>
    <p:restoredTop sz="72611" autoAdjust="0"/>
  </p:normalViewPr>
  <p:slideViewPr>
    <p:cSldViewPr snapToGrid="0">
      <p:cViewPr varScale="1">
        <p:scale>
          <a:sx n="99" d="100"/>
          <a:sy n="99" d="100"/>
        </p:scale>
        <p:origin x="1176" y="108"/>
      </p:cViewPr>
      <p:guideLst/>
    </p:cSldViewPr>
  </p:slideViewPr>
  <p:outlineViewPr>
    <p:cViewPr>
      <p:scale>
        <a:sx n="33" d="100"/>
        <a:sy n="33" d="100"/>
      </p:scale>
      <p:origin x="0" y="-1632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-5058"/>
    </p:cViewPr>
  </p:sorterViewPr>
  <p:notesViewPr>
    <p:cSldViewPr snapToGrid="0">
      <p:cViewPr varScale="1">
        <p:scale>
          <a:sx n="82" d="100"/>
          <a:sy n="82" d="100"/>
        </p:scale>
        <p:origin x="3102" y="90"/>
      </p:cViewPr>
      <p:guideLst/>
    </p:cSldViewPr>
  </p:notesViewPr>
  <p:gridSpacing cx="360000" cy="3600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927516-19F4-4A88-BD90-90F87235AD9F}" type="datetimeFigureOut">
              <a:rPr lang="de-DE" smtClean="0"/>
              <a:t>17.11.2025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AE9709-26AC-42F8-A073-C9BF31A294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8454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advances.realtimerendering.com/s2019/slides_public_release.pptx" TargetMode="External"/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uerrilla-games.com/read/nubis-authoring-real-time-volumetric-cloudscapes-with-the-decima-engine" TargetMode="External"/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US" noProof="0" dirty="0"/>
            </a:b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33749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Here is the agenda for my talk:</a:t>
            </a:r>
            <a:br>
              <a:rPr lang="en-US" noProof="0" dirty="0"/>
            </a:br>
            <a:r>
              <a:rPr lang="en-US" noProof="0" dirty="0"/>
              <a:t>I will give a brief introduction to volume rendering first.</a:t>
            </a:r>
            <a:br>
              <a:rPr lang="en-US" noProof="0" dirty="0"/>
            </a:br>
            <a:r>
              <a:rPr lang="en-US" noProof="0" dirty="0"/>
              <a:t>Then I will talk about our motivation and goals for the volume rendering rework in Enshrouded.</a:t>
            </a:r>
            <a:br>
              <a:rPr lang="en-US" noProof="0" dirty="0"/>
            </a:br>
            <a:r>
              <a:rPr lang="en-US" noProof="0" dirty="0"/>
              <a:t>After that I will explain which different types of participating media we have and their data models.</a:t>
            </a:r>
          </a:p>
          <a:p>
            <a:r>
              <a:rPr lang="en-US" noProof="0" dirty="0"/>
              <a:t>And of course I will </a:t>
            </a:r>
            <a:r>
              <a:rPr lang="en-US" dirty="0"/>
              <a:t>also </a:t>
            </a:r>
            <a:r>
              <a:rPr lang="en-US" noProof="0" dirty="0"/>
              <a:t>explain how the volumetric render pipeline works.</a:t>
            </a:r>
          </a:p>
          <a:p>
            <a:r>
              <a:rPr lang="en-US" dirty="0"/>
              <a:t>And finally, I would like to end the presentation with a brief conclusion.</a:t>
            </a: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29964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Ok lets start with a brief volume rendering introduction:</a:t>
            </a:r>
            <a:br>
              <a:rPr lang="en-US" dirty="0"/>
            </a:br>
            <a:r>
              <a:rPr lang="en-US" dirty="0"/>
              <a:t>We treat participating media as a collection of microscopic particles. </a:t>
            </a:r>
            <a:br>
              <a:rPr lang="en-US" dirty="0"/>
            </a:br>
            <a:r>
              <a:rPr lang="en-US" dirty="0"/>
              <a:t>When lights travels through the medium, photons interact with the particles and a change of radiance may occur. </a:t>
            </a:r>
            <a:br>
              <a:rPr lang="en-US" dirty="0"/>
            </a:br>
            <a:r>
              <a:rPr lang="en-US" dirty="0"/>
              <a:t>The radiance will be increased or decreased depending on the optical properties of the medium.</a:t>
            </a:r>
            <a:endParaRPr lang="de-DE" dirty="0"/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 are three main physical phenomena that affect the distribution of radiance in an media: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Absorption is the reduction in radiance due to the conversion of light to another form of energy, such as heat.</a:t>
            </a:r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Scattering is radiance heading in one direction that is scattered to other directions due to collisions with particles.</a:t>
            </a:r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emission is light added from luminous particles.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62774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a ray passes through a medium, it may collide with particles and be scattered in different directions.</a:t>
            </a:r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In-scattering is the increase of radiance from other rays may be scattered into the path of the current ray.</a:t>
            </a:r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Out-scattering is the opposite where photons scattered in different directions away from the path of the current ray.</a:t>
            </a:r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44341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 important part of the ins-scatter equation is the phase function which </a:t>
            </a:r>
            <a:r>
              <a:rPr lang="en-US" dirty="0"/>
              <a:t>models the directional distribution of the scattered light.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is a mathematical function that takes the angle between incoming light direction and the outgoing view direction as input and returns a value representing the scattering intensity.</a:t>
            </a:r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Two popular phase functions in volume rendering are the isotropic and the </a:t>
            </a:r>
            <a:r>
              <a:rPr lang="en-US" sz="1200" dirty="0" err="1">
                <a:solidFill>
                  <a:srgbClr val="202122"/>
                </a:solidFill>
                <a:latin typeface="Arial" panose="020B0604020202020204" pitchFamily="34" charset="0"/>
              </a:rPr>
              <a:t>Henyey</a:t>
            </a:r>
            <a:r>
              <a:rPr lang="en-US" sz="1200" dirty="0">
                <a:solidFill>
                  <a:srgbClr val="202122"/>
                </a:solidFill>
                <a:latin typeface="Arial" panose="020B0604020202020204" pitchFamily="34" charset="0"/>
              </a:rPr>
              <a:t>-Greenstein phase functions.</a:t>
            </a:r>
            <a:br>
              <a:rPr lang="en-US" sz="1200" dirty="0">
                <a:solidFill>
                  <a:srgbClr val="202122"/>
                </a:solidFill>
                <a:latin typeface="Arial" panose="020B0604020202020204" pitchFamily="34" charset="0"/>
              </a:rPr>
            </a:br>
            <a:r>
              <a:rPr lang="en-US" sz="1200" dirty="0">
                <a:solidFill>
                  <a:srgbClr val="202122"/>
                </a:solidFill>
                <a:latin typeface="Arial" panose="020B0604020202020204" pitchFamily="34" charset="0"/>
              </a:rPr>
              <a:t>Where the isotropic phase function scatters light equally in all directions and the </a:t>
            </a:r>
            <a:r>
              <a:rPr lang="en-US" sz="1200" dirty="0" err="1">
                <a:solidFill>
                  <a:srgbClr val="202122"/>
                </a:solidFill>
                <a:latin typeface="Arial" panose="020B0604020202020204" pitchFamily="34" charset="0"/>
              </a:rPr>
              <a:t>Henyey</a:t>
            </a:r>
            <a:r>
              <a:rPr lang="en-US" sz="1200" dirty="0">
                <a:solidFill>
                  <a:srgbClr val="202122"/>
                </a:solidFill>
                <a:latin typeface="Arial" panose="020B0604020202020204" pitchFamily="34" charset="0"/>
              </a:rPr>
              <a:t>-Greenstein phase functions scatters light into different directions based on anisotropy parameter g.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84628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Extinction is the loss in radiance as the light beam travels </a:t>
            </a:r>
            <a:r>
              <a:rPr lang="en-US" dirty="0"/>
              <a:t>through the medium.</a:t>
            </a:r>
            <a:br>
              <a:rPr lang="en-US" dirty="0"/>
            </a:br>
            <a:r>
              <a:rPr lang="en-US" dirty="0"/>
              <a:t>The extinction coefficient sigma t is the sum of the absorption and scattering coefficient.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transmittance is the fraction of radiance transmitted from point p to p′ (p prime) over the distance d through the medium.</a:t>
            </a:r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43459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Here is the full volume rendering equation for a ray from point p to p’ (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prime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into direction ω (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omega)</a:t>
            </a:r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first part the incoming light is reduced by </a:t>
            </a:r>
            <a:r>
              <a:rPr lang="en-US" dirty="0"/>
              <a:t>multiplication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dirty="0"/>
              <a:t>with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transmittance.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second part is accumulated emitted radiance due to emission from the media.</a:t>
            </a:r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the last part is the accumulated in-scattered radiance of light from different directions scattered into the path of the ray.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88795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Ok, that‘s enough math, lets dive into rendering.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80496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We have a lot of integrals to solve in our volume rendering algorithm.</a:t>
            </a:r>
            <a:br>
              <a:rPr lang="en-US" noProof="0" dirty="0"/>
            </a:br>
            <a:r>
              <a:rPr lang="en-US" noProof="0" dirty="0"/>
              <a:t>Unfortunately there is no analytical solution for inhomogeneous media, which means the mediums properties vary over the distance d from p to p’.</a:t>
            </a:r>
          </a:p>
          <a:p>
            <a:r>
              <a:rPr lang="en-US" noProof="0" dirty="0"/>
              <a:t>As an approximation we can discrete sample the integral over distance d to compute transmittance, emission and in-scattered radiance.</a:t>
            </a:r>
            <a:br>
              <a:rPr lang="en-US" noProof="0" dirty="0"/>
            </a:b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28979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u="none" noProof="0" dirty="0"/>
              <a:t>One frequently used rendering technique is called ray-marching </a:t>
            </a:r>
            <a:r>
              <a:rPr lang="en-US" sz="1200" b="0" i="0" u="none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where we approximate the volume rendering equation in a single loop per ray.</a:t>
            </a:r>
            <a:br>
              <a:rPr lang="en-US" sz="1200" b="0" i="0" u="none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u="none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Each iteration of this loop evaluates the media properties and the lighting at the sample point and accumulates radiance and transmittance.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recommend </a:t>
            </a:r>
            <a:r>
              <a:rPr lang="en-US" sz="1200" b="0" i="0" u="none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using </a:t>
            </a:r>
            <a:r>
              <a:rPr lang="en-US" sz="1200" b="0" i="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energy conservative integration schema from the great 2015 </a:t>
            </a:r>
            <a:r>
              <a:rPr lang="en-US" sz="1200" b="0" i="0" u="non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Siggraph</a:t>
            </a:r>
            <a:r>
              <a:rPr lang="en-US" sz="1200" b="0" i="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presentation “Physically-based &amp; Unified Volumetric Rendering</a:t>
            </a:r>
          </a:p>
          <a:p>
            <a:r>
              <a:rPr lang="en-US" sz="1200" b="0" i="0" u="none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Frostbite” for integration.</a:t>
            </a:r>
          </a:p>
          <a:p>
            <a:br>
              <a:rPr lang="en-US" sz="1200" b="0" i="0" u="none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u="none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51286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/>
              <a:t>Another </a:t>
            </a:r>
            <a:r>
              <a:rPr lang="en-US" sz="1200" b="0" i="0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idly used volumetric real-time technique is the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froxel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volume, where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froxel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stands for “frustum voxel”.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works similar to ray marching but allows better </a:t>
            </a:r>
            <a:r>
              <a:rPr lang="en-US" dirty="0"/>
              <a:t>parallelization by using clip space aligned volume textures as a cache for media properties and lighting.</a:t>
            </a:r>
            <a:br>
              <a:rPr lang="en-US" dirty="0"/>
            </a:br>
            <a:r>
              <a:rPr lang="en-US" dirty="0"/>
              <a:t>We still need an integration loop over all </a:t>
            </a:r>
            <a:r>
              <a:rPr lang="en-US" dirty="0" err="1"/>
              <a:t>froxels</a:t>
            </a:r>
            <a:r>
              <a:rPr lang="en-US" dirty="0"/>
              <a:t> along depth but the loop is much cheaper because of the precomputed data.</a:t>
            </a:r>
            <a:br>
              <a:rPr lang="en-US" dirty="0"/>
            </a:br>
            <a:r>
              <a:rPr lang="en-US" dirty="0"/>
              <a:t>The resulting radiance and transmittance is stored at each iteration in a volume texture to get a low resolution </a:t>
            </a:r>
            <a:r>
              <a:rPr lang="en-US" dirty="0" err="1"/>
              <a:t>voxelized</a:t>
            </a:r>
            <a:r>
              <a:rPr lang="en-US" dirty="0"/>
              <a:t> version of the integral for all view rays.</a:t>
            </a:r>
            <a:br>
              <a:rPr lang="en-US" dirty="0"/>
            </a:br>
            <a:r>
              <a:rPr lang="en-US" dirty="0"/>
              <a:t>We can sample this texture at any point in the view frustum to receive transmittance and radiance for the corresponding view ray.</a:t>
            </a:r>
            <a:br>
              <a:rPr lang="en-US" sz="1200" b="0" i="0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20669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/>
              <a:t>Here are some pros and cons of both rendering algorithms.</a:t>
            </a:r>
            <a:br>
              <a:rPr lang="en-US" noProof="0"/>
            </a:br>
            <a:br>
              <a:rPr lang="en-US" sz="1200" b="0" i="0" kern="1200" noProof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noProof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50590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Lets continue with the next point on the agenda.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But first let me say some words about our game Enshrouded.</a:t>
            </a:r>
            <a:br>
              <a:rPr lang="en-US" dirty="0"/>
            </a:br>
            <a:r>
              <a:rPr lang="en-US" dirty="0"/>
              <a:t>Enshrouded is a survival action role-playing game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is currently in early access.</a:t>
            </a:r>
            <a:br>
              <a:rPr lang="en-US" dirty="0"/>
            </a:br>
            <a:r>
              <a:rPr lang="en-US" sz="1200" b="0" i="0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name giving game-play element called </a:t>
            </a:r>
            <a:r>
              <a:rPr lang="en-US" noProof="0" dirty="0"/>
              <a:t>the shroud is a very dense and dangerous fog where the player takes damage and can even die if he stay in there for to long.</a:t>
            </a:r>
            <a:br>
              <a:rPr lang="en-US" noProof="0" dirty="0"/>
            </a:br>
            <a:r>
              <a:rPr lang="en-US" noProof="0" dirty="0"/>
              <a:t>We want the shroud to look dark and dangerous and t</a:t>
            </a:r>
            <a:r>
              <a:rPr lang="en-US" dirty="0"/>
              <a:t>he shrouds border must be clearly visible so that the player can avoid it.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/>
              <a:t>Beside the shroud we also have more volumetric effects where some are game-play relevant and others are just for </a:t>
            </a:r>
            <a:r>
              <a:rPr lang="en-US" dirty="0"/>
              <a:t>purely aesthetic reasons.</a:t>
            </a:r>
          </a:p>
          <a:p>
            <a:endParaRPr lang="en-US" noProof="0" dirty="0"/>
          </a:p>
          <a:p>
            <a:r>
              <a:rPr lang="en-US" noProof="0" dirty="0"/>
              <a:t>Here is a short video </a:t>
            </a:r>
            <a:r>
              <a:rPr lang="en-US" dirty="0"/>
              <a:t>showcasing </a:t>
            </a:r>
            <a:r>
              <a:rPr lang="en-US" noProof="0" dirty="0"/>
              <a:t>the volumetric rendering in Enshrouded.</a:t>
            </a:r>
            <a:br>
              <a:rPr lang="en-US" noProof="0" dirty="0"/>
            </a:br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61706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As I started to work on the volumetric rendering in Enshrouded we already had a implementation which was done by my co-worker Lukas. </a:t>
            </a:r>
          </a:p>
          <a:p>
            <a:r>
              <a:rPr lang="en-US" noProof="0" dirty="0"/>
              <a:t>I recommend his GPC 2024 presentation „Volumetric Fog in Enshrouded“ for a complete overview.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7425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implementation already supported different types of media except water which is a new feature in enshrouded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/>
              <a:t>The rendering was based on </a:t>
            </a:r>
            <a:r>
              <a:rPr lang="en-US" noProof="0" dirty="0" err="1"/>
              <a:t>froxels</a:t>
            </a:r>
            <a:r>
              <a:rPr lang="en-US" noProof="0" dirty="0"/>
              <a:t> for the near field and ray marching for the far field.</a:t>
            </a:r>
            <a:br>
              <a:rPr lang="en-US" noProof="0" dirty="0"/>
            </a:br>
            <a:r>
              <a:rPr lang="en-US" noProof="0" dirty="0"/>
              <a:t>It was combined with ray marched clouds and precomputed atmosphere on top.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4727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/>
              <a:t>Unfortunately, the previous implementation had some problems.</a:t>
            </a:r>
            <a:br>
              <a:rPr lang="en-US" noProof="0" dirty="0"/>
            </a:br>
            <a:endParaRPr lang="en-US" noProof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/>
              <a:t>We had plans to use the voxel fog for dynamic effects like low hanging clouds or dynamic shrouds.</a:t>
            </a:r>
            <a:br>
              <a:rPr lang="en-US" noProof="0" dirty="0"/>
            </a:br>
            <a:r>
              <a:rPr lang="en-US" noProof="0" dirty="0"/>
              <a:t>The previous implementation used a static representation for the far field and was not flexible enough for this.</a:t>
            </a:r>
          </a:p>
          <a:p>
            <a:endParaRPr lang="en-US" noProof="0" dirty="0"/>
          </a:p>
          <a:p>
            <a:r>
              <a:rPr lang="en-US" noProof="0" dirty="0"/>
              <a:t>Even if the performance was good, the image quality did not match our expectations.</a:t>
            </a:r>
            <a:br>
              <a:rPr lang="en-US" noProof="0" dirty="0"/>
            </a:br>
            <a:r>
              <a:rPr lang="en-US" noProof="0" dirty="0"/>
              <a:t>There were numerous optimizations that came at the cost of quality.</a:t>
            </a:r>
            <a:br>
              <a:rPr lang="en-US" noProof="0" dirty="0"/>
            </a:br>
            <a:r>
              <a:rPr lang="en-US" noProof="0" dirty="0"/>
              <a:t>Some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features</a:t>
            </a:r>
            <a:r>
              <a:rPr lang="en-US" noProof="0" dirty="0"/>
              <a:t>, like volumetric shadows, were limited to a short range near the camera.</a:t>
            </a:r>
          </a:p>
          <a:p>
            <a:r>
              <a:rPr lang="en-US" noProof="0" dirty="0"/>
              <a:t>Also the resolution of the shroud varies over distance to the camera, which causes the appearance of the fog to change with distance.</a:t>
            </a:r>
          </a:p>
          <a:p>
            <a:r>
              <a:rPr lang="en-US" noProof="0" dirty="0"/>
              <a:t>Low sample count and </a:t>
            </a:r>
            <a:r>
              <a:rPr lang="en-US" dirty="0"/>
              <a:t>heavily</a:t>
            </a:r>
            <a:r>
              <a:rPr lang="en-US" noProof="0" dirty="0"/>
              <a:t> </a:t>
            </a:r>
            <a:r>
              <a:rPr lang="en-US" dirty="0"/>
              <a:t>rely on temporal accumulation led to stability problems </a:t>
            </a:r>
            <a:r>
              <a:rPr lang="en-US" noProof="0" dirty="0"/>
              <a:t>under motion.</a:t>
            </a:r>
            <a:br>
              <a:rPr lang="en-US" noProof="0" dirty="0"/>
            </a:b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31099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Initially, we wanted to increase the flexibility of the voxel fog and try to develop a unified solution for all media including clouds.</a:t>
            </a:r>
          </a:p>
          <a:p>
            <a:r>
              <a:rPr lang="en-US" dirty="0"/>
              <a:t>However, this proved difficult because the different media have different visual requirements and scales.</a:t>
            </a:r>
            <a:br>
              <a:rPr lang="en-US" dirty="0"/>
            </a:br>
            <a:r>
              <a:rPr lang="en-US" dirty="0"/>
              <a:t>Therefore we dropped this goal after the first iteration.</a:t>
            </a:r>
          </a:p>
          <a:p>
            <a:br>
              <a:rPr lang="en-US" noProof="0" dirty="0"/>
            </a:br>
            <a:r>
              <a:rPr lang="en-US" noProof="0" dirty="0"/>
              <a:t>We also wanted realistic and detailed lighting while the final image should be stable under motion. </a:t>
            </a:r>
          </a:p>
          <a:p>
            <a:endParaRPr lang="en-US" noProof="0" dirty="0"/>
          </a:p>
          <a:p>
            <a:r>
              <a:rPr lang="en-US" noProof="0" dirty="0"/>
              <a:t>Even if the new system should be physically based we want to allow some degree of creative freedom</a:t>
            </a:r>
          </a:p>
          <a:p>
            <a:endParaRPr lang="en-US" noProof="0" dirty="0"/>
          </a:p>
          <a:p>
            <a:r>
              <a:rPr lang="en-US" noProof="0" dirty="0"/>
              <a:t>And of course we have to support the new water feature.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US" noProof="0" dirty="0"/>
            </a:br>
            <a:endParaRPr lang="en-US" noProof="0" dirty="0"/>
          </a:p>
          <a:p>
            <a:br>
              <a:rPr lang="en-US" noProof="0" dirty="0"/>
            </a:b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37376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Based on the experience with the old implementation, we made some observations:</a:t>
            </a:r>
          </a:p>
          <a:p>
            <a:r>
              <a:rPr lang="en-US" noProof="0" dirty="0"/>
              <a:t>First we have a look at our samples and how they are distributed.</a:t>
            </a:r>
            <a:br>
              <a:rPr lang="en-US" noProof="0" dirty="0"/>
            </a:br>
            <a:r>
              <a:rPr lang="en-US" noProof="0" dirty="0"/>
              <a:t>Some samples have a very small impact on the final result because the media density is low.</a:t>
            </a:r>
          </a:p>
          <a:p>
            <a:r>
              <a:rPr lang="en-US" noProof="0" dirty="0"/>
              <a:t>But also the intensity and contrast of incoming light at sample position is important.</a:t>
            </a:r>
          </a:p>
          <a:p>
            <a:r>
              <a:rPr lang="en-US" noProof="0" dirty="0"/>
              <a:t>So ideally we would place our samples where they are really matter.</a:t>
            </a:r>
            <a:br>
              <a:rPr lang="en-US" noProof="0" dirty="0"/>
            </a:br>
            <a:r>
              <a:rPr lang="en-US" noProof="0" dirty="0"/>
              <a:t>Another observation is that sample performance is important. </a:t>
            </a:r>
          </a:p>
          <a:p>
            <a:r>
              <a:rPr lang="en-US" noProof="0" dirty="0"/>
              <a:t>If we can take more samples </a:t>
            </a:r>
            <a:r>
              <a:rPr lang="en-US" dirty="0"/>
              <a:t>and still stay within our budget we got smoother result with less banding or noise.</a:t>
            </a:r>
          </a:p>
          <a:p>
            <a:r>
              <a:rPr lang="en-US" noProof="0" dirty="0"/>
              <a:t>And last, temporal accumulation could help to increase number of samples over time but is not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silver bullet.</a:t>
            </a: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55649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Next observation is that different media have different properties.</a:t>
            </a:r>
            <a:br>
              <a:rPr lang="en-US" noProof="0" dirty="0"/>
            </a:br>
            <a:r>
              <a:rPr lang="en-US" noProof="0" dirty="0"/>
              <a:t>If we have a look at the shroud we can see that it is sparsely distributed in the world, but very dense inside.</a:t>
            </a:r>
            <a:br>
              <a:rPr lang="en-US" noProof="0" dirty="0"/>
            </a:br>
            <a:r>
              <a:rPr lang="en-US" noProof="0" dirty="0"/>
              <a:t>In contrast air is distributed everywhere but has very low density.</a:t>
            </a:r>
            <a:br>
              <a:rPr lang="en-US" noProof="0" dirty="0"/>
            </a:br>
            <a:r>
              <a:rPr lang="en-US" noProof="0" dirty="0"/>
              <a:t>Another media is water, which is a new feature in Enshrouded, water can be treated as homogeneous and displaces all other media.</a:t>
            </a:r>
            <a:br>
              <a:rPr lang="en-US" noProof="0" dirty="0"/>
            </a:br>
            <a:r>
              <a:rPr lang="en-US" noProof="0" dirty="0"/>
              <a:t>Also water has an interface or surface with reflective and refractive properties. This </a:t>
            </a:r>
            <a:r>
              <a:rPr lang="en-US" dirty="0"/>
              <a:t>prohibits</a:t>
            </a:r>
            <a:r>
              <a:rPr lang="en-US" noProof="0" dirty="0"/>
              <a:t> us from rendering water together with other media.</a:t>
            </a:r>
            <a:br>
              <a:rPr lang="en-US" noProof="0" dirty="0"/>
            </a:br>
            <a:r>
              <a:rPr lang="en-US" dirty="0"/>
              <a:t>Clouds are outside the playable area and do not interact with other media except air.</a:t>
            </a: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44656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dive into the data models we used to represents the different media types.</a:t>
            </a:r>
            <a:br>
              <a:rPr lang="en-US" dirty="0"/>
            </a:br>
            <a:r>
              <a:rPr lang="en-US" dirty="0"/>
              <a:t>The first one is the shroud which is modeled with voxels therefore I call it “voxel fog” for the rest of the presentation.</a:t>
            </a:r>
          </a:p>
          <a:p>
            <a:br>
              <a:rPr lang="en-US" dirty="0"/>
            </a:b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08712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the voxel fog, our artists created individual voxel models and place them in the world. </a:t>
            </a:r>
          </a:p>
          <a:p>
            <a:r>
              <a:rPr lang="en-US" dirty="0"/>
              <a:t>During a conversion step this high resolution voxel models are sampled into 16 meter voxels and divided into equally sized tiles.</a:t>
            </a:r>
          </a:p>
          <a:p>
            <a:r>
              <a:rPr lang="en-US" dirty="0"/>
              <a:t>For each tile we store block compressed density and signed distance, where empty tiles will be omitted and tiles with uniform content can be stored as a single value.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17046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At runtime, the required tiles are loaded and cached into the model tile atlas.</a:t>
            </a:r>
            <a:br>
              <a:rPr lang="en-US" dirty="0"/>
            </a:br>
            <a:r>
              <a:rPr lang="en-US" dirty="0"/>
              <a:t>Instances of the models can be placed freely within the world boundaries and linked to a media material.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15633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We now need to combine the placed instances into a large, seamless volume that can be fast and easily ray marched.</a:t>
            </a:r>
            <a:br>
              <a:rPr lang="en-US" dirty="0"/>
            </a:br>
            <a:r>
              <a:rPr lang="en-US" dirty="0"/>
              <a:t>For this, we use a sparse virtual texture that covers the entire playable area. 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17235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voxel size of this texture is also 16 meter and it covers the entire playable area with a resolution of 640x192x640, which results in around 78 million virtual voxels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actual voxel data is stored in a tile atlas where each tile has a resolution of 16^3 voxels per tile.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Each tile contains half a voxel border on each side which is required for seamless trilinear interpolation.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We store multiple block-compressed layers for each tile with: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BC1 signed distance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BC5 density and extinction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and BC3 scatter albedo and detail noise type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tile atlas is updated at runtime using a compute shader.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728780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Our indirection texture has a resolution of 43x13x43 and each cell covers 240^3 meters in the game world.</a:t>
            </a:r>
          </a:p>
          <a:p>
            <a:r>
              <a:rPr lang="en-US" noProof="0" dirty="0"/>
              <a:t>A single pixel in the indirection texture is a 16 bit value with 15 bit atlas address and a single bit to determine if the cell is empty.</a:t>
            </a:r>
            <a:br>
              <a:rPr lang="en-US" noProof="0" dirty="0"/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indirection texture is updated once the frame on the CPU.</a:t>
            </a:r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the same time we allocate newly required tiles from the tile atlas or free tiles that are no longer needed.</a:t>
            </a:r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also detect which tiles need to be updated and schedule the work to the corresponding compute shader.</a:t>
            </a:r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dirty="0"/>
              <a:t>In practice, we found that many tiles have identical uniform content so we detect this tiles and reuse a single one instead.</a:t>
            </a:r>
            <a:br>
              <a:rPr lang="en-US" dirty="0"/>
            </a:br>
            <a:br>
              <a:rPr lang="en-US" noProof="0" dirty="0"/>
            </a:b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88922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Because our voxel fog has a very low resolution compared with the game-play representation we need a more accurate and recognizable shroud fog boundaries to allow the player to avoid it.</a:t>
            </a:r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en-US" noProof="0" dirty="0"/>
            </a:b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31027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add another representation of the voxel fog in the first 64 meters around the player.</a:t>
            </a:r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store two signed distance fields, one for dangerous and one for deadly fog, in a 128^3 volume texture.</a:t>
            </a:r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distance fields are runtime generated using the high resolution fog and scene voxel data.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generate the SDF on the GPU using a technique called “Fast hierarchical 3d distance transform” followed by a single jump flood pass.</a:t>
            </a:r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Because we also take the scene voxel data into account we get a beautiful ground fog in the shroud for free.</a:t>
            </a:r>
          </a:p>
          <a:p>
            <a:br>
              <a:rPr lang="en-US" dirty="0"/>
            </a:br>
            <a:br>
              <a:rPr lang="en-US" noProof="0" dirty="0"/>
            </a:b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135659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also have the possibility to place dynamic fog volumes.</a:t>
            </a:r>
            <a:br>
              <a:rPr lang="en-US" dirty="0"/>
            </a:br>
            <a:r>
              <a:rPr lang="en-US" dirty="0"/>
              <a:t>The volumes are spawned by our VFX pipeline and can have either box or sphere shape.</a:t>
            </a:r>
          </a:p>
          <a:p>
            <a:r>
              <a:rPr lang="en-US" dirty="0"/>
              <a:t>Optionally a density texture could be used to add extra detail to the fog volume.</a:t>
            </a:r>
          </a:p>
          <a:p>
            <a:r>
              <a:rPr lang="en-US" dirty="0"/>
              <a:t>Injected fog volumes are the only emissive media in the entire volume rendering pipeline.</a:t>
            </a:r>
            <a:br>
              <a:rPr lang="en-US" dirty="0"/>
            </a:br>
            <a:r>
              <a:rPr lang="en-US" dirty="0"/>
              <a:t>I recommend watching Lukas' talk if you would like to get into more detail about it.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909484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Enshrouded has a fully dynamic day night cycle and a weather system with different weather phenomena.</a:t>
            </a:r>
          </a:p>
          <a:p>
            <a:r>
              <a:rPr lang="en-US" noProof="0" dirty="0"/>
              <a:t>The weather phenomena like rain and snow </a:t>
            </a:r>
            <a:r>
              <a:rPr lang="en-US" dirty="0"/>
              <a:t>can occur locally</a:t>
            </a:r>
            <a:r>
              <a:rPr lang="en-US" noProof="0" dirty="0"/>
              <a:t> on the map.</a:t>
            </a:r>
          </a:p>
          <a:p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29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2342714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For the sky we follow the classical precomputed atmospheric scattering approach where we generate several lookup textures at startup.</a:t>
            </a:r>
          </a:p>
          <a:p>
            <a:r>
              <a:rPr lang="en-US" noProof="0" dirty="0"/>
              <a:t>To determine how much light reaches the observer through the atmosphere we have a 2d transmittance lookup texture parametrized by height and zenith angle.</a:t>
            </a:r>
          </a:p>
          <a:p>
            <a:r>
              <a:rPr lang="en-US" noProof="0" dirty="0"/>
              <a:t>We use this lookup texture for all sun and moon light intensity calculations.</a:t>
            </a:r>
          </a:p>
          <a:p>
            <a:r>
              <a:rPr lang="en-US" noProof="0" dirty="0"/>
              <a:t>For the sky color we precompute Mie and Rayleigh lookup textures.</a:t>
            </a:r>
            <a:br>
              <a:rPr lang="en-US" noProof="0" dirty="0"/>
            </a:br>
            <a:r>
              <a:rPr lang="en-US" noProof="0" dirty="0"/>
              <a:t>By ignoring earth shadows we can reduce the lookup textures dimension from 4d to 3d.</a:t>
            </a:r>
          </a:p>
          <a:p>
            <a:r>
              <a:rPr lang="en-US" noProof="0" dirty="0"/>
              <a:t>We also found that multiple scattering and ozone are very important to create realistic results.</a:t>
            </a:r>
            <a:br>
              <a:rPr lang="en-US" noProof="0" dirty="0"/>
            </a:br>
            <a:r>
              <a:rPr lang="en-US" noProof="0" dirty="0"/>
              <a:t>One more lookup texture with spherical sky light integration is computed for cloud ambient lighting.</a:t>
            </a:r>
          </a:p>
          <a:p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30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7070755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For the aerial perspective we use the same math and coefficients as for the atmosphere lookup texture computation.</a:t>
            </a:r>
            <a:br>
              <a:rPr lang="en-US" noProof="0" dirty="0"/>
            </a:br>
            <a:r>
              <a:rPr lang="en-US" noProof="0" dirty="0"/>
              <a:t>We also support Mie and Rayleigh scattering but ignoring multiple scattering.</a:t>
            </a:r>
          </a:p>
          <a:p>
            <a:r>
              <a:rPr lang="en-US" noProof="0" dirty="0"/>
              <a:t>To add more depth to the final image without changing atmospheric properties we added some analytical height fog.</a:t>
            </a:r>
          </a:p>
          <a:p>
            <a:r>
              <a:rPr lang="en-US" noProof="0" dirty="0"/>
              <a:t>The height fog has </a:t>
            </a:r>
            <a:r>
              <a:rPr lang="en-US" dirty="0"/>
              <a:t>adjustable</a:t>
            </a:r>
            <a:r>
              <a:rPr lang="en-US" noProof="0" dirty="0"/>
              <a:t> exponential falloff and material properties.</a:t>
            </a:r>
          </a:p>
          <a:p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31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6236278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For the cloudscape, the weather system renders multiple instances of artist generated textures into a single top down projected cloud texture.</a:t>
            </a:r>
          </a:p>
          <a:p>
            <a:r>
              <a:rPr lang="en-US" noProof="0" dirty="0"/>
              <a:t>We also add some spherical distortion to the top down projected texture to simulate the curvature of the earth.</a:t>
            </a:r>
            <a:br>
              <a:rPr lang="en-US" noProof="0" dirty="0"/>
            </a:br>
            <a:r>
              <a:rPr lang="en-US" noProof="0" dirty="0"/>
              <a:t>The texture has two channels for density and height, the resolution is 1K and covers 80x80 kilometers.</a:t>
            </a:r>
            <a:br>
              <a:rPr lang="en-US" noProof="0" dirty="0"/>
            </a:b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32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2631064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also want fog below the clouds where it rains or snows.</a:t>
            </a:r>
          </a:p>
          <a:p>
            <a:r>
              <a:rPr lang="en-US" dirty="0"/>
              <a:t>Rain and snow fog is rendered into a 512x512 two channel texture, projected top down and covers the entire playable area. </a:t>
            </a:r>
          </a:p>
          <a:p>
            <a:r>
              <a:rPr lang="en-US" dirty="0"/>
              <a:t>It contains the density in red channel and the maximum height in green channel.</a:t>
            </a:r>
            <a:br>
              <a:rPr lang="en-US" dirty="0"/>
            </a:br>
            <a:r>
              <a:rPr lang="en-US" dirty="0"/>
              <a:t>The texture is runtime generated and derived from weather systems cloud and rain map.</a:t>
            </a:r>
          </a:p>
          <a:p>
            <a:r>
              <a:rPr lang="en-US" dirty="0"/>
              <a:t>We also uses a top down projected variance shadow map to avoid rain in buildings and caves.</a:t>
            </a:r>
            <a:br>
              <a:rPr lang="en-US" dirty="0"/>
            </a:b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469171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/>
              <a:t>I will only briefly address water data model here, if you like to learn more about it I recommend the GPC 2025 talk “Water Simulation &amp; Rendering in Enshrouded” from Simon and Andreas.</a:t>
            </a:r>
            <a:br>
              <a:rPr lang="en-US" noProof="0" dirty="0"/>
            </a:br>
            <a:endParaRPr lang="en-US" noProof="0" dirty="0"/>
          </a:p>
          <a:p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34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4845105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/>
              <a:t>The water volume is stored in a sparse signed distance field where the distance is only present near the water surface.</a:t>
            </a:r>
          </a:p>
          <a:p>
            <a:r>
              <a:rPr lang="en-US" noProof="0" dirty="0"/>
              <a:t>The signed distance field is fully dynamic and interpolated from the water simulation steps.</a:t>
            </a:r>
            <a:br>
              <a:rPr lang="en-US" noProof="0" dirty="0"/>
            </a:br>
            <a:r>
              <a:rPr lang="en-US" noProof="0" dirty="0"/>
              <a:t>The water system renders the first view ray intersection with the water surface into two screen space textures.</a:t>
            </a:r>
          </a:p>
          <a:p>
            <a:r>
              <a:rPr lang="en-US" noProof="0" dirty="0"/>
              <a:t>This textures </a:t>
            </a:r>
            <a:r>
              <a:rPr lang="en-US" dirty="0"/>
              <a:t>contain various information </a:t>
            </a:r>
            <a:r>
              <a:rPr lang="en-US" noProof="0" dirty="0"/>
              <a:t>which could be used down the render pipeline.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35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771829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To add more detail to clouds and voxel fog we use additional volume textures with </a:t>
            </a:r>
            <a:r>
              <a:rPr lang="en-US" noProof="0" dirty="0" err="1"/>
              <a:t>tileable</a:t>
            </a:r>
            <a:r>
              <a:rPr lang="en-US" noProof="0" dirty="0"/>
              <a:t> detail noise.</a:t>
            </a:r>
          </a:p>
          <a:p>
            <a:r>
              <a:rPr lang="en-US" noProof="0" dirty="0"/>
              <a:t>The texture contains two variations of two noise types representing different cloud like shapes.</a:t>
            </a:r>
          </a:p>
          <a:p>
            <a:r>
              <a:rPr lang="en-US" noProof="0" dirty="0"/>
              <a:t>The noise generation is based on </a:t>
            </a:r>
            <a:r>
              <a:rPr lang="en-US" noProof="0" dirty="0" err="1"/>
              <a:t>Siggraph</a:t>
            </a:r>
            <a:r>
              <a:rPr lang="en-US" noProof="0" dirty="0"/>
              <a:t> 2023 presentation Nubis^3.</a:t>
            </a:r>
          </a:p>
          <a:p>
            <a:r>
              <a:rPr lang="en-US" noProof="0" dirty="0"/>
              <a:t>We configure the detail noise in our editor and generate it in our asset pipeline which results in good turnaround times.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36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9783502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Let‘s dive into rendering.</a:t>
            </a:r>
            <a:br>
              <a:rPr lang="en-US" noProof="0" dirty="0"/>
            </a:br>
            <a:r>
              <a:rPr lang="en-US" noProof="0" dirty="0"/>
              <a:t>First we render a volumetric shadow volume and a water shadow map, needed to apply translucent shadows to </a:t>
            </a:r>
            <a:r>
              <a:rPr lang="en-US" noProof="0" dirty="0" err="1"/>
              <a:t>volumetrics</a:t>
            </a:r>
            <a:r>
              <a:rPr lang="en-US" noProof="0" dirty="0"/>
              <a:t> and solid geometry.</a:t>
            </a:r>
            <a:br>
              <a:rPr lang="en-US" noProof="0" dirty="0"/>
            </a:br>
            <a:r>
              <a:rPr lang="en-US" noProof="0" dirty="0"/>
              <a:t>Then the scene irradiance is rendered using deferred shading. </a:t>
            </a:r>
            <a:br>
              <a:rPr lang="en-US" noProof="0" dirty="0"/>
            </a:br>
            <a:r>
              <a:rPr lang="en-US" noProof="0" dirty="0"/>
              <a:t>Also fog, clouds and water </a:t>
            </a:r>
            <a:r>
              <a:rPr lang="en-US" noProof="0" dirty="0" err="1"/>
              <a:t>volumetrics</a:t>
            </a:r>
            <a:r>
              <a:rPr lang="en-US" noProof="0" dirty="0"/>
              <a:t> are rendered using different techniques.</a:t>
            </a:r>
            <a:br>
              <a:rPr lang="en-US" noProof="0" dirty="0"/>
            </a:br>
            <a:r>
              <a:rPr lang="en-US" noProof="0" dirty="0"/>
              <a:t>We compose scene irradiance, fog and clouds to an intermediate texture and combine it with water afterwards.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37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8312071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Shadows are important for realistic lighting, this also applies to volume rendering.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Point and spot lights are very local and we ignore the shadowing due to performance and memory reasons.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the primary directional light, which is </a:t>
            </a:r>
            <a:r>
              <a:rPr lang="en-US" dirty="0"/>
              <a:t>either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sun or the moon, we fill a 3d volume texture covers the entire playable area.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volume texture is v</a:t>
            </a:r>
            <a:r>
              <a:rPr lang="en-US" dirty="0"/>
              <a:t>ery low resolution with 32 meters per voxel and contains monochrome transmittance only.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We use it for volume rendering and direct lighting as an addition to our cascade shadow map.</a:t>
            </a:r>
          </a:p>
          <a:p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38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254952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To generate this texture we launch a compute shader that sweeps through the volume in light direction.</a:t>
            </a:r>
            <a:br>
              <a:rPr lang="en-US" dirty="0"/>
            </a:br>
            <a:r>
              <a:rPr lang="en-US" dirty="0"/>
              <a:t>As you can see in the code snippet we first initialize our transmittance with cloud shadows and loop through each voxel along the light direction.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We sample the media extinction from voxel fog, height fog and rain fog, integrate the transmittance and temporal accumulate it with the voxels previous transmittance.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If the ray leaves the volume on one side we reset the transmittance and continue on the opposite side.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We jitter the start position inside the voxel each frame using the Halton sequence.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39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548316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We handle water transmittance differently because shadow volume resolution is to low and water needs colored transmittance.</a:t>
            </a:r>
          </a:p>
          <a:p>
            <a:r>
              <a:rPr lang="en-US" noProof="0" dirty="0"/>
              <a:t>To estimate the water depth for an arbitrary point we render a camera centered clip shadow map of the water surface.</a:t>
            </a:r>
          </a:p>
          <a:p>
            <a:r>
              <a:rPr lang="en-US" noProof="0" dirty="0"/>
              <a:t>We render 10 clip levels with 256x256 resolution each.</a:t>
            </a:r>
          </a:p>
          <a:p>
            <a:r>
              <a:rPr lang="en-US" noProof="0" dirty="0"/>
              <a:t>To avoid flickering under camera movement we snap the center of each shadow map to light space space pixel position.</a:t>
            </a:r>
          </a:p>
          <a:p>
            <a:br>
              <a:rPr lang="en-US" noProof="0" dirty="0"/>
            </a:b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40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775536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We can compute the transmittance from the water depth analytical by treating water as homogeneous media.</a:t>
            </a:r>
          </a:p>
          <a:p>
            <a:r>
              <a:rPr lang="en-US" noProof="0" dirty="0"/>
              <a:t>Because we render the closest water surface depth into our shadow map, we overestimate the transmittance in case of multiple overlapping water surfaces.</a:t>
            </a:r>
            <a:br>
              <a:rPr lang="en-US" noProof="0" dirty="0"/>
            </a:br>
            <a:r>
              <a:rPr lang="en-US" noProof="0" dirty="0"/>
              <a:t>In practice this did not prove to be a big problem because water is mostly flat and surrounded by solid geometry.</a:t>
            </a:r>
            <a:br>
              <a:rPr lang="en-US" noProof="0" dirty="0"/>
            </a:b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41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903326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42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252413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Let’s continue with fog rendering.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43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43527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Here is a simple diagram of the fog render pipeline.</a:t>
            </a:r>
          </a:p>
          <a:p>
            <a:r>
              <a:rPr lang="en-US" noProof="0" dirty="0"/>
              <a:t>First we combine screen space water surface and scene depth buffer which is needed for correct water/fog compositing.</a:t>
            </a:r>
            <a:br>
              <a:rPr lang="en-US" noProof="0" dirty="0"/>
            </a:br>
            <a:r>
              <a:rPr lang="en-US" noProof="0" dirty="0"/>
              <a:t>We then render all fog types except voxel fog into a </a:t>
            </a:r>
            <a:r>
              <a:rPr lang="en-US" noProof="0" dirty="0" err="1"/>
              <a:t>froxel</a:t>
            </a:r>
            <a:r>
              <a:rPr lang="en-US" noProof="0" dirty="0"/>
              <a:t> volume.</a:t>
            </a:r>
            <a:br>
              <a:rPr lang="en-US" noProof="0" dirty="0"/>
            </a:br>
            <a:r>
              <a:rPr lang="en-US" noProof="0" dirty="0"/>
              <a:t>Last we ray march the voxel fog and combine it with the pre-integrated </a:t>
            </a:r>
            <a:r>
              <a:rPr lang="en-US" noProof="0" dirty="0" err="1"/>
              <a:t>froxel</a:t>
            </a:r>
            <a:r>
              <a:rPr lang="en-US" noProof="0" dirty="0"/>
              <a:t> volume.</a:t>
            </a:r>
            <a:br>
              <a:rPr lang="en-US" noProof="0" dirty="0"/>
            </a:br>
            <a:endParaRPr lang="en-US" noProof="0" dirty="0"/>
          </a:p>
          <a:p>
            <a:r>
              <a:rPr lang="en-US" noProof="0" dirty="0"/>
              <a:t>But why do we use both ray-marching and </a:t>
            </a:r>
            <a:r>
              <a:rPr lang="en-US" noProof="0" dirty="0" err="1"/>
              <a:t>froxel</a:t>
            </a:r>
            <a:r>
              <a:rPr lang="en-US" noProof="0" dirty="0"/>
              <a:t> volume and not only a single technique ?</a:t>
            </a:r>
            <a:br>
              <a:rPr lang="en-US" noProof="0" dirty="0"/>
            </a:br>
            <a:endParaRPr lang="en-US" noProof="0" dirty="0"/>
          </a:p>
          <a:p>
            <a:r>
              <a:rPr lang="en-US" noProof="0" dirty="0"/>
              <a:t>Ray marching allows high frequent details but also needs some sort of empty space skipping and works best with dense media.</a:t>
            </a:r>
          </a:p>
          <a:p>
            <a:r>
              <a:rPr lang="en-US" noProof="0" dirty="0"/>
              <a:t>The </a:t>
            </a:r>
            <a:r>
              <a:rPr lang="en-US" noProof="0" dirty="0" err="1"/>
              <a:t>froxel</a:t>
            </a:r>
            <a:r>
              <a:rPr lang="en-US" noProof="0" dirty="0"/>
              <a:t> volume</a:t>
            </a:r>
            <a:r>
              <a:rPr lang="en-US" dirty="0"/>
              <a:t>, on the other hand, </a:t>
            </a:r>
            <a:r>
              <a:rPr lang="en-US" noProof="0" dirty="0"/>
              <a:t>is less detailed but works well for less dense media like air and height fog.</a:t>
            </a:r>
          </a:p>
          <a:p>
            <a:r>
              <a:rPr lang="en-US" noProof="0" dirty="0"/>
              <a:t>Combining the two techniques gives us best of both worlds.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44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462146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Lets start with the </a:t>
            </a:r>
            <a:r>
              <a:rPr lang="en-US" noProof="0" dirty="0" err="1"/>
              <a:t>froxel</a:t>
            </a:r>
            <a:r>
              <a:rPr lang="en-US" noProof="0" dirty="0"/>
              <a:t> volume rendering.</a:t>
            </a:r>
          </a:p>
          <a:p>
            <a:r>
              <a:rPr lang="en-US" noProof="0" dirty="0"/>
              <a:t>Our </a:t>
            </a:r>
            <a:r>
              <a:rPr lang="en-US" noProof="0" dirty="0" err="1"/>
              <a:t>froxel</a:t>
            </a:r>
            <a:r>
              <a:rPr lang="en-US" noProof="0" dirty="0"/>
              <a:t> volume contains all fog types other than voxel fog.</a:t>
            </a:r>
            <a:br>
              <a:rPr lang="en-US" noProof="0" dirty="0"/>
            </a:br>
            <a:r>
              <a:rPr lang="en-US" noProof="0" dirty="0"/>
              <a:t>The resolution </a:t>
            </a:r>
            <a:r>
              <a:rPr lang="en-US" dirty="0"/>
              <a:t>depends</a:t>
            </a:r>
            <a:r>
              <a:rPr lang="en-US" noProof="0" dirty="0"/>
              <a:t> on screen size and quality settings.</a:t>
            </a:r>
          </a:p>
          <a:p>
            <a:r>
              <a:rPr lang="en-US" noProof="0" dirty="0"/>
              <a:t>We cover the full view </a:t>
            </a:r>
            <a:r>
              <a:rPr lang="en-US" dirty="0"/>
              <a:t>depth</a:t>
            </a:r>
            <a:r>
              <a:rPr lang="en-US" noProof="0" dirty="0"/>
              <a:t> range from up to 10 kilometers.</a:t>
            </a:r>
            <a:br>
              <a:rPr lang="en-US" noProof="0" dirty="0"/>
            </a:br>
            <a:r>
              <a:rPr lang="en-US" noProof="0" dirty="0"/>
              <a:t>For performance reasons and to avoid light leaking we down-sample the scene depth buffer to have an upper depth limit for all </a:t>
            </a:r>
            <a:r>
              <a:rPr lang="en-US" noProof="0" dirty="0" err="1"/>
              <a:t>froxel</a:t>
            </a:r>
            <a:r>
              <a:rPr lang="en-US" noProof="0" dirty="0"/>
              <a:t> computations.</a:t>
            </a:r>
            <a:br>
              <a:rPr lang="en-US" noProof="0" dirty="0"/>
            </a:br>
            <a:br>
              <a:rPr lang="en-US" noProof="0" dirty="0"/>
            </a:b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45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953320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Because the world depth range is huge compared with the </a:t>
            </a:r>
            <a:r>
              <a:rPr lang="en-US" noProof="0" dirty="0" err="1"/>
              <a:t>froxel</a:t>
            </a:r>
            <a:r>
              <a:rPr lang="en-US" noProof="0" dirty="0"/>
              <a:t> volume resolution we use a customizable logarithmic depth distribution to increase step length with distance.</a:t>
            </a:r>
          </a:p>
          <a:p>
            <a:r>
              <a:rPr lang="en-US" noProof="0" dirty="0"/>
              <a:t>The classic logarithmic depth distribution would be too dense near the camera.</a:t>
            </a:r>
            <a:br>
              <a:rPr lang="en-US" noProof="0" dirty="0"/>
            </a:br>
            <a:r>
              <a:rPr lang="en-US" noProof="0" dirty="0"/>
              <a:t>Our customizable logarithmic depth distribution allows more control by tweaking the factor k.</a:t>
            </a:r>
            <a:br>
              <a:rPr lang="en-US" noProof="0" dirty="0"/>
            </a:br>
            <a:br>
              <a:rPr lang="en-US" noProof="0" dirty="0"/>
            </a:b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46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454827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For our upper </a:t>
            </a:r>
            <a:r>
              <a:rPr lang="en-US" noProof="0" dirty="0" err="1"/>
              <a:t>froxel</a:t>
            </a:r>
            <a:r>
              <a:rPr lang="en-US" noProof="0" dirty="0"/>
              <a:t> depth limit we down-sample the scene depth to the screen </a:t>
            </a:r>
            <a:r>
              <a:rPr lang="en-US" noProof="0" dirty="0" err="1"/>
              <a:t>froxel</a:t>
            </a:r>
            <a:r>
              <a:rPr lang="en-US" noProof="0" dirty="0"/>
              <a:t> size.</a:t>
            </a:r>
            <a:br>
              <a:rPr lang="en-US" noProof="0" dirty="0"/>
            </a:br>
            <a:r>
              <a:rPr lang="en-US" noProof="0" dirty="0"/>
              <a:t>To avoid artefacts during trilinear filtering we dilate the result with a 3x3 kernel.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47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754494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/>
              <a:t>Next we populate our </a:t>
            </a:r>
            <a:r>
              <a:rPr lang="en-US" noProof="0" dirty="0" err="1"/>
              <a:t>froxel</a:t>
            </a:r>
            <a:r>
              <a:rPr lang="en-US" noProof="0" dirty="0"/>
              <a:t> volume with media and lighting data.</a:t>
            </a:r>
            <a:br>
              <a:rPr lang="en-US" noProof="0" dirty="0"/>
            </a:br>
            <a:r>
              <a:rPr lang="en-US" noProof="0" dirty="0"/>
              <a:t>We launch a compute shader with one thread per </a:t>
            </a:r>
            <a:r>
              <a:rPr lang="en-US" noProof="0" dirty="0" err="1"/>
              <a:t>froxel</a:t>
            </a:r>
            <a:r>
              <a:rPr lang="en-US" noProof="0" dirty="0"/>
              <a:t> and jitter the sample position by an Halton sequence offset each frame.</a:t>
            </a:r>
            <a:br>
              <a:rPr lang="en-US" noProof="0" dirty="0"/>
            </a:br>
            <a:r>
              <a:rPr lang="en-US" noProof="0" dirty="0"/>
              <a:t>We then store scattering and monochrome extinction coefficient from all fog types except voxel fog and atmosphere in a texture.</a:t>
            </a:r>
            <a:br>
              <a:rPr lang="en-US" noProof="0" dirty="0"/>
            </a:br>
            <a:r>
              <a:rPr lang="en-US" noProof="0" dirty="0"/>
              <a:t>The atmosphere is excluded here because Mie and Rayleigh scattering needs colored extinction coefficients.</a:t>
            </a:r>
            <a:br>
              <a:rPr lang="en-US" noProof="0" dirty="0"/>
            </a:br>
            <a:r>
              <a:rPr lang="en-US" noProof="0" dirty="0"/>
              <a:t>We also store radiance from point lights, probe based global illumination and emissive fog in a second texture.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/>
              <a:t>In a third texture we store visibility for our primary directional light by sampling the cascade shadow map and the volumetric shadow volume.</a:t>
            </a:r>
            <a:br>
              <a:rPr lang="en-US" noProof="0" dirty="0"/>
            </a:br>
            <a:r>
              <a:rPr lang="en-US" noProof="0" dirty="0"/>
              <a:t>All three textures are temporal accumulated with the previous frame to smooth the result over time.</a:t>
            </a:r>
            <a:br>
              <a:rPr lang="en-US" noProof="0" dirty="0"/>
            </a:br>
            <a:r>
              <a:rPr lang="en-US" noProof="0" dirty="0"/>
              <a:t>We early out invisible </a:t>
            </a:r>
            <a:r>
              <a:rPr lang="en-US" noProof="0" dirty="0" err="1"/>
              <a:t>froxels</a:t>
            </a:r>
            <a:r>
              <a:rPr lang="en-US" noProof="0" dirty="0"/>
              <a:t> by using our upper depth limit from the </a:t>
            </a:r>
            <a:r>
              <a:rPr lang="en-US" noProof="0" dirty="0" err="1"/>
              <a:t>froxel</a:t>
            </a:r>
            <a:r>
              <a:rPr lang="en-US" noProof="0" dirty="0"/>
              <a:t> depth texture.</a:t>
            </a:r>
            <a:br>
              <a:rPr lang="en-US" noProof="0" dirty="0"/>
            </a:br>
            <a:r>
              <a:rPr lang="en-US" noProof="0" dirty="0"/>
              <a:t>For all this invisible </a:t>
            </a:r>
            <a:r>
              <a:rPr lang="en-US" noProof="0" dirty="0" err="1"/>
              <a:t>froxels</a:t>
            </a:r>
            <a:r>
              <a:rPr lang="en-US" noProof="0" dirty="0"/>
              <a:t> behind our depth limit we write out </a:t>
            </a:r>
            <a:r>
              <a:rPr lang="en-US" noProof="0" dirty="0" err="1"/>
              <a:t>NaNs</a:t>
            </a:r>
            <a:r>
              <a:rPr lang="en-US" noProof="0" dirty="0"/>
              <a:t> to the scattering and extinction texture, this allows us to ignore invalid </a:t>
            </a:r>
            <a:r>
              <a:rPr lang="en-US" noProof="0" dirty="0" err="1"/>
              <a:t>froxels</a:t>
            </a:r>
            <a:r>
              <a:rPr lang="en-US" noProof="0" dirty="0"/>
              <a:t> during temporal accumulation.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noProof="0" dirty="0"/>
          </a:p>
          <a:p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48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293447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As a second step we compute in-scattering and final extinction coefficients.</a:t>
            </a:r>
            <a:br>
              <a:rPr lang="en-US" noProof="0" dirty="0"/>
            </a:br>
            <a:r>
              <a:rPr lang="en-US" noProof="0" dirty="0"/>
              <a:t>We again launch a compute shader with one thread per </a:t>
            </a:r>
            <a:r>
              <a:rPr lang="en-US" noProof="0" dirty="0" err="1"/>
              <a:t>froxel</a:t>
            </a:r>
            <a:r>
              <a:rPr lang="en-US" noProof="0" dirty="0"/>
              <a:t> and load the intermediate data from the populate step.</a:t>
            </a:r>
            <a:br>
              <a:rPr lang="en-US" noProof="0" dirty="0"/>
            </a:br>
            <a:r>
              <a:rPr lang="en-US" noProof="0" dirty="0"/>
              <a:t>Like in the populate shader we early out if the </a:t>
            </a:r>
            <a:r>
              <a:rPr lang="en-US" noProof="0" dirty="0" err="1"/>
              <a:t>froxel</a:t>
            </a:r>
            <a:r>
              <a:rPr lang="en-US" noProof="0" dirty="0"/>
              <a:t> is behind the upper depth limit.</a:t>
            </a:r>
          </a:p>
          <a:p>
            <a:r>
              <a:rPr lang="en-US" noProof="0" dirty="0"/>
              <a:t>We load the precomputed data from the populate step for the given </a:t>
            </a:r>
            <a:r>
              <a:rPr lang="en-US" noProof="0" dirty="0" err="1"/>
              <a:t>froxel</a:t>
            </a:r>
            <a:r>
              <a:rPr lang="en-US" noProof="0" dirty="0"/>
              <a:t> and compute the atmospheres Mie and Rayleigh coefficients.</a:t>
            </a:r>
          </a:p>
          <a:p>
            <a:r>
              <a:rPr lang="en-US" noProof="0" dirty="0"/>
              <a:t>Then we compute in-scattering for the primary directional light and the precomputed radiance from the populate step.</a:t>
            </a:r>
          </a:p>
          <a:p>
            <a:r>
              <a:rPr lang="en-US" noProof="0" dirty="0"/>
              <a:t>For the directional light we multiply the precomputed visibility and the corresponding phase functions.</a:t>
            </a:r>
            <a:br>
              <a:rPr lang="en-US" noProof="0" dirty="0"/>
            </a:br>
            <a:r>
              <a:rPr lang="en-US" noProof="0" dirty="0"/>
              <a:t>The resulting in-scatter and colored extinction is stored in two RGB textures.</a:t>
            </a:r>
            <a:br>
              <a:rPr lang="en-US" noProof="0" dirty="0"/>
            </a:br>
            <a:r>
              <a:rPr lang="en-US" noProof="0" dirty="0"/>
              <a:t>We do not temporal accumulate this textures because the phase function is heavily view angle dependent and would lead to smearing and ghosting artefacts.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49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670217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Last we integrate the scattering and transmittance over </a:t>
            </a:r>
            <a:r>
              <a:rPr lang="en-US" noProof="0" dirty="0" err="1"/>
              <a:t>froxel</a:t>
            </a:r>
            <a:r>
              <a:rPr lang="en-US" noProof="0" dirty="0"/>
              <a:t> volumes depth.</a:t>
            </a:r>
            <a:br>
              <a:rPr lang="en-US" noProof="0" dirty="0"/>
            </a:br>
            <a:r>
              <a:rPr lang="en-US" noProof="0" dirty="0"/>
              <a:t>We launch a compute shader with one thread per </a:t>
            </a:r>
            <a:r>
              <a:rPr lang="en-US" noProof="0" dirty="0" err="1"/>
              <a:t>froxel</a:t>
            </a:r>
            <a:r>
              <a:rPr lang="en-US" noProof="0" dirty="0"/>
              <a:t> on the </a:t>
            </a:r>
            <a:r>
              <a:rPr lang="en-US" noProof="0" dirty="0" err="1"/>
              <a:t>xy</a:t>
            </a:r>
            <a:r>
              <a:rPr lang="en-US" noProof="0" dirty="0"/>
              <a:t> plane.</a:t>
            </a:r>
          </a:p>
          <a:p>
            <a:r>
              <a:rPr lang="en-US" noProof="0" dirty="0"/>
              <a:t>We first load the </a:t>
            </a:r>
            <a:r>
              <a:rPr lang="en-US" noProof="0" dirty="0" err="1"/>
              <a:t>froxel</a:t>
            </a:r>
            <a:r>
              <a:rPr lang="en-US" noProof="0" dirty="0"/>
              <a:t> depth texture and compute the iteration count of the integration loop.</a:t>
            </a:r>
          </a:p>
          <a:p>
            <a:r>
              <a:rPr lang="en-US" noProof="0" dirty="0"/>
              <a:t>Inside the integration loop we calculate the integration step length from the </a:t>
            </a:r>
            <a:r>
              <a:rPr lang="en-US" noProof="0" dirty="0" err="1"/>
              <a:t>froxel</a:t>
            </a:r>
            <a:r>
              <a:rPr lang="en-US" noProof="0" dirty="0"/>
              <a:t> slice index.</a:t>
            </a:r>
            <a:br>
              <a:rPr lang="en-US" noProof="0" dirty="0"/>
            </a:br>
            <a:r>
              <a:rPr lang="en-US" noProof="0" dirty="0"/>
              <a:t>Then we read in-scatter and extinction textures and integrate transmittance and radiance over the step length.</a:t>
            </a:r>
            <a:br>
              <a:rPr lang="en-US" noProof="0" dirty="0"/>
            </a:br>
            <a:r>
              <a:rPr lang="en-US" noProof="0" dirty="0"/>
              <a:t>Finally we store transmittance and radiance in each iteration.</a:t>
            </a:r>
            <a:br>
              <a:rPr lang="en-US" u="sng" noProof="0" dirty="0"/>
            </a:br>
            <a:endParaRPr lang="en-US" u="sng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50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523904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Last we integrate the scattering and transmittance over </a:t>
            </a:r>
            <a:r>
              <a:rPr lang="en-US" noProof="0" dirty="0" err="1"/>
              <a:t>froxel</a:t>
            </a:r>
            <a:r>
              <a:rPr lang="en-US" noProof="0" dirty="0"/>
              <a:t> volumes depth.</a:t>
            </a:r>
            <a:br>
              <a:rPr lang="en-US" noProof="0" dirty="0"/>
            </a:br>
            <a:r>
              <a:rPr lang="en-US" noProof="0" dirty="0"/>
              <a:t>We launch a compute shader with one thread per </a:t>
            </a:r>
            <a:r>
              <a:rPr lang="en-US" noProof="0" dirty="0" err="1"/>
              <a:t>froxel</a:t>
            </a:r>
            <a:r>
              <a:rPr lang="en-US" noProof="0" dirty="0"/>
              <a:t> on the </a:t>
            </a:r>
            <a:r>
              <a:rPr lang="en-US" noProof="0" dirty="0" err="1"/>
              <a:t>xy</a:t>
            </a:r>
            <a:r>
              <a:rPr lang="en-US" noProof="0" dirty="0"/>
              <a:t> plane.</a:t>
            </a:r>
          </a:p>
          <a:p>
            <a:r>
              <a:rPr lang="en-US" noProof="0" dirty="0"/>
              <a:t>We first load the </a:t>
            </a:r>
            <a:r>
              <a:rPr lang="en-US" noProof="0" dirty="0" err="1"/>
              <a:t>froxel</a:t>
            </a:r>
            <a:r>
              <a:rPr lang="en-US" noProof="0" dirty="0"/>
              <a:t> depth texture and compute the iteration count of the integration loop.</a:t>
            </a:r>
          </a:p>
          <a:p>
            <a:r>
              <a:rPr lang="en-US" noProof="0" dirty="0"/>
              <a:t>Inside the integration loop we calculate the integration step length from the </a:t>
            </a:r>
            <a:r>
              <a:rPr lang="en-US" noProof="0" dirty="0" err="1"/>
              <a:t>froxel</a:t>
            </a:r>
            <a:r>
              <a:rPr lang="en-US" noProof="0" dirty="0"/>
              <a:t> slice index.</a:t>
            </a:r>
            <a:br>
              <a:rPr lang="en-US" noProof="0" dirty="0"/>
            </a:br>
            <a:r>
              <a:rPr lang="en-US" noProof="0" dirty="0"/>
              <a:t>Then we read in-scatter and extinction textures and integrate transmittance and radiance over the step length.</a:t>
            </a:r>
            <a:br>
              <a:rPr lang="en-US" noProof="0" dirty="0"/>
            </a:br>
            <a:r>
              <a:rPr lang="en-US" noProof="0" dirty="0"/>
              <a:t>Finally we store transmittance and radiance in each iteration.</a:t>
            </a:r>
            <a:br>
              <a:rPr lang="en-US" u="sng" noProof="0" dirty="0"/>
            </a:br>
            <a:endParaRPr lang="en-US" u="sng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51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474881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Next we have a look at our ray marching pipeline.</a:t>
            </a:r>
          </a:p>
          <a:p>
            <a:r>
              <a:rPr lang="en-US" noProof="0" dirty="0"/>
              <a:t>Because we ray-march in lower resolution we need some extra work to reconstruct the full resolution image.</a:t>
            </a:r>
          </a:p>
          <a:p>
            <a:r>
              <a:rPr lang="en-US" noProof="0" dirty="0"/>
              <a:t>We first down-sample the scene depth buffer to half resolution and chose one pixel in 2x2 half resolution tile for the ray-marching.</a:t>
            </a:r>
            <a:br>
              <a:rPr lang="en-US" noProof="0" dirty="0"/>
            </a:br>
            <a:r>
              <a:rPr lang="en-US" noProof="0" dirty="0"/>
              <a:t>Then we march the corresponding rays and combine it with the pre-integrated </a:t>
            </a:r>
            <a:r>
              <a:rPr lang="en-US" noProof="0" dirty="0" err="1"/>
              <a:t>froxel</a:t>
            </a:r>
            <a:r>
              <a:rPr lang="en-US" noProof="0" dirty="0"/>
              <a:t> volume.</a:t>
            </a:r>
            <a:br>
              <a:rPr lang="en-US" noProof="0" dirty="0"/>
            </a:br>
            <a:r>
              <a:rPr lang="en-US" dirty="0"/>
              <a:t>Finally we reconstruct the half resolution image, upscale it to full resolution and temporal accumulate the result.</a:t>
            </a: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52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917316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/>
              <a:t>We mostly follow the approach from the great 2019 presentation </a:t>
            </a:r>
            <a:r>
              <a:rPr lang="en-US" noProof="0" dirty="0">
                <a:hlinkClick r:id="rId3"/>
              </a:rPr>
              <a:t>“</a:t>
            </a:r>
            <a:r>
              <a:rPr lang="en-US" sz="1200" dirty="0">
                <a:hlinkClick r:id="rId3"/>
              </a:rPr>
              <a:t>Creating the Atmospheric World of </a:t>
            </a:r>
            <a:r>
              <a:rPr lang="en-US" sz="1200" i="1" dirty="0">
                <a:hlinkClick r:id="rId3"/>
              </a:rPr>
              <a:t>Red Dead Redemption 2</a:t>
            </a:r>
            <a:r>
              <a:rPr lang="en-US" noProof="0" dirty="0"/>
              <a:t>.”</a:t>
            </a:r>
            <a:br>
              <a:rPr lang="en-US" noProof="0" dirty="0"/>
            </a:br>
            <a:r>
              <a:rPr lang="en-US" noProof="0" dirty="0"/>
              <a:t>I will not go to much into detail here so please check out this presentation for a complete overview.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noProof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/>
              <a:t>Because we only march one ray out of a 2x2 half resolution tile we must reconstruct the missing 3 rays from the previous frame.</a:t>
            </a:r>
          </a:p>
          <a:p>
            <a:r>
              <a:rPr lang="en-US" noProof="0" dirty="0"/>
              <a:t>We </a:t>
            </a:r>
            <a:r>
              <a:rPr lang="en-US" noProof="0" dirty="0" err="1"/>
              <a:t>reproject</a:t>
            </a:r>
            <a:r>
              <a:rPr lang="en-US" noProof="0" dirty="0"/>
              <a:t> the missing rays and clamp in-scattering an transmittance history with the color AABB of the 5x5 neighborhood.</a:t>
            </a:r>
            <a:br>
              <a:rPr lang="en-US" noProof="0" dirty="0"/>
            </a:br>
            <a:r>
              <a:rPr lang="en-US" noProof="0" dirty="0"/>
              <a:t>Weighting neighborhood pixels by the depth difference prevents ghosting artefacts under motion.</a:t>
            </a:r>
            <a:br>
              <a:rPr lang="en-US" noProof="0" dirty="0"/>
            </a:br>
            <a:r>
              <a:rPr lang="en-US" noProof="0" dirty="0"/>
              <a:t>If the reprojection fails due to occlusion or at the screen border we uses the depth weighted average of the pixels neighborhood.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53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307128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So that the reconstruction works</a:t>
            </a:r>
            <a:r>
              <a:rPr lang="en-US" noProof="0" dirty="0"/>
              <a:t>, we need to place our ray carefully in the 2x2 half resolution pixel tile to cover the full depth range in the pixel neighborhood as good as possible.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First, the depth buffer is scaled down to half resolution </a:t>
            </a:r>
            <a:r>
              <a:rPr lang="en-US" noProof="0" dirty="0"/>
              <a:t>using min/max checkerboard depth and initial samples are placed based on current frame index.</a:t>
            </a:r>
            <a:br>
              <a:rPr lang="en-US" noProof="0" dirty="0"/>
            </a:br>
            <a:r>
              <a:rPr lang="en-US" noProof="0" dirty="0"/>
              <a:t>After the initial ray placement a fixup pass detects isolated depth cases in each 2x2 tile and chose a different sample location in this cases.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/>
              <a:t>This works fine in most situations, however there are still cases where high depth variance leads to flickering after reconstruction.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54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540445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Finally we have to upscale the reconstructed image to full resolution and temporal filter the result.</a:t>
            </a:r>
            <a:br>
              <a:rPr lang="en-US" noProof="0" dirty="0"/>
            </a:br>
            <a:endParaRPr lang="en-US" noProof="0" dirty="0"/>
          </a:p>
          <a:p>
            <a:r>
              <a:rPr lang="en-US" noProof="0" dirty="0"/>
              <a:t>We doing a four samples dithered upscale of the reconstructed half resolution texture using a </a:t>
            </a:r>
            <a:r>
              <a:rPr lang="en-US" noProof="0" dirty="0" err="1"/>
              <a:t>spatio</a:t>
            </a:r>
            <a:r>
              <a:rPr lang="en-US" noProof="0" dirty="0"/>
              <a:t>-temporal blue noise offset.</a:t>
            </a:r>
            <a:br>
              <a:rPr lang="en-US" noProof="0" dirty="0"/>
            </a:br>
            <a:r>
              <a:rPr lang="en-US" noProof="0" dirty="0"/>
              <a:t>The kernel size is scaled by distance to avoid overly blurred fog in the far field.</a:t>
            </a:r>
          </a:p>
          <a:p>
            <a:r>
              <a:rPr lang="en-US" noProof="0" dirty="0"/>
              <a:t>All samples are weighted by the depth difference to the full screen depth buffer.</a:t>
            </a:r>
          </a:p>
          <a:p>
            <a:endParaRPr lang="en-US" noProof="0" dirty="0"/>
          </a:p>
          <a:p>
            <a:r>
              <a:rPr lang="en-US" noProof="0" dirty="0"/>
              <a:t>The temporal filter is nothing special.</a:t>
            </a:r>
            <a:br>
              <a:rPr lang="en-US" noProof="0" dirty="0"/>
            </a:br>
            <a:r>
              <a:rPr lang="en-US" noProof="0" dirty="0"/>
              <a:t>During ray marching we also output the transmittance weighted depth and use it for reprojection.</a:t>
            </a:r>
          </a:p>
          <a:p>
            <a:r>
              <a:rPr lang="en-US" noProof="0" dirty="0"/>
              <a:t>We fetch the history using a depth weighted bilateral filter and clamp radiance and transmittance by the pixels neighborhood color AABB.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55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15810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Let’s start with the actual ray-marching.</a:t>
            </a:r>
            <a:br>
              <a:rPr lang="en-US" noProof="0" dirty="0"/>
            </a:br>
            <a:r>
              <a:rPr lang="en-US" noProof="0" dirty="0"/>
              <a:t>The ray starts at the camera and ends at the far plane or where it intersects geometry.</a:t>
            </a:r>
          </a:p>
          <a:p>
            <a:r>
              <a:rPr lang="en-US" noProof="0" dirty="0"/>
              <a:t>We also compute the intersections of the ray </a:t>
            </a:r>
            <a:r>
              <a:rPr lang="en-US" dirty="0"/>
              <a:t>with the voxel world volume and take this as start or end if it is closer.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56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76526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/>
              <a:t>Each grid cell in the graphics represents a cell in the voxel fog indirection texture, with gray boxes being empty and blue boxes containing data.</a:t>
            </a:r>
          </a:p>
          <a:p>
            <a:r>
              <a:rPr lang="en-US" dirty="0"/>
              <a:t>The gray dots are samples in empty cells so we advance our sample position to the ray cell intersection.</a:t>
            </a: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57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570803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If a sample hits a non empty cell we continue with sphere tracing.</a:t>
            </a:r>
          </a:p>
          <a:p>
            <a:r>
              <a:rPr lang="en-US" noProof="0" dirty="0"/>
              <a:t>We load the signed distance from the referenced atlas tile and advance our sample position by this distance.</a:t>
            </a:r>
            <a:br>
              <a:rPr lang="en-US" noProof="0" dirty="0"/>
            </a:b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58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366597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For all sphere tracing samples we max the distance with a minimum step length, this avoids very small or even negative steps.</a:t>
            </a:r>
          </a:p>
          <a:p>
            <a:r>
              <a:rPr lang="en-US" dirty="0"/>
              <a:t>The </a:t>
            </a:r>
            <a:r>
              <a:rPr lang="en-US" noProof="0" dirty="0"/>
              <a:t>minimum step </a:t>
            </a:r>
            <a:r>
              <a:rPr lang="en-US" dirty="0"/>
              <a:t>length increases over distance from camera, following Andrew Schneider’s great Nubis^3 presentation</a:t>
            </a:r>
            <a:r>
              <a:rPr lang="en-US" noProof="0" dirty="0"/>
              <a:t>.</a:t>
            </a:r>
          </a:p>
          <a:p>
            <a:r>
              <a:rPr lang="en-US" noProof="0" dirty="0"/>
              <a:t>We check the sign of the distance to determine if a samples is inside or outside the volume.</a:t>
            </a:r>
            <a:br>
              <a:rPr lang="en-US" noProof="0" dirty="0"/>
            </a:br>
            <a:r>
              <a:rPr lang="en-US" noProof="0" dirty="0"/>
              <a:t>Samples with positive distance are outside, samples with negative distance are inside.</a:t>
            </a:r>
            <a:br>
              <a:rPr lang="en-US" noProof="0" dirty="0"/>
            </a:br>
            <a:br>
              <a:rPr lang="en-US" noProof="0" dirty="0"/>
            </a:b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59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780184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/>
              <a:t>For samples inside the volume we fetch density, extinction, scatter albedo and noise type from the world volume tile.</a:t>
            </a:r>
            <a:br>
              <a:rPr lang="en-US" noProof="0" dirty="0"/>
            </a:br>
            <a:r>
              <a:rPr lang="en-US" noProof="0" dirty="0"/>
              <a:t>Then we sample the detail noise volume texture and lerp between the two noises based on the noise type from our world volume.</a:t>
            </a:r>
            <a:br>
              <a:rPr lang="en-US" noProof="0" dirty="0"/>
            </a:br>
            <a:r>
              <a:rPr lang="en-US" noProof="0" dirty="0"/>
              <a:t>To create the illusion of moving and wobbling fog, we scroll the detail noise into global wind direction and alternate between the two noise variations over time.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/>
              <a:t>We erode the voxel fog by subtracting the detail noise from the density.</a:t>
            </a:r>
            <a:br>
              <a:rPr lang="en-US" noProof="0" dirty="0"/>
            </a:br>
            <a:r>
              <a:rPr lang="en-US" noProof="0" dirty="0"/>
              <a:t>We then calculate the lighting for the given sample.</a:t>
            </a:r>
            <a:br>
              <a:rPr lang="en-US" noProof="0" dirty="0"/>
            </a:b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60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359836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For the primary directional light we sample cascade and volumetric shadow maps.</a:t>
            </a:r>
            <a:br>
              <a:rPr lang="en-US" noProof="0" dirty="0"/>
            </a:br>
            <a:r>
              <a:rPr lang="en-US" noProof="0" dirty="0"/>
              <a:t>To add high frequency volumetric shadows we take four extra voxel fog samples in light direction.</a:t>
            </a:r>
          </a:p>
          <a:p>
            <a:r>
              <a:rPr lang="en-US" noProof="0" dirty="0"/>
              <a:t>We mix two HG phase functions with different anisotropy to get a better combination of for and back-scattering.</a:t>
            </a:r>
            <a:br>
              <a:rPr lang="en-US" noProof="0" dirty="0"/>
            </a:b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61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42635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the remaining lighting </a:t>
            </a:r>
            <a:r>
              <a:rPr lang="en-US" noProof="0" dirty="0"/>
              <a:t>we sample the radiance </a:t>
            </a:r>
            <a:r>
              <a:rPr lang="en-US" noProof="0" dirty="0" err="1"/>
              <a:t>froxel</a:t>
            </a:r>
            <a:r>
              <a:rPr lang="en-US" noProof="0" dirty="0"/>
              <a:t> texture generated in the populate step.</a:t>
            </a:r>
            <a:br>
              <a:rPr lang="en-US" noProof="0" dirty="0"/>
            </a:br>
            <a:r>
              <a:rPr lang="en-US" noProof="0" dirty="0"/>
              <a:t>The </a:t>
            </a:r>
            <a:r>
              <a:rPr lang="en-US" noProof="0" dirty="0" err="1"/>
              <a:t>froxel</a:t>
            </a:r>
            <a:r>
              <a:rPr lang="en-US" noProof="0" dirty="0"/>
              <a:t> radiance looks very flat due to the absence of volumetric shadows.</a:t>
            </a:r>
          </a:p>
          <a:p>
            <a:r>
              <a:rPr lang="en-US" noProof="0" dirty="0"/>
              <a:t>This is mostly visible on the shrouds surface if the directional light is fully shadowed.</a:t>
            </a:r>
            <a:br>
              <a:rPr lang="en-US" noProof="0" dirty="0"/>
            </a:br>
            <a:r>
              <a:rPr lang="en-US" noProof="0" dirty="0"/>
              <a:t>To overcome this issue we change ambient intensity and scatter albedo based on the uneroded fog density which brings back some contrast in the surface region.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62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693084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/>
              <a:t>We also have to combine our sample with the pre-integrated radiance and transmittance from the </a:t>
            </a:r>
            <a:r>
              <a:rPr lang="en-US" noProof="0" dirty="0" err="1"/>
              <a:t>froxel</a:t>
            </a:r>
            <a:r>
              <a:rPr lang="en-US" noProof="0" dirty="0"/>
              <a:t> volume.</a:t>
            </a:r>
            <a:br>
              <a:rPr lang="en-US" noProof="0" dirty="0"/>
            </a:br>
            <a:r>
              <a:rPr lang="en-US" noProof="0" dirty="0"/>
              <a:t>To do so, we first trilinear interpolate integrated radiance and transmittance from the </a:t>
            </a:r>
            <a:r>
              <a:rPr lang="en-US" noProof="0" dirty="0" err="1"/>
              <a:t>froxel</a:t>
            </a:r>
            <a:r>
              <a:rPr lang="en-US" noProof="0" dirty="0"/>
              <a:t> volume at our sample point.</a:t>
            </a:r>
          </a:p>
          <a:p>
            <a:r>
              <a:rPr lang="en-US" noProof="0" dirty="0"/>
              <a:t>Next we compute the radiance for the ray segment by subtracting the </a:t>
            </a:r>
            <a:r>
              <a:rPr lang="en-US" noProof="0" dirty="0" err="1"/>
              <a:t>froxel</a:t>
            </a:r>
            <a:r>
              <a:rPr lang="en-US" noProof="0" dirty="0"/>
              <a:t> radiance of the previous sample.</a:t>
            </a:r>
          </a:p>
          <a:p>
            <a:r>
              <a:rPr lang="en-US" noProof="0" dirty="0"/>
              <a:t>We sum up ray-marched radiance and </a:t>
            </a:r>
            <a:r>
              <a:rPr lang="en-US" noProof="0" dirty="0" err="1"/>
              <a:t>froxel</a:t>
            </a:r>
            <a:r>
              <a:rPr lang="en-US" noProof="0" dirty="0"/>
              <a:t> radiance weighted by the transmittance of each other.</a:t>
            </a:r>
            <a:br>
              <a:rPr lang="en-US" noProof="0" dirty="0"/>
            </a:b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63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3810394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We continue integrating samples along our view ray until maximum distance is reached or the accumulated transmittance falls below a </a:t>
            </a:r>
            <a:r>
              <a:rPr lang="en-US" dirty="0"/>
              <a:t>certain </a:t>
            </a:r>
            <a:r>
              <a:rPr lang="en-US" noProof="0" dirty="0"/>
              <a:t>threshold.</a:t>
            </a:r>
            <a:br>
              <a:rPr lang="en-US" noProof="0" dirty="0"/>
            </a:br>
            <a:r>
              <a:rPr lang="en-US" noProof="0" dirty="0"/>
              <a:t>Finally we output accumulated radiance and monochrome transmittance into a texture for the reconstruction step.</a:t>
            </a:r>
            <a:br>
              <a:rPr lang="en-US" noProof="0" dirty="0"/>
            </a:b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64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3396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Let’s continue with the clouds.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65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7424135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We ray-march one of sixteen rays in full resolution per frame.</a:t>
            </a:r>
            <a:br>
              <a:rPr lang="en-US" noProof="0" dirty="0"/>
            </a:br>
            <a:r>
              <a:rPr lang="en-US" noProof="0" dirty="0"/>
              <a:t>The result is stored in an quarter resolution array texture with 16 slices.</a:t>
            </a:r>
            <a:br>
              <a:rPr lang="en-US" noProof="0" dirty="0"/>
            </a:br>
            <a:r>
              <a:rPr lang="en-US" noProof="0" dirty="0"/>
              <a:t>We also store the view projection matrix of each slice for later reconstruction.</a:t>
            </a:r>
          </a:p>
          <a:p>
            <a:r>
              <a:rPr lang="en-US" noProof="0" dirty="0"/>
              <a:t>We reconstruct the full resolution image by </a:t>
            </a:r>
            <a:r>
              <a:rPr lang="en-US" noProof="0" dirty="0" err="1"/>
              <a:t>reprojecting</a:t>
            </a:r>
            <a:r>
              <a:rPr lang="en-US" noProof="0" dirty="0"/>
              <a:t> each full res pixel to the corresponding array slice using the stored view projection matrix.</a:t>
            </a:r>
            <a:br>
              <a:rPr lang="en-US" noProof="0" dirty="0"/>
            </a:br>
            <a:r>
              <a:rPr lang="en-US" dirty="0"/>
              <a:t>In addition to transmittance, </a:t>
            </a:r>
            <a:r>
              <a:rPr lang="en-US" noProof="0" dirty="0"/>
              <a:t>we store directional light and ambient scattering intensity and multiply light color and phase function during reconstruction.</a:t>
            </a:r>
            <a:br>
              <a:rPr lang="en-US" noProof="0" dirty="0"/>
            </a:br>
            <a:r>
              <a:rPr lang="en-US" noProof="0" dirty="0"/>
              <a:t>This hides reconstruction artefacts if light direction or color has changed.</a:t>
            </a:r>
            <a:br>
              <a:rPr lang="en-US" noProof="0" dirty="0"/>
            </a:br>
            <a:br>
              <a:rPr lang="en-US" noProof="0" dirty="0"/>
            </a:br>
            <a:br>
              <a:rPr lang="en-US" noProof="0" dirty="0"/>
            </a:br>
            <a:br>
              <a:rPr lang="en-US" noProof="0" dirty="0"/>
            </a:b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66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681459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First we run a compute shader that generates a sky mask texture from the depth buffer.</a:t>
            </a:r>
          </a:p>
          <a:p>
            <a:r>
              <a:rPr lang="en-US" noProof="0" dirty="0"/>
              <a:t>Then we run the ray-marching compute shader and early out rays that didn’t hit the sky based on this mask.</a:t>
            </a:r>
          </a:p>
          <a:p>
            <a:r>
              <a:rPr lang="en-US" noProof="0" dirty="0"/>
              <a:t>We determine our ray start and end distance by intersecting two spheres with cloud layer start and end radius.</a:t>
            </a:r>
            <a:br>
              <a:rPr lang="en-US" noProof="0" dirty="0"/>
            </a:br>
            <a:r>
              <a:rPr lang="en-US" noProof="0" dirty="0"/>
              <a:t>The sample count depends on the quality settings and we lerp between min and max sample count based on the length of our ray.</a:t>
            </a:r>
          </a:p>
          <a:p>
            <a:r>
              <a:rPr lang="en-US" noProof="0" dirty="0"/>
              <a:t>We also early out the ray-march loop if the accumulated transmittance falls below a certain threshold.</a:t>
            </a:r>
            <a:br>
              <a:rPr lang="en-US" noProof="0" dirty="0"/>
            </a:b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67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067467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At each ray-marching step we construct the cloud density from the 2d cloud map and the samples relative height, as can see in the upper image.</a:t>
            </a:r>
            <a:br>
              <a:rPr lang="en-US" noProof="0" dirty="0"/>
            </a:br>
            <a:r>
              <a:rPr lang="en-US" noProof="0" dirty="0"/>
              <a:t>Similar to the voxel fog we erode the density using the </a:t>
            </a:r>
            <a:r>
              <a:rPr lang="en-US" noProof="0" dirty="0" err="1"/>
              <a:t>tilable</a:t>
            </a:r>
            <a:r>
              <a:rPr lang="en-US" noProof="0" dirty="0"/>
              <a:t> detail noise, which results in the lower image.</a:t>
            </a:r>
            <a:br>
              <a:rPr lang="en-US" noProof="0" dirty="0"/>
            </a:br>
            <a:br>
              <a:rPr lang="en-US" noProof="0" dirty="0"/>
            </a:b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68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533803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For the directional light we take four cloud samples into light direction to approximate </a:t>
            </a:r>
            <a:r>
              <a:rPr lang="en-US" dirty="0"/>
              <a:t>volumetric</a:t>
            </a:r>
            <a:r>
              <a:rPr lang="en-US" noProof="0" dirty="0"/>
              <a:t> shadows.</a:t>
            </a:r>
          </a:p>
          <a:p>
            <a:r>
              <a:rPr lang="en-US" noProof="0" dirty="0"/>
              <a:t>As proposed by Andrew Schneider in </a:t>
            </a:r>
            <a:r>
              <a:rPr lang="en-US" noProof="0" dirty="0">
                <a:hlinkClick r:id="rId3"/>
              </a:rPr>
              <a:t>“</a:t>
            </a:r>
            <a:r>
              <a:rPr lang="en-US" sz="1200" dirty="0">
                <a:hlinkClick r:id="rId3"/>
              </a:rPr>
              <a:t>Authoring Realtime Volumetric Cloudscapes with the Decima Engine </a:t>
            </a:r>
            <a:r>
              <a:rPr lang="en-US" sz="1200" dirty="0"/>
              <a:t>“ </a:t>
            </a:r>
            <a:r>
              <a:rPr lang="en-US" noProof="0" dirty="0"/>
              <a:t>we then combine two beer-lambert functions to approximate multiple scattering.</a:t>
            </a:r>
          </a:p>
          <a:p>
            <a:r>
              <a:rPr lang="en-US" noProof="0" dirty="0"/>
              <a:t>You can see the result in the left image.</a:t>
            </a:r>
          </a:p>
          <a:p>
            <a:endParaRPr lang="en-US" noProof="0" dirty="0"/>
          </a:p>
          <a:p>
            <a:r>
              <a:rPr lang="en-US" noProof="0" dirty="0"/>
              <a:t>In the center image you can see the so called “powder sugar effect” also proposed by Andrew Schneider.</a:t>
            </a:r>
            <a:br>
              <a:rPr lang="en-US" noProof="0" dirty="0"/>
            </a:br>
            <a:r>
              <a:rPr lang="en-US" noProof="0" dirty="0"/>
              <a:t>We darkens the clouds edges by multiplying the lighting with a factor based on the clouds density.</a:t>
            </a:r>
          </a:p>
          <a:p>
            <a:endParaRPr lang="en-US" noProof="0" dirty="0"/>
          </a:p>
          <a:p>
            <a:r>
              <a:rPr lang="en-US" noProof="0" dirty="0"/>
              <a:t>We also decrease in-scattering at the bottom of the cloud as you can see in the right image.</a:t>
            </a:r>
            <a:br>
              <a:rPr lang="en-US" noProof="0" dirty="0"/>
            </a:b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69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31410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Now we have our fog and clouds ready for compositing.</a:t>
            </a:r>
            <a:br>
              <a:rPr lang="en-US" noProof="0" dirty="0"/>
            </a:br>
            <a:r>
              <a:rPr lang="en-US" noProof="0" dirty="0"/>
              <a:t>We launch a full screen compute shader and fetch the scene irradiance and depth texture.</a:t>
            </a:r>
            <a:br>
              <a:rPr lang="en-US" noProof="0" dirty="0"/>
            </a:br>
            <a:br>
              <a:rPr lang="en-US" noProof="0" dirty="0"/>
            </a:b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70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1391989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If the pixel contains sky we sample the atmosphere lookup textures for sun and the moon direction.</a:t>
            </a:r>
            <a:br>
              <a:rPr lang="en-US" noProof="0" dirty="0"/>
            </a:br>
            <a:r>
              <a:rPr lang="en-US" noProof="0" dirty="0"/>
              <a:t>We then reconstruct the full resolution clouds and multiply directional light scatter intensity with light color and phase function.</a:t>
            </a:r>
            <a:br>
              <a:rPr lang="en-US" noProof="0" dirty="0"/>
            </a:br>
            <a:r>
              <a:rPr lang="en-US" noProof="0" dirty="0"/>
              <a:t>For the ambient lighting we multiply the ambient light scatter intensity with the additional atmosphere lookup texture containing spherical sky light integration.</a:t>
            </a:r>
          </a:p>
          <a:p>
            <a:r>
              <a:rPr lang="en-US" noProof="0" dirty="0"/>
              <a:t>We then combine sky and scene irradiance.</a:t>
            </a:r>
            <a:br>
              <a:rPr lang="en-US" noProof="0" dirty="0"/>
            </a:b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71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8009022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Finally we apply the full resolution fog texture from our ray-marching pass by multiply the combined scene irradiance and sky with the fog transmittance and adding the fog radiance.</a:t>
            </a:r>
            <a:br>
              <a:rPr lang="en-US" noProof="0" dirty="0"/>
            </a:b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72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505061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Last we have to render our underwater volume.</a:t>
            </a:r>
            <a:br>
              <a:rPr lang="en-US" noProof="0" dirty="0"/>
            </a:br>
            <a:br>
              <a:rPr lang="en-US" noProof="0" dirty="0"/>
            </a:b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73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2559467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In contrast to our other media, water has some interesting properties.</a:t>
            </a:r>
            <a:br>
              <a:rPr lang="en-US" noProof="0" dirty="0"/>
            </a:br>
            <a:r>
              <a:rPr lang="en-US" noProof="0" dirty="0"/>
              <a:t>First we have a visible interface between air and water which prohibits us from rendering it together with fog or other media.</a:t>
            </a:r>
            <a:br>
              <a:rPr lang="en-US" noProof="0" dirty="0"/>
            </a:br>
            <a:r>
              <a:rPr lang="en-US" noProof="0" dirty="0"/>
              <a:t>Second water could be treated as homogenous which enables some optimizations.</a:t>
            </a:r>
          </a:p>
          <a:p>
            <a:r>
              <a:rPr lang="en-US" noProof="0" dirty="0"/>
              <a:t>And third we define water as “exclusive” which means we don’t mix water with other media.</a:t>
            </a:r>
          </a:p>
          <a:p>
            <a:br>
              <a:rPr lang="en-US" noProof="0" dirty="0"/>
            </a:b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74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1445294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A very important visual effect we want to achieve are god rays.</a:t>
            </a:r>
            <a:br>
              <a:rPr lang="en-US" noProof="0" dirty="0"/>
            </a:br>
            <a:r>
              <a:rPr lang="en-US" noProof="0" dirty="0"/>
              <a:t>God rays are mostly visible where light abruptly changes or where light is bundled by refractions or reflections.</a:t>
            </a:r>
          </a:p>
          <a:p>
            <a:r>
              <a:rPr lang="en-US" noProof="0" dirty="0"/>
              <a:t>We want them to be sharp and high frequent in shadow border regions.</a:t>
            </a:r>
          </a:p>
          <a:p>
            <a:r>
              <a:rPr lang="en-US" noProof="0" dirty="0"/>
              <a:t>And also want animated god rays caused by refracted light from the waves on the surface.</a:t>
            </a:r>
            <a:br>
              <a:rPr lang="en-US" noProof="0" dirty="0"/>
            </a:br>
            <a:endParaRPr lang="en-US" noProof="0" dirty="0"/>
          </a:p>
          <a:p>
            <a:r>
              <a:rPr lang="en-US" noProof="0" dirty="0"/>
              <a:t>So I first implemented a full screen ray-marching prototype which already looks very promising but was way to slow for or performance budget.</a:t>
            </a:r>
            <a:br>
              <a:rPr lang="en-US" noProof="0" dirty="0"/>
            </a:br>
            <a:r>
              <a:rPr lang="en-US" noProof="0" dirty="0"/>
              <a:t>It needs to many samples to capture the fine details we wanted.</a:t>
            </a:r>
            <a:br>
              <a:rPr lang="en-US" noProof="0" dirty="0"/>
            </a:br>
            <a:r>
              <a:rPr lang="en-US" noProof="0" dirty="0"/>
              <a:t>Using less samples and compensate this by temporal accumulation turned out to be not an option because it will blur out the animated good rays to much.</a:t>
            </a:r>
            <a:br>
              <a:rPr lang="en-US" noProof="0" dirty="0"/>
            </a:br>
            <a:endParaRPr lang="en-US" noProof="0" dirty="0"/>
          </a:p>
          <a:p>
            <a:br>
              <a:rPr lang="en-US" noProof="0" dirty="0"/>
            </a:b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75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4033372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/>
              <a:t>I remembered a papers about a technique called “</a:t>
            </a:r>
            <a:r>
              <a:rPr lang="en-US" noProof="0" dirty="0" err="1"/>
              <a:t>epipolar</a:t>
            </a:r>
            <a:r>
              <a:rPr lang="en-US" noProof="0" dirty="0"/>
              <a:t> sampling” introduced by </a:t>
            </a:r>
            <a:r>
              <a:rPr lang="en-US" dirty="0"/>
              <a:t>Engelhardt and </a:t>
            </a:r>
            <a:r>
              <a:rPr lang="en-US" dirty="0" err="1"/>
              <a:t>Dachsbacher</a:t>
            </a:r>
            <a:r>
              <a:rPr lang="en-US" dirty="0"/>
              <a:t> in </a:t>
            </a:r>
            <a:r>
              <a:rPr lang="en-US" noProof="0" dirty="0"/>
              <a:t>2010.</a:t>
            </a:r>
            <a:br>
              <a:rPr lang="en-US" noProof="0" dirty="0"/>
            </a:br>
            <a:r>
              <a:rPr lang="en-US" dirty="0"/>
              <a:t>This is an optimization technique based on the observation that light shafts emanate radially from the lights position on screen.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in-scattered radiance is mostly smoothly along this </a:t>
            </a:r>
            <a:r>
              <a:rPr lang="en-US" dirty="0" err="1"/>
              <a:t>epipolar</a:t>
            </a:r>
            <a:r>
              <a:rPr lang="en-US" dirty="0"/>
              <a:t> lines in screen space.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So we sparsely place ray march samples on </a:t>
            </a:r>
            <a:r>
              <a:rPr lang="en-US" dirty="0" err="1"/>
              <a:t>eipolar</a:t>
            </a:r>
            <a:r>
              <a:rPr lang="en-US" dirty="0"/>
              <a:t> lines and interpolate between them. </a:t>
            </a:r>
            <a:br>
              <a:rPr lang="en-US" dirty="0"/>
            </a:br>
            <a:r>
              <a:rPr lang="en-US" dirty="0"/>
              <a:t>This drastically reduce ray count but keeps the result sharp.</a:t>
            </a:r>
            <a:br>
              <a:rPr lang="en-US" dirty="0"/>
            </a:br>
            <a:r>
              <a:rPr lang="en-US" dirty="0"/>
              <a:t>Our implementation is inspired by </a:t>
            </a:r>
            <a:r>
              <a:rPr lang="en-US" dirty="0" err="1"/>
              <a:t>Egor</a:t>
            </a:r>
            <a:r>
              <a:rPr lang="en-US" dirty="0"/>
              <a:t> </a:t>
            </a:r>
            <a:r>
              <a:rPr lang="en-US" dirty="0" err="1"/>
              <a:t>Yusov’s</a:t>
            </a:r>
            <a:r>
              <a:rPr lang="en-US" dirty="0"/>
              <a:t> GDC presentation from 2013 and we use it for our primary directional light only.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br>
              <a:rPr lang="en-US" noProof="0" dirty="0"/>
            </a:b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76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9869986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77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0647777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First we have to find the start and end point for all </a:t>
            </a:r>
            <a:r>
              <a:rPr lang="en-US" noProof="0" dirty="0" err="1"/>
              <a:t>epipolar</a:t>
            </a:r>
            <a:r>
              <a:rPr lang="en-US" noProof="0" dirty="0"/>
              <a:t> lines on screen.</a:t>
            </a:r>
          </a:p>
          <a:p>
            <a:r>
              <a:rPr lang="en-US" noProof="0" dirty="0"/>
              <a:t>For this we project our light on the screen, if the light is within our screen borders we just use this screen space position as start point for all </a:t>
            </a:r>
            <a:r>
              <a:rPr lang="en-US" noProof="0" dirty="0" err="1"/>
              <a:t>epipolar</a:t>
            </a:r>
            <a:r>
              <a:rPr lang="en-US" noProof="0" dirty="0"/>
              <a:t> lines.</a:t>
            </a:r>
            <a:br>
              <a:rPr lang="en-US" noProof="0" dirty="0"/>
            </a:br>
            <a:r>
              <a:rPr lang="en-US" noProof="0" dirty="0"/>
              <a:t>If the light falls outside our screen boundaries, some of the </a:t>
            </a:r>
            <a:r>
              <a:rPr lang="en-US" noProof="0" dirty="0" err="1"/>
              <a:t>epipolar</a:t>
            </a:r>
            <a:r>
              <a:rPr lang="en-US" noProof="0" dirty="0"/>
              <a:t> lines will be completely invisible.</a:t>
            </a:r>
            <a:br>
              <a:rPr lang="en-US" noProof="0" dirty="0"/>
            </a:br>
            <a:r>
              <a:rPr lang="en-US" noProof="0" dirty="0"/>
              <a:t>The remaining lines need to be intersected and clipped against the screen borders to find the start point.</a:t>
            </a:r>
          </a:p>
          <a:p>
            <a:r>
              <a:rPr lang="en-US" noProof="0" dirty="0"/>
              <a:t>The end points will be </a:t>
            </a:r>
            <a:r>
              <a:rPr lang="en-US" dirty="0"/>
              <a:t>placed </a:t>
            </a:r>
            <a:r>
              <a:rPr lang="en-US" noProof="0" dirty="0"/>
              <a:t>e</a:t>
            </a:r>
            <a:r>
              <a:rPr lang="en-US" dirty="0" err="1"/>
              <a:t>quidistantly</a:t>
            </a:r>
            <a:r>
              <a:rPr lang="en-US" dirty="0"/>
              <a:t> on the screen borders.</a:t>
            </a:r>
          </a:p>
          <a:p>
            <a:pPr algn="l"/>
            <a:r>
              <a:rPr lang="en-US" noProof="0" dirty="0"/>
              <a:t>We store start, end point pairs in a buffer for later use. </a:t>
            </a:r>
            <a:br>
              <a:rPr lang="en-US" noProof="0" dirty="0"/>
            </a:br>
            <a:r>
              <a:rPr lang="en-US" noProof="0" dirty="0"/>
              <a:t>For invisible lines we store large negative off-screen coordinates for start and end point.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78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5110622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We now </a:t>
            </a:r>
            <a:r>
              <a:rPr lang="en-US" noProof="0" dirty="0" err="1"/>
              <a:t>equidistanly</a:t>
            </a:r>
            <a:r>
              <a:rPr lang="en-US" noProof="0" dirty="0"/>
              <a:t> place samples between each start and end point pair.</a:t>
            </a:r>
            <a:br>
              <a:rPr lang="en-US" noProof="0" dirty="0"/>
            </a:br>
            <a:r>
              <a:rPr lang="en-US" noProof="0" dirty="0"/>
              <a:t>Because our </a:t>
            </a:r>
            <a:r>
              <a:rPr lang="en-US" noProof="0" dirty="0" err="1"/>
              <a:t>epipolar</a:t>
            </a:r>
            <a:r>
              <a:rPr lang="en-US" noProof="0" dirty="0"/>
              <a:t> lines do not have the same length in screen space, some samples became to dense, especially if the light source is near the screen border.</a:t>
            </a:r>
          </a:p>
          <a:p>
            <a:r>
              <a:rPr lang="en-US" noProof="0" dirty="0"/>
              <a:t>To fix this, we scale the sample distance to be equal in screen space where some samples could now be outside the screen and become invalid.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79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633898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We launch a compute shader with one thread for all </a:t>
            </a:r>
            <a:r>
              <a:rPr lang="en-US" noProof="0" dirty="0" err="1"/>
              <a:t>epipolar</a:t>
            </a:r>
            <a:r>
              <a:rPr lang="en-US" noProof="0" dirty="0"/>
              <a:t> coordinate candidates.</a:t>
            </a:r>
            <a:br>
              <a:rPr lang="en-US" noProof="0" dirty="0"/>
            </a:br>
            <a:r>
              <a:rPr lang="en-US" noProof="0" dirty="0"/>
              <a:t>For each sample candidate we compute the screen space position and store it in a 16 bit lookup texture.</a:t>
            </a:r>
            <a:br>
              <a:rPr lang="en-US" noProof="0" dirty="0"/>
            </a:br>
            <a:r>
              <a:rPr lang="en-US" noProof="0" dirty="0"/>
              <a:t>Where each row in the lookup texture corresponds to one </a:t>
            </a:r>
            <a:r>
              <a:rPr lang="en-US" noProof="0" dirty="0" err="1"/>
              <a:t>epipolar</a:t>
            </a:r>
            <a:r>
              <a:rPr lang="en-US" noProof="0" dirty="0"/>
              <a:t> line and each column corresponds to one sample on the line.</a:t>
            </a:r>
          </a:p>
          <a:p>
            <a:r>
              <a:rPr lang="en-US" noProof="0" dirty="0"/>
              <a:t>For invalid sample we store a negative off-screen coordinate.</a:t>
            </a:r>
            <a:br>
              <a:rPr lang="en-US" noProof="0" dirty="0"/>
            </a:br>
            <a:br>
              <a:rPr lang="en-US" noProof="0" dirty="0"/>
            </a:b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80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8100820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But this are still a lot of samples and it would be to expensive to ray march all of them.</a:t>
            </a:r>
            <a:br>
              <a:rPr lang="en-US" noProof="0" dirty="0"/>
            </a:br>
            <a:r>
              <a:rPr lang="en-US" noProof="0" dirty="0"/>
              <a:t>Also most of the samples are smooth along the </a:t>
            </a:r>
            <a:r>
              <a:rPr lang="en-US" noProof="0" dirty="0" err="1"/>
              <a:t>eipolar</a:t>
            </a:r>
            <a:r>
              <a:rPr lang="en-US" noProof="0" dirty="0"/>
              <a:t> line which makes it unnecessary to ray-march them.</a:t>
            </a:r>
            <a:br>
              <a:rPr lang="en-US" noProof="0" dirty="0"/>
            </a:br>
            <a:r>
              <a:rPr lang="en-US" noProof="0" dirty="0"/>
              <a:t>Instead we chose some samples that will be ray-marched and all other samples will be interpolated from them.</a:t>
            </a:r>
          </a:p>
          <a:p>
            <a:r>
              <a:rPr lang="en-US" noProof="0" dirty="0"/>
              <a:t>We first </a:t>
            </a:r>
            <a:r>
              <a:rPr lang="en-US" dirty="0"/>
              <a:t>equidistantly place initial rays every N samples, we chose N to be 32 in our implementation.</a:t>
            </a:r>
            <a:br>
              <a:rPr lang="en-US" dirty="0"/>
            </a:br>
            <a:r>
              <a:rPr lang="en-US" dirty="0"/>
              <a:t>Then we place more rays where they are really needed.</a:t>
            </a:r>
            <a:br>
              <a:rPr lang="en-US" dirty="0"/>
            </a:br>
            <a:r>
              <a:rPr lang="en-US" dirty="0"/>
              <a:t>We test for depth buffer and shadow map discontinuities and place additional rays on both sides of it.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81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9079335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Each red dot in the screen shot is a ray-marching sample, you can see additional samples are placed at geometry borders and shadows on the water surface.</a:t>
            </a:r>
          </a:p>
          <a:p>
            <a:r>
              <a:rPr lang="en-US" noProof="0" dirty="0"/>
              <a:t>We also place some additional samples near the light source to avoid shadow map flickering artefacts.</a:t>
            </a:r>
            <a:br>
              <a:rPr lang="en-US" noProof="0" dirty="0"/>
            </a:b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82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2226927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Here are some insights how the sample selection works.</a:t>
            </a:r>
            <a:br>
              <a:rPr lang="en-US" noProof="0" dirty="0"/>
            </a:br>
            <a:r>
              <a:rPr lang="en-US" noProof="0" dirty="0"/>
              <a:t>We run a compute shader with one thread per </a:t>
            </a:r>
            <a:r>
              <a:rPr lang="en-US" noProof="0" dirty="0" err="1"/>
              <a:t>epipolar</a:t>
            </a:r>
            <a:r>
              <a:rPr lang="en-US" noProof="0" dirty="0"/>
              <a:t> coordinate.</a:t>
            </a:r>
            <a:br>
              <a:rPr lang="en-US" noProof="0" dirty="0"/>
            </a:br>
            <a:r>
              <a:rPr lang="en-US" noProof="0" dirty="0"/>
              <a:t>We chose a thread group size equal the initial sample distance, 8 in this slide graphics, 32 in Enshrouded.</a:t>
            </a:r>
          </a:p>
          <a:p>
            <a:r>
              <a:rPr lang="en-US" noProof="0" dirty="0"/>
              <a:t>The first sample in a thread group and the last sample in the </a:t>
            </a:r>
            <a:r>
              <a:rPr lang="en-US" noProof="0" dirty="0" err="1"/>
              <a:t>epipolar</a:t>
            </a:r>
            <a:r>
              <a:rPr lang="en-US" noProof="0" dirty="0"/>
              <a:t> line are our initial rays and will always be marched.</a:t>
            </a:r>
            <a:br>
              <a:rPr lang="en-US" noProof="0" dirty="0"/>
            </a:br>
            <a:r>
              <a:rPr lang="en-US" noProof="0" dirty="0"/>
              <a:t>We test each other sample for a discontinuity.</a:t>
            </a:r>
            <a:br>
              <a:rPr lang="en-US" noProof="0" dirty="0"/>
            </a:br>
            <a:r>
              <a:rPr lang="en-US" noProof="0" dirty="0"/>
              <a:t>If we found a discontinuity we atomic OR the corresponding bit in a group shared bitmask.</a:t>
            </a:r>
            <a:br>
              <a:rPr lang="en-US" noProof="0" dirty="0"/>
            </a:br>
            <a:r>
              <a:rPr lang="en-US" noProof="0" dirty="0"/>
              <a:t>After group sync we check this bitmask and place rays on both sides of the discontinuity.</a:t>
            </a:r>
            <a:br>
              <a:rPr lang="en-US" noProof="0" dirty="0"/>
            </a:br>
            <a:r>
              <a:rPr lang="en-US" noProof="0" dirty="0"/>
              <a:t>We append all selected samples to a structured buffer where we store line and sample index.</a:t>
            </a:r>
            <a:br>
              <a:rPr lang="en-US" noProof="0" dirty="0"/>
            </a:br>
            <a:r>
              <a:rPr lang="en-US" noProof="0" dirty="0"/>
              <a:t>We also atomic OR all ray marching sample in a UINT bitmask texture.</a:t>
            </a:r>
            <a:br>
              <a:rPr lang="en-US" noProof="0" dirty="0"/>
            </a:br>
            <a:r>
              <a:rPr lang="en-US" noProof="0" dirty="0"/>
              <a:t>This texture will be used later to find the nearest rays for interpolation.</a:t>
            </a:r>
            <a:br>
              <a:rPr lang="en-US" noProof="0" dirty="0"/>
            </a:b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83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7370335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The ray-marching is straight forward, we </a:t>
            </a:r>
            <a:r>
              <a:rPr lang="en-US" noProof="0" dirty="0" err="1"/>
              <a:t>DispatchIndirect</a:t>
            </a:r>
            <a:r>
              <a:rPr lang="en-US" noProof="0" dirty="0"/>
              <a:t> a compute shader with one thread per ray.</a:t>
            </a:r>
            <a:br>
              <a:rPr lang="en-US" noProof="0" dirty="0"/>
            </a:br>
            <a:r>
              <a:rPr lang="en-US" noProof="0" dirty="0"/>
              <a:t>We march in light space and sample the cascade shadow map and shadow volume.</a:t>
            </a:r>
          </a:p>
          <a:p>
            <a:r>
              <a:rPr lang="en-US" noProof="0" dirty="0"/>
              <a:t>The underwater transmittance of the incoming light is approximated using the water shadow map.</a:t>
            </a:r>
            <a:br>
              <a:rPr lang="en-US" noProof="0" dirty="0"/>
            </a:br>
            <a:r>
              <a:rPr lang="en-US" noProof="0" dirty="0"/>
              <a:t>We also sample our animated caustics texture, where we increase the </a:t>
            </a:r>
            <a:r>
              <a:rPr lang="en-US" noProof="0" dirty="0" err="1"/>
              <a:t>mip</a:t>
            </a:r>
            <a:r>
              <a:rPr lang="en-US" noProof="0" dirty="0"/>
              <a:t>-level with increasing water depth to simulate some diffusion of the light.</a:t>
            </a:r>
            <a:br>
              <a:rPr lang="en-US" noProof="0" dirty="0"/>
            </a:br>
            <a:r>
              <a:rPr lang="en-US" noProof="0" dirty="0"/>
              <a:t>Because the caustics texture is not energy conservative we have to multiply a normalization factor afterwards.</a:t>
            </a:r>
            <a:br>
              <a:rPr lang="en-US" noProof="0" dirty="0"/>
            </a:br>
            <a:r>
              <a:rPr lang="en-US" noProof="0" dirty="0"/>
              <a:t>We omit the phase function during ray-marching because it could break due to linear interpolation, instead we apply it later in compositing.</a:t>
            </a:r>
          </a:p>
          <a:p>
            <a:r>
              <a:rPr lang="en-US" noProof="0" dirty="0"/>
              <a:t>The resulting in-scattering is sparsely written into an </a:t>
            </a:r>
            <a:r>
              <a:rPr lang="en-US" noProof="0" dirty="0" err="1"/>
              <a:t>epipolar</a:t>
            </a:r>
            <a:r>
              <a:rPr lang="en-US" noProof="0" dirty="0"/>
              <a:t> texture as you can see on the right side of the slide.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84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5405714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After ray-marching we must interpolate the remaining samples in the </a:t>
            </a:r>
            <a:r>
              <a:rPr lang="en-US" noProof="0" dirty="0" err="1"/>
              <a:t>epipolar</a:t>
            </a:r>
            <a:r>
              <a:rPr lang="en-US" noProof="0" dirty="0"/>
              <a:t> texture.</a:t>
            </a:r>
            <a:br>
              <a:rPr lang="en-US" noProof="0" dirty="0"/>
            </a:br>
            <a:r>
              <a:rPr lang="en-US" noProof="0" dirty="0"/>
              <a:t>We launch a compute shader with one thread per </a:t>
            </a:r>
            <a:r>
              <a:rPr lang="en-US" noProof="0" dirty="0" err="1"/>
              <a:t>epipolar</a:t>
            </a:r>
            <a:r>
              <a:rPr lang="en-US" noProof="0" dirty="0"/>
              <a:t> coordinate and early out all ray-marched or invalid samples.</a:t>
            </a:r>
          </a:p>
          <a:p>
            <a:r>
              <a:rPr lang="en-US" noProof="0" dirty="0"/>
              <a:t>For every other sample we linearly interpolate from the two nearest ray-marched samples.</a:t>
            </a:r>
          </a:p>
          <a:p>
            <a:r>
              <a:rPr lang="en-US" noProof="0" dirty="0"/>
              <a:t>We search for the first set bits on the left and right side in the bit mask texture from the sample generation.</a:t>
            </a:r>
            <a:br>
              <a:rPr lang="en-US" noProof="0" dirty="0"/>
            </a:br>
            <a:r>
              <a:rPr lang="en-US" noProof="0" dirty="0"/>
              <a:t>The interpolated result is stored in the same texture where we load ray-marched samples from.</a:t>
            </a:r>
            <a:br>
              <a:rPr lang="en-US" noProof="0" dirty="0"/>
            </a:b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85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8310378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Now we have a </a:t>
            </a:r>
            <a:r>
              <a:rPr lang="en-US" noProof="0" dirty="0" err="1"/>
              <a:t>epipolar</a:t>
            </a:r>
            <a:r>
              <a:rPr lang="en-US" noProof="0" dirty="0"/>
              <a:t> texture with our directional light in-scattering but we need to “unwrap” it to screen space.</a:t>
            </a:r>
          </a:p>
          <a:p>
            <a:r>
              <a:rPr lang="en-US" noProof="0" dirty="0"/>
              <a:t>To do so, we first compute the screen space ray from the light position through the full resolution pixel.</a:t>
            </a:r>
            <a:br>
              <a:rPr lang="en-US" noProof="0" dirty="0"/>
            </a:br>
            <a:r>
              <a:rPr lang="en-US" noProof="0" dirty="0"/>
              <a:t>Then we find the two closest </a:t>
            </a:r>
            <a:r>
              <a:rPr lang="en-US" noProof="0" dirty="0" err="1"/>
              <a:t>eipipolar</a:t>
            </a:r>
            <a:r>
              <a:rPr lang="en-US" noProof="0" dirty="0"/>
              <a:t> lines from which we will interpolate and project current pixel onto this lines using the precomputed start and end points.</a:t>
            </a:r>
            <a:br>
              <a:rPr lang="en-US" noProof="0" dirty="0"/>
            </a:br>
            <a:r>
              <a:rPr lang="en-US" noProof="0" dirty="0"/>
              <a:t>We now compute the UV coordinates and bilinear weights of the two nearest samples on each line.</a:t>
            </a:r>
          </a:p>
          <a:p>
            <a:r>
              <a:rPr lang="en-US" noProof="0" dirty="0"/>
              <a:t>To avoid artefacts at depth discrepancies we also compute bilateral weights from the depth difference.</a:t>
            </a:r>
          </a:p>
          <a:p>
            <a:r>
              <a:rPr lang="en-US" noProof="0" dirty="0"/>
              <a:t>After interpolating the final pixel we apply the HG phase function.</a:t>
            </a:r>
            <a:br>
              <a:rPr lang="en-US" noProof="0" dirty="0"/>
            </a:b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86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6127029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Because the </a:t>
            </a:r>
            <a:r>
              <a:rPr lang="en-US" noProof="0" dirty="0" err="1"/>
              <a:t>epipolar</a:t>
            </a:r>
            <a:r>
              <a:rPr lang="en-US" noProof="0" dirty="0"/>
              <a:t> texture only contains directional light we still need to compute in-scattering for point lights and global illumination.</a:t>
            </a:r>
            <a:br>
              <a:rPr lang="en-US" noProof="0" dirty="0"/>
            </a:br>
            <a:r>
              <a:rPr lang="en-US" noProof="0" dirty="0"/>
              <a:t>We ray-march our </a:t>
            </a:r>
            <a:r>
              <a:rPr lang="en-US" noProof="0" dirty="0" err="1"/>
              <a:t>froxel</a:t>
            </a:r>
            <a:r>
              <a:rPr lang="en-US" noProof="0" dirty="0"/>
              <a:t> volume radiance texture in full resolution with low sample count and add the result to the directional light.</a:t>
            </a:r>
          </a:p>
          <a:p>
            <a:r>
              <a:rPr lang="en-US" dirty="0"/>
              <a:t>It's worth mentioning that we</a:t>
            </a:r>
            <a:r>
              <a:rPr lang="en-US" noProof="0" dirty="0"/>
              <a:t> also clamp the length of all underwater rays by a maximum distance, calculated from the water extinction coefficients.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87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5687338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As last step in the volumetric render-pipeline we composite the water with fog and scene irradiance.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/>
              <a:t>For this we render two full-screen passes where the first pass is needed because of refraction through air/water interface.</a:t>
            </a:r>
            <a:br>
              <a:rPr lang="en-US" noProof="0" dirty="0"/>
            </a:br>
            <a:r>
              <a:rPr lang="en-US" noProof="0" dirty="0"/>
              <a:t>We also render the water surface during compositing.</a:t>
            </a:r>
            <a:br>
              <a:rPr lang="en-US" noProof="0" dirty="0"/>
            </a:br>
            <a:r>
              <a:rPr lang="en-US" dirty="0"/>
              <a:t>For more information’s please check out Andreas </a:t>
            </a:r>
            <a:r>
              <a:rPr lang="en-US" dirty="0" err="1"/>
              <a:t>Mantler’s</a:t>
            </a:r>
            <a:r>
              <a:rPr lang="en-US" dirty="0"/>
              <a:t> talk about water rendering in Enshrouded</a:t>
            </a:r>
          </a:p>
          <a:p>
            <a:br>
              <a:rPr lang="en-US" noProof="0" dirty="0"/>
            </a:b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88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8155320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But how we handle transparent geometry ?</a:t>
            </a:r>
          </a:p>
          <a:p>
            <a:endParaRPr lang="en-US" noProof="0" dirty="0"/>
          </a:p>
          <a:p>
            <a:r>
              <a:rPr lang="en-US" noProof="0" dirty="0"/>
              <a:t>We first separate transparent geometry in under and above water draws.</a:t>
            </a:r>
            <a:br>
              <a:rPr lang="en-US" noProof="0" dirty="0"/>
            </a:br>
            <a:r>
              <a:rPr lang="en-US" noProof="0" dirty="0"/>
              <a:t>For the underwater geometry we multiply the pixels color by the analytically computed water transmittance based on the pixels depth.</a:t>
            </a:r>
          </a:p>
          <a:p>
            <a:r>
              <a:rPr lang="en-US" noProof="0" dirty="0"/>
              <a:t>Because we do not have any in-scattering for the given pixel we fade it out over distance by multiply the luminance of the transmittance to the pixels alpha value.</a:t>
            </a:r>
            <a:br>
              <a:rPr lang="en-US" noProof="0" dirty="0"/>
            </a:br>
            <a:br>
              <a:rPr lang="en-US" noProof="0" dirty="0"/>
            </a:br>
            <a:r>
              <a:rPr lang="en-US" noProof="0" dirty="0"/>
              <a:t>For geometry above water we need to combine it with the fog.</a:t>
            </a:r>
          </a:p>
          <a:p>
            <a:r>
              <a:rPr lang="en-US" noProof="0" dirty="0"/>
              <a:t>Unfortunately we can not use the </a:t>
            </a:r>
            <a:r>
              <a:rPr lang="en-US" noProof="0" dirty="0" err="1"/>
              <a:t>froxel</a:t>
            </a:r>
            <a:r>
              <a:rPr lang="en-US" noProof="0" dirty="0"/>
              <a:t> volume because it don’t contains the voxel fog.</a:t>
            </a:r>
            <a:br>
              <a:rPr lang="en-US" noProof="0" dirty="0"/>
            </a:br>
            <a:r>
              <a:rPr lang="en-US" noProof="0" dirty="0"/>
              <a:t>Instead we try to approximate the fraction of fog to apply by using mean and variance from transmittance weighted depth.</a:t>
            </a:r>
            <a:br>
              <a:rPr lang="en-US" noProof="0" dirty="0"/>
            </a:br>
            <a:r>
              <a:rPr lang="en-US" noProof="0" dirty="0"/>
              <a:t>We are not happy with this solution because it is not accurate and fails in some situations.</a:t>
            </a:r>
          </a:p>
          <a:p>
            <a:r>
              <a:rPr lang="en-US" noProof="0" dirty="0"/>
              <a:t>This is definitely an issue we still need to work on.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89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3706307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So what did we learned from all of this ?</a:t>
            </a:r>
            <a:br>
              <a:rPr lang="en-US" noProof="0" dirty="0"/>
            </a:br>
            <a:endParaRPr lang="en-US" noProof="0" dirty="0"/>
          </a:p>
          <a:p>
            <a:r>
              <a:rPr lang="en-US" noProof="0" dirty="0"/>
              <a:t>First of all volume rendering is hard, there are still a lot of trickery needed for real-time rendering.</a:t>
            </a:r>
            <a:br>
              <a:rPr lang="en-US" noProof="0" dirty="0"/>
            </a:br>
            <a:r>
              <a:rPr lang="en-US" dirty="0"/>
              <a:t>Having a unified solution for all our different media types would be nice but didn’t worked for us.</a:t>
            </a:r>
          </a:p>
          <a:p>
            <a:r>
              <a:rPr lang="en-US" noProof="0" dirty="0"/>
              <a:t>Temporal accumulation is not ideal for volumetric rendering but </a:t>
            </a:r>
            <a:r>
              <a:rPr lang="en-US" dirty="0"/>
              <a:t>unfortunately still needed.</a:t>
            </a:r>
          </a:p>
          <a:p>
            <a:r>
              <a:rPr lang="en-US" noProof="0" dirty="0"/>
              <a:t>It’s sometimes hard to match the art direction and stay some sort of physically based.</a:t>
            </a:r>
          </a:p>
          <a:p>
            <a:r>
              <a:rPr lang="en-US" noProof="0" dirty="0"/>
              <a:t>Transparent draw composition definitely need more work and is the subject of ongoing research.</a:t>
            </a:r>
          </a:p>
          <a:p>
            <a:r>
              <a:rPr lang="en-US" noProof="0" dirty="0"/>
              <a:t>And we also would like to integrate volume rendering in our global illumination system but haven’t found a suitable solution yet.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90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5102136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Thank you for your attention.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91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7794542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AE9709-26AC-42F8-A073-C9BF31A29440}" type="slidenum">
              <a:rPr lang="de-DE" smtClean="0"/>
              <a:t>92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3570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B22560-03A5-D4F3-B1D0-A811CD54BD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0010BC0-E8A9-96FF-5A38-704D943D12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962118F-A894-643A-EEC8-3640F83C1C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802A7B-A59C-4BBC-80D1-19A7FCFBB617}" type="datetimeFigureOut">
              <a:rPr lang="de-DE" smtClean="0"/>
              <a:t>17.11.2025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2413813-C311-F5A6-69E6-7E1976D84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55A293F-9C75-300F-14F1-7C81DF2BC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70520" y="6423025"/>
            <a:ext cx="2743200" cy="365125"/>
          </a:xfrm>
          <a:prstGeom prst="rect">
            <a:avLst/>
          </a:prstGeom>
        </p:spPr>
        <p:txBody>
          <a:bodyPr/>
          <a:lstStyle/>
          <a:p>
            <a:fld id="{CEFF5DB3-8AE0-4125-B3E7-FF9C43B99A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2760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0598A4-407A-B832-EA32-165904532F12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9F4ACC0-9663-9764-FFA5-9D8C9FE66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756431F-7090-527F-8443-3BA82C532A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802A7B-A59C-4BBC-80D1-19A7FCFBB617}" type="datetimeFigureOut">
              <a:rPr lang="de-DE" smtClean="0"/>
              <a:t>17.11.2025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FD1542E-691F-B341-DFAC-B5100FB17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BE6F108-FE54-55A9-9C0C-ED36A1DE8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70520" y="6423025"/>
            <a:ext cx="2743200" cy="365125"/>
          </a:xfrm>
          <a:prstGeom prst="rect">
            <a:avLst/>
          </a:prstGeom>
        </p:spPr>
        <p:txBody>
          <a:bodyPr/>
          <a:lstStyle/>
          <a:p>
            <a:fld id="{CEFF5DB3-8AE0-4125-B3E7-FF9C43B99A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6175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8211ED-51C7-9C59-E81D-529470B6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A25D8FD-6860-7A5D-0A44-88ADF0C9FE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AB05D8D-6D64-F5E3-24F9-E0DF833F27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802A7B-A59C-4BBC-80D1-19A7FCFBB617}" type="datetimeFigureOut">
              <a:rPr lang="de-DE" smtClean="0"/>
              <a:t>17.11.2025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FADA963-7199-D7E6-8F94-1BAE9F4AE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4F00F3-6315-0E64-5B93-054689F0E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70520" y="6423025"/>
            <a:ext cx="2743200" cy="365125"/>
          </a:xfrm>
          <a:prstGeom prst="rect">
            <a:avLst/>
          </a:prstGeom>
        </p:spPr>
        <p:txBody>
          <a:bodyPr/>
          <a:lstStyle/>
          <a:p>
            <a:fld id="{CEFF5DB3-8AE0-4125-B3E7-FF9C43B99A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3673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EBFFFB-9A54-749F-C9F1-D22066C75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575758F-3634-927B-BD1C-A2A827CB26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C2246F5-9E71-890D-FE8B-AF9B86B108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E00CFCD-8E36-E3AC-D84E-E1DD25A13E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802A7B-A59C-4BBC-80D1-19A7FCFBB617}" type="datetimeFigureOut">
              <a:rPr lang="de-DE" smtClean="0"/>
              <a:t>17.11.2025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3EBA868-ACD4-5128-1052-FE7304F0F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B34DC3B-13F7-C880-D624-530026E38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70520" y="6423025"/>
            <a:ext cx="2743200" cy="365125"/>
          </a:xfrm>
          <a:prstGeom prst="rect">
            <a:avLst/>
          </a:prstGeom>
        </p:spPr>
        <p:txBody>
          <a:bodyPr/>
          <a:lstStyle/>
          <a:p>
            <a:fld id="{CEFF5DB3-8AE0-4125-B3E7-FF9C43B99A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0216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771C54-2793-025C-1CB4-08C44EA1E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DEDF0F1-4895-A28B-8E2C-2A72A7D93B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CB722B4-46FF-8C39-CB8A-4CE11F010E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C4E3076-1562-7A94-4BB2-2D3F8EB478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EE54734-EA37-E375-F264-34740A912D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1E929AA-59AE-6726-20BB-983D08C226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802A7B-A59C-4BBC-80D1-19A7FCFBB617}" type="datetimeFigureOut">
              <a:rPr lang="de-DE" smtClean="0"/>
              <a:t>17.11.2025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0543283-093C-9138-F34B-D2A82123B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A1EA8EC-3C4F-FD86-C9A6-E11BC73CC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70520" y="6423025"/>
            <a:ext cx="2743200" cy="365125"/>
          </a:xfrm>
          <a:prstGeom prst="rect">
            <a:avLst/>
          </a:prstGeom>
        </p:spPr>
        <p:txBody>
          <a:bodyPr/>
          <a:lstStyle/>
          <a:p>
            <a:fld id="{CEFF5DB3-8AE0-4125-B3E7-FF9C43B99A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0457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527694-8C60-17E9-A6F9-9786C20F9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88121B0-AECA-C660-2147-14F6DC19B7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802A7B-A59C-4BBC-80D1-19A7FCFBB617}" type="datetimeFigureOut">
              <a:rPr lang="de-DE" smtClean="0"/>
              <a:t>17.11.2025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5C45635-4E0C-AE74-69D5-A5917D293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97EC84D-93BE-C9FD-F1B7-24B4AC756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70520" y="6423025"/>
            <a:ext cx="2743200" cy="365125"/>
          </a:xfrm>
          <a:prstGeom prst="rect">
            <a:avLst/>
          </a:prstGeom>
        </p:spPr>
        <p:txBody>
          <a:bodyPr/>
          <a:lstStyle/>
          <a:p>
            <a:fld id="{CEFF5DB3-8AE0-4125-B3E7-FF9C43B99A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0586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E34BDAD-2DC2-B521-CF1E-8DCCFA88BF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802A7B-A59C-4BBC-80D1-19A7FCFBB617}" type="datetimeFigureOut">
              <a:rPr lang="de-DE" smtClean="0"/>
              <a:t>17.11.2025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9AB0AD6-B1F8-A5A8-8433-CC9D848C7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AEBF9EF-E227-6416-F5C7-76CFB4A26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70520" y="6423025"/>
            <a:ext cx="2743200" cy="365125"/>
          </a:xfrm>
          <a:prstGeom prst="rect">
            <a:avLst/>
          </a:prstGeom>
        </p:spPr>
        <p:txBody>
          <a:bodyPr/>
          <a:lstStyle/>
          <a:p>
            <a:fld id="{CEFF5DB3-8AE0-4125-B3E7-FF9C43B99A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5473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F34916-7889-B81E-1953-1528D69D7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EED47BB-FEE6-BAE0-1568-753C6F8C54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14643FB-4EF0-8988-B893-32397EE01B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3ED5806-B55C-937A-BC74-EC06EB6CFF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802A7B-A59C-4BBC-80D1-19A7FCFBB617}" type="datetimeFigureOut">
              <a:rPr lang="de-DE" smtClean="0"/>
              <a:t>17.11.2025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8265ABD-FE21-F242-8339-92BA52C5D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EDFB86B-7A1D-B516-CB8F-D42D78BD4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70520" y="6423025"/>
            <a:ext cx="2743200" cy="365125"/>
          </a:xfrm>
          <a:prstGeom prst="rect">
            <a:avLst/>
          </a:prstGeom>
        </p:spPr>
        <p:txBody>
          <a:bodyPr/>
          <a:lstStyle/>
          <a:p>
            <a:fld id="{CEFF5DB3-8AE0-4125-B3E7-FF9C43B99A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3512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10AA1F-AC36-17B7-1896-9CF61DEE4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CC268CA-6312-6FDF-59F2-F00CBB7C2B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401EE83-6855-1CAA-E75B-E622142C5B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D94B66C-6E13-33E3-7BC1-919A62D200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802A7B-A59C-4BBC-80D1-19A7FCFBB617}" type="datetimeFigureOut">
              <a:rPr lang="de-DE" smtClean="0"/>
              <a:t>17.11.2025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B801ED9-5301-9629-F7C3-335E27ECB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3B26463-E3FD-62B2-D381-C6B797F74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70520" y="6423025"/>
            <a:ext cx="2743200" cy="365125"/>
          </a:xfrm>
          <a:prstGeom prst="rect">
            <a:avLst/>
          </a:prstGeom>
        </p:spPr>
        <p:txBody>
          <a:bodyPr/>
          <a:lstStyle/>
          <a:p>
            <a:fld id="{CEFF5DB3-8AE0-4125-B3E7-FF9C43B99A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2674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6B0081-525D-34E2-8E0A-05E6A013C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68A203F-49E8-8659-050C-FEB2AD160E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3675051-F2EA-348C-C99D-7E0CD88D12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802A7B-A59C-4BBC-80D1-19A7FCFBB617}" type="datetimeFigureOut">
              <a:rPr lang="de-DE" smtClean="0"/>
              <a:t>17.11.2025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BC00345-F46A-6204-A428-171FC3366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0106CF4-E0FE-4FE0-0B72-B7F5C6A02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70520" y="6423025"/>
            <a:ext cx="2743200" cy="365125"/>
          </a:xfrm>
          <a:prstGeom prst="rect">
            <a:avLst/>
          </a:prstGeom>
        </p:spPr>
        <p:txBody>
          <a:bodyPr/>
          <a:lstStyle/>
          <a:p>
            <a:fld id="{CEFF5DB3-8AE0-4125-B3E7-FF9C43B99A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9465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8D26620-F685-14CE-44DF-A1577BA7C6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580F5BC-B5B0-6164-8075-AA2DC3AAF1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A2C478C-871C-CDD0-EC62-4D7EDD8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802A7B-A59C-4BBC-80D1-19A7FCFBB617}" type="datetimeFigureOut">
              <a:rPr lang="de-DE" smtClean="0"/>
              <a:t>17.11.2025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563380F-9EA1-4753-AD95-AB822FECE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21B5F76-5FC6-9766-0430-5824BDC85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70520" y="6423025"/>
            <a:ext cx="2743200" cy="365125"/>
          </a:xfrm>
          <a:prstGeom prst="rect">
            <a:avLst/>
          </a:prstGeom>
        </p:spPr>
        <p:txBody>
          <a:bodyPr/>
          <a:lstStyle/>
          <a:p>
            <a:fld id="{CEFF5DB3-8AE0-4125-B3E7-FF9C43B99A0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5372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4A1AECDC-DDD3-4A14-8F37-71E94FB09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F06867C-82A8-BE31-A7F8-B4BE0F8621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C2B91A2-A442-E9E1-89BC-742F329A4D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19160" y="6423025"/>
            <a:ext cx="1371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FF5DB3-8AE0-4125-B3E7-FF9C43B99A04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9981EF1B-EEE1-6617-E3E0-8AC638350DC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88100"/>
            <a:ext cx="121920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136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Relationship Id="rId9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1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microsoft.com/office/2007/relationships/hdphoto" Target="../media/hdphoto6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microsoft.com/office/2007/relationships/hdphoto" Target="../media/hdphoto7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8.wdp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microsoft.com/office/2007/relationships/hdphoto" Target="../media/hdphoto9.wdp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9.wdp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9.wdp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9.wdp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0.wdp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0.wdp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0.wdp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1.wdp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1.wdp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40.png"/><Relationship Id="rId4" Type="http://schemas.openxmlformats.org/officeDocument/2006/relationships/image" Target="../media/image41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microsoft.com/office/2007/relationships/hdphoto" Target="../media/hdphoto11.wdp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1.wdp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1.wdp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1.wdp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1.wdp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2.wdp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2.wdp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2.wdp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2.wdp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2.wdp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2.wdp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2.wdp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2.wdp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2.wdp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2.wdp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microsoft.com/office/2007/relationships/hdphoto" Target="../media/hdphoto12.wdp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2.wdp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2.wdp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6.xml"/><Relationship Id="rId7" Type="http://schemas.openxmlformats.org/officeDocument/2006/relationships/image" Target="../media/image6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microsoft.com/office/2007/relationships/hdphoto" Target="../media/hdphoto13.wdp"/><Relationship Id="rId4" Type="http://schemas.openxmlformats.org/officeDocument/2006/relationships/image" Target="../media/image6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7.xml"/><Relationship Id="rId7" Type="http://schemas.openxmlformats.org/officeDocument/2006/relationships/image" Target="../media/image66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microsoft.com/office/2007/relationships/hdphoto" Target="../media/hdphoto13.wdp"/><Relationship Id="rId4" Type="http://schemas.openxmlformats.org/officeDocument/2006/relationships/image" Target="../media/image65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microsoft.com/office/2007/relationships/hdphoto" Target="../media/hdphoto13.wdp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microsoft.com/office/2007/relationships/hdphoto" Target="../media/hdphoto13.wdp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4.wdp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4.wdp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4.wdp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4.wdp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4.wdp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png"/><Relationship Id="rId4" Type="http://schemas.microsoft.com/office/2007/relationships/hdphoto" Target="../media/hdphoto14.wdp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4.wdp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4.wdp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microsoft.com/office/2007/relationships/hdphoto" Target="../media/hdphoto14.wdp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1.png"/><Relationship Id="rId4" Type="http://schemas.microsoft.com/office/2007/relationships/hdphoto" Target="../media/hdphoto14.wdp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4.wdp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4.wdp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5.wdp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5.wdp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5.wdp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5.wdp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uerrilla-games.com/read/nubis-authoring-real-time-volumetric-cloudscapes-with-the-decima-engine" TargetMode="External"/><Relationship Id="rId13" Type="http://schemas.openxmlformats.org/officeDocument/2006/relationships/hyperlink" Target="https://media.gdcvault.com/gdc2013/slides/822368Yusov_Egor_Practical_Implementation_of_Light.pdf" TargetMode="External"/><Relationship Id="rId3" Type="http://schemas.openxmlformats.org/officeDocument/2006/relationships/hyperlink" Target="https://graphicsprogrammingconference.com/archive/2024/" TargetMode="External"/><Relationship Id="rId7" Type="http://schemas.openxmlformats.org/officeDocument/2006/relationships/hyperlink" Target="https://www.guerrilla-games.com/read/nubis-evolved" TargetMode="External"/><Relationship Id="rId12" Type="http://schemas.openxmlformats.org/officeDocument/2006/relationships/hyperlink" Target="https://diglib.eg.org/server/api/core/bitstreams/5021235d-38be-4605-92ed-9cda69b11faf/content" TargetMode="External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uerrilla-games.com/read/nubis-cubed" TargetMode="External"/><Relationship Id="rId11" Type="http://schemas.openxmlformats.org/officeDocument/2006/relationships/hyperlink" Target="https://inria.hal.science/inria-00288758/en" TargetMode="External"/><Relationship Id="rId5" Type="http://schemas.openxmlformats.org/officeDocument/2006/relationships/hyperlink" Target="https://www.ea.com/frostbite/news/physically-based-sky-atmosphere-and-cloud-rendering" TargetMode="External"/><Relationship Id="rId10" Type="http://schemas.openxmlformats.org/officeDocument/2006/relationships/hyperlink" Target="https://advances.realtimerendering.com/s2019/slides_public_release.pptx" TargetMode="External"/><Relationship Id="rId4" Type="http://schemas.openxmlformats.org/officeDocument/2006/relationships/hyperlink" Target="https://www.ea.com/frostbite/news/physically-based-unified-volumetric-rendering-in-frostbite" TargetMode="External"/><Relationship Id="rId9" Type="http://schemas.openxmlformats.org/officeDocument/2006/relationships/hyperlink" Target="https://bartwronski.com/wp-content/uploads/2014/03/ac4_gdc.pdf" TargetMode="External"/><Relationship Id="rId14" Type="http://schemas.openxmlformats.org/officeDocument/2006/relationships/hyperlink" Target="https://advances.realtimerendering.com/s2013/Tatarchuk-Destiny-SIGGRAPH2013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723B41BB-1B9E-40E7-8DAD-E7C341590A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939A3-6716-405B-B055-FA3594B3D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1127" y="4396121"/>
            <a:ext cx="9755024" cy="1187228"/>
          </a:xfrm>
          <a:ln>
            <a:noFill/>
          </a:ln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b="1" noProof="0" dirty="0"/>
              <a:t>Philipp Krause</a:t>
            </a:r>
          </a:p>
          <a:p>
            <a:pPr marL="0" indent="0">
              <a:buNone/>
            </a:pPr>
            <a:r>
              <a:rPr lang="en-US" sz="2400" dirty="0"/>
              <a:t>Senior Graphics Programmer @ </a:t>
            </a:r>
            <a:r>
              <a:rPr lang="en-US" sz="2400" noProof="0" dirty="0"/>
              <a:t>Keen Games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6302D85B-D255-4EB4-90CA-C631384F5F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kumimoji="0" lang="de-DE" altLang="de-DE" sz="4000" b="0" i="0" u="none" strike="noStrike" cap="none" normalizeH="0" baseline="0" dirty="0" err="1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Introduction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AEFC487-007E-4572-BB6D-E4AB746723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127" y="1311965"/>
            <a:ext cx="2892566" cy="2892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478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noProof="0" dirty="0"/>
              <a:t>Agenda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939A3-6716-405B-B055-FA3594B3D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1965"/>
            <a:ext cx="10515600" cy="4864998"/>
          </a:xfrm>
        </p:spPr>
        <p:txBody>
          <a:bodyPr>
            <a:normAutofit/>
          </a:bodyPr>
          <a:lstStyle/>
          <a:p>
            <a:endParaRPr lang="en-US" noProof="0" dirty="0"/>
          </a:p>
          <a:p>
            <a:r>
              <a:rPr lang="en-US" noProof="0" dirty="0"/>
              <a:t>Volume Rendering Introduction</a:t>
            </a:r>
          </a:p>
          <a:p>
            <a:r>
              <a:rPr lang="en-US" noProof="0" dirty="0"/>
              <a:t>Motivation </a:t>
            </a:r>
          </a:p>
          <a:p>
            <a:r>
              <a:rPr lang="en-US" noProof="0" dirty="0"/>
              <a:t>Data Model</a:t>
            </a:r>
          </a:p>
          <a:p>
            <a:r>
              <a:rPr lang="en-US" dirty="0"/>
              <a:t>Render Pipeline</a:t>
            </a:r>
          </a:p>
          <a:p>
            <a:pPr lvl="1"/>
            <a:r>
              <a:rPr lang="en-US" dirty="0"/>
              <a:t>Fog</a:t>
            </a:r>
          </a:p>
          <a:p>
            <a:pPr lvl="1"/>
            <a:r>
              <a:rPr lang="en-US" dirty="0"/>
              <a:t>Clouds</a:t>
            </a:r>
          </a:p>
          <a:p>
            <a:pPr lvl="1"/>
            <a:r>
              <a:rPr lang="en-US" dirty="0"/>
              <a:t>Water</a:t>
            </a:r>
          </a:p>
          <a:p>
            <a:r>
              <a:rPr lang="en-US" noProof="0" dirty="0"/>
              <a:t>Conclusion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6302D85B-D255-4EB4-90CA-C631384F5F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kumimoji="0" lang="de-DE" altLang="de-DE" sz="40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Agenda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20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noProof="0" dirty="0"/>
              <a:t>Absorption, </a:t>
            </a:r>
            <a:r>
              <a:rPr lang="en-US" dirty="0"/>
              <a:t>S</a:t>
            </a:r>
            <a:r>
              <a:rPr lang="en-US" noProof="0" dirty="0" err="1"/>
              <a:t>cattering</a:t>
            </a:r>
            <a:r>
              <a:rPr lang="en-US" noProof="0" dirty="0"/>
              <a:t> and Emission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939A3-6716-405B-B055-FA3594B3D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1965"/>
            <a:ext cx="10515600" cy="486499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noProof="0" dirty="0"/>
              <a:t> 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63F5BDB1-BEC2-42D0-8692-455385F1F2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95808" y="5348386"/>
            <a:ext cx="475961" cy="292899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5D9ADFFB-78E8-434C-8B00-B90B55EE27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8196" y="5366823"/>
            <a:ext cx="475960" cy="271977"/>
          </a:xfrm>
          <a:prstGeom prst="rect">
            <a:avLst/>
          </a:prstGeom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3B592618-A924-4E41-822F-5DB189055EE0}"/>
              </a:ext>
            </a:extLst>
          </p:cNvPr>
          <p:cNvSpPr txBox="1"/>
          <p:nvPr/>
        </p:nvSpPr>
        <p:spPr>
          <a:xfrm>
            <a:off x="5033623" y="5285542"/>
            <a:ext cx="22872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 = scattering coefficient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AC549729-83FA-48C5-9C3C-B0587833C0E8}"/>
              </a:ext>
            </a:extLst>
          </p:cNvPr>
          <p:cNvSpPr txBox="1"/>
          <p:nvPr/>
        </p:nvSpPr>
        <p:spPr>
          <a:xfrm>
            <a:off x="1261436" y="5300246"/>
            <a:ext cx="23546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 = absorption coefficient</a:t>
            </a:r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D0016D57-9D2C-4CF4-A6B7-A3D1A2BA05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40" y="2032217"/>
            <a:ext cx="3011035" cy="3121216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F170575F-A798-4678-BCB6-5FFC8B03C9F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808" y="2032217"/>
            <a:ext cx="3000379" cy="3121216"/>
          </a:xfrm>
          <a:prstGeom prst="rect">
            <a:avLst/>
          </a:prstGeom>
        </p:spPr>
      </p:pic>
      <p:sp>
        <p:nvSpPr>
          <p:cNvPr id="25" name="Textfeld 24">
            <a:extLst>
              <a:ext uri="{FF2B5EF4-FFF2-40B4-BE49-F238E27FC236}">
                <a16:creationId xmlns:a16="http://schemas.microsoft.com/office/drawing/2014/main" id="{3CF4ECFB-7572-48A5-AB18-5525DE3CCE53}"/>
              </a:ext>
            </a:extLst>
          </p:cNvPr>
          <p:cNvSpPr txBox="1"/>
          <p:nvPr/>
        </p:nvSpPr>
        <p:spPr>
          <a:xfrm>
            <a:off x="838196" y="1410481"/>
            <a:ext cx="18035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/>
              <a:t>Absorption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3290AC50-E057-462B-8DF9-90F468447DE1}"/>
              </a:ext>
            </a:extLst>
          </p:cNvPr>
          <p:cNvSpPr txBox="1"/>
          <p:nvPr/>
        </p:nvSpPr>
        <p:spPr>
          <a:xfrm>
            <a:off x="4536243" y="1411215"/>
            <a:ext cx="16410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Scattering</a:t>
            </a:r>
          </a:p>
        </p:txBody>
      </p:sp>
      <p:sp>
        <p:nvSpPr>
          <p:cNvPr id="27" name="Rectangle 1">
            <a:extLst>
              <a:ext uri="{FF2B5EF4-FFF2-40B4-BE49-F238E27FC236}">
                <a16:creationId xmlns:a16="http://schemas.microsoft.com/office/drawing/2014/main" id="{66A8BD4D-0A2A-42C8-8C1C-5D90AA39B5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Volume Rendering Introduktion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8E39B75-2153-43FE-AC58-55CDC75F540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3421" y="2032217"/>
            <a:ext cx="3000379" cy="3121216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0F619E7F-C32C-42CC-9214-6DA1FF9776AD}"/>
              </a:ext>
            </a:extLst>
          </p:cNvPr>
          <p:cNvSpPr txBox="1"/>
          <p:nvPr/>
        </p:nvSpPr>
        <p:spPr>
          <a:xfrm>
            <a:off x="8353421" y="1410481"/>
            <a:ext cx="16433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Emission</a:t>
            </a:r>
          </a:p>
        </p:txBody>
      </p:sp>
    </p:spTree>
    <p:extLst>
      <p:ext uri="{BB962C8B-B14F-4D97-AF65-F5344CB8AC3E}">
        <p14:creationId xmlns:p14="http://schemas.microsoft.com/office/powerpoint/2010/main" val="1887292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noProof="0" dirty="0"/>
              <a:t>Scattering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feld 14">
                <a:extLst>
                  <a:ext uri="{FF2B5EF4-FFF2-40B4-BE49-F238E27FC236}">
                    <a16:creationId xmlns:a16="http://schemas.microsoft.com/office/drawing/2014/main" id="{C040D023-1E26-49E7-9F7E-5ED28610DB46}"/>
                  </a:ext>
                </a:extLst>
              </p:cNvPr>
              <p:cNvSpPr txBox="1"/>
              <p:nvPr/>
            </p:nvSpPr>
            <p:spPr>
              <a:xfrm>
                <a:off x="1964782" y="5474593"/>
                <a:ext cx="3104376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de-DE" i="1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de-DE">
                        <a:latin typeface="Cambria Math" panose="02040503050406030204" pitchFamily="18" charset="0"/>
                      </a:rPr>
                      <m:t>p</m:t>
                    </m:r>
                    <m:r>
                      <a:rPr lang="de-DE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= phase function</a:t>
                </a:r>
              </a:p>
            </p:txBody>
          </p:sp>
        </mc:Choice>
        <mc:Fallback xmlns="">
          <p:sp>
            <p:nvSpPr>
              <p:cNvPr id="15" name="Textfeld 14">
                <a:extLst>
                  <a:ext uri="{FF2B5EF4-FFF2-40B4-BE49-F238E27FC236}">
                    <a16:creationId xmlns:a16="http://schemas.microsoft.com/office/drawing/2014/main" id="{C040D023-1E26-49E7-9F7E-5ED28610DB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4782" y="5474593"/>
                <a:ext cx="3104376" cy="390748"/>
              </a:xfrm>
              <a:prstGeom prst="rect">
                <a:avLst/>
              </a:prstGeom>
              <a:blipFill>
                <a:blip r:embed="rId3"/>
                <a:stretch>
                  <a:fillRect t="-7813" r="-1176" b="-1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">
            <a:extLst>
              <a:ext uri="{FF2B5EF4-FFF2-40B4-BE49-F238E27FC236}">
                <a16:creationId xmlns:a16="http://schemas.microsoft.com/office/drawing/2014/main" id="{361C52A4-1265-49E5-A2B0-42A1C0783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Volume Rendering Introduktion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46" name="Gruppieren 45">
            <a:extLst>
              <a:ext uri="{FF2B5EF4-FFF2-40B4-BE49-F238E27FC236}">
                <a16:creationId xmlns:a16="http://schemas.microsoft.com/office/drawing/2014/main" id="{631961C1-A2B6-471B-BF5B-2466F7B578F0}"/>
              </a:ext>
            </a:extLst>
          </p:cNvPr>
          <p:cNvGrpSpPr/>
          <p:nvPr/>
        </p:nvGrpSpPr>
        <p:grpSpPr>
          <a:xfrm>
            <a:off x="983557" y="2062178"/>
            <a:ext cx="4733923" cy="2733643"/>
            <a:chOff x="2373330" y="1524081"/>
            <a:chExt cx="6097991" cy="2733643"/>
          </a:xfrm>
        </p:grpSpPr>
        <p:sp>
          <p:nvSpPr>
            <p:cNvPr id="47" name="Zylinder 46">
              <a:extLst>
                <a:ext uri="{FF2B5EF4-FFF2-40B4-BE49-F238E27FC236}">
                  <a16:creationId xmlns:a16="http://schemas.microsoft.com/office/drawing/2014/main" id="{4448E730-5F45-412F-BDF0-45F70BC19EF6}"/>
                </a:ext>
              </a:extLst>
            </p:cNvPr>
            <p:cNvSpPr/>
            <p:nvPr/>
          </p:nvSpPr>
          <p:spPr>
            <a:xfrm rot="5400000">
              <a:off x="5085708" y="1696347"/>
              <a:ext cx="1623316" cy="2527442"/>
            </a:xfrm>
            <a:prstGeom prst="can">
              <a:avLst>
                <a:gd name="adj" fmla="val 31329"/>
              </a:avLst>
            </a:prstGeom>
            <a:pattFill prst="pct5">
              <a:fgClr>
                <a:schemeClr val="tx1"/>
              </a:fgClr>
              <a:bgClr>
                <a:schemeClr val="bg2"/>
              </a:bgClr>
            </a:pattFill>
            <a:ln cap="flat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Geschweifte Klammer links 47">
              <a:extLst>
                <a:ext uri="{FF2B5EF4-FFF2-40B4-BE49-F238E27FC236}">
                  <a16:creationId xmlns:a16="http://schemas.microsoft.com/office/drawing/2014/main" id="{FA165290-4C01-4595-A7BE-ED1176515E96}"/>
                </a:ext>
              </a:extLst>
            </p:cNvPr>
            <p:cNvSpPr/>
            <p:nvPr/>
          </p:nvSpPr>
          <p:spPr>
            <a:xfrm rot="5400000">
              <a:off x="5720003" y="1054976"/>
              <a:ext cx="251248" cy="1889519"/>
            </a:xfrm>
            <a:prstGeom prst="leftBrace">
              <a:avLst>
                <a:gd name="adj1" fmla="val 55035"/>
                <a:gd name="adj2" fmla="val 50000"/>
              </a:avLst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id="{5B636A3B-D31F-475A-854C-4CDBAB5C7767}"/>
                </a:ext>
              </a:extLst>
            </p:cNvPr>
            <p:cNvSpPr txBox="1"/>
            <p:nvPr/>
          </p:nvSpPr>
          <p:spPr>
            <a:xfrm>
              <a:off x="5636741" y="1524081"/>
              <a:ext cx="5212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d</a:t>
              </a:r>
              <a:r>
                <a:rPr lang="en-US" sz="1400" i="1" dirty="0"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t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feld 49">
                  <a:extLst>
                    <a:ext uri="{FF2B5EF4-FFF2-40B4-BE49-F238E27FC236}">
                      <a16:creationId xmlns:a16="http://schemas.microsoft.com/office/drawing/2014/main" id="{C17E53F5-A350-47A8-B8E3-0C439D62EF5C}"/>
                    </a:ext>
                  </a:extLst>
                </p:cNvPr>
                <p:cNvSpPr txBox="1"/>
                <p:nvPr/>
              </p:nvSpPr>
              <p:spPr>
                <a:xfrm>
                  <a:off x="7467520" y="2425576"/>
                  <a:ext cx="839589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pt-BR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sz="140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de-DE" sz="1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de-DE" sz="1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de-DE" sz="1400" b="0" i="0" smtClean="0">
                            <a:latin typeface="Cambria Math" panose="02040503050406030204" pitchFamily="18" charset="0"/>
                          </a:rPr>
                          <m:t>p</m:t>
                        </m:r>
                        <m:r>
                          <a:rPr lang="de-DE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de-DE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  <m:r>
                          <a:rPr lang="de-DE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50" name="Textfeld 49">
                  <a:extLst>
                    <a:ext uri="{FF2B5EF4-FFF2-40B4-BE49-F238E27FC236}">
                      <a16:creationId xmlns:a16="http://schemas.microsoft.com/office/drawing/2014/main" id="{C17E53F5-A350-47A8-B8E3-0C439D62EF5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67520" y="2425576"/>
                  <a:ext cx="839589" cy="215444"/>
                </a:xfrm>
                <a:prstGeom prst="rect">
                  <a:avLst/>
                </a:prstGeom>
                <a:blipFill>
                  <a:blip r:embed="rId4"/>
                  <a:stretch>
                    <a:fillRect l="-5607" r="-8411" b="-3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feld 50">
                  <a:extLst>
                    <a:ext uri="{FF2B5EF4-FFF2-40B4-BE49-F238E27FC236}">
                      <a16:creationId xmlns:a16="http://schemas.microsoft.com/office/drawing/2014/main" id="{C65DD7EA-89AE-43C5-AAFA-B26BD8F0E201}"/>
                    </a:ext>
                  </a:extLst>
                </p:cNvPr>
                <p:cNvSpPr txBox="1"/>
                <p:nvPr/>
              </p:nvSpPr>
              <p:spPr>
                <a:xfrm>
                  <a:off x="2579872" y="2433815"/>
                  <a:ext cx="2021375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pt-BR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sz="140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de-DE" sz="1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de-DE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sz="1400" b="0" i="0" smtClean="0">
                                <a:latin typeface="Cambria Math" panose="02040503050406030204" pitchFamily="18" charset="0"/>
                              </a:rPr>
                              <m:t>p</m:t>
                            </m:r>
                            <m:r>
                              <a:rPr lang="de-DE" sz="14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</m:d>
                        <m:r>
                          <a:rPr lang="de-DE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de-DE" sz="1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d</m:t>
                        </m:r>
                        <m:sSub>
                          <m:sSubPr>
                            <m:ctrlPr>
                              <a:rPr lang="pt-BR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sz="140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de-DE" sz="1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de-DE" sz="1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de-DE" sz="1400" i="0">
                            <a:latin typeface="Cambria Math" panose="02040503050406030204" pitchFamily="18" charset="0"/>
                          </a:rPr>
                          <m:t>p</m:t>
                        </m:r>
                        <m:r>
                          <a:rPr lang="de-DE" sz="1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de-DE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  <m:r>
                          <a:rPr lang="de-DE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51" name="Textfeld 50">
                  <a:extLst>
                    <a:ext uri="{FF2B5EF4-FFF2-40B4-BE49-F238E27FC236}">
                      <a16:creationId xmlns:a16="http://schemas.microsoft.com/office/drawing/2014/main" id="{C65DD7EA-89AE-43C5-AAFA-B26BD8F0E20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79872" y="2433815"/>
                  <a:ext cx="2021375" cy="215444"/>
                </a:xfrm>
                <a:prstGeom prst="rect">
                  <a:avLst/>
                </a:prstGeom>
                <a:blipFill>
                  <a:blip r:embed="rId5"/>
                  <a:stretch>
                    <a:fillRect l="-1946" r="-3113" b="-3428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2" name="Gerade Verbindung mit Pfeil 51">
              <a:extLst>
                <a:ext uri="{FF2B5EF4-FFF2-40B4-BE49-F238E27FC236}">
                  <a16:creationId xmlns:a16="http://schemas.microsoft.com/office/drawing/2014/main" id="{CC8BB2DD-BE01-4C65-A0E9-A5098C50D0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73330" y="2889942"/>
              <a:ext cx="2136758" cy="0"/>
            </a:xfrm>
            <a:prstGeom prst="straightConnector1">
              <a:avLst/>
            </a:prstGeom>
            <a:ln w="50800">
              <a:solidFill>
                <a:schemeClr val="accent4"/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Gerade Verbindung mit Pfeil 52">
              <a:extLst>
                <a:ext uri="{FF2B5EF4-FFF2-40B4-BE49-F238E27FC236}">
                  <a16:creationId xmlns:a16="http://schemas.microsoft.com/office/drawing/2014/main" id="{39D952F6-3C30-4D20-9A39-68EF0DD533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25523" y="2888164"/>
              <a:ext cx="1545798" cy="0"/>
            </a:xfrm>
            <a:prstGeom prst="straightConnector1">
              <a:avLst/>
            </a:prstGeom>
            <a:ln w="50800">
              <a:solidFill>
                <a:schemeClr val="accent4"/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Gerade Verbindung mit Pfeil 53">
              <a:extLst>
                <a:ext uri="{FF2B5EF4-FFF2-40B4-BE49-F238E27FC236}">
                  <a16:creationId xmlns:a16="http://schemas.microsoft.com/office/drawing/2014/main" id="{9CA1085C-5ED4-417F-B18C-00ECF46EF35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34244" y="3229705"/>
              <a:ext cx="1397728" cy="0"/>
            </a:xfrm>
            <a:prstGeom prst="straightConnector1">
              <a:avLst/>
            </a:prstGeom>
            <a:ln w="50800" cap="rnd">
              <a:solidFill>
                <a:schemeClr val="accent4"/>
              </a:solidFill>
              <a:miter lim="800000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Gerader Verbinder 54">
              <a:extLst>
                <a:ext uri="{FF2B5EF4-FFF2-40B4-BE49-F238E27FC236}">
                  <a16:creationId xmlns:a16="http://schemas.microsoft.com/office/drawing/2014/main" id="{9558CD4A-F682-4A21-A449-51B393D1A169}"/>
                </a:ext>
              </a:extLst>
            </p:cNvPr>
            <p:cNvCxnSpPr>
              <a:cxnSpLocks/>
            </p:cNvCxnSpPr>
            <p:nvPr/>
          </p:nvCxnSpPr>
          <p:spPr>
            <a:xfrm>
              <a:off x="6446143" y="3229705"/>
              <a:ext cx="958760" cy="1028019"/>
            </a:xfrm>
            <a:prstGeom prst="line">
              <a:avLst/>
            </a:prstGeom>
            <a:ln w="50800" cap="rnd">
              <a:solidFill>
                <a:schemeClr val="accent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Gerade Verbindung mit Pfeil 55">
              <a:extLst>
                <a:ext uri="{FF2B5EF4-FFF2-40B4-BE49-F238E27FC236}">
                  <a16:creationId xmlns:a16="http://schemas.microsoft.com/office/drawing/2014/main" id="{5D206578-070B-4A9C-8ABB-BCC09B549A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11216" y="2650933"/>
              <a:ext cx="1397728" cy="0"/>
            </a:xfrm>
            <a:prstGeom prst="straightConnector1">
              <a:avLst/>
            </a:prstGeom>
            <a:ln w="50800" cap="rnd">
              <a:solidFill>
                <a:schemeClr val="accent4"/>
              </a:solidFill>
              <a:miter lim="800000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Gerader Verbinder 56">
              <a:extLst>
                <a:ext uri="{FF2B5EF4-FFF2-40B4-BE49-F238E27FC236}">
                  <a16:creationId xmlns:a16="http://schemas.microsoft.com/office/drawing/2014/main" id="{9B4119C3-1686-4286-BC33-68B8A0DA967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08944" y="1789605"/>
              <a:ext cx="949318" cy="861328"/>
            </a:xfrm>
            <a:prstGeom prst="line">
              <a:avLst/>
            </a:prstGeom>
            <a:ln w="50800" cap="rnd">
              <a:solidFill>
                <a:schemeClr val="accent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Textfeld 57">
                  <a:extLst>
                    <a:ext uri="{FF2B5EF4-FFF2-40B4-BE49-F238E27FC236}">
                      <a16:creationId xmlns:a16="http://schemas.microsoft.com/office/drawing/2014/main" id="{DFB1E724-0AAF-448F-A4FE-9626749B8AE0}"/>
                    </a:ext>
                  </a:extLst>
                </p:cNvPr>
                <p:cNvSpPr txBox="1"/>
                <p:nvPr/>
              </p:nvSpPr>
              <p:spPr>
                <a:xfrm>
                  <a:off x="5925559" y="2888164"/>
                  <a:ext cx="192037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de-DE" sz="1400" b="0" i="0" smtClean="0">
                            <a:latin typeface="Cambria Math" panose="02040503050406030204" pitchFamily="18" charset="0"/>
                          </a:rPr>
                          <m:t>p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58" name="Textfeld 57">
                  <a:extLst>
                    <a:ext uri="{FF2B5EF4-FFF2-40B4-BE49-F238E27FC236}">
                      <a16:creationId xmlns:a16="http://schemas.microsoft.com/office/drawing/2014/main" id="{DFB1E724-0AAF-448F-A4FE-9626749B8AE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25559" y="2888164"/>
                  <a:ext cx="192037" cy="215444"/>
                </a:xfrm>
                <a:prstGeom prst="rect">
                  <a:avLst/>
                </a:prstGeom>
                <a:blipFill>
                  <a:blip r:embed="rId6"/>
                  <a:stretch>
                    <a:fillRect l="-29167" r="-25000" b="-2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B186DC1E-8DBA-45C2-BCB1-8F2B716A769E}"/>
                </a:ext>
              </a:extLst>
            </p:cNvPr>
            <p:cNvSpPr/>
            <p:nvPr/>
          </p:nvSpPr>
          <p:spPr>
            <a:xfrm>
              <a:off x="5769958" y="2890634"/>
              <a:ext cx="94928" cy="9492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" name="Gruppieren 61">
            <a:extLst>
              <a:ext uri="{FF2B5EF4-FFF2-40B4-BE49-F238E27FC236}">
                <a16:creationId xmlns:a16="http://schemas.microsoft.com/office/drawing/2014/main" id="{F87218DA-D18A-4594-8085-B4A9BEF6C6B4}"/>
              </a:ext>
            </a:extLst>
          </p:cNvPr>
          <p:cNvGrpSpPr/>
          <p:nvPr/>
        </p:nvGrpSpPr>
        <p:grpSpPr>
          <a:xfrm>
            <a:off x="6469344" y="2004428"/>
            <a:ext cx="4733923" cy="2306750"/>
            <a:chOff x="2373330" y="1464976"/>
            <a:chExt cx="6097991" cy="2306750"/>
          </a:xfrm>
        </p:grpSpPr>
        <p:sp>
          <p:nvSpPr>
            <p:cNvPr id="63" name="Zylinder 62">
              <a:extLst>
                <a:ext uri="{FF2B5EF4-FFF2-40B4-BE49-F238E27FC236}">
                  <a16:creationId xmlns:a16="http://schemas.microsoft.com/office/drawing/2014/main" id="{A0040655-D2CE-4804-80FA-6C6656E3239F}"/>
                </a:ext>
              </a:extLst>
            </p:cNvPr>
            <p:cNvSpPr/>
            <p:nvPr/>
          </p:nvSpPr>
          <p:spPr>
            <a:xfrm rot="5400000">
              <a:off x="5085708" y="1696347"/>
              <a:ext cx="1623316" cy="2527442"/>
            </a:xfrm>
            <a:prstGeom prst="can">
              <a:avLst>
                <a:gd name="adj" fmla="val 31329"/>
              </a:avLst>
            </a:prstGeom>
            <a:pattFill prst="pct5">
              <a:fgClr>
                <a:schemeClr val="tx1"/>
              </a:fgClr>
              <a:bgClr>
                <a:schemeClr val="bg2"/>
              </a:bgClr>
            </a:pattFill>
            <a:ln cap="flat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Geschweifte Klammer links 63">
              <a:extLst>
                <a:ext uri="{FF2B5EF4-FFF2-40B4-BE49-F238E27FC236}">
                  <a16:creationId xmlns:a16="http://schemas.microsoft.com/office/drawing/2014/main" id="{3083FAAC-EFCA-41D3-A845-E3E55AAE56C8}"/>
                </a:ext>
              </a:extLst>
            </p:cNvPr>
            <p:cNvSpPr/>
            <p:nvPr/>
          </p:nvSpPr>
          <p:spPr>
            <a:xfrm rot="5400000">
              <a:off x="5720003" y="1054976"/>
              <a:ext cx="251248" cy="1889519"/>
            </a:xfrm>
            <a:prstGeom prst="leftBrace">
              <a:avLst>
                <a:gd name="adj1" fmla="val 55035"/>
                <a:gd name="adj2" fmla="val 50000"/>
              </a:avLst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feld 64">
              <a:extLst>
                <a:ext uri="{FF2B5EF4-FFF2-40B4-BE49-F238E27FC236}">
                  <a16:creationId xmlns:a16="http://schemas.microsoft.com/office/drawing/2014/main" id="{AD32E40A-231D-423B-A78A-CD3273525370}"/>
                </a:ext>
              </a:extLst>
            </p:cNvPr>
            <p:cNvSpPr txBox="1"/>
            <p:nvPr/>
          </p:nvSpPr>
          <p:spPr>
            <a:xfrm>
              <a:off x="5636741" y="1524081"/>
              <a:ext cx="5212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d</a:t>
              </a:r>
              <a:r>
                <a:rPr lang="en-US" sz="1400" i="1" dirty="0"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t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Textfeld 65">
                  <a:extLst>
                    <a:ext uri="{FF2B5EF4-FFF2-40B4-BE49-F238E27FC236}">
                      <a16:creationId xmlns:a16="http://schemas.microsoft.com/office/drawing/2014/main" id="{9A098FA8-E23F-4102-B3B7-4B86E49A57D1}"/>
                    </a:ext>
                  </a:extLst>
                </p:cNvPr>
                <p:cNvSpPr txBox="1"/>
                <p:nvPr/>
              </p:nvSpPr>
              <p:spPr>
                <a:xfrm>
                  <a:off x="7467520" y="2425576"/>
                  <a:ext cx="839589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pt-BR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sz="140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de-DE" sz="1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de-DE" sz="1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de-DE" sz="1400" b="0" i="0" smtClean="0">
                            <a:latin typeface="Cambria Math" panose="02040503050406030204" pitchFamily="18" charset="0"/>
                          </a:rPr>
                          <m:t>p</m:t>
                        </m:r>
                        <m:r>
                          <a:rPr lang="de-DE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de-DE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  <m:r>
                          <a:rPr lang="de-DE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66" name="Textfeld 65">
                  <a:extLst>
                    <a:ext uri="{FF2B5EF4-FFF2-40B4-BE49-F238E27FC236}">
                      <a16:creationId xmlns:a16="http://schemas.microsoft.com/office/drawing/2014/main" id="{9A098FA8-E23F-4102-B3B7-4B86E49A57D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67520" y="2425576"/>
                  <a:ext cx="839589" cy="215444"/>
                </a:xfrm>
                <a:prstGeom prst="rect">
                  <a:avLst/>
                </a:prstGeom>
                <a:blipFill>
                  <a:blip r:embed="rId7"/>
                  <a:stretch>
                    <a:fillRect l="-5607" r="-7477" b="-3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Textfeld 66">
                  <a:extLst>
                    <a:ext uri="{FF2B5EF4-FFF2-40B4-BE49-F238E27FC236}">
                      <a16:creationId xmlns:a16="http://schemas.microsoft.com/office/drawing/2014/main" id="{9C151F6A-127B-4499-B5E9-76B2E75ED799}"/>
                    </a:ext>
                  </a:extLst>
                </p:cNvPr>
                <p:cNvSpPr txBox="1"/>
                <p:nvPr/>
              </p:nvSpPr>
              <p:spPr>
                <a:xfrm>
                  <a:off x="2579872" y="2433815"/>
                  <a:ext cx="2021375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pt-BR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sz="140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de-DE" sz="1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de-DE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de-DE" sz="1400" b="0" i="0" smtClean="0">
                                <a:latin typeface="Cambria Math" panose="02040503050406030204" pitchFamily="18" charset="0"/>
                              </a:rPr>
                              <m:t>p</m:t>
                            </m:r>
                            <m:r>
                              <a:rPr lang="de-DE" sz="14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</m:d>
                        <m:r>
                          <a:rPr lang="de-DE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de-DE" sz="1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d</m:t>
                        </m:r>
                        <m:sSub>
                          <m:sSubPr>
                            <m:ctrlPr>
                              <a:rPr lang="pt-BR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sz="140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de-DE" sz="1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de-DE" sz="1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de-DE" sz="1400" i="0">
                            <a:latin typeface="Cambria Math" panose="02040503050406030204" pitchFamily="18" charset="0"/>
                          </a:rPr>
                          <m:t>p</m:t>
                        </m:r>
                        <m:r>
                          <a:rPr lang="de-DE" sz="1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de-DE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  <m:r>
                          <a:rPr lang="de-DE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67" name="Textfeld 66">
                  <a:extLst>
                    <a:ext uri="{FF2B5EF4-FFF2-40B4-BE49-F238E27FC236}">
                      <a16:creationId xmlns:a16="http://schemas.microsoft.com/office/drawing/2014/main" id="{9C151F6A-127B-4499-B5E9-76B2E75ED79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79872" y="2433815"/>
                  <a:ext cx="2021375" cy="215444"/>
                </a:xfrm>
                <a:prstGeom prst="rect">
                  <a:avLst/>
                </a:prstGeom>
                <a:blipFill>
                  <a:blip r:embed="rId8"/>
                  <a:stretch>
                    <a:fillRect l="-1946" r="-3113" b="-3428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8" name="Gerade Verbindung mit Pfeil 67">
              <a:extLst>
                <a:ext uri="{FF2B5EF4-FFF2-40B4-BE49-F238E27FC236}">
                  <a16:creationId xmlns:a16="http://schemas.microsoft.com/office/drawing/2014/main" id="{AE67EF69-C1E4-44C1-9DA2-A24A44061D8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73330" y="2889942"/>
              <a:ext cx="2136758" cy="0"/>
            </a:xfrm>
            <a:prstGeom prst="straightConnector1">
              <a:avLst/>
            </a:prstGeom>
            <a:ln w="50800">
              <a:solidFill>
                <a:schemeClr val="accent4"/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Gerade Verbindung mit Pfeil 68">
              <a:extLst>
                <a:ext uri="{FF2B5EF4-FFF2-40B4-BE49-F238E27FC236}">
                  <a16:creationId xmlns:a16="http://schemas.microsoft.com/office/drawing/2014/main" id="{29C9C795-BA30-48A0-A753-E941B012C38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25523" y="2888164"/>
              <a:ext cx="1545798" cy="0"/>
            </a:xfrm>
            <a:prstGeom prst="straightConnector1">
              <a:avLst/>
            </a:prstGeom>
            <a:ln w="50800">
              <a:solidFill>
                <a:schemeClr val="accent4"/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Gerade Verbindung mit Pfeil 71">
              <a:extLst>
                <a:ext uri="{FF2B5EF4-FFF2-40B4-BE49-F238E27FC236}">
                  <a16:creationId xmlns:a16="http://schemas.microsoft.com/office/drawing/2014/main" id="{2937DB82-CE36-4A0D-8A58-FF64F39144E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724803" y="1464976"/>
              <a:ext cx="911938" cy="1125178"/>
            </a:xfrm>
            <a:prstGeom prst="straightConnector1">
              <a:avLst/>
            </a:prstGeom>
            <a:ln w="50800" cap="rnd">
              <a:solidFill>
                <a:schemeClr val="accent4"/>
              </a:solidFill>
              <a:miter lim="800000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r Verbinder 72">
              <a:extLst>
                <a:ext uri="{FF2B5EF4-FFF2-40B4-BE49-F238E27FC236}">
                  <a16:creationId xmlns:a16="http://schemas.microsoft.com/office/drawing/2014/main" id="{59D5C3B1-AD4C-4037-961C-6CC03D9965E9}"/>
                </a:ext>
              </a:extLst>
            </p:cNvPr>
            <p:cNvCxnSpPr>
              <a:cxnSpLocks/>
            </p:cNvCxnSpPr>
            <p:nvPr/>
          </p:nvCxnSpPr>
          <p:spPr>
            <a:xfrm>
              <a:off x="5636741" y="2591828"/>
              <a:ext cx="1556746" cy="0"/>
            </a:xfrm>
            <a:prstGeom prst="line">
              <a:avLst/>
            </a:prstGeom>
            <a:ln w="50800" cap="rnd">
              <a:solidFill>
                <a:schemeClr val="accent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feld 73">
                  <a:extLst>
                    <a:ext uri="{FF2B5EF4-FFF2-40B4-BE49-F238E27FC236}">
                      <a16:creationId xmlns:a16="http://schemas.microsoft.com/office/drawing/2014/main" id="{557ABC7E-57DF-4F7A-9BA6-6D99CF3D29A1}"/>
                    </a:ext>
                  </a:extLst>
                </p:cNvPr>
                <p:cNvSpPr txBox="1"/>
                <p:nvPr/>
              </p:nvSpPr>
              <p:spPr>
                <a:xfrm>
                  <a:off x="5925559" y="2888164"/>
                  <a:ext cx="192037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de-DE" sz="1400" b="0" i="0" smtClean="0">
                            <a:latin typeface="Cambria Math" panose="02040503050406030204" pitchFamily="18" charset="0"/>
                          </a:rPr>
                          <m:t>p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74" name="Textfeld 73">
                  <a:extLst>
                    <a:ext uri="{FF2B5EF4-FFF2-40B4-BE49-F238E27FC236}">
                      <a16:creationId xmlns:a16="http://schemas.microsoft.com/office/drawing/2014/main" id="{557ABC7E-57DF-4F7A-9BA6-6D99CF3D29A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25559" y="2888164"/>
                  <a:ext cx="192037" cy="215444"/>
                </a:xfrm>
                <a:prstGeom prst="rect">
                  <a:avLst/>
                </a:prstGeom>
                <a:blipFill>
                  <a:blip r:embed="rId6"/>
                  <a:stretch>
                    <a:fillRect l="-29167" r="-25000" b="-2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7102FE6B-2740-4C8C-AAF3-CAF7F72DDFE6}"/>
                </a:ext>
              </a:extLst>
            </p:cNvPr>
            <p:cNvSpPr/>
            <p:nvPr/>
          </p:nvSpPr>
          <p:spPr>
            <a:xfrm>
              <a:off x="5769958" y="2890634"/>
              <a:ext cx="94928" cy="9492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81" name="Gerade Verbindung mit Pfeil 80">
            <a:extLst>
              <a:ext uri="{FF2B5EF4-FFF2-40B4-BE49-F238E27FC236}">
                <a16:creationId xmlns:a16="http://schemas.microsoft.com/office/drawing/2014/main" id="{AADA4B06-60D9-4177-AE5A-4F2C87FF8B0E}"/>
              </a:ext>
            </a:extLst>
          </p:cNvPr>
          <p:cNvCxnSpPr>
            <a:cxnSpLocks/>
          </p:cNvCxnSpPr>
          <p:nvPr/>
        </p:nvCxnSpPr>
        <p:spPr>
          <a:xfrm flipH="1">
            <a:off x="8257244" y="3738044"/>
            <a:ext cx="729764" cy="1052007"/>
          </a:xfrm>
          <a:prstGeom prst="straightConnector1">
            <a:avLst/>
          </a:prstGeom>
          <a:ln w="50800" cap="rnd">
            <a:solidFill>
              <a:schemeClr val="accent4"/>
            </a:solidFill>
            <a:miter lim="800000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Gerader Verbinder 81">
            <a:extLst>
              <a:ext uri="{FF2B5EF4-FFF2-40B4-BE49-F238E27FC236}">
                <a16:creationId xmlns:a16="http://schemas.microsoft.com/office/drawing/2014/main" id="{691F572B-AF2C-489D-B7B0-9791EF965D97}"/>
              </a:ext>
            </a:extLst>
          </p:cNvPr>
          <p:cNvCxnSpPr>
            <a:cxnSpLocks/>
          </p:cNvCxnSpPr>
          <p:nvPr/>
        </p:nvCxnSpPr>
        <p:spPr>
          <a:xfrm>
            <a:off x="9002758" y="3739718"/>
            <a:ext cx="1208515" cy="0"/>
          </a:xfrm>
          <a:prstGeom prst="line">
            <a:avLst/>
          </a:prstGeom>
          <a:ln w="50800" cap="rnd">
            <a:solidFill>
              <a:schemeClr val="accent4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echteck 86">
                <a:extLst>
                  <a:ext uri="{FF2B5EF4-FFF2-40B4-BE49-F238E27FC236}">
                    <a16:creationId xmlns:a16="http://schemas.microsoft.com/office/drawing/2014/main" id="{9EAD9D58-2D6A-4EC6-A526-3777714297EF}"/>
                  </a:ext>
                </a:extLst>
              </p:cNvPr>
              <p:cNvSpPr/>
              <p:nvPr/>
            </p:nvSpPr>
            <p:spPr>
              <a:xfrm>
                <a:off x="7357751" y="4904029"/>
                <a:ext cx="339214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de-DE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d</m:t>
                      </m:r>
                      <m:sSub>
                        <m:sSub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de-DE">
                              <a:latin typeface="Cambria Math" panose="02040503050406030204" pitchFamily="18" charset="0"/>
                            </a:rPr>
                            <m:t>p</m:t>
                          </m:r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de-DE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d>
                        <m:d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de-DE">
                              <a:latin typeface="Cambria Math" panose="02040503050406030204" pitchFamily="18" charset="0"/>
                            </a:rPr>
                            <m:t>p</m:t>
                          </m:r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sSub>
                        <m:sSub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de-DE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de-DE">
                          <a:latin typeface="Cambria Math" panose="02040503050406030204" pitchFamily="18" charset="0"/>
                        </a:rPr>
                        <m:t>p</m:t>
                      </m:r>
                      <m:r>
                        <a:rPr lang="de-DE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m:rPr>
                          <m:nor/>
                        </m:rPr>
                        <a:rPr lang="en-US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d</m:t>
                      </m:r>
                      <m:r>
                        <m:rPr>
                          <m:nor/>
                        </m:rPr>
                        <a:rPr lang="en-US" i="1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t</m:t>
                      </m:r>
                    </m:oMath>
                  </m:oMathPara>
                </a14:m>
                <a:endParaRPr lang="en-US" i="1" dirty="0"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7" name="Rechteck 86">
                <a:extLst>
                  <a:ext uri="{FF2B5EF4-FFF2-40B4-BE49-F238E27FC236}">
                    <a16:creationId xmlns:a16="http://schemas.microsoft.com/office/drawing/2014/main" id="{9EAD9D58-2D6A-4EC6-A526-3777714297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7751" y="4904029"/>
                <a:ext cx="3392147" cy="369332"/>
              </a:xfrm>
              <a:prstGeom prst="rect">
                <a:avLst/>
              </a:prstGeom>
              <a:blipFill>
                <a:blip r:embed="rId9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Rechteck 87">
                <a:extLst>
                  <a:ext uri="{FF2B5EF4-FFF2-40B4-BE49-F238E27FC236}">
                    <a16:creationId xmlns:a16="http://schemas.microsoft.com/office/drawing/2014/main" id="{72322364-773C-4B50-89B6-8237E5FE347D}"/>
                  </a:ext>
                </a:extLst>
              </p:cNvPr>
              <p:cNvSpPr/>
              <p:nvPr/>
            </p:nvSpPr>
            <p:spPr>
              <a:xfrm>
                <a:off x="838200" y="4651363"/>
                <a:ext cx="5354607" cy="7396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de-DE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d</m:t>
                      </m:r>
                      <m:sSub>
                        <m:sSub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de-DE">
                              <a:latin typeface="Cambria Math" panose="02040503050406030204" pitchFamily="18" charset="0"/>
                            </a:rPr>
                            <m:t>p</m:t>
                          </m:r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de-DE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d>
                        <m:d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de-DE">
                              <a:latin typeface="Cambria Math" panose="02040503050406030204" pitchFamily="18" charset="0"/>
                            </a:rPr>
                            <m:t>p</m:t>
                          </m:r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sSub>
                        <m:sSubPr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nary>
                            <m:naryPr>
                              <m:ctrlPr>
                                <a:rPr lang="pt-BR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p>
                                <m:sSupPr>
                                  <m:ctrlPr>
                                    <a:rPr lang="pt-BR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p>
                                  <m: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pt-B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pt-BR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e-DE" b="0" i="1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de-DE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  <m: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de-DE">
                                      <a:latin typeface="Cambria Math" panose="02040503050406030204" pitchFamily="18" charset="0"/>
                                    </a:rPr>
                                    <m:t>p</m:t>
                                  </m:r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de-D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  <m:r>
                                    <a:rPr lang="de-DE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de-DE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de-DE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p>
                                      <m:r>
                                        <a:rPr lang="de-DE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de-DE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m:rPr>
                                  <m:sty m:val="p"/>
                                </m:rPr>
                                <a:rPr lang="de-DE">
                                  <a:latin typeface="Cambria Math" panose="02040503050406030204" pitchFamily="18" charset="0"/>
                                </a:rPr>
                                <m:t>p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de-D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de-D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p>
                                  <m:r>
                                    <a:rPr lang="de-D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  <m:sSup>
                                <m:sSupPr>
                                  <m:ctrlPr>
                                    <a:rPr lang="de-D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de-DE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d</m:t>
                                  </m:r>
                                  <m:r>
                                    <a:rPr lang="de-D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p>
                                  <m:r>
                                    <a:rPr lang="de-D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nary>
                          <m:r>
                            <m:rPr>
                              <m:nor/>
                            </m:rPr>
                            <a:rPr lang="en-US" dirty="0"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d</m:t>
                          </m:r>
                          <m:r>
                            <m:rPr>
                              <m:nor/>
                            </m:rPr>
                            <a:rPr lang="en-US" i="1" dirty="0">
                              <a:latin typeface="Cambria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t</m:t>
                          </m:r>
                        </m:e>
                        <m:sub/>
                      </m:sSub>
                    </m:oMath>
                  </m:oMathPara>
                </a14:m>
                <a:endParaRPr lang="en-US" i="1" dirty="0"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8" name="Rechteck 87">
                <a:extLst>
                  <a:ext uri="{FF2B5EF4-FFF2-40B4-BE49-F238E27FC236}">
                    <a16:creationId xmlns:a16="http://schemas.microsoft.com/office/drawing/2014/main" id="{72322364-773C-4B50-89B6-8237E5FE34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651363"/>
                <a:ext cx="5354607" cy="73969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0" name="Gerader Verbinder 89">
            <a:extLst>
              <a:ext uri="{FF2B5EF4-FFF2-40B4-BE49-F238E27FC236}">
                <a16:creationId xmlns:a16="http://schemas.microsoft.com/office/drawing/2014/main" id="{95BE490C-B34A-4181-97F9-1D66195AA580}"/>
              </a:ext>
            </a:extLst>
          </p:cNvPr>
          <p:cNvCxnSpPr>
            <a:stCxn id="2" idx="2"/>
          </p:cNvCxnSpPr>
          <p:nvPr/>
        </p:nvCxnSpPr>
        <p:spPr>
          <a:xfrm>
            <a:off x="6096000" y="1311965"/>
            <a:ext cx="0" cy="47078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feld 90">
            <a:extLst>
              <a:ext uri="{FF2B5EF4-FFF2-40B4-BE49-F238E27FC236}">
                <a16:creationId xmlns:a16="http://schemas.microsoft.com/office/drawing/2014/main" id="{83784501-D8AE-4A91-838C-722E64CEB80F}"/>
              </a:ext>
            </a:extLst>
          </p:cNvPr>
          <p:cNvSpPr txBox="1"/>
          <p:nvPr/>
        </p:nvSpPr>
        <p:spPr>
          <a:xfrm>
            <a:off x="838200" y="1265835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In-scattering</a:t>
            </a:r>
          </a:p>
        </p:txBody>
      </p:sp>
      <p:sp>
        <p:nvSpPr>
          <p:cNvPr id="92" name="Textfeld 91">
            <a:extLst>
              <a:ext uri="{FF2B5EF4-FFF2-40B4-BE49-F238E27FC236}">
                <a16:creationId xmlns:a16="http://schemas.microsoft.com/office/drawing/2014/main" id="{3B242C48-176B-47A5-8AAE-D6BD78895A05}"/>
              </a:ext>
            </a:extLst>
          </p:cNvPr>
          <p:cNvSpPr txBox="1"/>
          <p:nvPr/>
        </p:nvSpPr>
        <p:spPr>
          <a:xfrm>
            <a:off x="6315075" y="1265835"/>
            <a:ext cx="1633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Out-scattering</a:t>
            </a:r>
          </a:p>
        </p:txBody>
      </p:sp>
    </p:spTree>
    <p:extLst>
      <p:ext uri="{BB962C8B-B14F-4D97-AF65-F5344CB8AC3E}">
        <p14:creationId xmlns:p14="http://schemas.microsoft.com/office/powerpoint/2010/main" val="3285615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noProof="0" dirty="0"/>
              <a:t>Phase Function</a:t>
            </a: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361C52A4-1265-49E5-A2B0-42A1C0783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Volume Rendering Introduktion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445E2FA-FC56-45ED-A3C4-AD2741641F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247" y="1311965"/>
            <a:ext cx="3796553" cy="3796553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CDDB0D84-BDF2-4273-8F33-968EB7A4E6D6}"/>
              </a:ext>
            </a:extLst>
          </p:cNvPr>
          <p:cNvSpPr/>
          <p:nvPr/>
        </p:nvSpPr>
        <p:spPr>
          <a:xfrm>
            <a:off x="7985409" y="5183105"/>
            <a:ext cx="35477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202122"/>
                </a:solidFill>
                <a:latin typeface="Arial" panose="020B0604020202020204" pitchFamily="34" charset="0"/>
              </a:rPr>
              <a:t>Plot of </a:t>
            </a:r>
            <a:r>
              <a:rPr lang="en-US" sz="1400" dirty="0" err="1">
                <a:solidFill>
                  <a:srgbClr val="202122"/>
                </a:solidFill>
                <a:latin typeface="Arial" panose="020B0604020202020204" pitchFamily="34" charset="0"/>
              </a:rPr>
              <a:t>Henyey</a:t>
            </a:r>
            <a:r>
              <a:rPr lang="en-US" sz="1400" dirty="0">
                <a:solidFill>
                  <a:srgbClr val="202122"/>
                </a:solidFill>
                <a:latin typeface="Arial" panose="020B0604020202020204" pitchFamily="34" charset="0"/>
              </a:rPr>
              <a:t>-Greenstein phase function </a:t>
            </a:r>
            <a:br>
              <a:rPr lang="en-US" sz="1400" dirty="0">
                <a:solidFill>
                  <a:srgbClr val="202122"/>
                </a:solidFill>
                <a:latin typeface="Arial" panose="020B0604020202020204" pitchFamily="34" charset="0"/>
              </a:rPr>
            </a:br>
            <a:r>
              <a:rPr lang="en-US" sz="1400" dirty="0">
                <a:solidFill>
                  <a:srgbClr val="202122"/>
                </a:solidFill>
                <a:latin typeface="Arial" panose="020B0604020202020204" pitchFamily="34" charset="0"/>
              </a:rPr>
              <a:t>with different g values</a:t>
            </a:r>
            <a:endParaRPr lang="en-US" sz="1400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F1C96C6-94A2-4C8E-8ED4-C9B074AEA50C}"/>
              </a:ext>
            </a:extLst>
          </p:cNvPr>
          <p:cNvSpPr txBox="1"/>
          <p:nvPr/>
        </p:nvSpPr>
        <p:spPr>
          <a:xfrm>
            <a:off x="838200" y="1430181"/>
            <a:ext cx="68804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Isotropic phase function </a:t>
            </a:r>
            <a:br>
              <a:rPr lang="en-US" sz="2400" dirty="0"/>
            </a:br>
            <a:r>
              <a:rPr lang="en-US" sz="2400" dirty="0"/>
              <a:t>Light is scattered equally in all directions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7A56BDBD-13DF-4B02-9260-A15C9C8A8AF6}"/>
              </a:ext>
            </a:extLst>
          </p:cNvPr>
          <p:cNvSpPr txBox="1"/>
          <p:nvPr/>
        </p:nvSpPr>
        <p:spPr>
          <a:xfrm>
            <a:off x="838200" y="3311653"/>
            <a:ext cx="67190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202122"/>
                </a:solidFill>
                <a:latin typeface="Arial" panose="020B0604020202020204" pitchFamily="34" charset="0"/>
              </a:rPr>
              <a:t>Henyey</a:t>
            </a:r>
            <a:r>
              <a:rPr lang="en-US" sz="2400" dirty="0">
                <a:solidFill>
                  <a:srgbClr val="202122"/>
                </a:solidFill>
                <a:latin typeface="Arial" panose="020B0604020202020204" pitchFamily="34" charset="0"/>
              </a:rPr>
              <a:t>-Greenstein (HG) phase function Approximation of the Mie phase function</a:t>
            </a:r>
            <a:endParaRPr lang="en-US" sz="240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53476B04-861B-44DE-B3F9-C7AF5159A4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30544" y="2379394"/>
            <a:ext cx="1205753" cy="490251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08ED484C-5098-4C45-9DB8-ECFADB45AE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30544" y="4250468"/>
            <a:ext cx="3343697" cy="644568"/>
          </a:xfrm>
          <a:prstGeom prst="rect">
            <a:avLst/>
          </a:prstGeom>
        </p:spPr>
      </p:pic>
      <p:sp>
        <p:nvSpPr>
          <p:cNvPr id="18" name="Textfeld 17">
            <a:extLst>
              <a:ext uri="{FF2B5EF4-FFF2-40B4-BE49-F238E27FC236}">
                <a16:creationId xmlns:a16="http://schemas.microsoft.com/office/drawing/2014/main" id="{E238F503-6AE5-49D9-AEFC-789BF78B3D1D}"/>
              </a:ext>
            </a:extLst>
          </p:cNvPr>
          <p:cNvSpPr txBox="1"/>
          <p:nvPr/>
        </p:nvSpPr>
        <p:spPr>
          <a:xfrm>
            <a:off x="1125036" y="5002854"/>
            <a:ext cx="47915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/>
              <a:t>g = s</a:t>
            </a:r>
            <a:r>
              <a:rPr lang="en-US" sz="1600" dirty="0"/>
              <a:t>cattering angle anisotropy parameter in [-1,1]</a:t>
            </a:r>
          </a:p>
        </p:txBody>
      </p:sp>
    </p:spTree>
    <p:extLst>
      <p:ext uri="{BB962C8B-B14F-4D97-AF65-F5344CB8AC3E}">
        <p14:creationId xmlns:p14="http://schemas.microsoft.com/office/powerpoint/2010/main" val="2621415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noProof="0" dirty="0"/>
              <a:t>Extinction and Transmittance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701A7C34-5CC3-4EC9-A119-FCE8F1BA07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45440" y="4916392"/>
            <a:ext cx="5472449" cy="747242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748D40FE-CBA9-42EA-A6BD-D5298C36F0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45440" y="4521159"/>
            <a:ext cx="2005485" cy="271011"/>
          </a:xfrm>
          <a:prstGeom prst="rect">
            <a:avLst/>
          </a:prstGeom>
        </p:spPr>
      </p:pic>
      <p:sp>
        <p:nvSpPr>
          <p:cNvPr id="14" name="Rectangle 1">
            <a:extLst>
              <a:ext uri="{FF2B5EF4-FFF2-40B4-BE49-F238E27FC236}">
                <a16:creationId xmlns:a16="http://schemas.microsoft.com/office/drawing/2014/main" id="{73653EF1-30B0-4958-9A7C-169DF6C75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Volume Rendering Introduktion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13309CD0-773C-493E-B52E-20CE29594613}"/>
              </a:ext>
            </a:extLst>
          </p:cNvPr>
          <p:cNvGrpSpPr/>
          <p:nvPr/>
        </p:nvGrpSpPr>
        <p:grpSpPr>
          <a:xfrm>
            <a:off x="2166502" y="1609274"/>
            <a:ext cx="7278824" cy="2610346"/>
            <a:chOff x="2196647" y="1618754"/>
            <a:chExt cx="7278824" cy="2610346"/>
          </a:xfrm>
        </p:grpSpPr>
        <p:sp>
          <p:nvSpPr>
            <p:cNvPr id="4" name="Cube 3">
              <a:extLst>
                <a:ext uri="{FF2B5EF4-FFF2-40B4-BE49-F238E27FC236}">
                  <a16:creationId xmlns:a16="http://schemas.microsoft.com/office/drawing/2014/main" id="{AFE7FAE2-12DF-446A-A394-4C849F0339A3}"/>
                </a:ext>
              </a:extLst>
            </p:cNvPr>
            <p:cNvSpPr/>
            <p:nvPr/>
          </p:nvSpPr>
          <p:spPr>
            <a:xfrm flipH="1">
              <a:off x="8858155" y="2305052"/>
              <a:ext cx="593189" cy="1576303"/>
            </a:xfrm>
            <a:prstGeom prst="cube">
              <a:avLst>
                <a:gd name="adj" fmla="val 80362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Wolke 14">
              <a:extLst>
                <a:ext uri="{FF2B5EF4-FFF2-40B4-BE49-F238E27FC236}">
                  <a16:creationId xmlns:a16="http://schemas.microsoft.com/office/drawing/2014/main" id="{55B35475-4AA4-44CC-92E9-4A77B59AAC7F}"/>
                </a:ext>
              </a:extLst>
            </p:cNvPr>
            <p:cNvSpPr/>
            <p:nvPr/>
          </p:nvSpPr>
          <p:spPr>
            <a:xfrm rot="21102459" flipV="1">
              <a:off x="3524338" y="1618754"/>
              <a:ext cx="4370749" cy="2610346"/>
            </a:xfrm>
            <a:prstGeom prst="cloud">
              <a:avLst/>
            </a:prstGeom>
            <a:solidFill>
              <a:schemeClr val="bg2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Gerade Verbindung mit Pfeil 15">
              <a:extLst>
                <a:ext uri="{FF2B5EF4-FFF2-40B4-BE49-F238E27FC236}">
                  <a16:creationId xmlns:a16="http://schemas.microsoft.com/office/drawing/2014/main" id="{FBD1D89E-0CE5-4E9E-8AC8-A9ED3905C510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2499415" y="3139389"/>
              <a:ext cx="6521380" cy="0"/>
            </a:xfrm>
            <a:prstGeom prst="straightConnector1">
              <a:avLst/>
            </a:prstGeom>
            <a:ln w="50800">
              <a:gradFill flip="none" rotWithShape="1">
                <a:gsLst>
                  <a:gs pos="0">
                    <a:schemeClr val="tx1"/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10800000" scaled="1"/>
                <a:tileRect/>
              </a:gra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ADEE65FF-CA60-492F-BADA-6A337E0EE967}"/>
                </a:ext>
              </a:extLst>
            </p:cNvPr>
            <p:cNvSpPr txBox="1"/>
            <p:nvPr/>
          </p:nvSpPr>
          <p:spPr>
            <a:xfrm>
              <a:off x="2196647" y="2923927"/>
              <a:ext cx="3850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p’</a:t>
              </a:r>
            </a:p>
          </p:txBody>
        </p: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42A880A2-9553-4D22-9A5A-75F793FC5EE6}"/>
                </a:ext>
              </a:extLst>
            </p:cNvPr>
            <p:cNvSpPr txBox="1"/>
            <p:nvPr/>
          </p:nvSpPr>
          <p:spPr>
            <a:xfrm>
              <a:off x="9020795" y="2929983"/>
              <a:ext cx="4546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p</a:t>
              </a:r>
            </a:p>
          </p:txBody>
        </p:sp>
        <p:sp>
          <p:nvSpPr>
            <p:cNvPr id="19" name="Geschweifte Klammer links 18">
              <a:extLst>
                <a:ext uri="{FF2B5EF4-FFF2-40B4-BE49-F238E27FC236}">
                  <a16:creationId xmlns:a16="http://schemas.microsoft.com/office/drawing/2014/main" id="{FE826462-D50B-418E-95BD-431221AC010A}"/>
                </a:ext>
              </a:extLst>
            </p:cNvPr>
            <p:cNvSpPr/>
            <p:nvPr/>
          </p:nvSpPr>
          <p:spPr>
            <a:xfrm rot="16200000">
              <a:off x="5635513" y="94844"/>
              <a:ext cx="230346" cy="6502542"/>
            </a:xfrm>
            <a:prstGeom prst="leftBrace">
              <a:avLst>
                <a:gd name="adj1" fmla="val 55035"/>
                <a:gd name="adj2" fmla="val 50000"/>
              </a:avLst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A9AED65D-691A-4582-8417-C07DA2055EFD}"/>
                </a:ext>
              </a:extLst>
            </p:cNvPr>
            <p:cNvSpPr txBox="1"/>
            <p:nvPr/>
          </p:nvSpPr>
          <p:spPr>
            <a:xfrm>
              <a:off x="5604895" y="3492337"/>
              <a:ext cx="3850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0A5B1F37-06B6-4D47-9D46-9BB43CCFB9BA}"/>
                </a:ext>
              </a:extLst>
            </p:cNvPr>
            <p:cNvSpPr/>
            <p:nvPr/>
          </p:nvSpPr>
          <p:spPr>
            <a:xfrm>
              <a:off x="8959252" y="3074171"/>
              <a:ext cx="123086" cy="123086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34925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noProof="0" dirty="0"/>
              <a:t>Volume Rendering Equation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AD6611B0-3CF7-4518-9304-B3EB786B51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5667" y="1766717"/>
            <a:ext cx="10208133" cy="3505435"/>
          </a:xfrm>
          <a:prstGeom prst="rect">
            <a:avLst/>
          </a:prstGeom>
        </p:spPr>
      </p:pic>
      <p:sp>
        <p:nvSpPr>
          <p:cNvPr id="25" name="Rectangle 1">
            <a:extLst>
              <a:ext uri="{FF2B5EF4-FFF2-40B4-BE49-F238E27FC236}">
                <a16:creationId xmlns:a16="http://schemas.microsoft.com/office/drawing/2014/main" id="{B56A6904-045C-43A3-9E3E-FF05730974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Volume Rendering Introduktion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82649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rafik 23">
            <a:extLst>
              <a:ext uri="{FF2B5EF4-FFF2-40B4-BE49-F238E27FC236}">
                <a16:creationId xmlns:a16="http://schemas.microsoft.com/office/drawing/2014/main" id="{74923CD2-5CFF-4259-A2C0-C26F9B7A97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274" y="769305"/>
            <a:ext cx="6519147" cy="550053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noProof="0" dirty="0"/>
              <a:t>Volume Rendering Equation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461CC95B-585F-4FC1-8DC9-5A8FE080A5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5667" y="1766717"/>
            <a:ext cx="10208133" cy="3505435"/>
          </a:xfrm>
          <a:prstGeom prst="rect">
            <a:avLst/>
          </a:prstGeom>
        </p:spPr>
      </p:pic>
      <p:sp>
        <p:nvSpPr>
          <p:cNvPr id="9" name="Rectangle 1">
            <a:extLst>
              <a:ext uri="{FF2B5EF4-FFF2-40B4-BE49-F238E27FC236}">
                <a16:creationId xmlns:a16="http://schemas.microsoft.com/office/drawing/2014/main" id="{FF54D927-1605-47E9-A9AC-637482D714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Volume Rendering Introduktion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8213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noProof="0" dirty="0"/>
              <a:t>Volume Rendering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2078655B-10B4-47E4-B2CF-9BFD87A624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1965"/>
            <a:ext cx="10515600" cy="4864998"/>
          </a:xfrm>
        </p:spPr>
        <p:txBody>
          <a:bodyPr>
            <a:normAutofit/>
          </a:bodyPr>
          <a:lstStyle/>
          <a:p>
            <a:r>
              <a:rPr lang="en-US" noProof="0" dirty="0"/>
              <a:t>A lot of integrals</a:t>
            </a:r>
          </a:p>
          <a:p>
            <a:r>
              <a:rPr lang="en-US" noProof="0" dirty="0"/>
              <a:t>No analytical solution for inhomogeneous media</a:t>
            </a:r>
          </a:p>
          <a:p>
            <a:r>
              <a:rPr lang="en-US" noProof="0" dirty="0"/>
              <a:t>Approximation by discrete sampling over distance d from p to p’</a:t>
            </a:r>
          </a:p>
        </p:txBody>
      </p:sp>
      <p:sp>
        <p:nvSpPr>
          <p:cNvPr id="30" name="Rectangle 1">
            <a:extLst>
              <a:ext uri="{FF2B5EF4-FFF2-40B4-BE49-F238E27FC236}">
                <a16:creationId xmlns:a16="http://schemas.microsoft.com/office/drawing/2014/main" id="{9355DDF9-0EDB-4739-BB5E-8301D9D4CA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>
                <a:solidFill>
                  <a:srgbClr val="E8EAED"/>
                </a:solidFill>
                <a:latin typeface="inherit"/>
              </a:rPr>
              <a:t>Volume </a:t>
            </a:r>
            <a:r>
              <a:rPr lang="de-DE" altLang="de-DE" sz="4000" err="1">
                <a:solidFill>
                  <a:srgbClr val="E8EAED"/>
                </a:solidFill>
                <a:latin typeface="inherit"/>
              </a:rPr>
              <a:t>rendering</a:t>
            </a:r>
            <a:r>
              <a:rPr lang="de-DE" altLang="de-DE" sz="400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err="1">
                <a:solidFill>
                  <a:srgbClr val="E8EAED"/>
                </a:solidFill>
                <a:latin typeface="inherit"/>
              </a:rPr>
              <a:t>introduction</a:t>
            </a:r>
            <a:endParaRPr kumimoji="0" lang="de-DE" altLang="de-DE" sz="4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6BD6F63C-D49E-479E-A24F-0C097B20DFC4}"/>
              </a:ext>
            </a:extLst>
          </p:cNvPr>
          <p:cNvGrpSpPr/>
          <p:nvPr/>
        </p:nvGrpSpPr>
        <p:grpSpPr>
          <a:xfrm>
            <a:off x="2564947" y="2895820"/>
            <a:ext cx="7272686" cy="2934628"/>
            <a:chOff x="2564947" y="2895820"/>
            <a:chExt cx="7272686" cy="2934628"/>
          </a:xfrm>
        </p:grpSpPr>
        <p:sp>
          <p:nvSpPr>
            <p:cNvPr id="59" name="Wolke 58">
              <a:extLst>
                <a:ext uri="{FF2B5EF4-FFF2-40B4-BE49-F238E27FC236}">
                  <a16:creationId xmlns:a16="http://schemas.microsoft.com/office/drawing/2014/main" id="{05A8C587-A299-45B9-835B-2098A37EE50D}"/>
                </a:ext>
              </a:extLst>
            </p:cNvPr>
            <p:cNvSpPr/>
            <p:nvPr/>
          </p:nvSpPr>
          <p:spPr>
            <a:xfrm rot="21102459" flipV="1">
              <a:off x="3905338" y="3220102"/>
              <a:ext cx="4370749" cy="2610346"/>
            </a:xfrm>
            <a:prstGeom prst="cloud">
              <a:avLst/>
            </a:prstGeom>
            <a:solidFill>
              <a:schemeClr val="bg2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" name="Gerade Verbindung mit Pfeil 4">
              <a:extLst>
                <a:ext uri="{FF2B5EF4-FFF2-40B4-BE49-F238E27FC236}">
                  <a16:creationId xmlns:a16="http://schemas.microsoft.com/office/drawing/2014/main" id="{C4D81E67-FBCB-481D-8957-7E7761564B5F}"/>
                </a:ext>
              </a:extLst>
            </p:cNvPr>
            <p:cNvCxnSpPr>
              <a:cxnSpLocks/>
            </p:cNvCxnSpPr>
            <p:nvPr/>
          </p:nvCxnSpPr>
          <p:spPr>
            <a:xfrm>
              <a:off x="2880415" y="4740737"/>
              <a:ext cx="6521380" cy="0"/>
            </a:xfrm>
            <a:prstGeom prst="straightConnector1">
              <a:avLst/>
            </a:prstGeom>
            <a:ln w="19050">
              <a:solidFill>
                <a:schemeClr val="bg2">
                  <a:lumMod val="1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B8F4FE9E-3067-4BA0-967A-50EFC1AA57DD}"/>
                </a:ext>
              </a:extLst>
            </p:cNvPr>
            <p:cNvSpPr/>
            <p:nvPr/>
          </p:nvSpPr>
          <p:spPr>
            <a:xfrm>
              <a:off x="3252204" y="4675423"/>
              <a:ext cx="130628" cy="13062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93A73932-B005-4DE1-BA4E-81E356322BD5}"/>
                </a:ext>
              </a:extLst>
            </p:cNvPr>
            <p:cNvSpPr/>
            <p:nvPr/>
          </p:nvSpPr>
          <p:spPr>
            <a:xfrm>
              <a:off x="3623993" y="4675423"/>
              <a:ext cx="130628" cy="13062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6505F3E-99C4-48CC-9F40-1F4C101EC88C}"/>
                </a:ext>
              </a:extLst>
            </p:cNvPr>
            <p:cNvSpPr/>
            <p:nvPr/>
          </p:nvSpPr>
          <p:spPr>
            <a:xfrm>
              <a:off x="3995782" y="4675423"/>
              <a:ext cx="130628" cy="13062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4ABA88B6-BE7D-48A1-927B-FF7BA6C98873}"/>
                </a:ext>
              </a:extLst>
            </p:cNvPr>
            <p:cNvSpPr/>
            <p:nvPr/>
          </p:nvSpPr>
          <p:spPr>
            <a:xfrm>
              <a:off x="4367571" y="4675423"/>
              <a:ext cx="130628" cy="13062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A7C2AE6B-222F-4FA7-836A-5A0114CA7315}"/>
                </a:ext>
              </a:extLst>
            </p:cNvPr>
            <p:cNvSpPr/>
            <p:nvPr/>
          </p:nvSpPr>
          <p:spPr>
            <a:xfrm>
              <a:off x="4739360" y="4675423"/>
              <a:ext cx="130628" cy="13062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B15C4F0C-C7C5-456F-9DC5-7C70DDF945AE}"/>
                </a:ext>
              </a:extLst>
            </p:cNvPr>
            <p:cNvSpPr/>
            <p:nvPr/>
          </p:nvSpPr>
          <p:spPr>
            <a:xfrm>
              <a:off x="5111149" y="4675423"/>
              <a:ext cx="130628" cy="13062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1F2E2D23-67C1-43A0-A3F6-1D93011C2686}"/>
                </a:ext>
              </a:extLst>
            </p:cNvPr>
            <p:cNvSpPr/>
            <p:nvPr/>
          </p:nvSpPr>
          <p:spPr>
            <a:xfrm>
              <a:off x="5482938" y="4675423"/>
              <a:ext cx="130628" cy="13062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7DE02595-21F5-4345-9D08-2C0B5F8A5131}"/>
                </a:ext>
              </a:extLst>
            </p:cNvPr>
            <p:cNvSpPr/>
            <p:nvPr/>
          </p:nvSpPr>
          <p:spPr>
            <a:xfrm>
              <a:off x="5854727" y="4675423"/>
              <a:ext cx="130628" cy="13062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2F1B5696-2D7B-4B3F-8B47-1D9E042D70D8}"/>
                </a:ext>
              </a:extLst>
            </p:cNvPr>
            <p:cNvSpPr/>
            <p:nvPr/>
          </p:nvSpPr>
          <p:spPr>
            <a:xfrm>
              <a:off x="6226516" y="4675423"/>
              <a:ext cx="130628" cy="13062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D09A7F76-B00B-4045-AE6E-EB5268980464}"/>
                </a:ext>
              </a:extLst>
            </p:cNvPr>
            <p:cNvSpPr/>
            <p:nvPr/>
          </p:nvSpPr>
          <p:spPr>
            <a:xfrm>
              <a:off x="6598305" y="4675423"/>
              <a:ext cx="130628" cy="13062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7F207D22-7DAE-4A32-87F8-416D6470C7E0}"/>
                </a:ext>
              </a:extLst>
            </p:cNvPr>
            <p:cNvSpPr/>
            <p:nvPr/>
          </p:nvSpPr>
          <p:spPr>
            <a:xfrm>
              <a:off x="6970094" y="4675423"/>
              <a:ext cx="130628" cy="13062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1BE63470-1D6C-4F33-B201-ACE99F78E29D}"/>
                </a:ext>
              </a:extLst>
            </p:cNvPr>
            <p:cNvSpPr/>
            <p:nvPr/>
          </p:nvSpPr>
          <p:spPr>
            <a:xfrm>
              <a:off x="7341883" y="4675423"/>
              <a:ext cx="130628" cy="13062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BA9168F-1321-4019-AAD3-072E61E1F77C}"/>
                </a:ext>
              </a:extLst>
            </p:cNvPr>
            <p:cNvSpPr/>
            <p:nvPr/>
          </p:nvSpPr>
          <p:spPr>
            <a:xfrm>
              <a:off x="7713672" y="4675423"/>
              <a:ext cx="130628" cy="13062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78E5041B-76ED-409F-816E-071A02DF92F7}"/>
                </a:ext>
              </a:extLst>
            </p:cNvPr>
            <p:cNvSpPr/>
            <p:nvPr/>
          </p:nvSpPr>
          <p:spPr>
            <a:xfrm>
              <a:off x="8085461" y="4675423"/>
              <a:ext cx="130628" cy="13062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09915A61-0312-44F8-94E5-076A26976DED}"/>
                </a:ext>
              </a:extLst>
            </p:cNvPr>
            <p:cNvSpPr/>
            <p:nvPr/>
          </p:nvSpPr>
          <p:spPr>
            <a:xfrm>
              <a:off x="8457250" y="4675423"/>
              <a:ext cx="130628" cy="13062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59D094BF-3E69-454E-B5F9-96594D540DE9}"/>
                </a:ext>
              </a:extLst>
            </p:cNvPr>
            <p:cNvSpPr/>
            <p:nvPr/>
          </p:nvSpPr>
          <p:spPr>
            <a:xfrm>
              <a:off x="8829039" y="4675423"/>
              <a:ext cx="130628" cy="13062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feld 34">
              <a:extLst>
                <a:ext uri="{FF2B5EF4-FFF2-40B4-BE49-F238E27FC236}">
                  <a16:creationId xmlns:a16="http://schemas.microsoft.com/office/drawing/2014/main" id="{FC30C0A7-BE35-4361-BCD4-585D914C4350}"/>
                </a:ext>
              </a:extLst>
            </p:cNvPr>
            <p:cNvSpPr txBox="1"/>
            <p:nvPr/>
          </p:nvSpPr>
          <p:spPr>
            <a:xfrm>
              <a:off x="2564947" y="4525276"/>
              <a:ext cx="38504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p</a:t>
              </a:r>
            </a:p>
          </p:txBody>
        </p:sp>
        <p:sp>
          <p:nvSpPr>
            <p:cNvPr id="36" name="Textfeld 35">
              <a:extLst>
                <a:ext uri="{FF2B5EF4-FFF2-40B4-BE49-F238E27FC236}">
                  <a16:creationId xmlns:a16="http://schemas.microsoft.com/office/drawing/2014/main" id="{CEBEB655-AB2D-4DA2-8733-6F907A7C7384}"/>
                </a:ext>
              </a:extLst>
            </p:cNvPr>
            <p:cNvSpPr txBox="1"/>
            <p:nvPr/>
          </p:nvSpPr>
          <p:spPr>
            <a:xfrm>
              <a:off x="9382957" y="4525276"/>
              <a:ext cx="4546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p’</a:t>
              </a:r>
            </a:p>
          </p:txBody>
        </p:sp>
        <p:cxnSp>
          <p:nvCxnSpPr>
            <p:cNvPr id="8" name="Gerade Verbindung mit Pfeil 7">
              <a:extLst>
                <a:ext uri="{FF2B5EF4-FFF2-40B4-BE49-F238E27FC236}">
                  <a16:creationId xmlns:a16="http://schemas.microsoft.com/office/drawing/2014/main" id="{C1AEABB0-E0C0-45D2-AAEA-698FC1F0167C}"/>
                </a:ext>
              </a:extLst>
            </p:cNvPr>
            <p:cNvCxnSpPr>
              <a:cxnSpLocks/>
              <a:endCxn id="14" idx="7"/>
            </p:cNvCxnSpPr>
            <p:nvPr/>
          </p:nvCxnSpPr>
          <p:spPr>
            <a:xfrm flipH="1">
              <a:off x="5222647" y="3026351"/>
              <a:ext cx="1899847" cy="1668202"/>
            </a:xfrm>
            <a:prstGeom prst="straightConnector1">
              <a:avLst/>
            </a:prstGeom>
            <a:ln w="28575">
              <a:prstDash val="sysDash"/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18" name="Geschweifte Klammer links 17">
              <a:extLst>
                <a:ext uri="{FF2B5EF4-FFF2-40B4-BE49-F238E27FC236}">
                  <a16:creationId xmlns:a16="http://schemas.microsoft.com/office/drawing/2014/main" id="{6745EB93-9676-4484-9B69-1C9726EDFEAA}"/>
                </a:ext>
              </a:extLst>
            </p:cNvPr>
            <p:cNvSpPr/>
            <p:nvPr/>
          </p:nvSpPr>
          <p:spPr>
            <a:xfrm rot="16200000">
              <a:off x="6016513" y="1696192"/>
              <a:ext cx="230346" cy="6502542"/>
            </a:xfrm>
            <a:prstGeom prst="leftBrace">
              <a:avLst>
                <a:gd name="adj1" fmla="val 55035"/>
                <a:gd name="adj2" fmla="val 50000"/>
              </a:avLst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feld 30">
              <a:extLst>
                <a:ext uri="{FF2B5EF4-FFF2-40B4-BE49-F238E27FC236}">
                  <a16:creationId xmlns:a16="http://schemas.microsoft.com/office/drawing/2014/main" id="{3C9A4F85-CE6F-428E-BA7F-EDBD9B481781}"/>
                </a:ext>
              </a:extLst>
            </p:cNvPr>
            <p:cNvSpPr txBox="1"/>
            <p:nvPr/>
          </p:nvSpPr>
          <p:spPr>
            <a:xfrm>
              <a:off x="5985895" y="5093685"/>
              <a:ext cx="38504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cxnSp>
          <p:nvCxnSpPr>
            <p:cNvPr id="32" name="Gerade Verbindung mit Pfeil 31">
              <a:extLst>
                <a:ext uri="{FF2B5EF4-FFF2-40B4-BE49-F238E27FC236}">
                  <a16:creationId xmlns:a16="http://schemas.microsoft.com/office/drawing/2014/main" id="{2C3DCCD4-2FDD-4D5D-B5FD-E583B550FB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70094" y="3026351"/>
              <a:ext cx="151622" cy="652899"/>
            </a:xfrm>
            <a:prstGeom prst="straightConnector1">
              <a:avLst/>
            </a:prstGeom>
            <a:ln w="28575">
              <a:prstDash val="sysDash"/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7" name="Gerade Verbindung mit Pfeil 36">
              <a:extLst>
                <a:ext uri="{FF2B5EF4-FFF2-40B4-BE49-F238E27FC236}">
                  <a16:creationId xmlns:a16="http://schemas.microsoft.com/office/drawing/2014/main" id="{57E3AB20-EDC9-4311-B0D1-742109C9DD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63619" y="3679250"/>
              <a:ext cx="305697" cy="62780"/>
            </a:xfrm>
            <a:prstGeom prst="straightConnector1">
              <a:avLst/>
            </a:prstGeom>
            <a:ln w="28575">
              <a:prstDash val="sysDash"/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8" name="Gerade Verbindung mit Pfeil 37">
              <a:extLst>
                <a:ext uri="{FF2B5EF4-FFF2-40B4-BE49-F238E27FC236}">
                  <a16:creationId xmlns:a16="http://schemas.microsoft.com/office/drawing/2014/main" id="{47A37E63-E33F-44EA-9FAF-19A7846D71F2}"/>
                </a:ext>
              </a:extLst>
            </p:cNvPr>
            <p:cNvCxnSpPr>
              <a:cxnSpLocks/>
            </p:cNvCxnSpPr>
            <p:nvPr/>
          </p:nvCxnSpPr>
          <p:spPr>
            <a:xfrm>
              <a:off x="6663619" y="3742030"/>
              <a:ext cx="437103" cy="464210"/>
            </a:xfrm>
            <a:prstGeom prst="straightConnector1">
              <a:avLst/>
            </a:prstGeom>
            <a:ln w="28575">
              <a:prstDash val="sysDash"/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44" name="Gerade Verbindung mit Pfeil 43">
              <a:extLst>
                <a:ext uri="{FF2B5EF4-FFF2-40B4-BE49-F238E27FC236}">
                  <a16:creationId xmlns:a16="http://schemas.microsoft.com/office/drawing/2014/main" id="{8D11B602-F4D6-4996-90C6-575C3AC35122}"/>
                </a:ext>
              </a:extLst>
            </p:cNvPr>
            <p:cNvCxnSpPr>
              <a:cxnSpLocks/>
              <a:endCxn id="21" idx="0"/>
            </p:cNvCxnSpPr>
            <p:nvPr/>
          </p:nvCxnSpPr>
          <p:spPr>
            <a:xfrm flipH="1">
              <a:off x="6291830" y="4206240"/>
              <a:ext cx="808892" cy="469183"/>
            </a:xfrm>
            <a:prstGeom prst="straightConnector1">
              <a:avLst/>
            </a:prstGeom>
            <a:ln w="28575">
              <a:prstDash val="sysDash"/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48" name="Textfeld 47">
              <a:extLst>
                <a:ext uri="{FF2B5EF4-FFF2-40B4-BE49-F238E27FC236}">
                  <a16:creationId xmlns:a16="http://schemas.microsoft.com/office/drawing/2014/main" id="{61B55BAF-997E-47EF-A215-C658956E9518}"/>
                </a:ext>
              </a:extLst>
            </p:cNvPr>
            <p:cNvSpPr txBox="1"/>
            <p:nvPr/>
          </p:nvSpPr>
          <p:spPr>
            <a:xfrm>
              <a:off x="4338530" y="3021847"/>
              <a:ext cx="15452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ea typeface="Cambria" panose="02040503050406030204" pitchFamily="18" charset="0"/>
                  <a:cs typeface="Times New Roman" panose="02020603050405020304" pitchFamily="18" charset="0"/>
                </a:rPr>
                <a:t>Single scattering</a:t>
              </a:r>
            </a:p>
          </p:txBody>
        </p:sp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id="{EDA2928C-A465-4E7E-846D-17155731A0E5}"/>
                </a:ext>
              </a:extLst>
            </p:cNvPr>
            <p:cNvSpPr txBox="1"/>
            <p:nvPr/>
          </p:nvSpPr>
          <p:spPr>
            <a:xfrm>
              <a:off x="7606880" y="3371473"/>
              <a:ext cx="16249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ea typeface="Cambria" panose="02040503050406030204" pitchFamily="18" charset="0"/>
                  <a:cs typeface="Times New Roman" panose="02020603050405020304" pitchFamily="18" charset="0"/>
                </a:rPr>
                <a:t>Multiple scattering</a:t>
              </a:r>
            </a:p>
          </p:txBody>
        </p:sp>
        <p:cxnSp>
          <p:nvCxnSpPr>
            <p:cNvPr id="53" name="Gerade Verbindung mit Pfeil 52">
              <a:extLst>
                <a:ext uri="{FF2B5EF4-FFF2-40B4-BE49-F238E27FC236}">
                  <a16:creationId xmlns:a16="http://schemas.microsoft.com/office/drawing/2014/main" id="{74E51D42-E17B-47B9-8297-E780367434CB}"/>
                </a:ext>
              </a:extLst>
            </p:cNvPr>
            <p:cNvCxnSpPr>
              <a:stCxn id="48" idx="2"/>
            </p:cNvCxnSpPr>
            <p:nvPr/>
          </p:nvCxnSpPr>
          <p:spPr>
            <a:xfrm>
              <a:off x="5111149" y="3329624"/>
              <a:ext cx="905854" cy="64451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Gerade Verbindung mit Pfeil 53">
              <a:extLst>
                <a:ext uri="{FF2B5EF4-FFF2-40B4-BE49-F238E27FC236}">
                  <a16:creationId xmlns:a16="http://schemas.microsoft.com/office/drawing/2014/main" id="{096AC61B-D071-4746-8AEF-EE7372B3A099}"/>
                </a:ext>
              </a:extLst>
            </p:cNvPr>
            <p:cNvCxnSpPr>
              <a:cxnSpLocks/>
              <a:stCxn id="49" idx="2"/>
            </p:cNvCxnSpPr>
            <p:nvPr/>
          </p:nvCxnSpPr>
          <p:spPr>
            <a:xfrm flipH="1">
              <a:off x="6969316" y="3679250"/>
              <a:ext cx="1450050" cy="33904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8" name="Sonne 57">
              <a:extLst>
                <a:ext uri="{FF2B5EF4-FFF2-40B4-BE49-F238E27FC236}">
                  <a16:creationId xmlns:a16="http://schemas.microsoft.com/office/drawing/2014/main" id="{865FCCE3-04B4-4592-869F-21AC550F5C9B}"/>
                </a:ext>
              </a:extLst>
            </p:cNvPr>
            <p:cNvSpPr/>
            <p:nvPr/>
          </p:nvSpPr>
          <p:spPr>
            <a:xfrm>
              <a:off x="6990986" y="2895820"/>
              <a:ext cx="280566" cy="280566"/>
            </a:xfrm>
            <a:prstGeom prst="sun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74256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Ray marching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2078655B-10B4-47E4-B2CF-9BFD87A624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1965"/>
            <a:ext cx="10515600" cy="1556400"/>
          </a:xfrm>
        </p:spPr>
        <p:txBody>
          <a:bodyPr>
            <a:normAutofit/>
          </a:bodyPr>
          <a:lstStyle/>
          <a:p>
            <a:r>
              <a:rPr lang="en-US" noProof="0" dirty="0"/>
              <a:t>Single loop per ray</a:t>
            </a:r>
          </a:p>
          <a:p>
            <a:r>
              <a:rPr lang="en-US" dirty="0"/>
              <a:t>Accumulate transmittance and </a:t>
            </a:r>
            <a:r>
              <a:rPr lang="en-US" noProof="0" dirty="0"/>
              <a:t>in-scatter</a:t>
            </a:r>
          </a:p>
          <a:p>
            <a:r>
              <a:rPr lang="en-US" noProof="0" dirty="0"/>
              <a:t>Use </a:t>
            </a:r>
            <a:r>
              <a:rPr lang="en-US" dirty="0"/>
              <a:t>energy conservative integration from [Hillaire15]</a:t>
            </a:r>
            <a:r>
              <a:rPr lang="en-US" noProof="0" dirty="0"/>
              <a:t> </a:t>
            </a:r>
          </a:p>
        </p:txBody>
      </p:sp>
      <p:sp>
        <p:nvSpPr>
          <p:cNvPr id="30" name="Rectangle 1">
            <a:extLst>
              <a:ext uri="{FF2B5EF4-FFF2-40B4-BE49-F238E27FC236}">
                <a16:creationId xmlns:a16="http://schemas.microsoft.com/office/drawing/2014/main" id="{9355DDF9-0EDB-4739-BB5E-8301D9D4CA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Volume Rendering Introduktion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373CEC5F-A49D-4284-994D-5D2E5F463B88}"/>
              </a:ext>
            </a:extLst>
          </p:cNvPr>
          <p:cNvGrpSpPr/>
          <p:nvPr/>
        </p:nvGrpSpPr>
        <p:grpSpPr>
          <a:xfrm>
            <a:off x="2564947" y="2895820"/>
            <a:ext cx="7272686" cy="2934628"/>
            <a:chOff x="2564947" y="2895820"/>
            <a:chExt cx="7272686" cy="2934628"/>
          </a:xfrm>
        </p:grpSpPr>
        <p:sp>
          <p:nvSpPr>
            <p:cNvPr id="9" name="Wolke 8">
              <a:extLst>
                <a:ext uri="{FF2B5EF4-FFF2-40B4-BE49-F238E27FC236}">
                  <a16:creationId xmlns:a16="http://schemas.microsoft.com/office/drawing/2014/main" id="{0387700F-8CF5-425D-AA38-6854F2EC1E85}"/>
                </a:ext>
              </a:extLst>
            </p:cNvPr>
            <p:cNvSpPr/>
            <p:nvPr/>
          </p:nvSpPr>
          <p:spPr>
            <a:xfrm rot="21102459" flipV="1">
              <a:off x="3905338" y="3220102"/>
              <a:ext cx="4370749" cy="2610346"/>
            </a:xfrm>
            <a:prstGeom prst="cloud">
              <a:avLst/>
            </a:prstGeom>
            <a:solidFill>
              <a:schemeClr val="bg2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Gerade Verbindung mit Pfeil 9">
              <a:extLst>
                <a:ext uri="{FF2B5EF4-FFF2-40B4-BE49-F238E27FC236}">
                  <a16:creationId xmlns:a16="http://schemas.microsoft.com/office/drawing/2014/main" id="{BAEEA46D-5E71-4113-97AF-25E3AC09740C}"/>
                </a:ext>
              </a:extLst>
            </p:cNvPr>
            <p:cNvCxnSpPr>
              <a:cxnSpLocks/>
            </p:cNvCxnSpPr>
            <p:nvPr/>
          </p:nvCxnSpPr>
          <p:spPr>
            <a:xfrm>
              <a:off x="2880415" y="4740737"/>
              <a:ext cx="6521380" cy="0"/>
            </a:xfrm>
            <a:prstGeom prst="straightConnector1">
              <a:avLst/>
            </a:prstGeom>
            <a:ln w="19050">
              <a:solidFill>
                <a:schemeClr val="bg2">
                  <a:lumMod val="1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74AA29F6-D73D-44AD-9235-531C6F90E86C}"/>
                </a:ext>
              </a:extLst>
            </p:cNvPr>
            <p:cNvSpPr/>
            <p:nvPr/>
          </p:nvSpPr>
          <p:spPr>
            <a:xfrm>
              <a:off x="3252204" y="4675423"/>
              <a:ext cx="130628" cy="13062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585A1961-98E2-4170-92E4-0E495D9894E7}"/>
                </a:ext>
              </a:extLst>
            </p:cNvPr>
            <p:cNvSpPr/>
            <p:nvPr/>
          </p:nvSpPr>
          <p:spPr>
            <a:xfrm>
              <a:off x="3623993" y="4675423"/>
              <a:ext cx="130628" cy="13062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036C3ABC-83C1-4754-A0ED-459A96617A0E}"/>
                </a:ext>
              </a:extLst>
            </p:cNvPr>
            <p:cNvSpPr/>
            <p:nvPr/>
          </p:nvSpPr>
          <p:spPr>
            <a:xfrm>
              <a:off x="3995782" y="4675423"/>
              <a:ext cx="130628" cy="13062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71977A68-9E9E-402E-A9BF-0D543F256454}"/>
                </a:ext>
              </a:extLst>
            </p:cNvPr>
            <p:cNvSpPr/>
            <p:nvPr/>
          </p:nvSpPr>
          <p:spPr>
            <a:xfrm>
              <a:off x="4367571" y="4675423"/>
              <a:ext cx="130628" cy="13062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B0E2DE39-7242-4269-850B-F7E8F191537A}"/>
                </a:ext>
              </a:extLst>
            </p:cNvPr>
            <p:cNvSpPr/>
            <p:nvPr/>
          </p:nvSpPr>
          <p:spPr>
            <a:xfrm>
              <a:off x="4739360" y="4675423"/>
              <a:ext cx="130628" cy="13062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DC4E20AD-57C1-40F3-8FB9-81C1C0E39475}"/>
                </a:ext>
              </a:extLst>
            </p:cNvPr>
            <p:cNvSpPr/>
            <p:nvPr/>
          </p:nvSpPr>
          <p:spPr>
            <a:xfrm>
              <a:off x="5111149" y="4675423"/>
              <a:ext cx="130628" cy="13062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6FA8BCB0-5B34-4336-8C8E-FADB7E18B83C}"/>
                </a:ext>
              </a:extLst>
            </p:cNvPr>
            <p:cNvSpPr/>
            <p:nvPr/>
          </p:nvSpPr>
          <p:spPr>
            <a:xfrm>
              <a:off x="5482938" y="4675423"/>
              <a:ext cx="130628" cy="13062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146A72E3-0AB4-4C14-ACB8-8AE0F58A461B}"/>
                </a:ext>
              </a:extLst>
            </p:cNvPr>
            <p:cNvSpPr/>
            <p:nvPr/>
          </p:nvSpPr>
          <p:spPr>
            <a:xfrm>
              <a:off x="5854727" y="4675423"/>
              <a:ext cx="130628" cy="13062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1926C5A6-F6A6-461D-8C49-4B381BBD4CE0}"/>
                </a:ext>
              </a:extLst>
            </p:cNvPr>
            <p:cNvSpPr/>
            <p:nvPr/>
          </p:nvSpPr>
          <p:spPr>
            <a:xfrm>
              <a:off x="6226516" y="4675423"/>
              <a:ext cx="130628" cy="13062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D4EC30DA-BC6F-41E9-818A-2EDDBDD4A201}"/>
                </a:ext>
              </a:extLst>
            </p:cNvPr>
            <p:cNvSpPr/>
            <p:nvPr/>
          </p:nvSpPr>
          <p:spPr>
            <a:xfrm>
              <a:off x="6598305" y="4675423"/>
              <a:ext cx="130628" cy="13062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8EED15C9-0850-474F-BDF8-1F21F092A6BE}"/>
                </a:ext>
              </a:extLst>
            </p:cNvPr>
            <p:cNvSpPr/>
            <p:nvPr/>
          </p:nvSpPr>
          <p:spPr>
            <a:xfrm>
              <a:off x="6970094" y="4675423"/>
              <a:ext cx="130628" cy="13062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8732D109-E322-4B11-8D3D-BFE8D1A8FADC}"/>
                </a:ext>
              </a:extLst>
            </p:cNvPr>
            <p:cNvSpPr/>
            <p:nvPr/>
          </p:nvSpPr>
          <p:spPr>
            <a:xfrm>
              <a:off x="7341883" y="4675423"/>
              <a:ext cx="130628" cy="13062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C54DE577-CD9D-4BF2-B5BA-A8B12FFBAD5D}"/>
                </a:ext>
              </a:extLst>
            </p:cNvPr>
            <p:cNvSpPr/>
            <p:nvPr/>
          </p:nvSpPr>
          <p:spPr>
            <a:xfrm>
              <a:off x="7713672" y="4675423"/>
              <a:ext cx="130628" cy="13062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FE9FD486-1FC5-4763-B2FB-4ACAE8A50526}"/>
                </a:ext>
              </a:extLst>
            </p:cNvPr>
            <p:cNvSpPr/>
            <p:nvPr/>
          </p:nvSpPr>
          <p:spPr>
            <a:xfrm>
              <a:off x="8085461" y="4675423"/>
              <a:ext cx="130628" cy="13062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F0D5088E-3259-4CDE-9276-F6435840C4E3}"/>
                </a:ext>
              </a:extLst>
            </p:cNvPr>
            <p:cNvSpPr/>
            <p:nvPr/>
          </p:nvSpPr>
          <p:spPr>
            <a:xfrm>
              <a:off x="8457250" y="4675423"/>
              <a:ext cx="130628" cy="13062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D1A5D6A5-7ED3-480C-9A1D-947DF1E6FB2F}"/>
                </a:ext>
              </a:extLst>
            </p:cNvPr>
            <p:cNvSpPr/>
            <p:nvPr/>
          </p:nvSpPr>
          <p:spPr>
            <a:xfrm>
              <a:off x="8829039" y="4675423"/>
              <a:ext cx="130628" cy="13062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feld 26">
              <a:extLst>
                <a:ext uri="{FF2B5EF4-FFF2-40B4-BE49-F238E27FC236}">
                  <a16:creationId xmlns:a16="http://schemas.microsoft.com/office/drawing/2014/main" id="{F538F938-E9B4-4101-8171-9EFB5C10753C}"/>
                </a:ext>
              </a:extLst>
            </p:cNvPr>
            <p:cNvSpPr txBox="1"/>
            <p:nvPr/>
          </p:nvSpPr>
          <p:spPr>
            <a:xfrm>
              <a:off x="2564947" y="4525276"/>
              <a:ext cx="38504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p</a:t>
              </a:r>
            </a:p>
          </p:txBody>
        </p:sp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id="{F43417B3-3BEF-4B06-B6FA-57DB0FEA433F}"/>
                </a:ext>
              </a:extLst>
            </p:cNvPr>
            <p:cNvSpPr txBox="1"/>
            <p:nvPr/>
          </p:nvSpPr>
          <p:spPr>
            <a:xfrm>
              <a:off x="9382957" y="4525276"/>
              <a:ext cx="4546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p’</a:t>
              </a:r>
            </a:p>
          </p:txBody>
        </p:sp>
        <p:cxnSp>
          <p:nvCxnSpPr>
            <p:cNvPr id="29" name="Gerade Verbindung mit Pfeil 28">
              <a:extLst>
                <a:ext uri="{FF2B5EF4-FFF2-40B4-BE49-F238E27FC236}">
                  <a16:creationId xmlns:a16="http://schemas.microsoft.com/office/drawing/2014/main" id="{945CCC7F-9A77-4FAC-9DE9-03E364F5FEC9}"/>
                </a:ext>
              </a:extLst>
            </p:cNvPr>
            <p:cNvCxnSpPr>
              <a:cxnSpLocks/>
              <a:endCxn id="16" idx="7"/>
            </p:cNvCxnSpPr>
            <p:nvPr/>
          </p:nvCxnSpPr>
          <p:spPr>
            <a:xfrm flipH="1">
              <a:off x="5222647" y="3026351"/>
              <a:ext cx="1899847" cy="1668202"/>
            </a:xfrm>
            <a:prstGeom prst="straightConnector1">
              <a:avLst/>
            </a:prstGeom>
            <a:ln w="28575">
              <a:prstDash val="sysDash"/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31" name="Geschweifte Klammer links 30">
              <a:extLst>
                <a:ext uri="{FF2B5EF4-FFF2-40B4-BE49-F238E27FC236}">
                  <a16:creationId xmlns:a16="http://schemas.microsoft.com/office/drawing/2014/main" id="{118D63A6-E5EE-4D72-B5AF-0B7D7487D6E5}"/>
                </a:ext>
              </a:extLst>
            </p:cNvPr>
            <p:cNvSpPr/>
            <p:nvPr/>
          </p:nvSpPr>
          <p:spPr>
            <a:xfrm rot="16200000">
              <a:off x="6016513" y="1696192"/>
              <a:ext cx="230346" cy="6502542"/>
            </a:xfrm>
            <a:prstGeom prst="leftBrace">
              <a:avLst>
                <a:gd name="adj1" fmla="val 55035"/>
                <a:gd name="adj2" fmla="val 50000"/>
              </a:avLst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feld 31">
              <a:extLst>
                <a:ext uri="{FF2B5EF4-FFF2-40B4-BE49-F238E27FC236}">
                  <a16:creationId xmlns:a16="http://schemas.microsoft.com/office/drawing/2014/main" id="{EFC54DB7-5326-47FB-BD8D-F1A24427C947}"/>
                </a:ext>
              </a:extLst>
            </p:cNvPr>
            <p:cNvSpPr txBox="1"/>
            <p:nvPr/>
          </p:nvSpPr>
          <p:spPr>
            <a:xfrm>
              <a:off x="5985895" y="5093685"/>
              <a:ext cx="38504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cxnSp>
          <p:nvCxnSpPr>
            <p:cNvPr id="33" name="Gerade Verbindung mit Pfeil 32">
              <a:extLst>
                <a:ext uri="{FF2B5EF4-FFF2-40B4-BE49-F238E27FC236}">
                  <a16:creationId xmlns:a16="http://schemas.microsoft.com/office/drawing/2014/main" id="{CD44B2D3-C7E5-475E-8805-F29E3F1CDF0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70094" y="3026351"/>
              <a:ext cx="151622" cy="652899"/>
            </a:xfrm>
            <a:prstGeom prst="straightConnector1">
              <a:avLst/>
            </a:prstGeom>
            <a:ln w="28575">
              <a:prstDash val="sysDash"/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4" name="Gerade Verbindung mit Pfeil 33">
              <a:extLst>
                <a:ext uri="{FF2B5EF4-FFF2-40B4-BE49-F238E27FC236}">
                  <a16:creationId xmlns:a16="http://schemas.microsoft.com/office/drawing/2014/main" id="{7D7090F2-976B-45D9-88FC-C7B7988ADC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63619" y="3679250"/>
              <a:ext cx="305697" cy="62780"/>
            </a:xfrm>
            <a:prstGeom prst="straightConnector1">
              <a:avLst/>
            </a:prstGeom>
            <a:ln w="28575">
              <a:prstDash val="sysDash"/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5" name="Gerade Verbindung mit Pfeil 34">
              <a:extLst>
                <a:ext uri="{FF2B5EF4-FFF2-40B4-BE49-F238E27FC236}">
                  <a16:creationId xmlns:a16="http://schemas.microsoft.com/office/drawing/2014/main" id="{8D603DFB-8D60-4689-BF10-C7FB67B9E657}"/>
                </a:ext>
              </a:extLst>
            </p:cNvPr>
            <p:cNvCxnSpPr>
              <a:cxnSpLocks/>
            </p:cNvCxnSpPr>
            <p:nvPr/>
          </p:nvCxnSpPr>
          <p:spPr>
            <a:xfrm>
              <a:off x="6663619" y="3742030"/>
              <a:ext cx="437103" cy="464210"/>
            </a:xfrm>
            <a:prstGeom prst="straightConnector1">
              <a:avLst/>
            </a:prstGeom>
            <a:ln w="28575">
              <a:prstDash val="sysDash"/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6" name="Gerade Verbindung mit Pfeil 35">
              <a:extLst>
                <a:ext uri="{FF2B5EF4-FFF2-40B4-BE49-F238E27FC236}">
                  <a16:creationId xmlns:a16="http://schemas.microsoft.com/office/drawing/2014/main" id="{CC1F5A5D-D67B-4F3D-BDEB-EF0326CE3D34}"/>
                </a:ext>
              </a:extLst>
            </p:cNvPr>
            <p:cNvCxnSpPr>
              <a:cxnSpLocks/>
              <a:endCxn id="19" idx="0"/>
            </p:cNvCxnSpPr>
            <p:nvPr/>
          </p:nvCxnSpPr>
          <p:spPr>
            <a:xfrm flipH="1">
              <a:off x="6291830" y="4206240"/>
              <a:ext cx="808892" cy="469183"/>
            </a:xfrm>
            <a:prstGeom prst="straightConnector1">
              <a:avLst/>
            </a:prstGeom>
            <a:ln w="28575">
              <a:prstDash val="sysDash"/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37" name="Textfeld 36">
              <a:extLst>
                <a:ext uri="{FF2B5EF4-FFF2-40B4-BE49-F238E27FC236}">
                  <a16:creationId xmlns:a16="http://schemas.microsoft.com/office/drawing/2014/main" id="{F0155DEF-DCAB-46BC-93AC-5D1920EAE80B}"/>
                </a:ext>
              </a:extLst>
            </p:cNvPr>
            <p:cNvSpPr txBox="1"/>
            <p:nvPr/>
          </p:nvSpPr>
          <p:spPr>
            <a:xfrm>
              <a:off x="4338530" y="3021847"/>
              <a:ext cx="15452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ea typeface="Cambria" panose="02040503050406030204" pitchFamily="18" charset="0"/>
                  <a:cs typeface="Times New Roman" panose="02020603050405020304" pitchFamily="18" charset="0"/>
                </a:rPr>
                <a:t>Single scattering</a:t>
              </a:r>
            </a:p>
          </p:txBody>
        </p: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C43A7C48-50AF-47B2-A240-CDBC9E1F8420}"/>
                </a:ext>
              </a:extLst>
            </p:cNvPr>
            <p:cNvSpPr txBox="1"/>
            <p:nvPr/>
          </p:nvSpPr>
          <p:spPr>
            <a:xfrm>
              <a:off x="7606880" y="3371473"/>
              <a:ext cx="16249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ea typeface="Cambria" panose="02040503050406030204" pitchFamily="18" charset="0"/>
                  <a:cs typeface="Times New Roman" panose="02020603050405020304" pitchFamily="18" charset="0"/>
                </a:rPr>
                <a:t>Multiple scattering</a:t>
              </a:r>
            </a:p>
          </p:txBody>
        </p:sp>
        <p:cxnSp>
          <p:nvCxnSpPr>
            <p:cNvPr id="39" name="Gerade Verbindung mit Pfeil 38">
              <a:extLst>
                <a:ext uri="{FF2B5EF4-FFF2-40B4-BE49-F238E27FC236}">
                  <a16:creationId xmlns:a16="http://schemas.microsoft.com/office/drawing/2014/main" id="{B127CCAD-F2A0-41C4-A6BF-24FB0F5FCB7E}"/>
                </a:ext>
              </a:extLst>
            </p:cNvPr>
            <p:cNvCxnSpPr>
              <a:stCxn id="37" idx="2"/>
            </p:cNvCxnSpPr>
            <p:nvPr/>
          </p:nvCxnSpPr>
          <p:spPr>
            <a:xfrm>
              <a:off x="5111149" y="3329624"/>
              <a:ext cx="905854" cy="64451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Gerade Verbindung mit Pfeil 39">
              <a:extLst>
                <a:ext uri="{FF2B5EF4-FFF2-40B4-BE49-F238E27FC236}">
                  <a16:creationId xmlns:a16="http://schemas.microsoft.com/office/drawing/2014/main" id="{78D46632-3AE5-4DEB-8FC9-01A0E20F8B8A}"/>
                </a:ext>
              </a:extLst>
            </p:cNvPr>
            <p:cNvCxnSpPr>
              <a:cxnSpLocks/>
              <a:stCxn id="38" idx="2"/>
            </p:cNvCxnSpPr>
            <p:nvPr/>
          </p:nvCxnSpPr>
          <p:spPr>
            <a:xfrm flipH="1">
              <a:off x="6969316" y="3679250"/>
              <a:ext cx="1450050" cy="33904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1" name="Sonne 40">
              <a:extLst>
                <a:ext uri="{FF2B5EF4-FFF2-40B4-BE49-F238E27FC236}">
                  <a16:creationId xmlns:a16="http://schemas.microsoft.com/office/drawing/2014/main" id="{2A71D603-8517-4A2B-BCFD-C087BDBE897E}"/>
                </a:ext>
              </a:extLst>
            </p:cNvPr>
            <p:cNvSpPr/>
            <p:nvPr/>
          </p:nvSpPr>
          <p:spPr>
            <a:xfrm>
              <a:off x="6990986" y="2895820"/>
              <a:ext cx="280566" cy="280566"/>
            </a:xfrm>
            <a:prstGeom prst="sun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92813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 err="1"/>
              <a:t>Froxel</a:t>
            </a:r>
            <a:r>
              <a:rPr lang="en-US" dirty="0"/>
              <a:t> Volumes 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2078655B-10B4-47E4-B2CF-9BFD87A624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1965"/>
            <a:ext cx="6051062" cy="4864998"/>
          </a:xfrm>
        </p:spPr>
        <p:txBody>
          <a:bodyPr>
            <a:normAutofit/>
          </a:bodyPr>
          <a:lstStyle/>
          <a:p>
            <a:r>
              <a:rPr lang="en-US" dirty="0" err="1"/>
              <a:t>Froxel</a:t>
            </a:r>
            <a:r>
              <a:rPr lang="en-US" dirty="0"/>
              <a:t> -&gt; View frustum</a:t>
            </a:r>
            <a:r>
              <a:rPr lang="en-US" noProof="0" dirty="0"/>
              <a:t> voxel </a:t>
            </a:r>
            <a:r>
              <a:rPr lang="en-US" dirty="0"/>
              <a:t>[Wronski14] [Hillaire15] </a:t>
            </a:r>
          </a:p>
          <a:p>
            <a:r>
              <a:rPr lang="en-US" dirty="0"/>
              <a:t>Clip space 3D </a:t>
            </a:r>
            <a:r>
              <a:rPr lang="en-US" noProof="0" dirty="0"/>
              <a:t>textures as cache for media and lighting</a:t>
            </a:r>
          </a:p>
          <a:p>
            <a:r>
              <a:rPr lang="en-US" dirty="0"/>
              <a:t>Low resolution e.g. 160x90x64</a:t>
            </a:r>
          </a:p>
          <a:p>
            <a:r>
              <a:rPr lang="en-US" noProof="0" dirty="0"/>
              <a:t>Compute media properties and lighting for each </a:t>
            </a:r>
            <a:r>
              <a:rPr lang="en-US" noProof="0" dirty="0" err="1"/>
              <a:t>froxel</a:t>
            </a:r>
            <a:r>
              <a:rPr lang="en-US" noProof="0" dirty="0"/>
              <a:t> in parallel</a:t>
            </a:r>
          </a:p>
          <a:p>
            <a:r>
              <a:rPr lang="en-US" dirty="0"/>
              <a:t>Integrate </a:t>
            </a:r>
            <a:r>
              <a:rPr lang="en-US" dirty="0" err="1"/>
              <a:t>froxels</a:t>
            </a:r>
            <a:r>
              <a:rPr lang="en-US" dirty="0"/>
              <a:t> along depth and store result per </a:t>
            </a:r>
            <a:r>
              <a:rPr lang="en-US" dirty="0" err="1"/>
              <a:t>froxel</a:t>
            </a:r>
            <a:endParaRPr lang="en-US" dirty="0"/>
          </a:p>
        </p:txBody>
      </p:sp>
      <p:sp>
        <p:nvSpPr>
          <p:cNvPr id="30" name="Rectangle 1">
            <a:extLst>
              <a:ext uri="{FF2B5EF4-FFF2-40B4-BE49-F238E27FC236}">
                <a16:creationId xmlns:a16="http://schemas.microsoft.com/office/drawing/2014/main" id="{9355DDF9-0EDB-4739-BB5E-8301D9D4CA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Volume Rendering Introduktion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60" name="Gruppieren 59">
            <a:extLst>
              <a:ext uri="{FF2B5EF4-FFF2-40B4-BE49-F238E27FC236}">
                <a16:creationId xmlns:a16="http://schemas.microsoft.com/office/drawing/2014/main" id="{D9C639FA-31D3-40B4-ABA9-AC22F79660EB}"/>
              </a:ext>
            </a:extLst>
          </p:cNvPr>
          <p:cNvGrpSpPr/>
          <p:nvPr/>
        </p:nvGrpSpPr>
        <p:grpSpPr>
          <a:xfrm>
            <a:off x="6952923" y="1643062"/>
            <a:ext cx="4400877" cy="3571875"/>
            <a:chOff x="6921091" y="1007802"/>
            <a:chExt cx="4400877" cy="3571875"/>
          </a:xfrm>
        </p:grpSpPr>
        <p:grpSp>
          <p:nvGrpSpPr>
            <p:cNvPr id="5" name="Gruppieren 4">
              <a:extLst>
                <a:ext uri="{FF2B5EF4-FFF2-40B4-BE49-F238E27FC236}">
                  <a16:creationId xmlns:a16="http://schemas.microsoft.com/office/drawing/2014/main" id="{409E2933-5168-47FA-8DAD-A82538F19DDE}"/>
                </a:ext>
              </a:extLst>
            </p:cNvPr>
            <p:cNvGrpSpPr/>
            <p:nvPr/>
          </p:nvGrpSpPr>
          <p:grpSpPr>
            <a:xfrm>
              <a:off x="6921091" y="1007802"/>
              <a:ext cx="4400877" cy="3571875"/>
              <a:chOff x="6952923" y="1643968"/>
              <a:chExt cx="4400877" cy="3571875"/>
            </a:xfrm>
          </p:grpSpPr>
          <p:sp>
            <p:nvSpPr>
              <p:cNvPr id="7" name="Trapezoid 6">
                <a:extLst>
                  <a:ext uri="{FF2B5EF4-FFF2-40B4-BE49-F238E27FC236}">
                    <a16:creationId xmlns:a16="http://schemas.microsoft.com/office/drawing/2014/main" id="{8D1431C9-DFD4-436C-96EF-1C02AE34A299}"/>
                  </a:ext>
                </a:extLst>
              </p:cNvPr>
              <p:cNvSpPr/>
              <p:nvPr/>
            </p:nvSpPr>
            <p:spPr>
              <a:xfrm rot="16200000">
                <a:off x="7698579" y="1560623"/>
                <a:ext cx="3571875" cy="3738566"/>
              </a:xfrm>
              <a:prstGeom prst="trapezoid">
                <a:avLst>
                  <a:gd name="adj" fmla="val 45455"/>
                </a:avLst>
              </a:prstGeom>
              <a:solidFill>
                <a:schemeClr val="bg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Wolke 7">
                <a:extLst>
                  <a:ext uri="{FF2B5EF4-FFF2-40B4-BE49-F238E27FC236}">
                    <a16:creationId xmlns:a16="http://schemas.microsoft.com/office/drawing/2014/main" id="{D3C123E7-5039-4336-87D1-7DE09AE22CBC}"/>
                  </a:ext>
                </a:extLst>
              </p:cNvPr>
              <p:cNvSpPr/>
              <p:nvPr/>
            </p:nvSpPr>
            <p:spPr>
              <a:xfrm rot="21102459" flipV="1">
                <a:off x="8791171" y="2713162"/>
                <a:ext cx="2296810" cy="1371726"/>
              </a:xfrm>
              <a:prstGeom prst="cloud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" name="Gerader Verbinder 8">
                <a:extLst>
                  <a:ext uri="{FF2B5EF4-FFF2-40B4-BE49-F238E27FC236}">
                    <a16:creationId xmlns:a16="http://schemas.microsoft.com/office/drawing/2014/main" id="{E31D6BDA-56DE-494E-86E6-8F8ED420D9A4}"/>
                  </a:ext>
                </a:extLst>
              </p:cNvPr>
              <p:cNvCxnSpPr>
                <a:stCxn id="7" idx="0"/>
                <a:endCxn id="7" idx="2"/>
              </p:cNvCxnSpPr>
              <p:nvPr/>
            </p:nvCxnSpPr>
            <p:spPr>
              <a:xfrm flipV="1">
                <a:off x="7615234" y="3429905"/>
                <a:ext cx="3738566" cy="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Gerader Verbinder 9">
                <a:extLst>
                  <a:ext uri="{FF2B5EF4-FFF2-40B4-BE49-F238E27FC236}">
                    <a16:creationId xmlns:a16="http://schemas.microsoft.com/office/drawing/2014/main" id="{7A585A6D-8325-4026-8F85-DD86F8616D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19996" y="3512343"/>
                <a:ext cx="3733804" cy="81053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Gerader Verbinder 10">
                <a:extLst>
                  <a:ext uri="{FF2B5EF4-FFF2-40B4-BE49-F238E27FC236}">
                    <a16:creationId xmlns:a16="http://schemas.microsoft.com/office/drawing/2014/main" id="{6DB4A77A-0F2C-4307-BE3F-481C36215D8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19996" y="2536935"/>
                <a:ext cx="3733804" cy="81348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Gerader Verbinder 11">
                <a:extLst>
                  <a:ext uri="{FF2B5EF4-FFF2-40B4-BE49-F238E27FC236}">
                    <a16:creationId xmlns:a16="http://schemas.microsoft.com/office/drawing/2014/main" id="{8221BF02-ACC9-4DFD-BC67-0172450393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15234" y="3550443"/>
                <a:ext cx="3738566" cy="119062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Gerader Verbinder 12">
                <a:extLst>
                  <a:ext uri="{FF2B5EF4-FFF2-40B4-BE49-F238E27FC236}">
                    <a16:creationId xmlns:a16="http://schemas.microsoft.com/office/drawing/2014/main" id="{5D88498C-9952-4070-8030-D13917C048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15234" y="3464718"/>
                <a:ext cx="3738566" cy="40957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Gerader Verbinder 13">
                <a:extLst>
                  <a:ext uri="{FF2B5EF4-FFF2-40B4-BE49-F238E27FC236}">
                    <a16:creationId xmlns:a16="http://schemas.microsoft.com/office/drawing/2014/main" id="{7CA674AC-8062-4F2B-8686-65D3B4F8264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19996" y="2981325"/>
                <a:ext cx="3733804" cy="40243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Gerader Verbinder 14">
                <a:extLst>
                  <a:ext uri="{FF2B5EF4-FFF2-40B4-BE49-F238E27FC236}">
                    <a16:creationId xmlns:a16="http://schemas.microsoft.com/office/drawing/2014/main" id="{6F0FC606-AF06-4118-94D6-AFE15A6D596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15234" y="2078780"/>
                <a:ext cx="3738566" cy="123353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Gerader Verbinder 15">
                <a:extLst>
                  <a:ext uri="{FF2B5EF4-FFF2-40B4-BE49-F238E27FC236}">
                    <a16:creationId xmlns:a16="http://schemas.microsoft.com/office/drawing/2014/main" id="{77806A7C-6C5F-49B1-8621-6120E42F0012}"/>
                  </a:ext>
                </a:extLst>
              </p:cNvPr>
              <p:cNvCxnSpPr>
                <a:stCxn id="7" idx="1"/>
                <a:endCxn id="7" idx="3"/>
              </p:cNvCxnSpPr>
              <p:nvPr/>
            </p:nvCxnSpPr>
            <p:spPr>
              <a:xfrm flipV="1">
                <a:off x="9484517" y="2455766"/>
                <a:ext cx="0" cy="19482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Gerader Verbinder 16">
                <a:extLst>
                  <a:ext uri="{FF2B5EF4-FFF2-40B4-BE49-F238E27FC236}">
                    <a16:creationId xmlns:a16="http://schemas.microsoft.com/office/drawing/2014/main" id="{14878AC5-D2F6-4369-9DF2-1CB00EAA3F4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448921" y="2031206"/>
                <a:ext cx="0" cy="2795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Gerader Verbinder 17">
                <a:extLst>
                  <a:ext uri="{FF2B5EF4-FFF2-40B4-BE49-F238E27FC236}">
                    <a16:creationId xmlns:a16="http://schemas.microsoft.com/office/drawing/2014/main" id="{48FA9645-0F5B-40E3-8D92-B49C721384A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929809" y="2278856"/>
                <a:ext cx="0" cy="231933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Gerader Verbinder 18">
                <a:extLst>
                  <a:ext uri="{FF2B5EF4-FFF2-40B4-BE49-F238E27FC236}">
                    <a16:creationId xmlns:a16="http://schemas.microsoft.com/office/drawing/2014/main" id="{D786E07D-F6F9-4504-B993-53BBC136B1F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48759" y="2612232"/>
                <a:ext cx="0" cy="163829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Gerader Verbinder 19">
                <a:extLst>
                  <a:ext uri="{FF2B5EF4-FFF2-40B4-BE49-F238E27FC236}">
                    <a16:creationId xmlns:a16="http://schemas.microsoft.com/office/drawing/2014/main" id="{0E30606E-C010-4AB1-BD0B-3558E0119E8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67772" y="2731294"/>
                <a:ext cx="0" cy="141446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Gerader Verbinder 20">
                <a:extLst>
                  <a:ext uri="{FF2B5EF4-FFF2-40B4-BE49-F238E27FC236}">
                    <a16:creationId xmlns:a16="http://schemas.microsoft.com/office/drawing/2014/main" id="{A11D9B2A-0E35-4B7A-885E-8F1120087D9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24884" y="2821783"/>
                <a:ext cx="0" cy="120491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Gerader Verbinder 21">
                <a:extLst>
                  <a:ext uri="{FF2B5EF4-FFF2-40B4-BE49-F238E27FC236}">
                    <a16:creationId xmlns:a16="http://schemas.microsoft.com/office/drawing/2014/main" id="{9BFF875B-9AB5-4E91-8B24-0392BE79285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391521" y="2940845"/>
                <a:ext cx="0" cy="97676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Gerader Verbinder 22">
                <a:extLst>
                  <a:ext uri="{FF2B5EF4-FFF2-40B4-BE49-F238E27FC236}">
                    <a16:creationId xmlns:a16="http://schemas.microsoft.com/office/drawing/2014/main" id="{F6B0B5B0-39D2-473D-8480-C647CC7D419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72446" y="3021809"/>
                <a:ext cx="0" cy="80009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Gerader Verbinder 23">
                <a:extLst>
                  <a:ext uri="{FF2B5EF4-FFF2-40B4-BE49-F238E27FC236}">
                    <a16:creationId xmlns:a16="http://schemas.microsoft.com/office/drawing/2014/main" id="{E03A9489-0B5E-4810-AB6C-4410DD94C35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00996" y="3098009"/>
                <a:ext cx="0" cy="65722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Gerader Verbinder 24">
                <a:extLst>
                  <a:ext uri="{FF2B5EF4-FFF2-40B4-BE49-F238E27FC236}">
                    <a16:creationId xmlns:a16="http://schemas.microsoft.com/office/drawing/2014/main" id="{39516AA0-4B58-400E-B223-1A01A5717CD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872409" y="3159923"/>
                <a:ext cx="0" cy="5429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Gerader Verbinder 25">
                <a:extLst>
                  <a:ext uri="{FF2B5EF4-FFF2-40B4-BE49-F238E27FC236}">
                    <a16:creationId xmlns:a16="http://schemas.microsoft.com/office/drawing/2014/main" id="{569699EC-8D1B-4DE2-93F8-C83CB932EE9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81921" y="3200404"/>
                <a:ext cx="0" cy="46910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Gerader Verbinder 26">
                <a:extLst>
                  <a:ext uri="{FF2B5EF4-FFF2-40B4-BE49-F238E27FC236}">
                    <a16:creationId xmlns:a16="http://schemas.microsoft.com/office/drawing/2014/main" id="{63598147-6064-4DEA-8C73-C4ADCF32723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99371" y="3230168"/>
                <a:ext cx="0" cy="3948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Freihandform: Form 27">
                <a:extLst>
                  <a:ext uri="{FF2B5EF4-FFF2-40B4-BE49-F238E27FC236}">
                    <a16:creationId xmlns:a16="http://schemas.microsoft.com/office/drawing/2014/main" id="{7D950E95-D303-4FDA-B87F-9A33F30DCBC0}"/>
                  </a:ext>
                </a:extLst>
              </p:cNvPr>
              <p:cNvSpPr/>
              <p:nvPr/>
            </p:nvSpPr>
            <p:spPr>
              <a:xfrm rot="16200000">
                <a:off x="6984579" y="3051233"/>
                <a:ext cx="478031" cy="541344"/>
              </a:xfrm>
              <a:custGeom>
                <a:avLst/>
                <a:gdLst>
                  <a:gd name="connsiteX0" fmla="*/ 388867 w 564052"/>
                  <a:gd name="connsiteY0" fmla="*/ 202291 h 638758"/>
                  <a:gd name="connsiteX1" fmla="*/ 364837 w 564052"/>
                  <a:gd name="connsiteY1" fmla="*/ 197439 h 638758"/>
                  <a:gd name="connsiteX2" fmla="*/ 332174 w 564052"/>
                  <a:gd name="connsiteY2" fmla="*/ 175418 h 638758"/>
                  <a:gd name="connsiteX3" fmla="*/ 319008 w 564052"/>
                  <a:gd name="connsiteY3" fmla="*/ 155890 h 638758"/>
                  <a:gd name="connsiteX4" fmla="*/ 319008 w 564052"/>
                  <a:gd name="connsiteY4" fmla="*/ 244723 h 638758"/>
                  <a:gd name="connsiteX5" fmla="*/ 324688 w 564052"/>
                  <a:gd name="connsiteY5" fmla="*/ 236299 h 638758"/>
                  <a:gd name="connsiteX6" fmla="*/ 369257 w 564052"/>
                  <a:gd name="connsiteY6" fmla="*/ 206250 h 638758"/>
                  <a:gd name="connsiteX7" fmla="*/ 553033 w 564052"/>
                  <a:gd name="connsiteY7" fmla="*/ 390024 h 638758"/>
                  <a:gd name="connsiteX8" fmla="*/ 423836 w 564052"/>
                  <a:gd name="connsiteY8" fmla="*/ 475661 h 638758"/>
                  <a:gd name="connsiteX9" fmla="*/ 324688 w 564052"/>
                  <a:gd name="connsiteY9" fmla="*/ 434593 h 638758"/>
                  <a:gd name="connsiteX10" fmla="*/ 319008 w 564052"/>
                  <a:gd name="connsiteY10" fmla="*/ 426169 h 638758"/>
                  <a:gd name="connsiteX11" fmla="*/ 319008 w 564052"/>
                  <a:gd name="connsiteY11" fmla="*/ 450483 h 638758"/>
                  <a:gd name="connsiteX12" fmla="*/ 265839 w 564052"/>
                  <a:gd name="connsiteY12" fmla="*/ 503652 h 638758"/>
                  <a:gd name="connsiteX13" fmla="*/ 231979 w 564052"/>
                  <a:gd name="connsiteY13" fmla="*/ 503652 h 638758"/>
                  <a:gd name="connsiteX14" fmla="*/ 310559 w 564052"/>
                  <a:gd name="connsiteY14" fmla="*/ 638758 h 638758"/>
                  <a:gd name="connsiteX15" fmla="*/ 18978 w 564052"/>
                  <a:gd name="connsiteY15" fmla="*/ 638758 h 638758"/>
                  <a:gd name="connsiteX16" fmla="*/ 97558 w 564052"/>
                  <a:gd name="connsiteY16" fmla="*/ 503652 h 638758"/>
                  <a:gd name="connsiteX17" fmla="*/ 53169 w 564052"/>
                  <a:gd name="connsiteY17" fmla="*/ 503652 h 638758"/>
                  <a:gd name="connsiteX18" fmla="*/ 0 w 564052"/>
                  <a:gd name="connsiteY18" fmla="*/ 450483 h 638758"/>
                  <a:gd name="connsiteX19" fmla="*/ 0 w 564052"/>
                  <a:gd name="connsiteY19" fmla="*/ 85107 h 638758"/>
                  <a:gd name="connsiteX20" fmla="*/ 53169 w 564052"/>
                  <a:gd name="connsiteY20" fmla="*/ 31938 h 638758"/>
                  <a:gd name="connsiteX21" fmla="*/ 265839 w 564052"/>
                  <a:gd name="connsiteY21" fmla="*/ 31938 h 638758"/>
                  <a:gd name="connsiteX22" fmla="*/ 303435 w 564052"/>
                  <a:gd name="connsiteY22" fmla="*/ 47511 h 638758"/>
                  <a:gd name="connsiteX23" fmla="*/ 311935 w 564052"/>
                  <a:gd name="connsiteY23" fmla="*/ 60117 h 638758"/>
                  <a:gd name="connsiteX24" fmla="*/ 332174 w 564052"/>
                  <a:gd name="connsiteY24" fmla="*/ 30097 h 638758"/>
                  <a:gd name="connsiteX25" fmla="*/ 404834 w 564052"/>
                  <a:gd name="connsiteY25" fmla="*/ 0 h 638758"/>
                  <a:gd name="connsiteX26" fmla="*/ 507591 w 564052"/>
                  <a:gd name="connsiteY26" fmla="*/ 102757 h 638758"/>
                  <a:gd name="connsiteX27" fmla="*/ 499516 w 564052"/>
                  <a:gd name="connsiteY27" fmla="*/ 142755 h 638758"/>
                  <a:gd name="connsiteX28" fmla="*/ 462287 w 564052"/>
                  <a:gd name="connsiteY28" fmla="*/ 187965 h 638758"/>
                  <a:gd name="connsiteX29" fmla="*/ 440270 w 564052"/>
                  <a:gd name="connsiteY29" fmla="*/ 198549 h 638758"/>
                  <a:gd name="connsiteX30" fmla="*/ 478414 w 564052"/>
                  <a:gd name="connsiteY30" fmla="*/ 206250 h 638758"/>
                  <a:gd name="connsiteX31" fmla="*/ 564052 w 564052"/>
                  <a:gd name="connsiteY31" fmla="*/ 335446 h 638758"/>
                  <a:gd name="connsiteX32" fmla="*/ 553033 w 564052"/>
                  <a:gd name="connsiteY32" fmla="*/ 390024 h 6387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564052" h="638758">
                    <a:moveTo>
                      <a:pt x="388867" y="202291"/>
                    </a:moveTo>
                    <a:lnTo>
                      <a:pt x="364837" y="197439"/>
                    </a:lnTo>
                    <a:cubicBezTo>
                      <a:pt x="352543" y="192239"/>
                      <a:pt x="341472" y="184715"/>
                      <a:pt x="332174" y="175418"/>
                    </a:cubicBezTo>
                    <a:lnTo>
                      <a:pt x="319008" y="155890"/>
                    </a:lnTo>
                    <a:lnTo>
                      <a:pt x="319008" y="244723"/>
                    </a:lnTo>
                    <a:lnTo>
                      <a:pt x="324688" y="236299"/>
                    </a:lnTo>
                    <a:cubicBezTo>
                      <a:pt x="337375" y="223612"/>
                      <a:pt x="352482" y="213345"/>
                      <a:pt x="369257" y="206250"/>
                    </a:cubicBezTo>
                    <a:close/>
                    <a:moveTo>
                      <a:pt x="553033" y="390024"/>
                    </a:moveTo>
                    <a:cubicBezTo>
                      <a:pt x="531747" y="440350"/>
                      <a:pt x="481915" y="475661"/>
                      <a:pt x="423836" y="475661"/>
                    </a:cubicBezTo>
                    <a:cubicBezTo>
                      <a:pt x="385116" y="475661"/>
                      <a:pt x="350062" y="459967"/>
                      <a:pt x="324688" y="434593"/>
                    </a:cubicBezTo>
                    <a:lnTo>
                      <a:pt x="319008" y="426169"/>
                    </a:lnTo>
                    <a:lnTo>
                      <a:pt x="319008" y="450483"/>
                    </a:lnTo>
                    <a:cubicBezTo>
                      <a:pt x="319008" y="479847"/>
                      <a:pt x="295203" y="503652"/>
                      <a:pt x="265839" y="503652"/>
                    </a:cubicBezTo>
                    <a:lnTo>
                      <a:pt x="231979" y="503652"/>
                    </a:lnTo>
                    <a:lnTo>
                      <a:pt x="310559" y="638758"/>
                    </a:lnTo>
                    <a:lnTo>
                      <a:pt x="18978" y="638758"/>
                    </a:lnTo>
                    <a:lnTo>
                      <a:pt x="97558" y="503652"/>
                    </a:lnTo>
                    <a:lnTo>
                      <a:pt x="53169" y="503652"/>
                    </a:lnTo>
                    <a:cubicBezTo>
                      <a:pt x="23805" y="503652"/>
                      <a:pt x="0" y="479847"/>
                      <a:pt x="0" y="450483"/>
                    </a:cubicBezTo>
                    <a:lnTo>
                      <a:pt x="0" y="85107"/>
                    </a:lnTo>
                    <a:cubicBezTo>
                      <a:pt x="0" y="55743"/>
                      <a:pt x="23805" y="31938"/>
                      <a:pt x="53169" y="31938"/>
                    </a:cubicBezTo>
                    <a:lnTo>
                      <a:pt x="265839" y="31938"/>
                    </a:lnTo>
                    <a:cubicBezTo>
                      <a:pt x="280521" y="31938"/>
                      <a:pt x="293814" y="37889"/>
                      <a:pt x="303435" y="47511"/>
                    </a:cubicBezTo>
                    <a:lnTo>
                      <a:pt x="311935" y="60117"/>
                    </a:lnTo>
                    <a:lnTo>
                      <a:pt x="332174" y="30097"/>
                    </a:lnTo>
                    <a:cubicBezTo>
                      <a:pt x="350770" y="11502"/>
                      <a:pt x="376459" y="1"/>
                      <a:pt x="404834" y="0"/>
                    </a:cubicBezTo>
                    <a:cubicBezTo>
                      <a:pt x="461586" y="1"/>
                      <a:pt x="507591" y="46006"/>
                      <a:pt x="507591" y="102757"/>
                    </a:cubicBezTo>
                    <a:cubicBezTo>
                      <a:pt x="507591" y="116945"/>
                      <a:pt x="504716" y="130461"/>
                      <a:pt x="499516" y="142755"/>
                    </a:cubicBezTo>
                    <a:cubicBezTo>
                      <a:pt x="491716" y="161196"/>
                      <a:pt x="478687" y="176885"/>
                      <a:pt x="462287" y="187965"/>
                    </a:cubicBezTo>
                    <a:lnTo>
                      <a:pt x="440270" y="198549"/>
                    </a:lnTo>
                    <a:lnTo>
                      <a:pt x="478414" y="206250"/>
                    </a:lnTo>
                    <a:cubicBezTo>
                      <a:pt x="528739" y="227536"/>
                      <a:pt x="564051" y="277367"/>
                      <a:pt x="564052" y="335446"/>
                    </a:cubicBezTo>
                    <a:cubicBezTo>
                      <a:pt x="564052" y="354806"/>
                      <a:pt x="560128" y="373249"/>
                      <a:pt x="553033" y="390024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39" name="Gerade Verbindung mit Pfeil 38">
              <a:extLst>
                <a:ext uri="{FF2B5EF4-FFF2-40B4-BE49-F238E27FC236}">
                  <a16:creationId xmlns:a16="http://schemas.microsoft.com/office/drawing/2014/main" id="{48442EBB-D27F-4A41-A61D-65F9DB1CE8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81900" y="2593975"/>
              <a:ext cx="3238500" cy="177801"/>
            </a:xfrm>
            <a:prstGeom prst="straightConnector1">
              <a:avLst/>
            </a:prstGeom>
            <a:ln w="25400">
              <a:solidFill>
                <a:schemeClr val="accent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5EE0FA90-7C0A-4784-B626-764C40068EAD}"/>
                </a:ext>
              </a:extLst>
            </p:cNvPr>
            <p:cNvSpPr/>
            <p:nvPr/>
          </p:nvSpPr>
          <p:spPr>
            <a:xfrm>
              <a:off x="10821369" y="2559717"/>
              <a:ext cx="63500" cy="635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94684C63-09EF-42C1-A167-763B25829596}"/>
                </a:ext>
              </a:extLst>
            </p:cNvPr>
            <p:cNvSpPr/>
            <p:nvPr/>
          </p:nvSpPr>
          <p:spPr>
            <a:xfrm>
              <a:off x="10113344" y="2600992"/>
              <a:ext cx="63500" cy="635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5807DB44-093B-43D7-B335-21D02FE1FAAC}"/>
                </a:ext>
              </a:extLst>
            </p:cNvPr>
            <p:cNvSpPr/>
            <p:nvPr/>
          </p:nvSpPr>
          <p:spPr>
            <a:xfrm>
              <a:off x="9649794" y="2626392"/>
              <a:ext cx="63500" cy="635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BB7B8609-20CB-45DA-BC7A-40C7181DAFAC}"/>
                </a:ext>
              </a:extLst>
            </p:cNvPr>
            <p:cNvSpPr/>
            <p:nvPr/>
          </p:nvSpPr>
          <p:spPr>
            <a:xfrm>
              <a:off x="9249744" y="2648617"/>
              <a:ext cx="63500" cy="635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9E5575A4-7B7A-4FC3-BA0F-3BC745C81A73}"/>
                </a:ext>
              </a:extLst>
            </p:cNvPr>
            <p:cNvSpPr/>
            <p:nvPr/>
          </p:nvSpPr>
          <p:spPr>
            <a:xfrm>
              <a:off x="8929069" y="2667667"/>
              <a:ext cx="63500" cy="635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5C22FC15-DD37-4887-8DE1-6C969EDBF209}"/>
                </a:ext>
              </a:extLst>
            </p:cNvPr>
            <p:cNvSpPr/>
            <p:nvPr/>
          </p:nvSpPr>
          <p:spPr>
            <a:xfrm>
              <a:off x="8690944" y="2677192"/>
              <a:ext cx="63500" cy="635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234A62F6-AEEE-4550-89BE-1287A32527CD}"/>
                </a:ext>
              </a:extLst>
            </p:cNvPr>
            <p:cNvSpPr/>
            <p:nvPr/>
          </p:nvSpPr>
          <p:spPr>
            <a:xfrm>
              <a:off x="8446469" y="2689892"/>
              <a:ext cx="63500" cy="635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7A6CE0EA-B7C3-4302-B3C4-CC9E2C3086BF}"/>
                </a:ext>
              </a:extLst>
            </p:cNvPr>
            <p:cNvSpPr/>
            <p:nvPr/>
          </p:nvSpPr>
          <p:spPr>
            <a:xfrm>
              <a:off x="8217869" y="2702592"/>
              <a:ext cx="63500" cy="635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7D7FB992-B483-49D8-B96C-CC7A99E981E0}"/>
                </a:ext>
              </a:extLst>
            </p:cNvPr>
            <p:cNvSpPr/>
            <p:nvPr/>
          </p:nvSpPr>
          <p:spPr>
            <a:xfrm>
              <a:off x="8021019" y="2715292"/>
              <a:ext cx="63500" cy="635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699E164A-5DAB-42F2-BDD4-40B34882ADF4}"/>
                </a:ext>
              </a:extLst>
            </p:cNvPr>
            <p:cNvSpPr/>
            <p:nvPr/>
          </p:nvSpPr>
          <p:spPr>
            <a:xfrm>
              <a:off x="7871794" y="2721642"/>
              <a:ext cx="63500" cy="635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224E4F21-ADE9-456D-ADE8-FE0D71471AFF}"/>
                </a:ext>
              </a:extLst>
            </p:cNvPr>
            <p:cNvSpPr/>
            <p:nvPr/>
          </p:nvSpPr>
          <p:spPr>
            <a:xfrm>
              <a:off x="7760669" y="2731167"/>
              <a:ext cx="63500" cy="635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D7987396-E535-4662-857C-753ED1015DAD}"/>
                </a:ext>
              </a:extLst>
            </p:cNvPr>
            <p:cNvSpPr/>
            <p:nvPr/>
          </p:nvSpPr>
          <p:spPr>
            <a:xfrm>
              <a:off x="7678119" y="2734342"/>
              <a:ext cx="63500" cy="635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4ED406D6-7ECB-466D-BB85-CD832522786A}"/>
                </a:ext>
              </a:extLst>
            </p:cNvPr>
            <p:cNvSpPr/>
            <p:nvPr/>
          </p:nvSpPr>
          <p:spPr>
            <a:xfrm>
              <a:off x="7592394" y="2740692"/>
              <a:ext cx="63500" cy="635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659283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5257800" cy="785204"/>
          </a:xfrm>
        </p:spPr>
        <p:txBody>
          <a:bodyPr>
            <a:normAutofit/>
          </a:bodyPr>
          <a:lstStyle/>
          <a:p>
            <a:r>
              <a:rPr lang="en-US" dirty="0"/>
              <a:t>Pros and Cons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2078655B-10B4-47E4-B2CF-9BFD87A624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1965"/>
            <a:ext cx="5257800" cy="48649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Ray marching</a:t>
            </a:r>
          </a:p>
          <a:p>
            <a:r>
              <a:rPr lang="en-US" dirty="0">
                <a:solidFill>
                  <a:srgbClr val="00B050"/>
                </a:solidFill>
              </a:rPr>
              <a:t>Works for secondary rays</a:t>
            </a:r>
          </a:p>
          <a:p>
            <a:r>
              <a:rPr lang="en-US" dirty="0">
                <a:solidFill>
                  <a:srgbClr val="00B050"/>
                </a:solidFill>
              </a:rPr>
              <a:t>Empty space skipping possible</a:t>
            </a:r>
          </a:p>
          <a:p>
            <a:r>
              <a:rPr lang="en-US" dirty="0">
                <a:solidFill>
                  <a:srgbClr val="00B050"/>
                </a:solidFill>
              </a:rPr>
              <a:t>High details</a:t>
            </a:r>
          </a:p>
          <a:p>
            <a:r>
              <a:rPr lang="en-US" dirty="0">
                <a:solidFill>
                  <a:srgbClr val="00B050"/>
                </a:solidFill>
              </a:rPr>
              <a:t>Low memory footprint</a:t>
            </a:r>
          </a:p>
          <a:p>
            <a:r>
              <a:rPr lang="en-US" dirty="0">
                <a:solidFill>
                  <a:srgbClr val="C00000"/>
                </a:solidFill>
              </a:rPr>
              <a:t>Bad parallelization</a:t>
            </a:r>
          </a:p>
          <a:p>
            <a:r>
              <a:rPr lang="en-US" dirty="0">
                <a:solidFill>
                  <a:srgbClr val="C00000"/>
                </a:solidFill>
              </a:rPr>
              <a:t>To slow for translucent draw</a:t>
            </a:r>
          </a:p>
          <a:p>
            <a:r>
              <a:rPr lang="en-US" dirty="0">
                <a:solidFill>
                  <a:srgbClr val="C00000"/>
                </a:solidFill>
              </a:rPr>
              <a:t>Bad for temporal accumulation</a:t>
            </a:r>
          </a:p>
          <a:p>
            <a:endParaRPr lang="en-US" dirty="0">
              <a:solidFill>
                <a:srgbClr val="C00000"/>
              </a:solidFill>
            </a:endParaRPr>
          </a:p>
          <a:p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0" name="Rectangle 1">
            <a:extLst>
              <a:ext uri="{FF2B5EF4-FFF2-40B4-BE49-F238E27FC236}">
                <a16:creationId xmlns:a16="http://schemas.microsoft.com/office/drawing/2014/main" id="{9355DDF9-0EDB-4739-BB5E-8301D9D4CA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Volume Rendering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Introduction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9C0F9CBB-DA89-462F-92F8-AF00910F3749}"/>
              </a:ext>
            </a:extLst>
          </p:cNvPr>
          <p:cNvSpPr txBox="1">
            <a:spLocks/>
          </p:cNvSpPr>
          <p:nvPr/>
        </p:nvSpPr>
        <p:spPr>
          <a:xfrm>
            <a:off x="6096000" y="1311965"/>
            <a:ext cx="5257800" cy="48649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 err="1"/>
              <a:t>Froxel</a:t>
            </a:r>
            <a:r>
              <a:rPr lang="en-US" dirty="0"/>
              <a:t> volume</a:t>
            </a:r>
          </a:p>
          <a:p>
            <a:r>
              <a:rPr lang="en-US" dirty="0">
                <a:solidFill>
                  <a:srgbClr val="00B050"/>
                </a:solidFill>
              </a:rPr>
              <a:t>Good parallelization</a:t>
            </a:r>
          </a:p>
          <a:p>
            <a:r>
              <a:rPr lang="en-US" dirty="0">
                <a:solidFill>
                  <a:srgbClr val="00B050"/>
                </a:solidFill>
              </a:rPr>
              <a:t>Minimal extra cost for translucent draws</a:t>
            </a:r>
          </a:p>
          <a:p>
            <a:r>
              <a:rPr lang="en-US" dirty="0">
                <a:solidFill>
                  <a:srgbClr val="00B050"/>
                </a:solidFill>
              </a:rPr>
              <a:t>Per </a:t>
            </a:r>
            <a:r>
              <a:rPr lang="en-US" dirty="0" err="1">
                <a:solidFill>
                  <a:srgbClr val="00B050"/>
                </a:solidFill>
              </a:rPr>
              <a:t>froxel</a:t>
            </a:r>
            <a:r>
              <a:rPr lang="en-US" dirty="0">
                <a:solidFill>
                  <a:srgbClr val="00B050"/>
                </a:solidFill>
              </a:rPr>
              <a:t> temporal accumulation</a:t>
            </a:r>
          </a:p>
          <a:p>
            <a:r>
              <a:rPr lang="en-US" dirty="0">
                <a:solidFill>
                  <a:srgbClr val="C00000"/>
                </a:solidFill>
              </a:rPr>
              <a:t>Low details</a:t>
            </a:r>
          </a:p>
          <a:p>
            <a:r>
              <a:rPr lang="en-US" dirty="0">
                <a:solidFill>
                  <a:srgbClr val="C00000"/>
                </a:solidFill>
              </a:rPr>
              <a:t>Works only for view rays</a:t>
            </a:r>
          </a:p>
          <a:p>
            <a:r>
              <a:rPr lang="en-US" dirty="0">
                <a:solidFill>
                  <a:srgbClr val="C00000"/>
                </a:solidFill>
              </a:rPr>
              <a:t>High memory footprint</a:t>
            </a:r>
          </a:p>
          <a:p>
            <a:r>
              <a:rPr lang="en-US" dirty="0">
                <a:solidFill>
                  <a:srgbClr val="C00000"/>
                </a:solidFill>
              </a:rPr>
              <a:t>Light leaking</a:t>
            </a:r>
          </a:p>
          <a:p>
            <a:endParaRPr lang="en-US" dirty="0">
              <a:solidFill>
                <a:srgbClr val="C00000"/>
              </a:solidFill>
            </a:endParaRPr>
          </a:p>
          <a:p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7439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ideo">
            <a:hlinkClick r:id="" action="ppaction://media"/>
            <a:extLst>
              <a:ext uri="{FF2B5EF4-FFF2-40B4-BE49-F238E27FC236}">
                <a16:creationId xmlns:a16="http://schemas.microsoft.com/office/drawing/2014/main" id="{574C3553-D673-424F-8238-73707E5718E0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6360" y="526760"/>
            <a:ext cx="10398390" cy="5848977"/>
          </a:xfr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6302D85B-D255-4EB4-90CA-C631384F5F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>
                <a:solidFill>
                  <a:srgbClr val="E8EAED"/>
                </a:solidFill>
                <a:latin typeface="inherit"/>
              </a:rPr>
              <a:t>	</a:t>
            </a:r>
            <a:r>
              <a:rPr kumimoji="0" lang="de-DE" altLang="de-DE" sz="4000" b="0" i="0" u="none" strike="noStrike" cap="none" normalizeH="0" baseline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Motivation</a:t>
            </a:r>
            <a:endParaRPr kumimoji="0" lang="de-DE" altLang="de-DE" sz="4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2821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55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939A3-6716-405B-B055-FA3594B3D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1965"/>
            <a:ext cx="10515600" cy="4898004"/>
          </a:xfrm>
        </p:spPr>
        <p:txBody>
          <a:bodyPr>
            <a:normAutofit/>
          </a:bodyPr>
          <a:lstStyle/>
          <a:p>
            <a:pPr lvl="1"/>
            <a:endParaRPr lang="en-US" noProof="0"/>
          </a:p>
          <a:p>
            <a:pPr marL="457200" lvl="1" indent="0">
              <a:buNone/>
            </a:pPr>
            <a:endParaRPr lang="en-US" noProof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4BAE4765-00A4-40F7-8E7E-8AAD8BA7AC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9562"/>
            <a:ext cx="12192000" cy="6470362"/>
          </a:xfrm>
          <a:prstGeom prst="rect">
            <a:avLst/>
          </a:prstGeom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FB68B45E-EC8F-4297-B346-639531638C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>
                <a:solidFill>
                  <a:srgbClr val="E8EAED"/>
                </a:solidFill>
                <a:latin typeface="inherit"/>
              </a:rPr>
              <a:t>	</a:t>
            </a:r>
            <a:r>
              <a:rPr kumimoji="0" lang="de-DE" altLang="de-DE" sz="4000" b="0" i="0" u="none" strike="noStrike" cap="none" normalizeH="0" baseline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Motivation</a:t>
            </a:r>
            <a:endParaRPr kumimoji="0" lang="de-DE" altLang="de-DE" sz="4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0D223873-F452-4579-84A0-483F56637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Previous Implementation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376285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939A3-6716-405B-B055-FA3594B3D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1965"/>
            <a:ext cx="10515600" cy="4898004"/>
          </a:xfrm>
        </p:spPr>
        <p:txBody>
          <a:bodyPr>
            <a:normAutofit/>
          </a:bodyPr>
          <a:lstStyle/>
          <a:p>
            <a:pPr lvl="1"/>
            <a:endParaRPr lang="en-US" noProof="0"/>
          </a:p>
          <a:p>
            <a:pPr marL="457200" lvl="1" indent="0">
              <a:buNone/>
            </a:pPr>
            <a:endParaRPr lang="en-US" noProof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4BAE4765-00A4-40F7-8E7E-8AAD8BA7AC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9562"/>
            <a:ext cx="12192000" cy="6470362"/>
          </a:xfrm>
          <a:prstGeom prst="rect">
            <a:avLst/>
          </a:prstGeom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FB68B45E-EC8F-4297-B346-639531638C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>
                <a:solidFill>
                  <a:srgbClr val="E8EAED"/>
                </a:solidFill>
                <a:latin typeface="inherit"/>
              </a:rPr>
              <a:t>	</a:t>
            </a:r>
            <a:r>
              <a:rPr kumimoji="0" lang="de-DE" altLang="de-DE" sz="4000" b="0" i="0" u="none" strike="noStrike" cap="none" normalizeH="0" baseline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Motivation</a:t>
            </a:r>
            <a:endParaRPr kumimoji="0" lang="de-DE" altLang="de-DE" sz="4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0D223873-F452-4579-84A0-483F56637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Previous Implementation</a:t>
            </a:r>
            <a:endParaRPr lang="en-US" noProof="0" dirty="0"/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B319A254-2937-4FA4-AC81-186CBD728653}"/>
              </a:ext>
            </a:extLst>
          </p:cNvPr>
          <p:cNvSpPr txBox="1">
            <a:spLocks/>
          </p:cNvSpPr>
          <p:nvPr/>
        </p:nvSpPr>
        <p:spPr>
          <a:xfrm>
            <a:off x="838200" y="1311965"/>
            <a:ext cx="10515600" cy="48649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Previous implementation presented at GPC 2024 [Feller24] </a:t>
            </a:r>
          </a:p>
          <a:p>
            <a:r>
              <a:rPr lang="en-US" dirty="0"/>
              <a:t>Supported different volumetric medias</a:t>
            </a:r>
          </a:p>
          <a:p>
            <a:r>
              <a:rPr lang="en-US" dirty="0" err="1"/>
              <a:t>Froxels</a:t>
            </a:r>
            <a:r>
              <a:rPr lang="en-US" dirty="0"/>
              <a:t> for near-field</a:t>
            </a:r>
          </a:p>
          <a:p>
            <a:r>
              <a:rPr lang="en-US" dirty="0"/>
              <a:t>Ray-marching for far-field</a:t>
            </a:r>
          </a:p>
          <a:p>
            <a:r>
              <a:rPr lang="en-US" dirty="0"/>
              <a:t>Composed clouds and precomputed atmosphere on top</a:t>
            </a:r>
          </a:p>
        </p:txBody>
      </p:sp>
    </p:spTree>
    <p:extLst>
      <p:ext uri="{BB962C8B-B14F-4D97-AF65-F5344CB8AC3E}">
        <p14:creationId xmlns:p14="http://schemas.microsoft.com/office/powerpoint/2010/main" val="42198201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4890BE7A-5688-47FB-BCE5-D15E915443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9562"/>
            <a:ext cx="12192000" cy="647036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noProof="0" dirty="0"/>
              <a:t>Problems with </a:t>
            </a:r>
            <a:r>
              <a:rPr lang="en-US" dirty="0"/>
              <a:t>Previous Implementation</a:t>
            </a:r>
            <a:endParaRPr lang="en-US" noProof="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939A3-6716-405B-B055-FA3594B3D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1965"/>
            <a:ext cx="10515600" cy="4898004"/>
          </a:xfrm>
        </p:spPr>
        <p:txBody>
          <a:bodyPr>
            <a:normAutofit/>
          </a:bodyPr>
          <a:lstStyle/>
          <a:p>
            <a:r>
              <a:rPr lang="en-US" dirty="0"/>
              <a:t>Missing flexibility</a:t>
            </a:r>
          </a:p>
          <a:p>
            <a:r>
              <a:rPr lang="en-US" dirty="0"/>
              <a:t>Quality did not match our expectations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41CEE7B-B602-4647-9969-66402322E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kumimoji="0" lang="de-DE" altLang="de-DE" sz="40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Motivation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7154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A1C31F76-7545-41E7-A809-EA7DB56822A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921"/>
          <a:stretch/>
        </p:blipFill>
        <p:spPr>
          <a:xfrm>
            <a:off x="0" y="-69562"/>
            <a:ext cx="12192000" cy="645188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Design Goals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41CEE7B-B602-4647-9969-66402322E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en-US" sz="4000" dirty="0"/>
              <a:t> 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Motivation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703A0C0B-0E0F-43E0-B0AD-B0E38FA995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1490"/>
            <a:ext cx="10515600" cy="4898004"/>
          </a:xfrm>
        </p:spPr>
        <p:txBody>
          <a:bodyPr>
            <a:normAutofit/>
          </a:bodyPr>
          <a:lstStyle/>
          <a:p>
            <a:r>
              <a:rPr lang="en-US" dirty="0"/>
              <a:t>Increase flexibility </a:t>
            </a:r>
          </a:p>
          <a:p>
            <a:r>
              <a:rPr lang="en-US" dirty="0"/>
              <a:t>Unified solution for different media including clouds</a:t>
            </a:r>
          </a:p>
          <a:p>
            <a:pPr lvl="1"/>
            <a:r>
              <a:rPr lang="en-US" dirty="0"/>
              <a:t>Proved difficult due to different visual requirements and scales</a:t>
            </a:r>
          </a:p>
          <a:p>
            <a:pPr lvl="1"/>
            <a:r>
              <a:rPr lang="en-US" dirty="0"/>
              <a:t>Dropped after first iteration </a:t>
            </a:r>
          </a:p>
          <a:p>
            <a:r>
              <a:rPr lang="en-US" dirty="0"/>
              <a:t>Realistic and detailed lighting</a:t>
            </a:r>
          </a:p>
          <a:p>
            <a:r>
              <a:rPr lang="en-US" dirty="0"/>
              <a:t>Stable under motion</a:t>
            </a:r>
          </a:p>
          <a:p>
            <a:r>
              <a:rPr lang="en-US" dirty="0"/>
              <a:t>Physically based but with some artistic freedom</a:t>
            </a:r>
          </a:p>
          <a:p>
            <a:r>
              <a:rPr lang="en-US" dirty="0"/>
              <a:t>Water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8187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789BBA6E-AA5A-4E2F-A850-89E22A9F0AB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921"/>
          <a:stretch/>
        </p:blipFill>
        <p:spPr>
          <a:xfrm>
            <a:off x="0" y="-69562"/>
            <a:ext cx="12192000" cy="645188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Every Sample matters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939A3-6716-405B-B055-FA3594B3D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1965"/>
            <a:ext cx="10515600" cy="4898004"/>
          </a:xfrm>
        </p:spPr>
        <p:txBody>
          <a:bodyPr>
            <a:normAutofit/>
          </a:bodyPr>
          <a:lstStyle/>
          <a:p>
            <a:r>
              <a:rPr lang="en-US" dirty="0"/>
              <a:t>Some samples have a very small impact on the final result</a:t>
            </a:r>
          </a:p>
          <a:p>
            <a:r>
              <a:rPr lang="en-US" dirty="0"/>
              <a:t>The importance of a sample is based on density and lighting</a:t>
            </a:r>
          </a:p>
          <a:p>
            <a:r>
              <a:rPr lang="en-US" dirty="0"/>
              <a:t>We want to distribute our samples where they really matter</a:t>
            </a:r>
          </a:p>
          <a:p>
            <a:r>
              <a:rPr lang="en-US" dirty="0"/>
              <a:t>The faster our sample can be calculated, the more samples we can compute in budget</a:t>
            </a:r>
          </a:p>
          <a:p>
            <a:r>
              <a:rPr lang="en-US" dirty="0"/>
              <a:t>More samples results in less banding or noise</a:t>
            </a:r>
          </a:p>
          <a:p>
            <a:r>
              <a:rPr lang="en-US" dirty="0"/>
              <a:t>Temporal accumulation could increase number of samples over time, but always comes with the downside of some artifacts.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41CEE7B-B602-4647-9969-66402322E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Motivation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33516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931642A1-E2E1-438D-9093-5BBC6FFD6C6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921"/>
          <a:stretch/>
        </p:blipFill>
        <p:spPr>
          <a:xfrm>
            <a:off x="0" y="-69562"/>
            <a:ext cx="12192000" cy="645188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Different Media have different Properties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939A3-6716-405B-B055-FA3594B3D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1965"/>
            <a:ext cx="10515600" cy="4898004"/>
          </a:xfrm>
        </p:spPr>
        <p:txBody>
          <a:bodyPr>
            <a:normAutofit/>
          </a:bodyPr>
          <a:lstStyle/>
          <a:p>
            <a:r>
              <a:rPr lang="en-US" dirty="0"/>
              <a:t>The shroud is sparsely distributed in the world, but dense inside</a:t>
            </a:r>
          </a:p>
          <a:p>
            <a:r>
              <a:rPr lang="en-US" dirty="0"/>
              <a:t>In contrast air is everywhere but has very low density which leads to a smoother appearance </a:t>
            </a:r>
          </a:p>
          <a:p>
            <a:r>
              <a:rPr lang="en-US" dirty="0"/>
              <a:t>Water can be treated as homogeneous and displaces other media </a:t>
            </a:r>
            <a:br>
              <a:rPr lang="en-US" dirty="0"/>
            </a:br>
            <a:r>
              <a:rPr lang="en-US" dirty="0"/>
              <a:t>Interface between air and water prohibits us from rendering water together with other media</a:t>
            </a:r>
          </a:p>
          <a:p>
            <a:r>
              <a:rPr lang="en-US" dirty="0"/>
              <a:t>Clouds are outside the playable area and do not interact with other media except air</a:t>
            </a:r>
          </a:p>
          <a:p>
            <a:pPr lvl="1"/>
            <a:endParaRPr lang="en-US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41CEE7B-B602-4647-9969-66402322E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Motivation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53004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nhaltsplatzhalter 8">
            <a:extLst>
              <a:ext uri="{FF2B5EF4-FFF2-40B4-BE49-F238E27FC236}">
                <a16:creationId xmlns:a16="http://schemas.microsoft.com/office/drawing/2014/main" id="{1CCE6295-5FEB-4898-8B63-622C14E21F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761"/>
            <a:ext cx="12192000" cy="5866768"/>
          </a:xfr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noProof="0" dirty="0"/>
              <a:t>Voxel </a:t>
            </a:r>
            <a:r>
              <a:rPr lang="en-US" dirty="0"/>
              <a:t>Fog - Models and Instances</a:t>
            </a:r>
            <a:endParaRPr lang="en-US" noProof="0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DCE861A3-9BFA-4380-8FBA-9DF72FBB50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kumimoji="0" lang="de-DE" altLang="de-DE" sz="40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Data Model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97036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nhaltsplatzhalter 8">
            <a:extLst>
              <a:ext uri="{FF2B5EF4-FFF2-40B4-BE49-F238E27FC236}">
                <a16:creationId xmlns:a16="http://schemas.microsoft.com/office/drawing/2014/main" id="{1CCE6295-5FEB-4898-8B63-622C14E21F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761"/>
            <a:ext cx="12192000" cy="5866768"/>
          </a:xfr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noProof="0" dirty="0"/>
              <a:t>Voxel Fog - Models and Instances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DCE861A3-9BFA-4380-8FBA-9DF72FBB50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kumimoji="0" lang="de-DE" altLang="de-DE" sz="40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Data Model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7C1A62D8-7BCA-4AEC-8116-50B878111321}"/>
              </a:ext>
            </a:extLst>
          </p:cNvPr>
          <p:cNvSpPr txBox="1">
            <a:spLocks/>
          </p:cNvSpPr>
          <p:nvPr/>
        </p:nvSpPr>
        <p:spPr>
          <a:xfrm>
            <a:off x="816166" y="1311965"/>
            <a:ext cx="10515600" cy="48980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Fog models</a:t>
            </a:r>
          </a:p>
          <a:p>
            <a:pPr lvl="1"/>
            <a:r>
              <a:rPr lang="en-US" dirty="0"/>
              <a:t>Artist driven high resolution voxel models</a:t>
            </a:r>
          </a:p>
          <a:p>
            <a:pPr lvl="1"/>
            <a:r>
              <a:rPr lang="en-US" dirty="0"/>
              <a:t>Down sampled to 16 meter voxels</a:t>
            </a:r>
          </a:p>
          <a:p>
            <a:pPr lvl="1"/>
            <a:r>
              <a:rPr lang="en-US" dirty="0"/>
              <a:t>Stored as sparse 16^3 tiles with half voxel border on each size</a:t>
            </a:r>
          </a:p>
          <a:p>
            <a:pPr lvl="1"/>
            <a:r>
              <a:rPr lang="en-US" dirty="0"/>
              <a:t>Store signed distance and density</a:t>
            </a:r>
          </a:p>
          <a:p>
            <a:pPr lvl="1"/>
            <a:r>
              <a:rPr lang="en-US" dirty="0"/>
              <a:t>Block compressed (BC4 density, BC1 distance scalar encoding [Schneider23])</a:t>
            </a:r>
          </a:p>
          <a:p>
            <a:pPr lvl="1"/>
            <a:r>
              <a:rPr lang="en-US" dirty="0"/>
              <a:t>Tiles with uniform density stored as single value</a:t>
            </a:r>
          </a:p>
        </p:txBody>
      </p:sp>
    </p:spTree>
    <p:extLst>
      <p:ext uri="{BB962C8B-B14F-4D97-AF65-F5344CB8AC3E}">
        <p14:creationId xmlns:p14="http://schemas.microsoft.com/office/powerpoint/2010/main" val="5278581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nhaltsplatzhalter 8">
            <a:extLst>
              <a:ext uri="{FF2B5EF4-FFF2-40B4-BE49-F238E27FC236}">
                <a16:creationId xmlns:a16="http://schemas.microsoft.com/office/drawing/2014/main" id="{1CCE6295-5FEB-4898-8B63-622C14E21F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761"/>
            <a:ext cx="12192000" cy="5866768"/>
          </a:xfr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noProof="0" dirty="0"/>
              <a:t>Voxel Fog - Models and Instances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DCE861A3-9BFA-4380-8FBA-9DF72FBB50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kumimoji="0" lang="de-DE" altLang="de-DE" sz="40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Data Model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7C1A62D8-7BCA-4AEC-8116-50B878111321}"/>
              </a:ext>
            </a:extLst>
          </p:cNvPr>
          <p:cNvSpPr txBox="1">
            <a:spLocks/>
          </p:cNvSpPr>
          <p:nvPr/>
        </p:nvSpPr>
        <p:spPr>
          <a:xfrm>
            <a:off x="816166" y="1311965"/>
            <a:ext cx="10515600" cy="48980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Fog model tile atlas</a:t>
            </a:r>
          </a:p>
          <a:p>
            <a:pPr lvl="1"/>
            <a:r>
              <a:rPr lang="en-US" dirty="0"/>
              <a:t>Runtime cache of required tiles</a:t>
            </a:r>
          </a:p>
          <a:p>
            <a:pPr lvl="1"/>
            <a:r>
              <a:rPr lang="en-US" dirty="0"/>
              <a:t>Signed distance texture (BC1)</a:t>
            </a:r>
          </a:p>
          <a:p>
            <a:pPr lvl="1"/>
            <a:r>
              <a:rPr lang="en-US" dirty="0"/>
              <a:t>Density texture (BC4)</a:t>
            </a:r>
          </a:p>
          <a:p>
            <a:endParaRPr lang="en-US" dirty="0"/>
          </a:p>
          <a:p>
            <a:r>
              <a:rPr lang="en-US" dirty="0"/>
              <a:t>Instances could be placed freely within world boundaries</a:t>
            </a:r>
          </a:p>
          <a:p>
            <a:pPr lvl="1"/>
            <a:r>
              <a:rPr lang="en-US" dirty="0"/>
              <a:t>Reference to single fog model</a:t>
            </a:r>
          </a:p>
          <a:p>
            <a:pPr lvl="1"/>
            <a:r>
              <a:rPr lang="en-US" dirty="0"/>
              <a:t>Media material</a:t>
            </a:r>
          </a:p>
        </p:txBody>
      </p:sp>
    </p:spTree>
    <p:extLst>
      <p:ext uri="{BB962C8B-B14F-4D97-AF65-F5344CB8AC3E}">
        <p14:creationId xmlns:p14="http://schemas.microsoft.com/office/powerpoint/2010/main" val="6198804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A7521F03-50FC-4A0D-80D1-6F3DF653B4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9563"/>
            <a:ext cx="12194598" cy="6470363"/>
          </a:xfr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  <a:ln>
            <a:noFill/>
          </a:ln>
          <a:effectLst/>
        </p:spPr>
        <p:txBody>
          <a:bodyPr>
            <a:normAutofit/>
          </a:bodyPr>
          <a:lstStyle/>
          <a:p>
            <a:r>
              <a:rPr lang="en-US" noProof="0" dirty="0"/>
              <a:t>Voxel Fog - </a:t>
            </a:r>
            <a:r>
              <a:rPr lang="en-US" dirty="0"/>
              <a:t>World Volume</a:t>
            </a:r>
            <a:endParaRPr lang="en-US" noProof="0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DCE861A3-9BFA-4380-8FBA-9DF72FBB50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kumimoji="0" lang="de-DE" altLang="de-DE" sz="40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Data Model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3972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A7521F03-50FC-4A0D-80D1-6F3DF653B4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9563"/>
            <a:ext cx="12194598" cy="6470363"/>
          </a:xfr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noProof="0" dirty="0"/>
              <a:t>Voxel Fog - </a:t>
            </a:r>
            <a:r>
              <a:rPr lang="en-US" dirty="0"/>
              <a:t>World Volume</a:t>
            </a:r>
            <a:endParaRPr lang="en-US" noProof="0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DCE861A3-9BFA-4380-8FBA-9DF72FBB50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kumimoji="0" lang="de-DE" altLang="de-DE" sz="4000" b="0" i="0" u="none" strike="noStrike" cap="none" normalizeH="0" baseline="0" dirty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Data Model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9CFDB8BC-803D-4ABE-8739-EF3D0889754B}"/>
              </a:ext>
            </a:extLst>
          </p:cNvPr>
          <p:cNvSpPr txBox="1">
            <a:spLocks/>
          </p:cNvSpPr>
          <p:nvPr/>
        </p:nvSpPr>
        <p:spPr>
          <a:xfrm>
            <a:off x="828675" y="1311965"/>
            <a:ext cx="10515600" cy="4898004"/>
          </a:xfrm>
          <a:prstGeom prst="rect">
            <a:avLst/>
          </a:prstGeom>
          <a:effectLst>
            <a:glow>
              <a:schemeClr val="accent1"/>
            </a:glo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Covers the entire playable area</a:t>
            </a:r>
          </a:p>
          <a:p>
            <a:r>
              <a:rPr lang="en-US" dirty="0"/>
              <a:t>Tile atlas with 16^3 voxels per tile</a:t>
            </a:r>
          </a:p>
          <a:p>
            <a:pPr lvl="1"/>
            <a:r>
              <a:rPr lang="en-US" dirty="0"/>
              <a:t>Half voxel border on each size for seamless trilinear filtering </a:t>
            </a:r>
          </a:p>
          <a:p>
            <a:pPr lvl="1"/>
            <a:r>
              <a:rPr lang="en-US" dirty="0"/>
              <a:t>Effective size of 15^3 voxels </a:t>
            </a:r>
          </a:p>
          <a:p>
            <a:r>
              <a:rPr lang="en-US" dirty="0"/>
              <a:t>Multiple block-compressed layers</a:t>
            </a:r>
          </a:p>
          <a:p>
            <a:pPr lvl="1"/>
            <a:r>
              <a:rPr lang="en-US" dirty="0"/>
              <a:t>BC1 distance field (Bc1 scalar encoding from [Schneider23])</a:t>
            </a:r>
          </a:p>
          <a:p>
            <a:pPr lvl="1"/>
            <a:r>
              <a:rPr lang="en-US" dirty="0"/>
              <a:t>BC5 density and extinction </a:t>
            </a:r>
          </a:p>
          <a:p>
            <a:pPr lvl="1"/>
            <a:r>
              <a:rPr lang="en-US" dirty="0"/>
              <a:t>BC3 scatter albedo and detail noise type</a:t>
            </a:r>
          </a:p>
          <a:p>
            <a:r>
              <a:rPr lang="en-US" dirty="0"/>
              <a:t>Content updated on the GPU</a:t>
            </a:r>
          </a:p>
          <a:p>
            <a:pPr lvl="1"/>
            <a:r>
              <a:rPr lang="en-US" dirty="0"/>
              <a:t>Compute shader with runtime block compression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00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haltsplatzhalter 6">
            <a:extLst>
              <a:ext uri="{FF2B5EF4-FFF2-40B4-BE49-F238E27FC236}">
                <a16:creationId xmlns:a16="http://schemas.microsoft.com/office/drawing/2014/main" id="{A361855F-287B-419D-89B7-B3D29ADA05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9563"/>
            <a:ext cx="12194598" cy="647036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Voxel Fog - World Volume</a:t>
            </a:r>
            <a:endParaRPr lang="en-US" noProof="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939A3-6716-405B-B055-FA3594B3D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1965"/>
            <a:ext cx="10515600" cy="4898004"/>
          </a:xfrm>
        </p:spPr>
        <p:txBody>
          <a:bodyPr>
            <a:normAutofit/>
          </a:bodyPr>
          <a:lstStyle/>
          <a:p>
            <a:r>
              <a:rPr lang="en-US" noProof="0" dirty="0"/>
              <a:t>Resolution is 43 x 13 x 43 cells</a:t>
            </a:r>
          </a:p>
          <a:p>
            <a:pPr lvl="1"/>
            <a:r>
              <a:rPr lang="en-US" noProof="0" dirty="0"/>
              <a:t>Each cell covers 240^3 meter in the game world</a:t>
            </a:r>
          </a:p>
          <a:p>
            <a:r>
              <a:rPr lang="en-US" noProof="0" dirty="0"/>
              <a:t>R16_uint texture format</a:t>
            </a:r>
          </a:p>
          <a:p>
            <a:pPr lvl="1"/>
            <a:r>
              <a:rPr lang="en-US" noProof="0" dirty="0"/>
              <a:t>15 bit tile address</a:t>
            </a:r>
          </a:p>
          <a:p>
            <a:pPr lvl="1"/>
            <a:r>
              <a:rPr lang="en-US" noProof="0" dirty="0"/>
              <a:t>1 bit empty flag</a:t>
            </a:r>
          </a:p>
          <a:p>
            <a:r>
              <a:rPr lang="en-US" dirty="0"/>
              <a:t>Managed on the CPU</a:t>
            </a:r>
          </a:p>
          <a:p>
            <a:pPr lvl="1"/>
            <a:r>
              <a:rPr lang="en-US" dirty="0"/>
              <a:t>Indirection texture is updated once the frame</a:t>
            </a:r>
          </a:p>
          <a:p>
            <a:pPr lvl="1"/>
            <a:r>
              <a:rPr lang="en-US" dirty="0"/>
              <a:t>Allocate and free tiles during indirection texture update</a:t>
            </a:r>
          </a:p>
          <a:p>
            <a:pPr lvl="1"/>
            <a:r>
              <a:rPr lang="en-US" dirty="0"/>
              <a:t>Schedule GPU update for dirty tiles</a:t>
            </a:r>
          </a:p>
          <a:p>
            <a:r>
              <a:rPr lang="en-US" noProof="0" dirty="0"/>
              <a:t>Reuse identical uniform tiles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34530681-7077-40E8-B2D2-4386B248DF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Data Model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6604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2B86BB90-C7FF-417B-88AB-685553FB20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-69562"/>
            <a:ext cx="12192000" cy="646083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Voxel Fog –Barrier</a:t>
            </a:r>
            <a:endParaRPr lang="en-US" noProof="0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34530681-7077-40E8-B2D2-4386B248DF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Data Model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94415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2B86BB90-C7FF-417B-88AB-685553FB20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6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6083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Voxel Fog – Barrier</a:t>
            </a:r>
            <a:endParaRPr lang="en-US" noProof="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939A3-6716-405B-B055-FA3594B3D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1965"/>
            <a:ext cx="10515600" cy="4898004"/>
          </a:xfrm>
        </p:spPr>
        <p:txBody>
          <a:bodyPr>
            <a:normAutofit/>
          </a:bodyPr>
          <a:lstStyle/>
          <a:p>
            <a:r>
              <a:rPr lang="en-US" dirty="0"/>
              <a:t>Limited to 64 meters around camera</a:t>
            </a:r>
          </a:p>
          <a:p>
            <a:r>
              <a:rPr lang="en-US" noProof="0" dirty="0"/>
              <a:t>1 meter resolution</a:t>
            </a:r>
          </a:p>
          <a:p>
            <a:r>
              <a:rPr lang="en-US" noProof="0" dirty="0"/>
              <a:t>128x128x128 signed distance field texture</a:t>
            </a:r>
          </a:p>
          <a:p>
            <a:r>
              <a:rPr lang="en-US" dirty="0"/>
              <a:t>R16G16_snorm</a:t>
            </a:r>
          </a:p>
          <a:p>
            <a:pPr lvl="1"/>
            <a:r>
              <a:rPr lang="en-US" noProof="0" dirty="0">
                <a:solidFill>
                  <a:srgbClr val="C00000"/>
                </a:solidFill>
              </a:rPr>
              <a:t>R:</a:t>
            </a:r>
            <a:r>
              <a:rPr lang="en-US" noProof="0" dirty="0"/>
              <a:t> Distance to dangerous fog interface</a:t>
            </a:r>
            <a:endParaRPr lang="en-US" dirty="0"/>
          </a:p>
          <a:p>
            <a:pPr lvl="1"/>
            <a:r>
              <a:rPr lang="en-US" dirty="0">
                <a:solidFill>
                  <a:srgbClr val="00B050"/>
                </a:solidFill>
              </a:rPr>
              <a:t>G: </a:t>
            </a:r>
            <a:r>
              <a:rPr lang="en-US" dirty="0"/>
              <a:t>Distance to deadly fog interface</a:t>
            </a:r>
          </a:p>
          <a:p>
            <a:r>
              <a:rPr lang="en-US" dirty="0"/>
              <a:t>Runtime generated on the GPU from fog and scene voxel data</a:t>
            </a:r>
          </a:p>
          <a:p>
            <a:pPr lvl="1"/>
            <a:r>
              <a:rPr lang="en-US" dirty="0"/>
              <a:t>Fast Hierarchical 3D Distance Transforms on the GPU [Cuntz07]</a:t>
            </a:r>
          </a:p>
          <a:p>
            <a:pPr lvl="1"/>
            <a:r>
              <a:rPr lang="en-US" dirty="0"/>
              <a:t>Followed by single jump flood pass</a:t>
            </a:r>
          </a:p>
          <a:p>
            <a:r>
              <a:rPr lang="en-US" dirty="0"/>
              <a:t>As a bonus we get ground fog in the shroud for free</a:t>
            </a:r>
          </a:p>
          <a:p>
            <a:endParaRPr lang="en-US" noProof="0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34530681-7077-40E8-B2D2-4386B248DF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Data Model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68245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2BA1DC0E-C22C-4D35-AB14-5334D4343B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6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6083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noProof="0" dirty="0"/>
              <a:t>Injected Fog </a:t>
            </a:r>
            <a:r>
              <a:rPr lang="en-US" dirty="0"/>
              <a:t>Volumes</a:t>
            </a:r>
            <a:endParaRPr lang="en-US" noProof="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939A3-6716-405B-B055-FA3594B3D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1965"/>
            <a:ext cx="5257800" cy="4898004"/>
          </a:xfrm>
        </p:spPr>
        <p:txBody>
          <a:bodyPr>
            <a:normAutofit/>
          </a:bodyPr>
          <a:lstStyle/>
          <a:p>
            <a:r>
              <a:rPr lang="en-US" noProof="0" dirty="0"/>
              <a:t>Spawned by VFX </a:t>
            </a:r>
          </a:p>
          <a:p>
            <a:r>
              <a:rPr lang="en-US" dirty="0"/>
              <a:t>Box or sphere shape</a:t>
            </a:r>
          </a:p>
          <a:p>
            <a:r>
              <a:rPr lang="en-US" noProof="0" dirty="0"/>
              <a:t>Optional density texture</a:t>
            </a:r>
          </a:p>
          <a:p>
            <a:r>
              <a:rPr lang="en-US" noProof="0" dirty="0"/>
              <a:t>The only emissive media in pipeline</a:t>
            </a:r>
          </a:p>
          <a:p>
            <a:r>
              <a:rPr lang="en-US" dirty="0"/>
              <a:t>See [Feller24] for more details</a:t>
            </a:r>
            <a:endParaRPr lang="en-US" noProof="0" dirty="0"/>
          </a:p>
          <a:p>
            <a:pPr marL="0" indent="0">
              <a:buNone/>
            </a:pPr>
            <a:endParaRPr lang="en-US" noProof="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CE046A76-3382-4D39-84EF-072D8E971C10}"/>
              </a:ext>
            </a:extLst>
          </p:cNvPr>
          <p:cNvSpPr txBox="1"/>
          <p:nvPr/>
        </p:nvSpPr>
        <p:spPr>
          <a:xfrm>
            <a:off x="6515100" y="1311965"/>
            <a:ext cx="5257800" cy="37856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Cascadia Mono" panose="020B0609020000020004" pitchFamily="49" charset="0"/>
              </a:rPr>
              <a:t>struct</a:t>
            </a:r>
            <a:r>
              <a:rPr lang="en-US" sz="16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600" dirty="0" err="1">
                <a:solidFill>
                  <a:srgbClr val="2B91AF"/>
                </a:solidFill>
                <a:latin typeface="Cascadia Mono" panose="020B0609020000020004" pitchFamily="49" charset="0"/>
              </a:rPr>
              <a:t>VolumetricFogInjectInstanceData</a:t>
            </a:r>
            <a:endParaRPr lang="en-US" sz="16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pPr marL="355600"/>
            <a:r>
              <a:rPr lang="en-US" sz="1600" dirty="0" err="1">
                <a:solidFill>
                  <a:srgbClr val="2B91AF"/>
                </a:solidFill>
                <a:latin typeface="Cascadia Mono" panose="020B0609020000020004" pitchFamily="49" charset="0"/>
              </a:rPr>
              <a:t>uint</a:t>
            </a:r>
            <a:r>
              <a:rPr lang="en-US" sz="1600" dirty="0">
                <a:solidFill>
                  <a:srgbClr val="2B91AF"/>
                </a:solidFill>
                <a:latin typeface="Cascadia Mono" panose="020B0609020000020004" pitchFamily="49" charset="0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Cascadia Mono" panose="020B0609020000020004" pitchFamily="49" charset="0"/>
              </a:rPr>
              <a:t>shape;</a:t>
            </a:r>
          </a:p>
          <a:p>
            <a:pPr marL="355600"/>
            <a:r>
              <a:rPr lang="en-US" sz="1600" dirty="0">
                <a:solidFill>
                  <a:srgbClr val="2B91AF"/>
                </a:solidFill>
                <a:latin typeface="Cascadia Mono" panose="020B0609020000020004" pitchFamily="49" charset="0"/>
              </a:rPr>
              <a:t>float3 </a:t>
            </a:r>
            <a:r>
              <a:rPr lang="en-US" sz="1600" dirty="0">
                <a:solidFill>
                  <a:srgbClr val="000000"/>
                </a:solidFill>
                <a:latin typeface="Cascadia Mono" panose="020B0609020000020004" pitchFamily="49" charset="0"/>
              </a:rPr>
              <a:t>position;</a:t>
            </a:r>
          </a:p>
          <a:p>
            <a:pPr marL="355600"/>
            <a:r>
              <a:rPr lang="en-US" sz="1600" dirty="0">
                <a:solidFill>
                  <a:srgbClr val="2B91AF"/>
                </a:solidFill>
                <a:latin typeface="Cascadia Mono" panose="020B0609020000020004" pitchFamily="49" charset="0"/>
              </a:rPr>
              <a:t>float4 </a:t>
            </a:r>
            <a:r>
              <a:rPr lang="en-US" sz="1600" dirty="0">
                <a:solidFill>
                  <a:srgbClr val="000000"/>
                </a:solidFill>
                <a:latin typeface="Cascadia Mono" panose="020B0609020000020004" pitchFamily="49" charset="0"/>
              </a:rPr>
              <a:t>rotation;</a:t>
            </a:r>
          </a:p>
          <a:p>
            <a:pPr marL="355600"/>
            <a:r>
              <a:rPr lang="en-US" sz="1600" dirty="0">
                <a:solidFill>
                  <a:srgbClr val="2B91AF"/>
                </a:solidFill>
                <a:latin typeface="Cascadia Mono" panose="020B0609020000020004" pitchFamily="49" charset="0"/>
              </a:rPr>
              <a:t>float3 </a:t>
            </a:r>
            <a:r>
              <a:rPr lang="en-US" sz="1600" dirty="0">
                <a:solidFill>
                  <a:srgbClr val="000000"/>
                </a:solidFill>
                <a:latin typeface="Cascadia Mono" panose="020B0609020000020004" pitchFamily="49" charset="0"/>
              </a:rPr>
              <a:t>size;</a:t>
            </a:r>
          </a:p>
          <a:p>
            <a:pPr marL="355600"/>
            <a:r>
              <a:rPr lang="en-US" sz="1600" dirty="0" err="1">
                <a:solidFill>
                  <a:srgbClr val="2B91AF"/>
                </a:solidFill>
                <a:latin typeface="Cascadia Mono" panose="020B0609020000020004" pitchFamily="49" charset="0"/>
              </a:rPr>
              <a:t>uint</a:t>
            </a:r>
            <a:r>
              <a:rPr lang="en-US" sz="1600" dirty="0">
                <a:solidFill>
                  <a:srgbClr val="2B91AF"/>
                </a:solidFill>
                <a:latin typeface="Cascadia Mono" panose="020B06090200000200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densityTexture</a:t>
            </a:r>
            <a:r>
              <a:rPr lang="en-US" sz="16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pPr marL="355600"/>
            <a:r>
              <a:rPr lang="en-US" sz="1600" dirty="0">
                <a:solidFill>
                  <a:srgbClr val="2B91AF"/>
                </a:solidFill>
                <a:latin typeface="Cascadia Mono" panose="020B0609020000020004" pitchFamily="49" charset="0"/>
              </a:rPr>
              <a:t>float3 </a:t>
            </a:r>
            <a:r>
              <a:rPr lang="en-US" sz="16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uvOffset</a:t>
            </a:r>
            <a:r>
              <a:rPr lang="en-US" sz="16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pPr marL="355600"/>
            <a:r>
              <a:rPr lang="en-US" sz="1600" dirty="0">
                <a:solidFill>
                  <a:srgbClr val="2B91AF"/>
                </a:solidFill>
                <a:latin typeface="Cascadia Mono" panose="020B0609020000020004" pitchFamily="49" charset="0"/>
              </a:rPr>
              <a:t>float3 </a:t>
            </a:r>
            <a:r>
              <a:rPr lang="en-US" sz="16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uvScale</a:t>
            </a:r>
            <a:r>
              <a:rPr lang="en-US" sz="16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pPr marL="355600"/>
            <a:r>
              <a:rPr lang="en-US" sz="1600" dirty="0">
                <a:solidFill>
                  <a:srgbClr val="0000FF"/>
                </a:solidFill>
                <a:latin typeface="Cascadia Mono" panose="020B0609020000020004" pitchFamily="49" charset="0"/>
              </a:rPr>
              <a:t>float </a:t>
            </a:r>
            <a:r>
              <a:rPr lang="en-US" sz="1600" dirty="0">
                <a:solidFill>
                  <a:srgbClr val="000000"/>
                </a:solidFill>
                <a:latin typeface="Cascadia Mono" panose="020B0609020000020004" pitchFamily="49" charset="0"/>
              </a:rPr>
              <a:t>density;</a:t>
            </a:r>
          </a:p>
          <a:p>
            <a:pPr marL="355600"/>
            <a:r>
              <a:rPr lang="en-US" sz="1600" dirty="0">
                <a:solidFill>
                  <a:srgbClr val="0000FF"/>
                </a:solidFill>
                <a:latin typeface="Cascadia Mono" panose="020B0609020000020004" pitchFamily="49" charset="0"/>
              </a:rPr>
              <a:t>float </a:t>
            </a:r>
            <a:r>
              <a:rPr lang="en-US" sz="1600" dirty="0">
                <a:solidFill>
                  <a:srgbClr val="000000"/>
                </a:solidFill>
                <a:latin typeface="Cascadia Mono" panose="020B0609020000020004" pitchFamily="49" charset="0"/>
              </a:rPr>
              <a:t>falloff;</a:t>
            </a:r>
          </a:p>
          <a:p>
            <a:pPr marL="355600"/>
            <a:r>
              <a:rPr lang="en-US" sz="1600" dirty="0">
                <a:solidFill>
                  <a:srgbClr val="2B91AF"/>
                </a:solidFill>
                <a:latin typeface="Cascadia Mono" panose="020B0609020000020004" pitchFamily="49" charset="0"/>
              </a:rPr>
              <a:t>float3 </a:t>
            </a:r>
            <a:r>
              <a:rPr lang="en-US" sz="1600" dirty="0">
                <a:solidFill>
                  <a:srgbClr val="000000"/>
                </a:solidFill>
                <a:latin typeface="Cascadia Mono" panose="020B0609020000020004" pitchFamily="49" charset="0"/>
              </a:rPr>
              <a:t>emission;</a:t>
            </a:r>
          </a:p>
          <a:p>
            <a:pPr marL="355600"/>
            <a:r>
              <a:rPr lang="en-US" sz="1600" dirty="0">
                <a:solidFill>
                  <a:srgbClr val="0000FF"/>
                </a:solidFill>
                <a:latin typeface="Cascadia Mono" panose="020B0609020000020004" pitchFamily="49" charset="0"/>
              </a:rPr>
              <a:t>float </a:t>
            </a:r>
            <a:r>
              <a:rPr lang="en-US" sz="1600" dirty="0">
                <a:solidFill>
                  <a:srgbClr val="000000"/>
                </a:solidFill>
                <a:latin typeface="Cascadia Mono" panose="020B0609020000020004" pitchFamily="49" charset="0"/>
              </a:rPr>
              <a:t>extinction;</a:t>
            </a:r>
          </a:p>
          <a:p>
            <a:pPr marL="355600"/>
            <a:r>
              <a:rPr lang="en-US" sz="1600" dirty="0">
                <a:solidFill>
                  <a:srgbClr val="2B91AF"/>
                </a:solidFill>
                <a:latin typeface="Cascadia Mono" panose="020B0609020000020004" pitchFamily="49" charset="0"/>
              </a:rPr>
              <a:t>float3 </a:t>
            </a:r>
            <a:r>
              <a:rPr lang="en-US" sz="1600" dirty="0">
                <a:solidFill>
                  <a:srgbClr val="000000"/>
                </a:solidFill>
                <a:latin typeface="Cascadia Mono" panose="020B0609020000020004" pitchFamily="49" charset="0"/>
              </a:rPr>
              <a:t>scattering;</a:t>
            </a:r>
          </a:p>
          <a:p>
            <a:r>
              <a:rPr lang="en-US" sz="1600" dirty="0">
                <a:solidFill>
                  <a:srgbClr val="000000"/>
                </a:solidFill>
                <a:latin typeface="Cascadia Mono" panose="020B0609020000020004" pitchFamily="49" charset="0"/>
              </a:rPr>
              <a:t>};</a:t>
            </a:r>
            <a:endParaRPr lang="en-US" sz="1600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634295B7-57F7-4FF1-BA9A-3DBFF1F2B7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Data Model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0448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1039D644-73E1-4A74-B2DA-278B3E8867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9562"/>
            <a:ext cx="12192000" cy="646357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noProof="0" dirty="0"/>
              <a:t>Atmosphere and Weather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D09911E4-3924-4D50-A307-621221450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Data Model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804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44661679-4CAA-4CBF-A010-7B098C0E13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6357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noProof="0" dirty="0"/>
              <a:t>Atmosphere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939A3-6716-405B-B055-FA3594B3D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1965"/>
            <a:ext cx="7373471" cy="4898004"/>
          </a:xfrm>
        </p:spPr>
        <p:txBody>
          <a:bodyPr>
            <a:normAutofit/>
          </a:bodyPr>
          <a:lstStyle/>
          <a:p>
            <a:r>
              <a:rPr lang="en-US" dirty="0"/>
              <a:t>Precomputed sky transmittance </a:t>
            </a:r>
          </a:p>
          <a:p>
            <a:pPr lvl="1"/>
            <a:r>
              <a:rPr lang="en-US" dirty="0"/>
              <a:t>2D LUT parametrized by height and zenith angle</a:t>
            </a:r>
          </a:p>
          <a:p>
            <a:pPr lvl="1"/>
            <a:r>
              <a:rPr lang="en-US" dirty="0"/>
              <a:t>Needed to determine sun and moon color through atmosphere</a:t>
            </a:r>
          </a:p>
          <a:p>
            <a:pPr lvl="1"/>
            <a:r>
              <a:rPr lang="en-US" dirty="0"/>
              <a:t>Used in all sun and moon lighting calculations</a:t>
            </a:r>
          </a:p>
          <a:p>
            <a:pPr lvl="1"/>
            <a:endParaRPr lang="en-US" dirty="0"/>
          </a:p>
          <a:p>
            <a:r>
              <a:rPr lang="en-US" dirty="0"/>
              <a:t>Precomputed sky atmosphere [Bruneton08]</a:t>
            </a:r>
          </a:p>
          <a:p>
            <a:pPr lvl="1"/>
            <a:r>
              <a:rPr lang="en-US" dirty="0"/>
              <a:t>3D LUTs ignore earth shadow [Elek09] </a:t>
            </a:r>
          </a:p>
          <a:p>
            <a:pPr lvl="1"/>
            <a:r>
              <a:rPr lang="en-US" dirty="0"/>
              <a:t>Multiple scattering and Ozone</a:t>
            </a:r>
          </a:p>
          <a:p>
            <a:pPr lvl="1"/>
            <a:r>
              <a:rPr lang="en-US" dirty="0"/>
              <a:t>Improved LUT parameterization [Elek09] </a:t>
            </a:r>
          </a:p>
          <a:p>
            <a:pPr lvl="1"/>
            <a:r>
              <a:rPr lang="en-US" dirty="0"/>
              <a:t>Additional LUT for cloud ambient lighting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D09911E4-3924-4D50-A307-621221450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Data Model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193C6CF-9F34-490C-80AF-378098976B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1671" y="1311965"/>
            <a:ext cx="1488141" cy="2976282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F04C2E79-E1E0-4AF3-A709-C4ED33E9E6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660" y="1311967"/>
            <a:ext cx="1488141" cy="2976282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72BD2B71-1BF3-4D6F-9669-179B4BF1055A}"/>
              </a:ext>
            </a:extLst>
          </p:cNvPr>
          <p:cNvSpPr txBox="1"/>
          <p:nvPr/>
        </p:nvSpPr>
        <p:spPr>
          <a:xfrm>
            <a:off x="8211670" y="4288247"/>
            <a:ext cx="14881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Single slice from Mie LUT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E51A67BF-4028-4849-9D7F-098B7C5260F8}"/>
              </a:ext>
            </a:extLst>
          </p:cNvPr>
          <p:cNvSpPr txBox="1"/>
          <p:nvPr/>
        </p:nvSpPr>
        <p:spPr>
          <a:xfrm>
            <a:off x="9865660" y="4288247"/>
            <a:ext cx="14881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Single slice from Rayleigh LUT</a:t>
            </a:r>
          </a:p>
        </p:txBody>
      </p:sp>
    </p:spTree>
    <p:extLst>
      <p:ext uri="{BB962C8B-B14F-4D97-AF65-F5344CB8AC3E}">
        <p14:creationId xmlns:p14="http://schemas.microsoft.com/office/powerpoint/2010/main" val="24393672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FF6790BB-EE99-408E-9E29-274B253B79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6357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noProof="0" dirty="0"/>
              <a:t>Aerial Perspective and Height </a:t>
            </a:r>
            <a:r>
              <a:rPr lang="en-US" dirty="0"/>
              <a:t>F</a:t>
            </a:r>
            <a:r>
              <a:rPr lang="en-US" noProof="0" dirty="0" err="1"/>
              <a:t>og</a:t>
            </a:r>
            <a:endParaRPr lang="en-US" noProof="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939A3-6716-405B-B055-FA3594B3D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311965"/>
            <a:ext cx="5342163" cy="4898004"/>
          </a:xfrm>
        </p:spPr>
        <p:txBody>
          <a:bodyPr>
            <a:normAutofit/>
          </a:bodyPr>
          <a:lstStyle/>
          <a:p>
            <a:r>
              <a:rPr lang="en-US" dirty="0"/>
              <a:t>Aerial perspective</a:t>
            </a:r>
          </a:p>
          <a:p>
            <a:pPr lvl="1"/>
            <a:r>
              <a:rPr lang="en-US" dirty="0"/>
              <a:t>Same math and coefficients as used for atmosphere LUT computation</a:t>
            </a:r>
          </a:p>
          <a:p>
            <a:pPr lvl="1"/>
            <a:r>
              <a:rPr lang="en-US" dirty="0"/>
              <a:t>No multiple scattering</a:t>
            </a:r>
          </a:p>
          <a:p>
            <a:pPr lvl="1"/>
            <a:endParaRPr lang="en-US" dirty="0"/>
          </a:p>
          <a:p>
            <a:r>
              <a:rPr lang="en-US" dirty="0"/>
              <a:t>Analytic height fog</a:t>
            </a:r>
          </a:p>
          <a:p>
            <a:pPr lvl="1"/>
            <a:r>
              <a:rPr lang="en-US" dirty="0"/>
              <a:t>Exponential height falloff</a:t>
            </a:r>
          </a:p>
          <a:p>
            <a:pPr lvl="1"/>
            <a:r>
              <a:rPr lang="en-US" dirty="0"/>
              <a:t>Density and albedo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D09911E4-3924-4D50-A307-621221450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Data Model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59720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5">
            <a:extLst>
              <a:ext uri="{FF2B5EF4-FFF2-40B4-BE49-F238E27FC236}">
                <a16:creationId xmlns:a16="http://schemas.microsoft.com/office/drawing/2014/main" id="{323A2830-FCDB-4E00-8D60-CC5E24CBD7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bright="20000" contras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9562"/>
            <a:ext cx="12192000" cy="646083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noProof="0" dirty="0"/>
              <a:t>Clouds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939A3-6716-405B-B055-FA3594B3D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1965"/>
            <a:ext cx="10515600" cy="4898004"/>
          </a:xfrm>
        </p:spPr>
        <p:txBody>
          <a:bodyPr>
            <a:normAutofit/>
          </a:bodyPr>
          <a:lstStyle/>
          <a:p>
            <a:r>
              <a:rPr lang="en-US" dirty="0"/>
              <a:t>Rendered at runtime by weather system</a:t>
            </a:r>
          </a:p>
          <a:p>
            <a:pPr lvl="1"/>
            <a:r>
              <a:rPr lang="en-US" dirty="0"/>
              <a:t>Multiple cloud instances rendered into cloud map</a:t>
            </a:r>
          </a:p>
          <a:p>
            <a:pPr lvl="1"/>
            <a:r>
              <a:rPr lang="en-US" dirty="0"/>
              <a:t>Artist generated density and height textures</a:t>
            </a:r>
          </a:p>
          <a:p>
            <a:pPr lvl="1"/>
            <a:r>
              <a:rPr lang="en-US" dirty="0"/>
              <a:t>Tiled and non tiled clouds</a:t>
            </a:r>
          </a:p>
          <a:p>
            <a:pPr lvl="1"/>
            <a:r>
              <a:rPr lang="en-US" dirty="0"/>
              <a:t>Spherical distortion to simulate curvature of earth</a:t>
            </a:r>
          </a:p>
          <a:p>
            <a:r>
              <a:rPr lang="en-US" dirty="0"/>
              <a:t>R16G16 cloud density and height</a:t>
            </a:r>
          </a:p>
          <a:p>
            <a:r>
              <a:rPr lang="en-US" dirty="0"/>
              <a:t>Top down projected 1024x1024 texture </a:t>
            </a:r>
          </a:p>
          <a:p>
            <a:r>
              <a:rPr lang="en-US" dirty="0"/>
              <a:t>Covers 80x80 km around world center 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D09911E4-3924-4D50-A307-621221450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Data Model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485259F-3F63-4906-AB7F-0A0BA506E9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0" y="1311965"/>
            <a:ext cx="2209800" cy="22098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84E57CD0-CE3B-4111-A7B9-E72EFC9FEC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0" y="3760967"/>
            <a:ext cx="220980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7426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6ED04033-32E7-4512-95C2-98A7F1BE0F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bright="20000" contras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9562"/>
            <a:ext cx="12192000" cy="646083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noProof="0" dirty="0"/>
              <a:t>Rain and Snow </a:t>
            </a:r>
            <a:r>
              <a:rPr lang="en-US" dirty="0"/>
              <a:t>F</a:t>
            </a:r>
            <a:r>
              <a:rPr lang="en-US" noProof="0" dirty="0" err="1"/>
              <a:t>og</a:t>
            </a:r>
            <a:endParaRPr lang="en-US" noProof="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939A3-6716-405B-B055-FA3594B3D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1965"/>
            <a:ext cx="10515600" cy="4898004"/>
          </a:xfrm>
        </p:spPr>
        <p:txBody>
          <a:bodyPr>
            <a:normAutofit/>
          </a:bodyPr>
          <a:lstStyle/>
          <a:p>
            <a:r>
              <a:rPr lang="en-US" dirty="0"/>
              <a:t>Fog below clouds where it rains or snows</a:t>
            </a:r>
          </a:p>
          <a:p>
            <a:r>
              <a:rPr lang="en-US" dirty="0"/>
              <a:t>512x512 texture with R16G16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R: </a:t>
            </a:r>
            <a:r>
              <a:rPr lang="en-US" dirty="0"/>
              <a:t>Density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G: </a:t>
            </a:r>
            <a:r>
              <a:rPr lang="en-US" dirty="0"/>
              <a:t>Max height</a:t>
            </a:r>
          </a:p>
          <a:p>
            <a:r>
              <a:rPr lang="en-US" dirty="0"/>
              <a:t>Top down projected</a:t>
            </a:r>
          </a:p>
          <a:p>
            <a:r>
              <a:rPr lang="en-US" dirty="0"/>
              <a:t>Covers the entire playable area</a:t>
            </a:r>
          </a:p>
          <a:p>
            <a:r>
              <a:rPr lang="en-US" dirty="0"/>
              <a:t>Runtime generated</a:t>
            </a:r>
          </a:p>
          <a:p>
            <a:r>
              <a:rPr lang="en-US" dirty="0"/>
              <a:t>Derived from weather systems cloud and rain map</a:t>
            </a:r>
          </a:p>
          <a:p>
            <a:r>
              <a:rPr lang="en-US" dirty="0"/>
              <a:t>Top down variance shadow map to avoid fog in buildings or caves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D09911E4-3924-4D50-A307-621221450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Data Model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4036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1ADB5239-8145-4614-A30C-0F780C0813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9562"/>
            <a:ext cx="12192000" cy="646165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noProof="0" dirty="0"/>
              <a:t>Water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D09911E4-3924-4D50-A307-621221450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Data Model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091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501B9C19-84C2-4953-A107-3955EE375E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6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6165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noProof="0" dirty="0"/>
              <a:t>Water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939A3-6716-405B-B055-FA3594B3D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1965"/>
            <a:ext cx="10515600" cy="4898004"/>
          </a:xfrm>
        </p:spPr>
        <p:txBody>
          <a:bodyPr>
            <a:normAutofit/>
          </a:bodyPr>
          <a:lstStyle/>
          <a:p>
            <a:r>
              <a:rPr lang="en-US" dirty="0"/>
              <a:t>Sparse signed distance field</a:t>
            </a:r>
          </a:p>
          <a:p>
            <a:pPr lvl="1"/>
            <a:r>
              <a:rPr lang="en-US" dirty="0"/>
              <a:t>Fully dynamic</a:t>
            </a:r>
          </a:p>
          <a:p>
            <a:pPr lvl="1"/>
            <a:r>
              <a:rPr lang="en-US" dirty="0"/>
              <a:t>Generated from water simulation</a:t>
            </a:r>
          </a:p>
          <a:p>
            <a:r>
              <a:rPr lang="en-US" dirty="0"/>
              <a:t>First view ray intersection with water surface rendered into screen space texture</a:t>
            </a:r>
          </a:p>
          <a:p>
            <a:r>
              <a:rPr lang="en-US" dirty="0"/>
              <a:t>More in GPC 2025 talk “Water Simulation &amp; Rendering in Enshrouded” from Simon </a:t>
            </a:r>
            <a:r>
              <a:rPr lang="en-US" dirty="0" err="1"/>
              <a:t>Stempfle</a:t>
            </a:r>
            <a:r>
              <a:rPr lang="en-US" dirty="0"/>
              <a:t> and Andreas </a:t>
            </a:r>
            <a:r>
              <a:rPr lang="en-US" dirty="0" err="1"/>
              <a:t>Mantler</a:t>
            </a:r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D09911E4-3924-4D50-A307-621221450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Data Model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7436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6D7236C2-713A-469B-8E20-7C9C9E515D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6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6165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noProof="0" dirty="0"/>
              <a:t>Detail Noise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939A3-6716-405B-B055-FA3594B3D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1965"/>
            <a:ext cx="6882539" cy="2808774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Adds detail to voxel fog and cloud ray marching</a:t>
            </a:r>
          </a:p>
          <a:p>
            <a:r>
              <a:rPr lang="en-US" dirty="0"/>
              <a:t>Based on </a:t>
            </a:r>
            <a:r>
              <a:rPr lang="en-US" dirty="0" err="1"/>
              <a:t>Nubis</a:t>
            </a:r>
            <a:r>
              <a:rPr lang="en-US" dirty="0"/>
              <a:t> Cubed [Schneider23]</a:t>
            </a:r>
          </a:p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Two noise types</a:t>
            </a:r>
            <a:endParaRPr lang="en-US" dirty="0"/>
          </a:p>
          <a:p>
            <a:pPr lvl="1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Curly-Alligator </a:t>
            </a:r>
            <a:r>
              <a:rPr lang="en-US" dirty="0"/>
              <a:t>noise</a:t>
            </a:r>
          </a:p>
          <a:p>
            <a:pPr lvl="1"/>
            <a:r>
              <a:rPr lang="en-US" dirty="0"/>
              <a:t>Alligator noise</a:t>
            </a:r>
          </a:p>
          <a:p>
            <a:r>
              <a:rPr lang="en-US" dirty="0"/>
              <a:t>Configurable in editor and generated by asset pipeline</a:t>
            </a:r>
          </a:p>
          <a:p>
            <a:r>
              <a:rPr lang="en-US" dirty="0" err="1"/>
              <a:t>Tileable</a:t>
            </a:r>
            <a:endParaRPr lang="en-US" dirty="0"/>
          </a:p>
          <a:p>
            <a:r>
              <a:rPr lang="en-US" dirty="0"/>
              <a:t>128x128x128 four channels uncompressed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D09911E4-3924-4D50-A307-621221450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Data Model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A3EA80E-2158-472B-AF96-B66095B13D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462193"/>
            <a:ext cx="6882539" cy="1625397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1FEA603C-F18F-4A5E-B208-096EC98B5BFD}"/>
              </a:ext>
            </a:extLst>
          </p:cNvPr>
          <p:cNvSpPr txBox="1"/>
          <p:nvPr/>
        </p:nvSpPr>
        <p:spPr>
          <a:xfrm>
            <a:off x="922946" y="4122189"/>
            <a:ext cx="14702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Curly-Alligator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0CEA586C-0B10-45D2-8154-2E58288914D7}"/>
              </a:ext>
            </a:extLst>
          </p:cNvPr>
          <p:cNvSpPr txBox="1"/>
          <p:nvPr/>
        </p:nvSpPr>
        <p:spPr>
          <a:xfrm>
            <a:off x="2912692" y="4122189"/>
            <a:ext cx="9236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Alligator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11F219FE-5B33-4563-9158-C09E2C84E641}"/>
              </a:ext>
            </a:extLst>
          </p:cNvPr>
          <p:cNvSpPr txBox="1"/>
          <p:nvPr/>
        </p:nvSpPr>
        <p:spPr>
          <a:xfrm>
            <a:off x="5457914" y="4122189"/>
            <a:ext cx="10799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Variations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2AFA9F83-F5B2-456B-959B-BA42B5BE24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26560" y="2182220"/>
            <a:ext cx="3527240" cy="3905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6923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rafik 121">
            <a:extLst>
              <a:ext uri="{FF2B5EF4-FFF2-40B4-BE49-F238E27FC236}">
                <a16:creationId xmlns:a16="http://schemas.microsoft.com/office/drawing/2014/main" id="{326B4B03-3C68-4292-97A2-622EAD9464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6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6165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noProof="0" dirty="0"/>
              <a:t>Render Pipeline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D09911E4-3924-4D50-A307-621221450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Flussdiagramm: Alternativer Prozess 2">
            <a:extLst>
              <a:ext uri="{FF2B5EF4-FFF2-40B4-BE49-F238E27FC236}">
                <a16:creationId xmlns:a16="http://schemas.microsoft.com/office/drawing/2014/main" id="{F3A5E29F-E5D8-41E4-AE4A-0C1263D67C43}"/>
              </a:ext>
            </a:extLst>
          </p:cNvPr>
          <p:cNvSpPr/>
          <p:nvPr/>
        </p:nvSpPr>
        <p:spPr>
          <a:xfrm>
            <a:off x="1524000" y="2862159"/>
            <a:ext cx="1740613" cy="421241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Volumetric shadow volume</a:t>
            </a:r>
          </a:p>
        </p:txBody>
      </p:sp>
      <p:sp>
        <p:nvSpPr>
          <p:cNvPr id="7" name="Flussdiagramm: Alternativer Prozess 6">
            <a:extLst>
              <a:ext uri="{FF2B5EF4-FFF2-40B4-BE49-F238E27FC236}">
                <a16:creationId xmlns:a16="http://schemas.microsoft.com/office/drawing/2014/main" id="{94D6C444-7179-4D8A-9163-890320230158}"/>
              </a:ext>
            </a:extLst>
          </p:cNvPr>
          <p:cNvSpPr/>
          <p:nvPr/>
        </p:nvSpPr>
        <p:spPr>
          <a:xfrm>
            <a:off x="1524000" y="3715386"/>
            <a:ext cx="1740613" cy="421241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Water shadow map</a:t>
            </a:r>
          </a:p>
        </p:txBody>
      </p:sp>
      <p:sp>
        <p:nvSpPr>
          <p:cNvPr id="9" name="Flussdiagramm: Alternativer Prozess 8">
            <a:extLst>
              <a:ext uri="{FF2B5EF4-FFF2-40B4-BE49-F238E27FC236}">
                <a16:creationId xmlns:a16="http://schemas.microsoft.com/office/drawing/2014/main" id="{FE48E1C2-43B2-46BE-8FA0-42FC64705C04}"/>
              </a:ext>
            </a:extLst>
          </p:cNvPr>
          <p:cNvSpPr/>
          <p:nvPr/>
        </p:nvSpPr>
        <p:spPr>
          <a:xfrm>
            <a:off x="4462407" y="4116868"/>
            <a:ext cx="1660135" cy="421241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Clouds</a:t>
            </a:r>
          </a:p>
        </p:txBody>
      </p:sp>
      <p:sp>
        <p:nvSpPr>
          <p:cNvPr id="10" name="Flussdiagramm: Alternativer Prozess 9">
            <a:extLst>
              <a:ext uri="{FF2B5EF4-FFF2-40B4-BE49-F238E27FC236}">
                <a16:creationId xmlns:a16="http://schemas.microsoft.com/office/drawing/2014/main" id="{E827706F-83E8-4488-8305-8BFF54BB8724}"/>
              </a:ext>
            </a:extLst>
          </p:cNvPr>
          <p:cNvSpPr/>
          <p:nvPr/>
        </p:nvSpPr>
        <p:spPr>
          <a:xfrm>
            <a:off x="4462408" y="4954844"/>
            <a:ext cx="1660135" cy="421241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Water</a:t>
            </a:r>
          </a:p>
        </p:txBody>
      </p:sp>
      <p:sp>
        <p:nvSpPr>
          <p:cNvPr id="11" name="Flussdiagramm: Alternativer Prozess 10">
            <a:extLst>
              <a:ext uri="{FF2B5EF4-FFF2-40B4-BE49-F238E27FC236}">
                <a16:creationId xmlns:a16="http://schemas.microsoft.com/office/drawing/2014/main" id="{5AA764B2-6BFD-4947-A72D-83E6D19990D4}"/>
              </a:ext>
            </a:extLst>
          </p:cNvPr>
          <p:cNvSpPr/>
          <p:nvPr/>
        </p:nvSpPr>
        <p:spPr>
          <a:xfrm>
            <a:off x="4462409" y="3278893"/>
            <a:ext cx="1660135" cy="421241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Fog and aerial perspective</a:t>
            </a:r>
          </a:p>
        </p:txBody>
      </p:sp>
      <p:sp>
        <p:nvSpPr>
          <p:cNvPr id="12" name="Flussdiagramm: Alternativer Prozess 11">
            <a:extLst>
              <a:ext uri="{FF2B5EF4-FFF2-40B4-BE49-F238E27FC236}">
                <a16:creationId xmlns:a16="http://schemas.microsoft.com/office/drawing/2014/main" id="{743C2F7E-75AA-45AB-BB65-1AC8FDA1D68D}"/>
              </a:ext>
            </a:extLst>
          </p:cNvPr>
          <p:cNvSpPr/>
          <p:nvPr/>
        </p:nvSpPr>
        <p:spPr>
          <a:xfrm>
            <a:off x="4462407" y="2440918"/>
            <a:ext cx="1660135" cy="421241"/>
          </a:xfrm>
          <a:prstGeom prst="flowChartAlternateProcess">
            <a:avLst/>
          </a:prstGeom>
          <a:solidFill>
            <a:schemeClr val="accent6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Scene Irradiance</a:t>
            </a:r>
          </a:p>
        </p:txBody>
      </p:sp>
      <p:cxnSp>
        <p:nvCxnSpPr>
          <p:cNvPr id="13" name="Verbinder: gewinkelt 12">
            <a:extLst>
              <a:ext uri="{FF2B5EF4-FFF2-40B4-BE49-F238E27FC236}">
                <a16:creationId xmlns:a16="http://schemas.microsoft.com/office/drawing/2014/main" id="{F9D37D34-3472-4514-B9DB-134D23C8ACD8}"/>
              </a:ext>
            </a:extLst>
          </p:cNvPr>
          <p:cNvCxnSpPr>
            <a:cxnSpLocks/>
            <a:stCxn id="3" idx="3"/>
            <a:endCxn id="12" idx="1"/>
          </p:cNvCxnSpPr>
          <p:nvPr/>
        </p:nvCxnSpPr>
        <p:spPr>
          <a:xfrm flipV="1">
            <a:off x="3264613" y="2651539"/>
            <a:ext cx="1197794" cy="421241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Verbinder: gewinkelt 14">
            <a:extLst>
              <a:ext uri="{FF2B5EF4-FFF2-40B4-BE49-F238E27FC236}">
                <a16:creationId xmlns:a16="http://schemas.microsoft.com/office/drawing/2014/main" id="{A132E9B5-AF46-43C7-92E8-4A4D9CCFE528}"/>
              </a:ext>
            </a:extLst>
          </p:cNvPr>
          <p:cNvCxnSpPr>
            <a:cxnSpLocks/>
            <a:stCxn id="7" idx="3"/>
            <a:endCxn id="12" idx="1"/>
          </p:cNvCxnSpPr>
          <p:nvPr/>
        </p:nvCxnSpPr>
        <p:spPr>
          <a:xfrm flipV="1">
            <a:off x="3264613" y="2651539"/>
            <a:ext cx="1197794" cy="1274468"/>
          </a:xfrm>
          <a:prstGeom prst="bentConnector3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Verbinder: gewinkelt 16">
            <a:extLst>
              <a:ext uri="{FF2B5EF4-FFF2-40B4-BE49-F238E27FC236}">
                <a16:creationId xmlns:a16="http://schemas.microsoft.com/office/drawing/2014/main" id="{6B12096D-E4D8-419D-BCFD-85CC8F0FF04F}"/>
              </a:ext>
            </a:extLst>
          </p:cNvPr>
          <p:cNvCxnSpPr>
            <a:cxnSpLocks/>
            <a:stCxn id="3" idx="3"/>
            <a:endCxn id="11" idx="1"/>
          </p:cNvCxnSpPr>
          <p:nvPr/>
        </p:nvCxnSpPr>
        <p:spPr>
          <a:xfrm>
            <a:off x="3264613" y="3072780"/>
            <a:ext cx="1197796" cy="416734"/>
          </a:xfrm>
          <a:prstGeom prst="bentConnector3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Verbinder: gewinkelt 18">
            <a:extLst>
              <a:ext uri="{FF2B5EF4-FFF2-40B4-BE49-F238E27FC236}">
                <a16:creationId xmlns:a16="http://schemas.microsoft.com/office/drawing/2014/main" id="{9EF5DDB8-D13D-4D61-9AF7-69F7D636DE20}"/>
              </a:ext>
            </a:extLst>
          </p:cNvPr>
          <p:cNvCxnSpPr>
            <a:cxnSpLocks/>
            <a:stCxn id="7" idx="3"/>
            <a:endCxn id="10" idx="1"/>
          </p:cNvCxnSpPr>
          <p:nvPr/>
        </p:nvCxnSpPr>
        <p:spPr>
          <a:xfrm>
            <a:off x="3264613" y="3926007"/>
            <a:ext cx="1197795" cy="1239458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Verbinder: gewinkelt 27">
            <a:extLst>
              <a:ext uri="{FF2B5EF4-FFF2-40B4-BE49-F238E27FC236}">
                <a16:creationId xmlns:a16="http://schemas.microsoft.com/office/drawing/2014/main" id="{2F840C9C-0B8C-4FA5-8DC5-3F839E0E25F0}"/>
              </a:ext>
            </a:extLst>
          </p:cNvPr>
          <p:cNvCxnSpPr>
            <a:cxnSpLocks/>
            <a:stCxn id="12" idx="3"/>
            <a:endCxn id="31" idx="1"/>
          </p:cNvCxnSpPr>
          <p:nvPr/>
        </p:nvCxnSpPr>
        <p:spPr>
          <a:xfrm>
            <a:off x="6122542" y="2651539"/>
            <a:ext cx="1047213" cy="838330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Flussdiagramm: Alternativer Prozess 30">
            <a:extLst>
              <a:ext uri="{FF2B5EF4-FFF2-40B4-BE49-F238E27FC236}">
                <a16:creationId xmlns:a16="http://schemas.microsoft.com/office/drawing/2014/main" id="{19C18AE2-49C2-4F37-AF70-1CA2F386FD28}"/>
              </a:ext>
            </a:extLst>
          </p:cNvPr>
          <p:cNvSpPr/>
          <p:nvPr/>
        </p:nvSpPr>
        <p:spPr>
          <a:xfrm>
            <a:off x="7169755" y="3279248"/>
            <a:ext cx="1520580" cy="421241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Intermediate</a:t>
            </a:r>
          </a:p>
        </p:txBody>
      </p:sp>
      <p:cxnSp>
        <p:nvCxnSpPr>
          <p:cNvPr id="35" name="Verbinder: gewinkelt 34">
            <a:extLst>
              <a:ext uri="{FF2B5EF4-FFF2-40B4-BE49-F238E27FC236}">
                <a16:creationId xmlns:a16="http://schemas.microsoft.com/office/drawing/2014/main" id="{6F198AFE-8EDD-4647-8279-68D9BBC850B1}"/>
              </a:ext>
            </a:extLst>
          </p:cNvPr>
          <p:cNvCxnSpPr>
            <a:cxnSpLocks/>
            <a:stCxn id="11" idx="3"/>
            <a:endCxn id="31" idx="1"/>
          </p:cNvCxnSpPr>
          <p:nvPr/>
        </p:nvCxnSpPr>
        <p:spPr>
          <a:xfrm>
            <a:off x="6122544" y="3489514"/>
            <a:ext cx="1047211" cy="355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Verbinder: gewinkelt 40">
            <a:extLst>
              <a:ext uri="{FF2B5EF4-FFF2-40B4-BE49-F238E27FC236}">
                <a16:creationId xmlns:a16="http://schemas.microsoft.com/office/drawing/2014/main" id="{19BB88CA-FF1D-4656-88E1-39A36A37EBFE}"/>
              </a:ext>
            </a:extLst>
          </p:cNvPr>
          <p:cNvCxnSpPr>
            <a:cxnSpLocks/>
            <a:stCxn id="9" idx="3"/>
            <a:endCxn id="31" idx="1"/>
          </p:cNvCxnSpPr>
          <p:nvPr/>
        </p:nvCxnSpPr>
        <p:spPr>
          <a:xfrm flipV="1">
            <a:off x="6122542" y="3489869"/>
            <a:ext cx="1047213" cy="837620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Flussdiagramm: Alternativer Prozess 110">
            <a:extLst>
              <a:ext uri="{FF2B5EF4-FFF2-40B4-BE49-F238E27FC236}">
                <a16:creationId xmlns:a16="http://schemas.microsoft.com/office/drawing/2014/main" id="{850DD357-26F3-4C02-8D54-CD50F32CF10B}"/>
              </a:ext>
            </a:extLst>
          </p:cNvPr>
          <p:cNvSpPr/>
          <p:nvPr/>
        </p:nvSpPr>
        <p:spPr>
          <a:xfrm>
            <a:off x="9405990" y="4102735"/>
            <a:ext cx="1520580" cy="421241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Final</a:t>
            </a:r>
          </a:p>
        </p:txBody>
      </p:sp>
      <p:cxnSp>
        <p:nvCxnSpPr>
          <p:cNvPr id="112" name="Verbinder: gewinkelt 111">
            <a:extLst>
              <a:ext uri="{FF2B5EF4-FFF2-40B4-BE49-F238E27FC236}">
                <a16:creationId xmlns:a16="http://schemas.microsoft.com/office/drawing/2014/main" id="{E8F0268C-21C9-4BDC-94AB-F4CDC986C8CA}"/>
              </a:ext>
            </a:extLst>
          </p:cNvPr>
          <p:cNvCxnSpPr>
            <a:cxnSpLocks/>
            <a:stCxn id="31" idx="3"/>
            <a:endCxn id="111" idx="1"/>
          </p:cNvCxnSpPr>
          <p:nvPr/>
        </p:nvCxnSpPr>
        <p:spPr>
          <a:xfrm>
            <a:off x="8690335" y="3489869"/>
            <a:ext cx="715655" cy="823487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Verbinder: gewinkelt 115">
            <a:extLst>
              <a:ext uri="{FF2B5EF4-FFF2-40B4-BE49-F238E27FC236}">
                <a16:creationId xmlns:a16="http://schemas.microsoft.com/office/drawing/2014/main" id="{0CA52892-3743-4395-8C73-53B99BFC9C2F}"/>
              </a:ext>
            </a:extLst>
          </p:cNvPr>
          <p:cNvCxnSpPr>
            <a:cxnSpLocks/>
            <a:stCxn id="10" idx="3"/>
            <a:endCxn id="111" idx="1"/>
          </p:cNvCxnSpPr>
          <p:nvPr/>
        </p:nvCxnSpPr>
        <p:spPr>
          <a:xfrm flipV="1">
            <a:off x="6122543" y="4313356"/>
            <a:ext cx="3283447" cy="852109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9155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8" name="Grafik 517">
            <a:extLst>
              <a:ext uri="{FF2B5EF4-FFF2-40B4-BE49-F238E27FC236}">
                <a16:creationId xmlns:a16="http://schemas.microsoft.com/office/drawing/2014/main" id="{0F222FD1-5F88-4191-BC1D-B6C1151959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6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61653"/>
          </a:xfrm>
          <a:prstGeom prst="rect">
            <a:avLst/>
          </a:prstGeom>
        </p:spPr>
      </p:pic>
      <p:grpSp>
        <p:nvGrpSpPr>
          <p:cNvPr id="347" name="Gruppieren 346">
            <a:extLst>
              <a:ext uri="{FF2B5EF4-FFF2-40B4-BE49-F238E27FC236}">
                <a16:creationId xmlns:a16="http://schemas.microsoft.com/office/drawing/2014/main" id="{D41847DB-013C-485C-9D82-493EF85B93B7}"/>
              </a:ext>
            </a:extLst>
          </p:cNvPr>
          <p:cNvGrpSpPr/>
          <p:nvPr/>
        </p:nvGrpSpPr>
        <p:grpSpPr>
          <a:xfrm>
            <a:off x="2340000" y="1980000"/>
            <a:ext cx="7200000" cy="3433091"/>
            <a:chOff x="905924" y="1370237"/>
            <a:chExt cx="7200000" cy="3433091"/>
          </a:xfrm>
          <a:solidFill>
            <a:schemeClr val="bg1"/>
          </a:solidFill>
        </p:grpSpPr>
        <p:grpSp>
          <p:nvGrpSpPr>
            <p:cNvPr id="276" name="Gruppieren 275">
              <a:extLst>
                <a:ext uri="{FF2B5EF4-FFF2-40B4-BE49-F238E27FC236}">
                  <a16:creationId xmlns:a16="http://schemas.microsoft.com/office/drawing/2014/main" id="{EEEAD75F-2EAF-4F3C-96D9-570F6487D82F}"/>
                </a:ext>
              </a:extLst>
            </p:cNvPr>
            <p:cNvGrpSpPr/>
            <p:nvPr/>
          </p:nvGrpSpPr>
          <p:grpSpPr>
            <a:xfrm>
              <a:off x="905924" y="4078658"/>
              <a:ext cx="7200000" cy="724670"/>
              <a:chOff x="1172847" y="1180696"/>
              <a:chExt cx="7200000" cy="724670"/>
            </a:xfrm>
            <a:grpFill/>
          </p:grpSpPr>
          <p:sp>
            <p:nvSpPr>
              <p:cNvPr id="263" name="Cube 262">
                <a:extLst>
                  <a:ext uri="{FF2B5EF4-FFF2-40B4-BE49-F238E27FC236}">
                    <a16:creationId xmlns:a16="http://schemas.microsoft.com/office/drawing/2014/main" id="{369C8805-3D76-400C-83C3-4B2251338AD6}"/>
                  </a:ext>
                </a:extLst>
              </p:cNvPr>
              <p:cNvSpPr/>
              <p:nvPr/>
            </p:nvSpPr>
            <p:spPr>
              <a:xfrm>
                <a:off x="11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4" name="Cube 263">
                <a:extLst>
                  <a:ext uri="{FF2B5EF4-FFF2-40B4-BE49-F238E27FC236}">
                    <a16:creationId xmlns:a16="http://schemas.microsoft.com/office/drawing/2014/main" id="{58A74E9D-366D-4C82-8DF2-5F72530D3013}"/>
                  </a:ext>
                </a:extLst>
              </p:cNvPr>
              <p:cNvSpPr/>
              <p:nvPr/>
            </p:nvSpPr>
            <p:spPr>
              <a:xfrm>
                <a:off x="17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5" name="Cube 264">
                <a:extLst>
                  <a:ext uri="{FF2B5EF4-FFF2-40B4-BE49-F238E27FC236}">
                    <a16:creationId xmlns:a16="http://schemas.microsoft.com/office/drawing/2014/main" id="{278F8C4E-1C22-46AF-AAF7-5399A830D654}"/>
                  </a:ext>
                </a:extLst>
              </p:cNvPr>
              <p:cNvSpPr/>
              <p:nvPr/>
            </p:nvSpPr>
            <p:spPr>
              <a:xfrm>
                <a:off x="22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6" name="Cube 265">
                <a:extLst>
                  <a:ext uri="{FF2B5EF4-FFF2-40B4-BE49-F238E27FC236}">
                    <a16:creationId xmlns:a16="http://schemas.microsoft.com/office/drawing/2014/main" id="{4F847BF2-638C-47D0-A8B3-92CD7A4C1A28}"/>
                  </a:ext>
                </a:extLst>
              </p:cNvPr>
              <p:cNvSpPr/>
              <p:nvPr/>
            </p:nvSpPr>
            <p:spPr>
              <a:xfrm>
                <a:off x="279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7" name="Cube 266">
                <a:extLst>
                  <a:ext uri="{FF2B5EF4-FFF2-40B4-BE49-F238E27FC236}">
                    <a16:creationId xmlns:a16="http://schemas.microsoft.com/office/drawing/2014/main" id="{A088F1DB-413B-4B5D-BDAD-475ABDA804DD}"/>
                  </a:ext>
                </a:extLst>
              </p:cNvPr>
              <p:cNvSpPr/>
              <p:nvPr/>
            </p:nvSpPr>
            <p:spPr>
              <a:xfrm>
                <a:off x="333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8" name="Cube 267">
                <a:extLst>
                  <a:ext uri="{FF2B5EF4-FFF2-40B4-BE49-F238E27FC236}">
                    <a16:creationId xmlns:a16="http://schemas.microsoft.com/office/drawing/2014/main" id="{8C80B2A5-F11E-47A6-9CA4-483FA450DBB7}"/>
                  </a:ext>
                </a:extLst>
              </p:cNvPr>
              <p:cNvSpPr/>
              <p:nvPr/>
            </p:nvSpPr>
            <p:spPr>
              <a:xfrm>
                <a:off x="38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9" name="Cube 268">
                <a:extLst>
                  <a:ext uri="{FF2B5EF4-FFF2-40B4-BE49-F238E27FC236}">
                    <a16:creationId xmlns:a16="http://schemas.microsoft.com/office/drawing/2014/main" id="{FF42245F-6AE5-4F1B-BC92-1DE161AC377A}"/>
                  </a:ext>
                </a:extLst>
              </p:cNvPr>
              <p:cNvSpPr/>
              <p:nvPr/>
            </p:nvSpPr>
            <p:spPr>
              <a:xfrm>
                <a:off x="44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0" name="Cube 269">
                <a:extLst>
                  <a:ext uri="{FF2B5EF4-FFF2-40B4-BE49-F238E27FC236}">
                    <a16:creationId xmlns:a16="http://schemas.microsoft.com/office/drawing/2014/main" id="{7617F4BE-F8B7-415F-8118-5A445714952F}"/>
                  </a:ext>
                </a:extLst>
              </p:cNvPr>
              <p:cNvSpPr/>
              <p:nvPr/>
            </p:nvSpPr>
            <p:spPr>
              <a:xfrm>
                <a:off x="49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1" name="Cube 270">
                <a:extLst>
                  <a:ext uri="{FF2B5EF4-FFF2-40B4-BE49-F238E27FC236}">
                    <a16:creationId xmlns:a16="http://schemas.microsoft.com/office/drawing/2014/main" id="{730CA339-2521-4265-9B75-827272C2D1F1}"/>
                  </a:ext>
                </a:extLst>
              </p:cNvPr>
              <p:cNvSpPr/>
              <p:nvPr/>
            </p:nvSpPr>
            <p:spPr>
              <a:xfrm>
                <a:off x="549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2" name="Cube 271">
                <a:extLst>
                  <a:ext uri="{FF2B5EF4-FFF2-40B4-BE49-F238E27FC236}">
                    <a16:creationId xmlns:a16="http://schemas.microsoft.com/office/drawing/2014/main" id="{E2B4AC6A-5970-430F-8D25-D3583B4C3792}"/>
                  </a:ext>
                </a:extLst>
              </p:cNvPr>
              <p:cNvSpPr/>
              <p:nvPr/>
            </p:nvSpPr>
            <p:spPr>
              <a:xfrm>
                <a:off x="603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3" name="Cube 272">
                <a:extLst>
                  <a:ext uri="{FF2B5EF4-FFF2-40B4-BE49-F238E27FC236}">
                    <a16:creationId xmlns:a16="http://schemas.microsoft.com/office/drawing/2014/main" id="{CBD9F89D-7E1B-46C0-9A98-A76130C45B71}"/>
                  </a:ext>
                </a:extLst>
              </p:cNvPr>
              <p:cNvSpPr/>
              <p:nvPr/>
            </p:nvSpPr>
            <p:spPr>
              <a:xfrm>
                <a:off x="65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4" name="Cube 273">
                <a:extLst>
                  <a:ext uri="{FF2B5EF4-FFF2-40B4-BE49-F238E27FC236}">
                    <a16:creationId xmlns:a16="http://schemas.microsoft.com/office/drawing/2014/main" id="{9FA82351-0B52-4C6B-A19B-54602E200912}"/>
                  </a:ext>
                </a:extLst>
              </p:cNvPr>
              <p:cNvSpPr/>
              <p:nvPr/>
            </p:nvSpPr>
            <p:spPr>
              <a:xfrm>
                <a:off x="71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5" name="Cube 274">
                <a:extLst>
                  <a:ext uri="{FF2B5EF4-FFF2-40B4-BE49-F238E27FC236}">
                    <a16:creationId xmlns:a16="http://schemas.microsoft.com/office/drawing/2014/main" id="{0CA1C47C-6700-47D1-8FDE-AE4763EC9F85}"/>
                  </a:ext>
                </a:extLst>
              </p:cNvPr>
              <p:cNvSpPr/>
              <p:nvPr/>
            </p:nvSpPr>
            <p:spPr>
              <a:xfrm>
                <a:off x="7652847" y="118069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77" name="Gruppieren 276">
              <a:extLst>
                <a:ext uri="{FF2B5EF4-FFF2-40B4-BE49-F238E27FC236}">
                  <a16:creationId xmlns:a16="http://schemas.microsoft.com/office/drawing/2014/main" id="{904242F3-3B38-4D9F-9433-665FE35B4E77}"/>
                </a:ext>
              </a:extLst>
            </p:cNvPr>
            <p:cNvGrpSpPr/>
            <p:nvPr/>
          </p:nvGrpSpPr>
          <p:grpSpPr>
            <a:xfrm>
              <a:off x="905924" y="3533412"/>
              <a:ext cx="7200000" cy="720000"/>
              <a:chOff x="1172847" y="1185366"/>
              <a:chExt cx="7200000" cy="720000"/>
            </a:xfrm>
            <a:grpFill/>
          </p:grpSpPr>
          <p:sp>
            <p:nvSpPr>
              <p:cNvPr id="278" name="Cube 277">
                <a:extLst>
                  <a:ext uri="{FF2B5EF4-FFF2-40B4-BE49-F238E27FC236}">
                    <a16:creationId xmlns:a16="http://schemas.microsoft.com/office/drawing/2014/main" id="{B608B1A8-0AE8-4024-8857-67EA44D64143}"/>
                  </a:ext>
                </a:extLst>
              </p:cNvPr>
              <p:cNvSpPr/>
              <p:nvPr/>
            </p:nvSpPr>
            <p:spPr>
              <a:xfrm>
                <a:off x="11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9" name="Cube 278">
                <a:extLst>
                  <a:ext uri="{FF2B5EF4-FFF2-40B4-BE49-F238E27FC236}">
                    <a16:creationId xmlns:a16="http://schemas.microsoft.com/office/drawing/2014/main" id="{E17FEB3A-DC9E-4500-AE57-9DBF5676E5B7}"/>
                  </a:ext>
                </a:extLst>
              </p:cNvPr>
              <p:cNvSpPr/>
              <p:nvPr/>
            </p:nvSpPr>
            <p:spPr>
              <a:xfrm>
                <a:off x="17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0" name="Cube 279">
                <a:extLst>
                  <a:ext uri="{FF2B5EF4-FFF2-40B4-BE49-F238E27FC236}">
                    <a16:creationId xmlns:a16="http://schemas.microsoft.com/office/drawing/2014/main" id="{9B0AE2B6-BCC4-4C80-B960-F33BC9411B83}"/>
                  </a:ext>
                </a:extLst>
              </p:cNvPr>
              <p:cNvSpPr/>
              <p:nvPr/>
            </p:nvSpPr>
            <p:spPr>
              <a:xfrm>
                <a:off x="22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1" name="Cube 280">
                <a:extLst>
                  <a:ext uri="{FF2B5EF4-FFF2-40B4-BE49-F238E27FC236}">
                    <a16:creationId xmlns:a16="http://schemas.microsoft.com/office/drawing/2014/main" id="{E6D835C6-6131-47BC-A075-07B0E2DAC281}"/>
                  </a:ext>
                </a:extLst>
              </p:cNvPr>
              <p:cNvSpPr/>
              <p:nvPr/>
            </p:nvSpPr>
            <p:spPr>
              <a:xfrm>
                <a:off x="279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2" name="Cube 281">
                <a:extLst>
                  <a:ext uri="{FF2B5EF4-FFF2-40B4-BE49-F238E27FC236}">
                    <a16:creationId xmlns:a16="http://schemas.microsoft.com/office/drawing/2014/main" id="{737D2A20-BD55-413B-BFB4-9BD2C0A28268}"/>
                  </a:ext>
                </a:extLst>
              </p:cNvPr>
              <p:cNvSpPr/>
              <p:nvPr/>
            </p:nvSpPr>
            <p:spPr>
              <a:xfrm>
                <a:off x="333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3" name="Cube 282">
                <a:extLst>
                  <a:ext uri="{FF2B5EF4-FFF2-40B4-BE49-F238E27FC236}">
                    <a16:creationId xmlns:a16="http://schemas.microsoft.com/office/drawing/2014/main" id="{F824CCCF-53B9-49BB-AC82-4E921D74CA2B}"/>
                  </a:ext>
                </a:extLst>
              </p:cNvPr>
              <p:cNvSpPr/>
              <p:nvPr/>
            </p:nvSpPr>
            <p:spPr>
              <a:xfrm>
                <a:off x="38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4" name="Cube 283">
                <a:extLst>
                  <a:ext uri="{FF2B5EF4-FFF2-40B4-BE49-F238E27FC236}">
                    <a16:creationId xmlns:a16="http://schemas.microsoft.com/office/drawing/2014/main" id="{D018C865-2B3A-46E8-BAF0-9B6C41F6DB15}"/>
                  </a:ext>
                </a:extLst>
              </p:cNvPr>
              <p:cNvSpPr/>
              <p:nvPr/>
            </p:nvSpPr>
            <p:spPr>
              <a:xfrm>
                <a:off x="44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5" name="Cube 284">
                <a:extLst>
                  <a:ext uri="{FF2B5EF4-FFF2-40B4-BE49-F238E27FC236}">
                    <a16:creationId xmlns:a16="http://schemas.microsoft.com/office/drawing/2014/main" id="{46FD09E8-3587-4050-92BC-360D24846E8D}"/>
                  </a:ext>
                </a:extLst>
              </p:cNvPr>
              <p:cNvSpPr/>
              <p:nvPr/>
            </p:nvSpPr>
            <p:spPr>
              <a:xfrm>
                <a:off x="49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6" name="Cube 285">
                <a:extLst>
                  <a:ext uri="{FF2B5EF4-FFF2-40B4-BE49-F238E27FC236}">
                    <a16:creationId xmlns:a16="http://schemas.microsoft.com/office/drawing/2014/main" id="{056C4AED-4C45-4EAD-8EEB-9A710C0AD16E}"/>
                  </a:ext>
                </a:extLst>
              </p:cNvPr>
              <p:cNvSpPr/>
              <p:nvPr/>
            </p:nvSpPr>
            <p:spPr>
              <a:xfrm>
                <a:off x="549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7" name="Cube 286">
                <a:extLst>
                  <a:ext uri="{FF2B5EF4-FFF2-40B4-BE49-F238E27FC236}">
                    <a16:creationId xmlns:a16="http://schemas.microsoft.com/office/drawing/2014/main" id="{5792AC31-A8EE-4E72-8BC3-3EB8643E53FD}"/>
                  </a:ext>
                </a:extLst>
              </p:cNvPr>
              <p:cNvSpPr/>
              <p:nvPr/>
            </p:nvSpPr>
            <p:spPr>
              <a:xfrm>
                <a:off x="603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8" name="Cube 287">
                <a:extLst>
                  <a:ext uri="{FF2B5EF4-FFF2-40B4-BE49-F238E27FC236}">
                    <a16:creationId xmlns:a16="http://schemas.microsoft.com/office/drawing/2014/main" id="{FD538B97-F1A4-4467-A455-BEB4CB2EAB5C}"/>
                  </a:ext>
                </a:extLst>
              </p:cNvPr>
              <p:cNvSpPr/>
              <p:nvPr/>
            </p:nvSpPr>
            <p:spPr>
              <a:xfrm>
                <a:off x="65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9" name="Cube 288">
                <a:extLst>
                  <a:ext uri="{FF2B5EF4-FFF2-40B4-BE49-F238E27FC236}">
                    <a16:creationId xmlns:a16="http://schemas.microsoft.com/office/drawing/2014/main" id="{837165AE-85E1-44B1-86F2-A1F9BF27D722}"/>
                  </a:ext>
                </a:extLst>
              </p:cNvPr>
              <p:cNvSpPr/>
              <p:nvPr/>
            </p:nvSpPr>
            <p:spPr>
              <a:xfrm>
                <a:off x="71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0" name="Cube 289">
                <a:extLst>
                  <a:ext uri="{FF2B5EF4-FFF2-40B4-BE49-F238E27FC236}">
                    <a16:creationId xmlns:a16="http://schemas.microsoft.com/office/drawing/2014/main" id="{64F2F7A8-985E-4149-AA09-F250F34C7EFF}"/>
                  </a:ext>
                </a:extLst>
              </p:cNvPr>
              <p:cNvSpPr/>
              <p:nvPr/>
            </p:nvSpPr>
            <p:spPr>
              <a:xfrm>
                <a:off x="76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1" name="Gruppieren 290">
              <a:extLst>
                <a:ext uri="{FF2B5EF4-FFF2-40B4-BE49-F238E27FC236}">
                  <a16:creationId xmlns:a16="http://schemas.microsoft.com/office/drawing/2014/main" id="{4AB8C549-E07A-4E84-9F27-2C04F636CF87}"/>
                </a:ext>
              </a:extLst>
            </p:cNvPr>
            <p:cNvGrpSpPr/>
            <p:nvPr/>
          </p:nvGrpSpPr>
          <p:grpSpPr>
            <a:xfrm>
              <a:off x="905924" y="2990742"/>
              <a:ext cx="7200000" cy="720000"/>
              <a:chOff x="1172847" y="1185366"/>
              <a:chExt cx="7200000" cy="720000"/>
            </a:xfrm>
            <a:grpFill/>
          </p:grpSpPr>
          <p:sp>
            <p:nvSpPr>
              <p:cNvPr id="292" name="Cube 291">
                <a:extLst>
                  <a:ext uri="{FF2B5EF4-FFF2-40B4-BE49-F238E27FC236}">
                    <a16:creationId xmlns:a16="http://schemas.microsoft.com/office/drawing/2014/main" id="{001C9B3F-F272-4C5C-87A1-9AE26F6C253E}"/>
                  </a:ext>
                </a:extLst>
              </p:cNvPr>
              <p:cNvSpPr/>
              <p:nvPr/>
            </p:nvSpPr>
            <p:spPr>
              <a:xfrm>
                <a:off x="11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3" name="Cube 292">
                <a:extLst>
                  <a:ext uri="{FF2B5EF4-FFF2-40B4-BE49-F238E27FC236}">
                    <a16:creationId xmlns:a16="http://schemas.microsoft.com/office/drawing/2014/main" id="{0B9F14F9-ADC4-43B9-9EC5-DF272734C838}"/>
                  </a:ext>
                </a:extLst>
              </p:cNvPr>
              <p:cNvSpPr/>
              <p:nvPr/>
            </p:nvSpPr>
            <p:spPr>
              <a:xfrm>
                <a:off x="17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4" name="Cube 293">
                <a:extLst>
                  <a:ext uri="{FF2B5EF4-FFF2-40B4-BE49-F238E27FC236}">
                    <a16:creationId xmlns:a16="http://schemas.microsoft.com/office/drawing/2014/main" id="{850838A9-DD7D-4407-A10F-6B66C4A259D3}"/>
                  </a:ext>
                </a:extLst>
              </p:cNvPr>
              <p:cNvSpPr/>
              <p:nvPr/>
            </p:nvSpPr>
            <p:spPr>
              <a:xfrm>
                <a:off x="22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5" name="Cube 294">
                <a:extLst>
                  <a:ext uri="{FF2B5EF4-FFF2-40B4-BE49-F238E27FC236}">
                    <a16:creationId xmlns:a16="http://schemas.microsoft.com/office/drawing/2014/main" id="{18CEED3F-2103-40E5-816D-75CBF8B6A9C5}"/>
                  </a:ext>
                </a:extLst>
              </p:cNvPr>
              <p:cNvSpPr/>
              <p:nvPr/>
            </p:nvSpPr>
            <p:spPr>
              <a:xfrm>
                <a:off x="279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6" name="Cube 295">
                <a:extLst>
                  <a:ext uri="{FF2B5EF4-FFF2-40B4-BE49-F238E27FC236}">
                    <a16:creationId xmlns:a16="http://schemas.microsoft.com/office/drawing/2014/main" id="{C8DA83BC-76D9-41D2-8A6E-F40F1C27E481}"/>
                  </a:ext>
                </a:extLst>
              </p:cNvPr>
              <p:cNvSpPr/>
              <p:nvPr/>
            </p:nvSpPr>
            <p:spPr>
              <a:xfrm>
                <a:off x="333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7" name="Cube 296">
                <a:extLst>
                  <a:ext uri="{FF2B5EF4-FFF2-40B4-BE49-F238E27FC236}">
                    <a16:creationId xmlns:a16="http://schemas.microsoft.com/office/drawing/2014/main" id="{09982A80-8C44-438B-9724-5153179D2DF9}"/>
                  </a:ext>
                </a:extLst>
              </p:cNvPr>
              <p:cNvSpPr/>
              <p:nvPr/>
            </p:nvSpPr>
            <p:spPr>
              <a:xfrm>
                <a:off x="38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8" name="Cube 297">
                <a:extLst>
                  <a:ext uri="{FF2B5EF4-FFF2-40B4-BE49-F238E27FC236}">
                    <a16:creationId xmlns:a16="http://schemas.microsoft.com/office/drawing/2014/main" id="{7EC54A86-549F-4BA6-9B55-8A7BC8F58689}"/>
                  </a:ext>
                </a:extLst>
              </p:cNvPr>
              <p:cNvSpPr/>
              <p:nvPr/>
            </p:nvSpPr>
            <p:spPr>
              <a:xfrm>
                <a:off x="44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9" name="Cube 298">
                <a:extLst>
                  <a:ext uri="{FF2B5EF4-FFF2-40B4-BE49-F238E27FC236}">
                    <a16:creationId xmlns:a16="http://schemas.microsoft.com/office/drawing/2014/main" id="{8D8D629C-5666-4587-87CE-50AF88EC3EDD}"/>
                  </a:ext>
                </a:extLst>
              </p:cNvPr>
              <p:cNvSpPr/>
              <p:nvPr/>
            </p:nvSpPr>
            <p:spPr>
              <a:xfrm>
                <a:off x="49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0" name="Cube 299">
                <a:extLst>
                  <a:ext uri="{FF2B5EF4-FFF2-40B4-BE49-F238E27FC236}">
                    <a16:creationId xmlns:a16="http://schemas.microsoft.com/office/drawing/2014/main" id="{D7D499EF-0ABA-4874-ABF5-F2654364D75A}"/>
                  </a:ext>
                </a:extLst>
              </p:cNvPr>
              <p:cNvSpPr/>
              <p:nvPr/>
            </p:nvSpPr>
            <p:spPr>
              <a:xfrm>
                <a:off x="549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1" name="Cube 300">
                <a:extLst>
                  <a:ext uri="{FF2B5EF4-FFF2-40B4-BE49-F238E27FC236}">
                    <a16:creationId xmlns:a16="http://schemas.microsoft.com/office/drawing/2014/main" id="{F13D3D4C-C820-41E0-BBED-2DA013D8E8AD}"/>
                  </a:ext>
                </a:extLst>
              </p:cNvPr>
              <p:cNvSpPr/>
              <p:nvPr/>
            </p:nvSpPr>
            <p:spPr>
              <a:xfrm>
                <a:off x="603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2" name="Cube 301">
                <a:extLst>
                  <a:ext uri="{FF2B5EF4-FFF2-40B4-BE49-F238E27FC236}">
                    <a16:creationId xmlns:a16="http://schemas.microsoft.com/office/drawing/2014/main" id="{04451E5F-C3F3-4EB6-B984-AC225C89C90A}"/>
                  </a:ext>
                </a:extLst>
              </p:cNvPr>
              <p:cNvSpPr/>
              <p:nvPr/>
            </p:nvSpPr>
            <p:spPr>
              <a:xfrm>
                <a:off x="65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3" name="Cube 302">
                <a:extLst>
                  <a:ext uri="{FF2B5EF4-FFF2-40B4-BE49-F238E27FC236}">
                    <a16:creationId xmlns:a16="http://schemas.microsoft.com/office/drawing/2014/main" id="{5485AA42-4B74-4DA7-B2AF-87BBEFFE7A4A}"/>
                  </a:ext>
                </a:extLst>
              </p:cNvPr>
              <p:cNvSpPr/>
              <p:nvPr/>
            </p:nvSpPr>
            <p:spPr>
              <a:xfrm>
                <a:off x="71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4" name="Cube 303">
                <a:extLst>
                  <a:ext uri="{FF2B5EF4-FFF2-40B4-BE49-F238E27FC236}">
                    <a16:creationId xmlns:a16="http://schemas.microsoft.com/office/drawing/2014/main" id="{F634DA4A-13F5-442F-8F6F-89147FACED18}"/>
                  </a:ext>
                </a:extLst>
              </p:cNvPr>
              <p:cNvSpPr/>
              <p:nvPr/>
            </p:nvSpPr>
            <p:spPr>
              <a:xfrm>
                <a:off x="76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5" name="Gruppieren 304">
              <a:extLst>
                <a:ext uri="{FF2B5EF4-FFF2-40B4-BE49-F238E27FC236}">
                  <a16:creationId xmlns:a16="http://schemas.microsoft.com/office/drawing/2014/main" id="{D3F8AEB8-46F8-49EC-BA82-3DDF4CBAE62E}"/>
                </a:ext>
              </a:extLst>
            </p:cNvPr>
            <p:cNvGrpSpPr/>
            <p:nvPr/>
          </p:nvGrpSpPr>
          <p:grpSpPr>
            <a:xfrm>
              <a:off x="905924" y="2445867"/>
              <a:ext cx="7200000" cy="720000"/>
              <a:chOff x="1172847" y="1185366"/>
              <a:chExt cx="7200000" cy="720000"/>
            </a:xfrm>
            <a:grpFill/>
          </p:grpSpPr>
          <p:sp>
            <p:nvSpPr>
              <p:cNvPr id="306" name="Cube 305">
                <a:extLst>
                  <a:ext uri="{FF2B5EF4-FFF2-40B4-BE49-F238E27FC236}">
                    <a16:creationId xmlns:a16="http://schemas.microsoft.com/office/drawing/2014/main" id="{801A0549-4039-4269-9A6B-17152DA3F217}"/>
                  </a:ext>
                </a:extLst>
              </p:cNvPr>
              <p:cNvSpPr/>
              <p:nvPr/>
            </p:nvSpPr>
            <p:spPr>
              <a:xfrm>
                <a:off x="11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7" name="Cube 306">
                <a:extLst>
                  <a:ext uri="{FF2B5EF4-FFF2-40B4-BE49-F238E27FC236}">
                    <a16:creationId xmlns:a16="http://schemas.microsoft.com/office/drawing/2014/main" id="{C12A7309-89AE-4D73-A77D-C9200F999329}"/>
                  </a:ext>
                </a:extLst>
              </p:cNvPr>
              <p:cNvSpPr/>
              <p:nvPr/>
            </p:nvSpPr>
            <p:spPr>
              <a:xfrm>
                <a:off x="17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8" name="Cube 307">
                <a:extLst>
                  <a:ext uri="{FF2B5EF4-FFF2-40B4-BE49-F238E27FC236}">
                    <a16:creationId xmlns:a16="http://schemas.microsoft.com/office/drawing/2014/main" id="{852A3731-C50E-4AF3-B41A-E162F125927B}"/>
                  </a:ext>
                </a:extLst>
              </p:cNvPr>
              <p:cNvSpPr/>
              <p:nvPr/>
            </p:nvSpPr>
            <p:spPr>
              <a:xfrm>
                <a:off x="22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9" name="Cube 308">
                <a:extLst>
                  <a:ext uri="{FF2B5EF4-FFF2-40B4-BE49-F238E27FC236}">
                    <a16:creationId xmlns:a16="http://schemas.microsoft.com/office/drawing/2014/main" id="{263CA26F-C562-4F07-953B-4225B69FE8FB}"/>
                  </a:ext>
                </a:extLst>
              </p:cNvPr>
              <p:cNvSpPr/>
              <p:nvPr/>
            </p:nvSpPr>
            <p:spPr>
              <a:xfrm>
                <a:off x="279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0" name="Cube 309">
                <a:extLst>
                  <a:ext uri="{FF2B5EF4-FFF2-40B4-BE49-F238E27FC236}">
                    <a16:creationId xmlns:a16="http://schemas.microsoft.com/office/drawing/2014/main" id="{DEF17C2B-4DD1-4CA2-AE4E-1F4115F5B0E2}"/>
                  </a:ext>
                </a:extLst>
              </p:cNvPr>
              <p:cNvSpPr/>
              <p:nvPr/>
            </p:nvSpPr>
            <p:spPr>
              <a:xfrm>
                <a:off x="333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1" name="Cube 310">
                <a:extLst>
                  <a:ext uri="{FF2B5EF4-FFF2-40B4-BE49-F238E27FC236}">
                    <a16:creationId xmlns:a16="http://schemas.microsoft.com/office/drawing/2014/main" id="{A5CEB8DF-880F-4484-9CA1-D9EB127A9499}"/>
                  </a:ext>
                </a:extLst>
              </p:cNvPr>
              <p:cNvSpPr/>
              <p:nvPr/>
            </p:nvSpPr>
            <p:spPr>
              <a:xfrm>
                <a:off x="38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2" name="Cube 311">
                <a:extLst>
                  <a:ext uri="{FF2B5EF4-FFF2-40B4-BE49-F238E27FC236}">
                    <a16:creationId xmlns:a16="http://schemas.microsoft.com/office/drawing/2014/main" id="{CE61099A-B544-4FE2-9DD5-91C54167E39D}"/>
                  </a:ext>
                </a:extLst>
              </p:cNvPr>
              <p:cNvSpPr/>
              <p:nvPr/>
            </p:nvSpPr>
            <p:spPr>
              <a:xfrm>
                <a:off x="44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3" name="Cube 312">
                <a:extLst>
                  <a:ext uri="{FF2B5EF4-FFF2-40B4-BE49-F238E27FC236}">
                    <a16:creationId xmlns:a16="http://schemas.microsoft.com/office/drawing/2014/main" id="{F72302EF-AEE5-4B69-9221-AC5E8F0313CD}"/>
                  </a:ext>
                </a:extLst>
              </p:cNvPr>
              <p:cNvSpPr/>
              <p:nvPr/>
            </p:nvSpPr>
            <p:spPr>
              <a:xfrm>
                <a:off x="49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4" name="Cube 313">
                <a:extLst>
                  <a:ext uri="{FF2B5EF4-FFF2-40B4-BE49-F238E27FC236}">
                    <a16:creationId xmlns:a16="http://schemas.microsoft.com/office/drawing/2014/main" id="{EC8E282F-44D0-4FF6-ACA7-FCD8B80BBA0E}"/>
                  </a:ext>
                </a:extLst>
              </p:cNvPr>
              <p:cNvSpPr/>
              <p:nvPr/>
            </p:nvSpPr>
            <p:spPr>
              <a:xfrm>
                <a:off x="549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5" name="Cube 314">
                <a:extLst>
                  <a:ext uri="{FF2B5EF4-FFF2-40B4-BE49-F238E27FC236}">
                    <a16:creationId xmlns:a16="http://schemas.microsoft.com/office/drawing/2014/main" id="{6DC08366-F3CB-4E70-B969-F6E75A0BF552}"/>
                  </a:ext>
                </a:extLst>
              </p:cNvPr>
              <p:cNvSpPr/>
              <p:nvPr/>
            </p:nvSpPr>
            <p:spPr>
              <a:xfrm>
                <a:off x="603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6" name="Cube 315">
                <a:extLst>
                  <a:ext uri="{FF2B5EF4-FFF2-40B4-BE49-F238E27FC236}">
                    <a16:creationId xmlns:a16="http://schemas.microsoft.com/office/drawing/2014/main" id="{C40A77FF-74E5-4075-9AF5-0363F83C3911}"/>
                  </a:ext>
                </a:extLst>
              </p:cNvPr>
              <p:cNvSpPr/>
              <p:nvPr/>
            </p:nvSpPr>
            <p:spPr>
              <a:xfrm>
                <a:off x="65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7" name="Cube 316">
                <a:extLst>
                  <a:ext uri="{FF2B5EF4-FFF2-40B4-BE49-F238E27FC236}">
                    <a16:creationId xmlns:a16="http://schemas.microsoft.com/office/drawing/2014/main" id="{6449712A-0627-4731-9EF6-8E340D9C1A2E}"/>
                  </a:ext>
                </a:extLst>
              </p:cNvPr>
              <p:cNvSpPr/>
              <p:nvPr/>
            </p:nvSpPr>
            <p:spPr>
              <a:xfrm>
                <a:off x="71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8" name="Cube 317">
                <a:extLst>
                  <a:ext uri="{FF2B5EF4-FFF2-40B4-BE49-F238E27FC236}">
                    <a16:creationId xmlns:a16="http://schemas.microsoft.com/office/drawing/2014/main" id="{6D532F9F-054E-4D0A-A9F0-C70771623469}"/>
                  </a:ext>
                </a:extLst>
              </p:cNvPr>
              <p:cNvSpPr/>
              <p:nvPr/>
            </p:nvSpPr>
            <p:spPr>
              <a:xfrm>
                <a:off x="76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9" name="Gruppieren 318">
              <a:extLst>
                <a:ext uri="{FF2B5EF4-FFF2-40B4-BE49-F238E27FC236}">
                  <a16:creationId xmlns:a16="http://schemas.microsoft.com/office/drawing/2014/main" id="{CA160262-E7EF-45C9-9820-E5D101AA0364}"/>
                </a:ext>
              </a:extLst>
            </p:cNvPr>
            <p:cNvGrpSpPr/>
            <p:nvPr/>
          </p:nvGrpSpPr>
          <p:grpSpPr>
            <a:xfrm>
              <a:off x="905924" y="1905627"/>
              <a:ext cx="7200000" cy="720000"/>
              <a:chOff x="1172847" y="1185366"/>
              <a:chExt cx="7200000" cy="720000"/>
            </a:xfrm>
            <a:grpFill/>
          </p:grpSpPr>
          <p:sp>
            <p:nvSpPr>
              <p:cNvPr id="320" name="Cube 319">
                <a:extLst>
                  <a:ext uri="{FF2B5EF4-FFF2-40B4-BE49-F238E27FC236}">
                    <a16:creationId xmlns:a16="http://schemas.microsoft.com/office/drawing/2014/main" id="{90912919-F35B-4639-9FD7-F4388932A9B0}"/>
                  </a:ext>
                </a:extLst>
              </p:cNvPr>
              <p:cNvSpPr/>
              <p:nvPr/>
            </p:nvSpPr>
            <p:spPr>
              <a:xfrm>
                <a:off x="11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1" name="Cube 320">
                <a:extLst>
                  <a:ext uri="{FF2B5EF4-FFF2-40B4-BE49-F238E27FC236}">
                    <a16:creationId xmlns:a16="http://schemas.microsoft.com/office/drawing/2014/main" id="{8F3F220D-17C5-455C-BCC6-AAF2D77C2F25}"/>
                  </a:ext>
                </a:extLst>
              </p:cNvPr>
              <p:cNvSpPr/>
              <p:nvPr/>
            </p:nvSpPr>
            <p:spPr>
              <a:xfrm>
                <a:off x="17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2" name="Cube 321">
                <a:extLst>
                  <a:ext uri="{FF2B5EF4-FFF2-40B4-BE49-F238E27FC236}">
                    <a16:creationId xmlns:a16="http://schemas.microsoft.com/office/drawing/2014/main" id="{BC6EA1F6-2900-4EF1-A56B-A7AEA480AA11}"/>
                  </a:ext>
                </a:extLst>
              </p:cNvPr>
              <p:cNvSpPr/>
              <p:nvPr/>
            </p:nvSpPr>
            <p:spPr>
              <a:xfrm>
                <a:off x="22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3" name="Cube 322">
                <a:extLst>
                  <a:ext uri="{FF2B5EF4-FFF2-40B4-BE49-F238E27FC236}">
                    <a16:creationId xmlns:a16="http://schemas.microsoft.com/office/drawing/2014/main" id="{58A53C89-0C06-4A30-B295-293F85AEF58C}"/>
                  </a:ext>
                </a:extLst>
              </p:cNvPr>
              <p:cNvSpPr/>
              <p:nvPr/>
            </p:nvSpPr>
            <p:spPr>
              <a:xfrm>
                <a:off x="279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4" name="Cube 323">
                <a:extLst>
                  <a:ext uri="{FF2B5EF4-FFF2-40B4-BE49-F238E27FC236}">
                    <a16:creationId xmlns:a16="http://schemas.microsoft.com/office/drawing/2014/main" id="{7F1323F8-C64A-4847-BA26-81062D9B2DD6}"/>
                  </a:ext>
                </a:extLst>
              </p:cNvPr>
              <p:cNvSpPr/>
              <p:nvPr/>
            </p:nvSpPr>
            <p:spPr>
              <a:xfrm>
                <a:off x="333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5" name="Cube 324">
                <a:extLst>
                  <a:ext uri="{FF2B5EF4-FFF2-40B4-BE49-F238E27FC236}">
                    <a16:creationId xmlns:a16="http://schemas.microsoft.com/office/drawing/2014/main" id="{F94B5466-8775-45BB-B5C2-6D28C75C475C}"/>
                  </a:ext>
                </a:extLst>
              </p:cNvPr>
              <p:cNvSpPr/>
              <p:nvPr/>
            </p:nvSpPr>
            <p:spPr>
              <a:xfrm>
                <a:off x="38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6" name="Cube 325">
                <a:extLst>
                  <a:ext uri="{FF2B5EF4-FFF2-40B4-BE49-F238E27FC236}">
                    <a16:creationId xmlns:a16="http://schemas.microsoft.com/office/drawing/2014/main" id="{D4AB9F52-4757-4524-AA58-F1FBEF13902D}"/>
                  </a:ext>
                </a:extLst>
              </p:cNvPr>
              <p:cNvSpPr/>
              <p:nvPr/>
            </p:nvSpPr>
            <p:spPr>
              <a:xfrm>
                <a:off x="44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7" name="Cube 326">
                <a:extLst>
                  <a:ext uri="{FF2B5EF4-FFF2-40B4-BE49-F238E27FC236}">
                    <a16:creationId xmlns:a16="http://schemas.microsoft.com/office/drawing/2014/main" id="{95A571FE-AF6E-4B7E-ACB7-6826E77E8925}"/>
                  </a:ext>
                </a:extLst>
              </p:cNvPr>
              <p:cNvSpPr/>
              <p:nvPr/>
            </p:nvSpPr>
            <p:spPr>
              <a:xfrm>
                <a:off x="49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8" name="Cube 327">
                <a:extLst>
                  <a:ext uri="{FF2B5EF4-FFF2-40B4-BE49-F238E27FC236}">
                    <a16:creationId xmlns:a16="http://schemas.microsoft.com/office/drawing/2014/main" id="{E84CF8B0-3FC9-4F5C-8F75-D0886D87D666}"/>
                  </a:ext>
                </a:extLst>
              </p:cNvPr>
              <p:cNvSpPr/>
              <p:nvPr/>
            </p:nvSpPr>
            <p:spPr>
              <a:xfrm>
                <a:off x="549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9" name="Cube 328">
                <a:extLst>
                  <a:ext uri="{FF2B5EF4-FFF2-40B4-BE49-F238E27FC236}">
                    <a16:creationId xmlns:a16="http://schemas.microsoft.com/office/drawing/2014/main" id="{DFAF63A0-FF66-44D8-8C44-38FFC23280A2}"/>
                  </a:ext>
                </a:extLst>
              </p:cNvPr>
              <p:cNvSpPr/>
              <p:nvPr/>
            </p:nvSpPr>
            <p:spPr>
              <a:xfrm>
                <a:off x="603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0" name="Cube 329">
                <a:extLst>
                  <a:ext uri="{FF2B5EF4-FFF2-40B4-BE49-F238E27FC236}">
                    <a16:creationId xmlns:a16="http://schemas.microsoft.com/office/drawing/2014/main" id="{CFE9125B-5BE3-43AC-B637-6B4665B87683}"/>
                  </a:ext>
                </a:extLst>
              </p:cNvPr>
              <p:cNvSpPr/>
              <p:nvPr/>
            </p:nvSpPr>
            <p:spPr>
              <a:xfrm>
                <a:off x="65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1" name="Cube 330">
                <a:extLst>
                  <a:ext uri="{FF2B5EF4-FFF2-40B4-BE49-F238E27FC236}">
                    <a16:creationId xmlns:a16="http://schemas.microsoft.com/office/drawing/2014/main" id="{AF8BFC4B-35B5-4C61-A4EA-04E4D14F26E7}"/>
                  </a:ext>
                </a:extLst>
              </p:cNvPr>
              <p:cNvSpPr/>
              <p:nvPr/>
            </p:nvSpPr>
            <p:spPr>
              <a:xfrm>
                <a:off x="71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2" name="Cube 331">
                <a:extLst>
                  <a:ext uri="{FF2B5EF4-FFF2-40B4-BE49-F238E27FC236}">
                    <a16:creationId xmlns:a16="http://schemas.microsoft.com/office/drawing/2014/main" id="{35F3105E-85E3-481F-AC5C-ADBB61F18A33}"/>
                  </a:ext>
                </a:extLst>
              </p:cNvPr>
              <p:cNvSpPr/>
              <p:nvPr/>
            </p:nvSpPr>
            <p:spPr>
              <a:xfrm>
                <a:off x="76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3" name="Gruppieren 332">
              <a:extLst>
                <a:ext uri="{FF2B5EF4-FFF2-40B4-BE49-F238E27FC236}">
                  <a16:creationId xmlns:a16="http://schemas.microsoft.com/office/drawing/2014/main" id="{44F53B56-0489-4B34-BE4C-164AFC8189A7}"/>
                </a:ext>
              </a:extLst>
            </p:cNvPr>
            <p:cNvGrpSpPr/>
            <p:nvPr/>
          </p:nvGrpSpPr>
          <p:grpSpPr>
            <a:xfrm>
              <a:off x="905924" y="1370237"/>
              <a:ext cx="7200000" cy="720000"/>
              <a:chOff x="1172847" y="1185366"/>
              <a:chExt cx="7200000" cy="720000"/>
            </a:xfrm>
            <a:grpFill/>
          </p:grpSpPr>
          <p:sp>
            <p:nvSpPr>
              <p:cNvPr id="334" name="Cube 333">
                <a:extLst>
                  <a:ext uri="{FF2B5EF4-FFF2-40B4-BE49-F238E27FC236}">
                    <a16:creationId xmlns:a16="http://schemas.microsoft.com/office/drawing/2014/main" id="{D96E2305-4AD7-4406-9666-D6CB82BDA5B1}"/>
                  </a:ext>
                </a:extLst>
              </p:cNvPr>
              <p:cNvSpPr/>
              <p:nvPr/>
            </p:nvSpPr>
            <p:spPr>
              <a:xfrm>
                <a:off x="11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5" name="Cube 334">
                <a:extLst>
                  <a:ext uri="{FF2B5EF4-FFF2-40B4-BE49-F238E27FC236}">
                    <a16:creationId xmlns:a16="http://schemas.microsoft.com/office/drawing/2014/main" id="{D1CD73BA-4C0C-4BF1-968A-BEE3556BAB7B}"/>
                  </a:ext>
                </a:extLst>
              </p:cNvPr>
              <p:cNvSpPr/>
              <p:nvPr/>
            </p:nvSpPr>
            <p:spPr>
              <a:xfrm>
                <a:off x="17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6" name="Cube 335">
                <a:extLst>
                  <a:ext uri="{FF2B5EF4-FFF2-40B4-BE49-F238E27FC236}">
                    <a16:creationId xmlns:a16="http://schemas.microsoft.com/office/drawing/2014/main" id="{9CD64845-8FA6-4015-BF66-41E079F5D1AD}"/>
                  </a:ext>
                </a:extLst>
              </p:cNvPr>
              <p:cNvSpPr/>
              <p:nvPr/>
            </p:nvSpPr>
            <p:spPr>
              <a:xfrm>
                <a:off x="22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7" name="Cube 336">
                <a:extLst>
                  <a:ext uri="{FF2B5EF4-FFF2-40B4-BE49-F238E27FC236}">
                    <a16:creationId xmlns:a16="http://schemas.microsoft.com/office/drawing/2014/main" id="{C939C91D-83E2-4C4E-9C69-E89319412571}"/>
                  </a:ext>
                </a:extLst>
              </p:cNvPr>
              <p:cNvSpPr/>
              <p:nvPr/>
            </p:nvSpPr>
            <p:spPr>
              <a:xfrm>
                <a:off x="279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8" name="Cube 337">
                <a:extLst>
                  <a:ext uri="{FF2B5EF4-FFF2-40B4-BE49-F238E27FC236}">
                    <a16:creationId xmlns:a16="http://schemas.microsoft.com/office/drawing/2014/main" id="{E5F2EE8E-3A51-415D-81D4-F68CE8DAC88F}"/>
                  </a:ext>
                </a:extLst>
              </p:cNvPr>
              <p:cNvSpPr/>
              <p:nvPr/>
            </p:nvSpPr>
            <p:spPr>
              <a:xfrm>
                <a:off x="333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9" name="Cube 338">
                <a:extLst>
                  <a:ext uri="{FF2B5EF4-FFF2-40B4-BE49-F238E27FC236}">
                    <a16:creationId xmlns:a16="http://schemas.microsoft.com/office/drawing/2014/main" id="{4418E0BC-45DD-4486-AE79-C1E0E119CC0C}"/>
                  </a:ext>
                </a:extLst>
              </p:cNvPr>
              <p:cNvSpPr/>
              <p:nvPr/>
            </p:nvSpPr>
            <p:spPr>
              <a:xfrm>
                <a:off x="38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0" name="Cube 339">
                <a:extLst>
                  <a:ext uri="{FF2B5EF4-FFF2-40B4-BE49-F238E27FC236}">
                    <a16:creationId xmlns:a16="http://schemas.microsoft.com/office/drawing/2014/main" id="{1BFC2D1C-CCA7-4DAE-9F3B-78AD346E76B5}"/>
                  </a:ext>
                </a:extLst>
              </p:cNvPr>
              <p:cNvSpPr/>
              <p:nvPr/>
            </p:nvSpPr>
            <p:spPr>
              <a:xfrm>
                <a:off x="44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1" name="Cube 340">
                <a:extLst>
                  <a:ext uri="{FF2B5EF4-FFF2-40B4-BE49-F238E27FC236}">
                    <a16:creationId xmlns:a16="http://schemas.microsoft.com/office/drawing/2014/main" id="{ECD06FB0-5A48-453A-9A4D-19647129518C}"/>
                  </a:ext>
                </a:extLst>
              </p:cNvPr>
              <p:cNvSpPr/>
              <p:nvPr/>
            </p:nvSpPr>
            <p:spPr>
              <a:xfrm>
                <a:off x="49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2" name="Cube 341">
                <a:extLst>
                  <a:ext uri="{FF2B5EF4-FFF2-40B4-BE49-F238E27FC236}">
                    <a16:creationId xmlns:a16="http://schemas.microsoft.com/office/drawing/2014/main" id="{A1D4CA0C-36E7-4FB8-A3BB-8FA31161EAE0}"/>
                  </a:ext>
                </a:extLst>
              </p:cNvPr>
              <p:cNvSpPr/>
              <p:nvPr/>
            </p:nvSpPr>
            <p:spPr>
              <a:xfrm>
                <a:off x="549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3" name="Cube 342">
                <a:extLst>
                  <a:ext uri="{FF2B5EF4-FFF2-40B4-BE49-F238E27FC236}">
                    <a16:creationId xmlns:a16="http://schemas.microsoft.com/office/drawing/2014/main" id="{2D7AF1CB-399B-4914-A842-E71CC21D48EB}"/>
                  </a:ext>
                </a:extLst>
              </p:cNvPr>
              <p:cNvSpPr/>
              <p:nvPr/>
            </p:nvSpPr>
            <p:spPr>
              <a:xfrm>
                <a:off x="603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4" name="Cube 343">
                <a:extLst>
                  <a:ext uri="{FF2B5EF4-FFF2-40B4-BE49-F238E27FC236}">
                    <a16:creationId xmlns:a16="http://schemas.microsoft.com/office/drawing/2014/main" id="{4D8924F3-F021-47A8-9F8B-3D5A0E43BAD6}"/>
                  </a:ext>
                </a:extLst>
              </p:cNvPr>
              <p:cNvSpPr/>
              <p:nvPr/>
            </p:nvSpPr>
            <p:spPr>
              <a:xfrm>
                <a:off x="65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5" name="Cube 344">
                <a:extLst>
                  <a:ext uri="{FF2B5EF4-FFF2-40B4-BE49-F238E27FC236}">
                    <a16:creationId xmlns:a16="http://schemas.microsoft.com/office/drawing/2014/main" id="{323A7500-8BF7-4263-9277-009524D74602}"/>
                  </a:ext>
                </a:extLst>
              </p:cNvPr>
              <p:cNvSpPr/>
              <p:nvPr/>
            </p:nvSpPr>
            <p:spPr>
              <a:xfrm>
                <a:off x="71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6" name="Cube 345">
                <a:extLst>
                  <a:ext uri="{FF2B5EF4-FFF2-40B4-BE49-F238E27FC236}">
                    <a16:creationId xmlns:a16="http://schemas.microsoft.com/office/drawing/2014/main" id="{A5A9689B-0327-47C5-B804-953B8921657B}"/>
                  </a:ext>
                </a:extLst>
              </p:cNvPr>
              <p:cNvSpPr/>
              <p:nvPr/>
            </p:nvSpPr>
            <p:spPr>
              <a:xfrm>
                <a:off x="76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348" name="Gruppieren 347">
            <a:extLst>
              <a:ext uri="{FF2B5EF4-FFF2-40B4-BE49-F238E27FC236}">
                <a16:creationId xmlns:a16="http://schemas.microsoft.com/office/drawing/2014/main" id="{00D7B955-C760-46CC-A609-215A287D7415}"/>
              </a:ext>
            </a:extLst>
          </p:cNvPr>
          <p:cNvGrpSpPr/>
          <p:nvPr/>
        </p:nvGrpSpPr>
        <p:grpSpPr>
          <a:xfrm>
            <a:off x="2160000" y="2160000"/>
            <a:ext cx="7200000" cy="3433091"/>
            <a:chOff x="905924" y="1370237"/>
            <a:chExt cx="7200000" cy="3433091"/>
          </a:xfrm>
          <a:solidFill>
            <a:schemeClr val="bg1"/>
          </a:solidFill>
        </p:grpSpPr>
        <p:grpSp>
          <p:nvGrpSpPr>
            <p:cNvPr id="349" name="Gruppieren 348">
              <a:extLst>
                <a:ext uri="{FF2B5EF4-FFF2-40B4-BE49-F238E27FC236}">
                  <a16:creationId xmlns:a16="http://schemas.microsoft.com/office/drawing/2014/main" id="{7659638B-5C51-4F98-8B5E-9A1D5BA67723}"/>
                </a:ext>
              </a:extLst>
            </p:cNvPr>
            <p:cNvGrpSpPr/>
            <p:nvPr/>
          </p:nvGrpSpPr>
          <p:grpSpPr>
            <a:xfrm>
              <a:off x="905924" y="4078658"/>
              <a:ext cx="7200000" cy="724670"/>
              <a:chOff x="1172847" y="1180696"/>
              <a:chExt cx="7200000" cy="724670"/>
            </a:xfrm>
            <a:grpFill/>
          </p:grpSpPr>
          <p:sp>
            <p:nvSpPr>
              <p:cNvPr id="420" name="Cube 419">
                <a:extLst>
                  <a:ext uri="{FF2B5EF4-FFF2-40B4-BE49-F238E27FC236}">
                    <a16:creationId xmlns:a16="http://schemas.microsoft.com/office/drawing/2014/main" id="{0404B203-FD5E-4874-BB73-37CB59DFCBF3}"/>
                  </a:ext>
                </a:extLst>
              </p:cNvPr>
              <p:cNvSpPr/>
              <p:nvPr/>
            </p:nvSpPr>
            <p:spPr>
              <a:xfrm>
                <a:off x="11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1" name="Cube 420">
                <a:extLst>
                  <a:ext uri="{FF2B5EF4-FFF2-40B4-BE49-F238E27FC236}">
                    <a16:creationId xmlns:a16="http://schemas.microsoft.com/office/drawing/2014/main" id="{2AB7EC0B-1F58-4FF4-8144-ADF079F06612}"/>
                  </a:ext>
                </a:extLst>
              </p:cNvPr>
              <p:cNvSpPr/>
              <p:nvPr/>
            </p:nvSpPr>
            <p:spPr>
              <a:xfrm>
                <a:off x="17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2" name="Cube 421">
                <a:extLst>
                  <a:ext uri="{FF2B5EF4-FFF2-40B4-BE49-F238E27FC236}">
                    <a16:creationId xmlns:a16="http://schemas.microsoft.com/office/drawing/2014/main" id="{90BEDE34-7F93-4204-AAC4-CA9292CC431F}"/>
                  </a:ext>
                </a:extLst>
              </p:cNvPr>
              <p:cNvSpPr/>
              <p:nvPr/>
            </p:nvSpPr>
            <p:spPr>
              <a:xfrm>
                <a:off x="22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3" name="Cube 422">
                <a:extLst>
                  <a:ext uri="{FF2B5EF4-FFF2-40B4-BE49-F238E27FC236}">
                    <a16:creationId xmlns:a16="http://schemas.microsoft.com/office/drawing/2014/main" id="{AFAD0258-A917-4414-AFD0-BA72F4F4B2C8}"/>
                  </a:ext>
                </a:extLst>
              </p:cNvPr>
              <p:cNvSpPr/>
              <p:nvPr/>
            </p:nvSpPr>
            <p:spPr>
              <a:xfrm>
                <a:off x="279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4" name="Cube 423">
                <a:extLst>
                  <a:ext uri="{FF2B5EF4-FFF2-40B4-BE49-F238E27FC236}">
                    <a16:creationId xmlns:a16="http://schemas.microsoft.com/office/drawing/2014/main" id="{C63C9992-5EF4-495E-97A7-7EB31F208E72}"/>
                  </a:ext>
                </a:extLst>
              </p:cNvPr>
              <p:cNvSpPr/>
              <p:nvPr/>
            </p:nvSpPr>
            <p:spPr>
              <a:xfrm>
                <a:off x="333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5" name="Cube 424">
                <a:extLst>
                  <a:ext uri="{FF2B5EF4-FFF2-40B4-BE49-F238E27FC236}">
                    <a16:creationId xmlns:a16="http://schemas.microsoft.com/office/drawing/2014/main" id="{CC1F21DB-AE2D-42A0-B242-38E24F43E378}"/>
                  </a:ext>
                </a:extLst>
              </p:cNvPr>
              <p:cNvSpPr/>
              <p:nvPr/>
            </p:nvSpPr>
            <p:spPr>
              <a:xfrm>
                <a:off x="38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6" name="Cube 425">
                <a:extLst>
                  <a:ext uri="{FF2B5EF4-FFF2-40B4-BE49-F238E27FC236}">
                    <a16:creationId xmlns:a16="http://schemas.microsoft.com/office/drawing/2014/main" id="{B465A86A-9469-4EA3-AFE3-57A2840FB99B}"/>
                  </a:ext>
                </a:extLst>
              </p:cNvPr>
              <p:cNvSpPr/>
              <p:nvPr/>
            </p:nvSpPr>
            <p:spPr>
              <a:xfrm>
                <a:off x="44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7" name="Cube 426">
                <a:extLst>
                  <a:ext uri="{FF2B5EF4-FFF2-40B4-BE49-F238E27FC236}">
                    <a16:creationId xmlns:a16="http://schemas.microsoft.com/office/drawing/2014/main" id="{3C39D679-E241-4A12-8A75-F8D6EACAFBD2}"/>
                  </a:ext>
                </a:extLst>
              </p:cNvPr>
              <p:cNvSpPr/>
              <p:nvPr/>
            </p:nvSpPr>
            <p:spPr>
              <a:xfrm>
                <a:off x="49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8" name="Cube 427">
                <a:extLst>
                  <a:ext uri="{FF2B5EF4-FFF2-40B4-BE49-F238E27FC236}">
                    <a16:creationId xmlns:a16="http://schemas.microsoft.com/office/drawing/2014/main" id="{58E3F147-97FD-4A3C-B0F7-AF5F2564162F}"/>
                  </a:ext>
                </a:extLst>
              </p:cNvPr>
              <p:cNvSpPr/>
              <p:nvPr/>
            </p:nvSpPr>
            <p:spPr>
              <a:xfrm>
                <a:off x="549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9" name="Cube 428">
                <a:extLst>
                  <a:ext uri="{FF2B5EF4-FFF2-40B4-BE49-F238E27FC236}">
                    <a16:creationId xmlns:a16="http://schemas.microsoft.com/office/drawing/2014/main" id="{1035B15C-6041-4E43-8514-09DF4630E8A6}"/>
                  </a:ext>
                </a:extLst>
              </p:cNvPr>
              <p:cNvSpPr/>
              <p:nvPr/>
            </p:nvSpPr>
            <p:spPr>
              <a:xfrm>
                <a:off x="603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0" name="Cube 429">
                <a:extLst>
                  <a:ext uri="{FF2B5EF4-FFF2-40B4-BE49-F238E27FC236}">
                    <a16:creationId xmlns:a16="http://schemas.microsoft.com/office/drawing/2014/main" id="{35FC0DF7-3D20-4B8D-BDAE-BAB56A60A5B6}"/>
                  </a:ext>
                </a:extLst>
              </p:cNvPr>
              <p:cNvSpPr/>
              <p:nvPr/>
            </p:nvSpPr>
            <p:spPr>
              <a:xfrm>
                <a:off x="65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1" name="Cube 430">
                <a:extLst>
                  <a:ext uri="{FF2B5EF4-FFF2-40B4-BE49-F238E27FC236}">
                    <a16:creationId xmlns:a16="http://schemas.microsoft.com/office/drawing/2014/main" id="{C61507BF-034F-4664-AAE2-404CEC743783}"/>
                  </a:ext>
                </a:extLst>
              </p:cNvPr>
              <p:cNvSpPr/>
              <p:nvPr/>
            </p:nvSpPr>
            <p:spPr>
              <a:xfrm>
                <a:off x="71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2" name="Cube 431">
                <a:extLst>
                  <a:ext uri="{FF2B5EF4-FFF2-40B4-BE49-F238E27FC236}">
                    <a16:creationId xmlns:a16="http://schemas.microsoft.com/office/drawing/2014/main" id="{0F8192B8-76D8-4140-9339-2662E1C3C338}"/>
                  </a:ext>
                </a:extLst>
              </p:cNvPr>
              <p:cNvSpPr/>
              <p:nvPr/>
            </p:nvSpPr>
            <p:spPr>
              <a:xfrm>
                <a:off x="7652847" y="118069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50" name="Gruppieren 349">
              <a:extLst>
                <a:ext uri="{FF2B5EF4-FFF2-40B4-BE49-F238E27FC236}">
                  <a16:creationId xmlns:a16="http://schemas.microsoft.com/office/drawing/2014/main" id="{FD9DD00E-6C41-4D46-BA17-7B2DCD1CCC9B}"/>
                </a:ext>
              </a:extLst>
            </p:cNvPr>
            <p:cNvGrpSpPr/>
            <p:nvPr/>
          </p:nvGrpSpPr>
          <p:grpSpPr>
            <a:xfrm>
              <a:off x="905924" y="3533412"/>
              <a:ext cx="7200000" cy="720000"/>
              <a:chOff x="1172847" y="1185366"/>
              <a:chExt cx="7200000" cy="720000"/>
            </a:xfrm>
            <a:grpFill/>
          </p:grpSpPr>
          <p:sp>
            <p:nvSpPr>
              <p:cNvPr id="407" name="Cube 406">
                <a:extLst>
                  <a:ext uri="{FF2B5EF4-FFF2-40B4-BE49-F238E27FC236}">
                    <a16:creationId xmlns:a16="http://schemas.microsoft.com/office/drawing/2014/main" id="{272A5F72-7415-47EB-9F60-1F21AB1D9A63}"/>
                  </a:ext>
                </a:extLst>
              </p:cNvPr>
              <p:cNvSpPr/>
              <p:nvPr/>
            </p:nvSpPr>
            <p:spPr>
              <a:xfrm>
                <a:off x="11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8" name="Cube 407">
                <a:extLst>
                  <a:ext uri="{FF2B5EF4-FFF2-40B4-BE49-F238E27FC236}">
                    <a16:creationId xmlns:a16="http://schemas.microsoft.com/office/drawing/2014/main" id="{F0605919-E9F8-48D1-AE07-D7F1AFF9B34C}"/>
                  </a:ext>
                </a:extLst>
              </p:cNvPr>
              <p:cNvSpPr/>
              <p:nvPr/>
            </p:nvSpPr>
            <p:spPr>
              <a:xfrm>
                <a:off x="17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9" name="Cube 408">
                <a:extLst>
                  <a:ext uri="{FF2B5EF4-FFF2-40B4-BE49-F238E27FC236}">
                    <a16:creationId xmlns:a16="http://schemas.microsoft.com/office/drawing/2014/main" id="{30EFC485-6C0E-45CA-8CB3-DB4F85190537}"/>
                  </a:ext>
                </a:extLst>
              </p:cNvPr>
              <p:cNvSpPr/>
              <p:nvPr/>
            </p:nvSpPr>
            <p:spPr>
              <a:xfrm>
                <a:off x="22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0" name="Cube 409">
                <a:extLst>
                  <a:ext uri="{FF2B5EF4-FFF2-40B4-BE49-F238E27FC236}">
                    <a16:creationId xmlns:a16="http://schemas.microsoft.com/office/drawing/2014/main" id="{3C35002C-7849-4915-A9E3-C5F077FCAFF8}"/>
                  </a:ext>
                </a:extLst>
              </p:cNvPr>
              <p:cNvSpPr/>
              <p:nvPr/>
            </p:nvSpPr>
            <p:spPr>
              <a:xfrm>
                <a:off x="279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1" name="Cube 410">
                <a:extLst>
                  <a:ext uri="{FF2B5EF4-FFF2-40B4-BE49-F238E27FC236}">
                    <a16:creationId xmlns:a16="http://schemas.microsoft.com/office/drawing/2014/main" id="{C7A030BD-5188-42DE-911F-7A9A46EBB3E9}"/>
                  </a:ext>
                </a:extLst>
              </p:cNvPr>
              <p:cNvSpPr/>
              <p:nvPr/>
            </p:nvSpPr>
            <p:spPr>
              <a:xfrm>
                <a:off x="333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2" name="Cube 411">
                <a:extLst>
                  <a:ext uri="{FF2B5EF4-FFF2-40B4-BE49-F238E27FC236}">
                    <a16:creationId xmlns:a16="http://schemas.microsoft.com/office/drawing/2014/main" id="{55523905-9E31-4E80-848C-C12BB4891D1B}"/>
                  </a:ext>
                </a:extLst>
              </p:cNvPr>
              <p:cNvSpPr/>
              <p:nvPr/>
            </p:nvSpPr>
            <p:spPr>
              <a:xfrm>
                <a:off x="38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3" name="Cube 412">
                <a:extLst>
                  <a:ext uri="{FF2B5EF4-FFF2-40B4-BE49-F238E27FC236}">
                    <a16:creationId xmlns:a16="http://schemas.microsoft.com/office/drawing/2014/main" id="{CE51B1F5-DE07-4452-9F3B-17706E85186E}"/>
                  </a:ext>
                </a:extLst>
              </p:cNvPr>
              <p:cNvSpPr/>
              <p:nvPr/>
            </p:nvSpPr>
            <p:spPr>
              <a:xfrm>
                <a:off x="44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4" name="Cube 413">
                <a:extLst>
                  <a:ext uri="{FF2B5EF4-FFF2-40B4-BE49-F238E27FC236}">
                    <a16:creationId xmlns:a16="http://schemas.microsoft.com/office/drawing/2014/main" id="{6037CF55-BA70-45BB-9B2F-271965484896}"/>
                  </a:ext>
                </a:extLst>
              </p:cNvPr>
              <p:cNvSpPr/>
              <p:nvPr/>
            </p:nvSpPr>
            <p:spPr>
              <a:xfrm>
                <a:off x="49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5" name="Cube 414">
                <a:extLst>
                  <a:ext uri="{FF2B5EF4-FFF2-40B4-BE49-F238E27FC236}">
                    <a16:creationId xmlns:a16="http://schemas.microsoft.com/office/drawing/2014/main" id="{9C99DFB8-E49D-4221-A7A2-FE87E8DFCC63}"/>
                  </a:ext>
                </a:extLst>
              </p:cNvPr>
              <p:cNvSpPr/>
              <p:nvPr/>
            </p:nvSpPr>
            <p:spPr>
              <a:xfrm>
                <a:off x="549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6" name="Cube 415">
                <a:extLst>
                  <a:ext uri="{FF2B5EF4-FFF2-40B4-BE49-F238E27FC236}">
                    <a16:creationId xmlns:a16="http://schemas.microsoft.com/office/drawing/2014/main" id="{E50EDB39-BA7D-4448-8B8B-99D062D2FDD5}"/>
                  </a:ext>
                </a:extLst>
              </p:cNvPr>
              <p:cNvSpPr/>
              <p:nvPr/>
            </p:nvSpPr>
            <p:spPr>
              <a:xfrm>
                <a:off x="603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7" name="Cube 416">
                <a:extLst>
                  <a:ext uri="{FF2B5EF4-FFF2-40B4-BE49-F238E27FC236}">
                    <a16:creationId xmlns:a16="http://schemas.microsoft.com/office/drawing/2014/main" id="{F7D50B06-0117-4734-ABAA-74F1E58BD9CE}"/>
                  </a:ext>
                </a:extLst>
              </p:cNvPr>
              <p:cNvSpPr/>
              <p:nvPr/>
            </p:nvSpPr>
            <p:spPr>
              <a:xfrm>
                <a:off x="65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8" name="Cube 417">
                <a:extLst>
                  <a:ext uri="{FF2B5EF4-FFF2-40B4-BE49-F238E27FC236}">
                    <a16:creationId xmlns:a16="http://schemas.microsoft.com/office/drawing/2014/main" id="{8927C3B4-1BA5-43AF-BAFC-2000FFD49EA2}"/>
                  </a:ext>
                </a:extLst>
              </p:cNvPr>
              <p:cNvSpPr/>
              <p:nvPr/>
            </p:nvSpPr>
            <p:spPr>
              <a:xfrm>
                <a:off x="71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9" name="Cube 418">
                <a:extLst>
                  <a:ext uri="{FF2B5EF4-FFF2-40B4-BE49-F238E27FC236}">
                    <a16:creationId xmlns:a16="http://schemas.microsoft.com/office/drawing/2014/main" id="{16756B87-71DD-428A-969C-F03132667E24}"/>
                  </a:ext>
                </a:extLst>
              </p:cNvPr>
              <p:cNvSpPr/>
              <p:nvPr/>
            </p:nvSpPr>
            <p:spPr>
              <a:xfrm>
                <a:off x="76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51" name="Gruppieren 350">
              <a:extLst>
                <a:ext uri="{FF2B5EF4-FFF2-40B4-BE49-F238E27FC236}">
                  <a16:creationId xmlns:a16="http://schemas.microsoft.com/office/drawing/2014/main" id="{CC888ECD-D3C1-4AF6-8396-6DF9E34A4D66}"/>
                </a:ext>
              </a:extLst>
            </p:cNvPr>
            <p:cNvGrpSpPr/>
            <p:nvPr/>
          </p:nvGrpSpPr>
          <p:grpSpPr>
            <a:xfrm>
              <a:off x="905924" y="2990742"/>
              <a:ext cx="7200000" cy="720000"/>
              <a:chOff x="1172847" y="1185366"/>
              <a:chExt cx="7200000" cy="720000"/>
            </a:xfrm>
            <a:grpFill/>
          </p:grpSpPr>
          <p:sp>
            <p:nvSpPr>
              <p:cNvPr id="394" name="Cube 393">
                <a:extLst>
                  <a:ext uri="{FF2B5EF4-FFF2-40B4-BE49-F238E27FC236}">
                    <a16:creationId xmlns:a16="http://schemas.microsoft.com/office/drawing/2014/main" id="{801117BE-1599-4188-BD9E-ACCA97F03633}"/>
                  </a:ext>
                </a:extLst>
              </p:cNvPr>
              <p:cNvSpPr/>
              <p:nvPr/>
            </p:nvSpPr>
            <p:spPr>
              <a:xfrm>
                <a:off x="11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5" name="Cube 394">
                <a:extLst>
                  <a:ext uri="{FF2B5EF4-FFF2-40B4-BE49-F238E27FC236}">
                    <a16:creationId xmlns:a16="http://schemas.microsoft.com/office/drawing/2014/main" id="{16C1DE6E-F152-42AB-A526-BEB7E0B6EC71}"/>
                  </a:ext>
                </a:extLst>
              </p:cNvPr>
              <p:cNvSpPr/>
              <p:nvPr/>
            </p:nvSpPr>
            <p:spPr>
              <a:xfrm>
                <a:off x="17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6" name="Cube 395">
                <a:extLst>
                  <a:ext uri="{FF2B5EF4-FFF2-40B4-BE49-F238E27FC236}">
                    <a16:creationId xmlns:a16="http://schemas.microsoft.com/office/drawing/2014/main" id="{9EC2E7F1-713C-49D3-A07B-D733AB66F953}"/>
                  </a:ext>
                </a:extLst>
              </p:cNvPr>
              <p:cNvSpPr/>
              <p:nvPr/>
            </p:nvSpPr>
            <p:spPr>
              <a:xfrm>
                <a:off x="22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7" name="Cube 396">
                <a:extLst>
                  <a:ext uri="{FF2B5EF4-FFF2-40B4-BE49-F238E27FC236}">
                    <a16:creationId xmlns:a16="http://schemas.microsoft.com/office/drawing/2014/main" id="{09A8F913-7206-4FC9-8D4C-487FDCCD118F}"/>
                  </a:ext>
                </a:extLst>
              </p:cNvPr>
              <p:cNvSpPr/>
              <p:nvPr/>
            </p:nvSpPr>
            <p:spPr>
              <a:xfrm>
                <a:off x="279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8" name="Cube 397">
                <a:extLst>
                  <a:ext uri="{FF2B5EF4-FFF2-40B4-BE49-F238E27FC236}">
                    <a16:creationId xmlns:a16="http://schemas.microsoft.com/office/drawing/2014/main" id="{51911E6F-603C-4D8C-8330-B47F27156ACA}"/>
                  </a:ext>
                </a:extLst>
              </p:cNvPr>
              <p:cNvSpPr/>
              <p:nvPr/>
            </p:nvSpPr>
            <p:spPr>
              <a:xfrm>
                <a:off x="333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9" name="Cube 398">
                <a:extLst>
                  <a:ext uri="{FF2B5EF4-FFF2-40B4-BE49-F238E27FC236}">
                    <a16:creationId xmlns:a16="http://schemas.microsoft.com/office/drawing/2014/main" id="{9EC2D20A-355C-461B-8CA2-58F06ED49F63}"/>
                  </a:ext>
                </a:extLst>
              </p:cNvPr>
              <p:cNvSpPr/>
              <p:nvPr/>
            </p:nvSpPr>
            <p:spPr>
              <a:xfrm>
                <a:off x="38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0" name="Cube 399">
                <a:extLst>
                  <a:ext uri="{FF2B5EF4-FFF2-40B4-BE49-F238E27FC236}">
                    <a16:creationId xmlns:a16="http://schemas.microsoft.com/office/drawing/2014/main" id="{AF1DCD9B-A12C-4349-BA16-3BEB93011062}"/>
                  </a:ext>
                </a:extLst>
              </p:cNvPr>
              <p:cNvSpPr/>
              <p:nvPr/>
            </p:nvSpPr>
            <p:spPr>
              <a:xfrm>
                <a:off x="44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1" name="Cube 400">
                <a:extLst>
                  <a:ext uri="{FF2B5EF4-FFF2-40B4-BE49-F238E27FC236}">
                    <a16:creationId xmlns:a16="http://schemas.microsoft.com/office/drawing/2014/main" id="{8D793127-3121-40A3-8369-3F147647A279}"/>
                  </a:ext>
                </a:extLst>
              </p:cNvPr>
              <p:cNvSpPr/>
              <p:nvPr/>
            </p:nvSpPr>
            <p:spPr>
              <a:xfrm>
                <a:off x="49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2" name="Cube 401">
                <a:extLst>
                  <a:ext uri="{FF2B5EF4-FFF2-40B4-BE49-F238E27FC236}">
                    <a16:creationId xmlns:a16="http://schemas.microsoft.com/office/drawing/2014/main" id="{E7AF33C7-C535-4A63-A416-B8BF723F69EE}"/>
                  </a:ext>
                </a:extLst>
              </p:cNvPr>
              <p:cNvSpPr/>
              <p:nvPr/>
            </p:nvSpPr>
            <p:spPr>
              <a:xfrm>
                <a:off x="549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3" name="Cube 402">
                <a:extLst>
                  <a:ext uri="{FF2B5EF4-FFF2-40B4-BE49-F238E27FC236}">
                    <a16:creationId xmlns:a16="http://schemas.microsoft.com/office/drawing/2014/main" id="{78823758-E1FC-4C75-A81D-5F9EA4E2A8C6}"/>
                  </a:ext>
                </a:extLst>
              </p:cNvPr>
              <p:cNvSpPr/>
              <p:nvPr/>
            </p:nvSpPr>
            <p:spPr>
              <a:xfrm>
                <a:off x="603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4" name="Cube 403">
                <a:extLst>
                  <a:ext uri="{FF2B5EF4-FFF2-40B4-BE49-F238E27FC236}">
                    <a16:creationId xmlns:a16="http://schemas.microsoft.com/office/drawing/2014/main" id="{8D502334-951B-44F1-A3E2-95BD69FDAE1C}"/>
                  </a:ext>
                </a:extLst>
              </p:cNvPr>
              <p:cNvSpPr/>
              <p:nvPr/>
            </p:nvSpPr>
            <p:spPr>
              <a:xfrm>
                <a:off x="65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5" name="Cube 404">
                <a:extLst>
                  <a:ext uri="{FF2B5EF4-FFF2-40B4-BE49-F238E27FC236}">
                    <a16:creationId xmlns:a16="http://schemas.microsoft.com/office/drawing/2014/main" id="{C116902C-D696-4029-8997-6355C8374B03}"/>
                  </a:ext>
                </a:extLst>
              </p:cNvPr>
              <p:cNvSpPr/>
              <p:nvPr/>
            </p:nvSpPr>
            <p:spPr>
              <a:xfrm>
                <a:off x="71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6" name="Cube 405">
                <a:extLst>
                  <a:ext uri="{FF2B5EF4-FFF2-40B4-BE49-F238E27FC236}">
                    <a16:creationId xmlns:a16="http://schemas.microsoft.com/office/drawing/2014/main" id="{F4086628-CAA0-45C6-B16A-B2EB3AED58E2}"/>
                  </a:ext>
                </a:extLst>
              </p:cNvPr>
              <p:cNvSpPr/>
              <p:nvPr/>
            </p:nvSpPr>
            <p:spPr>
              <a:xfrm>
                <a:off x="76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52" name="Gruppieren 351">
              <a:extLst>
                <a:ext uri="{FF2B5EF4-FFF2-40B4-BE49-F238E27FC236}">
                  <a16:creationId xmlns:a16="http://schemas.microsoft.com/office/drawing/2014/main" id="{470A50D1-0974-4E06-B3DF-516B2F9C9022}"/>
                </a:ext>
              </a:extLst>
            </p:cNvPr>
            <p:cNvGrpSpPr/>
            <p:nvPr/>
          </p:nvGrpSpPr>
          <p:grpSpPr>
            <a:xfrm>
              <a:off x="905924" y="2445867"/>
              <a:ext cx="7200000" cy="720000"/>
              <a:chOff x="1172847" y="1185366"/>
              <a:chExt cx="7200000" cy="720000"/>
            </a:xfrm>
            <a:grpFill/>
          </p:grpSpPr>
          <p:sp>
            <p:nvSpPr>
              <p:cNvPr id="381" name="Cube 380">
                <a:extLst>
                  <a:ext uri="{FF2B5EF4-FFF2-40B4-BE49-F238E27FC236}">
                    <a16:creationId xmlns:a16="http://schemas.microsoft.com/office/drawing/2014/main" id="{F479D6E6-A4FC-4A14-8E10-CBA8D2705DD7}"/>
                  </a:ext>
                </a:extLst>
              </p:cNvPr>
              <p:cNvSpPr/>
              <p:nvPr/>
            </p:nvSpPr>
            <p:spPr>
              <a:xfrm>
                <a:off x="11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2" name="Cube 381">
                <a:extLst>
                  <a:ext uri="{FF2B5EF4-FFF2-40B4-BE49-F238E27FC236}">
                    <a16:creationId xmlns:a16="http://schemas.microsoft.com/office/drawing/2014/main" id="{B2DF9C99-06B2-4158-AFED-F12794ECDCBB}"/>
                  </a:ext>
                </a:extLst>
              </p:cNvPr>
              <p:cNvSpPr/>
              <p:nvPr/>
            </p:nvSpPr>
            <p:spPr>
              <a:xfrm>
                <a:off x="17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3" name="Cube 382">
                <a:extLst>
                  <a:ext uri="{FF2B5EF4-FFF2-40B4-BE49-F238E27FC236}">
                    <a16:creationId xmlns:a16="http://schemas.microsoft.com/office/drawing/2014/main" id="{CE292503-67B5-4ABC-BD64-093712D6B61A}"/>
                  </a:ext>
                </a:extLst>
              </p:cNvPr>
              <p:cNvSpPr/>
              <p:nvPr/>
            </p:nvSpPr>
            <p:spPr>
              <a:xfrm>
                <a:off x="22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4" name="Cube 383">
                <a:extLst>
                  <a:ext uri="{FF2B5EF4-FFF2-40B4-BE49-F238E27FC236}">
                    <a16:creationId xmlns:a16="http://schemas.microsoft.com/office/drawing/2014/main" id="{B484FBC2-7412-44F5-8060-F207E476D889}"/>
                  </a:ext>
                </a:extLst>
              </p:cNvPr>
              <p:cNvSpPr/>
              <p:nvPr/>
            </p:nvSpPr>
            <p:spPr>
              <a:xfrm>
                <a:off x="279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5" name="Cube 384">
                <a:extLst>
                  <a:ext uri="{FF2B5EF4-FFF2-40B4-BE49-F238E27FC236}">
                    <a16:creationId xmlns:a16="http://schemas.microsoft.com/office/drawing/2014/main" id="{E1288989-633E-4940-B18E-B974F2251770}"/>
                  </a:ext>
                </a:extLst>
              </p:cNvPr>
              <p:cNvSpPr/>
              <p:nvPr/>
            </p:nvSpPr>
            <p:spPr>
              <a:xfrm>
                <a:off x="333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6" name="Cube 385">
                <a:extLst>
                  <a:ext uri="{FF2B5EF4-FFF2-40B4-BE49-F238E27FC236}">
                    <a16:creationId xmlns:a16="http://schemas.microsoft.com/office/drawing/2014/main" id="{6CA8773C-8BB2-4CD7-BFC2-50FA67B71A7E}"/>
                  </a:ext>
                </a:extLst>
              </p:cNvPr>
              <p:cNvSpPr/>
              <p:nvPr/>
            </p:nvSpPr>
            <p:spPr>
              <a:xfrm>
                <a:off x="38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7" name="Cube 386">
                <a:extLst>
                  <a:ext uri="{FF2B5EF4-FFF2-40B4-BE49-F238E27FC236}">
                    <a16:creationId xmlns:a16="http://schemas.microsoft.com/office/drawing/2014/main" id="{46C61514-642B-4580-8979-07D9DF0E11EE}"/>
                  </a:ext>
                </a:extLst>
              </p:cNvPr>
              <p:cNvSpPr/>
              <p:nvPr/>
            </p:nvSpPr>
            <p:spPr>
              <a:xfrm>
                <a:off x="44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8" name="Cube 387">
                <a:extLst>
                  <a:ext uri="{FF2B5EF4-FFF2-40B4-BE49-F238E27FC236}">
                    <a16:creationId xmlns:a16="http://schemas.microsoft.com/office/drawing/2014/main" id="{39E10AEA-DC25-4CB6-B259-44235D078D0C}"/>
                  </a:ext>
                </a:extLst>
              </p:cNvPr>
              <p:cNvSpPr/>
              <p:nvPr/>
            </p:nvSpPr>
            <p:spPr>
              <a:xfrm>
                <a:off x="49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9" name="Cube 388">
                <a:extLst>
                  <a:ext uri="{FF2B5EF4-FFF2-40B4-BE49-F238E27FC236}">
                    <a16:creationId xmlns:a16="http://schemas.microsoft.com/office/drawing/2014/main" id="{8AE98B6E-B257-4A64-97A0-8E3D5CB27C39}"/>
                  </a:ext>
                </a:extLst>
              </p:cNvPr>
              <p:cNvSpPr/>
              <p:nvPr/>
            </p:nvSpPr>
            <p:spPr>
              <a:xfrm>
                <a:off x="549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0" name="Cube 389">
                <a:extLst>
                  <a:ext uri="{FF2B5EF4-FFF2-40B4-BE49-F238E27FC236}">
                    <a16:creationId xmlns:a16="http://schemas.microsoft.com/office/drawing/2014/main" id="{5727B500-35A1-4CC9-92C0-69D1959C43CC}"/>
                  </a:ext>
                </a:extLst>
              </p:cNvPr>
              <p:cNvSpPr/>
              <p:nvPr/>
            </p:nvSpPr>
            <p:spPr>
              <a:xfrm>
                <a:off x="603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1" name="Cube 390">
                <a:extLst>
                  <a:ext uri="{FF2B5EF4-FFF2-40B4-BE49-F238E27FC236}">
                    <a16:creationId xmlns:a16="http://schemas.microsoft.com/office/drawing/2014/main" id="{99B21456-1FB4-498E-85BC-124D93D858C8}"/>
                  </a:ext>
                </a:extLst>
              </p:cNvPr>
              <p:cNvSpPr/>
              <p:nvPr/>
            </p:nvSpPr>
            <p:spPr>
              <a:xfrm>
                <a:off x="65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2" name="Cube 391">
                <a:extLst>
                  <a:ext uri="{FF2B5EF4-FFF2-40B4-BE49-F238E27FC236}">
                    <a16:creationId xmlns:a16="http://schemas.microsoft.com/office/drawing/2014/main" id="{8A9F3D8D-DAD4-4242-8014-2E16EB2720A6}"/>
                  </a:ext>
                </a:extLst>
              </p:cNvPr>
              <p:cNvSpPr/>
              <p:nvPr/>
            </p:nvSpPr>
            <p:spPr>
              <a:xfrm>
                <a:off x="71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3" name="Cube 392">
                <a:extLst>
                  <a:ext uri="{FF2B5EF4-FFF2-40B4-BE49-F238E27FC236}">
                    <a16:creationId xmlns:a16="http://schemas.microsoft.com/office/drawing/2014/main" id="{9B10E2EE-CF3F-4499-BDD5-41B69D93E882}"/>
                  </a:ext>
                </a:extLst>
              </p:cNvPr>
              <p:cNvSpPr/>
              <p:nvPr/>
            </p:nvSpPr>
            <p:spPr>
              <a:xfrm>
                <a:off x="76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53" name="Gruppieren 352">
              <a:extLst>
                <a:ext uri="{FF2B5EF4-FFF2-40B4-BE49-F238E27FC236}">
                  <a16:creationId xmlns:a16="http://schemas.microsoft.com/office/drawing/2014/main" id="{1E443AA0-99C4-4DAE-A736-A49658F5AC97}"/>
                </a:ext>
              </a:extLst>
            </p:cNvPr>
            <p:cNvGrpSpPr/>
            <p:nvPr/>
          </p:nvGrpSpPr>
          <p:grpSpPr>
            <a:xfrm>
              <a:off x="905924" y="1905627"/>
              <a:ext cx="7200000" cy="720000"/>
              <a:chOff x="1172847" y="1185366"/>
              <a:chExt cx="7200000" cy="720000"/>
            </a:xfrm>
            <a:grpFill/>
          </p:grpSpPr>
          <p:sp>
            <p:nvSpPr>
              <p:cNvPr id="368" name="Cube 367">
                <a:extLst>
                  <a:ext uri="{FF2B5EF4-FFF2-40B4-BE49-F238E27FC236}">
                    <a16:creationId xmlns:a16="http://schemas.microsoft.com/office/drawing/2014/main" id="{67AAAADF-D38B-4CBD-AD6E-E3DD9D708D17}"/>
                  </a:ext>
                </a:extLst>
              </p:cNvPr>
              <p:cNvSpPr/>
              <p:nvPr/>
            </p:nvSpPr>
            <p:spPr>
              <a:xfrm>
                <a:off x="11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9" name="Cube 368">
                <a:extLst>
                  <a:ext uri="{FF2B5EF4-FFF2-40B4-BE49-F238E27FC236}">
                    <a16:creationId xmlns:a16="http://schemas.microsoft.com/office/drawing/2014/main" id="{3DD41215-5A90-4F74-ACA4-AD9067F2DD40}"/>
                  </a:ext>
                </a:extLst>
              </p:cNvPr>
              <p:cNvSpPr/>
              <p:nvPr/>
            </p:nvSpPr>
            <p:spPr>
              <a:xfrm>
                <a:off x="17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0" name="Cube 369">
                <a:extLst>
                  <a:ext uri="{FF2B5EF4-FFF2-40B4-BE49-F238E27FC236}">
                    <a16:creationId xmlns:a16="http://schemas.microsoft.com/office/drawing/2014/main" id="{3A50E537-DBF3-4143-9144-BDCE4DEE0591}"/>
                  </a:ext>
                </a:extLst>
              </p:cNvPr>
              <p:cNvSpPr/>
              <p:nvPr/>
            </p:nvSpPr>
            <p:spPr>
              <a:xfrm>
                <a:off x="22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1" name="Cube 370">
                <a:extLst>
                  <a:ext uri="{FF2B5EF4-FFF2-40B4-BE49-F238E27FC236}">
                    <a16:creationId xmlns:a16="http://schemas.microsoft.com/office/drawing/2014/main" id="{61A1F4B3-1402-4028-876B-E93A4EDB27F3}"/>
                  </a:ext>
                </a:extLst>
              </p:cNvPr>
              <p:cNvSpPr/>
              <p:nvPr/>
            </p:nvSpPr>
            <p:spPr>
              <a:xfrm>
                <a:off x="279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2" name="Cube 371">
                <a:extLst>
                  <a:ext uri="{FF2B5EF4-FFF2-40B4-BE49-F238E27FC236}">
                    <a16:creationId xmlns:a16="http://schemas.microsoft.com/office/drawing/2014/main" id="{265A9ED0-A5EC-4087-977B-8C3EE021F216}"/>
                  </a:ext>
                </a:extLst>
              </p:cNvPr>
              <p:cNvSpPr/>
              <p:nvPr/>
            </p:nvSpPr>
            <p:spPr>
              <a:xfrm>
                <a:off x="333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3" name="Cube 372">
                <a:extLst>
                  <a:ext uri="{FF2B5EF4-FFF2-40B4-BE49-F238E27FC236}">
                    <a16:creationId xmlns:a16="http://schemas.microsoft.com/office/drawing/2014/main" id="{B3826FD9-D1CA-4282-93E3-2D0204DE22C9}"/>
                  </a:ext>
                </a:extLst>
              </p:cNvPr>
              <p:cNvSpPr/>
              <p:nvPr/>
            </p:nvSpPr>
            <p:spPr>
              <a:xfrm>
                <a:off x="38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4" name="Cube 373">
                <a:extLst>
                  <a:ext uri="{FF2B5EF4-FFF2-40B4-BE49-F238E27FC236}">
                    <a16:creationId xmlns:a16="http://schemas.microsoft.com/office/drawing/2014/main" id="{6F94960A-FF40-4A51-A1A8-3D0018A1742C}"/>
                  </a:ext>
                </a:extLst>
              </p:cNvPr>
              <p:cNvSpPr/>
              <p:nvPr/>
            </p:nvSpPr>
            <p:spPr>
              <a:xfrm>
                <a:off x="44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5" name="Cube 374">
                <a:extLst>
                  <a:ext uri="{FF2B5EF4-FFF2-40B4-BE49-F238E27FC236}">
                    <a16:creationId xmlns:a16="http://schemas.microsoft.com/office/drawing/2014/main" id="{E5D0ED02-61D5-42B8-AB45-A6A3429C6913}"/>
                  </a:ext>
                </a:extLst>
              </p:cNvPr>
              <p:cNvSpPr/>
              <p:nvPr/>
            </p:nvSpPr>
            <p:spPr>
              <a:xfrm>
                <a:off x="49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6" name="Cube 375">
                <a:extLst>
                  <a:ext uri="{FF2B5EF4-FFF2-40B4-BE49-F238E27FC236}">
                    <a16:creationId xmlns:a16="http://schemas.microsoft.com/office/drawing/2014/main" id="{FA31B45D-40F3-4656-A869-A37BFC0C696E}"/>
                  </a:ext>
                </a:extLst>
              </p:cNvPr>
              <p:cNvSpPr/>
              <p:nvPr/>
            </p:nvSpPr>
            <p:spPr>
              <a:xfrm>
                <a:off x="549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7" name="Cube 376">
                <a:extLst>
                  <a:ext uri="{FF2B5EF4-FFF2-40B4-BE49-F238E27FC236}">
                    <a16:creationId xmlns:a16="http://schemas.microsoft.com/office/drawing/2014/main" id="{21EDF2FC-8EB8-4438-8277-16670494BDA7}"/>
                  </a:ext>
                </a:extLst>
              </p:cNvPr>
              <p:cNvSpPr/>
              <p:nvPr/>
            </p:nvSpPr>
            <p:spPr>
              <a:xfrm>
                <a:off x="603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8" name="Cube 377">
                <a:extLst>
                  <a:ext uri="{FF2B5EF4-FFF2-40B4-BE49-F238E27FC236}">
                    <a16:creationId xmlns:a16="http://schemas.microsoft.com/office/drawing/2014/main" id="{45EDB40A-73AF-4FA4-8435-919C4A96FFDC}"/>
                  </a:ext>
                </a:extLst>
              </p:cNvPr>
              <p:cNvSpPr/>
              <p:nvPr/>
            </p:nvSpPr>
            <p:spPr>
              <a:xfrm>
                <a:off x="65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9" name="Cube 378">
                <a:extLst>
                  <a:ext uri="{FF2B5EF4-FFF2-40B4-BE49-F238E27FC236}">
                    <a16:creationId xmlns:a16="http://schemas.microsoft.com/office/drawing/2014/main" id="{FE4A0960-DA09-4B7C-8F97-D9FC9F74F2CE}"/>
                  </a:ext>
                </a:extLst>
              </p:cNvPr>
              <p:cNvSpPr/>
              <p:nvPr/>
            </p:nvSpPr>
            <p:spPr>
              <a:xfrm>
                <a:off x="71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0" name="Cube 379">
                <a:extLst>
                  <a:ext uri="{FF2B5EF4-FFF2-40B4-BE49-F238E27FC236}">
                    <a16:creationId xmlns:a16="http://schemas.microsoft.com/office/drawing/2014/main" id="{9800E547-43C0-456F-BFBD-7E4D50203220}"/>
                  </a:ext>
                </a:extLst>
              </p:cNvPr>
              <p:cNvSpPr/>
              <p:nvPr/>
            </p:nvSpPr>
            <p:spPr>
              <a:xfrm>
                <a:off x="76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54" name="Gruppieren 353">
              <a:extLst>
                <a:ext uri="{FF2B5EF4-FFF2-40B4-BE49-F238E27FC236}">
                  <a16:creationId xmlns:a16="http://schemas.microsoft.com/office/drawing/2014/main" id="{0A4B83C9-1C3A-4229-86FD-69E0DF0B37AF}"/>
                </a:ext>
              </a:extLst>
            </p:cNvPr>
            <p:cNvGrpSpPr/>
            <p:nvPr/>
          </p:nvGrpSpPr>
          <p:grpSpPr>
            <a:xfrm>
              <a:off x="905924" y="1370237"/>
              <a:ext cx="7200000" cy="720000"/>
              <a:chOff x="1172847" y="1185366"/>
              <a:chExt cx="7200000" cy="720000"/>
            </a:xfrm>
            <a:grpFill/>
          </p:grpSpPr>
          <p:sp>
            <p:nvSpPr>
              <p:cNvPr id="355" name="Cube 354">
                <a:extLst>
                  <a:ext uri="{FF2B5EF4-FFF2-40B4-BE49-F238E27FC236}">
                    <a16:creationId xmlns:a16="http://schemas.microsoft.com/office/drawing/2014/main" id="{9CCFFE23-0896-4C9F-9C82-A0564C021835}"/>
                  </a:ext>
                </a:extLst>
              </p:cNvPr>
              <p:cNvSpPr/>
              <p:nvPr/>
            </p:nvSpPr>
            <p:spPr>
              <a:xfrm>
                <a:off x="11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6" name="Cube 355">
                <a:extLst>
                  <a:ext uri="{FF2B5EF4-FFF2-40B4-BE49-F238E27FC236}">
                    <a16:creationId xmlns:a16="http://schemas.microsoft.com/office/drawing/2014/main" id="{C8524EB5-0049-448B-891E-F7F29AE561F7}"/>
                  </a:ext>
                </a:extLst>
              </p:cNvPr>
              <p:cNvSpPr/>
              <p:nvPr/>
            </p:nvSpPr>
            <p:spPr>
              <a:xfrm>
                <a:off x="17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7" name="Cube 356">
                <a:extLst>
                  <a:ext uri="{FF2B5EF4-FFF2-40B4-BE49-F238E27FC236}">
                    <a16:creationId xmlns:a16="http://schemas.microsoft.com/office/drawing/2014/main" id="{96326BB5-67A1-4D1F-BA16-9F395A1B50DA}"/>
                  </a:ext>
                </a:extLst>
              </p:cNvPr>
              <p:cNvSpPr/>
              <p:nvPr/>
            </p:nvSpPr>
            <p:spPr>
              <a:xfrm>
                <a:off x="22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8" name="Cube 357">
                <a:extLst>
                  <a:ext uri="{FF2B5EF4-FFF2-40B4-BE49-F238E27FC236}">
                    <a16:creationId xmlns:a16="http://schemas.microsoft.com/office/drawing/2014/main" id="{EE60FA34-03A4-42A7-A65B-03463A001D93}"/>
                  </a:ext>
                </a:extLst>
              </p:cNvPr>
              <p:cNvSpPr/>
              <p:nvPr/>
            </p:nvSpPr>
            <p:spPr>
              <a:xfrm>
                <a:off x="279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9" name="Cube 358">
                <a:extLst>
                  <a:ext uri="{FF2B5EF4-FFF2-40B4-BE49-F238E27FC236}">
                    <a16:creationId xmlns:a16="http://schemas.microsoft.com/office/drawing/2014/main" id="{DC1CBA28-A8AE-48B5-801A-C88B7FC77818}"/>
                  </a:ext>
                </a:extLst>
              </p:cNvPr>
              <p:cNvSpPr/>
              <p:nvPr/>
            </p:nvSpPr>
            <p:spPr>
              <a:xfrm>
                <a:off x="333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0" name="Cube 359">
                <a:extLst>
                  <a:ext uri="{FF2B5EF4-FFF2-40B4-BE49-F238E27FC236}">
                    <a16:creationId xmlns:a16="http://schemas.microsoft.com/office/drawing/2014/main" id="{A3D9355C-274F-44D5-9556-A6D9C4CEE413}"/>
                  </a:ext>
                </a:extLst>
              </p:cNvPr>
              <p:cNvSpPr/>
              <p:nvPr/>
            </p:nvSpPr>
            <p:spPr>
              <a:xfrm>
                <a:off x="38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1" name="Cube 360">
                <a:extLst>
                  <a:ext uri="{FF2B5EF4-FFF2-40B4-BE49-F238E27FC236}">
                    <a16:creationId xmlns:a16="http://schemas.microsoft.com/office/drawing/2014/main" id="{535D7A13-AD05-4CD2-96AB-634880DA927B}"/>
                  </a:ext>
                </a:extLst>
              </p:cNvPr>
              <p:cNvSpPr/>
              <p:nvPr/>
            </p:nvSpPr>
            <p:spPr>
              <a:xfrm>
                <a:off x="44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2" name="Cube 361">
                <a:extLst>
                  <a:ext uri="{FF2B5EF4-FFF2-40B4-BE49-F238E27FC236}">
                    <a16:creationId xmlns:a16="http://schemas.microsoft.com/office/drawing/2014/main" id="{6B657233-E33E-4C66-BDFA-0166B6A63DD3}"/>
                  </a:ext>
                </a:extLst>
              </p:cNvPr>
              <p:cNvSpPr/>
              <p:nvPr/>
            </p:nvSpPr>
            <p:spPr>
              <a:xfrm>
                <a:off x="49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3" name="Cube 362">
                <a:extLst>
                  <a:ext uri="{FF2B5EF4-FFF2-40B4-BE49-F238E27FC236}">
                    <a16:creationId xmlns:a16="http://schemas.microsoft.com/office/drawing/2014/main" id="{6A8D215E-82D2-4B64-B620-CF319C7B3B66}"/>
                  </a:ext>
                </a:extLst>
              </p:cNvPr>
              <p:cNvSpPr/>
              <p:nvPr/>
            </p:nvSpPr>
            <p:spPr>
              <a:xfrm>
                <a:off x="549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4" name="Cube 363">
                <a:extLst>
                  <a:ext uri="{FF2B5EF4-FFF2-40B4-BE49-F238E27FC236}">
                    <a16:creationId xmlns:a16="http://schemas.microsoft.com/office/drawing/2014/main" id="{DFC8C197-7F7A-418B-BAE5-B3FD12B9A895}"/>
                  </a:ext>
                </a:extLst>
              </p:cNvPr>
              <p:cNvSpPr/>
              <p:nvPr/>
            </p:nvSpPr>
            <p:spPr>
              <a:xfrm>
                <a:off x="603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5" name="Cube 364">
                <a:extLst>
                  <a:ext uri="{FF2B5EF4-FFF2-40B4-BE49-F238E27FC236}">
                    <a16:creationId xmlns:a16="http://schemas.microsoft.com/office/drawing/2014/main" id="{38DD154C-6CD1-4BF0-80A8-8B63C03B8CE1}"/>
                  </a:ext>
                </a:extLst>
              </p:cNvPr>
              <p:cNvSpPr/>
              <p:nvPr/>
            </p:nvSpPr>
            <p:spPr>
              <a:xfrm>
                <a:off x="65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6" name="Cube 365">
                <a:extLst>
                  <a:ext uri="{FF2B5EF4-FFF2-40B4-BE49-F238E27FC236}">
                    <a16:creationId xmlns:a16="http://schemas.microsoft.com/office/drawing/2014/main" id="{3A32E247-8C57-4323-858F-ADB1428F53D7}"/>
                  </a:ext>
                </a:extLst>
              </p:cNvPr>
              <p:cNvSpPr/>
              <p:nvPr/>
            </p:nvSpPr>
            <p:spPr>
              <a:xfrm>
                <a:off x="71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7" name="Cube 366">
                <a:extLst>
                  <a:ext uri="{FF2B5EF4-FFF2-40B4-BE49-F238E27FC236}">
                    <a16:creationId xmlns:a16="http://schemas.microsoft.com/office/drawing/2014/main" id="{5792DB5B-A485-4F4C-966C-FE8F8ECDD558}"/>
                  </a:ext>
                </a:extLst>
              </p:cNvPr>
              <p:cNvSpPr/>
              <p:nvPr/>
            </p:nvSpPr>
            <p:spPr>
              <a:xfrm>
                <a:off x="76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433" name="Gruppieren 432">
            <a:extLst>
              <a:ext uri="{FF2B5EF4-FFF2-40B4-BE49-F238E27FC236}">
                <a16:creationId xmlns:a16="http://schemas.microsoft.com/office/drawing/2014/main" id="{8E702B17-0ADF-44C6-B8ED-C038779A6C9A}"/>
              </a:ext>
            </a:extLst>
          </p:cNvPr>
          <p:cNvGrpSpPr/>
          <p:nvPr/>
        </p:nvGrpSpPr>
        <p:grpSpPr>
          <a:xfrm>
            <a:off x="1980000" y="2340000"/>
            <a:ext cx="7200000" cy="3433091"/>
            <a:chOff x="905924" y="1370237"/>
            <a:chExt cx="7200000" cy="3433091"/>
          </a:xfrm>
          <a:solidFill>
            <a:schemeClr val="bg1"/>
          </a:solidFill>
        </p:grpSpPr>
        <p:grpSp>
          <p:nvGrpSpPr>
            <p:cNvPr id="434" name="Gruppieren 433">
              <a:extLst>
                <a:ext uri="{FF2B5EF4-FFF2-40B4-BE49-F238E27FC236}">
                  <a16:creationId xmlns:a16="http://schemas.microsoft.com/office/drawing/2014/main" id="{542C0181-131B-4F0F-9484-45BCF4ACD340}"/>
                </a:ext>
              </a:extLst>
            </p:cNvPr>
            <p:cNvGrpSpPr/>
            <p:nvPr/>
          </p:nvGrpSpPr>
          <p:grpSpPr>
            <a:xfrm>
              <a:off x="905924" y="4078658"/>
              <a:ext cx="7200000" cy="724670"/>
              <a:chOff x="1172847" y="1180696"/>
              <a:chExt cx="7200000" cy="724670"/>
            </a:xfrm>
            <a:grpFill/>
          </p:grpSpPr>
          <p:sp>
            <p:nvSpPr>
              <p:cNvPr id="505" name="Cube 504">
                <a:extLst>
                  <a:ext uri="{FF2B5EF4-FFF2-40B4-BE49-F238E27FC236}">
                    <a16:creationId xmlns:a16="http://schemas.microsoft.com/office/drawing/2014/main" id="{5313579E-0946-4225-ADBC-A1A166C39D9C}"/>
                  </a:ext>
                </a:extLst>
              </p:cNvPr>
              <p:cNvSpPr/>
              <p:nvPr/>
            </p:nvSpPr>
            <p:spPr>
              <a:xfrm>
                <a:off x="11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6" name="Cube 505">
                <a:extLst>
                  <a:ext uri="{FF2B5EF4-FFF2-40B4-BE49-F238E27FC236}">
                    <a16:creationId xmlns:a16="http://schemas.microsoft.com/office/drawing/2014/main" id="{9935429A-67BA-4FFA-B145-B17CEEA2867C}"/>
                  </a:ext>
                </a:extLst>
              </p:cNvPr>
              <p:cNvSpPr/>
              <p:nvPr/>
            </p:nvSpPr>
            <p:spPr>
              <a:xfrm>
                <a:off x="17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7" name="Cube 506">
                <a:extLst>
                  <a:ext uri="{FF2B5EF4-FFF2-40B4-BE49-F238E27FC236}">
                    <a16:creationId xmlns:a16="http://schemas.microsoft.com/office/drawing/2014/main" id="{4615E121-F6CC-4579-961B-4C40E61C2007}"/>
                  </a:ext>
                </a:extLst>
              </p:cNvPr>
              <p:cNvSpPr/>
              <p:nvPr/>
            </p:nvSpPr>
            <p:spPr>
              <a:xfrm>
                <a:off x="22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8" name="Cube 507">
                <a:extLst>
                  <a:ext uri="{FF2B5EF4-FFF2-40B4-BE49-F238E27FC236}">
                    <a16:creationId xmlns:a16="http://schemas.microsoft.com/office/drawing/2014/main" id="{745F0F89-7E5B-415E-A623-1E0AFA5437DB}"/>
                  </a:ext>
                </a:extLst>
              </p:cNvPr>
              <p:cNvSpPr/>
              <p:nvPr/>
            </p:nvSpPr>
            <p:spPr>
              <a:xfrm>
                <a:off x="279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9" name="Cube 508">
                <a:extLst>
                  <a:ext uri="{FF2B5EF4-FFF2-40B4-BE49-F238E27FC236}">
                    <a16:creationId xmlns:a16="http://schemas.microsoft.com/office/drawing/2014/main" id="{357F279D-2E88-459B-AE92-B35888238699}"/>
                  </a:ext>
                </a:extLst>
              </p:cNvPr>
              <p:cNvSpPr/>
              <p:nvPr/>
            </p:nvSpPr>
            <p:spPr>
              <a:xfrm>
                <a:off x="333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0" name="Cube 509">
                <a:extLst>
                  <a:ext uri="{FF2B5EF4-FFF2-40B4-BE49-F238E27FC236}">
                    <a16:creationId xmlns:a16="http://schemas.microsoft.com/office/drawing/2014/main" id="{5CB05EB1-F9C2-4C8B-B797-4F1DED063CCE}"/>
                  </a:ext>
                </a:extLst>
              </p:cNvPr>
              <p:cNvSpPr/>
              <p:nvPr/>
            </p:nvSpPr>
            <p:spPr>
              <a:xfrm>
                <a:off x="38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1" name="Cube 510">
                <a:extLst>
                  <a:ext uri="{FF2B5EF4-FFF2-40B4-BE49-F238E27FC236}">
                    <a16:creationId xmlns:a16="http://schemas.microsoft.com/office/drawing/2014/main" id="{4CEEDAD3-4649-44D1-98A4-4D7193DF074B}"/>
                  </a:ext>
                </a:extLst>
              </p:cNvPr>
              <p:cNvSpPr/>
              <p:nvPr/>
            </p:nvSpPr>
            <p:spPr>
              <a:xfrm>
                <a:off x="44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2" name="Cube 511">
                <a:extLst>
                  <a:ext uri="{FF2B5EF4-FFF2-40B4-BE49-F238E27FC236}">
                    <a16:creationId xmlns:a16="http://schemas.microsoft.com/office/drawing/2014/main" id="{3CE8A954-5960-4A05-81F8-FA82DFAC6D3D}"/>
                  </a:ext>
                </a:extLst>
              </p:cNvPr>
              <p:cNvSpPr/>
              <p:nvPr/>
            </p:nvSpPr>
            <p:spPr>
              <a:xfrm>
                <a:off x="49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3" name="Cube 512">
                <a:extLst>
                  <a:ext uri="{FF2B5EF4-FFF2-40B4-BE49-F238E27FC236}">
                    <a16:creationId xmlns:a16="http://schemas.microsoft.com/office/drawing/2014/main" id="{C39C99DC-27FD-43F8-B53A-1DDE40D0DA8B}"/>
                  </a:ext>
                </a:extLst>
              </p:cNvPr>
              <p:cNvSpPr/>
              <p:nvPr/>
            </p:nvSpPr>
            <p:spPr>
              <a:xfrm>
                <a:off x="549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4" name="Cube 513">
                <a:extLst>
                  <a:ext uri="{FF2B5EF4-FFF2-40B4-BE49-F238E27FC236}">
                    <a16:creationId xmlns:a16="http://schemas.microsoft.com/office/drawing/2014/main" id="{A4515602-7EBF-4FC0-9ED6-2D23C2D68A62}"/>
                  </a:ext>
                </a:extLst>
              </p:cNvPr>
              <p:cNvSpPr/>
              <p:nvPr/>
            </p:nvSpPr>
            <p:spPr>
              <a:xfrm>
                <a:off x="603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5" name="Cube 514">
                <a:extLst>
                  <a:ext uri="{FF2B5EF4-FFF2-40B4-BE49-F238E27FC236}">
                    <a16:creationId xmlns:a16="http://schemas.microsoft.com/office/drawing/2014/main" id="{3203C321-5804-4697-B372-9E535AC32C03}"/>
                  </a:ext>
                </a:extLst>
              </p:cNvPr>
              <p:cNvSpPr/>
              <p:nvPr/>
            </p:nvSpPr>
            <p:spPr>
              <a:xfrm>
                <a:off x="65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6" name="Cube 515">
                <a:extLst>
                  <a:ext uri="{FF2B5EF4-FFF2-40B4-BE49-F238E27FC236}">
                    <a16:creationId xmlns:a16="http://schemas.microsoft.com/office/drawing/2014/main" id="{5E09BB70-9F8B-4B02-9D8A-2CC976F466B5}"/>
                  </a:ext>
                </a:extLst>
              </p:cNvPr>
              <p:cNvSpPr/>
              <p:nvPr/>
            </p:nvSpPr>
            <p:spPr>
              <a:xfrm>
                <a:off x="71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7" name="Cube 516">
                <a:extLst>
                  <a:ext uri="{FF2B5EF4-FFF2-40B4-BE49-F238E27FC236}">
                    <a16:creationId xmlns:a16="http://schemas.microsoft.com/office/drawing/2014/main" id="{F75DC955-8486-4426-AD1A-3CD8D6B5D66A}"/>
                  </a:ext>
                </a:extLst>
              </p:cNvPr>
              <p:cNvSpPr/>
              <p:nvPr/>
            </p:nvSpPr>
            <p:spPr>
              <a:xfrm>
                <a:off x="7652847" y="118069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35" name="Gruppieren 434">
              <a:extLst>
                <a:ext uri="{FF2B5EF4-FFF2-40B4-BE49-F238E27FC236}">
                  <a16:creationId xmlns:a16="http://schemas.microsoft.com/office/drawing/2014/main" id="{F78AC452-A33C-4C8B-B32D-38F03715FDC7}"/>
                </a:ext>
              </a:extLst>
            </p:cNvPr>
            <p:cNvGrpSpPr/>
            <p:nvPr/>
          </p:nvGrpSpPr>
          <p:grpSpPr>
            <a:xfrm>
              <a:off x="905924" y="3533412"/>
              <a:ext cx="7200000" cy="720000"/>
              <a:chOff x="1172847" y="1185366"/>
              <a:chExt cx="7200000" cy="720000"/>
            </a:xfrm>
            <a:grpFill/>
          </p:grpSpPr>
          <p:sp>
            <p:nvSpPr>
              <p:cNvPr id="492" name="Cube 491">
                <a:extLst>
                  <a:ext uri="{FF2B5EF4-FFF2-40B4-BE49-F238E27FC236}">
                    <a16:creationId xmlns:a16="http://schemas.microsoft.com/office/drawing/2014/main" id="{36B0337C-CE9E-4C7D-97FA-76764B1A250C}"/>
                  </a:ext>
                </a:extLst>
              </p:cNvPr>
              <p:cNvSpPr/>
              <p:nvPr/>
            </p:nvSpPr>
            <p:spPr>
              <a:xfrm>
                <a:off x="11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3" name="Cube 492">
                <a:extLst>
                  <a:ext uri="{FF2B5EF4-FFF2-40B4-BE49-F238E27FC236}">
                    <a16:creationId xmlns:a16="http://schemas.microsoft.com/office/drawing/2014/main" id="{1C7D7EB9-828B-4D5B-98D0-94183A8F5732}"/>
                  </a:ext>
                </a:extLst>
              </p:cNvPr>
              <p:cNvSpPr/>
              <p:nvPr/>
            </p:nvSpPr>
            <p:spPr>
              <a:xfrm>
                <a:off x="17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4" name="Cube 493">
                <a:extLst>
                  <a:ext uri="{FF2B5EF4-FFF2-40B4-BE49-F238E27FC236}">
                    <a16:creationId xmlns:a16="http://schemas.microsoft.com/office/drawing/2014/main" id="{94E2AC1E-C3B1-4428-AB8C-0AEE27915B29}"/>
                  </a:ext>
                </a:extLst>
              </p:cNvPr>
              <p:cNvSpPr/>
              <p:nvPr/>
            </p:nvSpPr>
            <p:spPr>
              <a:xfrm>
                <a:off x="22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5" name="Cube 494">
                <a:extLst>
                  <a:ext uri="{FF2B5EF4-FFF2-40B4-BE49-F238E27FC236}">
                    <a16:creationId xmlns:a16="http://schemas.microsoft.com/office/drawing/2014/main" id="{208B1F7E-F67B-4BD5-9F19-25FA5BB40511}"/>
                  </a:ext>
                </a:extLst>
              </p:cNvPr>
              <p:cNvSpPr/>
              <p:nvPr/>
            </p:nvSpPr>
            <p:spPr>
              <a:xfrm>
                <a:off x="279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6" name="Cube 495">
                <a:extLst>
                  <a:ext uri="{FF2B5EF4-FFF2-40B4-BE49-F238E27FC236}">
                    <a16:creationId xmlns:a16="http://schemas.microsoft.com/office/drawing/2014/main" id="{D2D84A25-ECC0-486F-BC10-669E18CC4F29}"/>
                  </a:ext>
                </a:extLst>
              </p:cNvPr>
              <p:cNvSpPr/>
              <p:nvPr/>
            </p:nvSpPr>
            <p:spPr>
              <a:xfrm>
                <a:off x="333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7" name="Cube 496">
                <a:extLst>
                  <a:ext uri="{FF2B5EF4-FFF2-40B4-BE49-F238E27FC236}">
                    <a16:creationId xmlns:a16="http://schemas.microsoft.com/office/drawing/2014/main" id="{DB882323-91C1-436A-A9B0-A8F5D092FB6D}"/>
                  </a:ext>
                </a:extLst>
              </p:cNvPr>
              <p:cNvSpPr/>
              <p:nvPr/>
            </p:nvSpPr>
            <p:spPr>
              <a:xfrm>
                <a:off x="38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8" name="Cube 497">
                <a:extLst>
                  <a:ext uri="{FF2B5EF4-FFF2-40B4-BE49-F238E27FC236}">
                    <a16:creationId xmlns:a16="http://schemas.microsoft.com/office/drawing/2014/main" id="{CD8EC344-3196-47F1-A236-EEAF5A793FF0}"/>
                  </a:ext>
                </a:extLst>
              </p:cNvPr>
              <p:cNvSpPr/>
              <p:nvPr/>
            </p:nvSpPr>
            <p:spPr>
              <a:xfrm>
                <a:off x="44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9" name="Cube 498">
                <a:extLst>
                  <a:ext uri="{FF2B5EF4-FFF2-40B4-BE49-F238E27FC236}">
                    <a16:creationId xmlns:a16="http://schemas.microsoft.com/office/drawing/2014/main" id="{90E5FF75-FCFE-4B33-A283-E770B9F53F87}"/>
                  </a:ext>
                </a:extLst>
              </p:cNvPr>
              <p:cNvSpPr/>
              <p:nvPr/>
            </p:nvSpPr>
            <p:spPr>
              <a:xfrm>
                <a:off x="49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0" name="Cube 499">
                <a:extLst>
                  <a:ext uri="{FF2B5EF4-FFF2-40B4-BE49-F238E27FC236}">
                    <a16:creationId xmlns:a16="http://schemas.microsoft.com/office/drawing/2014/main" id="{0B111842-C95C-4B7F-A1DA-20BF9A453EDD}"/>
                  </a:ext>
                </a:extLst>
              </p:cNvPr>
              <p:cNvSpPr/>
              <p:nvPr/>
            </p:nvSpPr>
            <p:spPr>
              <a:xfrm>
                <a:off x="549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1" name="Cube 500">
                <a:extLst>
                  <a:ext uri="{FF2B5EF4-FFF2-40B4-BE49-F238E27FC236}">
                    <a16:creationId xmlns:a16="http://schemas.microsoft.com/office/drawing/2014/main" id="{2317E242-7F2A-4C1A-A167-599AF020610A}"/>
                  </a:ext>
                </a:extLst>
              </p:cNvPr>
              <p:cNvSpPr/>
              <p:nvPr/>
            </p:nvSpPr>
            <p:spPr>
              <a:xfrm>
                <a:off x="603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2" name="Cube 501">
                <a:extLst>
                  <a:ext uri="{FF2B5EF4-FFF2-40B4-BE49-F238E27FC236}">
                    <a16:creationId xmlns:a16="http://schemas.microsoft.com/office/drawing/2014/main" id="{444F1F1E-E546-415A-A993-39329053751E}"/>
                  </a:ext>
                </a:extLst>
              </p:cNvPr>
              <p:cNvSpPr/>
              <p:nvPr/>
            </p:nvSpPr>
            <p:spPr>
              <a:xfrm>
                <a:off x="65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3" name="Cube 502">
                <a:extLst>
                  <a:ext uri="{FF2B5EF4-FFF2-40B4-BE49-F238E27FC236}">
                    <a16:creationId xmlns:a16="http://schemas.microsoft.com/office/drawing/2014/main" id="{43B9707D-5792-4A0B-B2C8-092B8F774AFA}"/>
                  </a:ext>
                </a:extLst>
              </p:cNvPr>
              <p:cNvSpPr/>
              <p:nvPr/>
            </p:nvSpPr>
            <p:spPr>
              <a:xfrm>
                <a:off x="71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4" name="Cube 503">
                <a:extLst>
                  <a:ext uri="{FF2B5EF4-FFF2-40B4-BE49-F238E27FC236}">
                    <a16:creationId xmlns:a16="http://schemas.microsoft.com/office/drawing/2014/main" id="{BDCE26EF-6786-492F-9AC6-99C566E62E36}"/>
                  </a:ext>
                </a:extLst>
              </p:cNvPr>
              <p:cNvSpPr/>
              <p:nvPr/>
            </p:nvSpPr>
            <p:spPr>
              <a:xfrm>
                <a:off x="76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36" name="Gruppieren 435">
              <a:extLst>
                <a:ext uri="{FF2B5EF4-FFF2-40B4-BE49-F238E27FC236}">
                  <a16:creationId xmlns:a16="http://schemas.microsoft.com/office/drawing/2014/main" id="{8577641D-0953-41EE-9A86-7C2C63A75A2F}"/>
                </a:ext>
              </a:extLst>
            </p:cNvPr>
            <p:cNvGrpSpPr/>
            <p:nvPr/>
          </p:nvGrpSpPr>
          <p:grpSpPr>
            <a:xfrm>
              <a:off x="905924" y="2990742"/>
              <a:ext cx="7200000" cy="720000"/>
              <a:chOff x="1172847" y="1185366"/>
              <a:chExt cx="7200000" cy="720000"/>
            </a:xfrm>
            <a:grpFill/>
          </p:grpSpPr>
          <p:sp>
            <p:nvSpPr>
              <p:cNvPr id="479" name="Cube 478">
                <a:extLst>
                  <a:ext uri="{FF2B5EF4-FFF2-40B4-BE49-F238E27FC236}">
                    <a16:creationId xmlns:a16="http://schemas.microsoft.com/office/drawing/2014/main" id="{139DD72A-533B-46E9-8BBF-79F13B9C9219}"/>
                  </a:ext>
                </a:extLst>
              </p:cNvPr>
              <p:cNvSpPr/>
              <p:nvPr/>
            </p:nvSpPr>
            <p:spPr>
              <a:xfrm>
                <a:off x="11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0" name="Cube 479">
                <a:extLst>
                  <a:ext uri="{FF2B5EF4-FFF2-40B4-BE49-F238E27FC236}">
                    <a16:creationId xmlns:a16="http://schemas.microsoft.com/office/drawing/2014/main" id="{D83B9D33-892F-4BCF-8A72-4F7A747FF2AC}"/>
                  </a:ext>
                </a:extLst>
              </p:cNvPr>
              <p:cNvSpPr/>
              <p:nvPr/>
            </p:nvSpPr>
            <p:spPr>
              <a:xfrm>
                <a:off x="17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1" name="Cube 480">
                <a:extLst>
                  <a:ext uri="{FF2B5EF4-FFF2-40B4-BE49-F238E27FC236}">
                    <a16:creationId xmlns:a16="http://schemas.microsoft.com/office/drawing/2014/main" id="{9E5B06DE-B411-4EFF-873F-584D1B4D4F3B}"/>
                  </a:ext>
                </a:extLst>
              </p:cNvPr>
              <p:cNvSpPr/>
              <p:nvPr/>
            </p:nvSpPr>
            <p:spPr>
              <a:xfrm>
                <a:off x="22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2" name="Cube 481">
                <a:extLst>
                  <a:ext uri="{FF2B5EF4-FFF2-40B4-BE49-F238E27FC236}">
                    <a16:creationId xmlns:a16="http://schemas.microsoft.com/office/drawing/2014/main" id="{875BC2AD-8924-463E-9BA0-4EF8C1E4F02B}"/>
                  </a:ext>
                </a:extLst>
              </p:cNvPr>
              <p:cNvSpPr/>
              <p:nvPr/>
            </p:nvSpPr>
            <p:spPr>
              <a:xfrm>
                <a:off x="279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3" name="Cube 482">
                <a:extLst>
                  <a:ext uri="{FF2B5EF4-FFF2-40B4-BE49-F238E27FC236}">
                    <a16:creationId xmlns:a16="http://schemas.microsoft.com/office/drawing/2014/main" id="{21859970-77E6-4E95-9035-731B03AC3928}"/>
                  </a:ext>
                </a:extLst>
              </p:cNvPr>
              <p:cNvSpPr/>
              <p:nvPr/>
            </p:nvSpPr>
            <p:spPr>
              <a:xfrm>
                <a:off x="333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4" name="Cube 483">
                <a:extLst>
                  <a:ext uri="{FF2B5EF4-FFF2-40B4-BE49-F238E27FC236}">
                    <a16:creationId xmlns:a16="http://schemas.microsoft.com/office/drawing/2014/main" id="{BADA49F8-70AE-4917-878D-A0782FF35070}"/>
                  </a:ext>
                </a:extLst>
              </p:cNvPr>
              <p:cNvSpPr/>
              <p:nvPr/>
            </p:nvSpPr>
            <p:spPr>
              <a:xfrm>
                <a:off x="38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5" name="Cube 484">
                <a:extLst>
                  <a:ext uri="{FF2B5EF4-FFF2-40B4-BE49-F238E27FC236}">
                    <a16:creationId xmlns:a16="http://schemas.microsoft.com/office/drawing/2014/main" id="{9F0042CA-6862-483F-8D95-2181556E0A09}"/>
                  </a:ext>
                </a:extLst>
              </p:cNvPr>
              <p:cNvSpPr/>
              <p:nvPr/>
            </p:nvSpPr>
            <p:spPr>
              <a:xfrm>
                <a:off x="44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6" name="Cube 485">
                <a:extLst>
                  <a:ext uri="{FF2B5EF4-FFF2-40B4-BE49-F238E27FC236}">
                    <a16:creationId xmlns:a16="http://schemas.microsoft.com/office/drawing/2014/main" id="{9F89707E-5023-4E1A-B07C-BA4B91D2449F}"/>
                  </a:ext>
                </a:extLst>
              </p:cNvPr>
              <p:cNvSpPr/>
              <p:nvPr/>
            </p:nvSpPr>
            <p:spPr>
              <a:xfrm>
                <a:off x="49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7" name="Cube 486">
                <a:extLst>
                  <a:ext uri="{FF2B5EF4-FFF2-40B4-BE49-F238E27FC236}">
                    <a16:creationId xmlns:a16="http://schemas.microsoft.com/office/drawing/2014/main" id="{59B95293-A1F9-4935-82F2-6359CAC79045}"/>
                  </a:ext>
                </a:extLst>
              </p:cNvPr>
              <p:cNvSpPr/>
              <p:nvPr/>
            </p:nvSpPr>
            <p:spPr>
              <a:xfrm>
                <a:off x="549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8" name="Cube 487">
                <a:extLst>
                  <a:ext uri="{FF2B5EF4-FFF2-40B4-BE49-F238E27FC236}">
                    <a16:creationId xmlns:a16="http://schemas.microsoft.com/office/drawing/2014/main" id="{201B362B-8B1F-4FA7-996B-A23373BF54A7}"/>
                  </a:ext>
                </a:extLst>
              </p:cNvPr>
              <p:cNvSpPr/>
              <p:nvPr/>
            </p:nvSpPr>
            <p:spPr>
              <a:xfrm>
                <a:off x="603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9" name="Cube 488">
                <a:extLst>
                  <a:ext uri="{FF2B5EF4-FFF2-40B4-BE49-F238E27FC236}">
                    <a16:creationId xmlns:a16="http://schemas.microsoft.com/office/drawing/2014/main" id="{BE0CBA2B-2534-428F-93F2-FE91636CCB83}"/>
                  </a:ext>
                </a:extLst>
              </p:cNvPr>
              <p:cNvSpPr/>
              <p:nvPr/>
            </p:nvSpPr>
            <p:spPr>
              <a:xfrm>
                <a:off x="65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0" name="Cube 489">
                <a:extLst>
                  <a:ext uri="{FF2B5EF4-FFF2-40B4-BE49-F238E27FC236}">
                    <a16:creationId xmlns:a16="http://schemas.microsoft.com/office/drawing/2014/main" id="{2787CC85-824A-413E-AB6F-C35773B96E2E}"/>
                  </a:ext>
                </a:extLst>
              </p:cNvPr>
              <p:cNvSpPr/>
              <p:nvPr/>
            </p:nvSpPr>
            <p:spPr>
              <a:xfrm>
                <a:off x="71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1" name="Cube 490">
                <a:extLst>
                  <a:ext uri="{FF2B5EF4-FFF2-40B4-BE49-F238E27FC236}">
                    <a16:creationId xmlns:a16="http://schemas.microsoft.com/office/drawing/2014/main" id="{BE37055C-8FA3-4F5B-BF4D-CC3BE65F8FDC}"/>
                  </a:ext>
                </a:extLst>
              </p:cNvPr>
              <p:cNvSpPr/>
              <p:nvPr/>
            </p:nvSpPr>
            <p:spPr>
              <a:xfrm>
                <a:off x="76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37" name="Gruppieren 436">
              <a:extLst>
                <a:ext uri="{FF2B5EF4-FFF2-40B4-BE49-F238E27FC236}">
                  <a16:creationId xmlns:a16="http://schemas.microsoft.com/office/drawing/2014/main" id="{51A183BB-D931-4CA5-AB82-7187E7E8627C}"/>
                </a:ext>
              </a:extLst>
            </p:cNvPr>
            <p:cNvGrpSpPr/>
            <p:nvPr/>
          </p:nvGrpSpPr>
          <p:grpSpPr>
            <a:xfrm>
              <a:off x="905924" y="2445867"/>
              <a:ext cx="7200000" cy="720000"/>
              <a:chOff x="1172847" y="1185366"/>
              <a:chExt cx="7200000" cy="720000"/>
            </a:xfrm>
            <a:grpFill/>
          </p:grpSpPr>
          <p:sp>
            <p:nvSpPr>
              <p:cNvPr id="466" name="Cube 465">
                <a:extLst>
                  <a:ext uri="{FF2B5EF4-FFF2-40B4-BE49-F238E27FC236}">
                    <a16:creationId xmlns:a16="http://schemas.microsoft.com/office/drawing/2014/main" id="{9DF8E3AE-22A0-40B3-82B4-EF64E3DAED1E}"/>
                  </a:ext>
                </a:extLst>
              </p:cNvPr>
              <p:cNvSpPr/>
              <p:nvPr/>
            </p:nvSpPr>
            <p:spPr>
              <a:xfrm>
                <a:off x="11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7" name="Cube 466">
                <a:extLst>
                  <a:ext uri="{FF2B5EF4-FFF2-40B4-BE49-F238E27FC236}">
                    <a16:creationId xmlns:a16="http://schemas.microsoft.com/office/drawing/2014/main" id="{772AC686-E914-4852-A40B-D727EC0A86D5}"/>
                  </a:ext>
                </a:extLst>
              </p:cNvPr>
              <p:cNvSpPr/>
              <p:nvPr/>
            </p:nvSpPr>
            <p:spPr>
              <a:xfrm>
                <a:off x="17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8" name="Cube 467">
                <a:extLst>
                  <a:ext uri="{FF2B5EF4-FFF2-40B4-BE49-F238E27FC236}">
                    <a16:creationId xmlns:a16="http://schemas.microsoft.com/office/drawing/2014/main" id="{39482BDC-D7D5-4A64-AC15-05C3EA3200B7}"/>
                  </a:ext>
                </a:extLst>
              </p:cNvPr>
              <p:cNvSpPr/>
              <p:nvPr/>
            </p:nvSpPr>
            <p:spPr>
              <a:xfrm>
                <a:off x="22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9" name="Cube 468">
                <a:extLst>
                  <a:ext uri="{FF2B5EF4-FFF2-40B4-BE49-F238E27FC236}">
                    <a16:creationId xmlns:a16="http://schemas.microsoft.com/office/drawing/2014/main" id="{1D0FAFDC-D147-4881-9410-D8F6CBB8C1D7}"/>
                  </a:ext>
                </a:extLst>
              </p:cNvPr>
              <p:cNvSpPr/>
              <p:nvPr/>
            </p:nvSpPr>
            <p:spPr>
              <a:xfrm>
                <a:off x="279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0" name="Cube 469">
                <a:extLst>
                  <a:ext uri="{FF2B5EF4-FFF2-40B4-BE49-F238E27FC236}">
                    <a16:creationId xmlns:a16="http://schemas.microsoft.com/office/drawing/2014/main" id="{EC7EAE06-FE99-4872-AFDD-90F40E26F129}"/>
                  </a:ext>
                </a:extLst>
              </p:cNvPr>
              <p:cNvSpPr/>
              <p:nvPr/>
            </p:nvSpPr>
            <p:spPr>
              <a:xfrm>
                <a:off x="333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1" name="Cube 470">
                <a:extLst>
                  <a:ext uri="{FF2B5EF4-FFF2-40B4-BE49-F238E27FC236}">
                    <a16:creationId xmlns:a16="http://schemas.microsoft.com/office/drawing/2014/main" id="{B4430673-87D4-4E2B-A719-14AFC2D7C6CC}"/>
                  </a:ext>
                </a:extLst>
              </p:cNvPr>
              <p:cNvSpPr/>
              <p:nvPr/>
            </p:nvSpPr>
            <p:spPr>
              <a:xfrm>
                <a:off x="38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2" name="Cube 471">
                <a:extLst>
                  <a:ext uri="{FF2B5EF4-FFF2-40B4-BE49-F238E27FC236}">
                    <a16:creationId xmlns:a16="http://schemas.microsoft.com/office/drawing/2014/main" id="{0DB94EFE-A885-4159-9FDE-A8D4414B04A9}"/>
                  </a:ext>
                </a:extLst>
              </p:cNvPr>
              <p:cNvSpPr/>
              <p:nvPr/>
            </p:nvSpPr>
            <p:spPr>
              <a:xfrm>
                <a:off x="44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3" name="Cube 472">
                <a:extLst>
                  <a:ext uri="{FF2B5EF4-FFF2-40B4-BE49-F238E27FC236}">
                    <a16:creationId xmlns:a16="http://schemas.microsoft.com/office/drawing/2014/main" id="{9351A8E9-09D9-47BB-B468-12F36B807E8E}"/>
                  </a:ext>
                </a:extLst>
              </p:cNvPr>
              <p:cNvSpPr/>
              <p:nvPr/>
            </p:nvSpPr>
            <p:spPr>
              <a:xfrm>
                <a:off x="49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4" name="Cube 473">
                <a:extLst>
                  <a:ext uri="{FF2B5EF4-FFF2-40B4-BE49-F238E27FC236}">
                    <a16:creationId xmlns:a16="http://schemas.microsoft.com/office/drawing/2014/main" id="{9BE4754E-4E72-4D2A-8B6C-765FA6BE8694}"/>
                  </a:ext>
                </a:extLst>
              </p:cNvPr>
              <p:cNvSpPr/>
              <p:nvPr/>
            </p:nvSpPr>
            <p:spPr>
              <a:xfrm>
                <a:off x="549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5" name="Cube 474">
                <a:extLst>
                  <a:ext uri="{FF2B5EF4-FFF2-40B4-BE49-F238E27FC236}">
                    <a16:creationId xmlns:a16="http://schemas.microsoft.com/office/drawing/2014/main" id="{627B0813-F4AE-4F47-A794-862F65C1ED3B}"/>
                  </a:ext>
                </a:extLst>
              </p:cNvPr>
              <p:cNvSpPr/>
              <p:nvPr/>
            </p:nvSpPr>
            <p:spPr>
              <a:xfrm>
                <a:off x="603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6" name="Cube 475">
                <a:extLst>
                  <a:ext uri="{FF2B5EF4-FFF2-40B4-BE49-F238E27FC236}">
                    <a16:creationId xmlns:a16="http://schemas.microsoft.com/office/drawing/2014/main" id="{3D4D9C7E-76B9-4FB0-876C-962BCF6FAB46}"/>
                  </a:ext>
                </a:extLst>
              </p:cNvPr>
              <p:cNvSpPr/>
              <p:nvPr/>
            </p:nvSpPr>
            <p:spPr>
              <a:xfrm>
                <a:off x="65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7" name="Cube 476">
                <a:extLst>
                  <a:ext uri="{FF2B5EF4-FFF2-40B4-BE49-F238E27FC236}">
                    <a16:creationId xmlns:a16="http://schemas.microsoft.com/office/drawing/2014/main" id="{9B14885E-AC12-4344-B71B-CF2DD5C77204}"/>
                  </a:ext>
                </a:extLst>
              </p:cNvPr>
              <p:cNvSpPr/>
              <p:nvPr/>
            </p:nvSpPr>
            <p:spPr>
              <a:xfrm>
                <a:off x="71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8" name="Cube 477">
                <a:extLst>
                  <a:ext uri="{FF2B5EF4-FFF2-40B4-BE49-F238E27FC236}">
                    <a16:creationId xmlns:a16="http://schemas.microsoft.com/office/drawing/2014/main" id="{8CF690AE-1B06-43FB-A0E3-F75A1C12E8AF}"/>
                  </a:ext>
                </a:extLst>
              </p:cNvPr>
              <p:cNvSpPr/>
              <p:nvPr/>
            </p:nvSpPr>
            <p:spPr>
              <a:xfrm>
                <a:off x="76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38" name="Gruppieren 437">
              <a:extLst>
                <a:ext uri="{FF2B5EF4-FFF2-40B4-BE49-F238E27FC236}">
                  <a16:creationId xmlns:a16="http://schemas.microsoft.com/office/drawing/2014/main" id="{4B09D6C0-E5A9-4DAB-86B7-34D0A3A02656}"/>
                </a:ext>
              </a:extLst>
            </p:cNvPr>
            <p:cNvGrpSpPr/>
            <p:nvPr/>
          </p:nvGrpSpPr>
          <p:grpSpPr>
            <a:xfrm>
              <a:off x="905924" y="1905627"/>
              <a:ext cx="7200000" cy="720000"/>
              <a:chOff x="1172847" y="1185366"/>
              <a:chExt cx="7200000" cy="720000"/>
            </a:xfrm>
            <a:grpFill/>
          </p:grpSpPr>
          <p:sp>
            <p:nvSpPr>
              <p:cNvPr id="453" name="Cube 452">
                <a:extLst>
                  <a:ext uri="{FF2B5EF4-FFF2-40B4-BE49-F238E27FC236}">
                    <a16:creationId xmlns:a16="http://schemas.microsoft.com/office/drawing/2014/main" id="{7F5BC04F-F946-457E-BD48-8AA147862E5A}"/>
                  </a:ext>
                </a:extLst>
              </p:cNvPr>
              <p:cNvSpPr/>
              <p:nvPr/>
            </p:nvSpPr>
            <p:spPr>
              <a:xfrm>
                <a:off x="11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4" name="Cube 453">
                <a:extLst>
                  <a:ext uri="{FF2B5EF4-FFF2-40B4-BE49-F238E27FC236}">
                    <a16:creationId xmlns:a16="http://schemas.microsoft.com/office/drawing/2014/main" id="{19C10A56-B9F7-4E0E-91FD-4529B2481C2F}"/>
                  </a:ext>
                </a:extLst>
              </p:cNvPr>
              <p:cNvSpPr/>
              <p:nvPr/>
            </p:nvSpPr>
            <p:spPr>
              <a:xfrm>
                <a:off x="17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5" name="Cube 454">
                <a:extLst>
                  <a:ext uri="{FF2B5EF4-FFF2-40B4-BE49-F238E27FC236}">
                    <a16:creationId xmlns:a16="http://schemas.microsoft.com/office/drawing/2014/main" id="{F98FDCA3-1C78-401A-B251-468D92C41D72}"/>
                  </a:ext>
                </a:extLst>
              </p:cNvPr>
              <p:cNvSpPr/>
              <p:nvPr/>
            </p:nvSpPr>
            <p:spPr>
              <a:xfrm>
                <a:off x="22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6" name="Cube 455">
                <a:extLst>
                  <a:ext uri="{FF2B5EF4-FFF2-40B4-BE49-F238E27FC236}">
                    <a16:creationId xmlns:a16="http://schemas.microsoft.com/office/drawing/2014/main" id="{1132EFE1-DB6B-412D-9CA2-D9735D07D9BD}"/>
                  </a:ext>
                </a:extLst>
              </p:cNvPr>
              <p:cNvSpPr/>
              <p:nvPr/>
            </p:nvSpPr>
            <p:spPr>
              <a:xfrm>
                <a:off x="279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7" name="Cube 456">
                <a:extLst>
                  <a:ext uri="{FF2B5EF4-FFF2-40B4-BE49-F238E27FC236}">
                    <a16:creationId xmlns:a16="http://schemas.microsoft.com/office/drawing/2014/main" id="{E11EFABB-ADE5-447D-BBF6-BB179FE24E05}"/>
                  </a:ext>
                </a:extLst>
              </p:cNvPr>
              <p:cNvSpPr/>
              <p:nvPr/>
            </p:nvSpPr>
            <p:spPr>
              <a:xfrm>
                <a:off x="333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8" name="Cube 457">
                <a:extLst>
                  <a:ext uri="{FF2B5EF4-FFF2-40B4-BE49-F238E27FC236}">
                    <a16:creationId xmlns:a16="http://schemas.microsoft.com/office/drawing/2014/main" id="{0B06A6AA-E97D-4B4D-8DFE-2B2823851190}"/>
                  </a:ext>
                </a:extLst>
              </p:cNvPr>
              <p:cNvSpPr/>
              <p:nvPr/>
            </p:nvSpPr>
            <p:spPr>
              <a:xfrm>
                <a:off x="38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9" name="Cube 458">
                <a:extLst>
                  <a:ext uri="{FF2B5EF4-FFF2-40B4-BE49-F238E27FC236}">
                    <a16:creationId xmlns:a16="http://schemas.microsoft.com/office/drawing/2014/main" id="{71FD18A3-7DDB-459B-844A-BDF3CAD3F9E2}"/>
                  </a:ext>
                </a:extLst>
              </p:cNvPr>
              <p:cNvSpPr/>
              <p:nvPr/>
            </p:nvSpPr>
            <p:spPr>
              <a:xfrm>
                <a:off x="44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0" name="Cube 459">
                <a:extLst>
                  <a:ext uri="{FF2B5EF4-FFF2-40B4-BE49-F238E27FC236}">
                    <a16:creationId xmlns:a16="http://schemas.microsoft.com/office/drawing/2014/main" id="{DA551EDC-09E9-4FA7-A79C-41EAAC720524}"/>
                  </a:ext>
                </a:extLst>
              </p:cNvPr>
              <p:cNvSpPr/>
              <p:nvPr/>
            </p:nvSpPr>
            <p:spPr>
              <a:xfrm>
                <a:off x="49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1" name="Cube 460">
                <a:extLst>
                  <a:ext uri="{FF2B5EF4-FFF2-40B4-BE49-F238E27FC236}">
                    <a16:creationId xmlns:a16="http://schemas.microsoft.com/office/drawing/2014/main" id="{070A922F-544D-4339-A29A-61E4C76724B8}"/>
                  </a:ext>
                </a:extLst>
              </p:cNvPr>
              <p:cNvSpPr/>
              <p:nvPr/>
            </p:nvSpPr>
            <p:spPr>
              <a:xfrm>
                <a:off x="549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2" name="Cube 461">
                <a:extLst>
                  <a:ext uri="{FF2B5EF4-FFF2-40B4-BE49-F238E27FC236}">
                    <a16:creationId xmlns:a16="http://schemas.microsoft.com/office/drawing/2014/main" id="{DE7FF713-5FC0-4382-BA3C-9BB98FF295D2}"/>
                  </a:ext>
                </a:extLst>
              </p:cNvPr>
              <p:cNvSpPr/>
              <p:nvPr/>
            </p:nvSpPr>
            <p:spPr>
              <a:xfrm>
                <a:off x="603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3" name="Cube 462">
                <a:extLst>
                  <a:ext uri="{FF2B5EF4-FFF2-40B4-BE49-F238E27FC236}">
                    <a16:creationId xmlns:a16="http://schemas.microsoft.com/office/drawing/2014/main" id="{C490358D-F083-4B0E-8761-3DC140705096}"/>
                  </a:ext>
                </a:extLst>
              </p:cNvPr>
              <p:cNvSpPr/>
              <p:nvPr/>
            </p:nvSpPr>
            <p:spPr>
              <a:xfrm>
                <a:off x="65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4" name="Cube 463">
                <a:extLst>
                  <a:ext uri="{FF2B5EF4-FFF2-40B4-BE49-F238E27FC236}">
                    <a16:creationId xmlns:a16="http://schemas.microsoft.com/office/drawing/2014/main" id="{B4F5D770-F7CD-414A-B14F-12E7763DA412}"/>
                  </a:ext>
                </a:extLst>
              </p:cNvPr>
              <p:cNvSpPr/>
              <p:nvPr/>
            </p:nvSpPr>
            <p:spPr>
              <a:xfrm>
                <a:off x="71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5" name="Cube 464">
                <a:extLst>
                  <a:ext uri="{FF2B5EF4-FFF2-40B4-BE49-F238E27FC236}">
                    <a16:creationId xmlns:a16="http://schemas.microsoft.com/office/drawing/2014/main" id="{054ED86E-0FEB-4500-8123-B52F5AB4F670}"/>
                  </a:ext>
                </a:extLst>
              </p:cNvPr>
              <p:cNvSpPr/>
              <p:nvPr/>
            </p:nvSpPr>
            <p:spPr>
              <a:xfrm>
                <a:off x="76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39" name="Gruppieren 438">
              <a:extLst>
                <a:ext uri="{FF2B5EF4-FFF2-40B4-BE49-F238E27FC236}">
                  <a16:creationId xmlns:a16="http://schemas.microsoft.com/office/drawing/2014/main" id="{6F2B0F41-4FF4-4E34-8768-8C70E13DEE95}"/>
                </a:ext>
              </a:extLst>
            </p:cNvPr>
            <p:cNvGrpSpPr/>
            <p:nvPr/>
          </p:nvGrpSpPr>
          <p:grpSpPr>
            <a:xfrm>
              <a:off x="905924" y="1370237"/>
              <a:ext cx="7200000" cy="720000"/>
              <a:chOff x="1172847" y="1185366"/>
              <a:chExt cx="7200000" cy="720000"/>
            </a:xfrm>
            <a:grpFill/>
          </p:grpSpPr>
          <p:sp>
            <p:nvSpPr>
              <p:cNvPr id="440" name="Cube 439">
                <a:extLst>
                  <a:ext uri="{FF2B5EF4-FFF2-40B4-BE49-F238E27FC236}">
                    <a16:creationId xmlns:a16="http://schemas.microsoft.com/office/drawing/2014/main" id="{5ED0449F-B098-4E1B-87CF-67A620059DA6}"/>
                  </a:ext>
                </a:extLst>
              </p:cNvPr>
              <p:cNvSpPr/>
              <p:nvPr/>
            </p:nvSpPr>
            <p:spPr>
              <a:xfrm>
                <a:off x="11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1" name="Cube 440">
                <a:extLst>
                  <a:ext uri="{FF2B5EF4-FFF2-40B4-BE49-F238E27FC236}">
                    <a16:creationId xmlns:a16="http://schemas.microsoft.com/office/drawing/2014/main" id="{8809197C-7F5E-495E-80ED-F86A6D56D23F}"/>
                  </a:ext>
                </a:extLst>
              </p:cNvPr>
              <p:cNvSpPr/>
              <p:nvPr/>
            </p:nvSpPr>
            <p:spPr>
              <a:xfrm>
                <a:off x="17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2" name="Cube 441">
                <a:extLst>
                  <a:ext uri="{FF2B5EF4-FFF2-40B4-BE49-F238E27FC236}">
                    <a16:creationId xmlns:a16="http://schemas.microsoft.com/office/drawing/2014/main" id="{716A9FB6-28B5-4FC9-8599-0803741178A7}"/>
                  </a:ext>
                </a:extLst>
              </p:cNvPr>
              <p:cNvSpPr/>
              <p:nvPr/>
            </p:nvSpPr>
            <p:spPr>
              <a:xfrm>
                <a:off x="22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3" name="Cube 442">
                <a:extLst>
                  <a:ext uri="{FF2B5EF4-FFF2-40B4-BE49-F238E27FC236}">
                    <a16:creationId xmlns:a16="http://schemas.microsoft.com/office/drawing/2014/main" id="{41405CBA-35FD-4C3F-941F-67F72BE64F55}"/>
                  </a:ext>
                </a:extLst>
              </p:cNvPr>
              <p:cNvSpPr/>
              <p:nvPr/>
            </p:nvSpPr>
            <p:spPr>
              <a:xfrm>
                <a:off x="279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4" name="Cube 443">
                <a:extLst>
                  <a:ext uri="{FF2B5EF4-FFF2-40B4-BE49-F238E27FC236}">
                    <a16:creationId xmlns:a16="http://schemas.microsoft.com/office/drawing/2014/main" id="{B520EAA6-110D-4A6E-A342-C0E64C60CA1D}"/>
                  </a:ext>
                </a:extLst>
              </p:cNvPr>
              <p:cNvSpPr/>
              <p:nvPr/>
            </p:nvSpPr>
            <p:spPr>
              <a:xfrm>
                <a:off x="333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5" name="Cube 444">
                <a:extLst>
                  <a:ext uri="{FF2B5EF4-FFF2-40B4-BE49-F238E27FC236}">
                    <a16:creationId xmlns:a16="http://schemas.microsoft.com/office/drawing/2014/main" id="{2A64A8D4-0532-46B0-ADD2-3AA55ED2F32A}"/>
                  </a:ext>
                </a:extLst>
              </p:cNvPr>
              <p:cNvSpPr/>
              <p:nvPr/>
            </p:nvSpPr>
            <p:spPr>
              <a:xfrm>
                <a:off x="38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6" name="Cube 445">
                <a:extLst>
                  <a:ext uri="{FF2B5EF4-FFF2-40B4-BE49-F238E27FC236}">
                    <a16:creationId xmlns:a16="http://schemas.microsoft.com/office/drawing/2014/main" id="{F6C526CA-5F69-4BAE-BBAC-C36CA6898C93}"/>
                  </a:ext>
                </a:extLst>
              </p:cNvPr>
              <p:cNvSpPr/>
              <p:nvPr/>
            </p:nvSpPr>
            <p:spPr>
              <a:xfrm>
                <a:off x="44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7" name="Cube 446">
                <a:extLst>
                  <a:ext uri="{FF2B5EF4-FFF2-40B4-BE49-F238E27FC236}">
                    <a16:creationId xmlns:a16="http://schemas.microsoft.com/office/drawing/2014/main" id="{B8942A92-A8D6-4861-A97E-5F38D1A39AD5}"/>
                  </a:ext>
                </a:extLst>
              </p:cNvPr>
              <p:cNvSpPr/>
              <p:nvPr/>
            </p:nvSpPr>
            <p:spPr>
              <a:xfrm>
                <a:off x="49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8" name="Cube 447">
                <a:extLst>
                  <a:ext uri="{FF2B5EF4-FFF2-40B4-BE49-F238E27FC236}">
                    <a16:creationId xmlns:a16="http://schemas.microsoft.com/office/drawing/2014/main" id="{3D9D46E1-EC65-4F74-AC02-14684CB5FAC3}"/>
                  </a:ext>
                </a:extLst>
              </p:cNvPr>
              <p:cNvSpPr/>
              <p:nvPr/>
            </p:nvSpPr>
            <p:spPr>
              <a:xfrm>
                <a:off x="549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9" name="Cube 448">
                <a:extLst>
                  <a:ext uri="{FF2B5EF4-FFF2-40B4-BE49-F238E27FC236}">
                    <a16:creationId xmlns:a16="http://schemas.microsoft.com/office/drawing/2014/main" id="{EC810607-83D9-4469-B58C-61A1B5B01471}"/>
                  </a:ext>
                </a:extLst>
              </p:cNvPr>
              <p:cNvSpPr/>
              <p:nvPr/>
            </p:nvSpPr>
            <p:spPr>
              <a:xfrm>
                <a:off x="603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0" name="Cube 449">
                <a:extLst>
                  <a:ext uri="{FF2B5EF4-FFF2-40B4-BE49-F238E27FC236}">
                    <a16:creationId xmlns:a16="http://schemas.microsoft.com/office/drawing/2014/main" id="{8C299627-F92F-4986-9F97-B806C317E8B2}"/>
                  </a:ext>
                </a:extLst>
              </p:cNvPr>
              <p:cNvSpPr/>
              <p:nvPr/>
            </p:nvSpPr>
            <p:spPr>
              <a:xfrm>
                <a:off x="657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1" name="Cube 450">
                <a:extLst>
                  <a:ext uri="{FF2B5EF4-FFF2-40B4-BE49-F238E27FC236}">
                    <a16:creationId xmlns:a16="http://schemas.microsoft.com/office/drawing/2014/main" id="{645BD236-A0D4-4E80-A25E-95E271510FD5}"/>
                  </a:ext>
                </a:extLst>
              </p:cNvPr>
              <p:cNvSpPr/>
              <p:nvPr/>
            </p:nvSpPr>
            <p:spPr>
              <a:xfrm>
                <a:off x="711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2" name="Cube 451">
                <a:extLst>
                  <a:ext uri="{FF2B5EF4-FFF2-40B4-BE49-F238E27FC236}">
                    <a16:creationId xmlns:a16="http://schemas.microsoft.com/office/drawing/2014/main" id="{20C9EC91-18F5-49B2-88FD-F93FA1C5CE97}"/>
                  </a:ext>
                </a:extLst>
              </p:cNvPr>
              <p:cNvSpPr/>
              <p:nvPr/>
            </p:nvSpPr>
            <p:spPr>
              <a:xfrm>
                <a:off x="7652847" y="1185366"/>
                <a:ext cx="720000" cy="720000"/>
              </a:xfrm>
              <a:prstGeom prst="cube">
                <a:avLst/>
              </a:prstGeom>
              <a:grpFill/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519" name="Gruppieren 518">
            <a:extLst>
              <a:ext uri="{FF2B5EF4-FFF2-40B4-BE49-F238E27FC236}">
                <a16:creationId xmlns:a16="http://schemas.microsoft.com/office/drawing/2014/main" id="{AEEB137D-FD03-45D0-860D-31BF4D94DD9C}"/>
              </a:ext>
            </a:extLst>
          </p:cNvPr>
          <p:cNvGrpSpPr/>
          <p:nvPr/>
        </p:nvGrpSpPr>
        <p:grpSpPr>
          <a:xfrm>
            <a:off x="1800000" y="5229578"/>
            <a:ext cx="7200000" cy="720000"/>
            <a:chOff x="1172847" y="1180696"/>
            <a:chExt cx="7200000" cy="720000"/>
          </a:xfrm>
          <a:solidFill>
            <a:schemeClr val="bg1"/>
          </a:solidFill>
        </p:grpSpPr>
        <p:sp>
          <p:nvSpPr>
            <p:cNvPr id="590" name="Cube 589">
              <a:extLst>
                <a:ext uri="{FF2B5EF4-FFF2-40B4-BE49-F238E27FC236}">
                  <a16:creationId xmlns:a16="http://schemas.microsoft.com/office/drawing/2014/main" id="{CF4D875B-D0CB-4A8D-A9CE-531D20F75D6B}"/>
                </a:ext>
              </a:extLst>
            </p:cNvPr>
            <p:cNvSpPr/>
            <p:nvPr/>
          </p:nvSpPr>
          <p:spPr>
            <a:xfrm>
              <a:off x="1172847" y="118069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1" name="Cube 590">
              <a:extLst>
                <a:ext uri="{FF2B5EF4-FFF2-40B4-BE49-F238E27FC236}">
                  <a16:creationId xmlns:a16="http://schemas.microsoft.com/office/drawing/2014/main" id="{4EB84F4C-681B-4CB5-A84A-690AD847301E}"/>
                </a:ext>
              </a:extLst>
            </p:cNvPr>
            <p:cNvSpPr/>
            <p:nvPr/>
          </p:nvSpPr>
          <p:spPr>
            <a:xfrm>
              <a:off x="1712847" y="118069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2" name="Cube 591">
              <a:extLst>
                <a:ext uri="{FF2B5EF4-FFF2-40B4-BE49-F238E27FC236}">
                  <a16:creationId xmlns:a16="http://schemas.microsoft.com/office/drawing/2014/main" id="{2009C50E-BEC3-4E5C-BEEF-507505F0EFD3}"/>
                </a:ext>
              </a:extLst>
            </p:cNvPr>
            <p:cNvSpPr/>
            <p:nvPr/>
          </p:nvSpPr>
          <p:spPr>
            <a:xfrm>
              <a:off x="2252847" y="118069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3" name="Cube 592">
              <a:extLst>
                <a:ext uri="{FF2B5EF4-FFF2-40B4-BE49-F238E27FC236}">
                  <a16:creationId xmlns:a16="http://schemas.microsoft.com/office/drawing/2014/main" id="{8ED6EA04-6586-4663-AFBB-E519B9F45C60}"/>
                </a:ext>
              </a:extLst>
            </p:cNvPr>
            <p:cNvSpPr/>
            <p:nvPr/>
          </p:nvSpPr>
          <p:spPr>
            <a:xfrm>
              <a:off x="2792847" y="118069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4" name="Cube 593">
              <a:extLst>
                <a:ext uri="{FF2B5EF4-FFF2-40B4-BE49-F238E27FC236}">
                  <a16:creationId xmlns:a16="http://schemas.microsoft.com/office/drawing/2014/main" id="{977DF5D1-34CA-40C2-95E8-ADC4B0ADE3F6}"/>
                </a:ext>
              </a:extLst>
            </p:cNvPr>
            <p:cNvSpPr/>
            <p:nvPr/>
          </p:nvSpPr>
          <p:spPr>
            <a:xfrm>
              <a:off x="3332847" y="118069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5" name="Cube 594">
              <a:extLst>
                <a:ext uri="{FF2B5EF4-FFF2-40B4-BE49-F238E27FC236}">
                  <a16:creationId xmlns:a16="http://schemas.microsoft.com/office/drawing/2014/main" id="{75DA4825-4F60-46B5-AADA-86FD56C0976D}"/>
                </a:ext>
              </a:extLst>
            </p:cNvPr>
            <p:cNvSpPr/>
            <p:nvPr/>
          </p:nvSpPr>
          <p:spPr>
            <a:xfrm>
              <a:off x="3872847" y="118069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6" name="Cube 595">
              <a:extLst>
                <a:ext uri="{FF2B5EF4-FFF2-40B4-BE49-F238E27FC236}">
                  <a16:creationId xmlns:a16="http://schemas.microsoft.com/office/drawing/2014/main" id="{21248517-27E7-4B9F-93B5-14BCE01064C3}"/>
                </a:ext>
              </a:extLst>
            </p:cNvPr>
            <p:cNvSpPr/>
            <p:nvPr/>
          </p:nvSpPr>
          <p:spPr>
            <a:xfrm>
              <a:off x="4412847" y="118069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7" name="Cube 596">
              <a:extLst>
                <a:ext uri="{FF2B5EF4-FFF2-40B4-BE49-F238E27FC236}">
                  <a16:creationId xmlns:a16="http://schemas.microsoft.com/office/drawing/2014/main" id="{21488255-423F-4AC6-B189-6812A60A3A69}"/>
                </a:ext>
              </a:extLst>
            </p:cNvPr>
            <p:cNvSpPr/>
            <p:nvPr/>
          </p:nvSpPr>
          <p:spPr>
            <a:xfrm>
              <a:off x="4952847" y="118069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8" name="Cube 597">
              <a:extLst>
                <a:ext uri="{FF2B5EF4-FFF2-40B4-BE49-F238E27FC236}">
                  <a16:creationId xmlns:a16="http://schemas.microsoft.com/office/drawing/2014/main" id="{3D65D391-3C9B-47A4-BA9C-8EFFAEB0F84E}"/>
                </a:ext>
              </a:extLst>
            </p:cNvPr>
            <p:cNvSpPr/>
            <p:nvPr/>
          </p:nvSpPr>
          <p:spPr>
            <a:xfrm>
              <a:off x="5492847" y="118069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9" name="Cube 598">
              <a:extLst>
                <a:ext uri="{FF2B5EF4-FFF2-40B4-BE49-F238E27FC236}">
                  <a16:creationId xmlns:a16="http://schemas.microsoft.com/office/drawing/2014/main" id="{29B8BA31-F4AD-4280-9E93-7FCA1A97C1F2}"/>
                </a:ext>
              </a:extLst>
            </p:cNvPr>
            <p:cNvSpPr/>
            <p:nvPr/>
          </p:nvSpPr>
          <p:spPr>
            <a:xfrm>
              <a:off x="6032847" y="118069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0" name="Cube 599">
              <a:extLst>
                <a:ext uri="{FF2B5EF4-FFF2-40B4-BE49-F238E27FC236}">
                  <a16:creationId xmlns:a16="http://schemas.microsoft.com/office/drawing/2014/main" id="{1E81E6B9-311C-453E-8BE1-2327FF0F7924}"/>
                </a:ext>
              </a:extLst>
            </p:cNvPr>
            <p:cNvSpPr/>
            <p:nvPr/>
          </p:nvSpPr>
          <p:spPr>
            <a:xfrm>
              <a:off x="6572847" y="118069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1" name="Cube 600">
              <a:extLst>
                <a:ext uri="{FF2B5EF4-FFF2-40B4-BE49-F238E27FC236}">
                  <a16:creationId xmlns:a16="http://schemas.microsoft.com/office/drawing/2014/main" id="{4BB31C22-1F84-48F1-84A3-AF7E4F056BC0}"/>
                </a:ext>
              </a:extLst>
            </p:cNvPr>
            <p:cNvSpPr/>
            <p:nvPr/>
          </p:nvSpPr>
          <p:spPr>
            <a:xfrm>
              <a:off x="7112847" y="118069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2" name="Cube 601">
              <a:extLst>
                <a:ext uri="{FF2B5EF4-FFF2-40B4-BE49-F238E27FC236}">
                  <a16:creationId xmlns:a16="http://schemas.microsoft.com/office/drawing/2014/main" id="{7402C181-60F4-4F32-918B-E67CC68B43DE}"/>
                </a:ext>
              </a:extLst>
            </p:cNvPr>
            <p:cNvSpPr/>
            <p:nvPr/>
          </p:nvSpPr>
          <p:spPr>
            <a:xfrm>
              <a:off x="7652847" y="118069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520" name="Gruppieren 519">
            <a:extLst>
              <a:ext uri="{FF2B5EF4-FFF2-40B4-BE49-F238E27FC236}">
                <a16:creationId xmlns:a16="http://schemas.microsoft.com/office/drawing/2014/main" id="{3AA35BB5-F9F0-44F1-A1AC-20E7D843B1AB}"/>
              </a:ext>
            </a:extLst>
          </p:cNvPr>
          <p:cNvGrpSpPr/>
          <p:nvPr/>
        </p:nvGrpSpPr>
        <p:grpSpPr>
          <a:xfrm>
            <a:off x="1800000" y="4684332"/>
            <a:ext cx="7200000" cy="720000"/>
            <a:chOff x="1172847" y="1185366"/>
            <a:chExt cx="7200000" cy="720000"/>
          </a:xfrm>
          <a:solidFill>
            <a:schemeClr val="bg1"/>
          </a:solidFill>
        </p:grpSpPr>
        <p:sp>
          <p:nvSpPr>
            <p:cNvPr id="577" name="Cube 576">
              <a:extLst>
                <a:ext uri="{FF2B5EF4-FFF2-40B4-BE49-F238E27FC236}">
                  <a16:creationId xmlns:a16="http://schemas.microsoft.com/office/drawing/2014/main" id="{C29B831F-0B87-497C-BDC2-B74A2377E4F9}"/>
                </a:ext>
              </a:extLst>
            </p:cNvPr>
            <p:cNvSpPr/>
            <p:nvPr/>
          </p:nvSpPr>
          <p:spPr>
            <a:xfrm>
              <a:off x="117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8" name="Cube 577">
              <a:extLst>
                <a:ext uri="{FF2B5EF4-FFF2-40B4-BE49-F238E27FC236}">
                  <a16:creationId xmlns:a16="http://schemas.microsoft.com/office/drawing/2014/main" id="{F95DE407-FA02-4EE6-9EAD-8C5951FD4C18}"/>
                </a:ext>
              </a:extLst>
            </p:cNvPr>
            <p:cNvSpPr/>
            <p:nvPr/>
          </p:nvSpPr>
          <p:spPr>
            <a:xfrm>
              <a:off x="171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9" name="Cube 578">
              <a:extLst>
                <a:ext uri="{FF2B5EF4-FFF2-40B4-BE49-F238E27FC236}">
                  <a16:creationId xmlns:a16="http://schemas.microsoft.com/office/drawing/2014/main" id="{5266B552-A99F-4A71-AB25-D4D45F2AD937}"/>
                </a:ext>
              </a:extLst>
            </p:cNvPr>
            <p:cNvSpPr/>
            <p:nvPr/>
          </p:nvSpPr>
          <p:spPr>
            <a:xfrm>
              <a:off x="225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0" name="Cube 579">
              <a:extLst>
                <a:ext uri="{FF2B5EF4-FFF2-40B4-BE49-F238E27FC236}">
                  <a16:creationId xmlns:a16="http://schemas.microsoft.com/office/drawing/2014/main" id="{A8E87419-F53B-41CE-8037-883AFE745EBA}"/>
                </a:ext>
              </a:extLst>
            </p:cNvPr>
            <p:cNvSpPr/>
            <p:nvPr/>
          </p:nvSpPr>
          <p:spPr>
            <a:xfrm>
              <a:off x="279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1" name="Cube 580">
              <a:extLst>
                <a:ext uri="{FF2B5EF4-FFF2-40B4-BE49-F238E27FC236}">
                  <a16:creationId xmlns:a16="http://schemas.microsoft.com/office/drawing/2014/main" id="{2DDCAD52-2F02-42E7-A577-96D1D9127E34}"/>
                </a:ext>
              </a:extLst>
            </p:cNvPr>
            <p:cNvSpPr/>
            <p:nvPr/>
          </p:nvSpPr>
          <p:spPr>
            <a:xfrm>
              <a:off x="333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2" name="Cube 581">
              <a:extLst>
                <a:ext uri="{FF2B5EF4-FFF2-40B4-BE49-F238E27FC236}">
                  <a16:creationId xmlns:a16="http://schemas.microsoft.com/office/drawing/2014/main" id="{EC8CD2D4-C05C-47AB-99A8-6E8A441ACCE9}"/>
                </a:ext>
              </a:extLst>
            </p:cNvPr>
            <p:cNvSpPr/>
            <p:nvPr/>
          </p:nvSpPr>
          <p:spPr>
            <a:xfrm>
              <a:off x="387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3" name="Cube 582">
              <a:extLst>
                <a:ext uri="{FF2B5EF4-FFF2-40B4-BE49-F238E27FC236}">
                  <a16:creationId xmlns:a16="http://schemas.microsoft.com/office/drawing/2014/main" id="{5298793F-4661-4AB2-B413-D3221F173830}"/>
                </a:ext>
              </a:extLst>
            </p:cNvPr>
            <p:cNvSpPr/>
            <p:nvPr/>
          </p:nvSpPr>
          <p:spPr>
            <a:xfrm>
              <a:off x="441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4" name="Cube 583">
              <a:extLst>
                <a:ext uri="{FF2B5EF4-FFF2-40B4-BE49-F238E27FC236}">
                  <a16:creationId xmlns:a16="http://schemas.microsoft.com/office/drawing/2014/main" id="{268D8D68-2C4A-4FAC-B475-0713ABE3733F}"/>
                </a:ext>
              </a:extLst>
            </p:cNvPr>
            <p:cNvSpPr/>
            <p:nvPr/>
          </p:nvSpPr>
          <p:spPr>
            <a:xfrm>
              <a:off x="495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5" name="Cube 584">
              <a:extLst>
                <a:ext uri="{FF2B5EF4-FFF2-40B4-BE49-F238E27FC236}">
                  <a16:creationId xmlns:a16="http://schemas.microsoft.com/office/drawing/2014/main" id="{B33B67A1-729E-4E1F-982D-9D318950EC49}"/>
                </a:ext>
              </a:extLst>
            </p:cNvPr>
            <p:cNvSpPr/>
            <p:nvPr/>
          </p:nvSpPr>
          <p:spPr>
            <a:xfrm>
              <a:off x="549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6" name="Cube 585">
              <a:extLst>
                <a:ext uri="{FF2B5EF4-FFF2-40B4-BE49-F238E27FC236}">
                  <a16:creationId xmlns:a16="http://schemas.microsoft.com/office/drawing/2014/main" id="{1117AEB7-DBC2-4ACD-B3C0-A754070D7526}"/>
                </a:ext>
              </a:extLst>
            </p:cNvPr>
            <p:cNvSpPr/>
            <p:nvPr/>
          </p:nvSpPr>
          <p:spPr>
            <a:xfrm>
              <a:off x="603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7" name="Cube 586">
              <a:extLst>
                <a:ext uri="{FF2B5EF4-FFF2-40B4-BE49-F238E27FC236}">
                  <a16:creationId xmlns:a16="http://schemas.microsoft.com/office/drawing/2014/main" id="{0A49609C-6A9F-4546-97A0-482A8152F36C}"/>
                </a:ext>
              </a:extLst>
            </p:cNvPr>
            <p:cNvSpPr/>
            <p:nvPr/>
          </p:nvSpPr>
          <p:spPr>
            <a:xfrm>
              <a:off x="657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8" name="Cube 587">
              <a:extLst>
                <a:ext uri="{FF2B5EF4-FFF2-40B4-BE49-F238E27FC236}">
                  <a16:creationId xmlns:a16="http://schemas.microsoft.com/office/drawing/2014/main" id="{AA79B260-09D3-4134-A755-FDAAE0EF0919}"/>
                </a:ext>
              </a:extLst>
            </p:cNvPr>
            <p:cNvSpPr/>
            <p:nvPr/>
          </p:nvSpPr>
          <p:spPr>
            <a:xfrm>
              <a:off x="711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9" name="Cube 588">
              <a:extLst>
                <a:ext uri="{FF2B5EF4-FFF2-40B4-BE49-F238E27FC236}">
                  <a16:creationId xmlns:a16="http://schemas.microsoft.com/office/drawing/2014/main" id="{325623CE-A195-42F0-98E0-B2FC66883E91}"/>
                </a:ext>
              </a:extLst>
            </p:cNvPr>
            <p:cNvSpPr/>
            <p:nvPr/>
          </p:nvSpPr>
          <p:spPr>
            <a:xfrm>
              <a:off x="765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521" name="Gruppieren 520">
            <a:extLst>
              <a:ext uri="{FF2B5EF4-FFF2-40B4-BE49-F238E27FC236}">
                <a16:creationId xmlns:a16="http://schemas.microsoft.com/office/drawing/2014/main" id="{9BF09DDE-4A40-48D0-91A4-FBE3E798ADF2}"/>
              </a:ext>
            </a:extLst>
          </p:cNvPr>
          <p:cNvGrpSpPr/>
          <p:nvPr/>
        </p:nvGrpSpPr>
        <p:grpSpPr>
          <a:xfrm>
            <a:off x="1800000" y="4141662"/>
            <a:ext cx="7200000" cy="720000"/>
            <a:chOff x="1172847" y="1185366"/>
            <a:chExt cx="7200000" cy="720000"/>
          </a:xfrm>
          <a:solidFill>
            <a:schemeClr val="bg1"/>
          </a:solidFill>
        </p:grpSpPr>
        <p:sp>
          <p:nvSpPr>
            <p:cNvPr id="564" name="Cube 563">
              <a:extLst>
                <a:ext uri="{FF2B5EF4-FFF2-40B4-BE49-F238E27FC236}">
                  <a16:creationId xmlns:a16="http://schemas.microsoft.com/office/drawing/2014/main" id="{A0A40A64-6B06-4A4B-94EB-DDC4CA8B3862}"/>
                </a:ext>
              </a:extLst>
            </p:cNvPr>
            <p:cNvSpPr/>
            <p:nvPr/>
          </p:nvSpPr>
          <p:spPr>
            <a:xfrm>
              <a:off x="117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5" name="Cube 564">
              <a:extLst>
                <a:ext uri="{FF2B5EF4-FFF2-40B4-BE49-F238E27FC236}">
                  <a16:creationId xmlns:a16="http://schemas.microsoft.com/office/drawing/2014/main" id="{FFE86A06-3784-4F24-94B0-2F35BA10B8A5}"/>
                </a:ext>
              </a:extLst>
            </p:cNvPr>
            <p:cNvSpPr/>
            <p:nvPr/>
          </p:nvSpPr>
          <p:spPr>
            <a:xfrm>
              <a:off x="171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6" name="Cube 565">
              <a:extLst>
                <a:ext uri="{FF2B5EF4-FFF2-40B4-BE49-F238E27FC236}">
                  <a16:creationId xmlns:a16="http://schemas.microsoft.com/office/drawing/2014/main" id="{29D516A1-F5FB-4AFC-B6CB-987DE76E86AF}"/>
                </a:ext>
              </a:extLst>
            </p:cNvPr>
            <p:cNvSpPr/>
            <p:nvPr/>
          </p:nvSpPr>
          <p:spPr>
            <a:xfrm>
              <a:off x="225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7" name="Cube 566">
              <a:extLst>
                <a:ext uri="{FF2B5EF4-FFF2-40B4-BE49-F238E27FC236}">
                  <a16:creationId xmlns:a16="http://schemas.microsoft.com/office/drawing/2014/main" id="{DDC6E75F-CC25-46A4-BD09-3C00751856F2}"/>
                </a:ext>
              </a:extLst>
            </p:cNvPr>
            <p:cNvSpPr/>
            <p:nvPr/>
          </p:nvSpPr>
          <p:spPr>
            <a:xfrm>
              <a:off x="279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8" name="Cube 567">
              <a:extLst>
                <a:ext uri="{FF2B5EF4-FFF2-40B4-BE49-F238E27FC236}">
                  <a16:creationId xmlns:a16="http://schemas.microsoft.com/office/drawing/2014/main" id="{2427C8D0-E2F3-4911-9886-8C16E992779A}"/>
                </a:ext>
              </a:extLst>
            </p:cNvPr>
            <p:cNvSpPr/>
            <p:nvPr/>
          </p:nvSpPr>
          <p:spPr>
            <a:xfrm>
              <a:off x="333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9" name="Cube 568">
              <a:extLst>
                <a:ext uri="{FF2B5EF4-FFF2-40B4-BE49-F238E27FC236}">
                  <a16:creationId xmlns:a16="http://schemas.microsoft.com/office/drawing/2014/main" id="{E4696065-4628-4BD2-BD64-EF68D0077A60}"/>
                </a:ext>
              </a:extLst>
            </p:cNvPr>
            <p:cNvSpPr/>
            <p:nvPr/>
          </p:nvSpPr>
          <p:spPr>
            <a:xfrm>
              <a:off x="387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0" name="Cube 569">
              <a:extLst>
                <a:ext uri="{FF2B5EF4-FFF2-40B4-BE49-F238E27FC236}">
                  <a16:creationId xmlns:a16="http://schemas.microsoft.com/office/drawing/2014/main" id="{313028F7-0121-43B4-A7B3-839B274D21F4}"/>
                </a:ext>
              </a:extLst>
            </p:cNvPr>
            <p:cNvSpPr/>
            <p:nvPr/>
          </p:nvSpPr>
          <p:spPr>
            <a:xfrm>
              <a:off x="441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1" name="Cube 570">
              <a:extLst>
                <a:ext uri="{FF2B5EF4-FFF2-40B4-BE49-F238E27FC236}">
                  <a16:creationId xmlns:a16="http://schemas.microsoft.com/office/drawing/2014/main" id="{F5210EEF-4E9B-4684-8C43-1E1A98163630}"/>
                </a:ext>
              </a:extLst>
            </p:cNvPr>
            <p:cNvSpPr/>
            <p:nvPr/>
          </p:nvSpPr>
          <p:spPr>
            <a:xfrm>
              <a:off x="495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2" name="Cube 571">
              <a:extLst>
                <a:ext uri="{FF2B5EF4-FFF2-40B4-BE49-F238E27FC236}">
                  <a16:creationId xmlns:a16="http://schemas.microsoft.com/office/drawing/2014/main" id="{A3AA566B-B8A2-4DE2-8868-CCE4694DCB09}"/>
                </a:ext>
              </a:extLst>
            </p:cNvPr>
            <p:cNvSpPr/>
            <p:nvPr/>
          </p:nvSpPr>
          <p:spPr>
            <a:xfrm>
              <a:off x="549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3" name="Cube 572">
              <a:extLst>
                <a:ext uri="{FF2B5EF4-FFF2-40B4-BE49-F238E27FC236}">
                  <a16:creationId xmlns:a16="http://schemas.microsoft.com/office/drawing/2014/main" id="{FA36CB69-F817-417B-A013-B5CE325CF276}"/>
                </a:ext>
              </a:extLst>
            </p:cNvPr>
            <p:cNvSpPr/>
            <p:nvPr/>
          </p:nvSpPr>
          <p:spPr>
            <a:xfrm>
              <a:off x="603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4" name="Cube 573">
              <a:extLst>
                <a:ext uri="{FF2B5EF4-FFF2-40B4-BE49-F238E27FC236}">
                  <a16:creationId xmlns:a16="http://schemas.microsoft.com/office/drawing/2014/main" id="{5E54CFB0-7F2B-4633-9665-AD7FB0FF3C08}"/>
                </a:ext>
              </a:extLst>
            </p:cNvPr>
            <p:cNvSpPr/>
            <p:nvPr/>
          </p:nvSpPr>
          <p:spPr>
            <a:xfrm>
              <a:off x="657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5" name="Cube 574">
              <a:extLst>
                <a:ext uri="{FF2B5EF4-FFF2-40B4-BE49-F238E27FC236}">
                  <a16:creationId xmlns:a16="http://schemas.microsoft.com/office/drawing/2014/main" id="{EA893820-A281-481C-9C32-44F70AC0F051}"/>
                </a:ext>
              </a:extLst>
            </p:cNvPr>
            <p:cNvSpPr/>
            <p:nvPr/>
          </p:nvSpPr>
          <p:spPr>
            <a:xfrm>
              <a:off x="711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6" name="Cube 575">
              <a:extLst>
                <a:ext uri="{FF2B5EF4-FFF2-40B4-BE49-F238E27FC236}">
                  <a16:creationId xmlns:a16="http://schemas.microsoft.com/office/drawing/2014/main" id="{6DE157BD-1F4D-46C6-9854-7DDF8F35CFA0}"/>
                </a:ext>
              </a:extLst>
            </p:cNvPr>
            <p:cNvSpPr/>
            <p:nvPr/>
          </p:nvSpPr>
          <p:spPr>
            <a:xfrm>
              <a:off x="765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522" name="Gruppieren 521">
            <a:extLst>
              <a:ext uri="{FF2B5EF4-FFF2-40B4-BE49-F238E27FC236}">
                <a16:creationId xmlns:a16="http://schemas.microsoft.com/office/drawing/2014/main" id="{894ADDF0-3C39-4877-A5BE-74DFDA7FEDE8}"/>
              </a:ext>
            </a:extLst>
          </p:cNvPr>
          <p:cNvGrpSpPr/>
          <p:nvPr/>
        </p:nvGrpSpPr>
        <p:grpSpPr>
          <a:xfrm>
            <a:off x="1800000" y="3596787"/>
            <a:ext cx="7200000" cy="720000"/>
            <a:chOff x="1172847" y="1185366"/>
            <a:chExt cx="7200000" cy="720000"/>
          </a:xfrm>
          <a:solidFill>
            <a:schemeClr val="bg1"/>
          </a:solidFill>
        </p:grpSpPr>
        <p:sp>
          <p:nvSpPr>
            <p:cNvPr id="551" name="Cube 550">
              <a:extLst>
                <a:ext uri="{FF2B5EF4-FFF2-40B4-BE49-F238E27FC236}">
                  <a16:creationId xmlns:a16="http://schemas.microsoft.com/office/drawing/2014/main" id="{D2D32BA1-7659-4193-B007-12BF11A8D5F1}"/>
                </a:ext>
              </a:extLst>
            </p:cNvPr>
            <p:cNvSpPr/>
            <p:nvPr/>
          </p:nvSpPr>
          <p:spPr>
            <a:xfrm>
              <a:off x="117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2" name="Cube 551">
              <a:extLst>
                <a:ext uri="{FF2B5EF4-FFF2-40B4-BE49-F238E27FC236}">
                  <a16:creationId xmlns:a16="http://schemas.microsoft.com/office/drawing/2014/main" id="{17B191E5-2F9F-4F57-B4AF-94EE73F918DB}"/>
                </a:ext>
              </a:extLst>
            </p:cNvPr>
            <p:cNvSpPr/>
            <p:nvPr/>
          </p:nvSpPr>
          <p:spPr>
            <a:xfrm>
              <a:off x="171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3" name="Cube 552">
              <a:extLst>
                <a:ext uri="{FF2B5EF4-FFF2-40B4-BE49-F238E27FC236}">
                  <a16:creationId xmlns:a16="http://schemas.microsoft.com/office/drawing/2014/main" id="{E148B7F3-A096-41CD-A938-1289899DBB19}"/>
                </a:ext>
              </a:extLst>
            </p:cNvPr>
            <p:cNvSpPr/>
            <p:nvPr/>
          </p:nvSpPr>
          <p:spPr>
            <a:xfrm>
              <a:off x="225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4" name="Cube 553">
              <a:extLst>
                <a:ext uri="{FF2B5EF4-FFF2-40B4-BE49-F238E27FC236}">
                  <a16:creationId xmlns:a16="http://schemas.microsoft.com/office/drawing/2014/main" id="{B424AC35-C412-4B03-8C2E-AF7543AD668F}"/>
                </a:ext>
              </a:extLst>
            </p:cNvPr>
            <p:cNvSpPr/>
            <p:nvPr/>
          </p:nvSpPr>
          <p:spPr>
            <a:xfrm>
              <a:off x="279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5" name="Cube 554">
              <a:extLst>
                <a:ext uri="{FF2B5EF4-FFF2-40B4-BE49-F238E27FC236}">
                  <a16:creationId xmlns:a16="http://schemas.microsoft.com/office/drawing/2014/main" id="{A3AA86BB-5A0E-4560-AEDB-C40447CC9023}"/>
                </a:ext>
              </a:extLst>
            </p:cNvPr>
            <p:cNvSpPr/>
            <p:nvPr/>
          </p:nvSpPr>
          <p:spPr>
            <a:xfrm>
              <a:off x="333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6" name="Cube 555">
              <a:extLst>
                <a:ext uri="{FF2B5EF4-FFF2-40B4-BE49-F238E27FC236}">
                  <a16:creationId xmlns:a16="http://schemas.microsoft.com/office/drawing/2014/main" id="{9FCB66D6-98B1-4F67-A08D-1F728966DD43}"/>
                </a:ext>
              </a:extLst>
            </p:cNvPr>
            <p:cNvSpPr/>
            <p:nvPr/>
          </p:nvSpPr>
          <p:spPr>
            <a:xfrm>
              <a:off x="387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7" name="Cube 556">
              <a:extLst>
                <a:ext uri="{FF2B5EF4-FFF2-40B4-BE49-F238E27FC236}">
                  <a16:creationId xmlns:a16="http://schemas.microsoft.com/office/drawing/2014/main" id="{DC179217-1E44-4A5F-B13F-449EA5A9132B}"/>
                </a:ext>
              </a:extLst>
            </p:cNvPr>
            <p:cNvSpPr/>
            <p:nvPr/>
          </p:nvSpPr>
          <p:spPr>
            <a:xfrm>
              <a:off x="441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8" name="Cube 557">
              <a:extLst>
                <a:ext uri="{FF2B5EF4-FFF2-40B4-BE49-F238E27FC236}">
                  <a16:creationId xmlns:a16="http://schemas.microsoft.com/office/drawing/2014/main" id="{206D4BA9-6983-4263-A8E4-56667B015793}"/>
                </a:ext>
              </a:extLst>
            </p:cNvPr>
            <p:cNvSpPr/>
            <p:nvPr/>
          </p:nvSpPr>
          <p:spPr>
            <a:xfrm>
              <a:off x="495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9" name="Cube 558">
              <a:extLst>
                <a:ext uri="{FF2B5EF4-FFF2-40B4-BE49-F238E27FC236}">
                  <a16:creationId xmlns:a16="http://schemas.microsoft.com/office/drawing/2014/main" id="{27AD728C-FBC4-419C-B30B-6083E22DE882}"/>
                </a:ext>
              </a:extLst>
            </p:cNvPr>
            <p:cNvSpPr/>
            <p:nvPr/>
          </p:nvSpPr>
          <p:spPr>
            <a:xfrm>
              <a:off x="549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0" name="Cube 559">
              <a:extLst>
                <a:ext uri="{FF2B5EF4-FFF2-40B4-BE49-F238E27FC236}">
                  <a16:creationId xmlns:a16="http://schemas.microsoft.com/office/drawing/2014/main" id="{6AC77F4A-78F2-4026-921B-44FE0C045A0F}"/>
                </a:ext>
              </a:extLst>
            </p:cNvPr>
            <p:cNvSpPr/>
            <p:nvPr/>
          </p:nvSpPr>
          <p:spPr>
            <a:xfrm>
              <a:off x="603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1" name="Cube 560">
              <a:extLst>
                <a:ext uri="{FF2B5EF4-FFF2-40B4-BE49-F238E27FC236}">
                  <a16:creationId xmlns:a16="http://schemas.microsoft.com/office/drawing/2014/main" id="{3ADB88C5-9037-494D-99BD-011DA6C2E090}"/>
                </a:ext>
              </a:extLst>
            </p:cNvPr>
            <p:cNvSpPr/>
            <p:nvPr/>
          </p:nvSpPr>
          <p:spPr>
            <a:xfrm>
              <a:off x="657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2" name="Cube 561">
              <a:extLst>
                <a:ext uri="{FF2B5EF4-FFF2-40B4-BE49-F238E27FC236}">
                  <a16:creationId xmlns:a16="http://schemas.microsoft.com/office/drawing/2014/main" id="{DF303D54-BCD5-4D81-8665-85313F8A1124}"/>
                </a:ext>
              </a:extLst>
            </p:cNvPr>
            <p:cNvSpPr/>
            <p:nvPr/>
          </p:nvSpPr>
          <p:spPr>
            <a:xfrm>
              <a:off x="711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3" name="Cube 562">
              <a:extLst>
                <a:ext uri="{FF2B5EF4-FFF2-40B4-BE49-F238E27FC236}">
                  <a16:creationId xmlns:a16="http://schemas.microsoft.com/office/drawing/2014/main" id="{AEF8D35C-C41A-474C-887C-1577D9AA363B}"/>
                </a:ext>
              </a:extLst>
            </p:cNvPr>
            <p:cNvSpPr/>
            <p:nvPr/>
          </p:nvSpPr>
          <p:spPr>
            <a:xfrm>
              <a:off x="765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523" name="Gruppieren 522">
            <a:extLst>
              <a:ext uri="{FF2B5EF4-FFF2-40B4-BE49-F238E27FC236}">
                <a16:creationId xmlns:a16="http://schemas.microsoft.com/office/drawing/2014/main" id="{4A0AC8CC-90D3-4069-8F07-C9841C0C1C8F}"/>
              </a:ext>
            </a:extLst>
          </p:cNvPr>
          <p:cNvGrpSpPr/>
          <p:nvPr/>
        </p:nvGrpSpPr>
        <p:grpSpPr>
          <a:xfrm>
            <a:off x="1800000" y="3056547"/>
            <a:ext cx="7200000" cy="720000"/>
            <a:chOff x="1172847" y="1185366"/>
            <a:chExt cx="7200000" cy="720000"/>
          </a:xfrm>
          <a:solidFill>
            <a:schemeClr val="bg1"/>
          </a:solidFill>
        </p:grpSpPr>
        <p:sp>
          <p:nvSpPr>
            <p:cNvPr id="538" name="Cube 537">
              <a:extLst>
                <a:ext uri="{FF2B5EF4-FFF2-40B4-BE49-F238E27FC236}">
                  <a16:creationId xmlns:a16="http://schemas.microsoft.com/office/drawing/2014/main" id="{734C8F1E-DB71-413D-A3B4-B9AC4261A9B5}"/>
                </a:ext>
              </a:extLst>
            </p:cNvPr>
            <p:cNvSpPr/>
            <p:nvPr/>
          </p:nvSpPr>
          <p:spPr>
            <a:xfrm>
              <a:off x="117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9" name="Cube 538">
              <a:extLst>
                <a:ext uri="{FF2B5EF4-FFF2-40B4-BE49-F238E27FC236}">
                  <a16:creationId xmlns:a16="http://schemas.microsoft.com/office/drawing/2014/main" id="{FC4A3432-6B68-4A00-BDE0-87C30505400B}"/>
                </a:ext>
              </a:extLst>
            </p:cNvPr>
            <p:cNvSpPr/>
            <p:nvPr/>
          </p:nvSpPr>
          <p:spPr>
            <a:xfrm>
              <a:off x="171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0" name="Cube 539">
              <a:extLst>
                <a:ext uri="{FF2B5EF4-FFF2-40B4-BE49-F238E27FC236}">
                  <a16:creationId xmlns:a16="http://schemas.microsoft.com/office/drawing/2014/main" id="{F21DD234-E389-47F5-A5C1-6244E2D3A141}"/>
                </a:ext>
              </a:extLst>
            </p:cNvPr>
            <p:cNvSpPr/>
            <p:nvPr/>
          </p:nvSpPr>
          <p:spPr>
            <a:xfrm>
              <a:off x="225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1" name="Cube 540">
              <a:extLst>
                <a:ext uri="{FF2B5EF4-FFF2-40B4-BE49-F238E27FC236}">
                  <a16:creationId xmlns:a16="http://schemas.microsoft.com/office/drawing/2014/main" id="{F93C7C27-63AB-4F0C-A893-8E236F99717A}"/>
                </a:ext>
              </a:extLst>
            </p:cNvPr>
            <p:cNvSpPr/>
            <p:nvPr/>
          </p:nvSpPr>
          <p:spPr>
            <a:xfrm>
              <a:off x="279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2" name="Cube 541">
              <a:extLst>
                <a:ext uri="{FF2B5EF4-FFF2-40B4-BE49-F238E27FC236}">
                  <a16:creationId xmlns:a16="http://schemas.microsoft.com/office/drawing/2014/main" id="{7FC8E1AF-043A-4711-8EDB-5012911F2E2C}"/>
                </a:ext>
              </a:extLst>
            </p:cNvPr>
            <p:cNvSpPr/>
            <p:nvPr/>
          </p:nvSpPr>
          <p:spPr>
            <a:xfrm>
              <a:off x="333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3" name="Cube 542">
              <a:extLst>
                <a:ext uri="{FF2B5EF4-FFF2-40B4-BE49-F238E27FC236}">
                  <a16:creationId xmlns:a16="http://schemas.microsoft.com/office/drawing/2014/main" id="{5D00A8C0-0AAE-42B8-BDF0-A9E09C65DBFF}"/>
                </a:ext>
              </a:extLst>
            </p:cNvPr>
            <p:cNvSpPr/>
            <p:nvPr/>
          </p:nvSpPr>
          <p:spPr>
            <a:xfrm>
              <a:off x="387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4" name="Cube 543">
              <a:extLst>
                <a:ext uri="{FF2B5EF4-FFF2-40B4-BE49-F238E27FC236}">
                  <a16:creationId xmlns:a16="http://schemas.microsoft.com/office/drawing/2014/main" id="{33006BEC-FD11-4B62-829E-7C4FEE959A79}"/>
                </a:ext>
              </a:extLst>
            </p:cNvPr>
            <p:cNvSpPr/>
            <p:nvPr/>
          </p:nvSpPr>
          <p:spPr>
            <a:xfrm>
              <a:off x="441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5" name="Cube 544">
              <a:extLst>
                <a:ext uri="{FF2B5EF4-FFF2-40B4-BE49-F238E27FC236}">
                  <a16:creationId xmlns:a16="http://schemas.microsoft.com/office/drawing/2014/main" id="{E20ABF11-1580-4B0C-B072-6433FABEB248}"/>
                </a:ext>
              </a:extLst>
            </p:cNvPr>
            <p:cNvSpPr/>
            <p:nvPr/>
          </p:nvSpPr>
          <p:spPr>
            <a:xfrm>
              <a:off x="495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6" name="Cube 545">
              <a:extLst>
                <a:ext uri="{FF2B5EF4-FFF2-40B4-BE49-F238E27FC236}">
                  <a16:creationId xmlns:a16="http://schemas.microsoft.com/office/drawing/2014/main" id="{FEC4E565-6AB6-46FC-A03E-2440977AC933}"/>
                </a:ext>
              </a:extLst>
            </p:cNvPr>
            <p:cNvSpPr/>
            <p:nvPr/>
          </p:nvSpPr>
          <p:spPr>
            <a:xfrm>
              <a:off x="549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7" name="Cube 546">
              <a:extLst>
                <a:ext uri="{FF2B5EF4-FFF2-40B4-BE49-F238E27FC236}">
                  <a16:creationId xmlns:a16="http://schemas.microsoft.com/office/drawing/2014/main" id="{43C659FA-06F9-4A33-A251-E250CA0B2AE4}"/>
                </a:ext>
              </a:extLst>
            </p:cNvPr>
            <p:cNvSpPr/>
            <p:nvPr/>
          </p:nvSpPr>
          <p:spPr>
            <a:xfrm>
              <a:off x="603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8" name="Cube 547">
              <a:extLst>
                <a:ext uri="{FF2B5EF4-FFF2-40B4-BE49-F238E27FC236}">
                  <a16:creationId xmlns:a16="http://schemas.microsoft.com/office/drawing/2014/main" id="{64D0900B-C82E-4A6C-87EA-F6A154BDDE58}"/>
                </a:ext>
              </a:extLst>
            </p:cNvPr>
            <p:cNvSpPr/>
            <p:nvPr/>
          </p:nvSpPr>
          <p:spPr>
            <a:xfrm>
              <a:off x="657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9" name="Cube 548">
              <a:extLst>
                <a:ext uri="{FF2B5EF4-FFF2-40B4-BE49-F238E27FC236}">
                  <a16:creationId xmlns:a16="http://schemas.microsoft.com/office/drawing/2014/main" id="{852D2DF8-BBD6-4C2F-84B5-02CA536BBD7A}"/>
                </a:ext>
              </a:extLst>
            </p:cNvPr>
            <p:cNvSpPr/>
            <p:nvPr/>
          </p:nvSpPr>
          <p:spPr>
            <a:xfrm>
              <a:off x="711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0" name="Cube 549">
              <a:extLst>
                <a:ext uri="{FF2B5EF4-FFF2-40B4-BE49-F238E27FC236}">
                  <a16:creationId xmlns:a16="http://schemas.microsoft.com/office/drawing/2014/main" id="{7714F16E-9FB9-45C6-B41B-4F648CB54A00}"/>
                </a:ext>
              </a:extLst>
            </p:cNvPr>
            <p:cNvSpPr/>
            <p:nvPr/>
          </p:nvSpPr>
          <p:spPr>
            <a:xfrm>
              <a:off x="765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524" name="Gruppieren 523">
            <a:extLst>
              <a:ext uri="{FF2B5EF4-FFF2-40B4-BE49-F238E27FC236}">
                <a16:creationId xmlns:a16="http://schemas.microsoft.com/office/drawing/2014/main" id="{B76205D7-0B95-4FB2-8ACB-FA8B18A0DBD9}"/>
              </a:ext>
            </a:extLst>
          </p:cNvPr>
          <p:cNvGrpSpPr/>
          <p:nvPr/>
        </p:nvGrpSpPr>
        <p:grpSpPr>
          <a:xfrm>
            <a:off x="1800000" y="2521157"/>
            <a:ext cx="7200000" cy="720000"/>
            <a:chOff x="1172847" y="1185366"/>
            <a:chExt cx="7200000" cy="720000"/>
          </a:xfrm>
          <a:solidFill>
            <a:schemeClr val="bg1"/>
          </a:solidFill>
        </p:grpSpPr>
        <p:sp>
          <p:nvSpPr>
            <p:cNvPr id="525" name="Cube 524">
              <a:extLst>
                <a:ext uri="{FF2B5EF4-FFF2-40B4-BE49-F238E27FC236}">
                  <a16:creationId xmlns:a16="http://schemas.microsoft.com/office/drawing/2014/main" id="{1B0ED7C5-6D9C-487E-AE84-44B44A62A827}"/>
                </a:ext>
              </a:extLst>
            </p:cNvPr>
            <p:cNvSpPr/>
            <p:nvPr/>
          </p:nvSpPr>
          <p:spPr>
            <a:xfrm>
              <a:off x="117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6" name="Cube 525">
              <a:extLst>
                <a:ext uri="{FF2B5EF4-FFF2-40B4-BE49-F238E27FC236}">
                  <a16:creationId xmlns:a16="http://schemas.microsoft.com/office/drawing/2014/main" id="{ABCDFBA8-5FE1-4C4F-A818-4098D6BCD32F}"/>
                </a:ext>
              </a:extLst>
            </p:cNvPr>
            <p:cNvSpPr/>
            <p:nvPr/>
          </p:nvSpPr>
          <p:spPr>
            <a:xfrm>
              <a:off x="171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7" name="Cube 526">
              <a:extLst>
                <a:ext uri="{FF2B5EF4-FFF2-40B4-BE49-F238E27FC236}">
                  <a16:creationId xmlns:a16="http://schemas.microsoft.com/office/drawing/2014/main" id="{ED44F0C6-F130-40AA-BA1C-8D29A5C0E770}"/>
                </a:ext>
              </a:extLst>
            </p:cNvPr>
            <p:cNvSpPr/>
            <p:nvPr/>
          </p:nvSpPr>
          <p:spPr>
            <a:xfrm>
              <a:off x="225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8" name="Cube 527">
              <a:extLst>
                <a:ext uri="{FF2B5EF4-FFF2-40B4-BE49-F238E27FC236}">
                  <a16:creationId xmlns:a16="http://schemas.microsoft.com/office/drawing/2014/main" id="{C7A1C68E-198D-4927-8245-0583AC065D35}"/>
                </a:ext>
              </a:extLst>
            </p:cNvPr>
            <p:cNvSpPr/>
            <p:nvPr/>
          </p:nvSpPr>
          <p:spPr>
            <a:xfrm>
              <a:off x="279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9" name="Cube 528">
              <a:extLst>
                <a:ext uri="{FF2B5EF4-FFF2-40B4-BE49-F238E27FC236}">
                  <a16:creationId xmlns:a16="http://schemas.microsoft.com/office/drawing/2014/main" id="{5A0727AD-9F03-4055-9535-8F8BAB6A89E8}"/>
                </a:ext>
              </a:extLst>
            </p:cNvPr>
            <p:cNvSpPr/>
            <p:nvPr/>
          </p:nvSpPr>
          <p:spPr>
            <a:xfrm>
              <a:off x="333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0" name="Cube 529">
              <a:extLst>
                <a:ext uri="{FF2B5EF4-FFF2-40B4-BE49-F238E27FC236}">
                  <a16:creationId xmlns:a16="http://schemas.microsoft.com/office/drawing/2014/main" id="{8723949A-E949-4820-A16C-CB2E013D2AEC}"/>
                </a:ext>
              </a:extLst>
            </p:cNvPr>
            <p:cNvSpPr/>
            <p:nvPr/>
          </p:nvSpPr>
          <p:spPr>
            <a:xfrm>
              <a:off x="387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1" name="Cube 530">
              <a:extLst>
                <a:ext uri="{FF2B5EF4-FFF2-40B4-BE49-F238E27FC236}">
                  <a16:creationId xmlns:a16="http://schemas.microsoft.com/office/drawing/2014/main" id="{34464E96-D6C5-4E95-B8B1-0792992E7E32}"/>
                </a:ext>
              </a:extLst>
            </p:cNvPr>
            <p:cNvSpPr/>
            <p:nvPr/>
          </p:nvSpPr>
          <p:spPr>
            <a:xfrm>
              <a:off x="441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2" name="Cube 531">
              <a:extLst>
                <a:ext uri="{FF2B5EF4-FFF2-40B4-BE49-F238E27FC236}">
                  <a16:creationId xmlns:a16="http://schemas.microsoft.com/office/drawing/2014/main" id="{208CBB7D-AE0F-41B9-BAE4-C3BCC6F0C57C}"/>
                </a:ext>
              </a:extLst>
            </p:cNvPr>
            <p:cNvSpPr/>
            <p:nvPr/>
          </p:nvSpPr>
          <p:spPr>
            <a:xfrm>
              <a:off x="495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3" name="Cube 532">
              <a:extLst>
                <a:ext uri="{FF2B5EF4-FFF2-40B4-BE49-F238E27FC236}">
                  <a16:creationId xmlns:a16="http://schemas.microsoft.com/office/drawing/2014/main" id="{C471F25A-5AD2-4E59-96EB-04D102836DD6}"/>
                </a:ext>
              </a:extLst>
            </p:cNvPr>
            <p:cNvSpPr/>
            <p:nvPr/>
          </p:nvSpPr>
          <p:spPr>
            <a:xfrm>
              <a:off x="549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4" name="Cube 533">
              <a:extLst>
                <a:ext uri="{FF2B5EF4-FFF2-40B4-BE49-F238E27FC236}">
                  <a16:creationId xmlns:a16="http://schemas.microsoft.com/office/drawing/2014/main" id="{41134DBA-A9F1-42AE-80DF-51ED45E85229}"/>
                </a:ext>
              </a:extLst>
            </p:cNvPr>
            <p:cNvSpPr/>
            <p:nvPr/>
          </p:nvSpPr>
          <p:spPr>
            <a:xfrm>
              <a:off x="603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5" name="Cube 534">
              <a:extLst>
                <a:ext uri="{FF2B5EF4-FFF2-40B4-BE49-F238E27FC236}">
                  <a16:creationId xmlns:a16="http://schemas.microsoft.com/office/drawing/2014/main" id="{E5E99B79-1F35-4CA3-A38D-F43E86222528}"/>
                </a:ext>
              </a:extLst>
            </p:cNvPr>
            <p:cNvSpPr/>
            <p:nvPr/>
          </p:nvSpPr>
          <p:spPr>
            <a:xfrm>
              <a:off x="657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6" name="Cube 535">
              <a:extLst>
                <a:ext uri="{FF2B5EF4-FFF2-40B4-BE49-F238E27FC236}">
                  <a16:creationId xmlns:a16="http://schemas.microsoft.com/office/drawing/2014/main" id="{CE973EBF-D9F8-4B18-99BE-6C7F84459FCB}"/>
                </a:ext>
              </a:extLst>
            </p:cNvPr>
            <p:cNvSpPr/>
            <p:nvPr/>
          </p:nvSpPr>
          <p:spPr>
            <a:xfrm>
              <a:off x="711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7" name="Cube 536">
              <a:extLst>
                <a:ext uri="{FF2B5EF4-FFF2-40B4-BE49-F238E27FC236}">
                  <a16:creationId xmlns:a16="http://schemas.microsoft.com/office/drawing/2014/main" id="{718E065C-D23C-427C-B30E-AA97B2347637}"/>
                </a:ext>
              </a:extLst>
            </p:cNvPr>
            <p:cNvSpPr/>
            <p:nvPr/>
          </p:nvSpPr>
          <p:spPr>
            <a:xfrm>
              <a:off x="7652847" y="1185366"/>
              <a:ext cx="720000" cy="720000"/>
            </a:xfrm>
            <a:prstGeom prst="cube">
              <a:avLst/>
            </a:prstGeom>
            <a:grp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Volumetric shadow Volume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41CEE7B-B602-4647-9969-66402322E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6" name="Wolke 225">
            <a:extLst>
              <a:ext uri="{FF2B5EF4-FFF2-40B4-BE49-F238E27FC236}">
                <a16:creationId xmlns:a16="http://schemas.microsoft.com/office/drawing/2014/main" id="{0CEF5D28-AE20-4CEF-9D2C-28DB5F07F2A9}"/>
              </a:ext>
            </a:extLst>
          </p:cNvPr>
          <p:cNvSpPr/>
          <p:nvPr/>
        </p:nvSpPr>
        <p:spPr>
          <a:xfrm>
            <a:off x="3379702" y="3056547"/>
            <a:ext cx="3894028" cy="2354985"/>
          </a:xfrm>
          <a:prstGeom prst="cloud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 w="6350">
            <a:solidFill>
              <a:schemeClr val="accent1">
                <a:shade val="5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07" name="Gruppieren 606">
            <a:extLst>
              <a:ext uri="{FF2B5EF4-FFF2-40B4-BE49-F238E27FC236}">
                <a16:creationId xmlns:a16="http://schemas.microsoft.com/office/drawing/2014/main" id="{FD13E60C-2A98-4EAD-A392-9D90B8D97EF5}"/>
              </a:ext>
            </a:extLst>
          </p:cNvPr>
          <p:cNvGrpSpPr/>
          <p:nvPr/>
        </p:nvGrpSpPr>
        <p:grpSpPr>
          <a:xfrm>
            <a:off x="4176170" y="2942491"/>
            <a:ext cx="127607" cy="2808321"/>
            <a:chOff x="4168074" y="2933783"/>
            <a:chExt cx="127607" cy="2808321"/>
          </a:xfrm>
        </p:grpSpPr>
        <p:cxnSp>
          <p:nvCxnSpPr>
            <p:cNvPr id="229" name="Gerade Verbindung mit Pfeil 228">
              <a:extLst>
                <a:ext uri="{FF2B5EF4-FFF2-40B4-BE49-F238E27FC236}">
                  <a16:creationId xmlns:a16="http://schemas.microsoft.com/office/drawing/2014/main" id="{CDD185D1-BB7F-4940-A0D4-8E0CE7C88090}"/>
                </a:ext>
              </a:extLst>
            </p:cNvPr>
            <p:cNvCxnSpPr>
              <a:cxnSpLocks/>
              <a:stCxn id="231" idx="4"/>
              <a:endCxn id="237" idx="0"/>
            </p:cNvCxnSpPr>
            <p:nvPr/>
          </p:nvCxnSpPr>
          <p:spPr>
            <a:xfrm>
              <a:off x="4227262" y="3052158"/>
              <a:ext cx="9232" cy="257157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F6619532-D00D-4C7B-B450-F0E5657AA3C2}"/>
                </a:ext>
              </a:extLst>
            </p:cNvPr>
            <p:cNvSpPr/>
            <p:nvPr/>
          </p:nvSpPr>
          <p:spPr>
            <a:xfrm>
              <a:off x="4168074" y="2933783"/>
              <a:ext cx="118375" cy="1183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1AD1B791-6DFE-43FD-91CA-16E7339B305F}"/>
                </a:ext>
              </a:extLst>
            </p:cNvPr>
            <p:cNvSpPr/>
            <p:nvPr/>
          </p:nvSpPr>
          <p:spPr>
            <a:xfrm>
              <a:off x="4168074" y="3465897"/>
              <a:ext cx="118375" cy="1183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87A8A6DD-C743-44B6-8904-2406059571EE}"/>
                </a:ext>
              </a:extLst>
            </p:cNvPr>
            <p:cNvSpPr/>
            <p:nvPr/>
          </p:nvSpPr>
          <p:spPr>
            <a:xfrm>
              <a:off x="4168074" y="3998011"/>
              <a:ext cx="118375" cy="118375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98C5EA24-F2B3-4D0B-9D3C-577AB7E159F0}"/>
                </a:ext>
              </a:extLst>
            </p:cNvPr>
            <p:cNvSpPr/>
            <p:nvPr/>
          </p:nvSpPr>
          <p:spPr>
            <a:xfrm>
              <a:off x="4168074" y="4530125"/>
              <a:ext cx="118375" cy="11837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0064AC00-DC25-4FFC-AC87-F31ECFE77CEA}"/>
                </a:ext>
              </a:extLst>
            </p:cNvPr>
            <p:cNvSpPr/>
            <p:nvPr/>
          </p:nvSpPr>
          <p:spPr>
            <a:xfrm>
              <a:off x="4168074" y="5062239"/>
              <a:ext cx="118375" cy="118375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31C5CF99-67F6-4EE6-B41E-52D5034468EB}"/>
                </a:ext>
              </a:extLst>
            </p:cNvPr>
            <p:cNvSpPr/>
            <p:nvPr/>
          </p:nvSpPr>
          <p:spPr>
            <a:xfrm>
              <a:off x="4177306" y="5623729"/>
              <a:ext cx="118375" cy="118375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06" name="Gruppieren 605">
            <a:extLst>
              <a:ext uri="{FF2B5EF4-FFF2-40B4-BE49-F238E27FC236}">
                <a16:creationId xmlns:a16="http://schemas.microsoft.com/office/drawing/2014/main" id="{9DFF0B2B-AABC-4001-BF25-A8760609BDA4}"/>
              </a:ext>
            </a:extLst>
          </p:cNvPr>
          <p:cNvGrpSpPr/>
          <p:nvPr/>
        </p:nvGrpSpPr>
        <p:grpSpPr>
          <a:xfrm>
            <a:off x="6848490" y="2933358"/>
            <a:ext cx="118375" cy="2858793"/>
            <a:chOff x="5794680" y="2908123"/>
            <a:chExt cx="118375" cy="2858793"/>
          </a:xfrm>
        </p:grpSpPr>
        <p:cxnSp>
          <p:nvCxnSpPr>
            <p:cNvPr id="242" name="Gerade Verbindung mit Pfeil 241">
              <a:extLst>
                <a:ext uri="{FF2B5EF4-FFF2-40B4-BE49-F238E27FC236}">
                  <a16:creationId xmlns:a16="http://schemas.microsoft.com/office/drawing/2014/main" id="{EB650FF8-0D42-433D-8D50-D2C01803E29D}"/>
                </a:ext>
              </a:extLst>
            </p:cNvPr>
            <p:cNvCxnSpPr>
              <a:cxnSpLocks/>
              <a:stCxn id="243" idx="4"/>
              <a:endCxn id="249" idx="0"/>
            </p:cNvCxnSpPr>
            <p:nvPr/>
          </p:nvCxnSpPr>
          <p:spPr>
            <a:xfrm>
              <a:off x="5853868" y="3026498"/>
              <a:ext cx="0" cy="262204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A4ED1349-AA23-40B7-9DD4-9D91A3AC8A6C}"/>
                </a:ext>
              </a:extLst>
            </p:cNvPr>
            <p:cNvSpPr/>
            <p:nvPr/>
          </p:nvSpPr>
          <p:spPr>
            <a:xfrm>
              <a:off x="5794680" y="2908123"/>
              <a:ext cx="118375" cy="11837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D6F89C17-279F-48E9-BABA-BC466A992CC0}"/>
                </a:ext>
              </a:extLst>
            </p:cNvPr>
            <p:cNvSpPr/>
            <p:nvPr/>
          </p:nvSpPr>
          <p:spPr>
            <a:xfrm>
              <a:off x="5794680" y="3456207"/>
              <a:ext cx="118375" cy="118375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43865F51-7D28-44BF-900D-D67E91E5FCC5}"/>
                </a:ext>
              </a:extLst>
            </p:cNvPr>
            <p:cNvSpPr/>
            <p:nvPr/>
          </p:nvSpPr>
          <p:spPr>
            <a:xfrm>
              <a:off x="5794680" y="4004291"/>
              <a:ext cx="118375" cy="11837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1F2B7940-BF6B-434C-981B-935AC4712E1B}"/>
                </a:ext>
              </a:extLst>
            </p:cNvPr>
            <p:cNvSpPr/>
            <p:nvPr/>
          </p:nvSpPr>
          <p:spPr>
            <a:xfrm>
              <a:off x="5794680" y="4552375"/>
              <a:ext cx="118375" cy="11837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94FC7DD5-C78C-4820-9124-F910E565D911}"/>
                </a:ext>
              </a:extLst>
            </p:cNvPr>
            <p:cNvSpPr/>
            <p:nvPr/>
          </p:nvSpPr>
          <p:spPr>
            <a:xfrm>
              <a:off x="5794680" y="5100459"/>
              <a:ext cx="118375" cy="118375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1B1355A2-8F3C-4611-99BE-5C5668FB7D38}"/>
                </a:ext>
              </a:extLst>
            </p:cNvPr>
            <p:cNvSpPr/>
            <p:nvPr/>
          </p:nvSpPr>
          <p:spPr>
            <a:xfrm>
              <a:off x="5794680" y="5648541"/>
              <a:ext cx="118375" cy="118375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17" name="Parallelogramm 616">
            <a:extLst>
              <a:ext uri="{FF2B5EF4-FFF2-40B4-BE49-F238E27FC236}">
                <a16:creationId xmlns:a16="http://schemas.microsoft.com/office/drawing/2014/main" id="{C067444C-0670-4B74-905C-5F8065139195}"/>
              </a:ext>
            </a:extLst>
          </p:cNvPr>
          <p:cNvSpPr/>
          <p:nvPr/>
        </p:nvSpPr>
        <p:spPr>
          <a:xfrm>
            <a:off x="1798476" y="1976935"/>
            <a:ext cx="7783674" cy="721485"/>
          </a:xfrm>
          <a:prstGeom prst="parallelogram">
            <a:avLst>
              <a:gd name="adj" fmla="val 100954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9" name="Wolke 238">
            <a:extLst>
              <a:ext uri="{FF2B5EF4-FFF2-40B4-BE49-F238E27FC236}">
                <a16:creationId xmlns:a16="http://schemas.microsoft.com/office/drawing/2014/main" id="{F6ECEF7A-0EC8-4C18-A868-D22405554412}"/>
              </a:ext>
            </a:extLst>
          </p:cNvPr>
          <p:cNvSpPr/>
          <p:nvPr/>
        </p:nvSpPr>
        <p:spPr>
          <a:xfrm>
            <a:off x="5976157" y="1401709"/>
            <a:ext cx="3473776" cy="1149447"/>
          </a:xfrm>
          <a:prstGeom prst="cloud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Cloud</a:t>
            </a:r>
          </a:p>
        </p:txBody>
      </p:sp>
      <p:grpSp>
        <p:nvGrpSpPr>
          <p:cNvPr id="626" name="Gruppieren 625">
            <a:extLst>
              <a:ext uri="{FF2B5EF4-FFF2-40B4-BE49-F238E27FC236}">
                <a16:creationId xmlns:a16="http://schemas.microsoft.com/office/drawing/2014/main" id="{809ECE96-4D2A-4D95-A723-BB3E840C6AA4}"/>
              </a:ext>
            </a:extLst>
          </p:cNvPr>
          <p:cNvGrpSpPr/>
          <p:nvPr/>
        </p:nvGrpSpPr>
        <p:grpSpPr>
          <a:xfrm>
            <a:off x="2033084" y="2933358"/>
            <a:ext cx="127607" cy="2808321"/>
            <a:chOff x="4168074" y="2933783"/>
            <a:chExt cx="127607" cy="2808321"/>
          </a:xfrm>
        </p:grpSpPr>
        <p:cxnSp>
          <p:nvCxnSpPr>
            <p:cNvPr id="627" name="Gerade Verbindung mit Pfeil 626">
              <a:extLst>
                <a:ext uri="{FF2B5EF4-FFF2-40B4-BE49-F238E27FC236}">
                  <a16:creationId xmlns:a16="http://schemas.microsoft.com/office/drawing/2014/main" id="{5282CE4E-0F83-40E0-81ED-B619285E58DD}"/>
                </a:ext>
              </a:extLst>
            </p:cNvPr>
            <p:cNvCxnSpPr>
              <a:cxnSpLocks/>
              <a:stCxn id="628" idx="4"/>
              <a:endCxn id="633" idx="0"/>
            </p:cNvCxnSpPr>
            <p:nvPr/>
          </p:nvCxnSpPr>
          <p:spPr>
            <a:xfrm>
              <a:off x="4227262" y="3052158"/>
              <a:ext cx="9232" cy="257157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8" name="Ellipse 627">
              <a:extLst>
                <a:ext uri="{FF2B5EF4-FFF2-40B4-BE49-F238E27FC236}">
                  <a16:creationId xmlns:a16="http://schemas.microsoft.com/office/drawing/2014/main" id="{C87B0F25-E923-4F59-A56D-2ABF4DA98350}"/>
                </a:ext>
              </a:extLst>
            </p:cNvPr>
            <p:cNvSpPr/>
            <p:nvPr/>
          </p:nvSpPr>
          <p:spPr>
            <a:xfrm>
              <a:off x="4168074" y="2933783"/>
              <a:ext cx="118375" cy="1183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9" name="Ellipse 628">
              <a:extLst>
                <a:ext uri="{FF2B5EF4-FFF2-40B4-BE49-F238E27FC236}">
                  <a16:creationId xmlns:a16="http://schemas.microsoft.com/office/drawing/2014/main" id="{719AF86F-2220-4D0E-AEA2-1C520E883472}"/>
                </a:ext>
              </a:extLst>
            </p:cNvPr>
            <p:cNvSpPr/>
            <p:nvPr/>
          </p:nvSpPr>
          <p:spPr>
            <a:xfrm>
              <a:off x="4168074" y="3465897"/>
              <a:ext cx="118375" cy="1183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0" name="Ellipse 629">
              <a:extLst>
                <a:ext uri="{FF2B5EF4-FFF2-40B4-BE49-F238E27FC236}">
                  <a16:creationId xmlns:a16="http://schemas.microsoft.com/office/drawing/2014/main" id="{E14D95E9-A5D9-4183-85D7-3D379C1A48C1}"/>
                </a:ext>
              </a:extLst>
            </p:cNvPr>
            <p:cNvSpPr/>
            <p:nvPr/>
          </p:nvSpPr>
          <p:spPr>
            <a:xfrm>
              <a:off x="4168074" y="3998011"/>
              <a:ext cx="118375" cy="1183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1" name="Ellipse 630">
              <a:extLst>
                <a:ext uri="{FF2B5EF4-FFF2-40B4-BE49-F238E27FC236}">
                  <a16:creationId xmlns:a16="http://schemas.microsoft.com/office/drawing/2014/main" id="{CFA71CC9-12E4-4C03-B21D-EA41D95845DE}"/>
                </a:ext>
              </a:extLst>
            </p:cNvPr>
            <p:cNvSpPr/>
            <p:nvPr/>
          </p:nvSpPr>
          <p:spPr>
            <a:xfrm>
              <a:off x="4168074" y="4530125"/>
              <a:ext cx="118375" cy="1183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2" name="Ellipse 631">
              <a:extLst>
                <a:ext uri="{FF2B5EF4-FFF2-40B4-BE49-F238E27FC236}">
                  <a16:creationId xmlns:a16="http://schemas.microsoft.com/office/drawing/2014/main" id="{C7AB351B-9E6D-492D-AC50-C683B74FE852}"/>
                </a:ext>
              </a:extLst>
            </p:cNvPr>
            <p:cNvSpPr/>
            <p:nvPr/>
          </p:nvSpPr>
          <p:spPr>
            <a:xfrm>
              <a:off x="4168074" y="5062239"/>
              <a:ext cx="118375" cy="1183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3" name="Ellipse 632">
              <a:extLst>
                <a:ext uri="{FF2B5EF4-FFF2-40B4-BE49-F238E27FC236}">
                  <a16:creationId xmlns:a16="http://schemas.microsoft.com/office/drawing/2014/main" id="{F9228047-FFF6-4FDA-A03A-90A4DAE9506B}"/>
                </a:ext>
              </a:extLst>
            </p:cNvPr>
            <p:cNvSpPr/>
            <p:nvPr/>
          </p:nvSpPr>
          <p:spPr>
            <a:xfrm>
              <a:off x="4177306" y="5623729"/>
              <a:ext cx="118375" cy="1183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4" name="Gruppieren 633">
            <a:extLst>
              <a:ext uri="{FF2B5EF4-FFF2-40B4-BE49-F238E27FC236}">
                <a16:creationId xmlns:a16="http://schemas.microsoft.com/office/drawing/2014/main" id="{5AB32CEE-CD33-4503-9339-67D68FD13E6A}"/>
              </a:ext>
            </a:extLst>
          </p:cNvPr>
          <p:cNvGrpSpPr/>
          <p:nvPr/>
        </p:nvGrpSpPr>
        <p:grpSpPr>
          <a:xfrm>
            <a:off x="2546196" y="2933358"/>
            <a:ext cx="127607" cy="2808321"/>
            <a:chOff x="4168074" y="2933783"/>
            <a:chExt cx="127607" cy="2808321"/>
          </a:xfrm>
        </p:grpSpPr>
        <p:cxnSp>
          <p:nvCxnSpPr>
            <p:cNvPr id="635" name="Gerade Verbindung mit Pfeil 634">
              <a:extLst>
                <a:ext uri="{FF2B5EF4-FFF2-40B4-BE49-F238E27FC236}">
                  <a16:creationId xmlns:a16="http://schemas.microsoft.com/office/drawing/2014/main" id="{01BCBE3B-1909-4508-B0D8-B33B3809BC1D}"/>
                </a:ext>
              </a:extLst>
            </p:cNvPr>
            <p:cNvCxnSpPr>
              <a:cxnSpLocks/>
              <a:stCxn id="636" idx="4"/>
              <a:endCxn id="641" idx="0"/>
            </p:cNvCxnSpPr>
            <p:nvPr/>
          </p:nvCxnSpPr>
          <p:spPr>
            <a:xfrm>
              <a:off x="4227262" y="3052158"/>
              <a:ext cx="9232" cy="257157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6" name="Ellipse 635">
              <a:extLst>
                <a:ext uri="{FF2B5EF4-FFF2-40B4-BE49-F238E27FC236}">
                  <a16:creationId xmlns:a16="http://schemas.microsoft.com/office/drawing/2014/main" id="{6763E2BA-3487-47C2-A618-8BF69A90E0BF}"/>
                </a:ext>
              </a:extLst>
            </p:cNvPr>
            <p:cNvSpPr/>
            <p:nvPr/>
          </p:nvSpPr>
          <p:spPr>
            <a:xfrm>
              <a:off x="4168074" y="2933783"/>
              <a:ext cx="118375" cy="1183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7" name="Ellipse 636">
              <a:extLst>
                <a:ext uri="{FF2B5EF4-FFF2-40B4-BE49-F238E27FC236}">
                  <a16:creationId xmlns:a16="http://schemas.microsoft.com/office/drawing/2014/main" id="{D5B2E8C6-C737-4308-A0DA-3BE9BEF455AF}"/>
                </a:ext>
              </a:extLst>
            </p:cNvPr>
            <p:cNvSpPr/>
            <p:nvPr/>
          </p:nvSpPr>
          <p:spPr>
            <a:xfrm>
              <a:off x="4168074" y="3465897"/>
              <a:ext cx="118375" cy="1183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8" name="Ellipse 637">
              <a:extLst>
                <a:ext uri="{FF2B5EF4-FFF2-40B4-BE49-F238E27FC236}">
                  <a16:creationId xmlns:a16="http://schemas.microsoft.com/office/drawing/2014/main" id="{E898653C-6B6A-490F-838A-BD74472FABC3}"/>
                </a:ext>
              </a:extLst>
            </p:cNvPr>
            <p:cNvSpPr/>
            <p:nvPr/>
          </p:nvSpPr>
          <p:spPr>
            <a:xfrm>
              <a:off x="4168074" y="3998011"/>
              <a:ext cx="118375" cy="1183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9" name="Ellipse 638">
              <a:extLst>
                <a:ext uri="{FF2B5EF4-FFF2-40B4-BE49-F238E27FC236}">
                  <a16:creationId xmlns:a16="http://schemas.microsoft.com/office/drawing/2014/main" id="{621BBD35-BE92-4FF7-9268-8D78B5344AAE}"/>
                </a:ext>
              </a:extLst>
            </p:cNvPr>
            <p:cNvSpPr/>
            <p:nvPr/>
          </p:nvSpPr>
          <p:spPr>
            <a:xfrm>
              <a:off x="4168074" y="4530125"/>
              <a:ext cx="118375" cy="1183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0" name="Ellipse 639">
              <a:extLst>
                <a:ext uri="{FF2B5EF4-FFF2-40B4-BE49-F238E27FC236}">
                  <a16:creationId xmlns:a16="http://schemas.microsoft.com/office/drawing/2014/main" id="{D417EE9B-97DD-46B3-BA16-1989CE93304F}"/>
                </a:ext>
              </a:extLst>
            </p:cNvPr>
            <p:cNvSpPr/>
            <p:nvPr/>
          </p:nvSpPr>
          <p:spPr>
            <a:xfrm>
              <a:off x="4168074" y="5062239"/>
              <a:ext cx="118375" cy="1183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1" name="Ellipse 640">
              <a:extLst>
                <a:ext uri="{FF2B5EF4-FFF2-40B4-BE49-F238E27FC236}">
                  <a16:creationId xmlns:a16="http://schemas.microsoft.com/office/drawing/2014/main" id="{F9350508-D44E-4AFC-B0BF-48E594CEB991}"/>
                </a:ext>
              </a:extLst>
            </p:cNvPr>
            <p:cNvSpPr/>
            <p:nvPr/>
          </p:nvSpPr>
          <p:spPr>
            <a:xfrm>
              <a:off x="4177306" y="5623729"/>
              <a:ext cx="118375" cy="1183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42" name="Gruppieren 641">
            <a:extLst>
              <a:ext uri="{FF2B5EF4-FFF2-40B4-BE49-F238E27FC236}">
                <a16:creationId xmlns:a16="http://schemas.microsoft.com/office/drawing/2014/main" id="{F612664C-33DD-4D93-BAE9-348613C9E112}"/>
              </a:ext>
            </a:extLst>
          </p:cNvPr>
          <p:cNvGrpSpPr/>
          <p:nvPr/>
        </p:nvGrpSpPr>
        <p:grpSpPr>
          <a:xfrm>
            <a:off x="3080838" y="2933358"/>
            <a:ext cx="127607" cy="2808321"/>
            <a:chOff x="4168074" y="2933783"/>
            <a:chExt cx="127607" cy="2808321"/>
          </a:xfrm>
        </p:grpSpPr>
        <p:cxnSp>
          <p:nvCxnSpPr>
            <p:cNvPr id="643" name="Gerade Verbindung mit Pfeil 642">
              <a:extLst>
                <a:ext uri="{FF2B5EF4-FFF2-40B4-BE49-F238E27FC236}">
                  <a16:creationId xmlns:a16="http://schemas.microsoft.com/office/drawing/2014/main" id="{7507C029-C8E0-4080-AEC2-0D4EE636703E}"/>
                </a:ext>
              </a:extLst>
            </p:cNvPr>
            <p:cNvCxnSpPr>
              <a:cxnSpLocks/>
              <a:stCxn id="644" idx="4"/>
              <a:endCxn id="649" idx="0"/>
            </p:cNvCxnSpPr>
            <p:nvPr/>
          </p:nvCxnSpPr>
          <p:spPr>
            <a:xfrm>
              <a:off x="4227262" y="3052158"/>
              <a:ext cx="9232" cy="257157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4" name="Ellipse 643">
              <a:extLst>
                <a:ext uri="{FF2B5EF4-FFF2-40B4-BE49-F238E27FC236}">
                  <a16:creationId xmlns:a16="http://schemas.microsoft.com/office/drawing/2014/main" id="{DC737314-8D5A-4C7C-9FF1-36528325B76D}"/>
                </a:ext>
              </a:extLst>
            </p:cNvPr>
            <p:cNvSpPr/>
            <p:nvPr/>
          </p:nvSpPr>
          <p:spPr>
            <a:xfrm>
              <a:off x="4168074" y="2933783"/>
              <a:ext cx="118375" cy="1183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5" name="Ellipse 644">
              <a:extLst>
                <a:ext uri="{FF2B5EF4-FFF2-40B4-BE49-F238E27FC236}">
                  <a16:creationId xmlns:a16="http://schemas.microsoft.com/office/drawing/2014/main" id="{E210D94D-6788-4B69-B50B-6E610417D231}"/>
                </a:ext>
              </a:extLst>
            </p:cNvPr>
            <p:cNvSpPr/>
            <p:nvPr/>
          </p:nvSpPr>
          <p:spPr>
            <a:xfrm>
              <a:off x="4168074" y="3465897"/>
              <a:ext cx="118375" cy="1183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6" name="Ellipse 645">
              <a:extLst>
                <a:ext uri="{FF2B5EF4-FFF2-40B4-BE49-F238E27FC236}">
                  <a16:creationId xmlns:a16="http://schemas.microsoft.com/office/drawing/2014/main" id="{95E0580A-4798-43F9-9DF8-805BB3C6DD99}"/>
                </a:ext>
              </a:extLst>
            </p:cNvPr>
            <p:cNvSpPr/>
            <p:nvPr/>
          </p:nvSpPr>
          <p:spPr>
            <a:xfrm>
              <a:off x="4168074" y="3998011"/>
              <a:ext cx="118375" cy="1183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7" name="Ellipse 646">
              <a:extLst>
                <a:ext uri="{FF2B5EF4-FFF2-40B4-BE49-F238E27FC236}">
                  <a16:creationId xmlns:a16="http://schemas.microsoft.com/office/drawing/2014/main" id="{54406A5D-A141-4CC2-8035-A98B89CF585E}"/>
                </a:ext>
              </a:extLst>
            </p:cNvPr>
            <p:cNvSpPr/>
            <p:nvPr/>
          </p:nvSpPr>
          <p:spPr>
            <a:xfrm>
              <a:off x="4168074" y="4530125"/>
              <a:ext cx="118375" cy="1183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8" name="Ellipse 647">
              <a:extLst>
                <a:ext uri="{FF2B5EF4-FFF2-40B4-BE49-F238E27FC236}">
                  <a16:creationId xmlns:a16="http://schemas.microsoft.com/office/drawing/2014/main" id="{D1D2F42C-8BF9-4A54-9743-F31482607896}"/>
                </a:ext>
              </a:extLst>
            </p:cNvPr>
            <p:cNvSpPr/>
            <p:nvPr/>
          </p:nvSpPr>
          <p:spPr>
            <a:xfrm>
              <a:off x="4168074" y="5062239"/>
              <a:ext cx="118375" cy="1183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9" name="Ellipse 648">
              <a:extLst>
                <a:ext uri="{FF2B5EF4-FFF2-40B4-BE49-F238E27FC236}">
                  <a16:creationId xmlns:a16="http://schemas.microsoft.com/office/drawing/2014/main" id="{22956516-3022-4094-8BAA-E8078A943800}"/>
                </a:ext>
              </a:extLst>
            </p:cNvPr>
            <p:cNvSpPr/>
            <p:nvPr/>
          </p:nvSpPr>
          <p:spPr>
            <a:xfrm>
              <a:off x="4177306" y="5623729"/>
              <a:ext cx="118375" cy="1183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50" name="Gruppieren 649">
            <a:extLst>
              <a:ext uri="{FF2B5EF4-FFF2-40B4-BE49-F238E27FC236}">
                <a16:creationId xmlns:a16="http://schemas.microsoft.com/office/drawing/2014/main" id="{B29E332D-EAF6-4725-8735-906ABC3F8FF8}"/>
              </a:ext>
            </a:extLst>
          </p:cNvPr>
          <p:cNvGrpSpPr/>
          <p:nvPr/>
        </p:nvGrpSpPr>
        <p:grpSpPr>
          <a:xfrm>
            <a:off x="3613863" y="2942491"/>
            <a:ext cx="127607" cy="2808321"/>
            <a:chOff x="4168074" y="2933783"/>
            <a:chExt cx="127607" cy="2808321"/>
          </a:xfrm>
        </p:grpSpPr>
        <p:cxnSp>
          <p:nvCxnSpPr>
            <p:cNvPr id="651" name="Gerade Verbindung mit Pfeil 650">
              <a:extLst>
                <a:ext uri="{FF2B5EF4-FFF2-40B4-BE49-F238E27FC236}">
                  <a16:creationId xmlns:a16="http://schemas.microsoft.com/office/drawing/2014/main" id="{9F928DAE-53C9-4C43-A733-FFF616DADC7B}"/>
                </a:ext>
              </a:extLst>
            </p:cNvPr>
            <p:cNvCxnSpPr>
              <a:cxnSpLocks/>
              <a:stCxn id="652" idx="4"/>
              <a:endCxn id="657" idx="0"/>
            </p:cNvCxnSpPr>
            <p:nvPr/>
          </p:nvCxnSpPr>
          <p:spPr>
            <a:xfrm>
              <a:off x="4227262" y="3052158"/>
              <a:ext cx="9232" cy="257157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2" name="Ellipse 651">
              <a:extLst>
                <a:ext uri="{FF2B5EF4-FFF2-40B4-BE49-F238E27FC236}">
                  <a16:creationId xmlns:a16="http://schemas.microsoft.com/office/drawing/2014/main" id="{835924E1-D899-4C0A-9795-8FAD0ED47994}"/>
                </a:ext>
              </a:extLst>
            </p:cNvPr>
            <p:cNvSpPr/>
            <p:nvPr/>
          </p:nvSpPr>
          <p:spPr>
            <a:xfrm>
              <a:off x="4168074" y="2933783"/>
              <a:ext cx="118375" cy="1183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3" name="Ellipse 652">
              <a:extLst>
                <a:ext uri="{FF2B5EF4-FFF2-40B4-BE49-F238E27FC236}">
                  <a16:creationId xmlns:a16="http://schemas.microsoft.com/office/drawing/2014/main" id="{0A78975F-7093-43E0-861A-205838793FFD}"/>
                </a:ext>
              </a:extLst>
            </p:cNvPr>
            <p:cNvSpPr/>
            <p:nvPr/>
          </p:nvSpPr>
          <p:spPr>
            <a:xfrm>
              <a:off x="4168074" y="3465897"/>
              <a:ext cx="118375" cy="1183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4" name="Ellipse 653">
              <a:extLst>
                <a:ext uri="{FF2B5EF4-FFF2-40B4-BE49-F238E27FC236}">
                  <a16:creationId xmlns:a16="http://schemas.microsoft.com/office/drawing/2014/main" id="{175D0429-9816-4889-A735-181BBDBC80BF}"/>
                </a:ext>
              </a:extLst>
            </p:cNvPr>
            <p:cNvSpPr/>
            <p:nvPr/>
          </p:nvSpPr>
          <p:spPr>
            <a:xfrm>
              <a:off x="4168074" y="3998011"/>
              <a:ext cx="118375" cy="1183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5" name="Ellipse 654">
              <a:extLst>
                <a:ext uri="{FF2B5EF4-FFF2-40B4-BE49-F238E27FC236}">
                  <a16:creationId xmlns:a16="http://schemas.microsoft.com/office/drawing/2014/main" id="{41091669-3AE2-4832-8D86-18A233250106}"/>
                </a:ext>
              </a:extLst>
            </p:cNvPr>
            <p:cNvSpPr/>
            <p:nvPr/>
          </p:nvSpPr>
          <p:spPr>
            <a:xfrm>
              <a:off x="4168074" y="4530125"/>
              <a:ext cx="118375" cy="118375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6" name="Ellipse 655">
              <a:extLst>
                <a:ext uri="{FF2B5EF4-FFF2-40B4-BE49-F238E27FC236}">
                  <a16:creationId xmlns:a16="http://schemas.microsoft.com/office/drawing/2014/main" id="{4246AD57-5EB7-4938-804C-248466284F13}"/>
                </a:ext>
              </a:extLst>
            </p:cNvPr>
            <p:cNvSpPr/>
            <p:nvPr/>
          </p:nvSpPr>
          <p:spPr>
            <a:xfrm>
              <a:off x="4168074" y="5062239"/>
              <a:ext cx="118375" cy="118375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7" name="Ellipse 656">
              <a:extLst>
                <a:ext uri="{FF2B5EF4-FFF2-40B4-BE49-F238E27FC236}">
                  <a16:creationId xmlns:a16="http://schemas.microsoft.com/office/drawing/2014/main" id="{EE801998-FEDC-4272-AA2B-EC0428B00156}"/>
                </a:ext>
              </a:extLst>
            </p:cNvPr>
            <p:cNvSpPr/>
            <p:nvPr/>
          </p:nvSpPr>
          <p:spPr>
            <a:xfrm>
              <a:off x="4177306" y="5623729"/>
              <a:ext cx="118375" cy="118375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58" name="Gruppieren 657">
            <a:extLst>
              <a:ext uri="{FF2B5EF4-FFF2-40B4-BE49-F238E27FC236}">
                <a16:creationId xmlns:a16="http://schemas.microsoft.com/office/drawing/2014/main" id="{B7F3C869-9657-4B5E-94E8-27FCE0B80AC2}"/>
              </a:ext>
            </a:extLst>
          </p:cNvPr>
          <p:cNvGrpSpPr/>
          <p:nvPr/>
        </p:nvGrpSpPr>
        <p:grpSpPr>
          <a:xfrm>
            <a:off x="7390602" y="2942491"/>
            <a:ext cx="118375" cy="2858793"/>
            <a:chOff x="5794680" y="2908123"/>
            <a:chExt cx="118375" cy="2858793"/>
          </a:xfrm>
        </p:grpSpPr>
        <p:cxnSp>
          <p:nvCxnSpPr>
            <p:cNvPr id="659" name="Gerade Verbindung mit Pfeil 658">
              <a:extLst>
                <a:ext uri="{FF2B5EF4-FFF2-40B4-BE49-F238E27FC236}">
                  <a16:creationId xmlns:a16="http://schemas.microsoft.com/office/drawing/2014/main" id="{0B4AB55F-9B8D-43D9-AF9F-ECE554C9D1BF}"/>
                </a:ext>
              </a:extLst>
            </p:cNvPr>
            <p:cNvCxnSpPr>
              <a:cxnSpLocks/>
              <a:stCxn id="660" idx="4"/>
              <a:endCxn id="665" idx="0"/>
            </p:cNvCxnSpPr>
            <p:nvPr/>
          </p:nvCxnSpPr>
          <p:spPr>
            <a:xfrm>
              <a:off x="5853868" y="3026498"/>
              <a:ext cx="0" cy="262204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0" name="Ellipse 659">
              <a:extLst>
                <a:ext uri="{FF2B5EF4-FFF2-40B4-BE49-F238E27FC236}">
                  <a16:creationId xmlns:a16="http://schemas.microsoft.com/office/drawing/2014/main" id="{641D008E-230F-4187-AEAC-4581F78B8C47}"/>
                </a:ext>
              </a:extLst>
            </p:cNvPr>
            <p:cNvSpPr/>
            <p:nvPr/>
          </p:nvSpPr>
          <p:spPr>
            <a:xfrm>
              <a:off x="5794680" y="2908123"/>
              <a:ext cx="118375" cy="11837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1" name="Ellipse 660">
              <a:extLst>
                <a:ext uri="{FF2B5EF4-FFF2-40B4-BE49-F238E27FC236}">
                  <a16:creationId xmlns:a16="http://schemas.microsoft.com/office/drawing/2014/main" id="{98900203-0CD3-44EA-8B6B-1DBE27A6212E}"/>
                </a:ext>
              </a:extLst>
            </p:cNvPr>
            <p:cNvSpPr/>
            <p:nvPr/>
          </p:nvSpPr>
          <p:spPr>
            <a:xfrm>
              <a:off x="5794680" y="3456207"/>
              <a:ext cx="118375" cy="11837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2" name="Ellipse 661">
              <a:extLst>
                <a:ext uri="{FF2B5EF4-FFF2-40B4-BE49-F238E27FC236}">
                  <a16:creationId xmlns:a16="http://schemas.microsoft.com/office/drawing/2014/main" id="{0EB7E3F1-1628-4EB2-80F1-71A9C07DCDF1}"/>
                </a:ext>
              </a:extLst>
            </p:cNvPr>
            <p:cNvSpPr/>
            <p:nvPr/>
          </p:nvSpPr>
          <p:spPr>
            <a:xfrm>
              <a:off x="5794680" y="4004291"/>
              <a:ext cx="118375" cy="11837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3" name="Ellipse 662">
              <a:extLst>
                <a:ext uri="{FF2B5EF4-FFF2-40B4-BE49-F238E27FC236}">
                  <a16:creationId xmlns:a16="http://schemas.microsoft.com/office/drawing/2014/main" id="{AB3FDAA8-7635-4F9F-9E33-88EC9D6ECFA6}"/>
                </a:ext>
              </a:extLst>
            </p:cNvPr>
            <p:cNvSpPr/>
            <p:nvPr/>
          </p:nvSpPr>
          <p:spPr>
            <a:xfrm>
              <a:off x="5794680" y="4552375"/>
              <a:ext cx="118375" cy="11837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4" name="Ellipse 663">
              <a:extLst>
                <a:ext uri="{FF2B5EF4-FFF2-40B4-BE49-F238E27FC236}">
                  <a16:creationId xmlns:a16="http://schemas.microsoft.com/office/drawing/2014/main" id="{9BAD5031-7439-4A07-B406-0D2329345700}"/>
                </a:ext>
              </a:extLst>
            </p:cNvPr>
            <p:cNvSpPr/>
            <p:nvPr/>
          </p:nvSpPr>
          <p:spPr>
            <a:xfrm>
              <a:off x="5794680" y="5100459"/>
              <a:ext cx="118375" cy="11837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5" name="Ellipse 664">
              <a:extLst>
                <a:ext uri="{FF2B5EF4-FFF2-40B4-BE49-F238E27FC236}">
                  <a16:creationId xmlns:a16="http://schemas.microsoft.com/office/drawing/2014/main" id="{9622A63E-0594-4823-8844-EBB1B4B03012}"/>
                </a:ext>
              </a:extLst>
            </p:cNvPr>
            <p:cNvSpPr/>
            <p:nvPr/>
          </p:nvSpPr>
          <p:spPr>
            <a:xfrm>
              <a:off x="5794680" y="5648541"/>
              <a:ext cx="118375" cy="11837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66" name="Gruppieren 665">
            <a:extLst>
              <a:ext uri="{FF2B5EF4-FFF2-40B4-BE49-F238E27FC236}">
                <a16:creationId xmlns:a16="http://schemas.microsoft.com/office/drawing/2014/main" id="{C315ED28-4C63-4212-83C5-4AA65C095E04}"/>
              </a:ext>
            </a:extLst>
          </p:cNvPr>
          <p:cNvGrpSpPr/>
          <p:nvPr/>
        </p:nvGrpSpPr>
        <p:grpSpPr>
          <a:xfrm>
            <a:off x="7956113" y="2933357"/>
            <a:ext cx="118375" cy="2858793"/>
            <a:chOff x="5794680" y="2908123"/>
            <a:chExt cx="118375" cy="2858793"/>
          </a:xfrm>
        </p:grpSpPr>
        <p:cxnSp>
          <p:nvCxnSpPr>
            <p:cNvPr id="667" name="Gerade Verbindung mit Pfeil 666">
              <a:extLst>
                <a:ext uri="{FF2B5EF4-FFF2-40B4-BE49-F238E27FC236}">
                  <a16:creationId xmlns:a16="http://schemas.microsoft.com/office/drawing/2014/main" id="{383095C9-5373-4818-9F21-4D7D1EAFECC9}"/>
                </a:ext>
              </a:extLst>
            </p:cNvPr>
            <p:cNvCxnSpPr>
              <a:cxnSpLocks/>
              <a:stCxn id="668" idx="4"/>
              <a:endCxn id="673" idx="0"/>
            </p:cNvCxnSpPr>
            <p:nvPr/>
          </p:nvCxnSpPr>
          <p:spPr>
            <a:xfrm>
              <a:off x="5853868" y="3026498"/>
              <a:ext cx="0" cy="262204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8" name="Ellipse 667">
              <a:extLst>
                <a:ext uri="{FF2B5EF4-FFF2-40B4-BE49-F238E27FC236}">
                  <a16:creationId xmlns:a16="http://schemas.microsoft.com/office/drawing/2014/main" id="{07B2C72F-D33A-41BD-B4CC-C0C6433A0F84}"/>
                </a:ext>
              </a:extLst>
            </p:cNvPr>
            <p:cNvSpPr/>
            <p:nvPr/>
          </p:nvSpPr>
          <p:spPr>
            <a:xfrm>
              <a:off x="5794680" y="2908123"/>
              <a:ext cx="118375" cy="11837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9" name="Ellipse 668">
              <a:extLst>
                <a:ext uri="{FF2B5EF4-FFF2-40B4-BE49-F238E27FC236}">
                  <a16:creationId xmlns:a16="http://schemas.microsoft.com/office/drawing/2014/main" id="{F0983B59-0700-4DE5-B00A-5DD649FC1B7E}"/>
                </a:ext>
              </a:extLst>
            </p:cNvPr>
            <p:cNvSpPr/>
            <p:nvPr/>
          </p:nvSpPr>
          <p:spPr>
            <a:xfrm>
              <a:off x="5794680" y="3456207"/>
              <a:ext cx="118375" cy="11837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0" name="Ellipse 669">
              <a:extLst>
                <a:ext uri="{FF2B5EF4-FFF2-40B4-BE49-F238E27FC236}">
                  <a16:creationId xmlns:a16="http://schemas.microsoft.com/office/drawing/2014/main" id="{C9B62265-779C-4845-A1DE-987436DFEDDE}"/>
                </a:ext>
              </a:extLst>
            </p:cNvPr>
            <p:cNvSpPr/>
            <p:nvPr/>
          </p:nvSpPr>
          <p:spPr>
            <a:xfrm>
              <a:off x="5794680" y="4004291"/>
              <a:ext cx="118375" cy="11837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1" name="Ellipse 670">
              <a:extLst>
                <a:ext uri="{FF2B5EF4-FFF2-40B4-BE49-F238E27FC236}">
                  <a16:creationId xmlns:a16="http://schemas.microsoft.com/office/drawing/2014/main" id="{40E686F7-07E0-4870-9080-E6E9FF571D78}"/>
                </a:ext>
              </a:extLst>
            </p:cNvPr>
            <p:cNvSpPr/>
            <p:nvPr/>
          </p:nvSpPr>
          <p:spPr>
            <a:xfrm>
              <a:off x="5794680" y="4552375"/>
              <a:ext cx="118375" cy="11837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2" name="Ellipse 671">
              <a:extLst>
                <a:ext uri="{FF2B5EF4-FFF2-40B4-BE49-F238E27FC236}">
                  <a16:creationId xmlns:a16="http://schemas.microsoft.com/office/drawing/2014/main" id="{EEDEF0DA-CA3D-4B74-91D5-B041C70123D4}"/>
                </a:ext>
              </a:extLst>
            </p:cNvPr>
            <p:cNvSpPr/>
            <p:nvPr/>
          </p:nvSpPr>
          <p:spPr>
            <a:xfrm>
              <a:off x="5794680" y="5100459"/>
              <a:ext cx="118375" cy="11837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3" name="Ellipse 672">
              <a:extLst>
                <a:ext uri="{FF2B5EF4-FFF2-40B4-BE49-F238E27FC236}">
                  <a16:creationId xmlns:a16="http://schemas.microsoft.com/office/drawing/2014/main" id="{12F8C0D1-CB7C-4FA2-9C12-65873DA34182}"/>
                </a:ext>
              </a:extLst>
            </p:cNvPr>
            <p:cNvSpPr/>
            <p:nvPr/>
          </p:nvSpPr>
          <p:spPr>
            <a:xfrm>
              <a:off x="5794680" y="5648541"/>
              <a:ext cx="118375" cy="11837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74" name="Gruppieren 673">
            <a:extLst>
              <a:ext uri="{FF2B5EF4-FFF2-40B4-BE49-F238E27FC236}">
                <a16:creationId xmlns:a16="http://schemas.microsoft.com/office/drawing/2014/main" id="{31967082-9D6F-4A05-B962-BCB34610F8CF}"/>
              </a:ext>
            </a:extLst>
          </p:cNvPr>
          <p:cNvGrpSpPr/>
          <p:nvPr/>
        </p:nvGrpSpPr>
        <p:grpSpPr>
          <a:xfrm>
            <a:off x="8485512" y="2942491"/>
            <a:ext cx="118375" cy="2858793"/>
            <a:chOff x="5794680" y="2908123"/>
            <a:chExt cx="118375" cy="2858793"/>
          </a:xfrm>
        </p:grpSpPr>
        <p:cxnSp>
          <p:nvCxnSpPr>
            <p:cNvPr id="675" name="Gerade Verbindung mit Pfeil 674">
              <a:extLst>
                <a:ext uri="{FF2B5EF4-FFF2-40B4-BE49-F238E27FC236}">
                  <a16:creationId xmlns:a16="http://schemas.microsoft.com/office/drawing/2014/main" id="{5B003FF2-3BBE-4CB5-AAAA-CD12832566B4}"/>
                </a:ext>
              </a:extLst>
            </p:cNvPr>
            <p:cNvCxnSpPr>
              <a:cxnSpLocks/>
              <a:stCxn id="676" idx="4"/>
              <a:endCxn id="681" idx="0"/>
            </p:cNvCxnSpPr>
            <p:nvPr/>
          </p:nvCxnSpPr>
          <p:spPr>
            <a:xfrm>
              <a:off x="5853868" y="3026498"/>
              <a:ext cx="0" cy="262204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6" name="Ellipse 675">
              <a:extLst>
                <a:ext uri="{FF2B5EF4-FFF2-40B4-BE49-F238E27FC236}">
                  <a16:creationId xmlns:a16="http://schemas.microsoft.com/office/drawing/2014/main" id="{4D9DB194-E5D8-4473-AE74-E3DF2585A1A7}"/>
                </a:ext>
              </a:extLst>
            </p:cNvPr>
            <p:cNvSpPr/>
            <p:nvPr/>
          </p:nvSpPr>
          <p:spPr>
            <a:xfrm>
              <a:off x="5794680" y="2908123"/>
              <a:ext cx="118375" cy="11837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7" name="Ellipse 676">
              <a:extLst>
                <a:ext uri="{FF2B5EF4-FFF2-40B4-BE49-F238E27FC236}">
                  <a16:creationId xmlns:a16="http://schemas.microsoft.com/office/drawing/2014/main" id="{30C2C239-B3F8-41F3-86E3-25CDF9A4EB2E}"/>
                </a:ext>
              </a:extLst>
            </p:cNvPr>
            <p:cNvSpPr/>
            <p:nvPr/>
          </p:nvSpPr>
          <p:spPr>
            <a:xfrm>
              <a:off x="5794680" y="3456207"/>
              <a:ext cx="118375" cy="11837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8" name="Ellipse 677">
              <a:extLst>
                <a:ext uri="{FF2B5EF4-FFF2-40B4-BE49-F238E27FC236}">
                  <a16:creationId xmlns:a16="http://schemas.microsoft.com/office/drawing/2014/main" id="{934CFA1F-E93E-4DB9-BED3-BEE4C2C83EDF}"/>
                </a:ext>
              </a:extLst>
            </p:cNvPr>
            <p:cNvSpPr/>
            <p:nvPr/>
          </p:nvSpPr>
          <p:spPr>
            <a:xfrm>
              <a:off x="5794680" y="4004291"/>
              <a:ext cx="118375" cy="11837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9" name="Ellipse 678">
              <a:extLst>
                <a:ext uri="{FF2B5EF4-FFF2-40B4-BE49-F238E27FC236}">
                  <a16:creationId xmlns:a16="http://schemas.microsoft.com/office/drawing/2014/main" id="{0ADB8F85-D3B4-4638-88BE-AC2A6CFA10F4}"/>
                </a:ext>
              </a:extLst>
            </p:cNvPr>
            <p:cNvSpPr/>
            <p:nvPr/>
          </p:nvSpPr>
          <p:spPr>
            <a:xfrm>
              <a:off x="5794680" y="4552375"/>
              <a:ext cx="118375" cy="11837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0" name="Ellipse 679">
              <a:extLst>
                <a:ext uri="{FF2B5EF4-FFF2-40B4-BE49-F238E27FC236}">
                  <a16:creationId xmlns:a16="http://schemas.microsoft.com/office/drawing/2014/main" id="{2B741746-E95A-46FE-8B9A-1434268FAC4F}"/>
                </a:ext>
              </a:extLst>
            </p:cNvPr>
            <p:cNvSpPr/>
            <p:nvPr/>
          </p:nvSpPr>
          <p:spPr>
            <a:xfrm>
              <a:off x="5794680" y="5100459"/>
              <a:ext cx="118375" cy="11837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1" name="Ellipse 680">
              <a:extLst>
                <a:ext uri="{FF2B5EF4-FFF2-40B4-BE49-F238E27FC236}">
                  <a16:creationId xmlns:a16="http://schemas.microsoft.com/office/drawing/2014/main" id="{146B1966-F88F-4456-B99F-56557C74B86C}"/>
                </a:ext>
              </a:extLst>
            </p:cNvPr>
            <p:cNvSpPr/>
            <p:nvPr/>
          </p:nvSpPr>
          <p:spPr>
            <a:xfrm>
              <a:off x="5794680" y="5648541"/>
              <a:ext cx="118375" cy="11837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82" name="Gruppieren 681">
            <a:extLst>
              <a:ext uri="{FF2B5EF4-FFF2-40B4-BE49-F238E27FC236}">
                <a16:creationId xmlns:a16="http://schemas.microsoft.com/office/drawing/2014/main" id="{0E3A0A40-9410-42C7-9367-B95891819C72}"/>
              </a:ext>
            </a:extLst>
          </p:cNvPr>
          <p:cNvGrpSpPr/>
          <p:nvPr/>
        </p:nvGrpSpPr>
        <p:grpSpPr>
          <a:xfrm>
            <a:off x="4698554" y="2947537"/>
            <a:ext cx="127607" cy="2808321"/>
            <a:chOff x="4168074" y="2933783"/>
            <a:chExt cx="127607" cy="2808321"/>
          </a:xfrm>
        </p:grpSpPr>
        <p:cxnSp>
          <p:nvCxnSpPr>
            <p:cNvPr id="683" name="Gerade Verbindung mit Pfeil 682">
              <a:extLst>
                <a:ext uri="{FF2B5EF4-FFF2-40B4-BE49-F238E27FC236}">
                  <a16:creationId xmlns:a16="http://schemas.microsoft.com/office/drawing/2014/main" id="{EA10E47C-B428-449B-8361-A09815176460}"/>
                </a:ext>
              </a:extLst>
            </p:cNvPr>
            <p:cNvCxnSpPr>
              <a:cxnSpLocks/>
              <a:stCxn id="684" idx="4"/>
              <a:endCxn id="689" idx="0"/>
            </p:cNvCxnSpPr>
            <p:nvPr/>
          </p:nvCxnSpPr>
          <p:spPr>
            <a:xfrm>
              <a:off x="4227262" y="3052158"/>
              <a:ext cx="9232" cy="257157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4" name="Ellipse 683">
              <a:extLst>
                <a:ext uri="{FF2B5EF4-FFF2-40B4-BE49-F238E27FC236}">
                  <a16:creationId xmlns:a16="http://schemas.microsoft.com/office/drawing/2014/main" id="{56120860-4D5D-4BC7-9FD5-1A40C6B904E6}"/>
                </a:ext>
              </a:extLst>
            </p:cNvPr>
            <p:cNvSpPr/>
            <p:nvPr/>
          </p:nvSpPr>
          <p:spPr>
            <a:xfrm>
              <a:off x="4168074" y="2933783"/>
              <a:ext cx="118375" cy="1183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5" name="Ellipse 684">
              <a:extLst>
                <a:ext uri="{FF2B5EF4-FFF2-40B4-BE49-F238E27FC236}">
                  <a16:creationId xmlns:a16="http://schemas.microsoft.com/office/drawing/2014/main" id="{1E419105-391B-4B6D-B41D-79FA9B1CCDB8}"/>
                </a:ext>
              </a:extLst>
            </p:cNvPr>
            <p:cNvSpPr/>
            <p:nvPr/>
          </p:nvSpPr>
          <p:spPr>
            <a:xfrm>
              <a:off x="4168074" y="3465897"/>
              <a:ext cx="118375" cy="1183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6" name="Ellipse 685">
              <a:extLst>
                <a:ext uri="{FF2B5EF4-FFF2-40B4-BE49-F238E27FC236}">
                  <a16:creationId xmlns:a16="http://schemas.microsoft.com/office/drawing/2014/main" id="{BE5FCE03-5ED9-4668-B0CA-9A5F8F4A4F00}"/>
                </a:ext>
              </a:extLst>
            </p:cNvPr>
            <p:cNvSpPr/>
            <p:nvPr/>
          </p:nvSpPr>
          <p:spPr>
            <a:xfrm>
              <a:off x="4168074" y="3998011"/>
              <a:ext cx="118375" cy="118375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7" name="Ellipse 686">
              <a:extLst>
                <a:ext uri="{FF2B5EF4-FFF2-40B4-BE49-F238E27FC236}">
                  <a16:creationId xmlns:a16="http://schemas.microsoft.com/office/drawing/2014/main" id="{06BC1B8A-CE5E-42C7-90AA-BB36BE30F773}"/>
                </a:ext>
              </a:extLst>
            </p:cNvPr>
            <p:cNvSpPr/>
            <p:nvPr/>
          </p:nvSpPr>
          <p:spPr>
            <a:xfrm>
              <a:off x="4168074" y="4530125"/>
              <a:ext cx="118375" cy="11837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8" name="Ellipse 687">
              <a:extLst>
                <a:ext uri="{FF2B5EF4-FFF2-40B4-BE49-F238E27FC236}">
                  <a16:creationId xmlns:a16="http://schemas.microsoft.com/office/drawing/2014/main" id="{C23D9D5D-AAFB-45E1-A463-43715990C9DA}"/>
                </a:ext>
              </a:extLst>
            </p:cNvPr>
            <p:cNvSpPr/>
            <p:nvPr/>
          </p:nvSpPr>
          <p:spPr>
            <a:xfrm>
              <a:off x="4168074" y="5062239"/>
              <a:ext cx="118375" cy="118375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9" name="Ellipse 688">
              <a:extLst>
                <a:ext uri="{FF2B5EF4-FFF2-40B4-BE49-F238E27FC236}">
                  <a16:creationId xmlns:a16="http://schemas.microsoft.com/office/drawing/2014/main" id="{29BEEE37-E48E-430A-B5D0-DEBD1CC90E1B}"/>
                </a:ext>
              </a:extLst>
            </p:cNvPr>
            <p:cNvSpPr/>
            <p:nvPr/>
          </p:nvSpPr>
          <p:spPr>
            <a:xfrm>
              <a:off x="4177306" y="5623729"/>
              <a:ext cx="118375" cy="118375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90" name="Gruppieren 689">
            <a:extLst>
              <a:ext uri="{FF2B5EF4-FFF2-40B4-BE49-F238E27FC236}">
                <a16:creationId xmlns:a16="http://schemas.microsoft.com/office/drawing/2014/main" id="{E9A1F4B5-FC6F-4ACD-A6AF-AB4878EE9C5F}"/>
              </a:ext>
            </a:extLst>
          </p:cNvPr>
          <p:cNvGrpSpPr/>
          <p:nvPr/>
        </p:nvGrpSpPr>
        <p:grpSpPr>
          <a:xfrm>
            <a:off x="5233567" y="2942491"/>
            <a:ext cx="127607" cy="2808321"/>
            <a:chOff x="4168074" y="2933783"/>
            <a:chExt cx="127607" cy="2808321"/>
          </a:xfrm>
        </p:grpSpPr>
        <p:cxnSp>
          <p:nvCxnSpPr>
            <p:cNvPr id="691" name="Gerade Verbindung mit Pfeil 690">
              <a:extLst>
                <a:ext uri="{FF2B5EF4-FFF2-40B4-BE49-F238E27FC236}">
                  <a16:creationId xmlns:a16="http://schemas.microsoft.com/office/drawing/2014/main" id="{9BB005CC-6B2C-4BE2-AF16-BCDDEA0177FE}"/>
                </a:ext>
              </a:extLst>
            </p:cNvPr>
            <p:cNvCxnSpPr>
              <a:cxnSpLocks/>
              <a:stCxn id="692" idx="4"/>
              <a:endCxn id="697" idx="0"/>
            </p:cNvCxnSpPr>
            <p:nvPr/>
          </p:nvCxnSpPr>
          <p:spPr>
            <a:xfrm>
              <a:off x="4227262" y="3052158"/>
              <a:ext cx="9232" cy="257157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2" name="Ellipse 691">
              <a:extLst>
                <a:ext uri="{FF2B5EF4-FFF2-40B4-BE49-F238E27FC236}">
                  <a16:creationId xmlns:a16="http://schemas.microsoft.com/office/drawing/2014/main" id="{2AE3D38E-BC93-41B0-9293-C266EA906870}"/>
                </a:ext>
              </a:extLst>
            </p:cNvPr>
            <p:cNvSpPr/>
            <p:nvPr/>
          </p:nvSpPr>
          <p:spPr>
            <a:xfrm>
              <a:off x="4168074" y="2933783"/>
              <a:ext cx="118375" cy="1183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3" name="Ellipse 692">
              <a:extLst>
                <a:ext uri="{FF2B5EF4-FFF2-40B4-BE49-F238E27FC236}">
                  <a16:creationId xmlns:a16="http://schemas.microsoft.com/office/drawing/2014/main" id="{3DB450E3-61F9-47E7-BD75-033058657DF7}"/>
                </a:ext>
              </a:extLst>
            </p:cNvPr>
            <p:cNvSpPr/>
            <p:nvPr/>
          </p:nvSpPr>
          <p:spPr>
            <a:xfrm>
              <a:off x="4168074" y="3465897"/>
              <a:ext cx="118375" cy="1183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4" name="Ellipse 693">
              <a:extLst>
                <a:ext uri="{FF2B5EF4-FFF2-40B4-BE49-F238E27FC236}">
                  <a16:creationId xmlns:a16="http://schemas.microsoft.com/office/drawing/2014/main" id="{A70DCA6F-BA97-429F-B385-771953E75BED}"/>
                </a:ext>
              </a:extLst>
            </p:cNvPr>
            <p:cNvSpPr/>
            <p:nvPr/>
          </p:nvSpPr>
          <p:spPr>
            <a:xfrm>
              <a:off x="4168074" y="3998011"/>
              <a:ext cx="118375" cy="118375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5" name="Ellipse 694">
              <a:extLst>
                <a:ext uri="{FF2B5EF4-FFF2-40B4-BE49-F238E27FC236}">
                  <a16:creationId xmlns:a16="http://schemas.microsoft.com/office/drawing/2014/main" id="{F987F08D-4E49-4947-8300-A4D751EC6045}"/>
                </a:ext>
              </a:extLst>
            </p:cNvPr>
            <p:cNvSpPr/>
            <p:nvPr/>
          </p:nvSpPr>
          <p:spPr>
            <a:xfrm>
              <a:off x="4168074" y="4530125"/>
              <a:ext cx="118375" cy="11837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6" name="Ellipse 695">
              <a:extLst>
                <a:ext uri="{FF2B5EF4-FFF2-40B4-BE49-F238E27FC236}">
                  <a16:creationId xmlns:a16="http://schemas.microsoft.com/office/drawing/2014/main" id="{FCC2BEBD-E055-4A79-B1F8-2A622A61743F}"/>
                </a:ext>
              </a:extLst>
            </p:cNvPr>
            <p:cNvSpPr/>
            <p:nvPr/>
          </p:nvSpPr>
          <p:spPr>
            <a:xfrm>
              <a:off x="4168074" y="5062239"/>
              <a:ext cx="118375" cy="118375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7" name="Ellipse 696">
              <a:extLst>
                <a:ext uri="{FF2B5EF4-FFF2-40B4-BE49-F238E27FC236}">
                  <a16:creationId xmlns:a16="http://schemas.microsoft.com/office/drawing/2014/main" id="{3AD58767-13F1-4588-AA7C-9690F170E90A}"/>
                </a:ext>
              </a:extLst>
            </p:cNvPr>
            <p:cNvSpPr/>
            <p:nvPr/>
          </p:nvSpPr>
          <p:spPr>
            <a:xfrm>
              <a:off x="4177306" y="5623729"/>
              <a:ext cx="118375" cy="118375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98" name="Gruppieren 697">
            <a:extLst>
              <a:ext uri="{FF2B5EF4-FFF2-40B4-BE49-F238E27FC236}">
                <a16:creationId xmlns:a16="http://schemas.microsoft.com/office/drawing/2014/main" id="{4CE1F35D-CBF4-48DD-96F1-1024CC55579A}"/>
              </a:ext>
            </a:extLst>
          </p:cNvPr>
          <p:cNvGrpSpPr/>
          <p:nvPr/>
        </p:nvGrpSpPr>
        <p:grpSpPr>
          <a:xfrm>
            <a:off x="5777498" y="2942491"/>
            <a:ext cx="127607" cy="2808321"/>
            <a:chOff x="4168074" y="2933783"/>
            <a:chExt cx="127607" cy="2808321"/>
          </a:xfrm>
        </p:grpSpPr>
        <p:cxnSp>
          <p:nvCxnSpPr>
            <p:cNvPr id="699" name="Gerade Verbindung mit Pfeil 698">
              <a:extLst>
                <a:ext uri="{FF2B5EF4-FFF2-40B4-BE49-F238E27FC236}">
                  <a16:creationId xmlns:a16="http://schemas.microsoft.com/office/drawing/2014/main" id="{B1F2C86F-B790-444D-A0D4-D3B26815A6C1}"/>
                </a:ext>
              </a:extLst>
            </p:cNvPr>
            <p:cNvCxnSpPr>
              <a:cxnSpLocks/>
              <a:stCxn id="700" idx="4"/>
              <a:endCxn id="705" idx="0"/>
            </p:cNvCxnSpPr>
            <p:nvPr/>
          </p:nvCxnSpPr>
          <p:spPr>
            <a:xfrm>
              <a:off x="4227262" y="3052158"/>
              <a:ext cx="9232" cy="257157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0" name="Ellipse 699">
              <a:extLst>
                <a:ext uri="{FF2B5EF4-FFF2-40B4-BE49-F238E27FC236}">
                  <a16:creationId xmlns:a16="http://schemas.microsoft.com/office/drawing/2014/main" id="{E7B36015-8457-4B36-9133-8B8363759CB1}"/>
                </a:ext>
              </a:extLst>
            </p:cNvPr>
            <p:cNvSpPr/>
            <p:nvPr/>
          </p:nvSpPr>
          <p:spPr>
            <a:xfrm>
              <a:off x="4168074" y="2933783"/>
              <a:ext cx="118375" cy="1183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1" name="Ellipse 700">
              <a:extLst>
                <a:ext uri="{FF2B5EF4-FFF2-40B4-BE49-F238E27FC236}">
                  <a16:creationId xmlns:a16="http://schemas.microsoft.com/office/drawing/2014/main" id="{FA48F048-2E44-4744-8F45-51E2BDCBC3FD}"/>
                </a:ext>
              </a:extLst>
            </p:cNvPr>
            <p:cNvSpPr/>
            <p:nvPr/>
          </p:nvSpPr>
          <p:spPr>
            <a:xfrm>
              <a:off x="4168074" y="3465897"/>
              <a:ext cx="118375" cy="1183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2" name="Ellipse 701">
              <a:extLst>
                <a:ext uri="{FF2B5EF4-FFF2-40B4-BE49-F238E27FC236}">
                  <a16:creationId xmlns:a16="http://schemas.microsoft.com/office/drawing/2014/main" id="{234AC0C1-BC85-4C39-B834-9286A9E9175E}"/>
                </a:ext>
              </a:extLst>
            </p:cNvPr>
            <p:cNvSpPr/>
            <p:nvPr/>
          </p:nvSpPr>
          <p:spPr>
            <a:xfrm>
              <a:off x="4168074" y="3998011"/>
              <a:ext cx="118375" cy="118375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3" name="Ellipse 702">
              <a:extLst>
                <a:ext uri="{FF2B5EF4-FFF2-40B4-BE49-F238E27FC236}">
                  <a16:creationId xmlns:a16="http://schemas.microsoft.com/office/drawing/2014/main" id="{F03F1BD2-B60B-40C5-8727-7B609C862AFA}"/>
                </a:ext>
              </a:extLst>
            </p:cNvPr>
            <p:cNvSpPr/>
            <p:nvPr/>
          </p:nvSpPr>
          <p:spPr>
            <a:xfrm>
              <a:off x="4168074" y="4530125"/>
              <a:ext cx="118375" cy="11837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4" name="Ellipse 703">
              <a:extLst>
                <a:ext uri="{FF2B5EF4-FFF2-40B4-BE49-F238E27FC236}">
                  <a16:creationId xmlns:a16="http://schemas.microsoft.com/office/drawing/2014/main" id="{FC174595-98D7-40E0-86B0-12BADCC5BE8C}"/>
                </a:ext>
              </a:extLst>
            </p:cNvPr>
            <p:cNvSpPr/>
            <p:nvPr/>
          </p:nvSpPr>
          <p:spPr>
            <a:xfrm>
              <a:off x="4168074" y="5062239"/>
              <a:ext cx="118375" cy="118375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5" name="Ellipse 704">
              <a:extLst>
                <a:ext uri="{FF2B5EF4-FFF2-40B4-BE49-F238E27FC236}">
                  <a16:creationId xmlns:a16="http://schemas.microsoft.com/office/drawing/2014/main" id="{20FA9174-65CB-4968-A9B5-E9FEED11BEBA}"/>
                </a:ext>
              </a:extLst>
            </p:cNvPr>
            <p:cNvSpPr/>
            <p:nvPr/>
          </p:nvSpPr>
          <p:spPr>
            <a:xfrm>
              <a:off x="4177306" y="5623729"/>
              <a:ext cx="118375" cy="118375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4" name="Gruppieren 713">
            <a:extLst>
              <a:ext uri="{FF2B5EF4-FFF2-40B4-BE49-F238E27FC236}">
                <a16:creationId xmlns:a16="http://schemas.microsoft.com/office/drawing/2014/main" id="{A8B23E07-9CA4-4306-87A4-AA4C20571F62}"/>
              </a:ext>
            </a:extLst>
          </p:cNvPr>
          <p:cNvGrpSpPr/>
          <p:nvPr/>
        </p:nvGrpSpPr>
        <p:grpSpPr>
          <a:xfrm>
            <a:off x="6315194" y="2942491"/>
            <a:ext cx="118375" cy="2858793"/>
            <a:chOff x="5794680" y="2908123"/>
            <a:chExt cx="118375" cy="2858793"/>
          </a:xfrm>
        </p:grpSpPr>
        <p:cxnSp>
          <p:nvCxnSpPr>
            <p:cNvPr id="715" name="Gerade Verbindung mit Pfeil 714">
              <a:extLst>
                <a:ext uri="{FF2B5EF4-FFF2-40B4-BE49-F238E27FC236}">
                  <a16:creationId xmlns:a16="http://schemas.microsoft.com/office/drawing/2014/main" id="{667EAAAA-D820-4C40-938A-7E816BAF9A7B}"/>
                </a:ext>
              </a:extLst>
            </p:cNvPr>
            <p:cNvCxnSpPr>
              <a:cxnSpLocks/>
              <a:stCxn id="716" idx="4"/>
              <a:endCxn id="721" idx="0"/>
            </p:cNvCxnSpPr>
            <p:nvPr/>
          </p:nvCxnSpPr>
          <p:spPr>
            <a:xfrm>
              <a:off x="5853868" y="3026498"/>
              <a:ext cx="0" cy="262204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6" name="Ellipse 715">
              <a:extLst>
                <a:ext uri="{FF2B5EF4-FFF2-40B4-BE49-F238E27FC236}">
                  <a16:creationId xmlns:a16="http://schemas.microsoft.com/office/drawing/2014/main" id="{8EF5AE92-A89B-4DF3-AA92-86CFB518DC2E}"/>
                </a:ext>
              </a:extLst>
            </p:cNvPr>
            <p:cNvSpPr/>
            <p:nvPr/>
          </p:nvSpPr>
          <p:spPr>
            <a:xfrm>
              <a:off x="5794680" y="2908123"/>
              <a:ext cx="118375" cy="118375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7" name="Ellipse 716">
              <a:extLst>
                <a:ext uri="{FF2B5EF4-FFF2-40B4-BE49-F238E27FC236}">
                  <a16:creationId xmlns:a16="http://schemas.microsoft.com/office/drawing/2014/main" id="{43AF4E0F-0F38-4144-9645-C02BFB1EB75B}"/>
                </a:ext>
              </a:extLst>
            </p:cNvPr>
            <p:cNvSpPr/>
            <p:nvPr/>
          </p:nvSpPr>
          <p:spPr>
            <a:xfrm>
              <a:off x="5794680" y="3456207"/>
              <a:ext cx="118375" cy="11837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8" name="Ellipse 717">
              <a:extLst>
                <a:ext uri="{FF2B5EF4-FFF2-40B4-BE49-F238E27FC236}">
                  <a16:creationId xmlns:a16="http://schemas.microsoft.com/office/drawing/2014/main" id="{E5DE80D3-8942-4270-887B-C23F4ED60E89}"/>
                </a:ext>
              </a:extLst>
            </p:cNvPr>
            <p:cNvSpPr/>
            <p:nvPr/>
          </p:nvSpPr>
          <p:spPr>
            <a:xfrm>
              <a:off x="5794680" y="4004291"/>
              <a:ext cx="118375" cy="11837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9" name="Ellipse 718">
              <a:extLst>
                <a:ext uri="{FF2B5EF4-FFF2-40B4-BE49-F238E27FC236}">
                  <a16:creationId xmlns:a16="http://schemas.microsoft.com/office/drawing/2014/main" id="{AFE696E2-1AF5-471F-BB7B-1235F722BAE2}"/>
                </a:ext>
              </a:extLst>
            </p:cNvPr>
            <p:cNvSpPr/>
            <p:nvPr/>
          </p:nvSpPr>
          <p:spPr>
            <a:xfrm>
              <a:off x="5794680" y="4552375"/>
              <a:ext cx="118375" cy="118375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0" name="Ellipse 719">
              <a:extLst>
                <a:ext uri="{FF2B5EF4-FFF2-40B4-BE49-F238E27FC236}">
                  <a16:creationId xmlns:a16="http://schemas.microsoft.com/office/drawing/2014/main" id="{C9C6D50D-43E6-4ED3-A157-046626FE78B5}"/>
                </a:ext>
              </a:extLst>
            </p:cNvPr>
            <p:cNvSpPr/>
            <p:nvPr/>
          </p:nvSpPr>
          <p:spPr>
            <a:xfrm>
              <a:off x="5794680" y="5100459"/>
              <a:ext cx="118375" cy="118375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1" name="Ellipse 720">
              <a:extLst>
                <a:ext uri="{FF2B5EF4-FFF2-40B4-BE49-F238E27FC236}">
                  <a16:creationId xmlns:a16="http://schemas.microsoft.com/office/drawing/2014/main" id="{84211280-BAAA-4775-9E8B-4503FDEE865D}"/>
                </a:ext>
              </a:extLst>
            </p:cNvPr>
            <p:cNvSpPr/>
            <p:nvPr/>
          </p:nvSpPr>
          <p:spPr>
            <a:xfrm>
              <a:off x="5794680" y="5648541"/>
              <a:ext cx="118375" cy="118375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708610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DE949A6D-0630-4422-9781-1BA4F384F1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6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6165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Volumetric shadow Volume – Sweep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41CEE7B-B602-4647-9969-66402322E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79FD831-79F0-4E79-B265-C1A78B111154}"/>
              </a:ext>
            </a:extLst>
          </p:cNvPr>
          <p:cNvSpPr txBox="1"/>
          <p:nvPr/>
        </p:nvSpPr>
        <p:spPr>
          <a:xfrm>
            <a:off x="838200" y="1311965"/>
            <a:ext cx="10515600" cy="45243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noProof="1">
                <a:solidFill>
                  <a:srgbClr val="0000FF"/>
                </a:solidFill>
                <a:latin typeface="Cascadia Mono" panose="020B0609020000020004" pitchFamily="49" charset="0"/>
              </a:rPr>
              <a:t>float</a:t>
            </a:r>
            <a:r>
              <a:rPr lang="en-US" sz="1600" noProof="1">
                <a:solidFill>
                  <a:srgbClr val="000000"/>
                </a:solidFill>
                <a:latin typeface="Cascadia Mono" panose="020B0609020000020004" pitchFamily="49" charset="0"/>
              </a:rPr>
              <a:t> accumulatedTransimttance = sampleCloudShadows( texCoord );</a:t>
            </a:r>
          </a:p>
          <a:p>
            <a:r>
              <a:rPr lang="en-US" sz="1600" noProof="1">
                <a:solidFill>
                  <a:srgbClr val="0000FF"/>
                </a:solidFill>
                <a:latin typeface="Cascadia Mono" panose="020B0609020000020004" pitchFamily="49" charset="0"/>
              </a:rPr>
              <a:t>for</a:t>
            </a:r>
            <a:r>
              <a:rPr lang="en-US" sz="1600" noProof="1">
                <a:solidFill>
                  <a:srgbClr val="000000"/>
                </a:solidFill>
                <a:latin typeface="Cascadia Mono" panose="020B0609020000020004" pitchFamily="49" charset="0"/>
              </a:rPr>
              <a:t>( </a:t>
            </a:r>
            <a:r>
              <a:rPr lang="en-US" sz="1600" noProof="1">
                <a:solidFill>
                  <a:srgbClr val="2B91AF"/>
                </a:solidFill>
                <a:latin typeface="Cascadia Mono" panose="020B0609020000020004" pitchFamily="49" charset="0"/>
              </a:rPr>
              <a:t>uint</a:t>
            </a:r>
            <a:r>
              <a:rPr lang="en-US" sz="1600" noProof="1">
                <a:solidFill>
                  <a:srgbClr val="000000"/>
                </a:solidFill>
                <a:latin typeface="Cascadia Mono" panose="020B0609020000020004" pitchFamily="49" charset="0"/>
              </a:rPr>
              <a:t> i = 0u; i &lt; sweepCount; ++i )</a:t>
            </a:r>
          </a:p>
          <a:p>
            <a:r>
              <a:rPr lang="en-US" sz="1600" noProof="1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pPr marL="363538"/>
            <a:r>
              <a:rPr lang="en-US" sz="1600" noProof="1">
                <a:solidFill>
                  <a:srgbClr val="0000FF"/>
                </a:solidFill>
                <a:latin typeface="Cascadia Mono" panose="020B0609020000020004" pitchFamily="49" charset="0"/>
              </a:rPr>
              <a:t>if</a:t>
            </a:r>
            <a:r>
              <a:rPr lang="en-US" sz="1600" noProof="1">
                <a:solidFill>
                  <a:srgbClr val="000000"/>
                </a:solidFill>
                <a:latin typeface="Cascadia Mono" panose="020B0609020000020004" pitchFamily="49" charset="0"/>
              </a:rPr>
              <a:t>( any( saturate( texCoord ) != texCoord ) )</a:t>
            </a:r>
          </a:p>
          <a:p>
            <a:pPr marL="363538"/>
            <a:r>
              <a:rPr lang="en-US" sz="1600" noProof="1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pPr marL="720725"/>
            <a:r>
              <a:rPr lang="en-US" sz="1600" noProof="1">
                <a:solidFill>
                  <a:srgbClr val="008000"/>
                </a:solidFill>
                <a:latin typeface="Cascadia Mono" panose="020B0609020000020004" pitchFamily="49" charset="0"/>
              </a:rPr>
              <a:t>// restart ray</a:t>
            </a:r>
            <a:endParaRPr lang="en-US" sz="1600" noProof="1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pPr marL="711200"/>
            <a:r>
              <a:rPr lang="en-US" sz="1600" noProof="1">
                <a:solidFill>
                  <a:srgbClr val="000000"/>
                </a:solidFill>
                <a:latin typeface="Cascadia Mono" panose="020B0609020000020004" pitchFamily="49" charset="0"/>
              </a:rPr>
              <a:t>texCoord </a:t>
            </a:r>
            <a:r>
              <a:rPr lang="en-US" sz="1600" noProof="1">
                <a:solidFill>
                  <a:srgbClr val="008080"/>
                </a:solidFill>
                <a:latin typeface="Cascadia Mono" panose="020B0609020000020004" pitchFamily="49" charset="0"/>
              </a:rPr>
              <a:t>=</a:t>
            </a:r>
            <a:r>
              <a:rPr lang="en-US" sz="1600" noProof="1">
                <a:solidFill>
                  <a:srgbClr val="000000"/>
                </a:solidFill>
                <a:latin typeface="Cascadia Mono" panose="020B0609020000020004" pitchFamily="49" charset="0"/>
              </a:rPr>
              <a:t> frac( texCoord );</a:t>
            </a:r>
          </a:p>
          <a:p>
            <a:pPr marL="711200"/>
            <a:r>
              <a:rPr lang="en-US" sz="1600" noProof="1">
                <a:solidFill>
                  <a:srgbClr val="000000"/>
                </a:solidFill>
                <a:latin typeface="Cascadia Mono" panose="020B0609020000020004" pitchFamily="49" charset="0"/>
              </a:rPr>
              <a:t>accumulatedTransimttance = sampleCloudShadows( texCoord );</a:t>
            </a:r>
          </a:p>
          <a:p>
            <a:pPr marL="363538"/>
            <a:r>
              <a:rPr lang="en-US" sz="1600" noProof="1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</a:p>
          <a:p>
            <a:pPr marL="363538"/>
            <a:r>
              <a:rPr lang="en-US" sz="1600" noProof="1">
                <a:solidFill>
                  <a:srgbClr val="008000"/>
                </a:solidFill>
                <a:latin typeface="Cascadia Mono" panose="020B0609020000020004" pitchFamily="49" charset="0"/>
              </a:rPr>
              <a:t>// sample extinction and accumulate transmittance</a:t>
            </a:r>
            <a:endParaRPr lang="en-US" sz="1600" noProof="1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pPr marL="363538"/>
            <a:r>
              <a:rPr lang="en-US" sz="1600" noProof="1">
                <a:solidFill>
                  <a:srgbClr val="0000FF"/>
                </a:solidFill>
                <a:latin typeface="Cascadia Mono" panose="020B0609020000020004" pitchFamily="49" charset="0"/>
              </a:rPr>
              <a:t>float</a:t>
            </a:r>
            <a:r>
              <a:rPr lang="en-US" sz="1600" noProof="1">
                <a:solidFill>
                  <a:srgbClr val="000000"/>
                </a:solidFill>
                <a:latin typeface="Cascadia Mono" panose="020B0609020000020004" pitchFamily="49" charset="0"/>
              </a:rPr>
              <a:t> extinction = sampleExtinction( texCoord );</a:t>
            </a:r>
          </a:p>
          <a:p>
            <a:pPr marL="363538"/>
            <a:r>
              <a:rPr lang="en-US" sz="1600" noProof="1">
                <a:solidFill>
                  <a:srgbClr val="000000"/>
                </a:solidFill>
                <a:latin typeface="Cascadia Mono" panose="020B0609020000020004" pitchFamily="49" charset="0"/>
              </a:rPr>
              <a:t>accumulatedTransimttance *= exp( dt * -extinction );</a:t>
            </a:r>
          </a:p>
          <a:p>
            <a:pPr marL="363538"/>
            <a:r>
              <a:rPr lang="en-US" sz="1600" noProof="1">
                <a:solidFill>
                  <a:srgbClr val="008000"/>
                </a:solidFill>
                <a:latin typeface="Cascadia Mono" panose="020B0609020000020004" pitchFamily="49" charset="0"/>
              </a:rPr>
              <a:t>// temporal accumulate result into voxel</a:t>
            </a:r>
            <a:endParaRPr lang="en-US" sz="1600" noProof="1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pPr marL="363538"/>
            <a:r>
              <a:rPr lang="en-US" sz="1600" noProof="1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600" noProof="1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600" noProof="1">
                <a:solidFill>
                  <a:srgbClr val="2B91AF"/>
                </a:solidFill>
                <a:latin typeface="Cascadia Mono" panose="020B0609020000020004" pitchFamily="49" charset="0"/>
              </a:rPr>
              <a:t>uint3</a:t>
            </a:r>
            <a:r>
              <a:rPr lang="en-US" sz="1600" noProof="1">
                <a:solidFill>
                  <a:srgbClr val="000000"/>
                </a:solidFill>
                <a:latin typeface="Cascadia Mono" panose="020B0609020000020004" pitchFamily="49" charset="0"/>
              </a:rPr>
              <a:t> pos = floor( texCoord * g_constants.outputSize );</a:t>
            </a:r>
          </a:p>
          <a:p>
            <a:pPr marL="363538"/>
            <a:r>
              <a:rPr lang="en-US" sz="1600" noProof="1">
                <a:solidFill>
                  <a:srgbClr val="000000"/>
                </a:solidFill>
                <a:latin typeface="Cascadia Mono" panose="020B0609020000020004" pitchFamily="49" charset="0"/>
              </a:rPr>
              <a:t>g_output[ pos ] = lerp( g_output[ pos ], accumulatedTransimttance, 1.0f / 64.0f );</a:t>
            </a:r>
          </a:p>
          <a:p>
            <a:pPr marL="363538"/>
            <a:r>
              <a:rPr lang="en-US" sz="1600" noProof="1">
                <a:solidFill>
                  <a:srgbClr val="008000"/>
                </a:solidFill>
                <a:latin typeface="Cascadia Mono" panose="020B0609020000020004" pitchFamily="49" charset="0"/>
              </a:rPr>
              <a:t>// next step</a:t>
            </a:r>
            <a:endParaRPr lang="en-US" sz="1600" noProof="1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pPr marL="363538"/>
            <a:r>
              <a:rPr lang="en-US" sz="1600" noProof="1">
                <a:solidFill>
                  <a:srgbClr val="000000"/>
                </a:solidFill>
                <a:latin typeface="Cascadia Mono" panose="020B0609020000020004" pitchFamily="49" charset="0"/>
              </a:rPr>
              <a:t>texCoord </a:t>
            </a:r>
            <a:r>
              <a:rPr lang="en-US" sz="1600" noProof="1">
                <a:solidFill>
                  <a:srgbClr val="008080"/>
                </a:solidFill>
                <a:latin typeface="Cascadia Mono" panose="020B0609020000020004" pitchFamily="49" charset="0"/>
              </a:rPr>
              <a:t>+=</a:t>
            </a:r>
            <a:r>
              <a:rPr lang="en-US" sz="1600" noProof="1">
                <a:solidFill>
                  <a:srgbClr val="000000"/>
                </a:solidFill>
                <a:latin typeface="Cascadia Mono" panose="020B0609020000020004" pitchFamily="49" charset="0"/>
              </a:rPr>
              <a:t> texCoordRayDir;</a:t>
            </a:r>
          </a:p>
          <a:p>
            <a:r>
              <a:rPr lang="en-US" sz="1600" noProof="1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0084444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rafik 59">
            <a:extLst>
              <a:ext uri="{FF2B5EF4-FFF2-40B4-BE49-F238E27FC236}">
                <a16:creationId xmlns:a16="http://schemas.microsoft.com/office/drawing/2014/main" id="{A195DCC8-96BB-4699-8C81-B432FFDD4E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6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61652"/>
          </a:xfrm>
          <a:prstGeom prst="rect">
            <a:avLst/>
          </a:prstGeom>
        </p:spPr>
      </p:pic>
      <p:sp>
        <p:nvSpPr>
          <p:cNvPr id="61" name="Rechteck 60">
            <a:extLst>
              <a:ext uri="{FF2B5EF4-FFF2-40B4-BE49-F238E27FC236}">
                <a16:creationId xmlns:a16="http://schemas.microsoft.com/office/drawing/2014/main" id="{84C934A2-C083-4AC0-954A-4CD94CF73578}"/>
              </a:ext>
            </a:extLst>
          </p:cNvPr>
          <p:cNvSpPr/>
          <p:nvPr/>
        </p:nvSpPr>
        <p:spPr>
          <a:xfrm>
            <a:off x="6286733" y="1123084"/>
            <a:ext cx="5404207" cy="51013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C6C0C8DF-44E0-4C8C-B3DF-1427878001B8}"/>
              </a:ext>
            </a:extLst>
          </p:cNvPr>
          <p:cNvSpPr/>
          <p:nvPr/>
        </p:nvSpPr>
        <p:spPr>
          <a:xfrm>
            <a:off x="7133942" y="3272578"/>
            <a:ext cx="3709790" cy="1534794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/>
              </a:gs>
            </a:gsLst>
            <a:lin ang="5400000" scaled="0"/>
          </a:gra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onne 8">
            <a:extLst>
              <a:ext uri="{FF2B5EF4-FFF2-40B4-BE49-F238E27FC236}">
                <a16:creationId xmlns:a16="http://schemas.microsoft.com/office/drawing/2014/main" id="{371659FD-8955-4511-B7CE-4358B8C08000}"/>
              </a:ext>
            </a:extLst>
          </p:cNvPr>
          <p:cNvSpPr/>
          <p:nvPr/>
        </p:nvSpPr>
        <p:spPr>
          <a:xfrm rot="18849876">
            <a:off x="10283442" y="1883285"/>
            <a:ext cx="381701" cy="381251"/>
          </a:xfrm>
          <a:prstGeom prst="sun">
            <a:avLst>
              <a:gd name="adj" fmla="val 31636"/>
            </a:avLst>
          </a:prstGeom>
          <a:solidFill>
            <a:schemeClr val="accent4"/>
          </a:solidFill>
          <a:ln cap="flat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00F67F55-E130-4C7A-8BA3-1AEEDA2B6455}"/>
              </a:ext>
            </a:extLst>
          </p:cNvPr>
          <p:cNvCxnSpPr>
            <a:cxnSpLocks/>
          </p:cNvCxnSpPr>
          <p:nvPr/>
        </p:nvCxnSpPr>
        <p:spPr>
          <a:xfrm flipH="1">
            <a:off x="7708110" y="3258070"/>
            <a:ext cx="1578791" cy="1549303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r Verbinder 34">
            <a:extLst>
              <a:ext uri="{FF2B5EF4-FFF2-40B4-BE49-F238E27FC236}">
                <a16:creationId xmlns:a16="http://schemas.microsoft.com/office/drawing/2014/main" id="{A8F1C34F-756C-4F63-B74F-515E5E799FCA}"/>
              </a:ext>
            </a:extLst>
          </p:cNvPr>
          <p:cNvCxnSpPr>
            <a:cxnSpLocks/>
          </p:cNvCxnSpPr>
          <p:nvPr/>
        </p:nvCxnSpPr>
        <p:spPr>
          <a:xfrm>
            <a:off x="7488542" y="3272578"/>
            <a:ext cx="334819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r Verbinder 35">
            <a:extLst>
              <a:ext uri="{FF2B5EF4-FFF2-40B4-BE49-F238E27FC236}">
                <a16:creationId xmlns:a16="http://schemas.microsoft.com/office/drawing/2014/main" id="{2CF23C9B-8851-4A47-9F1E-FD537C782EC1}"/>
              </a:ext>
            </a:extLst>
          </p:cNvPr>
          <p:cNvCxnSpPr>
            <a:cxnSpLocks/>
          </p:cNvCxnSpPr>
          <p:nvPr/>
        </p:nvCxnSpPr>
        <p:spPr>
          <a:xfrm>
            <a:off x="10836741" y="3258070"/>
            <a:ext cx="0" cy="28213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1B0CB9D3-5F64-40CA-A8B3-C5B6B0117C2A}"/>
              </a:ext>
            </a:extLst>
          </p:cNvPr>
          <p:cNvCxnSpPr>
            <a:cxnSpLocks/>
            <a:stCxn id="9" idx="1"/>
          </p:cNvCxnSpPr>
          <p:nvPr/>
        </p:nvCxnSpPr>
        <p:spPr>
          <a:xfrm flipH="1">
            <a:off x="9286901" y="2210815"/>
            <a:ext cx="1054579" cy="1047254"/>
          </a:xfrm>
          <a:prstGeom prst="straightConnector1">
            <a:avLst/>
          </a:prstGeom>
          <a:ln w="1905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Water shadow map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939A3-6716-405B-B055-FA3594B3D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6479"/>
            <a:ext cx="5257800" cy="489800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Approximate water depth and transmittance for directional light</a:t>
            </a:r>
          </a:p>
          <a:p>
            <a:r>
              <a:rPr lang="en-US" dirty="0"/>
              <a:t>Render water depth map in light space</a:t>
            </a:r>
          </a:p>
          <a:p>
            <a:r>
              <a:rPr lang="en-US" dirty="0"/>
              <a:t>Camera centered clip map</a:t>
            </a:r>
          </a:p>
          <a:p>
            <a:r>
              <a:rPr lang="en-US" dirty="0"/>
              <a:t>Snap to pixel position to avoid flickering under movement</a:t>
            </a:r>
          </a:p>
          <a:p>
            <a:r>
              <a:rPr lang="en-US" dirty="0"/>
              <a:t>Used for</a:t>
            </a:r>
          </a:p>
          <a:p>
            <a:pPr lvl="1"/>
            <a:r>
              <a:rPr lang="en-US" dirty="0"/>
              <a:t>Direct lighting</a:t>
            </a:r>
          </a:p>
          <a:p>
            <a:pPr lvl="1"/>
            <a:r>
              <a:rPr lang="en-US" dirty="0"/>
              <a:t>Underwater volume</a:t>
            </a:r>
          </a:p>
          <a:p>
            <a:pPr lvl="1"/>
            <a:r>
              <a:rPr lang="en-US" dirty="0"/>
              <a:t>Global illumination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41CEE7B-B602-4647-9969-66402322E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58F82A3C-01DF-403A-9753-BFF128C51ECE}"/>
              </a:ext>
            </a:extLst>
          </p:cNvPr>
          <p:cNvSpPr/>
          <p:nvPr/>
        </p:nvSpPr>
        <p:spPr>
          <a:xfrm rot="18918466">
            <a:off x="6780945" y="2428338"/>
            <a:ext cx="4163330" cy="2546601"/>
          </a:xfrm>
          <a:prstGeom prst="rect">
            <a:avLst/>
          </a:prstGeom>
          <a:solidFill>
            <a:schemeClr val="bg2">
              <a:lumMod val="90000"/>
              <a:alpha val="2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6361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rafik 43">
            <a:extLst>
              <a:ext uri="{FF2B5EF4-FFF2-40B4-BE49-F238E27FC236}">
                <a16:creationId xmlns:a16="http://schemas.microsoft.com/office/drawing/2014/main" id="{CB03B1EC-1DFC-464A-82AE-AC1BC84D55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6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61652"/>
          </a:xfrm>
          <a:prstGeom prst="rect">
            <a:avLst/>
          </a:prstGeom>
        </p:spPr>
      </p:pic>
      <p:sp>
        <p:nvSpPr>
          <p:cNvPr id="43" name="Rechteck 42">
            <a:extLst>
              <a:ext uri="{FF2B5EF4-FFF2-40B4-BE49-F238E27FC236}">
                <a16:creationId xmlns:a16="http://schemas.microsoft.com/office/drawing/2014/main" id="{68081C1F-6C27-450A-9323-13C016BAB38D}"/>
              </a:ext>
            </a:extLst>
          </p:cNvPr>
          <p:cNvSpPr/>
          <p:nvPr/>
        </p:nvSpPr>
        <p:spPr>
          <a:xfrm>
            <a:off x="6286733" y="1123084"/>
            <a:ext cx="5404207" cy="51013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Water shadow map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939A3-6716-405B-B055-FA3594B3D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6479"/>
            <a:ext cx="5257800" cy="4898004"/>
          </a:xfrm>
        </p:spPr>
        <p:txBody>
          <a:bodyPr>
            <a:normAutofit/>
          </a:bodyPr>
          <a:lstStyle/>
          <a:p>
            <a:r>
              <a:rPr lang="en-US" dirty="0"/>
              <a:t>Overestimates transmittance in case of overlapping water surfaces</a:t>
            </a:r>
          </a:p>
          <a:p>
            <a:r>
              <a:rPr lang="en-US" dirty="0"/>
              <a:t>Not a big problem in practice because water is mostly flat and surrounded by geometry </a:t>
            </a:r>
          </a:p>
          <a:p>
            <a:r>
              <a:rPr lang="en-US" dirty="0"/>
              <a:t>Only apply water shadows to underwater geometry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41CEE7B-B602-4647-9969-66402322E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9ECC4848-5F3B-43C8-9383-E204D314F14B}"/>
              </a:ext>
            </a:extLst>
          </p:cNvPr>
          <p:cNvSpPr/>
          <p:nvPr/>
        </p:nvSpPr>
        <p:spPr>
          <a:xfrm>
            <a:off x="7133942" y="3272578"/>
            <a:ext cx="3709790" cy="1534794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/>
              </a:gs>
            </a:gsLst>
            <a:lin ang="5400000" scaled="0"/>
          </a:gra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onne 13">
            <a:extLst>
              <a:ext uri="{FF2B5EF4-FFF2-40B4-BE49-F238E27FC236}">
                <a16:creationId xmlns:a16="http://schemas.microsoft.com/office/drawing/2014/main" id="{DA9BF08C-B58C-4A6D-B01D-08E4E6A15C46}"/>
              </a:ext>
            </a:extLst>
          </p:cNvPr>
          <p:cNvSpPr/>
          <p:nvPr/>
        </p:nvSpPr>
        <p:spPr>
          <a:xfrm rot="18849876">
            <a:off x="10283442" y="1883285"/>
            <a:ext cx="381701" cy="381251"/>
          </a:xfrm>
          <a:prstGeom prst="sun">
            <a:avLst>
              <a:gd name="adj" fmla="val 31636"/>
            </a:avLst>
          </a:prstGeom>
          <a:solidFill>
            <a:schemeClr val="accent4"/>
          </a:solidFill>
          <a:ln cap="flat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F7E8C167-365D-492A-8A4C-B1C7A863CF8E}"/>
              </a:ext>
            </a:extLst>
          </p:cNvPr>
          <p:cNvCxnSpPr>
            <a:cxnSpLocks/>
          </p:cNvCxnSpPr>
          <p:nvPr/>
        </p:nvCxnSpPr>
        <p:spPr>
          <a:xfrm>
            <a:off x="7488542" y="3272578"/>
            <a:ext cx="126493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id="{07BC752D-8963-40DA-B437-B92B4423D5BE}"/>
              </a:ext>
            </a:extLst>
          </p:cNvPr>
          <p:cNvCxnSpPr>
            <a:cxnSpLocks/>
          </p:cNvCxnSpPr>
          <p:nvPr/>
        </p:nvCxnSpPr>
        <p:spPr>
          <a:xfrm>
            <a:off x="10836741" y="3258070"/>
            <a:ext cx="0" cy="28213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6F65EBB2-3CAA-4720-8C6B-A015D6D0A28C}"/>
              </a:ext>
            </a:extLst>
          </p:cNvPr>
          <p:cNvCxnSpPr>
            <a:cxnSpLocks/>
            <a:stCxn id="14" idx="1"/>
          </p:cNvCxnSpPr>
          <p:nvPr/>
        </p:nvCxnSpPr>
        <p:spPr>
          <a:xfrm flipH="1">
            <a:off x="10090424" y="2210816"/>
            <a:ext cx="250899" cy="264054"/>
          </a:xfrm>
          <a:prstGeom prst="straightConnector1">
            <a:avLst/>
          </a:prstGeom>
          <a:ln w="1905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hteck 10">
            <a:extLst>
              <a:ext uri="{FF2B5EF4-FFF2-40B4-BE49-F238E27FC236}">
                <a16:creationId xmlns:a16="http://schemas.microsoft.com/office/drawing/2014/main" id="{2775BDC7-A33E-4621-A163-8D58DA75C405}"/>
              </a:ext>
            </a:extLst>
          </p:cNvPr>
          <p:cNvSpPr/>
          <p:nvPr/>
        </p:nvSpPr>
        <p:spPr>
          <a:xfrm>
            <a:off x="9582460" y="2481768"/>
            <a:ext cx="633413" cy="406624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Gerader Verbinder 26">
            <a:extLst>
              <a:ext uri="{FF2B5EF4-FFF2-40B4-BE49-F238E27FC236}">
                <a16:creationId xmlns:a16="http://schemas.microsoft.com/office/drawing/2014/main" id="{311396A0-7B19-4DF0-BE06-5011AFA2B948}"/>
              </a:ext>
            </a:extLst>
          </p:cNvPr>
          <p:cNvCxnSpPr/>
          <p:nvPr/>
        </p:nvCxnSpPr>
        <p:spPr>
          <a:xfrm>
            <a:off x="9582460" y="2481768"/>
            <a:ext cx="63341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r Verbinder 30">
            <a:extLst>
              <a:ext uri="{FF2B5EF4-FFF2-40B4-BE49-F238E27FC236}">
                <a16:creationId xmlns:a16="http://schemas.microsoft.com/office/drawing/2014/main" id="{748C648B-9B5D-48FD-809B-E6FD1CF28D39}"/>
              </a:ext>
            </a:extLst>
          </p:cNvPr>
          <p:cNvCxnSpPr>
            <a:cxnSpLocks/>
          </p:cNvCxnSpPr>
          <p:nvPr/>
        </p:nvCxnSpPr>
        <p:spPr>
          <a:xfrm>
            <a:off x="10210319" y="2491798"/>
            <a:ext cx="5554" cy="39659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Gerader Verbinder 32">
            <a:extLst>
              <a:ext uri="{FF2B5EF4-FFF2-40B4-BE49-F238E27FC236}">
                <a16:creationId xmlns:a16="http://schemas.microsoft.com/office/drawing/2014/main" id="{6F75FF6A-3880-4AE2-8619-F297ED3456DD}"/>
              </a:ext>
            </a:extLst>
          </p:cNvPr>
          <p:cNvCxnSpPr>
            <a:cxnSpLocks/>
          </p:cNvCxnSpPr>
          <p:nvPr/>
        </p:nvCxnSpPr>
        <p:spPr>
          <a:xfrm flipV="1">
            <a:off x="8753475" y="2484900"/>
            <a:ext cx="828985" cy="78767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r Verbinder 36">
            <a:extLst>
              <a:ext uri="{FF2B5EF4-FFF2-40B4-BE49-F238E27FC236}">
                <a16:creationId xmlns:a16="http://schemas.microsoft.com/office/drawing/2014/main" id="{9B3674E6-AAD6-464D-B7F8-6E09C20A1EA9}"/>
              </a:ext>
            </a:extLst>
          </p:cNvPr>
          <p:cNvCxnSpPr>
            <a:cxnSpLocks/>
          </p:cNvCxnSpPr>
          <p:nvPr/>
        </p:nvCxnSpPr>
        <p:spPr>
          <a:xfrm flipV="1">
            <a:off x="9809096" y="2885261"/>
            <a:ext cx="404235" cy="3873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Gerader Verbinder 37">
            <a:extLst>
              <a:ext uri="{FF2B5EF4-FFF2-40B4-BE49-F238E27FC236}">
                <a16:creationId xmlns:a16="http://schemas.microsoft.com/office/drawing/2014/main" id="{85E5D895-48F2-4FD2-90CC-1248739CD617}"/>
              </a:ext>
            </a:extLst>
          </p:cNvPr>
          <p:cNvCxnSpPr>
            <a:cxnSpLocks/>
          </p:cNvCxnSpPr>
          <p:nvPr/>
        </p:nvCxnSpPr>
        <p:spPr>
          <a:xfrm flipV="1">
            <a:off x="9809096" y="3263792"/>
            <a:ext cx="1027949" cy="878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CDD01B4E-3F21-4FDB-950E-1EA3964DDFB6}"/>
              </a:ext>
            </a:extLst>
          </p:cNvPr>
          <p:cNvCxnSpPr>
            <a:cxnSpLocks/>
          </p:cNvCxnSpPr>
          <p:nvPr/>
        </p:nvCxnSpPr>
        <p:spPr>
          <a:xfrm flipH="1">
            <a:off x="7708111" y="2491798"/>
            <a:ext cx="2382313" cy="2315575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hteck 21">
            <a:extLst>
              <a:ext uri="{FF2B5EF4-FFF2-40B4-BE49-F238E27FC236}">
                <a16:creationId xmlns:a16="http://schemas.microsoft.com/office/drawing/2014/main" id="{0ABFBF82-68C6-48C9-9075-7BA8B1EEA45D}"/>
              </a:ext>
            </a:extLst>
          </p:cNvPr>
          <p:cNvSpPr/>
          <p:nvPr/>
        </p:nvSpPr>
        <p:spPr>
          <a:xfrm rot="18918466">
            <a:off x="6780945" y="2428338"/>
            <a:ext cx="4163330" cy="2546601"/>
          </a:xfrm>
          <a:prstGeom prst="rect">
            <a:avLst/>
          </a:prstGeom>
          <a:solidFill>
            <a:schemeClr val="bg2">
              <a:lumMod val="90000"/>
              <a:alpha val="2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B55CD74E-06CD-45EE-9A52-2FFAD52DB62D}"/>
              </a:ext>
            </a:extLst>
          </p:cNvPr>
          <p:cNvCxnSpPr/>
          <p:nvPr/>
        </p:nvCxnSpPr>
        <p:spPr>
          <a:xfrm flipH="1">
            <a:off x="9282113" y="2885261"/>
            <a:ext cx="400050" cy="38731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26492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23B94C80-4B7C-4DC3-A6F2-7240C1988D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6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6165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Water shadow map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41CEE7B-B602-4647-9969-66402322E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79FD831-79F0-4E79-B265-C1A78B111154}"/>
              </a:ext>
            </a:extLst>
          </p:cNvPr>
          <p:cNvSpPr txBox="1"/>
          <p:nvPr/>
        </p:nvSpPr>
        <p:spPr>
          <a:xfrm>
            <a:off x="838200" y="1311965"/>
            <a:ext cx="10515600" cy="46166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2B91AF"/>
                </a:solidFill>
                <a:latin typeface="Cascadia Mono" panose="020B0609020000020004" pitchFamily="49" charset="0"/>
              </a:rPr>
              <a:t>float3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sampleWaterShadowMapExtinction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( </a:t>
            </a:r>
            <a:r>
              <a:rPr lang="en-US" sz="1400" dirty="0">
                <a:solidFill>
                  <a:srgbClr val="2B91AF"/>
                </a:solidFill>
                <a:latin typeface="Cascadia Mono" panose="020B0609020000020004" pitchFamily="49" charset="0"/>
              </a:rPr>
              <a:t>float3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400" dirty="0" err="1">
                <a:solidFill>
                  <a:srgbClr val="808080"/>
                </a:solidFill>
                <a:latin typeface="Cascadia Mono" panose="020B0609020000020004" pitchFamily="49" charset="0"/>
              </a:rPr>
              <a:t>worldPosition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)</a:t>
            </a:r>
          </a:p>
          <a:p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pPr marL="266700"/>
            <a:r>
              <a:rPr lang="en-US" sz="14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latin typeface="Cascadia Mono" panose="020B0609020000020004" pitchFamily="49" charset="0"/>
              </a:rPr>
              <a:t>float3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cameraCenteredLightSpacePosition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= mulMatrix43( </a:t>
            </a:r>
            <a:r>
              <a:rPr lang="en-US" sz="14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worldToLightSpaceMatrix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en-US" sz="1400" dirty="0" err="1">
                <a:solidFill>
                  <a:srgbClr val="808080"/>
                </a:solidFill>
                <a:latin typeface="Cascadia Mono" panose="020B0609020000020004" pitchFamily="49" charset="0"/>
              </a:rPr>
              <a:t>worldPosition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);</a:t>
            </a:r>
          </a:p>
          <a:p>
            <a:pPr marL="266700"/>
            <a:r>
              <a:rPr lang="en-US" sz="14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latin typeface="Cascadia Mono" panose="020B0609020000020004" pitchFamily="49" charset="0"/>
              </a:rPr>
              <a:t>float2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clipSpacePosition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= </a:t>
            </a:r>
            <a:r>
              <a:rPr lang="en-US" sz="14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cameraCenteredLightSpacePosition.xy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* </a:t>
            </a:r>
            <a:r>
              <a:rPr lang="en-US" sz="14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rcpShadowMapHalfWorldSize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pPr marL="266700"/>
            <a:r>
              <a:rPr lang="fr-FR" sz="14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fr-FR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fr-FR" sz="14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float</a:t>
            </a:r>
            <a:r>
              <a:rPr lang="fr-FR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d = </a:t>
            </a:r>
            <a:r>
              <a:rPr lang="fr-FR" sz="14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maxComponent</a:t>
            </a:r>
            <a:r>
              <a:rPr lang="fr-FR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( abs( </a:t>
            </a:r>
            <a:r>
              <a:rPr lang="fr-FR" sz="14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clipSpacePosition</a:t>
            </a:r>
            <a:r>
              <a:rPr lang="fr-FR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) );</a:t>
            </a:r>
          </a:p>
          <a:p>
            <a:pPr marL="266700"/>
            <a:r>
              <a:rPr lang="en-US" sz="14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ascadia Mono" panose="020B0609020000020004" pitchFamily="49" charset="0"/>
              </a:rPr>
              <a:t>float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clipMapLevel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= max( ceil( log2( d ) + </a:t>
            </a:r>
            <a:r>
              <a:rPr lang="en-US" sz="14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clipLevelBias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), 0.0f );</a:t>
            </a:r>
          </a:p>
          <a:p>
            <a:pPr marL="266700"/>
            <a:r>
              <a:rPr lang="en-US" sz="14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ascadia Mono" panose="020B0609020000020004" pitchFamily="49" charset="0"/>
              </a:rPr>
              <a:t>float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clipLevelScale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= exp2( </a:t>
            </a:r>
            <a:r>
              <a:rPr lang="en-US" sz="14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clipMapLevel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);</a:t>
            </a:r>
          </a:p>
          <a:p>
            <a:pPr marL="266700"/>
            <a:endParaRPr lang="en-US" sz="14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pPr marL="266700"/>
            <a:r>
              <a:rPr lang="en-US" sz="14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latin typeface="Cascadia Mono" panose="020B0609020000020004" pitchFamily="49" charset="0"/>
              </a:rPr>
              <a:t>float2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snapOffset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= </a:t>
            </a:r>
            <a:r>
              <a:rPr lang="en-US" sz="14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fmod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( </a:t>
            </a:r>
            <a:r>
              <a:rPr lang="en-US" sz="14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lightSpaceCameraPosition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en-US" sz="14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shadowMapPixelWorldSize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* </a:t>
            </a:r>
            <a:r>
              <a:rPr lang="en-US" sz="14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clipLevelScale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);</a:t>
            </a:r>
          </a:p>
          <a:p>
            <a:pPr marL="266700"/>
            <a:r>
              <a:rPr lang="en-US" sz="14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latin typeface="Cascadia Mono" panose="020B0609020000020004" pitchFamily="49" charset="0"/>
              </a:rPr>
              <a:t>float2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texCoord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= ( </a:t>
            </a:r>
            <a:r>
              <a:rPr lang="en-US" sz="14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clipSpacePosition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latin typeface="Cascadia Mono" panose="020B0609020000020004" pitchFamily="49" charset="0"/>
              </a:rPr>
              <a:t>+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snapOffset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) </a:t>
            </a:r>
            <a:r>
              <a:rPr lang="en-US" sz="1400" dirty="0">
                <a:solidFill>
                  <a:srgbClr val="008080"/>
                </a:solidFill>
                <a:latin typeface="Cascadia Mono" panose="020B0609020000020004" pitchFamily="49" charset="0"/>
              </a:rPr>
              <a:t>/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clipLevelScale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latin typeface="Cascadia Mono" panose="020B0609020000020004" pitchFamily="49" charset="0"/>
              </a:rPr>
              <a:t>*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latin typeface="Cascadia Mono" panose="020B0609020000020004" pitchFamily="49" charset="0"/>
              </a:rPr>
              <a:t>float2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( 0.5f, -0.5f ) + 0.5f;</a:t>
            </a:r>
          </a:p>
          <a:p>
            <a:pPr marL="266700"/>
            <a:endParaRPr lang="en-US" sz="14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pPr marL="266700"/>
            <a:r>
              <a:rPr lang="en-US" sz="14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ascadia Mono" panose="020B0609020000020004" pitchFamily="49" charset="0"/>
              </a:rPr>
              <a:t>float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depth = </a:t>
            </a:r>
            <a:r>
              <a:rPr lang="en-US" sz="14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shadowMapTexture.SampleLevel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( </a:t>
            </a:r>
            <a:r>
              <a:rPr lang="en-US" sz="14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shadowMapSampler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en-US" sz="1400" dirty="0">
                <a:solidFill>
                  <a:srgbClr val="2B91AF"/>
                </a:solidFill>
                <a:latin typeface="Cascadia Mono" panose="020B0609020000020004" pitchFamily="49" charset="0"/>
              </a:rPr>
              <a:t>float3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( </a:t>
            </a:r>
            <a:r>
              <a:rPr lang="en-US" sz="14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texCoord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en-US" sz="14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clipMapLevel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), 0.0f ) * </a:t>
            </a:r>
            <a:r>
              <a:rPr lang="en-US" sz="14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shadowMapDepthScaleAndBias.x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+ </a:t>
            </a:r>
            <a:r>
              <a:rPr lang="en-US" sz="14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shadowMapDepthScaleAndBias.y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pPr marL="266700"/>
            <a:endParaRPr lang="en-US" sz="14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pPr marL="266700"/>
            <a:r>
              <a:rPr lang="en-US" sz="14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ascadia Mono" panose="020B0609020000020004" pitchFamily="49" charset="0"/>
              </a:rPr>
              <a:t>float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waterDepth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= max( </a:t>
            </a:r>
            <a:r>
              <a:rPr lang="en-US" sz="14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cameraCenteredLightSpacePosition.z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- depth, 0.0f );</a:t>
            </a:r>
          </a:p>
          <a:p>
            <a:pPr marL="266700"/>
            <a:r>
              <a:rPr lang="en-US" sz="1400" dirty="0">
                <a:solidFill>
                  <a:srgbClr val="0000FF"/>
                </a:solidFill>
                <a:latin typeface="Cascadia Mono" panose="020B0609020000020004" pitchFamily="49" charset="0"/>
              </a:rPr>
              <a:t>return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exp( -</a:t>
            </a:r>
            <a:r>
              <a:rPr lang="en-US" sz="14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waterDepth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* </a:t>
            </a:r>
            <a:r>
              <a:rPr lang="en-US" sz="14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extinctionCoefficient</a:t>
            </a:r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 );</a:t>
            </a:r>
          </a:p>
          <a:p>
            <a:r>
              <a:rPr lang="en-US" sz="14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8408990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rafik 81">
            <a:extLst>
              <a:ext uri="{FF2B5EF4-FFF2-40B4-BE49-F238E27FC236}">
                <a16:creationId xmlns:a16="http://schemas.microsoft.com/office/drawing/2014/main" id="{FBEFFD94-F08A-42F0-9AD9-BF3E84BF68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9562"/>
            <a:ext cx="12192000" cy="646165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Fog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41CEE7B-B602-4647-9969-66402322E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 - Fog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0389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rafik 27">
            <a:extLst>
              <a:ext uri="{FF2B5EF4-FFF2-40B4-BE49-F238E27FC236}">
                <a16:creationId xmlns:a16="http://schemas.microsoft.com/office/drawing/2014/main" id="{DC75F088-AFEA-4FB9-8B80-5EA8DB3E75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6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6165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Fog Pipeline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41CEE7B-B602-4647-9969-66402322E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 - Fog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Flussdiagramm: Alternativer Prozess 6">
            <a:extLst>
              <a:ext uri="{FF2B5EF4-FFF2-40B4-BE49-F238E27FC236}">
                <a16:creationId xmlns:a16="http://schemas.microsoft.com/office/drawing/2014/main" id="{98393DFC-57C2-404A-BE33-66EA815F3BE1}"/>
              </a:ext>
            </a:extLst>
          </p:cNvPr>
          <p:cNvSpPr/>
          <p:nvPr/>
        </p:nvSpPr>
        <p:spPr>
          <a:xfrm>
            <a:off x="5760376" y="2719860"/>
            <a:ext cx="1660135" cy="421241"/>
          </a:xfrm>
          <a:prstGeom prst="flowChartAlternateProcess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/>
              <a:t>Froxel</a:t>
            </a:r>
            <a:r>
              <a:rPr lang="en-US" sz="1400" dirty="0"/>
              <a:t> Volume</a:t>
            </a:r>
          </a:p>
        </p:txBody>
      </p:sp>
      <p:sp>
        <p:nvSpPr>
          <p:cNvPr id="9" name="Flussdiagramm: Alternativer Prozess 8">
            <a:extLst>
              <a:ext uri="{FF2B5EF4-FFF2-40B4-BE49-F238E27FC236}">
                <a16:creationId xmlns:a16="http://schemas.microsoft.com/office/drawing/2014/main" id="{B3EAAE55-0D42-4C25-BFB9-862904779B60}"/>
              </a:ext>
            </a:extLst>
          </p:cNvPr>
          <p:cNvSpPr/>
          <p:nvPr/>
        </p:nvSpPr>
        <p:spPr>
          <a:xfrm>
            <a:off x="2274010" y="2329534"/>
            <a:ext cx="1660135" cy="421241"/>
          </a:xfrm>
          <a:prstGeom prst="flowChartAlternateProcess">
            <a:avLst/>
          </a:prstGeom>
          <a:solidFill>
            <a:schemeClr val="accent6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Scene </a:t>
            </a:r>
          </a:p>
          <a:p>
            <a:pPr algn="ctr"/>
            <a:r>
              <a:rPr lang="en-US" sz="1200" dirty="0"/>
              <a:t>Depth Buffer</a:t>
            </a:r>
          </a:p>
        </p:txBody>
      </p:sp>
      <p:sp>
        <p:nvSpPr>
          <p:cNvPr id="11" name="Flussdiagramm: Alternativer Prozess 10">
            <a:extLst>
              <a:ext uri="{FF2B5EF4-FFF2-40B4-BE49-F238E27FC236}">
                <a16:creationId xmlns:a16="http://schemas.microsoft.com/office/drawing/2014/main" id="{6368F301-6AA8-41E4-BB91-67215FFE55D7}"/>
              </a:ext>
            </a:extLst>
          </p:cNvPr>
          <p:cNvSpPr/>
          <p:nvPr/>
        </p:nvSpPr>
        <p:spPr>
          <a:xfrm>
            <a:off x="8691940" y="3172027"/>
            <a:ext cx="1660135" cy="421241"/>
          </a:xfrm>
          <a:prstGeom prst="flowChartAlternateProcess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Ray-marched Fog</a:t>
            </a:r>
          </a:p>
        </p:txBody>
      </p:sp>
      <p:sp>
        <p:nvSpPr>
          <p:cNvPr id="12" name="Flussdiagramm: Alternativer Prozess 11">
            <a:extLst>
              <a:ext uri="{FF2B5EF4-FFF2-40B4-BE49-F238E27FC236}">
                <a16:creationId xmlns:a16="http://schemas.microsoft.com/office/drawing/2014/main" id="{ADEAD126-D82A-43E0-86ED-A376D5FB4D19}"/>
              </a:ext>
            </a:extLst>
          </p:cNvPr>
          <p:cNvSpPr/>
          <p:nvPr/>
        </p:nvSpPr>
        <p:spPr>
          <a:xfrm>
            <a:off x="2274012" y="2961401"/>
            <a:ext cx="1660135" cy="421241"/>
          </a:xfrm>
          <a:prstGeom prst="flowChartAlternateProcess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Atmosphere</a:t>
            </a:r>
          </a:p>
        </p:txBody>
      </p:sp>
      <p:sp>
        <p:nvSpPr>
          <p:cNvPr id="13" name="Flussdiagramm: Alternativer Prozess 12">
            <a:extLst>
              <a:ext uri="{FF2B5EF4-FFF2-40B4-BE49-F238E27FC236}">
                <a16:creationId xmlns:a16="http://schemas.microsoft.com/office/drawing/2014/main" id="{87F37B22-E92C-4908-BC08-98FA72051315}"/>
              </a:ext>
            </a:extLst>
          </p:cNvPr>
          <p:cNvSpPr/>
          <p:nvPr/>
        </p:nvSpPr>
        <p:spPr>
          <a:xfrm>
            <a:off x="2274012" y="3593268"/>
            <a:ext cx="1660135" cy="421241"/>
          </a:xfrm>
          <a:prstGeom prst="flowChartAlternateProcess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Height Fog</a:t>
            </a:r>
          </a:p>
        </p:txBody>
      </p:sp>
      <p:sp>
        <p:nvSpPr>
          <p:cNvPr id="14" name="Flussdiagramm: Alternativer Prozess 13">
            <a:extLst>
              <a:ext uri="{FF2B5EF4-FFF2-40B4-BE49-F238E27FC236}">
                <a16:creationId xmlns:a16="http://schemas.microsoft.com/office/drawing/2014/main" id="{1CB492C9-5135-4A9C-904F-573C48E82273}"/>
              </a:ext>
            </a:extLst>
          </p:cNvPr>
          <p:cNvSpPr/>
          <p:nvPr/>
        </p:nvSpPr>
        <p:spPr>
          <a:xfrm>
            <a:off x="2274011" y="4225135"/>
            <a:ext cx="1660135" cy="421241"/>
          </a:xfrm>
          <a:prstGeom prst="flowChartAlternateProcess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Weather Fog</a:t>
            </a:r>
          </a:p>
        </p:txBody>
      </p:sp>
      <p:sp>
        <p:nvSpPr>
          <p:cNvPr id="15" name="Flussdiagramm: Alternativer Prozess 14">
            <a:extLst>
              <a:ext uri="{FF2B5EF4-FFF2-40B4-BE49-F238E27FC236}">
                <a16:creationId xmlns:a16="http://schemas.microsoft.com/office/drawing/2014/main" id="{46BF4061-08D1-4137-95EB-EB346FCDDD1C}"/>
              </a:ext>
            </a:extLst>
          </p:cNvPr>
          <p:cNvSpPr/>
          <p:nvPr/>
        </p:nvSpPr>
        <p:spPr>
          <a:xfrm>
            <a:off x="2274011" y="4857003"/>
            <a:ext cx="1660135" cy="421241"/>
          </a:xfrm>
          <a:prstGeom prst="flowChartAlternateProcess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Injected Fog Volumes</a:t>
            </a:r>
          </a:p>
        </p:txBody>
      </p:sp>
      <p:sp>
        <p:nvSpPr>
          <p:cNvPr id="16" name="Flussdiagramm: Alternativer Prozess 15">
            <a:extLst>
              <a:ext uri="{FF2B5EF4-FFF2-40B4-BE49-F238E27FC236}">
                <a16:creationId xmlns:a16="http://schemas.microsoft.com/office/drawing/2014/main" id="{454E4D3C-FA91-489D-B310-E554896F8D6B}"/>
              </a:ext>
            </a:extLst>
          </p:cNvPr>
          <p:cNvSpPr/>
          <p:nvPr/>
        </p:nvSpPr>
        <p:spPr>
          <a:xfrm>
            <a:off x="5753528" y="4378079"/>
            <a:ext cx="1660135" cy="421241"/>
          </a:xfrm>
          <a:prstGeom prst="flowChartAlternateProcess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Detail Noise</a:t>
            </a:r>
          </a:p>
        </p:txBody>
      </p:sp>
      <p:sp>
        <p:nvSpPr>
          <p:cNvPr id="17" name="Flussdiagramm: Alternativer Prozess 16">
            <a:extLst>
              <a:ext uri="{FF2B5EF4-FFF2-40B4-BE49-F238E27FC236}">
                <a16:creationId xmlns:a16="http://schemas.microsoft.com/office/drawing/2014/main" id="{E54F666B-59FA-46F8-AB44-C3A84F16523C}"/>
              </a:ext>
            </a:extLst>
          </p:cNvPr>
          <p:cNvSpPr/>
          <p:nvPr/>
        </p:nvSpPr>
        <p:spPr>
          <a:xfrm>
            <a:off x="5753527" y="3746211"/>
            <a:ext cx="1660135" cy="421241"/>
          </a:xfrm>
          <a:prstGeom prst="flowChartAlternateProcess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Voxel Fog</a:t>
            </a:r>
          </a:p>
        </p:txBody>
      </p:sp>
      <p:cxnSp>
        <p:nvCxnSpPr>
          <p:cNvPr id="21" name="Verbinder: gewinkelt 20">
            <a:extLst>
              <a:ext uri="{FF2B5EF4-FFF2-40B4-BE49-F238E27FC236}">
                <a16:creationId xmlns:a16="http://schemas.microsoft.com/office/drawing/2014/main" id="{4C7BDA9F-95EA-4617-98AA-B9D3E97EBE6C}"/>
              </a:ext>
            </a:extLst>
          </p:cNvPr>
          <p:cNvCxnSpPr>
            <a:cxnSpLocks/>
            <a:stCxn id="9" idx="3"/>
            <a:endCxn id="7" idx="1"/>
          </p:cNvCxnSpPr>
          <p:nvPr/>
        </p:nvCxnSpPr>
        <p:spPr>
          <a:xfrm>
            <a:off x="3934145" y="2540155"/>
            <a:ext cx="1826231" cy="390326"/>
          </a:xfrm>
          <a:prstGeom prst="bentConnector3">
            <a:avLst/>
          </a:prstGeom>
          <a:ln w="19050">
            <a:solidFill>
              <a:schemeClr val="tx1"/>
            </a:solidFill>
            <a:tailEnd type="triangl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Verbinder: gewinkelt 22">
            <a:extLst>
              <a:ext uri="{FF2B5EF4-FFF2-40B4-BE49-F238E27FC236}">
                <a16:creationId xmlns:a16="http://schemas.microsoft.com/office/drawing/2014/main" id="{68651F13-C7D4-4091-8CD3-1F55B64A1A37}"/>
              </a:ext>
            </a:extLst>
          </p:cNvPr>
          <p:cNvCxnSpPr>
            <a:cxnSpLocks/>
            <a:stCxn id="12" idx="3"/>
            <a:endCxn id="7" idx="1"/>
          </p:cNvCxnSpPr>
          <p:nvPr/>
        </p:nvCxnSpPr>
        <p:spPr>
          <a:xfrm flipV="1">
            <a:off x="3934147" y="2930481"/>
            <a:ext cx="1826229" cy="241541"/>
          </a:xfrm>
          <a:prstGeom prst="bentConnector3">
            <a:avLst/>
          </a:prstGeom>
          <a:ln w="19050">
            <a:solidFill>
              <a:schemeClr val="tx1"/>
            </a:solidFill>
            <a:tailEnd type="triangl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Verbinder: gewinkelt 24">
            <a:extLst>
              <a:ext uri="{FF2B5EF4-FFF2-40B4-BE49-F238E27FC236}">
                <a16:creationId xmlns:a16="http://schemas.microsoft.com/office/drawing/2014/main" id="{90F3A10F-6796-4654-9E4F-8F18170AC889}"/>
              </a:ext>
            </a:extLst>
          </p:cNvPr>
          <p:cNvCxnSpPr>
            <a:cxnSpLocks/>
            <a:stCxn id="13" idx="3"/>
            <a:endCxn id="7" idx="1"/>
          </p:cNvCxnSpPr>
          <p:nvPr/>
        </p:nvCxnSpPr>
        <p:spPr>
          <a:xfrm flipV="1">
            <a:off x="3934147" y="2930481"/>
            <a:ext cx="1826229" cy="873408"/>
          </a:xfrm>
          <a:prstGeom prst="bentConnector3">
            <a:avLst/>
          </a:prstGeom>
          <a:ln w="19050">
            <a:solidFill>
              <a:schemeClr val="tx1"/>
            </a:solidFill>
            <a:tailEnd type="triangl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Verbinder: gewinkelt 26">
            <a:extLst>
              <a:ext uri="{FF2B5EF4-FFF2-40B4-BE49-F238E27FC236}">
                <a16:creationId xmlns:a16="http://schemas.microsoft.com/office/drawing/2014/main" id="{CC18B1BA-9FEB-462C-B7CD-F888FFEA29F9}"/>
              </a:ext>
            </a:extLst>
          </p:cNvPr>
          <p:cNvCxnSpPr>
            <a:cxnSpLocks/>
            <a:stCxn id="14" idx="3"/>
            <a:endCxn id="7" idx="1"/>
          </p:cNvCxnSpPr>
          <p:nvPr/>
        </p:nvCxnSpPr>
        <p:spPr>
          <a:xfrm flipV="1">
            <a:off x="3934146" y="2930481"/>
            <a:ext cx="1826230" cy="1505275"/>
          </a:xfrm>
          <a:prstGeom prst="bentConnector3">
            <a:avLst/>
          </a:prstGeom>
          <a:ln w="19050">
            <a:solidFill>
              <a:schemeClr val="tx1"/>
            </a:solidFill>
            <a:tailEnd type="triangl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Verbinder: gewinkelt 28">
            <a:extLst>
              <a:ext uri="{FF2B5EF4-FFF2-40B4-BE49-F238E27FC236}">
                <a16:creationId xmlns:a16="http://schemas.microsoft.com/office/drawing/2014/main" id="{5E8B902F-FCDF-4AFA-B30D-991EDA8E6974}"/>
              </a:ext>
            </a:extLst>
          </p:cNvPr>
          <p:cNvCxnSpPr>
            <a:cxnSpLocks/>
            <a:stCxn id="15" idx="3"/>
            <a:endCxn id="7" idx="1"/>
          </p:cNvCxnSpPr>
          <p:nvPr/>
        </p:nvCxnSpPr>
        <p:spPr>
          <a:xfrm flipV="1">
            <a:off x="3934146" y="2930481"/>
            <a:ext cx="1826230" cy="2137143"/>
          </a:xfrm>
          <a:prstGeom prst="bentConnector3">
            <a:avLst/>
          </a:prstGeom>
          <a:ln w="19050">
            <a:solidFill>
              <a:schemeClr val="tx1"/>
            </a:solidFill>
            <a:tailEnd type="triangl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Verbinder: gewinkelt 30">
            <a:extLst>
              <a:ext uri="{FF2B5EF4-FFF2-40B4-BE49-F238E27FC236}">
                <a16:creationId xmlns:a16="http://schemas.microsoft.com/office/drawing/2014/main" id="{AB4EC494-8B5C-45FA-8658-357B6A527754}"/>
              </a:ext>
            </a:extLst>
          </p:cNvPr>
          <p:cNvCxnSpPr>
            <a:stCxn id="7" idx="3"/>
            <a:endCxn id="11" idx="1"/>
          </p:cNvCxnSpPr>
          <p:nvPr/>
        </p:nvCxnSpPr>
        <p:spPr>
          <a:xfrm>
            <a:off x="7420511" y="2930481"/>
            <a:ext cx="1271429" cy="452167"/>
          </a:xfrm>
          <a:prstGeom prst="bentConnector3">
            <a:avLst/>
          </a:prstGeom>
          <a:ln w="19050">
            <a:solidFill>
              <a:schemeClr val="tx1"/>
            </a:solidFill>
            <a:tailEnd type="triangl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Verbinder: gewinkelt 32">
            <a:extLst>
              <a:ext uri="{FF2B5EF4-FFF2-40B4-BE49-F238E27FC236}">
                <a16:creationId xmlns:a16="http://schemas.microsoft.com/office/drawing/2014/main" id="{BF84183E-C860-4D2E-909B-67DBC890FCDC}"/>
              </a:ext>
            </a:extLst>
          </p:cNvPr>
          <p:cNvCxnSpPr>
            <a:stCxn id="17" idx="3"/>
            <a:endCxn id="11" idx="1"/>
          </p:cNvCxnSpPr>
          <p:nvPr/>
        </p:nvCxnSpPr>
        <p:spPr>
          <a:xfrm flipV="1">
            <a:off x="7413662" y="3382648"/>
            <a:ext cx="1278278" cy="574184"/>
          </a:xfrm>
          <a:prstGeom prst="bentConnector3">
            <a:avLst/>
          </a:prstGeom>
          <a:ln w="19050">
            <a:solidFill>
              <a:schemeClr val="tx1"/>
            </a:solidFill>
            <a:tailEnd type="triangl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Verbinder: gewinkelt 34">
            <a:extLst>
              <a:ext uri="{FF2B5EF4-FFF2-40B4-BE49-F238E27FC236}">
                <a16:creationId xmlns:a16="http://schemas.microsoft.com/office/drawing/2014/main" id="{A4E327F1-79E2-4745-B526-2D3B431D6095}"/>
              </a:ext>
            </a:extLst>
          </p:cNvPr>
          <p:cNvCxnSpPr>
            <a:stCxn id="16" idx="3"/>
            <a:endCxn id="11" idx="1"/>
          </p:cNvCxnSpPr>
          <p:nvPr/>
        </p:nvCxnSpPr>
        <p:spPr>
          <a:xfrm flipV="1">
            <a:off x="7413663" y="3382648"/>
            <a:ext cx="1278277" cy="1206052"/>
          </a:xfrm>
          <a:prstGeom prst="bentConnector3">
            <a:avLst/>
          </a:prstGeom>
          <a:ln w="19050">
            <a:solidFill>
              <a:schemeClr val="tx1"/>
            </a:solidFill>
            <a:tailEnd type="triangl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Flussdiagramm: Alternativer Prozess 38">
            <a:extLst>
              <a:ext uri="{FF2B5EF4-FFF2-40B4-BE49-F238E27FC236}">
                <a16:creationId xmlns:a16="http://schemas.microsoft.com/office/drawing/2014/main" id="{BD298960-44DE-4823-821C-2EA24DA2F41D}"/>
              </a:ext>
            </a:extLst>
          </p:cNvPr>
          <p:cNvSpPr/>
          <p:nvPr/>
        </p:nvSpPr>
        <p:spPr>
          <a:xfrm>
            <a:off x="2274009" y="1697667"/>
            <a:ext cx="1660135" cy="421241"/>
          </a:xfrm>
          <a:prstGeom prst="flowChartAlternateProcess">
            <a:avLst/>
          </a:prstGeom>
          <a:solidFill>
            <a:schemeClr val="accent6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Water Surface and Depth Buffer</a:t>
            </a:r>
          </a:p>
        </p:txBody>
      </p:sp>
      <p:sp>
        <p:nvSpPr>
          <p:cNvPr id="41" name="Flussdiagramm: Alternativer Prozess 40">
            <a:extLst>
              <a:ext uri="{FF2B5EF4-FFF2-40B4-BE49-F238E27FC236}">
                <a16:creationId xmlns:a16="http://schemas.microsoft.com/office/drawing/2014/main" id="{5156A059-5B93-460C-8108-48701CEAD04A}"/>
              </a:ext>
            </a:extLst>
          </p:cNvPr>
          <p:cNvSpPr/>
          <p:nvPr/>
        </p:nvSpPr>
        <p:spPr>
          <a:xfrm>
            <a:off x="5753526" y="2013601"/>
            <a:ext cx="1660135" cy="421241"/>
          </a:xfrm>
          <a:prstGeom prst="flowChartAlternateProcess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Combined </a:t>
            </a:r>
          </a:p>
          <a:p>
            <a:pPr algn="ctr"/>
            <a:r>
              <a:rPr lang="en-US" sz="1400" dirty="0"/>
              <a:t>Depth Buffer</a:t>
            </a:r>
          </a:p>
        </p:txBody>
      </p:sp>
      <p:cxnSp>
        <p:nvCxnSpPr>
          <p:cNvPr id="43" name="Verbinder: gewinkelt 42">
            <a:extLst>
              <a:ext uri="{FF2B5EF4-FFF2-40B4-BE49-F238E27FC236}">
                <a16:creationId xmlns:a16="http://schemas.microsoft.com/office/drawing/2014/main" id="{328F29C5-316F-4280-8A6F-0F03B9EDD348}"/>
              </a:ext>
            </a:extLst>
          </p:cNvPr>
          <p:cNvCxnSpPr>
            <a:cxnSpLocks/>
            <a:stCxn id="39" idx="3"/>
            <a:endCxn id="41" idx="1"/>
          </p:cNvCxnSpPr>
          <p:nvPr/>
        </p:nvCxnSpPr>
        <p:spPr>
          <a:xfrm>
            <a:off x="3934144" y="1908288"/>
            <a:ext cx="1819382" cy="315934"/>
          </a:xfrm>
          <a:prstGeom prst="bentConnector3">
            <a:avLst/>
          </a:prstGeom>
          <a:ln w="19050">
            <a:solidFill>
              <a:schemeClr val="tx1"/>
            </a:solidFill>
            <a:tailEnd type="triangl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Verbinder: gewinkelt 44">
            <a:extLst>
              <a:ext uri="{FF2B5EF4-FFF2-40B4-BE49-F238E27FC236}">
                <a16:creationId xmlns:a16="http://schemas.microsoft.com/office/drawing/2014/main" id="{BB965DD9-D32D-4E4F-811C-D3AEE87A626F}"/>
              </a:ext>
            </a:extLst>
          </p:cNvPr>
          <p:cNvCxnSpPr>
            <a:cxnSpLocks/>
            <a:stCxn id="9" idx="3"/>
            <a:endCxn id="41" idx="1"/>
          </p:cNvCxnSpPr>
          <p:nvPr/>
        </p:nvCxnSpPr>
        <p:spPr>
          <a:xfrm flipV="1">
            <a:off x="3934145" y="2224222"/>
            <a:ext cx="1819381" cy="315933"/>
          </a:xfrm>
          <a:prstGeom prst="bentConnector3">
            <a:avLst/>
          </a:prstGeom>
          <a:ln w="19050">
            <a:solidFill>
              <a:schemeClr val="tx1"/>
            </a:solidFill>
            <a:tailEnd type="triangl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Verbinder: gewinkelt 46">
            <a:extLst>
              <a:ext uri="{FF2B5EF4-FFF2-40B4-BE49-F238E27FC236}">
                <a16:creationId xmlns:a16="http://schemas.microsoft.com/office/drawing/2014/main" id="{E39F555D-87FF-406C-AEDC-9F6C5D45D85A}"/>
              </a:ext>
            </a:extLst>
          </p:cNvPr>
          <p:cNvCxnSpPr>
            <a:stCxn id="41" idx="3"/>
            <a:endCxn id="11" idx="1"/>
          </p:cNvCxnSpPr>
          <p:nvPr/>
        </p:nvCxnSpPr>
        <p:spPr>
          <a:xfrm>
            <a:off x="7413661" y="2224222"/>
            <a:ext cx="1278279" cy="1158426"/>
          </a:xfrm>
          <a:prstGeom prst="bentConnector3">
            <a:avLst/>
          </a:prstGeom>
          <a:ln w="19050">
            <a:solidFill>
              <a:schemeClr val="tx1"/>
            </a:solidFill>
            <a:tailEnd type="triangl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2980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3936FA7E-2C34-4672-98F1-6E6185AA22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6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6165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 err="1"/>
              <a:t>Froxel</a:t>
            </a:r>
            <a:r>
              <a:rPr lang="en-US" dirty="0"/>
              <a:t> Volume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939A3-6716-405B-B055-FA3594B3D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6479"/>
            <a:ext cx="10515600" cy="4898004"/>
          </a:xfrm>
        </p:spPr>
        <p:txBody>
          <a:bodyPr>
            <a:normAutofit/>
          </a:bodyPr>
          <a:lstStyle/>
          <a:p>
            <a:r>
              <a:rPr lang="en-US" dirty="0"/>
              <a:t>Contains aerial perspective and all fog types other than voxel fog</a:t>
            </a:r>
          </a:p>
          <a:p>
            <a:r>
              <a:rPr lang="en-US" dirty="0"/>
              <a:t>Resolution depends on screen size and quality setting</a:t>
            </a:r>
          </a:p>
          <a:p>
            <a:r>
              <a:rPr lang="en-US" dirty="0"/>
              <a:t>Covers full view depth range up to 10km</a:t>
            </a:r>
          </a:p>
          <a:p>
            <a:r>
              <a:rPr lang="en-US" dirty="0"/>
              <a:t>Upper depth limit for all computations based on scene depth buffer</a:t>
            </a:r>
          </a:p>
          <a:p>
            <a:endParaRPr lang="en-US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41CEE7B-B602-4647-9969-66402322E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 - Fog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71043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947EB554-9FB2-4AE9-9F6E-968313A432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69562"/>
            <a:ext cx="12191999" cy="646083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 err="1"/>
              <a:t>Froxel</a:t>
            </a:r>
            <a:r>
              <a:rPr lang="en-US" dirty="0"/>
              <a:t> Volume – Depth Distribution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41CEE7B-B602-4647-9969-66402322E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 - Fog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hteck 7">
                <a:extLst>
                  <a:ext uri="{FF2B5EF4-FFF2-40B4-BE49-F238E27FC236}">
                    <a16:creationId xmlns:a16="http://schemas.microsoft.com/office/drawing/2014/main" id="{E35E399C-2AC6-4060-BCB4-E5F43AFEB89F}"/>
                  </a:ext>
                </a:extLst>
              </p:cNvPr>
              <p:cNvSpPr/>
              <p:nvPr/>
            </p:nvSpPr>
            <p:spPr>
              <a:xfrm>
                <a:off x="1147482" y="1655581"/>
                <a:ext cx="2348753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de-DE" i="1" dirty="0">
                  <a:latin typeface="Cambria Math" panose="02040503050406030204" pitchFamily="18" charset="0"/>
                </a:endParaRPr>
              </a:p>
              <a:p>
                <a:endParaRPr lang="de-DE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Rechteck 7">
                <a:extLst>
                  <a:ext uri="{FF2B5EF4-FFF2-40B4-BE49-F238E27FC236}">
                    <a16:creationId xmlns:a16="http://schemas.microsoft.com/office/drawing/2014/main" id="{E35E399C-2AC6-4060-BCB4-E5F43AFEB8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7482" y="1655581"/>
                <a:ext cx="2348753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hteck 9">
                <a:extLst>
                  <a:ext uri="{FF2B5EF4-FFF2-40B4-BE49-F238E27FC236}">
                    <a16:creationId xmlns:a16="http://schemas.microsoft.com/office/drawing/2014/main" id="{73636E14-9AA0-4655-9BB1-199EFB1BB075}"/>
                  </a:ext>
                </a:extLst>
              </p:cNvPr>
              <p:cNvSpPr/>
              <p:nvPr/>
            </p:nvSpPr>
            <p:spPr>
              <a:xfrm>
                <a:off x="838200" y="1664525"/>
                <a:ext cx="9077325" cy="81496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de-DE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de-DE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de-DE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de-DE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de-DE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de-DE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num>
                                    <m:den>
                                      <m:r>
                                        <a:rPr lang="de-DE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den>
                                  </m:f>
                                  <m:r>
                                    <a:rPr lang="de-DE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</m:e>
                          </m:func>
                        </m:num>
                        <m:den>
                          <m:r>
                            <m:rPr>
                              <m:sty m:val="p"/>
                            </m:rPr>
                            <a:rPr lang="de-DE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log</m:t>
                          </m:r>
                          <m:r>
                            <a:rPr lang="de-D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⁡( </m:t>
                          </m:r>
                          <m:r>
                            <a:rPr lang="de-D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de-D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+1)</m:t>
                          </m:r>
                        </m:den>
                      </m:f>
                      <m:r>
                        <a:rPr lang="de-DE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de-DE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de-DE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e-DE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𝑘𝑓</m:t>
                      </m:r>
                      <m:r>
                        <a:rPr lang="de-DE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de-DE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de-DE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de-D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de-D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de-D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de-DE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de-DE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de-DE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e-DE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𝑛𝑒𝑎𝑟</m:t>
                      </m:r>
                      <m:r>
                        <a:rPr lang="de-DE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de-DE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de-DE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e-DE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𝑓𝑎𝑟</m:t>
                      </m:r>
                      <m:r>
                        <a:rPr lang="de-DE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de-DE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de-DE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de-D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de-DE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n</m:t>
                          </m:r>
                          <m:r>
                            <a:rPr lang="de-DE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≤</m:t>
                          </m:r>
                          <m:r>
                            <m:rPr>
                              <m:sty m:val="p"/>
                            </m:rPr>
                            <a:rPr lang="de-DE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  <m:r>
                            <a:rPr lang="de-DE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≤</m:t>
                          </m:r>
                          <m:r>
                            <m:rPr>
                              <m:sty m:val="p"/>
                            </m:rPr>
                            <a:rPr lang="de-DE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f</m:t>
                          </m:r>
                          <m:r>
                            <a:rPr lang="de-DE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de-DE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de-DE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de-DE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de-D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0&lt;</m:t>
                          </m:r>
                          <m:r>
                            <a:rPr lang="de-D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de-D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Rechteck 9">
                <a:extLst>
                  <a:ext uri="{FF2B5EF4-FFF2-40B4-BE49-F238E27FC236}">
                    <a16:creationId xmlns:a16="http://schemas.microsoft.com/office/drawing/2014/main" id="{73636E14-9AA0-4655-9BB1-199EFB1BB0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664525"/>
                <a:ext cx="9077325" cy="81496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Grafik 3">
            <a:extLst>
              <a:ext uri="{FF2B5EF4-FFF2-40B4-BE49-F238E27FC236}">
                <a16:creationId xmlns:a16="http://schemas.microsoft.com/office/drawing/2014/main" id="{90E2E59D-EF64-43B6-9604-E17DB6582D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2691775"/>
            <a:ext cx="3357555" cy="3373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58806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>
            <a:extLst>
              <a:ext uri="{FF2B5EF4-FFF2-40B4-BE49-F238E27FC236}">
                <a16:creationId xmlns:a16="http://schemas.microsoft.com/office/drawing/2014/main" id="{2F5F0231-1CCA-4D94-A0F0-8C82887228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6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6165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 err="1"/>
              <a:t>Froxel</a:t>
            </a:r>
            <a:r>
              <a:rPr lang="en-US" dirty="0"/>
              <a:t> Volume - </a:t>
            </a:r>
            <a:r>
              <a:rPr lang="en-US" dirty="0" err="1"/>
              <a:t>Froxel</a:t>
            </a:r>
            <a:r>
              <a:rPr lang="en-US" dirty="0"/>
              <a:t> Depth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939A3-6716-405B-B055-FA3594B3D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6479"/>
            <a:ext cx="6297706" cy="4898004"/>
          </a:xfrm>
        </p:spPr>
        <p:txBody>
          <a:bodyPr>
            <a:normAutofit/>
          </a:bodyPr>
          <a:lstStyle/>
          <a:p>
            <a:r>
              <a:rPr lang="en-US" dirty="0"/>
              <a:t>Down-sample scene depth buffer</a:t>
            </a:r>
          </a:p>
          <a:p>
            <a:pPr lvl="1"/>
            <a:r>
              <a:rPr lang="en-US" dirty="0"/>
              <a:t>Max depth</a:t>
            </a:r>
          </a:p>
          <a:p>
            <a:endParaRPr lang="en-US" dirty="0"/>
          </a:p>
          <a:p>
            <a:r>
              <a:rPr lang="en-US" dirty="0"/>
              <a:t>Dilate</a:t>
            </a:r>
          </a:p>
          <a:p>
            <a:pPr lvl="1"/>
            <a:r>
              <a:rPr lang="en-US" dirty="0"/>
              <a:t>3x3 max depth kernel</a:t>
            </a:r>
          </a:p>
          <a:p>
            <a:pPr lvl="1"/>
            <a:r>
              <a:rPr lang="en-US" dirty="0"/>
              <a:t>Linear filtering artifacts without dilation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41CEE7B-B602-4647-9969-66402322E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 - Fog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914F1A5A-1FC4-45FA-ABA6-8B2CF4527731}"/>
              </a:ext>
            </a:extLst>
          </p:cNvPr>
          <p:cNvGrpSpPr/>
          <p:nvPr/>
        </p:nvGrpSpPr>
        <p:grpSpPr>
          <a:xfrm>
            <a:off x="7259803" y="1311964"/>
            <a:ext cx="4093997" cy="2372530"/>
            <a:chOff x="7700682" y="1311965"/>
            <a:chExt cx="3653118" cy="2018334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DEA24094-D7D9-49EA-9C62-6A5835DFD3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00682" y="1326479"/>
              <a:ext cx="3653118" cy="2003820"/>
            </a:xfrm>
            <a:prstGeom prst="rect">
              <a:avLst/>
            </a:prstGeom>
          </p:spPr>
        </p:pic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id="{067AFA81-B7C2-474B-A3B5-C9C646C58F64}"/>
                </a:ext>
              </a:extLst>
            </p:cNvPr>
            <p:cNvSpPr txBox="1"/>
            <p:nvPr/>
          </p:nvSpPr>
          <p:spPr>
            <a:xfrm>
              <a:off x="7700682" y="1311965"/>
              <a:ext cx="1221829" cy="2618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Down sampled</a:t>
              </a:r>
            </a:p>
          </p:txBody>
        </p:sp>
      </p:grp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4957D858-42B7-4023-97AE-80730FB7DBF6}"/>
              </a:ext>
            </a:extLst>
          </p:cNvPr>
          <p:cNvGrpSpPr/>
          <p:nvPr/>
        </p:nvGrpSpPr>
        <p:grpSpPr>
          <a:xfrm>
            <a:off x="7262532" y="3980328"/>
            <a:ext cx="4091267" cy="2244155"/>
            <a:chOff x="7700682" y="3784970"/>
            <a:chExt cx="3653120" cy="2003821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7F396509-A82E-489E-B42F-22D6A2BF1F0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00682" y="3784970"/>
              <a:ext cx="3653120" cy="2003821"/>
            </a:xfrm>
            <a:prstGeom prst="rect">
              <a:avLst/>
            </a:prstGeom>
          </p:spPr>
        </p:pic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25FC36CB-A835-4769-9804-7BD9A56BEAF6}"/>
                </a:ext>
              </a:extLst>
            </p:cNvPr>
            <p:cNvSpPr txBox="1"/>
            <p:nvPr/>
          </p:nvSpPr>
          <p:spPr>
            <a:xfrm>
              <a:off x="7700682" y="3784970"/>
              <a:ext cx="965005" cy="2748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3x3 Dilated</a:t>
              </a:r>
            </a:p>
          </p:txBody>
        </p:sp>
      </p:grpSp>
      <p:sp>
        <p:nvSpPr>
          <p:cNvPr id="16" name="Pfeil: nach unten 15">
            <a:extLst>
              <a:ext uri="{FF2B5EF4-FFF2-40B4-BE49-F238E27FC236}">
                <a16:creationId xmlns:a16="http://schemas.microsoft.com/office/drawing/2014/main" id="{FAFD2D6C-9718-442F-9026-9DFE9EE47FE3}"/>
              </a:ext>
            </a:extLst>
          </p:cNvPr>
          <p:cNvSpPr/>
          <p:nvPr/>
        </p:nvSpPr>
        <p:spPr>
          <a:xfrm>
            <a:off x="9045388" y="3684494"/>
            <a:ext cx="484632" cy="29583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51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FDC9BC0E-022A-4622-9A7B-9A2149FE81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6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6165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 err="1"/>
              <a:t>Froxel</a:t>
            </a:r>
            <a:r>
              <a:rPr lang="en-US" dirty="0"/>
              <a:t> Volume - Populate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939A3-6716-405B-B055-FA3594B3D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6479"/>
            <a:ext cx="10515600" cy="4898004"/>
          </a:xfrm>
        </p:spPr>
        <p:txBody>
          <a:bodyPr>
            <a:normAutofit/>
          </a:bodyPr>
          <a:lstStyle/>
          <a:p>
            <a:r>
              <a:rPr lang="en-US" dirty="0"/>
              <a:t>Output scatter and monochrome extinction coefficients texture</a:t>
            </a:r>
          </a:p>
          <a:p>
            <a:pPr lvl="1"/>
            <a:r>
              <a:rPr lang="en-US" dirty="0"/>
              <a:t>No atmosphere</a:t>
            </a:r>
          </a:p>
          <a:p>
            <a:pPr lvl="1"/>
            <a:endParaRPr lang="en-US" dirty="0"/>
          </a:p>
          <a:p>
            <a:r>
              <a:rPr lang="en-US" dirty="0"/>
              <a:t>Output radiance texture</a:t>
            </a:r>
          </a:p>
          <a:p>
            <a:pPr lvl="1"/>
            <a:r>
              <a:rPr lang="en-US" dirty="0"/>
              <a:t>Point lights, global illumination and emissive from Injected fog volumes</a:t>
            </a:r>
          </a:p>
          <a:p>
            <a:pPr lvl="1"/>
            <a:endParaRPr lang="en-US" dirty="0"/>
          </a:p>
          <a:p>
            <a:r>
              <a:rPr lang="en-US" dirty="0"/>
              <a:t>Output directional light visibility texture</a:t>
            </a:r>
          </a:p>
          <a:p>
            <a:pPr lvl="1"/>
            <a:r>
              <a:rPr lang="en-US" dirty="0"/>
              <a:t>Primary directional light ( sun or moon )</a:t>
            </a:r>
          </a:p>
          <a:p>
            <a:pPr lvl="1"/>
            <a:endParaRPr lang="en-US" dirty="0"/>
          </a:p>
          <a:p>
            <a:r>
              <a:rPr lang="en-US" dirty="0"/>
              <a:t>Temporal accumulate with previous frame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41CEE7B-B602-4647-9969-66402322E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 - Fog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24940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75DFD696-A865-447E-BF3B-A2B4EA27EC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6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6165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 err="1"/>
              <a:t>Froxel</a:t>
            </a:r>
            <a:r>
              <a:rPr lang="en-US" dirty="0"/>
              <a:t> Volume - In-scatter &amp; Extinction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939A3-6716-405B-B055-FA3594B3D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7903"/>
            <a:ext cx="10515600" cy="4898004"/>
          </a:xfrm>
        </p:spPr>
        <p:txBody>
          <a:bodyPr>
            <a:normAutofit/>
          </a:bodyPr>
          <a:lstStyle/>
          <a:p>
            <a:r>
              <a:rPr lang="en-US" dirty="0"/>
              <a:t>Output in-scatter texture</a:t>
            </a:r>
          </a:p>
          <a:p>
            <a:pPr lvl="1"/>
            <a:r>
              <a:rPr lang="en-US" dirty="0"/>
              <a:t>Primary directional light </a:t>
            </a:r>
          </a:p>
          <a:p>
            <a:pPr lvl="1"/>
            <a:r>
              <a:rPr lang="en-US" dirty="0"/>
              <a:t>Point light, GI and emissive radiance from populate pass</a:t>
            </a:r>
          </a:p>
          <a:p>
            <a:pPr lvl="1"/>
            <a:endParaRPr lang="en-US" dirty="0"/>
          </a:p>
          <a:p>
            <a:r>
              <a:rPr lang="en-US" dirty="0"/>
              <a:t>Output extinction texture</a:t>
            </a:r>
          </a:p>
          <a:p>
            <a:pPr lvl="1"/>
            <a:r>
              <a:rPr lang="en-US" dirty="0"/>
              <a:t>Sum extinction from populate pass with atmosphere Mie and Rayleigh extinction</a:t>
            </a:r>
          </a:p>
          <a:p>
            <a:pPr lvl="1"/>
            <a:r>
              <a:rPr lang="en-US" dirty="0"/>
              <a:t>No longer monochrome </a:t>
            </a:r>
          </a:p>
          <a:p>
            <a:pPr lvl="1"/>
            <a:endParaRPr lang="en-US" dirty="0"/>
          </a:p>
          <a:p>
            <a:r>
              <a:rPr lang="en-US" b="1" dirty="0"/>
              <a:t>No</a:t>
            </a:r>
            <a:r>
              <a:rPr lang="en-US" dirty="0"/>
              <a:t> temporal accumulation, </a:t>
            </a:r>
          </a:p>
          <a:p>
            <a:pPr lvl="1"/>
            <a:r>
              <a:rPr lang="en-US" dirty="0"/>
              <a:t>Phase function is view angle dependent and leads to smearing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41CEE7B-B602-4647-9969-66402322E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 - Fog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680740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CEC4F51B-A370-437A-B29B-AEDFF941E6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6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6165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 err="1"/>
              <a:t>Froxel</a:t>
            </a:r>
            <a:r>
              <a:rPr lang="en-US" dirty="0"/>
              <a:t> Volume - Integrate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41CEE7B-B602-4647-9969-66402322E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 - Fog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F2EB735D-CDAE-4FFC-AB53-666AFEAD8B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7903"/>
            <a:ext cx="10515600" cy="4898004"/>
          </a:xfrm>
        </p:spPr>
        <p:txBody>
          <a:bodyPr>
            <a:normAutofit/>
          </a:bodyPr>
          <a:lstStyle/>
          <a:p>
            <a:r>
              <a:rPr lang="en-US" dirty="0"/>
              <a:t>Integrate scattering and transmittance from previous pass over </a:t>
            </a:r>
            <a:r>
              <a:rPr lang="en-US" dirty="0" err="1"/>
              <a:t>froxel</a:t>
            </a:r>
            <a:r>
              <a:rPr lang="en-US" dirty="0"/>
              <a:t> volumes depth</a:t>
            </a:r>
          </a:p>
          <a:p>
            <a:r>
              <a:rPr lang="en-US" dirty="0"/>
              <a:t>Output scatter and transmittance for each </a:t>
            </a:r>
            <a:r>
              <a:rPr lang="en-US" dirty="0" err="1"/>
              <a:t>froxel</a:t>
            </a:r>
            <a:endParaRPr lang="en-US" dirty="0"/>
          </a:p>
          <a:p>
            <a:pPr lvl="1"/>
            <a:r>
              <a:rPr lang="en-US" dirty="0"/>
              <a:t>Reuse in-scatter and extinction texture</a:t>
            </a:r>
          </a:p>
          <a:p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5752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CEC4F51B-A370-437A-B29B-AEDFF941E6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6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6165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 err="1"/>
              <a:t>Froxel</a:t>
            </a:r>
            <a:r>
              <a:rPr lang="en-US" dirty="0"/>
              <a:t> Volume - Integrate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41CEE7B-B602-4647-9969-66402322E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 - Fog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4F5A73C0-AAB0-4A04-A9B9-0999B2407BAA}"/>
              </a:ext>
            </a:extLst>
          </p:cNvPr>
          <p:cNvSpPr txBox="1"/>
          <p:nvPr/>
        </p:nvSpPr>
        <p:spPr>
          <a:xfrm>
            <a:off x="838200" y="1349934"/>
            <a:ext cx="10515600" cy="470898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2B91AF"/>
                </a:solidFill>
                <a:latin typeface="Cascadia Mono" panose="020B0609020000020004" pitchFamily="49" charset="0"/>
              </a:rPr>
              <a:t>float3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accumulatedTransmittance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= 1.0f;</a:t>
            </a:r>
          </a:p>
          <a:p>
            <a:r>
              <a:rPr lang="en-US" sz="1200" dirty="0">
                <a:solidFill>
                  <a:srgbClr val="2B91AF"/>
                </a:solidFill>
                <a:latin typeface="Cascadia Mono" panose="020B0609020000020004" pitchFamily="49" charset="0"/>
              </a:rPr>
              <a:t>float3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accumulatedRadiance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= 0.0f;</a:t>
            </a:r>
          </a:p>
          <a:p>
            <a:r>
              <a:rPr lang="en-US" sz="1200" dirty="0">
                <a:solidFill>
                  <a:srgbClr val="008000"/>
                </a:solidFill>
                <a:latin typeface="Cascadia Mono" panose="020B0609020000020004" pitchFamily="49" charset="0"/>
              </a:rPr>
              <a:t>// compute integration slice count and linear start linear depth</a:t>
            </a:r>
            <a:endParaRPr lang="en-US" sz="12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2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200" dirty="0" err="1">
                <a:solidFill>
                  <a:srgbClr val="2B91AF"/>
                </a:solidFill>
                <a:latin typeface="Cascadia Mono" panose="020B0609020000020004" pitchFamily="49" charset="0"/>
              </a:rPr>
              <a:t>uint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integrationSliceCount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= (</a:t>
            </a:r>
            <a:r>
              <a:rPr lang="en-US" sz="1200" dirty="0" err="1">
                <a:solidFill>
                  <a:srgbClr val="2B91AF"/>
                </a:solidFill>
                <a:latin typeface="Cascadia Mono" panose="020B0609020000020004" pitchFamily="49" charset="0"/>
              </a:rPr>
              <a:t>uint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)ceil( </a:t>
            </a:r>
            <a:r>
              <a:rPr lang="en-US" sz="12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froxelDepthTexture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[ </a:t>
            </a:r>
            <a:r>
              <a:rPr lang="en-US" sz="12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pixelPos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] * </a:t>
            </a:r>
            <a:r>
              <a:rPr lang="en-US" sz="12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sliceCount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);</a:t>
            </a:r>
          </a:p>
          <a:p>
            <a:r>
              <a:rPr lang="en-US" sz="1200" dirty="0">
                <a:solidFill>
                  <a:srgbClr val="0000FF"/>
                </a:solidFill>
                <a:latin typeface="Cascadia Mono" panose="020B0609020000020004" pitchFamily="49" charset="0"/>
              </a:rPr>
              <a:t>float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prevLinearDepth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= </a:t>
            </a:r>
            <a:r>
              <a:rPr lang="en-US" sz="12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computeLinearDepthFromFroxelDepth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( 0.0f, </a:t>
            </a:r>
            <a:r>
              <a:rPr lang="en-US" sz="12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froxelDepthToLinearDepth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);</a:t>
            </a:r>
          </a:p>
          <a:p>
            <a:r>
              <a:rPr lang="en-US" sz="1200" dirty="0">
                <a:solidFill>
                  <a:srgbClr val="008000"/>
                </a:solidFill>
                <a:latin typeface="Cascadia Mono" panose="020B0609020000020004" pitchFamily="49" charset="0"/>
              </a:rPr>
              <a:t>// loop over all depth slices</a:t>
            </a:r>
            <a:endParaRPr lang="en-US" sz="12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200" dirty="0">
                <a:solidFill>
                  <a:srgbClr val="0000FF"/>
                </a:solidFill>
                <a:latin typeface="Cascadia Mono" panose="020B0609020000020004" pitchFamily="49" charset="0"/>
              </a:rPr>
              <a:t>for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( </a:t>
            </a:r>
            <a:r>
              <a:rPr lang="en-US" sz="1200" dirty="0">
                <a:solidFill>
                  <a:srgbClr val="0000FF"/>
                </a:solidFill>
                <a:latin typeface="Cascadia Mono" panose="020B0609020000020004" pitchFamily="49" charset="0"/>
              </a:rPr>
              <a:t>int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= 0; </a:t>
            </a:r>
            <a:r>
              <a:rPr lang="en-US" sz="12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&lt; </a:t>
            </a:r>
            <a:r>
              <a:rPr lang="en-US" sz="12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integrationSliceCount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; ++</a:t>
            </a:r>
            <a:r>
              <a:rPr lang="en-US" sz="12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)</a:t>
            </a:r>
          </a:p>
          <a:p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pPr marL="357188"/>
            <a:r>
              <a:rPr lang="en-US" sz="12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200" dirty="0">
                <a:solidFill>
                  <a:srgbClr val="2B91AF"/>
                </a:solidFill>
                <a:latin typeface="Cascadia Mono" panose="020B0609020000020004" pitchFamily="49" charset="0"/>
              </a:rPr>
              <a:t>uint3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froxelPos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= </a:t>
            </a:r>
            <a:r>
              <a:rPr lang="en-US" sz="1200" dirty="0">
                <a:solidFill>
                  <a:srgbClr val="2B91AF"/>
                </a:solidFill>
                <a:latin typeface="Cascadia Mono" panose="020B0609020000020004" pitchFamily="49" charset="0"/>
              </a:rPr>
              <a:t>uint3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( </a:t>
            </a:r>
            <a:r>
              <a:rPr lang="en-US" sz="12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pixelPos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);</a:t>
            </a:r>
          </a:p>
          <a:p>
            <a:pPr marL="357188"/>
            <a:r>
              <a:rPr lang="en-US" sz="1200" dirty="0">
                <a:solidFill>
                  <a:srgbClr val="008000"/>
                </a:solidFill>
                <a:latin typeface="Cascadia Mono" panose="020B0609020000020004" pitchFamily="49" charset="0"/>
              </a:rPr>
              <a:t>// compute integration step length</a:t>
            </a:r>
            <a:endParaRPr lang="en-US" sz="12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pPr marL="357188"/>
            <a:r>
              <a:rPr lang="en-US" sz="12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200" dirty="0">
                <a:solidFill>
                  <a:srgbClr val="0000FF"/>
                </a:solidFill>
                <a:latin typeface="Cascadia Mono" panose="020B0609020000020004" pitchFamily="49" charset="0"/>
              </a:rPr>
              <a:t>float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linearDepth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= </a:t>
            </a:r>
            <a:r>
              <a:rPr lang="en-US" sz="12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computeLinearDepthFromFroxelDepth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( ( </a:t>
            </a:r>
            <a:r>
              <a:rPr lang="en-US" sz="12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+ 1.0f ) * </a:t>
            </a:r>
            <a:r>
              <a:rPr lang="en-US" sz="12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invSliceCount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froxelDepthToLinearDepth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);</a:t>
            </a:r>
          </a:p>
          <a:p>
            <a:pPr marL="357188"/>
            <a:r>
              <a:rPr lang="en-US" sz="12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200" dirty="0">
                <a:solidFill>
                  <a:srgbClr val="0000FF"/>
                </a:solidFill>
                <a:latin typeface="Cascadia Mono" panose="020B0609020000020004" pitchFamily="49" charset="0"/>
              </a:rPr>
              <a:t>float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stepLength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= ( </a:t>
            </a:r>
            <a:r>
              <a:rPr lang="en-US" sz="12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linearDepth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- </a:t>
            </a:r>
            <a:r>
              <a:rPr lang="en-US" sz="12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prevLinearDepth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) * </a:t>
            </a:r>
            <a:r>
              <a:rPr lang="en-US" sz="12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linearDepthToDistance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pPr marL="357188"/>
            <a:r>
              <a:rPr lang="en-US" sz="12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prevLinearDepth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= </a:t>
            </a:r>
            <a:r>
              <a:rPr lang="en-US" sz="12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linearDepth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pPr marL="357188"/>
            <a:r>
              <a:rPr lang="en-US" sz="1200" dirty="0">
                <a:solidFill>
                  <a:srgbClr val="008000"/>
                </a:solidFill>
                <a:latin typeface="Cascadia Mono" panose="020B0609020000020004" pitchFamily="49" charset="0"/>
              </a:rPr>
              <a:t>// load in-scatter and extinction</a:t>
            </a:r>
            <a:endParaRPr lang="en-US" sz="12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pPr marL="357188"/>
            <a:r>
              <a:rPr lang="en-US" sz="12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200" dirty="0">
                <a:solidFill>
                  <a:srgbClr val="2B91AF"/>
                </a:solidFill>
                <a:latin typeface="Cascadia Mono" panose="020B0609020000020004" pitchFamily="49" charset="0"/>
              </a:rPr>
              <a:t>float3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inScatter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= </a:t>
            </a:r>
            <a:r>
              <a:rPr lang="en-US" sz="12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outputScatterTexture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[ </a:t>
            </a:r>
            <a:r>
              <a:rPr lang="en-US" sz="12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froxelPos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];</a:t>
            </a:r>
          </a:p>
          <a:p>
            <a:pPr marL="357188"/>
            <a:r>
              <a:rPr lang="en-US" sz="12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200" dirty="0">
                <a:solidFill>
                  <a:srgbClr val="2B91AF"/>
                </a:solidFill>
                <a:latin typeface="Cascadia Mono" panose="020B0609020000020004" pitchFamily="49" charset="0"/>
              </a:rPr>
              <a:t>float3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extinction = </a:t>
            </a:r>
            <a:r>
              <a:rPr lang="en-US" sz="12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outputTransmittanceTexture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[ </a:t>
            </a:r>
            <a:r>
              <a:rPr lang="en-US" sz="12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froxelPos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];</a:t>
            </a:r>
          </a:p>
          <a:p>
            <a:pPr marL="357188"/>
            <a:r>
              <a:rPr lang="en-US" sz="1200" dirty="0">
                <a:solidFill>
                  <a:srgbClr val="008000"/>
                </a:solidFill>
                <a:latin typeface="Cascadia Mono" panose="020B0609020000020004" pitchFamily="49" charset="0"/>
              </a:rPr>
              <a:t>// integrate transmittance and radiance</a:t>
            </a:r>
            <a:endParaRPr lang="en-US" sz="12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pPr marL="357188"/>
            <a:r>
              <a:rPr lang="en-US" sz="1200" dirty="0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200" dirty="0">
                <a:solidFill>
                  <a:srgbClr val="2B91AF"/>
                </a:solidFill>
                <a:latin typeface="Cascadia Mono" panose="020B0609020000020004" pitchFamily="49" charset="0"/>
              </a:rPr>
              <a:t>float3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transmittance = exp( </a:t>
            </a:r>
            <a:r>
              <a:rPr lang="en-US" sz="1200" dirty="0">
                <a:solidFill>
                  <a:srgbClr val="008080"/>
                </a:solidFill>
                <a:latin typeface="Cascadia Mono" panose="020B0609020000020004" pitchFamily="49" charset="0"/>
              </a:rPr>
              <a:t>-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extinction </a:t>
            </a:r>
            <a:r>
              <a:rPr lang="en-US" sz="1200" dirty="0">
                <a:solidFill>
                  <a:srgbClr val="008080"/>
                </a:solidFill>
                <a:latin typeface="Cascadia Mono" panose="020B0609020000020004" pitchFamily="49" charset="0"/>
              </a:rPr>
              <a:t>*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stepLength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);</a:t>
            </a:r>
          </a:p>
          <a:p>
            <a:pPr marL="357188"/>
            <a:r>
              <a:rPr lang="en-US" sz="12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accumulatedRadiance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200" dirty="0">
                <a:solidFill>
                  <a:srgbClr val="008080"/>
                </a:solidFill>
                <a:latin typeface="Cascadia Mono" panose="020B0609020000020004" pitchFamily="49" charset="0"/>
              </a:rPr>
              <a:t>+=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inScatter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200" dirty="0">
                <a:solidFill>
                  <a:srgbClr val="008080"/>
                </a:solidFill>
                <a:latin typeface="Cascadia Mono" panose="020B0609020000020004" pitchFamily="49" charset="0"/>
              </a:rPr>
              <a:t>*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( 1.0f </a:t>
            </a:r>
            <a:r>
              <a:rPr lang="en-US" sz="1200" dirty="0">
                <a:solidFill>
                  <a:srgbClr val="008080"/>
                </a:solidFill>
                <a:latin typeface="Cascadia Mono" panose="020B0609020000020004" pitchFamily="49" charset="0"/>
              </a:rPr>
              <a:t>-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transmittance ) </a:t>
            </a:r>
            <a:r>
              <a:rPr lang="en-US" sz="1200" dirty="0">
                <a:solidFill>
                  <a:srgbClr val="008080"/>
                </a:solidFill>
                <a:latin typeface="Cascadia Mono" panose="020B0609020000020004" pitchFamily="49" charset="0"/>
              </a:rPr>
              <a:t>*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accumulatedTransmittance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pPr marL="357188"/>
            <a:r>
              <a:rPr lang="en-US" sz="12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accumulatedTransmittance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200" dirty="0">
                <a:solidFill>
                  <a:srgbClr val="008080"/>
                </a:solidFill>
                <a:latin typeface="Cascadia Mono" panose="020B0609020000020004" pitchFamily="49" charset="0"/>
              </a:rPr>
              <a:t>*=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transmittance;</a:t>
            </a:r>
          </a:p>
          <a:p>
            <a:pPr marL="357188"/>
            <a:r>
              <a:rPr lang="en-US" sz="1200" dirty="0">
                <a:solidFill>
                  <a:srgbClr val="008000"/>
                </a:solidFill>
                <a:latin typeface="Cascadia Mono" panose="020B0609020000020004" pitchFamily="49" charset="0"/>
              </a:rPr>
              <a:t>// store transmittance and radiance</a:t>
            </a:r>
            <a:endParaRPr lang="en-US" sz="12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pPr marL="357188"/>
            <a:r>
              <a:rPr lang="en-US" sz="12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outputScatterTexture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[ </a:t>
            </a:r>
            <a:r>
              <a:rPr lang="en-US" sz="12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froxelPos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] = </a:t>
            </a:r>
            <a:r>
              <a:rPr lang="en-US" sz="12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accumulatedRadiance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pPr marL="357188"/>
            <a:r>
              <a:rPr lang="en-US" sz="12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outputTransmittanceTexture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[ </a:t>
            </a:r>
            <a:r>
              <a:rPr lang="en-US" sz="12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froxelPos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] = </a:t>
            </a:r>
            <a:r>
              <a:rPr lang="en-US" sz="12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accumulatedTransmittance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4587539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rafik 135">
            <a:extLst>
              <a:ext uri="{FF2B5EF4-FFF2-40B4-BE49-F238E27FC236}">
                <a16:creationId xmlns:a16="http://schemas.microsoft.com/office/drawing/2014/main" id="{B88ADEC8-0CD4-4EFE-AC6A-33087D0006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6165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Ray marching - Pipeline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41CEE7B-B602-4647-9969-66402322E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 - Fog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B8D90E1E-A6D1-4690-921B-5590CF0721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6479"/>
            <a:ext cx="10515600" cy="4898004"/>
          </a:xfrm>
        </p:spPr>
        <p:txBody>
          <a:bodyPr>
            <a:normAutofit/>
          </a:bodyPr>
          <a:lstStyle/>
          <a:p>
            <a:pPr lvl="7"/>
            <a:endParaRPr lang="en-US" dirty="0"/>
          </a:p>
          <a:p>
            <a:pPr lvl="8"/>
            <a:endParaRPr lang="en-US" dirty="0"/>
          </a:p>
          <a:p>
            <a:endParaRPr lang="en-US" dirty="0"/>
          </a:p>
        </p:txBody>
      </p:sp>
      <p:sp>
        <p:nvSpPr>
          <p:cNvPr id="40" name="Flussdiagramm: Alternativer Prozess 39">
            <a:extLst>
              <a:ext uri="{FF2B5EF4-FFF2-40B4-BE49-F238E27FC236}">
                <a16:creationId xmlns:a16="http://schemas.microsoft.com/office/drawing/2014/main" id="{23C5C0D4-4346-4712-A212-A1A33287CAAD}"/>
              </a:ext>
            </a:extLst>
          </p:cNvPr>
          <p:cNvSpPr/>
          <p:nvPr/>
        </p:nvSpPr>
        <p:spPr>
          <a:xfrm>
            <a:off x="2366474" y="2115916"/>
            <a:ext cx="1660135" cy="421241"/>
          </a:xfrm>
          <a:prstGeom prst="flowChartAlternateProcess">
            <a:avLst/>
          </a:prstGeom>
          <a:solidFill>
            <a:schemeClr val="accent6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Depth Buffer</a:t>
            </a:r>
          </a:p>
        </p:txBody>
      </p:sp>
      <p:sp>
        <p:nvSpPr>
          <p:cNvPr id="45" name="Flussdiagramm: Alternativer Prozess 44">
            <a:extLst>
              <a:ext uri="{FF2B5EF4-FFF2-40B4-BE49-F238E27FC236}">
                <a16:creationId xmlns:a16="http://schemas.microsoft.com/office/drawing/2014/main" id="{5A7782F2-40C3-4140-A5A6-5961573CF63B}"/>
              </a:ext>
            </a:extLst>
          </p:cNvPr>
          <p:cNvSpPr/>
          <p:nvPr/>
        </p:nvSpPr>
        <p:spPr>
          <a:xfrm>
            <a:off x="2366474" y="3487766"/>
            <a:ext cx="1660135" cy="421241"/>
          </a:xfrm>
          <a:prstGeom prst="flowChartAlternateProcess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Checkerboard min/max Depth</a:t>
            </a:r>
          </a:p>
        </p:txBody>
      </p:sp>
      <p:sp>
        <p:nvSpPr>
          <p:cNvPr id="58" name="Flussdiagramm: Alternativer Prozess 57">
            <a:extLst>
              <a:ext uri="{FF2B5EF4-FFF2-40B4-BE49-F238E27FC236}">
                <a16:creationId xmlns:a16="http://schemas.microsoft.com/office/drawing/2014/main" id="{277EEA65-4984-42C7-B330-F821EE36A834}"/>
              </a:ext>
            </a:extLst>
          </p:cNvPr>
          <p:cNvSpPr/>
          <p:nvPr/>
        </p:nvSpPr>
        <p:spPr>
          <a:xfrm>
            <a:off x="2366474" y="4859615"/>
            <a:ext cx="1660135" cy="421241"/>
          </a:xfrm>
          <a:prstGeom prst="flowChartAlternateProcess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Ray Placement</a:t>
            </a:r>
          </a:p>
        </p:txBody>
      </p:sp>
      <p:sp>
        <p:nvSpPr>
          <p:cNvPr id="59" name="Flussdiagramm: Alternativer Prozess 58">
            <a:extLst>
              <a:ext uri="{FF2B5EF4-FFF2-40B4-BE49-F238E27FC236}">
                <a16:creationId xmlns:a16="http://schemas.microsoft.com/office/drawing/2014/main" id="{6405945D-1FE5-4F12-8422-BAE7D5A2C21B}"/>
              </a:ext>
            </a:extLst>
          </p:cNvPr>
          <p:cNvSpPr/>
          <p:nvPr/>
        </p:nvSpPr>
        <p:spPr>
          <a:xfrm>
            <a:off x="5357699" y="3507949"/>
            <a:ext cx="1660135" cy="421241"/>
          </a:xfrm>
          <a:prstGeom prst="flowChartAlternateProcess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Ray Marching</a:t>
            </a:r>
          </a:p>
        </p:txBody>
      </p:sp>
      <p:sp>
        <p:nvSpPr>
          <p:cNvPr id="60" name="Flussdiagramm: Alternativer Prozess 59">
            <a:extLst>
              <a:ext uri="{FF2B5EF4-FFF2-40B4-BE49-F238E27FC236}">
                <a16:creationId xmlns:a16="http://schemas.microsoft.com/office/drawing/2014/main" id="{1C7E7D4A-E809-49C4-BD9F-EB855198FFAB}"/>
              </a:ext>
            </a:extLst>
          </p:cNvPr>
          <p:cNvSpPr/>
          <p:nvPr/>
        </p:nvSpPr>
        <p:spPr>
          <a:xfrm>
            <a:off x="5351350" y="4859615"/>
            <a:ext cx="1660135" cy="421241"/>
          </a:xfrm>
          <a:prstGeom prst="flowChartAlternateProcess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Reconstruct</a:t>
            </a:r>
          </a:p>
        </p:txBody>
      </p:sp>
      <p:sp>
        <p:nvSpPr>
          <p:cNvPr id="61" name="Flussdiagramm: Alternativer Prozess 60">
            <a:extLst>
              <a:ext uri="{FF2B5EF4-FFF2-40B4-BE49-F238E27FC236}">
                <a16:creationId xmlns:a16="http://schemas.microsoft.com/office/drawing/2014/main" id="{EDE32470-5F3A-4999-A54E-F9116AC7FEC0}"/>
              </a:ext>
            </a:extLst>
          </p:cNvPr>
          <p:cNvSpPr/>
          <p:nvPr/>
        </p:nvSpPr>
        <p:spPr>
          <a:xfrm>
            <a:off x="8329846" y="3438373"/>
            <a:ext cx="1660135" cy="421241"/>
          </a:xfrm>
          <a:prstGeom prst="flowChartAlternateProcess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Upscale</a:t>
            </a:r>
          </a:p>
        </p:txBody>
      </p:sp>
      <p:sp>
        <p:nvSpPr>
          <p:cNvPr id="62" name="Flussdiagramm: Alternativer Prozess 61">
            <a:extLst>
              <a:ext uri="{FF2B5EF4-FFF2-40B4-BE49-F238E27FC236}">
                <a16:creationId xmlns:a16="http://schemas.microsoft.com/office/drawing/2014/main" id="{719BA62E-8665-4DB2-AAEE-B6B51A71E474}"/>
              </a:ext>
            </a:extLst>
          </p:cNvPr>
          <p:cNvSpPr/>
          <p:nvPr/>
        </p:nvSpPr>
        <p:spPr>
          <a:xfrm>
            <a:off x="8329846" y="4859615"/>
            <a:ext cx="1660135" cy="421241"/>
          </a:xfrm>
          <a:prstGeom prst="flowChartAlternateProcess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Temporal</a:t>
            </a:r>
          </a:p>
        </p:txBody>
      </p:sp>
      <p:cxnSp>
        <p:nvCxnSpPr>
          <p:cNvPr id="63" name="Verbinder: gewinkelt 62">
            <a:extLst>
              <a:ext uri="{FF2B5EF4-FFF2-40B4-BE49-F238E27FC236}">
                <a16:creationId xmlns:a16="http://schemas.microsoft.com/office/drawing/2014/main" id="{90C5751D-573C-4574-ADB8-4840481762DE}"/>
              </a:ext>
            </a:extLst>
          </p:cNvPr>
          <p:cNvCxnSpPr>
            <a:cxnSpLocks/>
            <a:stCxn id="58" idx="3"/>
            <a:endCxn id="59" idx="1"/>
          </p:cNvCxnSpPr>
          <p:nvPr/>
        </p:nvCxnSpPr>
        <p:spPr>
          <a:xfrm flipV="1">
            <a:off x="4026609" y="3718570"/>
            <a:ext cx="1331090" cy="1351666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Verbinder: gewinkelt 64">
            <a:extLst>
              <a:ext uri="{FF2B5EF4-FFF2-40B4-BE49-F238E27FC236}">
                <a16:creationId xmlns:a16="http://schemas.microsoft.com/office/drawing/2014/main" id="{65F4565F-0E15-4553-8ECF-96803EEECDE0}"/>
              </a:ext>
            </a:extLst>
          </p:cNvPr>
          <p:cNvCxnSpPr>
            <a:cxnSpLocks/>
            <a:stCxn id="60" idx="3"/>
            <a:endCxn id="61" idx="1"/>
          </p:cNvCxnSpPr>
          <p:nvPr/>
        </p:nvCxnSpPr>
        <p:spPr>
          <a:xfrm flipV="1">
            <a:off x="7011485" y="3648994"/>
            <a:ext cx="1318361" cy="1421242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Flussdiagramm: Alternativer Prozess 77">
            <a:extLst>
              <a:ext uri="{FF2B5EF4-FFF2-40B4-BE49-F238E27FC236}">
                <a16:creationId xmlns:a16="http://schemas.microsoft.com/office/drawing/2014/main" id="{81EE9875-4E30-4D6A-A5DA-D396B576ED06}"/>
              </a:ext>
            </a:extLst>
          </p:cNvPr>
          <p:cNvSpPr/>
          <p:nvPr/>
        </p:nvSpPr>
        <p:spPr>
          <a:xfrm>
            <a:off x="5351350" y="2156283"/>
            <a:ext cx="1660135" cy="421241"/>
          </a:xfrm>
          <a:prstGeom prst="flowChartAlternateProcess">
            <a:avLst/>
          </a:prstGeom>
          <a:solidFill>
            <a:schemeClr val="accent6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/>
              <a:t>Froxel</a:t>
            </a:r>
            <a:r>
              <a:rPr lang="en-US" sz="1200" dirty="0"/>
              <a:t> Volume</a:t>
            </a:r>
          </a:p>
        </p:txBody>
      </p:sp>
      <p:cxnSp>
        <p:nvCxnSpPr>
          <p:cNvPr id="113" name="Gerade Verbindung mit Pfeil 112">
            <a:extLst>
              <a:ext uri="{FF2B5EF4-FFF2-40B4-BE49-F238E27FC236}">
                <a16:creationId xmlns:a16="http://schemas.microsoft.com/office/drawing/2014/main" id="{1BD65B0B-74A1-4722-A6F2-A0A985B55637}"/>
              </a:ext>
            </a:extLst>
          </p:cNvPr>
          <p:cNvCxnSpPr>
            <a:stCxn id="40" idx="2"/>
            <a:endCxn id="45" idx="0"/>
          </p:cNvCxnSpPr>
          <p:nvPr/>
        </p:nvCxnSpPr>
        <p:spPr>
          <a:xfrm>
            <a:off x="3196542" y="2537157"/>
            <a:ext cx="0" cy="950609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Gerade Verbindung mit Pfeil 113">
            <a:extLst>
              <a:ext uri="{FF2B5EF4-FFF2-40B4-BE49-F238E27FC236}">
                <a16:creationId xmlns:a16="http://schemas.microsoft.com/office/drawing/2014/main" id="{AB922AAE-23EA-4724-9870-293C47101C91}"/>
              </a:ext>
            </a:extLst>
          </p:cNvPr>
          <p:cNvCxnSpPr>
            <a:cxnSpLocks/>
            <a:stCxn id="45" idx="2"/>
            <a:endCxn id="58" idx="0"/>
          </p:cNvCxnSpPr>
          <p:nvPr/>
        </p:nvCxnSpPr>
        <p:spPr>
          <a:xfrm>
            <a:off x="3196542" y="3909007"/>
            <a:ext cx="0" cy="950608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Gerade Verbindung mit Pfeil 116">
            <a:extLst>
              <a:ext uri="{FF2B5EF4-FFF2-40B4-BE49-F238E27FC236}">
                <a16:creationId xmlns:a16="http://schemas.microsoft.com/office/drawing/2014/main" id="{6250089D-C623-46DA-B73E-789F20AF14AC}"/>
              </a:ext>
            </a:extLst>
          </p:cNvPr>
          <p:cNvCxnSpPr>
            <a:cxnSpLocks/>
            <a:stCxn id="78" idx="2"/>
            <a:endCxn id="59" idx="0"/>
          </p:cNvCxnSpPr>
          <p:nvPr/>
        </p:nvCxnSpPr>
        <p:spPr>
          <a:xfrm>
            <a:off x="6181418" y="2577524"/>
            <a:ext cx="6349" cy="930425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Gerade Verbindung mit Pfeil 119">
            <a:extLst>
              <a:ext uri="{FF2B5EF4-FFF2-40B4-BE49-F238E27FC236}">
                <a16:creationId xmlns:a16="http://schemas.microsoft.com/office/drawing/2014/main" id="{0B9191FD-2B38-4C31-857A-7DC53BE1FC37}"/>
              </a:ext>
            </a:extLst>
          </p:cNvPr>
          <p:cNvCxnSpPr>
            <a:cxnSpLocks/>
            <a:stCxn id="59" idx="2"/>
            <a:endCxn id="60" idx="0"/>
          </p:cNvCxnSpPr>
          <p:nvPr/>
        </p:nvCxnSpPr>
        <p:spPr>
          <a:xfrm flipH="1">
            <a:off x="6181418" y="3929190"/>
            <a:ext cx="6349" cy="930425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Gerade Verbindung mit Pfeil 122">
            <a:extLst>
              <a:ext uri="{FF2B5EF4-FFF2-40B4-BE49-F238E27FC236}">
                <a16:creationId xmlns:a16="http://schemas.microsoft.com/office/drawing/2014/main" id="{2CC5CA65-8405-4305-A081-7985B6360E4D}"/>
              </a:ext>
            </a:extLst>
          </p:cNvPr>
          <p:cNvCxnSpPr>
            <a:cxnSpLocks/>
            <a:stCxn id="61" idx="2"/>
            <a:endCxn id="62" idx="0"/>
          </p:cNvCxnSpPr>
          <p:nvPr/>
        </p:nvCxnSpPr>
        <p:spPr>
          <a:xfrm>
            <a:off x="9159914" y="3859614"/>
            <a:ext cx="0" cy="1000001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Verbinder: gewinkelt 125">
            <a:extLst>
              <a:ext uri="{FF2B5EF4-FFF2-40B4-BE49-F238E27FC236}">
                <a16:creationId xmlns:a16="http://schemas.microsoft.com/office/drawing/2014/main" id="{0C551A4C-F7F9-4765-9321-370FA2B67420}"/>
              </a:ext>
            </a:extLst>
          </p:cNvPr>
          <p:cNvCxnSpPr>
            <a:cxnSpLocks/>
            <a:stCxn id="62" idx="2"/>
            <a:endCxn id="62" idx="3"/>
          </p:cNvCxnSpPr>
          <p:nvPr/>
        </p:nvCxnSpPr>
        <p:spPr>
          <a:xfrm rot="5400000" flipH="1" flipV="1">
            <a:off x="9469637" y="4760512"/>
            <a:ext cx="210620" cy="830067"/>
          </a:xfrm>
          <a:prstGeom prst="bentConnector4">
            <a:avLst>
              <a:gd name="adj1" fmla="val -108537"/>
              <a:gd name="adj2" fmla="val 127540"/>
            </a:avLst>
          </a:prstGeom>
          <a:ln w="19050">
            <a:solidFill>
              <a:schemeClr val="tx1"/>
            </a:solidFill>
            <a:tailEnd type="triangl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Verbinder: gewinkelt 128">
            <a:extLst>
              <a:ext uri="{FF2B5EF4-FFF2-40B4-BE49-F238E27FC236}">
                <a16:creationId xmlns:a16="http://schemas.microsoft.com/office/drawing/2014/main" id="{DEFAFB3D-C052-4302-84ED-26A05A315AC7}"/>
              </a:ext>
            </a:extLst>
          </p:cNvPr>
          <p:cNvCxnSpPr>
            <a:cxnSpLocks/>
            <a:stCxn id="60" idx="2"/>
            <a:endCxn id="60" idx="1"/>
          </p:cNvCxnSpPr>
          <p:nvPr/>
        </p:nvCxnSpPr>
        <p:spPr>
          <a:xfrm rot="5400000" flipH="1">
            <a:off x="5661074" y="4760512"/>
            <a:ext cx="210620" cy="830068"/>
          </a:xfrm>
          <a:prstGeom prst="bentConnector4">
            <a:avLst>
              <a:gd name="adj1" fmla="val -108537"/>
              <a:gd name="adj2" fmla="val 127540"/>
            </a:avLst>
          </a:prstGeom>
          <a:ln w="19050">
            <a:solidFill>
              <a:schemeClr val="tx1"/>
            </a:solidFill>
            <a:tailEnd type="triangl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17374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8F328835-C927-472A-A3D8-BE9EB7697E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6165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Ray marching – Ray Reconstruction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939A3-6716-405B-B055-FA3594B3D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5025"/>
            <a:ext cx="10515600" cy="4898004"/>
          </a:xfrm>
        </p:spPr>
        <p:txBody>
          <a:bodyPr>
            <a:normAutofit/>
          </a:bodyPr>
          <a:lstStyle/>
          <a:p>
            <a:r>
              <a:rPr lang="en-US" dirty="0"/>
              <a:t>Mostly follows [Bauer19]</a:t>
            </a:r>
          </a:p>
          <a:p>
            <a:r>
              <a:rPr lang="en-US" dirty="0"/>
              <a:t>Ray march 1 of 4 rays in half resolution</a:t>
            </a:r>
          </a:p>
          <a:p>
            <a:r>
              <a:rPr lang="en-US" dirty="0"/>
              <a:t>Reconstruct half resolution</a:t>
            </a:r>
          </a:p>
          <a:p>
            <a:pPr lvl="1"/>
            <a:r>
              <a:rPr lang="en-US" dirty="0" err="1"/>
              <a:t>Reproject</a:t>
            </a:r>
            <a:r>
              <a:rPr lang="en-US" dirty="0"/>
              <a:t> missing rays from previous frame</a:t>
            </a:r>
          </a:p>
          <a:p>
            <a:pPr lvl="1"/>
            <a:r>
              <a:rPr lang="en-US" dirty="0"/>
              <a:t>Clamp with neighborhood AABB</a:t>
            </a:r>
          </a:p>
          <a:p>
            <a:pPr lvl="1"/>
            <a:r>
              <a:rPr lang="en-US" dirty="0"/>
              <a:t>Weight neighborhood pixels by depth difference</a:t>
            </a:r>
          </a:p>
          <a:p>
            <a:pPr lvl="1"/>
            <a:r>
              <a:rPr lang="en-US" dirty="0"/>
              <a:t>Depth weighted bilateral filtering of history</a:t>
            </a:r>
          </a:p>
          <a:p>
            <a:pPr lvl="1"/>
            <a:r>
              <a:rPr lang="en-US" dirty="0"/>
              <a:t>Use weighted average of neighborhood if reprojection fails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41CEE7B-B602-4647-9969-66402322E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 - Fog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729821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D60B2713-1314-480C-83FC-2D047C9798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6165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Ray marching – Ray placement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939A3-6716-405B-B055-FA3594B3D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6479"/>
            <a:ext cx="10515600" cy="4898004"/>
          </a:xfrm>
        </p:spPr>
        <p:txBody>
          <a:bodyPr>
            <a:normAutofit/>
          </a:bodyPr>
          <a:lstStyle/>
          <a:p>
            <a:r>
              <a:rPr lang="en-US" dirty="0"/>
              <a:t>Half res min/max checkerboard depth</a:t>
            </a:r>
          </a:p>
          <a:p>
            <a:r>
              <a:rPr lang="en-US" dirty="0"/>
              <a:t>Ray placement in 2x2 tile follows [Bauer19]</a:t>
            </a:r>
          </a:p>
          <a:p>
            <a:r>
              <a:rPr lang="en-US" dirty="0"/>
              <a:t>Fixup ray placement in isolated depth cases</a:t>
            </a:r>
          </a:p>
          <a:p>
            <a:r>
              <a:rPr lang="en-US" dirty="0"/>
              <a:t>Outputs R8 sample index in 2x2 tile</a:t>
            </a:r>
          </a:p>
          <a:p>
            <a:r>
              <a:rPr lang="en-US" dirty="0"/>
              <a:t>Outputs R16 linear depth of sample in 2x2 tile</a:t>
            </a:r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41CEE7B-B602-4647-9969-66402322E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 - Fog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85673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EB78557D-58AD-4AC9-8FEC-A874A5B4C3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6165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Ray marching - Upscale &amp; Temporal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939A3-6716-405B-B055-FA3594B3D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6479"/>
            <a:ext cx="10515600" cy="4898004"/>
          </a:xfrm>
        </p:spPr>
        <p:txBody>
          <a:bodyPr>
            <a:normAutofit/>
          </a:bodyPr>
          <a:lstStyle/>
          <a:p>
            <a:r>
              <a:rPr lang="en-US" dirty="0"/>
              <a:t>Dithered upscale to full res</a:t>
            </a:r>
          </a:p>
          <a:p>
            <a:pPr lvl="1"/>
            <a:r>
              <a:rPr lang="en-US" dirty="0"/>
              <a:t>Four half res samples</a:t>
            </a:r>
          </a:p>
          <a:p>
            <a:pPr lvl="1"/>
            <a:r>
              <a:rPr lang="en-US" dirty="0" err="1"/>
              <a:t>Spatio</a:t>
            </a:r>
            <a:r>
              <a:rPr lang="en-US" dirty="0"/>
              <a:t>-temporal blue noise offset</a:t>
            </a:r>
          </a:p>
          <a:p>
            <a:pPr lvl="1"/>
            <a:r>
              <a:rPr lang="en-US" dirty="0"/>
              <a:t>Scale kernel size by distance</a:t>
            </a:r>
          </a:p>
          <a:p>
            <a:pPr lvl="1"/>
            <a:r>
              <a:rPr lang="en-US" dirty="0"/>
              <a:t>Weighted by depth difference</a:t>
            </a:r>
          </a:p>
          <a:p>
            <a:endParaRPr lang="en-US" dirty="0"/>
          </a:p>
          <a:p>
            <a:r>
              <a:rPr lang="en-US" dirty="0"/>
              <a:t>Temporal filter </a:t>
            </a:r>
          </a:p>
          <a:p>
            <a:pPr lvl="1"/>
            <a:r>
              <a:rPr lang="en-US" dirty="0"/>
              <a:t>Use transmittance weighted depth for reprojection</a:t>
            </a:r>
          </a:p>
          <a:p>
            <a:pPr lvl="1"/>
            <a:r>
              <a:rPr lang="en-US" dirty="0"/>
              <a:t>Depth weighted bilateral filtering of history</a:t>
            </a:r>
          </a:p>
          <a:p>
            <a:pPr lvl="1"/>
            <a:r>
              <a:rPr lang="en-US" dirty="0"/>
              <a:t>Clamp with neighborhoods AABB</a:t>
            </a:r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41CEE7B-B602-4647-9969-66402322E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 - Fog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3343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rafik 76">
            <a:extLst>
              <a:ext uri="{FF2B5EF4-FFF2-40B4-BE49-F238E27FC236}">
                <a16:creationId xmlns:a16="http://schemas.microsoft.com/office/drawing/2014/main" id="{C795058E-4415-4DE9-ADF4-F767BE1323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61653"/>
          </a:xfrm>
          <a:prstGeom prst="rect">
            <a:avLst/>
          </a:prstGeom>
        </p:spPr>
      </p:pic>
      <p:grpSp>
        <p:nvGrpSpPr>
          <p:cNvPr id="76" name="Gruppieren 75">
            <a:extLst>
              <a:ext uri="{FF2B5EF4-FFF2-40B4-BE49-F238E27FC236}">
                <a16:creationId xmlns:a16="http://schemas.microsoft.com/office/drawing/2014/main" id="{4A5B051C-918E-43C9-ABA4-B019C0E5C332}"/>
              </a:ext>
            </a:extLst>
          </p:cNvPr>
          <p:cNvGrpSpPr/>
          <p:nvPr/>
        </p:nvGrpSpPr>
        <p:grpSpPr>
          <a:xfrm>
            <a:off x="2246403" y="1530454"/>
            <a:ext cx="8615568" cy="4307386"/>
            <a:chOff x="2246403" y="1530454"/>
            <a:chExt cx="8615568" cy="4307386"/>
          </a:xfrm>
        </p:grpSpPr>
        <p:sp>
          <p:nvSpPr>
            <p:cNvPr id="41" name="Rechteck 40">
              <a:extLst>
                <a:ext uri="{FF2B5EF4-FFF2-40B4-BE49-F238E27FC236}">
                  <a16:creationId xmlns:a16="http://schemas.microsoft.com/office/drawing/2014/main" id="{4D48567E-FE9B-469C-B94C-523542007F57}"/>
                </a:ext>
              </a:extLst>
            </p:cNvPr>
            <p:cNvSpPr/>
            <p:nvPr/>
          </p:nvSpPr>
          <p:spPr>
            <a:xfrm>
              <a:off x="2246403" y="153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hteck 41">
              <a:extLst>
                <a:ext uri="{FF2B5EF4-FFF2-40B4-BE49-F238E27FC236}">
                  <a16:creationId xmlns:a16="http://schemas.microsoft.com/office/drawing/2014/main" id="{5E06B31E-5433-4ED5-B3CC-8D2F27DBE9F6}"/>
                </a:ext>
              </a:extLst>
            </p:cNvPr>
            <p:cNvSpPr/>
            <p:nvPr/>
          </p:nvSpPr>
          <p:spPr>
            <a:xfrm>
              <a:off x="3323817" y="153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hteck 42">
              <a:extLst>
                <a:ext uri="{FF2B5EF4-FFF2-40B4-BE49-F238E27FC236}">
                  <a16:creationId xmlns:a16="http://schemas.microsoft.com/office/drawing/2014/main" id="{5FA2604F-9647-45D0-8C64-3D0703029799}"/>
                </a:ext>
              </a:extLst>
            </p:cNvPr>
            <p:cNvSpPr/>
            <p:nvPr/>
          </p:nvSpPr>
          <p:spPr>
            <a:xfrm>
              <a:off x="4401231" y="153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hteck 43">
              <a:extLst>
                <a:ext uri="{FF2B5EF4-FFF2-40B4-BE49-F238E27FC236}">
                  <a16:creationId xmlns:a16="http://schemas.microsoft.com/office/drawing/2014/main" id="{1EC943F8-D420-4C66-A532-3B1200A6C599}"/>
                </a:ext>
              </a:extLst>
            </p:cNvPr>
            <p:cNvSpPr/>
            <p:nvPr/>
          </p:nvSpPr>
          <p:spPr>
            <a:xfrm>
              <a:off x="5476059" y="1530454"/>
              <a:ext cx="1080000" cy="108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hteck 44">
              <a:extLst>
                <a:ext uri="{FF2B5EF4-FFF2-40B4-BE49-F238E27FC236}">
                  <a16:creationId xmlns:a16="http://schemas.microsoft.com/office/drawing/2014/main" id="{1A7A2816-26AF-4BB6-84B7-138EC3E435F5}"/>
                </a:ext>
              </a:extLst>
            </p:cNvPr>
            <p:cNvSpPr/>
            <p:nvPr/>
          </p:nvSpPr>
          <p:spPr>
            <a:xfrm>
              <a:off x="6550887" y="153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hteck 45">
              <a:extLst>
                <a:ext uri="{FF2B5EF4-FFF2-40B4-BE49-F238E27FC236}">
                  <a16:creationId xmlns:a16="http://schemas.microsoft.com/office/drawing/2014/main" id="{DD69C3C3-4F64-438A-BB8D-8B0332C6D60A}"/>
                </a:ext>
              </a:extLst>
            </p:cNvPr>
            <p:cNvSpPr/>
            <p:nvPr/>
          </p:nvSpPr>
          <p:spPr>
            <a:xfrm>
              <a:off x="7628301" y="153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hteck 46">
              <a:extLst>
                <a:ext uri="{FF2B5EF4-FFF2-40B4-BE49-F238E27FC236}">
                  <a16:creationId xmlns:a16="http://schemas.microsoft.com/office/drawing/2014/main" id="{478C1E95-C636-4865-92D7-7229EF4B8253}"/>
                </a:ext>
              </a:extLst>
            </p:cNvPr>
            <p:cNvSpPr/>
            <p:nvPr/>
          </p:nvSpPr>
          <p:spPr>
            <a:xfrm>
              <a:off x="8703129" y="153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id="{53ED19E0-1C65-49E9-BA12-50235AA2416F}"/>
                </a:ext>
              </a:extLst>
            </p:cNvPr>
            <p:cNvSpPr/>
            <p:nvPr/>
          </p:nvSpPr>
          <p:spPr>
            <a:xfrm>
              <a:off x="9779385" y="153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hteck 49">
              <a:extLst>
                <a:ext uri="{FF2B5EF4-FFF2-40B4-BE49-F238E27FC236}">
                  <a16:creationId xmlns:a16="http://schemas.microsoft.com/office/drawing/2014/main" id="{166E7065-A0C4-4F88-AED6-40D2E162E4CD}"/>
                </a:ext>
              </a:extLst>
            </p:cNvPr>
            <p:cNvSpPr/>
            <p:nvPr/>
          </p:nvSpPr>
          <p:spPr>
            <a:xfrm>
              <a:off x="2246403" y="261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6A83D17D-C1C2-4DAC-AE7D-B1F96F500C7C}"/>
                </a:ext>
              </a:extLst>
            </p:cNvPr>
            <p:cNvSpPr/>
            <p:nvPr/>
          </p:nvSpPr>
          <p:spPr>
            <a:xfrm>
              <a:off x="3323817" y="261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id="{92236BF0-8B43-41E9-9452-27CDEF82826E}"/>
                </a:ext>
              </a:extLst>
            </p:cNvPr>
            <p:cNvSpPr/>
            <p:nvPr/>
          </p:nvSpPr>
          <p:spPr>
            <a:xfrm>
              <a:off x="4401231" y="2610454"/>
              <a:ext cx="1080000" cy="108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id="{3DD54600-269F-4B38-92D7-360D7C014F5C}"/>
                </a:ext>
              </a:extLst>
            </p:cNvPr>
            <p:cNvSpPr/>
            <p:nvPr/>
          </p:nvSpPr>
          <p:spPr>
            <a:xfrm>
              <a:off x="5476059" y="2610454"/>
              <a:ext cx="1080000" cy="108000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hteck 53">
              <a:extLst>
                <a:ext uri="{FF2B5EF4-FFF2-40B4-BE49-F238E27FC236}">
                  <a16:creationId xmlns:a16="http://schemas.microsoft.com/office/drawing/2014/main" id="{4F631006-1E3C-43DD-9548-CBE68B0086D9}"/>
                </a:ext>
              </a:extLst>
            </p:cNvPr>
            <p:cNvSpPr/>
            <p:nvPr/>
          </p:nvSpPr>
          <p:spPr>
            <a:xfrm>
              <a:off x="6550887" y="2610454"/>
              <a:ext cx="1080000" cy="108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hteck 54">
              <a:extLst>
                <a:ext uri="{FF2B5EF4-FFF2-40B4-BE49-F238E27FC236}">
                  <a16:creationId xmlns:a16="http://schemas.microsoft.com/office/drawing/2014/main" id="{A257FA89-BD61-4CEC-B8F8-AFB1D575A90D}"/>
                </a:ext>
              </a:extLst>
            </p:cNvPr>
            <p:cNvSpPr/>
            <p:nvPr/>
          </p:nvSpPr>
          <p:spPr>
            <a:xfrm>
              <a:off x="7628301" y="2610454"/>
              <a:ext cx="1080000" cy="108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hteck 55">
              <a:extLst>
                <a:ext uri="{FF2B5EF4-FFF2-40B4-BE49-F238E27FC236}">
                  <a16:creationId xmlns:a16="http://schemas.microsoft.com/office/drawing/2014/main" id="{0DD3A110-0408-48D2-9B8E-4A4D7181CC76}"/>
                </a:ext>
              </a:extLst>
            </p:cNvPr>
            <p:cNvSpPr/>
            <p:nvPr/>
          </p:nvSpPr>
          <p:spPr>
            <a:xfrm>
              <a:off x="8703129" y="261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hteck 56">
              <a:extLst>
                <a:ext uri="{FF2B5EF4-FFF2-40B4-BE49-F238E27FC236}">
                  <a16:creationId xmlns:a16="http://schemas.microsoft.com/office/drawing/2014/main" id="{571153A6-2280-499D-B426-A23C8D0C0EE2}"/>
                </a:ext>
              </a:extLst>
            </p:cNvPr>
            <p:cNvSpPr/>
            <p:nvPr/>
          </p:nvSpPr>
          <p:spPr>
            <a:xfrm>
              <a:off x="9779385" y="261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hteck 58">
              <a:extLst>
                <a:ext uri="{FF2B5EF4-FFF2-40B4-BE49-F238E27FC236}">
                  <a16:creationId xmlns:a16="http://schemas.microsoft.com/office/drawing/2014/main" id="{BA86D185-4394-4631-BE0E-EE30012F66F5}"/>
                </a:ext>
              </a:extLst>
            </p:cNvPr>
            <p:cNvSpPr/>
            <p:nvPr/>
          </p:nvSpPr>
          <p:spPr>
            <a:xfrm>
              <a:off x="2246403" y="367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hteck 59">
              <a:extLst>
                <a:ext uri="{FF2B5EF4-FFF2-40B4-BE49-F238E27FC236}">
                  <a16:creationId xmlns:a16="http://schemas.microsoft.com/office/drawing/2014/main" id="{4187F43D-1B47-48B6-A84B-CCC9C6F82DAD}"/>
                </a:ext>
              </a:extLst>
            </p:cNvPr>
            <p:cNvSpPr/>
            <p:nvPr/>
          </p:nvSpPr>
          <p:spPr>
            <a:xfrm>
              <a:off x="3323817" y="367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hteck 60">
              <a:extLst>
                <a:ext uri="{FF2B5EF4-FFF2-40B4-BE49-F238E27FC236}">
                  <a16:creationId xmlns:a16="http://schemas.microsoft.com/office/drawing/2014/main" id="{091A1A33-375C-4D7F-B184-CCE9CE0959BD}"/>
                </a:ext>
              </a:extLst>
            </p:cNvPr>
            <p:cNvSpPr/>
            <p:nvPr/>
          </p:nvSpPr>
          <p:spPr>
            <a:xfrm>
              <a:off x="4401231" y="3677840"/>
              <a:ext cx="1080000" cy="108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hteck 61">
              <a:extLst>
                <a:ext uri="{FF2B5EF4-FFF2-40B4-BE49-F238E27FC236}">
                  <a16:creationId xmlns:a16="http://schemas.microsoft.com/office/drawing/2014/main" id="{352C5E5B-839E-4CC7-A460-7C5F1AC9C680}"/>
                </a:ext>
              </a:extLst>
            </p:cNvPr>
            <p:cNvSpPr/>
            <p:nvPr/>
          </p:nvSpPr>
          <p:spPr>
            <a:xfrm>
              <a:off x="5476059" y="3677840"/>
              <a:ext cx="1080000" cy="108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hteck 62">
              <a:extLst>
                <a:ext uri="{FF2B5EF4-FFF2-40B4-BE49-F238E27FC236}">
                  <a16:creationId xmlns:a16="http://schemas.microsoft.com/office/drawing/2014/main" id="{0AA16633-4EA6-495C-A5C9-5DAB75E68C01}"/>
                </a:ext>
              </a:extLst>
            </p:cNvPr>
            <p:cNvSpPr/>
            <p:nvPr/>
          </p:nvSpPr>
          <p:spPr>
            <a:xfrm>
              <a:off x="6550887" y="3677840"/>
              <a:ext cx="1080000" cy="108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hteck 63">
              <a:extLst>
                <a:ext uri="{FF2B5EF4-FFF2-40B4-BE49-F238E27FC236}">
                  <a16:creationId xmlns:a16="http://schemas.microsoft.com/office/drawing/2014/main" id="{A53883DA-B394-4B08-9795-32F78E3FA975}"/>
                </a:ext>
              </a:extLst>
            </p:cNvPr>
            <p:cNvSpPr/>
            <p:nvPr/>
          </p:nvSpPr>
          <p:spPr>
            <a:xfrm>
              <a:off x="7628301" y="3677840"/>
              <a:ext cx="1080000" cy="108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hteck 64">
              <a:extLst>
                <a:ext uri="{FF2B5EF4-FFF2-40B4-BE49-F238E27FC236}">
                  <a16:creationId xmlns:a16="http://schemas.microsoft.com/office/drawing/2014/main" id="{D4839E94-6F1C-441E-BBD3-F6144ED19CAC}"/>
                </a:ext>
              </a:extLst>
            </p:cNvPr>
            <p:cNvSpPr/>
            <p:nvPr/>
          </p:nvSpPr>
          <p:spPr>
            <a:xfrm>
              <a:off x="8703129" y="367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hteck 65">
              <a:extLst>
                <a:ext uri="{FF2B5EF4-FFF2-40B4-BE49-F238E27FC236}">
                  <a16:creationId xmlns:a16="http://schemas.microsoft.com/office/drawing/2014/main" id="{6ABAE981-B5B6-43CB-9401-3AA8A409D7FD}"/>
                </a:ext>
              </a:extLst>
            </p:cNvPr>
            <p:cNvSpPr/>
            <p:nvPr/>
          </p:nvSpPr>
          <p:spPr>
            <a:xfrm>
              <a:off x="9779385" y="367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hteck 67">
              <a:extLst>
                <a:ext uri="{FF2B5EF4-FFF2-40B4-BE49-F238E27FC236}">
                  <a16:creationId xmlns:a16="http://schemas.microsoft.com/office/drawing/2014/main" id="{375DF6F3-6F90-4064-A2BC-E6A0F2EC32D0}"/>
                </a:ext>
              </a:extLst>
            </p:cNvPr>
            <p:cNvSpPr/>
            <p:nvPr/>
          </p:nvSpPr>
          <p:spPr>
            <a:xfrm>
              <a:off x="2248989" y="475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hteck 68">
              <a:extLst>
                <a:ext uri="{FF2B5EF4-FFF2-40B4-BE49-F238E27FC236}">
                  <a16:creationId xmlns:a16="http://schemas.microsoft.com/office/drawing/2014/main" id="{BAA8454E-63C2-47EC-81A9-51DB026D7655}"/>
                </a:ext>
              </a:extLst>
            </p:cNvPr>
            <p:cNvSpPr/>
            <p:nvPr/>
          </p:nvSpPr>
          <p:spPr>
            <a:xfrm>
              <a:off x="3326403" y="475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hteck 69">
              <a:extLst>
                <a:ext uri="{FF2B5EF4-FFF2-40B4-BE49-F238E27FC236}">
                  <a16:creationId xmlns:a16="http://schemas.microsoft.com/office/drawing/2014/main" id="{98F354C9-F53F-4440-8530-55F2A162B611}"/>
                </a:ext>
              </a:extLst>
            </p:cNvPr>
            <p:cNvSpPr/>
            <p:nvPr/>
          </p:nvSpPr>
          <p:spPr>
            <a:xfrm>
              <a:off x="4403817" y="475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hteck 70">
              <a:extLst>
                <a:ext uri="{FF2B5EF4-FFF2-40B4-BE49-F238E27FC236}">
                  <a16:creationId xmlns:a16="http://schemas.microsoft.com/office/drawing/2014/main" id="{07A8E807-9FB6-40EF-8FBB-54CA9C8C28FF}"/>
                </a:ext>
              </a:extLst>
            </p:cNvPr>
            <p:cNvSpPr/>
            <p:nvPr/>
          </p:nvSpPr>
          <p:spPr>
            <a:xfrm>
              <a:off x="5478645" y="475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hteck 71">
              <a:extLst>
                <a:ext uri="{FF2B5EF4-FFF2-40B4-BE49-F238E27FC236}">
                  <a16:creationId xmlns:a16="http://schemas.microsoft.com/office/drawing/2014/main" id="{F4046584-A677-4761-BB54-ECA5F3F26197}"/>
                </a:ext>
              </a:extLst>
            </p:cNvPr>
            <p:cNvSpPr/>
            <p:nvPr/>
          </p:nvSpPr>
          <p:spPr>
            <a:xfrm>
              <a:off x="6553473" y="475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hteck 72">
              <a:extLst>
                <a:ext uri="{FF2B5EF4-FFF2-40B4-BE49-F238E27FC236}">
                  <a16:creationId xmlns:a16="http://schemas.microsoft.com/office/drawing/2014/main" id="{9F2D820A-6D73-4E03-A622-A55BEDFAA13E}"/>
                </a:ext>
              </a:extLst>
            </p:cNvPr>
            <p:cNvSpPr/>
            <p:nvPr/>
          </p:nvSpPr>
          <p:spPr>
            <a:xfrm>
              <a:off x="7630887" y="475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hteck 73">
              <a:extLst>
                <a:ext uri="{FF2B5EF4-FFF2-40B4-BE49-F238E27FC236}">
                  <a16:creationId xmlns:a16="http://schemas.microsoft.com/office/drawing/2014/main" id="{F1F58CA2-2518-412A-B10B-197C5B19D17C}"/>
                </a:ext>
              </a:extLst>
            </p:cNvPr>
            <p:cNvSpPr/>
            <p:nvPr/>
          </p:nvSpPr>
          <p:spPr>
            <a:xfrm>
              <a:off x="8705715" y="475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hteck 74">
              <a:extLst>
                <a:ext uri="{FF2B5EF4-FFF2-40B4-BE49-F238E27FC236}">
                  <a16:creationId xmlns:a16="http://schemas.microsoft.com/office/drawing/2014/main" id="{81074FC4-065A-46BB-95ED-2FB5565CEA4C}"/>
                </a:ext>
              </a:extLst>
            </p:cNvPr>
            <p:cNvSpPr/>
            <p:nvPr/>
          </p:nvSpPr>
          <p:spPr>
            <a:xfrm>
              <a:off x="9781971" y="475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Wolke 14">
            <a:extLst>
              <a:ext uri="{FF2B5EF4-FFF2-40B4-BE49-F238E27FC236}">
                <a16:creationId xmlns:a16="http://schemas.microsoft.com/office/drawing/2014/main" id="{B688C030-B0DE-486F-8C61-66CF074EE85A}"/>
              </a:ext>
            </a:extLst>
          </p:cNvPr>
          <p:cNvSpPr/>
          <p:nvPr/>
        </p:nvSpPr>
        <p:spPr>
          <a:xfrm rot="1192009">
            <a:off x="5047966" y="2662174"/>
            <a:ext cx="3457637" cy="1735992"/>
          </a:xfrm>
          <a:prstGeom prst="cloud">
            <a:avLst/>
          </a:prstGeom>
          <a:solidFill>
            <a:schemeClr val="accent6">
              <a:lumMod val="40000"/>
              <a:lumOff val="60000"/>
              <a:alpha val="72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6584A572-C2D2-4EF0-82DD-C6AB34EE8C32}"/>
              </a:ext>
            </a:extLst>
          </p:cNvPr>
          <p:cNvCxnSpPr>
            <a:cxnSpLocks/>
          </p:cNvCxnSpPr>
          <p:nvPr/>
        </p:nvCxnSpPr>
        <p:spPr>
          <a:xfrm flipV="1">
            <a:off x="2028418" y="3017520"/>
            <a:ext cx="9218702" cy="153301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Ray marching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41CEE7B-B602-4647-9969-66402322E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 - Fog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1" name="Ellipse 80">
            <a:extLst>
              <a:ext uri="{FF2B5EF4-FFF2-40B4-BE49-F238E27FC236}">
                <a16:creationId xmlns:a16="http://schemas.microsoft.com/office/drawing/2014/main" id="{1C18EBAA-398D-4AB0-B5C5-9E7C228BD38B}"/>
              </a:ext>
            </a:extLst>
          </p:cNvPr>
          <p:cNvSpPr/>
          <p:nvPr/>
        </p:nvSpPr>
        <p:spPr>
          <a:xfrm>
            <a:off x="2189782" y="4459010"/>
            <a:ext cx="121410" cy="121410"/>
          </a:xfrm>
          <a:prstGeom prst="ellipse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Freihandform: Form 150">
            <a:extLst>
              <a:ext uri="{FF2B5EF4-FFF2-40B4-BE49-F238E27FC236}">
                <a16:creationId xmlns:a16="http://schemas.microsoft.com/office/drawing/2014/main" id="{F5F6EDD2-4A22-4253-9280-2A1E0BDE0E42}"/>
              </a:ext>
            </a:extLst>
          </p:cNvPr>
          <p:cNvSpPr/>
          <p:nvPr/>
        </p:nvSpPr>
        <p:spPr>
          <a:xfrm rot="15672253">
            <a:off x="1503052" y="4236907"/>
            <a:ext cx="478031" cy="541344"/>
          </a:xfrm>
          <a:custGeom>
            <a:avLst/>
            <a:gdLst>
              <a:gd name="connsiteX0" fmla="*/ 388867 w 564052"/>
              <a:gd name="connsiteY0" fmla="*/ 202291 h 638758"/>
              <a:gd name="connsiteX1" fmla="*/ 364837 w 564052"/>
              <a:gd name="connsiteY1" fmla="*/ 197439 h 638758"/>
              <a:gd name="connsiteX2" fmla="*/ 332174 w 564052"/>
              <a:gd name="connsiteY2" fmla="*/ 175418 h 638758"/>
              <a:gd name="connsiteX3" fmla="*/ 319008 w 564052"/>
              <a:gd name="connsiteY3" fmla="*/ 155890 h 638758"/>
              <a:gd name="connsiteX4" fmla="*/ 319008 w 564052"/>
              <a:gd name="connsiteY4" fmla="*/ 244723 h 638758"/>
              <a:gd name="connsiteX5" fmla="*/ 324688 w 564052"/>
              <a:gd name="connsiteY5" fmla="*/ 236299 h 638758"/>
              <a:gd name="connsiteX6" fmla="*/ 369257 w 564052"/>
              <a:gd name="connsiteY6" fmla="*/ 206250 h 638758"/>
              <a:gd name="connsiteX7" fmla="*/ 553033 w 564052"/>
              <a:gd name="connsiteY7" fmla="*/ 390024 h 638758"/>
              <a:gd name="connsiteX8" fmla="*/ 423836 w 564052"/>
              <a:gd name="connsiteY8" fmla="*/ 475661 h 638758"/>
              <a:gd name="connsiteX9" fmla="*/ 324688 w 564052"/>
              <a:gd name="connsiteY9" fmla="*/ 434593 h 638758"/>
              <a:gd name="connsiteX10" fmla="*/ 319008 w 564052"/>
              <a:gd name="connsiteY10" fmla="*/ 426169 h 638758"/>
              <a:gd name="connsiteX11" fmla="*/ 319008 w 564052"/>
              <a:gd name="connsiteY11" fmla="*/ 450483 h 638758"/>
              <a:gd name="connsiteX12" fmla="*/ 265839 w 564052"/>
              <a:gd name="connsiteY12" fmla="*/ 503652 h 638758"/>
              <a:gd name="connsiteX13" fmla="*/ 231979 w 564052"/>
              <a:gd name="connsiteY13" fmla="*/ 503652 h 638758"/>
              <a:gd name="connsiteX14" fmla="*/ 310559 w 564052"/>
              <a:gd name="connsiteY14" fmla="*/ 638758 h 638758"/>
              <a:gd name="connsiteX15" fmla="*/ 18978 w 564052"/>
              <a:gd name="connsiteY15" fmla="*/ 638758 h 638758"/>
              <a:gd name="connsiteX16" fmla="*/ 97558 w 564052"/>
              <a:gd name="connsiteY16" fmla="*/ 503652 h 638758"/>
              <a:gd name="connsiteX17" fmla="*/ 53169 w 564052"/>
              <a:gd name="connsiteY17" fmla="*/ 503652 h 638758"/>
              <a:gd name="connsiteX18" fmla="*/ 0 w 564052"/>
              <a:gd name="connsiteY18" fmla="*/ 450483 h 638758"/>
              <a:gd name="connsiteX19" fmla="*/ 0 w 564052"/>
              <a:gd name="connsiteY19" fmla="*/ 85107 h 638758"/>
              <a:gd name="connsiteX20" fmla="*/ 53169 w 564052"/>
              <a:gd name="connsiteY20" fmla="*/ 31938 h 638758"/>
              <a:gd name="connsiteX21" fmla="*/ 265839 w 564052"/>
              <a:gd name="connsiteY21" fmla="*/ 31938 h 638758"/>
              <a:gd name="connsiteX22" fmla="*/ 303435 w 564052"/>
              <a:gd name="connsiteY22" fmla="*/ 47511 h 638758"/>
              <a:gd name="connsiteX23" fmla="*/ 311935 w 564052"/>
              <a:gd name="connsiteY23" fmla="*/ 60117 h 638758"/>
              <a:gd name="connsiteX24" fmla="*/ 332174 w 564052"/>
              <a:gd name="connsiteY24" fmla="*/ 30097 h 638758"/>
              <a:gd name="connsiteX25" fmla="*/ 404834 w 564052"/>
              <a:gd name="connsiteY25" fmla="*/ 0 h 638758"/>
              <a:gd name="connsiteX26" fmla="*/ 507591 w 564052"/>
              <a:gd name="connsiteY26" fmla="*/ 102757 h 638758"/>
              <a:gd name="connsiteX27" fmla="*/ 499516 w 564052"/>
              <a:gd name="connsiteY27" fmla="*/ 142755 h 638758"/>
              <a:gd name="connsiteX28" fmla="*/ 462287 w 564052"/>
              <a:gd name="connsiteY28" fmla="*/ 187965 h 638758"/>
              <a:gd name="connsiteX29" fmla="*/ 440270 w 564052"/>
              <a:gd name="connsiteY29" fmla="*/ 198549 h 638758"/>
              <a:gd name="connsiteX30" fmla="*/ 478414 w 564052"/>
              <a:gd name="connsiteY30" fmla="*/ 206250 h 638758"/>
              <a:gd name="connsiteX31" fmla="*/ 564052 w 564052"/>
              <a:gd name="connsiteY31" fmla="*/ 335446 h 638758"/>
              <a:gd name="connsiteX32" fmla="*/ 553033 w 564052"/>
              <a:gd name="connsiteY32" fmla="*/ 390024 h 638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64052" h="638758">
                <a:moveTo>
                  <a:pt x="388867" y="202291"/>
                </a:moveTo>
                <a:lnTo>
                  <a:pt x="364837" y="197439"/>
                </a:lnTo>
                <a:cubicBezTo>
                  <a:pt x="352543" y="192239"/>
                  <a:pt x="341472" y="184715"/>
                  <a:pt x="332174" y="175418"/>
                </a:cubicBezTo>
                <a:lnTo>
                  <a:pt x="319008" y="155890"/>
                </a:lnTo>
                <a:lnTo>
                  <a:pt x="319008" y="244723"/>
                </a:lnTo>
                <a:lnTo>
                  <a:pt x="324688" y="236299"/>
                </a:lnTo>
                <a:cubicBezTo>
                  <a:pt x="337375" y="223612"/>
                  <a:pt x="352482" y="213345"/>
                  <a:pt x="369257" y="206250"/>
                </a:cubicBezTo>
                <a:close/>
                <a:moveTo>
                  <a:pt x="553033" y="390024"/>
                </a:moveTo>
                <a:cubicBezTo>
                  <a:pt x="531747" y="440350"/>
                  <a:pt x="481915" y="475661"/>
                  <a:pt x="423836" y="475661"/>
                </a:cubicBezTo>
                <a:cubicBezTo>
                  <a:pt x="385116" y="475661"/>
                  <a:pt x="350062" y="459967"/>
                  <a:pt x="324688" y="434593"/>
                </a:cubicBezTo>
                <a:lnTo>
                  <a:pt x="319008" y="426169"/>
                </a:lnTo>
                <a:lnTo>
                  <a:pt x="319008" y="450483"/>
                </a:lnTo>
                <a:cubicBezTo>
                  <a:pt x="319008" y="479847"/>
                  <a:pt x="295203" y="503652"/>
                  <a:pt x="265839" y="503652"/>
                </a:cubicBezTo>
                <a:lnTo>
                  <a:pt x="231979" y="503652"/>
                </a:lnTo>
                <a:lnTo>
                  <a:pt x="310559" y="638758"/>
                </a:lnTo>
                <a:lnTo>
                  <a:pt x="18978" y="638758"/>
                </a:lnTo>
                <a:lnTo>
                  <a:pt x="97558" y="503652"/>
                </a:lnTo>
                <a:lnTo>
                  <a:pt x="53169" y="503652"/>
                </a:lnTo>
                <a:cubicBezTo>
                  <a:pt x="23805" y="503652"/>
                  <a:pt x="0" y="479847"/>
                  <a:pt x="0" y="450483"/>
                </a:cubicBezTo>
                <a:lnTo>
                  <a:pt x="0" y="85107"/>
                </a:lnTo>
                <a:cubicBezTo>
                  <a:pt x="0" y="55743"/>
                  <a:pt x="23805" y="31938"/>
                  <a:pt x="53169" y="31938"/>
                </a:cubicBezTo>
                <a:lnTo>
                  <a:pt x="265839" y="31938"/>
                </a:lnTo>
                <a:cubicBezTo>
                  <a:pt x="280521" y="31938"/>
                  <a:pt x="293814" y="37889"/>
                  <a:pt x="303435" y="47511"/>
                </a:cubicBezTo>
                <a:lnTo>
                  <a:pt x="311935" y="60117"/>
                </a:lnTo>
                <a:lnTo>
                  <a:pt x="332174" y="30097"/>
                </a:lnTo>
                <a:cubicBezTo>
                  <a:pt x="350770" y="11502"/>
                  <a:pt x="376459" y="1"/>
                  <a:pt x="404834" y="0"/>
                </a:cubicBezTo>
                <a:cubicBezTo>
                  <a:pt x="461586" y="1"/>
                  <a:pt x="507591" y="46006"/>
                  <a:pt x="507591" y="102757"/>
                </a:cubicBezTo>
                <a:cubicBezTo>
                  <a:pt x="507591" y="116945"/>
                  <a:pt x="504716" y="130461"/>
                  <a:pt x="499516" y="142755"/>
                </a:cubicBezTo>
                <a:cubicBezTo>
                  <a:pt x="491716" y="161196"/>
                  <a:pt x="478687" y="176885"/>
                  <a:pt x="462287" y="187965"/>
                </a:cubicBezTo>
                <a:lnTo>
                  <a:pt x="440270" y="198549"/>
                </a:lnTo>
                <a:lnTo>
                  <a:pt x="478414" y="206250"/>
                </a:lnTo>
                <a:cubicBezTo>
                  <a:pt x="528739" y="227536"/>
                  <a:pt x="564051" y="277367"/>
                  <a:pt x="564052" y="335446"/>
                </a:cubicBezTo>
                <a:cubicBezTo>
                  <a:pt x="564052" y="354806"/>
                  <a:pt x="560128" y="373249"/>
                  <a:pt x="553033" y="390024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Rechteck 154">
            <a:extLst>
              <a:ext uri="{FF2B5EF4-FFF2-40B4-BE49-F238E27FC236}">
                <a16:creationId xmlns:a16="http://schemas.microsoft.com/office/drawing/2014/main" id="{13FB6B8E-DAC6-487F-98BF-BC73A36CBFF5}"/>
              </a:ext>
            </a:extLst>
          </p:cNvPr>
          <p:cNvSpPr/>
          <p:nvPr/>
        </p:nvSpPr>
        <p:spPr>
          <a:xfrm>
            <a:off x="10039537" y="2977399"/>
            <a:ext cx="609600" cy="548885"/>
          </a:xfrm>
          <a:prstGeom prst="rect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Gleichschenkliges Dreieck 155">
            <a:extLst>
              <a:ext uri="{FF2B5EF4-FFF2-40B4-BE49-F238E27FC236}">
                <a16:creationId xmlns:a16="http://schemas.microsoft.com/office/drawing/2014/main" id="{9BBF5140-E026-4438-964F-DC18320F461E}"/>
              </a:ext>
            </a:extLst>
          </p:cNvPr>
          <p:cNvSpPr/>
          <p:nvPr/>
        </p:nvSpPr>
        <p:spPr>
          <a:xfrm>
            <a:off x="9945597" y="2570380"/>
            <a:ext cx="830780" cy="407019"/>
          </a:xfrm>
          <a:prstGeom prst="triangle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Ellipse 83">
            <a:extLst>
              <a:ext uri="{FF2B5EF4-FFF2-40B4-BE49-F238E27FC236}">
                <a16:creationId xmlns:a16="http://schemas.microsoft.com/office/drawing/2014/main" id="{7FFD5C32-ABDB-439D-BE9B-CDB6EA3319F2}"/>
              </a:ext>
            </a:extLst>
          </p:cNvPr>
          <p:cNvSpPr/>
          <p:nvPr/>
        </p:nvSpPr>
        <p:spPr>
          <a:xfrm rot="21180388">
            <a:off x="9978832" y="3152495"/>
            <a:ext cx="121410" cy="121410"/>
          </a:xfrm>
          <a:prstGeom prst="ellipse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Ellipse 87">
            <a:extLst>
              <a:ext uri="{FF2B5EF4-FFF2-40B4-BE49-F238E27FC236}">
                <a16:creationId xmlns:a16="http://schemas.microsoft.com/office/drawing/2014/main" id="{CC212031-1CEF-4427-96F2-ABDDE86BBC05}"/>
              </a:ext>
            </a:extLst>
          </p:cNvPr>
          <p:cNvSpPr/>
          <p:nvPr/>
        </p:nvSpPr>
        <p:spPr>
          <a:xfrm rot="21180388">
            <a:off x="10801265" y="3014389"/>
            <a:ext cx="121410" cy="12141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64602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rafik 76">
            <a:extLst>
              <a:ext uri="{FF2B5EF4-FFF2-40B4-BE49-F238E27FC236}">
                <a16:creationId xmlns:a16="http://schemas.microsoft.com/office/drawing/2014/main" id="{C795058E-4415-4DE9-ADF4-F767BE1323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61653"/>
          </a:xfrm>
          <a:prstGeom prst="rect">
            <a:avLst/>
          </a:prstGeom>
        </p:spPr>
      </p:pic>
      <p:grpSp>
        <p:nvGrpSpPr>
          <p:cNvPr id="58" name="Gruppieren 57">
            <a:extLst>
              <a:ext uri="{FF2B5EF4-FFF2-40B4-BE49-F238E27FC236}">
                <a16:creationId xmlns:a16="http://schemas.microsoft.com/office/drawing/2014/main" id="{FAD0771F-C1C1-4E6C-A588-7B675CA50902}"/>
              </a:ext>
            </a:extLst>
          </p:cNvPr>
          <p:cNvGrpSpPr/>
          <p:nvPr/>
        </p:nvGrpSpPr>
        <p:grpSpPr>
          <a:xfrm>
            <a:off x="2246403" y="1530454"/>
            <a:ext cx="8615568" cy="4307386"/>
            <a:chOff x="2246403" y="1530454"/>
            <a:chExt cx="8615568" cy="4307386"/>
          </a:xfrm>
        </p:grpSpPr>
        <p:sp>
          <p:nvSpPr>
            <p:cNvPr id="67" name="Rechteck 66">
              <a:extLst>
                <a:ext uri="{FF2B5EF4-FFF2-40B4-BE49-F238E27FC236}">
                  <a16:creationId xmlns:a16="http://schemas.microsoft.com/office/drawing/2014/main" id="{E2A0DF2F-3274-4648-A2F9-3E46D76A1C27}"/>
                </a:ext>
              </a:extLst>
            </p:cNvPr>
            <p:cNvSpPr/>
            <p:nvPr/>
          </p:nvSpPr>
          <p:spPr>
            <a:xfrm>
              <a:off x="2246403" y="153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hteck 77">
              <a:extLst>
                <a:ext uri="{FF2B5EF4-FFF2-40B4-BE49-F238E27FC236}">
                  <a16:creationId xmlns:a16="http://schemas.microsoft.com/office/drawing/2014/main" id="{8985F257-1F5B-49B8-8F86-9D5B10B3BD0E}"/>
                </a:ext>
              </a:extLst>
            </p:cNvPr>
            <p:cNvSpPr/>
            <p:nvPr/>
          </p:nvSpPr>
          <p:spPr>
            <a:xfrm>
              <a:off x="3323817" y="153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hteck 78">
              <a:extLst>
                <a:ext uri="{FF2B5EF4-FFF2-40B4-BE49-F238E27FC236}">
                  <a16:creationId xmlns:a16="http://schemas.microsoft.com/office/drawing/2014/main" id="{6F4B27B7-0263-4D16-901C-A8507FC6B3CD}"/>
                </a:ext>
              </a:extLst>
            </p:cNvPr>
            <p:cNvSpPr/>
            <p:nvPr/>
          </p:nvSpPr>
          <p:spPr>
            <a:xfrm>
              <a:off x="4401231" y="153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hteck 79">
              <a:extLst>
                <a:ext uri="{FF2B5EF4-FFF2-40B4-BE49-F238E27FC236}">
                  <a16:creationId xmlns:a16="http://schemas.microsoft.com/office/drawing/2014/main" id="{89FADA45-5727-48EE-84DF-2246808DE029}"/>
                </a:ext>
              </a:extLst>
            </p:cNvPr>
            <p:cNvSpPr/>
            <p:nvPr/>
          </p:nvSpPr>
          <p:spPr>
            <a:xfrm>
              <a:off x="5476059" y="1530454"/>
              <a:ext cx="1080000" cy="108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hteck 82">
              <a:extLst>
                <a:ext uri="{FF2B5EF4-FFF2-40B4-BE49-F238E27FC236}">
                  <a16:creationId xmlns:a16="http://schemas.microsoft.com/office/drawing/2014/main" id="{A8B4F3A1-EB6A-4FC4-B3B7-2EB2059C93CA}"/>
                </a:ext>
              </a:extLst>
            </p:cNvPr>
            <p:cNvSpPr/>
            <p:nvPr/>
          </p:nvSpPr>
          <p:spPr>
            <a:xfrm>
              <a:off x="6550887" y="153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hteck 83">
              <a:extLst>
                <a:ext uri="{FF2B5EF4-FFF2-40B4-BE49-F238E27FC236}">
                  <a16:creationId xmlns:a16="http://schemas.microsoft.com/office/drawing/2014/main" id="{97831A62-9656-48E6-A789-92C50CBD1A5E}"/>
                </a:ext>
              </a:extLst>
            </p:cNvPr>
            <p:cNvSpPr/>
            <p:nvPr/>
          </p:nvSpPr>
          <p:spPr>
            <a:xfrm>
              <a:off x="7628301" y="153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hteck 84">
              <a:extLst>
                <a:ext uri="{FF2B5EF4-FFF2-40B4-BE49-F238E27FC236}">
                  <a16:creationId xmlns:a16="http://schemas.microsoft.com/office/drawing/2014/main" id="{B747691A-68A8-465C-B606-B1DBAF85F318}"/>
                </a:ext>
              </a:extLst>
            </p:cNvPr>
            <p:cNvSpPr/>
            <p:nvPr/>
          </p:nvSpPr>
          <p:spPr>
            <a:xfrm>
              <a:off x="8703129" y="153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hteck 85">
              <a:extLst>
                <a:ext uri="{FF2B5EF4-FFF2-40B4-BE49-F238E27FC236}">
                  <a16:creationId xmlns:a16="http://schemas.microsoft.com/office/drawing/2014/main" id="{260A5991-4A4E-492F-AB62-D8B7B49E6854}"/>
                </a:ext>
              </a:extLst>
            </p:cNvPr>
            <p:cNvSpPr/>
            <p:nvPr/>
          </p:nvSpPr>
          <p:spPr>
            <a:xfrm>
              <a:off x="9779385" y="153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hteck 86">
              <a:extLst>
                <a:ext uri="{FF2B5EF4-FFF2-40B4-BE49-F238E27FC236}">
                  <a16:creationId xmlns:a16="http://schemas.microsoft.com/office/drawing/2014/main" id="{07377820-C307-4193-8EF4-AD727B9AB2F9}"/>
                </a:ext>
              </a:extLst>
            </p:cNvPr>
            <p:cNvSpPr/>
            <p:nvPr/>
          </p:nvSpPr>
          <p:spPr>
            <a:xfrm>
              <a:off x="2246403" y="261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hteck 87">
              <a:extLst>
                <a:ext uri="{FF2B5EF4-FFF2-40B4-BE49-F238E27FC236}">
                  <a16:creationId xmlns:a16="http://schemas.microsoft.com/office/drawing/2014/main" id="{929BC357-DAEF-4F26-BF33-8A11EC125A00}"/>
                </a:ext>
              </a:extLst>
            </p:cNvPr>
            <p:cNvSpPr/>
            <p:nvPr/>
          </p:nvSpPr>
          <p:spPr>
            <a:xfrm>
              <a:off x="3323817" y="261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hteck 88">
              <a:extLst>
                <a:ext uri="{FF2B5EF4-FFF2-40B4-BE49-F238E27FC236}">
                  <a16:creationId xmlns:a16="http://schemas.microsoft.com/office/drawing/2014/main" id="{A6D455FD-FF50-4A7A-9326-3DA271B7A7C8}"/>
                </a:ext>
              </a:extLst>
            </p:cNvPr>
            <p:cNvSpPr/>
            <p:nvPr/>
          </p:nvSpPr>
          <p:spPr>
            <a:xfrm>
              <a:off x="4401231" y="2610454"/>
              <a:ext cx="1080000" cy="108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hteck 89">
              <a:extLst>
                <a:ext uri="{FF2B5EF4-FFF2-40B4-BE49-F238E27FC236}">
                  <a16:creationId xmlns:a16="http://schemas.microsoft.com/office/drawing/2014/main" id="{01897C3D-D494-47B5-BB4F-B3F76C610297}"/>
                </a:ext>
              </a:extLst>
            </p:cNvPr>
            <p:cNvSpPr/>
            <p:nvPr/>
          </p:nvSpPr>
          <p:spPr>
            <a:xfrm>
              <a:off x="5476059" y="2610454"/>
              <a:ext cx="1080000" cy="108000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echteck 90">
              <a:extLst>
                <a:ext uri="{FF2B5EF4-FFF2-40B4-BE49-F238E27FC236}">
                  <a16:creationId xmlns:a16="http://schemas.microsoft.com/office/drawing/2014/main" id="{9FF3BB53-8D0E-4747-A796-A6C788850A85}"/>
                </a:ext>
              </a:extLst>
            </p:cNvPr>
            <p:cNvSpPr/>
            <p:nvPr/>
          </p:nvSpPr>
          <p:spPr>
            <a:xfrm>
              <a:off x="6550887" y="2610454"/>
              <a:ext cx="1080000" cy="108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hteck 91">
              <a:extLst>
                <a:ext uri="{FF2B5EF4-FFF2-40B4-BE49-F238E27FC236}">
                  <a16:creationId xmlns:a16="http://schemas.microsoft.com/office/drawing/2014/main" id="{957D2875-0B2F-4AD8-9E80-5CFB99F34086}"/>
                </a:ext>
              </a:extLst>
            </p:cNvPr>
            <p:cNvSpPr/>
            <p:nvPr/>
          </p:nvSpPr>
          <p:spPr>
            <a:xfrm>
              <a:off x="7628301" y="2610454"/>
              <a:ext cx="1080000" cy="108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hteck 92">
              <a:extLst>
                <a:ext uri="{FF2B5EF4-FFF2-40B4-BE49-F238E27FC236}">
                  <a16:creationId xmlns:a16="http://schemas.microsoft.com/office/drawing/2014/main" id="{3247BB45-5BD5-42F9-AD64-C414E666F012}"/>
                </a:ext>
              </a:extLst>
            </p:cNvPr>
            <p:cNvSpPr/>
            <p:nvPr/>
          </p:nvSpPr>
          <p:spPr>
            <a:xfrm>
              <a:off x="8703129" y="261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hteck 93">
              <a:extLst>
                <a:ext uri="{FF2B5EF4-FFF2-40B4-BE49-F238E27FC236}">
                  <a16:creationId xmlns:a16="http://schemas.microsoft.com/office/drawing/2014/main" id="{A3A0856F-8C17-43C3-AE79-7575520E3D0A}"/>
                </a:ext>
              </a:extLst>
            </p:cNvPr>
            <p:cNvSpPr/>
            <p:nvPr/>
          </p:nvSpPr>
          <p:spPr>
            <a:xfrm>
              <a:off x="9779385" y="261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hteck 94">
              <a:extLst>
                <a:ext uri="{FF2B5EF4-FFF2-40B4-BE49-F238E27FC236}">
                  <a16:creationId xmlns:a16="http://schemas.microsoft.com/office/drawing/2014/main" id="{D73991DB-A638-4341-9F1A-81A052400764}"/>
                </a:ext>
              </a:extLst>
            </p:cNvPr>
            <p:cNvSpPr/>
            <p:nvPr/>
          </p:nvSpPr>
          <p:spPr>
            <a:xfrm>
              <a:off x="2246403" y="367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hteck 95">
              <a:extLst>
                <a:ext uri="{FF2B5EF4-FFF2-40B4-BE49-F238E27FC236}">
                  <a16:creationId xmlns:a16="http://schemas.microsoft.com/office/drawing/2014/main" id="{9730C963-0236-43C3-ADD0-6F6B8AB099C6}"/>
                </a:ext>
              </a:extLst>
            </p:cNvPr>
            <p:cNvSpPr/>
            <p:nvPr/>
          </p:nvSpPr>
          <p:spPr>
            <a:xfrm>
              <a:off x="3323817" y="367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Rechteck 96">
              <a:extLst>
                <a:ext uri="{FF2B5EF4-FFF2-40B4-BE49-F238E27FC236}">
                  <a16:creationId xmlns:a16="http://schemas.microsoft.com/office/drawing/2014/main" id="{09A5E295-D4DB-45FF-B5B9-B4933E3EA2DF}"/>
                </a:ext>
              </a:extLst>
            </p:cNvPr>
            <p:cNvSpPr/>
            <p:nvPr/>
          </p:nvSpPr>
          <p:spPr>
            <a:xfrm>
              <a:off x="4401231" y="3677840"/>
              <a:ext cx="1080000" cy="108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Rechteck 97">
              <a:extLst>
                <a:ext uri="{FF2B5EF4-FFF2-40B4-BE49-F238E27FC236}">
                  <a16:creationId xmlns:a16="http://schemas.microsoft.com/office/drawing/2014/main" id="{D9C0741D-37A9-4843-BC9E-570D5ACA8E60}"/>
                </a:ext>
              </a:extLst>
            </p:cNvPr>
            <p:cNvSpPr/>
            <p:nvPr/>
          </p:nvSpPr>
          <p:spPr>
            <a:xfrm>
              <a:off x="5476059" y="3677840"/>
              <a:ext cx="1080000" cy="108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echteck 98">
              <a:extLst>
                <a:ext uri="{FF2B5EF4-FFF2-40B4-BE49-F238E27FC236}">
                  <a16:creationId xmlns:a16="http://schemas.microsoft.com/office/drawing/2014/main" id="{DD4FA65E-E0C0-43B1-BAFB-AF467A68F0A4}"/>
                </a:ext>
              </a:extLst>
            </p:cNvPr>
            <p:cNvSpPr/>
            <p:nvPr/>
          </p:nvSpPr>
          <p:spPr>
            <a:xfrm>
              <a:off x="6550887" y="3677840"/>
              <a:ext cx="1080000" cy="108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Rechteck 99">
              <a:extLst>
                <a:ext uri="{FF2B5EF4-FFF2-40B4-BE49-F238E27FC236}">
                  <a16:creationId xmlns:a16="http://schemas.microsoft.com/office/drawing/2014/main" id="{DB99A23B-8CC1-405F-8A8A-30FE17F173D2}"/>
                </a:ext>
              </a:extLst>
            </p:cNvPr>
            <p:cNvSpPr/>
            <p:nvPr/>
          </p:nvSpPr>
          <p:spPr>
            <a:xfrm>
              <a:off x="7628301" y="3677840"/>
              <a:ext cx="1080000" cy="108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Rechteck 100">
              <a:extLst>
                <a:ext uri="{FF2B5EF4-FFF2-40B4-BE49-F238E27FC236}">
                  <a16:creationId xmlns:a16="http://schemas.microsoft.com/office/drawing/2014/main" id="{FF23B123-E929-4DF9-B7DD-C47F9CA93144}"/>
                </a:ext>
              </a:extLst>
            </p:cNvPr>
            <p:cNvSpPr/>
            <p:nvPr/>
          </p:nvSpPr>
          <p:spPr>
            <a:xfrm>
              <a:off x="8703129" y="367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Rechteck 101">
              <a:extLst>
                <a:ext uri="{FF2B5EF4-FFF2-40B4-BE49-F238E27FC236}">
                  <a16:creationId xmlns:a16="http://schemas.microsoft.com/office/drawing/2014/main" id="{9D89522D-5694-4C60-B4AA-ABF514C6F2E2}"/>
                </a:ext>
              </a:extLst>
            </p:cNvPr>
            <p:cNvSpPr/>
            <p:nvPr/>
          </p:nvSpPr>
          <p:spPr>
            <a:xfrm>
              <a:off x="9779385" y="367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hteck 102">
              <a:extLst>
                <a:ext uri="{FF2B5EF4-FFF2-40B4-BE49-F238E27FC236}">
                  <a16:creationId xmlns:a16="http://schemas.microsoft.com/office/drawing/2014/main" id="{47704C50-15CA-46AB-B98A-EA035FB30B5E}"/>
                </a:ext>
              </a:extLst>
            </p:cNvPr>
            <p:cNvSpPr/>
            <p:nvPr/>
          </p:nvSpPr>
          <p:spPr>
            <a:xfrm>
              <a:off x="2248989" y="475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Rechteck 103">
              <a:extLst>
                <a:ext uri="{FF2B5EF4-FFF2-40B4-BE49-F238E27FC236}">
                  <a16:creationId xmlns:a16="http://schemas.microsoft.com/office/drawing/2014/main" id="{EC0F7BEE-4111-4F22-BBA5-C176F6F80E77}"/>
                </a:ext>
              </a:extLst>
            </p:cNvPr>
            <p:cNvSpPr/>
            <p:nvPr/>
          </p:nvSpPr>
          <p:spPr>
            <a:xfrm>
              <a:off x="3326403" y="475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Rechteck 104">
              <a:extLst>
                <a:ext uri="{FF2B5EF4-FFF2-40B4-BE49-F238E27FC236}">
                  <a16:creationId xmlns:a16="http://schemas.microsoft.com/office/drawing/2014/main" id="{65819918-9EE1-4FCE-A039-332D366819F4}"/>
                </a:ext>
              </a:extLst>
            </p:cNvPr>
            <p:cNvSpPr/>
            <p:nvPr/>
          </p:nvSpPr>
          <p:spPr>
            <a:xfrm>
              <a:off x="4403817" y="475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echteck 105">
              <a:extLst>
                <a:ext uri="{FF2B5EF4-FFF2-40B4-BE49-F238E27FC236}">
                  <a16:creationId xmlns:a16="http://schemas.microsoft.com/office/drawing/2014/main" id="{986F0B92-3261-46E9-82ED-9CF7CC7C090F}"/>
                </a:ext>
              </a:extLst>
            </p:cNvPr>
            <p:cNvSpPr/>
            <p:nvPr/>
          </p:nvSpPr>
          <p:spPr>
            <a:xfrm>
              <a:off x="5478645" y="475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Rechteck 106">
              <a:extLst>
                <a:ext uri="{FF2B5EF4-FFF2-40B4-BE49-F238E27FC236}">
                  <a16:creationId xmlns:a16="http://schemas.microsoft.com/office/drawing/2014/main" id="{EA2BF111-A5AF-428A-809F-EFAB757C4E79}"/>
                </a:ext>
              </a:extLst>
            </p:cNvPr>
            <p:cNvSpPr/>
            <p:nvPr/>
          </p:nvSpPr>
          <p:spPr>
            <a:xfrm>
              <a:off x="6553473" y="475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Rechteck 107">
              <a:extLst>
                <a:ext uri="{FF2B5EF4-FFF2-40B4-BE49-F238E27FC236}">
                  <a16:creationId xmlns:a16="http://schemas.microsoft.com/office/drawing/2014/main" id="{1C531623-20CE-473E-BB7B-4A8504612790}"/>
                </a:ext>
              </a:extLst>
            </p:cNvPr>
            <p:cNvSpPr/>
            <p:nvPr/>
          </p:nvSpPr>
          <p:spPr>
            <a:xfrm>
              <a:off x="7630887" y="475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Rechteck 108">
              <a:extLst>
                <a:ext uri="{FF2B5EF4-FFF2-40B4-BE49-F238E27FC236}">
                  <a16:creationId xmlns:a16="http://schemas.microsoft.com/office/drawing/2014/main" id="{A2D516FE-83CD-4103-B17E-F62191DE9CFE}"/>
                </a:ext>
              </a:extLst>
            </p:cNvPr>
            <p:cNvSpPr/>
            <p:nvPr/>
          </p:nvSpPr>
          <p:spPr>
            <a:xfrm>
              <a:off x="8705715" y="475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Rechteck 109">
              <a:extLst>
                <a:ext uri="{FF2B5EF4-FFF2-40B4-BE49-F238E27FC236}">
                  <a16:creationId xmlns:a16="http://schemas.microsoft.com/office/drawing/2014/main" id="{9908E928-ED49-466B-B6C4-A2FEAE9295E0}"/>
                </a:ext>
              </a:extLst>
            </p:cNvPr>
            <p:cNvSpPr/>
            <p:nvPr/>
          </p:nvSpPr>
          <p:spPr>
            <a:xfrm>
              <a:off x="9781971" y="475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Wolke 14">
            <a:extLst>
              <a:ext uri="{FF2B5EF4-FFF2-40B4-BE49-F238E27FC236}">
                <a16:creationId xmlns:a16="http://schemas.microsoft.com/office/drawing/2014/main" id="{B688C030-B0DE-486F-8C61-66CF074EE85A}"/>
              </a:ext>
            </a:extLst>
          </p:cNvPr>
          <p:cNvSpPr/>
          <p:nvPr/>
        </p:nvSpPr>
        <p:spPr>
          <a:xfrm rot="1192009">
            <a:off x="5047966" y="2662174"/>
            <a:ext cx="3457637" cy="1735992"/>
          </a:xfrm>
          <a:prstGeom prst="cloud">
            <a:avLst/>
          </a:prstGeom>
          <a:solidFill>
            <a:schemeClr val="accent6">
              <a:lumMod val="40000"/>
              <a:lumOff val="60000"/>
              <a:alpha val="72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6584A572-C2D2-4EF0-82DD-C6AB34EE8C32}"/>
              </a:ext>
            </a:extLst>
          </p:cNvPr>
          <p:cNvCxnSpPr>
            <a:cxnSpLocks/>
          </p:cNvCxnSpPr>
          <p:nvPr/>
        </p:nvCxnSpPr>
        <p:spPr>
          <a:xfrm flipV="1">
            <a:off x="2028418" y="4343400"/>
            <a:ext cx="1240562" cy="207136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Ray marching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41CEE7B-B602-4647-9969-66402322E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 - Fog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1" name="Freihandform: Form 150">
            <a:extLst>
              <a:ext uri="{FF2B5EF4-FFF2-40B4-BE49-F238E27FC236}">
                <a16:creationId xmlns:a16="http://schemas.microsoft.com/office/drawing/2014/main" id="{F5F6EDD2-4A22-4253-9280-2A1E0BDE0E42}"/>
              </a:ext>
            </a:extLst>
          </p:cNvPr>
          <p:cNvSpPr/>
          <p:nvPr/>
        </p:nvSpPr>
        <p:spPr>
          <a:xfrm rot="15672253">
            <a:off x="1503052" y="4236907"/>
            <a:ext cx="478031" cy="541344"/>
          </a:xfrm>
          <a:custGeom>
            <a:avLst/>
            <a:gdLst>
              <a:gd name="connsiteX0" fmla="*/ 388867 w 564052"/>
              <a:gd name="connsiteY0" fmla="*/ 202291 h 638758"/>
              <a:gd name="connsiteX1" fmla="*/ 364837 w 564052"/>
              <a:gd name="connsiteY1" fmla="*/ 197439 h 638758"/>
              <a:gd name="connsiteX2" fmla="*/ 332174 w 564052"/>
              <a:gd name="connsiteY2" fmla="*/ 175418 h 638758"/>
              <a:gd name="connsiteX3" fmla="*/ 319008 w 564052"/>
              <a:gd name="connsiteY3" fmla="*/ 155890 h 638758"/>
              <a:gd name="connsiteX4" fmla="*/ 319008 w 564052"/>
              <a:gd name="connsiteY4" fmla="*/ 244723 h 638758"/>
              <a:gd name="connsiteX5" fmla="*/ 324688 w 564052"/>
              <a:gd name="connsiteY5" fmla="*/ 236299 h 638758"/>
              <a:gd name="connsiteX6" fmla="*/ 369257 w 564052"/>
              <a:gd name="connsiteY6" fmla="*/ 206250 h 638758"/>
              <a:gd name="connsiteX7" fmla="*/ 553033 w 564052"/>
              <a:gd name="connsiteY7" fmla="*/ 390024 h 638758"/>
              <a:gd name="connsiteX8" fmla="*/ 423836 w 564052"/>
              <a:gd name="connsiteY8" fmla="*/ 475661 h 638758"/>
              <a:gd name="connsiteX9" fmla="*/ 324688 w 564052"/>
              <a:gd name="connsiteY9" fmla="*/ 434593 h 638758"/>
              <a:gd name="connsiteX10" fmla="*/ 319008 w 564052"/>
              <a:gd name="connsiteY10" fmla="*/ 426169 h 638758"/>
              <a:gd name="connsiteX11" fmla="*/ 319008 w 564052"/>
              <a:gd name="connsiteY11" fmla="*/ 450483 h 638758"/>
              <a:gd name="connsiteX12" fmla="*/ 265839 w 564052"/>
              <a:gd name="connsiteY12" fmla="*/ 503652 h 638758"/>
              <a:gd name="connsiteX13" fmla="*/ 231979 w 564052"/>
              <a:gd name="connsiteY13" fmla="*/ 503652 h 638758"/>
              <a:gd name="connsiteX14" fmla="*/ 310559 w 564052"/>
              <a:gd name="connsiteY14" fmla="*/ 638758 h 638758"/>
              <a:gd name="connsiteX15" fmla="*/ 18978 w 564052"/>
              <a:gd name="connsiteY15" fmla="*/ 638758 h 638758"/>
              <a:gd name="connsiteX16" fmla="*/ 97558 w 564052"/>
              <a:gd name="connsiteY16" fmla="*/ 503652 h 638758"/>
              <a:gd name="connsiteX17" fmla="*/ 53169 w 564052"/>
              <a:gd name="connsiteY17" fmla="*/ 503652 h 638758"/>
              <a:gd name="connsiteX18" fmla="*/ 0 w 564052"/>
              <a:gd name="connsiteY18" fmla="*/ 450483 h 638758"/>
              <a:gd name="connsiteX19" fmla="*/ 0 w 564052"/>
              <a:gd name="connsiteY19" fmla="*/ 85107 h 638758"/>
              <a:gd name="connsiteX20" fmla="*/ 53169 w 564052"/>
              <a:gd name="connsiteY20" fmla="*/ 31938 h 638758"/>
              <a:gd name="connsiteX21" fmla="*/ 265839 w 564052"/>
              <a:gd name="connsiteY21" fmla="*/ 31938 h 638758"/>
              <a:gd name="connsiteX22" fmla="*/ 303435 w 564052"/>
              <a:gd name="connsiteY22" fmla="*/ 47511 h 638758"/>
              <a:gd name="connsiteX23" fmla="*/ 311935 w 564052"/>
              <a:gd name="connsiteY23" fmla="*/ 60117 h 638758"/>
              <a:gd name="connsiteX24" fmla="*/ 332174 w 564052"/>
              <a:gd name="connsiteY24" fmla="*/ 30097 h 638758"/>
              <a:gd name="connsiteX25" fmla="*/ 404834 w 564052"/>
              <a:gd name="connsiteY25" fmla="*/ 0 h 638758"/>
              <a:gd name="connsiteX26" fmla="*/ 507591 w 564052"/>
              <a:gd name="connsiteY26" fmla="*/ 102757 h 638758"/>
              <a:gd name="connsiteX27" fmla="*/ 499516 w 564052"/>
              <a:gd name="connsiteY27" fmla="*/ 142755 h 638758"/>
              <a:gd name="connsiteX28" fmla="*/ 462287 w 564052"/>
              <a:gd name="connsiteY28" fmla="*/ 187965 h 638758"/>
              <a:gd name="connsiteX29" fmla="*/ 440270 w 564052"/>
              <a:gd name="connsiteY29" fmla="*/ 198549 h 638758"/>
              <a:gd name="connsiteX30" fmla="*/ 478414 w 564052"/>
              <a:gd name="connsiteY30" fmla="*/ 206250 h 638758"/>
              <a:gd name="connsiteX31" fmla="*/ 564052 w 564052"/>
              <a:gd name="connsiteY31" fmla="*/ 335446 h 638758"/>
              <a:gd name="connsiteX32" fmla="*/ 553033 w 564052"/>
              <a:gd name="connsiteY32" fmla="*/ 390024 h 638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64052" h="638758">
                <a:moveTo>
                  <a:pt x="388867" y="202291"/>
                </a:moveTo>
                <a:lnTo>
                  <a:pt x="364837" y="197439"/>
                </a:lnTo>
                <a:cubicBezTo>
                  <a:pt x="352543" y="192239"/>
                  <a:pt x="341472" y="184715"/>
                  <a:pt x="332174" y="175418"/>
                </a:cubicBezTo>
                <a:lnTo>
                  <a:pt x="319008" y="155890"/>
                </a:lnTo>
                <a:lnTo>
                  <a:pt x="319008" y="244723"/>
                </a:lnTo>
                <a:lnTo>
                  <a:pt x="324688" y="236299"/>
                </a:lnTo>
                <a:cubicBezTo>
                  <a:pt x="337375" y="223612"/>
                  <a:pt x="352482" y="213345"/>
                  <a:pt x="369257" y="206250"/>
                </a:cubicBezTo>
                <a:close/>
                <a:moveTo>
                  <a:pt x="553033" y="390024"/>
                </a:moveTo>
                <a:cubicBezTo>
                  <a:pt x="531747" y="440350"/>
                  <a:pt x="481915" y="475661"/>
                  <a:pt x="423836" y="475661"/>
                </a:cubicBezTo>
                <a:cubicBezTo>
                  <a:pt x="385116" y="475661"/>
                  <a:pt x="350062" y="459967"/>
                  <a:pt x="324688" y="434593"/>
                </a:cubicBezTo>
                <a:lnTo>
                  <a:pt x="319008" y="426169"/>
                </a:lnTo>
                <a:lnTo>
                  <a:pt x="319008" y="450483"/>
                </a:lnTo>
                <a:cubicBezTo>
                  <a:pt x="319008" y="479847"/>
                  <a:pt x="295203" y="503652"/>
                  <a:pt x="265839" y="503652"/>
                </a:cubicBezTo>
                <a:lnTo>
                  <a:pt x="231979" y="503652"/>
                </a:lnTo>
                <a:lnTo>
                  <a:pt x="310559" y="638758"/>
                </a:lnTo>
                <a:lnTo>
                  <a:pt x="18978" y="638758"/>
                </a:lnTo>
                <a:lnTo>
                  <a:pt x="97558" y="503652"/>
                </a:lnTo>
                <a:lnTo>
                  <a:pt x="53169" y="503652"/>
                </a:lnTo>
                <a:cubicBezTo>
                  <a:pt x="23805" y="503652"/>
                  <a:pt x="0" y="479847"/>
                  <a:pt x="0" y="450483"/>
                </a:cubicBezTo>
                <a:lnTo>
                  <a:pt x="0" y="85107"/>
                </a:lnTo>
                <a:cubicBezTo>
                  <a:pt x="0" y="55743"/>
                  <a:pt x="23805" y="31938"/>
                  <a:pt x="53169" y="31938"/>
                </a:cubicBezTo>
                <a:lnTo>
                  <a:pt x="265839" y="31938"/>
                </a:lnTo>
                <a:cubicBezTo>
                  <a:pt x="280521" y="31938"/>
                  <a:pt x="293814" y="37889"/>
                  <a:pt x="303435" y="47511"/>
                </a:cubicBezTo>
                <a:lnTo>
                  <a:pt x="311935" y="60117"/>
                </a:lnTo>
                <a:lnTo>
                  <a:pt x="332174" y="30097"/>
                </a:lnTo>
                <a:cubicBezTo>
                  <a:pt x="350770" y="11502"/>
                  <a:pt x="376459" y="1"/>
                  <a:pt x="404834" y="0"/>
                </a:cubicBezTo>
                <a:cubicBezTo>
                  <a:pt x="461586" y="1"/>
                  <a:pt x="507591" y="46006"/>
                  <a:pt x="507591" y="102757"/>
                </a:cubicBezTo>
                <a:cubicBezTo>
                  <a:pt x="507591" y="116945"/>
                  <a:pt x="504716" y="130461"/>
                  <a:pt x="499516" y="142755"/>
                </a:cubicBezTo>
                <a:cubicBezTo>
                  <a:pt x="491716" y="161196"/>
                  <a:pt x="478687" y="176885"/>
                  <a:pt x="462287" y="187965"/>
                </a:cubicBezTo>
                <a:lnTo>
                  <a:pt x="440270" y="198549"/>
                </a:lnTo>
                <a:lnTo>
                  <a:pt x="478414" y="206250"/>
                </a:lnTo>
                <a:cubicBezTo>
                  <a:pt x="528739" y="227536"/>
                  <a:pt x="564051" y="277367"/>
                  <a:pt x="564052" y="335446"/>
                </a:cubicBezTo>
                <a:cubicBezTo>
                  <a:pt x="564052" y="354806"/>
                  <a:pt x="560128" y="373249"/>
                  <a:pt x="553033" y="390024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Rechteck 154">
            <a:extLst>
              <a:ext uri="{FF2B5EF4-FFF2-40B4-BE49-F238E27FC236}">
                <a16:creationId xmlns:a16="http://schemas.microsoft.com/office/drawing/2014/main" id="{13FB6B8E-DAC6-487F-98BF-BC73A36CBFF5}"/>
              </a:ext>
            </a:extLst>
          </p:cNvPr>
          <p:cNvSpPr/>
          <p:nvPr/>
        </p:nvSpPr>
        <p:spPr>
          <a:xfrm>
            <a:off x="10039537" y="2977399"/>
            <a:ext cx="609600" cy="548885"/>
          </a:xfrm>
          <a:prstGeom prst="rect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Gleichschenkliges Dreieck 155">
            <a:extLst>
              <a:ext uri="{FF2B5EF4-FFF2-40B4-BE49-F238E27FC236}">
                <a16:creationId xmlns:a16="http://schemas.microsoft.com/office/drawing/2014/main" id="{9BBF5140-E026-4438-964F-DC18320F461E}"/>
              </a:ext>
            </a:extLst>
          </p:cNvPr>
          <p:cNvSpPr/>
          <p:nvPr/>
        </p:nvSpPr>
        <p:spPr>
          <a:xfrm>
            <a:off x="9945597" y="2570380"/>
            <a:ext cx="830780" cy="407019"/>
          </a:xfrm>
          <a:prstGeom prst="triangle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Gerade Verbindung mit Pfeil 48">
            <a:extLst>
              <a:ext uri="{FF2B5EF4-FFF2-40B4-BE49-F238E27FC236}">
                <a16:creationId xmlns:a16="http://schemas.microsoft.com/office/drawing/2014/main" id="{DC692C0B-BA8A-491C-B98E-6566789DEED5}"/>
              </a:ext>
            </a:extLst>
          </p:cNvPr>
          <p:cNvCxnSpPr>
            <a:cxnSpLocks/>
          </p:cNvCxnSpPr>
          <p:nvPr/>
        </p:nvCxnSpPr>
        <p:spPr>
          <a:xfrm flipV="1">
            <a:off x="2028418" y="3218334"/>
            <a:ext cx="8011119" cy="1332204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Ellipse 81">
            <a:extLst>
              <a:ext uri="{FF2B5EF4-FFF2-40B4-BE49-F238E27FC236}">
                <a16:creationId xmlns:a16="http://schemas.microsoft.com/office/drawing/2014/main" id="{4C7D5760-D454-45DD-80AF-FD93C49A6A4E}"/>
              </a:ext>
            </a:extLst>
          </p:cNvPr>
          <p:cNvSpPr/>
          <p:nvPr/>
        </p:nvSpPr>
        <p:spPr>
          <a:xfrm>
            <a:off x="3257550" y="4267200"/>
            <a:ext cx="121410" cy="12141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Ellipse 80">
            <a:extLst>
              <a:ext uri="{FF2B5EF4-FFF2-40B4-BE49-F238E27FC236}">
                <a16:creationId xmlns:a16="http://schemas.microsoft.com/office/drawing/2014/main" id="{1C18EBAA-398D-4AB0-B5C5-9E7C228BD38B}"/>
              </a:ext>
            </a:extLst>
          </p:cNvPr>
          <p:cNvSpPr/>
          <p:nvPr/>
        </p:nvSpPr>
        <p:spPr>
          <a:xfrm>
            <a:off x="2189782" y="4459010"/>
            <a:ext cx="121410" cy="12141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64110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rafik 76">
            <a:extLst>
              <a:ext uri="{FF2B5EF4-FFF2-40B4-BE49-F238E27FC236}">
                <a16:creationId xmlns:a16="http://schemas.microsoft.com/office/drawing/2014/main" id="{C795058E-4415-4DE9-ADF4-F767BE1323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61653"/>
          </a:xfrm>
          <a:prstGeom prst="rect">
            <a:avLst/>
          </a:prstGeom>
        </p:spPr>
      </p:pic>
      <p:grpSp>
        <p:nvGrpSpPr>
          <p:cNvPr id="58" name="Gruppieren 57">
            <a:extLst>
              <a:ext uri="{FF2B5EF4-FFF2-40B4-BE49-F238E27FC236}">
                <a16:creationId xmlns:a16="http://schemas.microsoft.com/office/drawing/2014/main" id="{06E1DB61-0F7F-4885-BBDF-4F914CE8579C}"/>
              </a:ext>
            </a:extLst>
          </p:cNvPr>
          <p:cNvGrpSpPr/>
          <p:nvPr/>
        </p:nvGrpSpPr>
        <p:grpSpPr>
          <a:xfrm>
            <a:off x="2246403" y="1530454"/>
            <a:ext cx="8615568" cy="4307386"/>
            <a:chOff x="2246403" y="1530454"/>
            <a:chExt cx="8615568" cy="4307386"/>
          </a:xfrm>
        </p:grpSpPr>
        <p:sp>
          <p:nvSpPr>
            <p:cNvPr id="67" name="Rechteck 66">
              <a:extLst>
                <a:ext uri="{FF2B5EF4-FFF2-40B4-BE49-F238E27FC236}">
                  <a16:creationId xmlns:a16="http://schemas.microsoft.com/office/drawing/2014/main" id="{EE5AA01F-6578-4893-8FEA-FA728EB1DCA6}"/>
                </a:ext>
              </a:extLst>
            </p:cNvPr>
            <p:cNvSpPr/>
            <p:nvPr/>
          </p:nvSpPr>
          <p:spPr>
            <a:xfrm>
              <a:off x="2246403" y="153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hteck 77">
              <a:extLst>
                <a:ext uri="{FF2B5EF4-FFF2-40B4-BE49-F238E27FC236}">
                  <a16:creationId xmlns:a16="http://schemas.microsoft.com/office/drawing/2014/main" id="{D4F40DC3-8093-4CEE-88F5-2D25063D136A}"/>
                </a:ext>
              </a:extLst>
            </p:cNvPr>
            <p:cNvSpPr/>
            <p:nvPr/>
          </p:nvSpPr>
          <p:spPr>
            <a:xfrm>
              <a:off x="3323817" y="153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hteck 78">
              <a:extLst>
                <a:ext uri="{FF2B5EF4-FFF2-40B4-BE49-F238E27FC236}">
                  <a16:creationId xmlns:a16="http://schemas.microsoft.com/office/drawing/2014/main" id="{8F2A25D8-1A2B-439A-8A47-31DEAF75027A}"/>
                </a:ext>
              </a:extLst>
            </p:cNvPr>
            <p:cNvSpPr/>
            <p:nvPr/>
          </p:nvSpPr>
          <p:spPr>
            <a:xfrm>
              <a:off x="4401231" y="153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hteck 79">
              <a:extLst>
                <a:ext uri="{FF2B5EF4-FFF2-40B4-BE49-F238E27FC236}">
                  <a16:creationId xmlns:a16="http://schemas.microsoft.com/office/drawing/2014/main" id="{C09727E7-51D0-4E5B-A8FF-C1D176F4D303}"/>
                </a:ext>
              </a:extLst>
            </p:cNvPr>
            <p:cNvSpPr/>
            <p:nvPr/>
          </p:nvSpPr>
          <p:spPr>
            <a:xfrm>
              <a:off x="5476059" y="1530454"/>
              <a:ext cx="1080000" cy="108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hteck 83">
              <a:extLst>
                <a:ext uri="{FF2B5EF4-FFF2-40B4-BE49-F238E27FC236}">
                  <a16:creationId xmlns:a16="http://schemas.microsoft.com/office/drawing/2014/main" id="{2EFFFE70-91AB-4213-8F9E-F219E64E055A}"/>
                </a:ext>
              </a:extLst>
            </p:cNvPr>
            <p:cNvSpPr/>
            <p:nvPr/>
          </p:nvSpPr>
          <p:spPr>
            <a:xfrm>
              <a:off x="6550887" y="153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hteck 85">
              <a:extLst>
                <a:ext uri="{FF2B5EF4-FFF2-40B4-BE49-F238E27FC236}">
                  <a16:creationId xmlns:a16="http://schemas.microsoft.com/office/drawing/2014/main" id="{2C949C0E-5946-4BC1-A20C-989C6398A11F}"/>
                </a:ext>
              </a:extLst>
            </p:cNvPr>
            <p:cNvSpPr/>
            <p:nvPr/>
          </p:nvSpPr>
          <p:spPr>
            <a:xfrm>
              <a:off x="7628301" y="153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hteck 86">
              <a:extLst>
                <a:ext uri="{FF2B5EF4-FFF2-40B4-BE49-F238E27FC236}">
                  <a16:creationId xmlns:a16="http://schemas.microsoft.com/office/drawing/2014/main" id="{11F6768A-A7F2-407F-9966-6515A31D02A0}"/>
                </a:ext>
              </a:extLst>
            </p:cNvPr>
            <p:cNvSpPr/>
            <p:nvPr/>
          </p:nvSpPr>
          <p:spPr>
            <a:xfrm>
              <a:off x="8703129" y="153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hteck 87">
              <a:extLst>
                <a:ext uri="{FF2B5EF4-FFF2-40B4-BE49-F238E27FC236}">
                  <a16:creationId xmlns:a16="http://schemas.microsoft.com/office/drawing/2014/main" id="{5A656964-9D59-488A-8D4E-AE606CBF155E}"/>
                </a:ext>
              </a:extLst>
            </p:cNvPr>
            <p:cNvSpPr/>
            <p:nvPr/>
          </p:nvSpPr>
          <p:spPr>
            <a:xfrm>
              <a:off x="9779385" y="153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hteck 88">
              <a:extLst>
                <a:ext uri="{FF2B5EF4-FFF2-40B4-BE49-F238E27FC236}">
                  <a16:creationId xmlns:a16="http://schemas.microsoft.com/office/drawing/2014/main" id="{19F68101-E123-4B44-906C-7C47F2184554}"/>
                </a:ext>
              </a:extLst>
            </p:cNvPr>
            <p:cNvSpPr/>
            <p:nvPr/>
          </p:nvSpPr>
          <p:spPr>
            <a:xfrm>
              <a:off x="2246403" y="261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hteck 89">
              <a:extLst>
                <a:ext uri="{FF2B5EF4-FFF2-40B4-BE49-F238E27FC236}">
                  <a16:creationId xmlns:a16="http://schemas.microsoft.com/office/drawing/2014/main" id="{CFFA6E67-FC81-41A2-ABF8-6E23A01166A9}"/>
                </a:ext>
              </a:extLst>
            </p:cNvPr>
            <p:cNvSpPr/>
            <p:nvPr/>
          </p:nvSpPr>
          <p:spPr>
            <a:xfrm>
              <a:off x="3323817" y="261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echteck 90">
              <a:extLst>
                <a:ext uri="{FF2B5EF4-FFF2-40B4-BE49-F238E27FC236}">
                  <a16:creationId xmlns:a16="http://schemas.microsoft.com/office/drawing/2014/main" id="{7B11CC98-ED78-4C6A-A088-28B541A7ABE4}"/>
                </a:ext>
              </a:extLst>
            </p:cNvPr>
            <p:cNvSpPr/>
            <p:nvPr/>
          </p:nvSpPr>
          <p:spPr>
            <a:xfrm>
              <a:off x="4401231" y="2610454"/>
              <a:ext cx="1080000" cy="108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hteck 91">
              <a:extLst>
                <a:ext uri="{FF2B5EF4-FFF2-40B4-BE49-F238E27FC236}">
                  <a16:creationId xmlns:a16="http://schemas.microsoft.com/office/drawing/2014/main" id="{5204B038-BF80-4BA5-BE36-2B5CFBA2F417}"/>
                </a:ext>
              </a:extLst>
            </p:cNvPr>
            <p:cNvSpPr/>
            <p:nvPr/>
          </p:nvSpPr>
          <p:spPr>
            <a:xfrm>
              <a:off x="5476059" y="2610454"/>
              <a:ext cx="1080000" cy="108000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hteck 92">
              <a:extLst>
                <a:ext uri="{FF2B5EF4-FFF2-40B4-BE49-F238E27FC236}">
                  <a16:creationId xmlns:a16="http://schemas.microsoft.com/office/drawing/2014/main" id="{F6EE5A9C-8826-41EC-BB20-F305A472EED7}"/>
                </a:ext>
              </a:extLst>
            </p:cNvPr>
            <p:cNvSpPr/>
            <p:nvPr/>
          </p:nvSpPr>
          <p:spPr>
            <a:xfrm>
              <a:off x="6550887" y="2610454"/>
              <a:ext cx="1080000" cy="108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hteck 93">
              <a:extLst>
                <a:ext uri="{FF2B5EF4-FFF2-40B4-BE49-F238E27FC236}">
                  <a16:creationId xmlns:a16="http://schemas.microsoft.com/office/drawing/2014/main" id="{33C30003-F2D3-4D00-89AB-1FBB018C1823}"/>
                </a:ext>
              </a:extLst>
            </p:cNvPr>
            <p:cNvSpPr/>
            <p:nvPr/>
          </p:nvSpPr>
          <p:spPr>
            <a:xfrm>
              <a:off x="7628301" y="2610454"/>
              <a:ext cx="1080000" cy="108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hteck 94">
              <a:extLst>
                <a:ext uri="{FF2B5EF4-FFF2-40B4-BE49-F238E27FC236}">
                  <a16:creationId xmlns:a16="http://schemas.microsoft.com/office/drawing/2014/main" id="{8ECABB4A-DA7E-4277-8DE5-961DE4C0C819}"/>
                </a:ext>
              </a:extLst>
            </p:cNvPr>
            <p:cNvSpPr/>
            <p:nvPr/>
          </p:nvSpPr>
          <p:spPr>
            <a:xfrm>
              <a:off x="8703129" y="261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hteck 95">
              <a:extLst>
                <a:ext uri="{FF2B5EF4-FFF2-40B4-BE49-F238E27FC236}">
                  <a16:creationId xmlns:a16="http://schemas.microsoft.com/office/drawing/2014/main" id="{6D7A36E7-B9B7-4B1E-93F4-7DCBE710767A}"/>
                </a:ext>
              </a:extLst>
            </p:cNvPr>
            <p:cNvSpPr/>
            <p:nvPr/>
          </p:nvSpPr>
          <p:spPr>
            <a:xfrm>
              <a:off x="9779385" y="261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Rechteck 96">
              <a:extLst>
                <a:ext uri="{FF2B5EF4-FFF2-40B4-BE49-F238E27FC236}">
                  <a16:creationId xmlns:a16="http://schemas.microsoft.com/office/drawing/2014/main" id="{A59C83FA-EB4E-43B4-9381-6FF43C394D43}"/>
                </a:ext>
              </a:extLst>
            </p:cNvPr>
            <p:cNvSpPr/>
            <p:nvPr/>
          </p:nvSpPr>
          <p:spPr>
            <a:xfrm>
              <a:off x="2246403" y="367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Rechteck 97">
              <a:extLst>
                <a:ext uri="{FF2B5EF4-FFF2-40B4-BE49-F238E27FC236}">
                  <a16:creationId xmlns:a16="http://schemas.microsoft.com/office/drawing/2014/main" id="{902F78AF-4F79-4E06-8BFE-5D2C1A3F5B21}"/>
                </a:ext>
              </a:extLst>
            </p:cNvPr>
            <p:cNvSpPr/>
            <p:nvPr/>
          </p:nvSpPr>
          <p:spPr>
            <a:xfrm>
              <a:off x="3323817" y="367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echteck 98">
              <a:extLst>
                <a:ext uri="{FF2B5EF4-FFF2-40B4-BE49-F238E27FC236}">
                  <a16:creationId xmlns:a16="http://schemas.microsoft.com/office/drawing/2014/main" id="{2E6329BD-24E8-49B9-BCD5-05F739716739}"/>
                </a:ext>
              </a:extLst>
            </p:cNvPr>
            <p:cNvSpPr/>
            <p:nvPr/>
          </p:nvSpPr>
          <p:spPr>
            <a:xfrm>
              <a:off x="4401231" y="3677840"/>
              <a:ext cx="1080000" cy="108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Rechteck 99">
              <a:extLst>
                <a:ext uri="{FF2B5EF4-FFF2-40B4-BE49-F238E27FC236}">
                  <a16:creationId xmlns:a16="http://schemas.microsoft.com/office/drawing/2014/main" id="{752A7DC9-D90B-47AA-8B18-96676396CA30}"/>
                </a:ext>
              </a:extLst>
            </p:cNvPr>
            <p:cNvSpPr/>
            <p:nvPr/>
          </p:nvSpPr>
          <p:spPr>
            <a:xfrm>
              <a:off x="5476059" y="3677840"/>
              <a:ext cx="1080000" cy="108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Rechteck 100">
              <a:extLst>
                <a:ext uri="{FF2B5EF4-FFF2-40B4-BE49-F238E27FC236}">
                  <a16:creationId xmlns:a16="http://schemas.microsoft.com/office/drawing/2014/main" id="{09E69D64-3BF7-4411-952B-70D1DAC30569}"/>
                </a:ext>
              </a:extLst>
            </p:cNvPr>
            <p:cNvSpPr/>
            <p:nvPr/>
          </p:nvSpPr>
          <p:spPr>
            <a:xfrm>
              <a:off x="6550887" y="3677840"/>
              <a:ext cx="1080000" cy="108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Rechteck 101">
              <a:extLst>
                <a:ext uri="{FF2B5EF4-FFF2-40B4-BE49-F238E27FC236}">
                  <a16:creationId xmlns:a16="http://schemas.microsoft.com/office/drawing/2014/main" id="{EF65FDB9-DD5F-4616-8478-F664815FFF37}"/>
                </a:ext>
              </a:extLst>
            </p:cNvPr>
            <p:cNvSpPr/>
            <p:nvPr/>
          </p:nvSpPr>
          <p:spPr>
            <a:xfrm>
              <a:off x="7628301" y="3677840"/>
              <a:ext cx="1080000" cy="108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hteck 102">
              <a:extLst>
                <a:ext uri="{FF2B5EF4-FFF2-40B4-BE49-F238E27FC236}">
                  <a16:creationId xmlns:a16="http://schemas.microsoft.com/office/drawing/2014/main" id="{88973ECC-A104-4D48-A7DC-4B34C5C10C94}"/>
                </a:ext>
              </a:extLst>
            </p:cNvPr>
            <p:cNvSpPr/>
            <p:nvPr/>
          </p:nvSpPr>
          <p:spPr>
            <a:xfrm>
              <a:off x="8703129" y="367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Rechteck 103">
              <a:extLst>
                <a:ext uri="{FF2B5EF4-FFF2-40B4-BE49-F238E27FC236}">
                  <a16:creationId xmlns:a16="http://schemas.microsoft.com/office/drawing/2014/main" id="{B8896679-952D-44A2-A971-C45FFD85857D}"/>
                </a:ext>
              </a:extLst>
            </p:cNvPr>
            <p:cNvSpPr/>
            <p:nvPr/>
          </p:nvSpPr>
          <p:spPr>
            <a:xfrm>
              <a:off x="9779385" y="367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Rechteck 104">
              <a:extLst>
                <a:ext uri="{FF2B5EF4-FFF2-40B4-BE49-F238E27FC236}">
                  <a16:creationId xmlns:a16="http://schemas.microsoft.com/office/drawing/2014/main" id="{388E8026-4694-4812-A680-6548BD8FF6E3}"/>
                </a:ext>
              </a:extLst>
            </p:cNvPr>
            <p:cNvSpPr/>
            <p:nvPr/>
          </p:nvSpPr>
          <p:spPr>
            <a:xfrm>
              <a:off x="2248989" y="475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echteck 105">
              <a:extLst>
                <a:ext uri="{FF2B5EF4-FFF2-40B4-BE49-F238E27FC236}">
                  <a16:creationId xmlns:a16="http://schemas.microsoft.com/office/drawing/2014/main" id="{5D2E2021-6AD4-41F2-9DBF-7F4ADADC6A29}"/>
                </a:ext>
              </a:extLst>
            </p:cNvPr>
            <p:cNvSpPr/>
            <p:nvPr/>
          </p:nvSpPr>
          <p:spPr>
            <a:xfrm>
              <a:off x="3326403" y="475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Rechteck 106">
              <a:extLst>
                <a:ext uri="{FF2B5EF4-FFF2-40B4-BE49-F238E27FC236}">
                  <a16:creationId xmlns:a16="http://schemas.microsoft.com/office/drawing/2014/main" id="{C3B4A0F3-BFB3-4486-81EE-12CDDE5C1FC3}"/>
                </a:ext>
              </a:extLst>
            </p:cNvPr>
            <p:cNvSpPr/>
            <p:nvPr/>
          </p:nvSpPr>
          <p:spPr>
            <a:xfrm>
              <a:off x="4403817" y="475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Rechteck 107">
              <a:extLst>
                <a:ext uri="{FF2B5EF4-FFF2-40B4-BE49-F238E27FC236}">
                  <a16:creationId xmlns:a16="http://schemas.microsoft.com/office/drawing/2014/main" id="{993BD8E6-BEEC-44DB-92B3-E2CC83434CB6}"/>
                </a:ext>
              </a:extLst>
            </p:cNvPr>
            <p:cNvSpPr/>
            <p:nvPr/>
          </p:nvSpPr>
          <p:spPr>
            <a:xfrm>
              <a:off x="5478645" y="475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Rechteck 108">
              <a:extLst>
                <a:ext uri="{FF2B5EF4-FFF2-40B4-BE49-F238E27FC236}">
                  <a16:creationId xmlns:a16="http://schemas.microsoft.com/office/drawing/2014/main" id="{28D690A3-B008-4153-871A-81AD2C7D0852}"/>
                </a:ext>
              </a:extLst>
            </p:cNvPr>
            <p:cNvSpPr/>
            <p:nvPr/>
          </p:nvSpPr>
          <p:spPr>
            <a:xfrm>
              <a:off x="6553473" y="475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Rechteck 109">
              <a:extLst>
                <a:ext uri="{FF2B5EF4-FFF2-40B4-BE49-F238E27FC236}">
                  <a16:creationId xmlns:a16="http://schemas.microsoft.com/office/drawing/2014/main" id="{C6AE3F2F-F87C-44D3-A1B6-D02B6FBD5D29}"/>
                </a:ext>
              </a:extLst>
            </p:cNvPr>
            <p:cNvSpPr/>
            <p:nvPr/>
          </p:nvSpPr>
          <p:spPr>
            <a:xfrm>
              <a:off x="7630887" y="475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Rechteck 110">
              <a:extLst>
                <a:ext uri="{FF2B5EF4-FFF2-40B4-BE49-F238E27FC236}">
                  <a16:creationId xmlns:a16="http://schemas.microsoft.com/office/drawing/2014/main" id="{F92608E0-99F6-4A8F-B35D-6398FF694A14}"/>
                </a:ext>
              </a:extLst>
            </p:cNvPr>
            <p:cNvSpPr/>
            <p:nvPr/>
          </p:nvSpPr>
          <p:spPr>
            <a:xfrm>
              <a:off x="8705715" y="475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Rechteck 111">
              <a:extLst>
                <a:ext uri="{FF2B5EF4-FFF2-40B4-BE49-F238E27FC236}">
                  <a16:creationId xmlns:a16="http://schemas.microsoft.com/office/drawing/2014/main" id="{B19BEB3A-904A-4DAD-9D7B-F35868FE548A}"/>
                </a:ext>
              </a:extLst>
            </p:cNvPr>
            <p:cNvSpPr/>
            <p:nvPr/>
          </p:nvSpPr>
          <p:spPr>
            <a:xfrm>
              <a:off x="9781971" y="475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Wolke 14">
            <a:extLst>
              <a:ext uri="{FF2B5EF4-FFF2-40B4-BE49-F238E27FC236}">
                <a16:creationId xmlns:a16="http://schemas.microsoft.com/office/drawing/2014/main" id="{B688C030-B0DE-486F-8C61-66CF074EE85A}"/>
              </a:ext>
            </a:extLst>
          </p:cNvPr>
          <p:cNvSpPr/>
          <p:nvPr/>
        </p:nvSpPr>
        <p:spPr>
          <a:xfrm rot="1192009">
            <a:off x="5047966" y="2662174"/>
            <a:ext cx="3457637" cy="1735992"/>
          </a:xfrm>
          <a:prstGeom prst="cloud">
            <a:avLst/>
          </a:prstGeom>
          <a:solidFill>
            <a:schemeClr val="accent6">
              <a:lumMod val="40000"/>
              <a:lumOff val="60000"/>
              <a:alpha val="72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6584A572-C2D2-4EF0-82DD-C6AB34EE8C32}"/>
              </a:ext>
            </a:extLst>
          </p:cNvPr>
          <p:cNvCxnSpPr>
            <a:cxnSpLocks/>
          </p:cNvCxnSpPr>
          <p:nvPr/>
        </p:nvCxnSpPr>
        <p:spPr>
          <a:xfrm flipV="1">
            <a:off x="2028418" y="4162425"/>
            <a:ext cx="2319745" cy="38811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Ray marching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41CEE7B-B602-4647-9969-66402322E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 - Fog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1" name="Freihandform: Form 150">
            <a:extLst>
              <a:ext uri="{FF2B5EF4-FFF2-40B4-BE49-F238E27FC236}">
                <a16:creationId xmlns:a16="http://schemas.microsoft.com/office/drawing/2014/main" id="{F5F6EDD2-4A22-4253-9280-2A1E0BDE0E42}"/>
              </a:ext>
            </a:extLst>
          </p:cNvPr>
          <p:cNvSpPr/>
          <p:nvPr/>
        </p:nvSpPr>
        <p:spPr>
          <a:xfrm rot="15672253">
            <a:off x="1503052" y="4236907"/>
            <a:ext cx="478031" cy="541344"/>
          </a:xfrm>
          <a:custGeom>
            <a:avLst/>
            <a:gdLst>
              <a:gd name="connsiteX0" fmla="*/ 388867 w 564052"/>
              <a:gd name="connsiteY0" fmla="*/ 202291 h 638758"/>
              <a:gd name="connsiteX1" fmla="*/ 364837 w 564052"/>
              <a:gd name="connsiteY1" fmla="*/ 197439 h 638758"/>
              <a:gd name="connsiteX2" fmla="*/ 332174 w 564052"/>
              <a:gd name="connsiteY2" fmla="*/ 175418 h 638758"/>
              <a:gd name="connsiteX3" fmla="*/ 319008 w 564052"/>
              <a:gd name="connsiteY3" fmla="*/ 155890 h 638758"/>
              <a:gd name="connsiteX4" fmla="*/ 319008 w 564052"/>
              <a:gd name="connsiteY4" fmla="*/ 244723 h 638758"/>
              <a:gd name="connsiteX5" fmla="*/ 324688 w 564052"/>
              <a:gd name="connsiteY5" fmla="*/ 236299 h 638758"/>
              <a:gd name="connsiteX6" fmla="*/ 369257 w 564052"/>
              <a:gd name="connsiteY6" fmla="*/ 206250 h 638758"/>
              <a:gd name="connsiteX7" fmla="*/ 553033 w 564052"/>
              <a:gd name="connsiteY7" fmla="*/ 390024 h 638758"/>
              <a:gd name="connsiteX8" fmla="*/ 423836 w 564052"/>
              <a:gd name="connsiteY8" fmla="*/ 475661 h 638758"/>
              <a:gd name="connsiteX9" fmla="*/ 324688 w 564052"/>
              <a:gd name="connsiteY9" fmla="*/ 434593 h 638758"/>
              <a:gd name="connsiteX10" fmla="*/ 319008 w 564052"/>
              <a:gd name="connsiteY10" fmla="*/ 426169 h 638758"/>
              <a:gd name="connsiteX11" fmla="*/ 319008 w 564052"/>
              <a:gd name="connsiteY11" fmla="*/ 450483 h 638758"/>
              <a:gd name="connsiteX12" fmla="*/ 265839 w 564052"/>
              <a:gd name="connsiteY12" fmla="*/ 503652 h 638758"/>
              <a:gd name="connsiteX13" fmla="*/ 231979 w 564052"/>
              <a:gd name="connsiteY13" fmla="*/ 503652 h 638758"/>
              <a:gd name="connsiteX14" fmla="*/ 310559 w 564052"/>
              <a:gd name="connsiteY14" fmla="*/ 638758 h 638758"/>
              <a:gd name="connsiteX15" fmla="*/ 18978 w 564052"/>
              <a:gd name="connsiteY15" fmla="*/ 638758 h 638758"/>
              <a:gd name="connsiteX16" fmla="*/ 97558 w 564052"/>
              <a:gd name="connsiteY16" fmla="*/ 503652 h 638758"/>
              <a:gd name="connsiteX17" fmla="*/ 53169 w 564052"/>
              <a:gd name="connsiteY17" fmla="*/ 503652 h 638758"/>
              <a:gd name="connsiteX18" fmla="*/ 0 w 564052"/>
              <a:gd name="connsiteY18" fmla="*/ 450483 h 638758"/>
              <a:gd name="connsiteX19" fmla="*/ 0 w 564052"/>
              <a:gd name="connsiteY19" fmla="*/ 85107 h 638758"/>
              <a:gd name="connsiteX20" fmla="*/ 53169 w 564052"/>
              <a:gd name="connsiteY20" fmla="*/ 31938 h 638758"/>
              <a:gd name="connsiteX21" fmla="*/ 265839 w 564052"/>
              <a:gd name="connsiteY21" fmla="*/ 31938 h 638758"/>
              <a:gd name="connsiteX22" fmla="*/ 303435 w 564052"/>
              <a:gd name="connsiteY22" fmla="*/ 47511 h 638758"/>
              <a:gd name="connsiteX23" fmla="*/ 311935 w 564052"/>
              <a:gd name="connsiteY23" fmla="*/ 60117 h 638758"/>
              <a:gd name="connsiteX24" fmla="*/ 332174 w 564052"/>
              <a:gd name="connsiteY24" fmla="*/ 30097 h 638758"/>
              <a:gd name="connsiteX25" fmla="*/ 404834 w 564052"/>
              <a:gd name="connsiteY25" fmla="*/ 0 h 638758"/>
              <a:gd name="connsiteX26" fmla="*/ 507591 w 564052"/>
              <a:gd name="connsiteY26" fmla="*/ 102757 h 638758"/>
              <a:gd name="connsiteX27" fmla="*/ 499516 w 564052"/>
              <a:gd name="connsiteY27" fmla="*/ 142755 h 638758"/>
              <a:gd name="connsiteX28" fmla="*/ 462287 w 564052"/>
              <a:gd name="connsiteY28" fmla="*/ 187965 h 638758"/>
              <a:gd name="connsiteX29" fmla="*/ 440270 w 564052"/>
              <a:gd name="connsiteY29" fmla="*/ 198549 h 638758"/>
              <a:gd name="connsiteX30" fmla="*/ 478414 w 564052"/>
              <a:gd name="connsiteY30" fmla="*/ 206250 h 638758"/>
              <a:gd name="connsiteX31" fmla="*/ 564052 w 564052"/>
              <a:gd name="connsiteY31" fmla="*/ 335446 h 638758"/>
              <a:gd name="connsiteX32" fmla="*/ 553033 w 564052"/>
              <a:gd name="connsiteY32" fmla="*/ 390024 h 638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64052" h="638758">
                <a:moveTo>
                  <a:pt x="388867" y="202291"/>
                </a:moveTo>
                <a:lnTo>
                  <a:pt x="364837" y="197439"/>
                </a:lnTo>
                <a:cubicBezTo>
                  <a:pt x="352543" y="192239"/>
                  <a:pt x="341472" y="184715"/>
                  <a:pt x="332174" y="175418"/>
                </a:cubicBezTo>
                <a:lnTo>
                  <a:pt x="319008" y="155890"/>
                </a:lnTo>
                <a:lnTo>
                  <a:pt x="319008" y="244723"/>
                </a:lnTo>
                <a:lnTo>
                  <a:pt x="324688" y="236299"/>
                </a:lnTo>
                <a:cubicBezTo>
                  <a:pt x="337375" y="223612"/>
                  <a:pt x="352482" y="213345"/>
                  <a:pt x="369257" y="206250"/>
                </a:cubicBezTo>
                <a:close/>
                <a:moveTo>
                  <a:pt x="553033" y="390024"/>
                </a:moveTo>
                <a:cubicBezTo>
                  <a:pt x="531747" y="440350"/>
                  <a:pt x="481915" y="475661"/>
                  <a:pt x="423836" y="475661"/>
                </a:cubicBezTo>
                <a:cubicBezTo>
                  <a:pt x="385116" y="475661"/>
                  <a:pt x="350062" y="459967"/>
                  <a:pt x="324688" y="434593"/>
                </a:cubicBezTo>
                <a:lnTo>
                  <a:pt x="319008" y="426169"/>
                </a:lnTo>
                <a:lnTo>
                  <a:pt x="319008" y="450483"/>
                </a:lnTo>
                <a:cubicBezTo>
                  <a:pt x="319008" y="479847"/>
                  <a:pt x="295203" y="503652"/>
                  <a:pt x="265839" y="503652"/>
                </a:cubicBezTo>
                <a:lnTo>
                  <a:pt x="231979" y="503652"/>
                </a:lnTo>
                <a:lnTo>
                  <a:pt x="310559" y="638758"/>
                </a:lnTo>
                <a:lnTo>
                  <a:pt x="18978" y="638758"/>
                </a:lnTo>
                <a:lnTo>
                  <a:pt x="97558" y="503652"/>
                </a:lnTo>
                <a:lnTo>
                  <a:pt x="53169" y="503652"/>
                </a:lnTo>
                <a:cubicBezTo>
                  <a:pt x="23805" y="503652"/>
                  <a:pt x="0" y="479847"/>
                  <a:pt x="0" y="450483"/>
                </a:cubicBezTo>
                <a:lnTo>
                  <a:pt x="0" y="85107"/>
                </a:lnTo>
                <a:cubicBezTo>
                  <a:pt x="0" y="55743"/>
                  <a:pt x="23805" y="31938"/>
                  <a:pt x="53169" y="31938"/>
                </a:cubicBezTo>
                <a:lnTo>
                  <a:pt x="265839" y="31938"/>
                </a:lnTo>
                <a:cubicBezTo>
                  <a:pt x="280521" y="31938"/>
                  <a:pt x="293814" y="37889"/>
                  <a:pt x="303435" y="47511"/>
                </a:cubicBezTo>
                <a:lnTo>
                  <a:pt x="311935" y="60117"/>
                </a:lnTo>
                <a:lnTo>
                  <a:pt x="332174" y="30097"/>
                </a:lnTo>
                <a:cubicBezTo>
                  <a:pt x="350770" y="11502"/>
                  <a:pt x="376459" y="1"/>
                  <a:pt x="404834" y="0"/>
                </a:cubicBezTo>
                <a:cubicBezTo>
                  <a:pt x="461586" y="1"/>
                  <a:pt x="507591" y="46006"/>
                  <a:pt x="507591" y="102757"/>
                </a:cubicBezTo>
                <a:cubicBezTo>
                  <a:pt x="507591" y="116945"/>
                  <a:pt x="504716" y="130461"/>
                  <a:pt x="499516" y="142755"/>
                </a:cubicBezTo>
                <a:cubicBezTo>
                  <a:pt x="491716" y="161196"/>
                  <a:pt x="478687" y="176885"/>
                  <a:pt x="462287" y="187965"/>
                </a:cubicBezTo>
                <a:lnTo>
                  <a:pt x="440270" y="198549"/>
                </a:lnTo>
                <a:lnTo>
                  <a:pt x="478414" y="206250"/>
                </a:lnTo>
                <a:cubicBezTo>
                  <a:pt x="528739" y="227536"/>
                  <a:pt x="564051" y="277367"/>
                  <a:pt x="564052" y="335446"/>
                </a:cubicBezTo>
                <a:cubicBezTo>
                  <a:pt x="564052" y="354806"/>
                  <a:pt x="560128" y="373249"/>
                  <a:pt x="553033" y="390024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Rechteck 154">
            <a:extLst>
              <a:ext uri="{FF2B5EF4-FFF2-40B4-BE49-F238E27FC236}">
                <a16:creationId xmlns:a16="http://schemas.microsoft.com/office/drawing/2014/main" id="{13FB6B8E-DAC6-487F-98BF-BC73A36CBFF5}"/>
              </a:ext>
            </a:extLst>
          </p:cNvPr>
          <p:cNvSpPr/>
          <p:nvPr/>
        </p:nvSpPr>
        <p:spPr>
          <a:xfrm>
            <a:off x="10039537" y="2977399"/>
            <a:ext cx="609600" cy="548885"/>
          </a:xfrm>
          <a:prstGeom prst="rect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Gleichschenkliges Dreieck 155">
            <a:extLst>
              <a:ext uri="{FF2B5EF4-FFF2-40B4-BE49-F238E27FC236}">
                <a16:creationId xmlns:a16="http://schemas.microsoft.com/office/drawing/2014/main" id="{9BBF5140-E026-4438-964F-DC18320F461E}"/>
              </a:ext>
            </a:extLst>
          </p:cNvPr>
          <p:cNvSpPr/>
          <p:nvPr/>
        </p:nvSpPr>
        <p:spPr>
          <a:xfrm>
            <a:off x="9945597" y="2570380"/>
            <a:ext cx="830780" cy="407019"/>
          </a:xfrm>
          <a:prstGeom prst="triangle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Gerade Verbindung mit Pfeil 48">
            <a:extLst>
              <a:ext uri="{FF2B5EF4-FFF2-40B4-BE49-F238E27FC236}">
                <a16:creationId xmlns:a16="http://schemas.microsoft.com/office/drawing/2014/main" id="{C02E8642-C8DF-4A19-B3F6-82055EA350D5}"/>
              </a:ext>
            </a:extLst>
          </p:cNvPr>
          <p:cNvCxnSpPr>
            <a:cxnSpLocks/>
          </p:cNvCxnSpPr>
          <p:nvPr/>
        </p:nvCxnSpPr>
        <p:spPr>
          <a:xfrm flipV="1">
            <a:off x="2028418" y="3218334"/>
            <a:ext cx="8011119" cy="1332204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Ellipse 80">
            <a:extLst>
              <a:ext uri="{FF2B5EF4-FFF2-40B4-BE49-F238E27FC236}">
                <a16:creationId xmlns:a16="http://schemas.microsoft.com/office/drawing/2014/main" id="{1C18EBAA-398D-4AB0-B5C5-9E7C228BD38B}"/>
              </a:ext>
            </a:extLst>
          </p:cNvPr>
          <p:cNvSpPr/>
          <p:nvPr/>
        </p:nvSpPr>
        <p:spPr>
          <a:xfrm>
            <a:off x="2189782" y="4459010"/>
            <a:ext cx="121410" cy="12141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" name="Ellipse 81">
            <a:extLst>
              <a:ext uri="{FF2B5EF4-FFF2-40B4-BE49-F238E27FC236}">
                <a16:creationId xmlns:a16="http://schemas.microsoft.com/office/drawing/2014/main" id="{4C7D5760-D454-45DD-80AF-FD93C49A6A4E}"/>
              </a:ext>
            </a:extLst>
          </p:cNvPr>
          <p:cNvSpPr/>
          <p:nvPr/>
        </p:nvSpPr>
        <p:spPr>
          <a:xfrm>
            <a:off x="3257550" y="4267200"/>
            <a:ext cx="121410" cy="12141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Ellipse 82">
            <a:extLst>
              <a:ext uri="{FF2B5EF4-FFF2-40B4-BE49-F238E27FC236}">
                <a16:creationId xmlns:a16="http://schemas.microsoft.com/office/drawing/2014/main" id="{662A04F4-298B-4645-9C52-D7E63EDC0C81}"/>
              </a:ext>
            </a:extLst>
          </p:cNvPr>
          <p:cNvSpPr/>
          <p:nvPr/>
        </p:nvSpPr>
        <p:spPr>
          <a:xfrm>
            <a:off x="4349115" y="4101465"/>
            <a:ext cx="121410" cy="12141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Ellipse 84">
            <a:extLst>
              <a:ext uri="{FF2B5EF4-FFF2-40B4-BE49-F238E27FC236}">
                <a16:creationId xmlns:a16="http://schemas.microsoft.com/office/drawing/2014/main" id="{C95648A9-F45F-468F-909E-A35A2EFADCBF}"/>
              </a:ext>
            </a:extLst>
          </p:cNvPr>
          <p:cNvSpPr/>
          <p:nvPr/>
        </p:nvSpPr>
        <p:spPr>
          <a:xfrm>
            <a:off x="3433285" y="3149601"/>
            <a:ext cx="1957865" cy="195659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80129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rafik 76">
            <a:extLst>
              <a:ext uri="{FF2B5EF4-FFF2-40B4-BE49-F238E27FC236}">
                <a16:creationId xmlns:a16="http://schemas.microsoft.com/office/drawing/2014/main" id="{C795058E-4415-4DE9-ADF4-F767BE1323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61653"/>
          </a:xfrm>
          <a:prstGeom prst="rect">
            <a:avLst/>
          </a:prstGeom>
        </p:spPr>
      </p:pic>
      <p:grpSp>
        <p:nvGrpSpPr>
          <p:cNvPr id="67" name="Gruppieren 66">
            <a:extLst>
              <a:ext uri="{FF2B5EF4-FFF2-40B4-BE49-F238E27FC236}">
                <a16:creationId xmlns:a16="http://schemas.microsoft.com/office/drawing/2014/main" id="{16C4E169-8268-47F8-9995-584F00BC24FE}"/>
              </a:ext>
            </a:extLst>
          </p:cNvPr>
          <p:cNvGrpSpPr/>
          <p:nvPr/>
        </p:nvGrpSpPr>
        <p:grpSpPr>
          <a:xfrm>
            <a:off x="2246403" y="1530454"/>
            <a:ext cx="8615568" cy="4307386"/>
            <a:chOff x="2246403" y="1530454"/>
            <a:chExt cx="8615568" cy="4307386"/>
          </a:xfrm>
        </p:grpSpPr>
        <p:sp>
          <p:nvSpPr>
            <p:cNvPr id="78" name="Rechteck 77">
              <a:extLst>
                <a:ext uri="{FF2B5EF4-FFF2-40B4-BE49-F238E27FC236}">
                  <a16:creationId xmlns:a16="http://schemas.microsoft.com/office/drawing/2014/main" id="{3758C795-28D0-46A4-8BD7-59398174F5F6}"/>
                </a:ext>
              </a:extLst>
            </p:cNvPr>
            <p:cNvSpPr/>
            <p:nvPr/>
          </p:nvSpPr>
          <p:spPr>
            <a:xfrm>
              <a:off x="2246403" y="153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hteck 78">
              <a:extLst>
                <a:ext uri="{FF2B5EF4-FFF2-40B4-BE49-F238E27FC236}">
                  <a16:creationId xmlns:a16="http://schemas.microsoft.com/office/drawing/2014/main" id="{51BDDE18-44DE-4366-A6A5-ADD7359A4C43}"/>
                </a:ext>
              </a:extLst>
            </p:cNvPr>
            <p:cNvSpPr/>
            <p:nvPr/>
          </p:nvSpPr>
          <p:spPr>
            <a:xfrm>
              <a:off x="3323817" y="153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hteck 79">
              <a:extLst>
                <a:ext uri="{FF2B5EF4-FFF2-40B4-BE49-F238E27FC236}">
                  <a16:creationId xmlns:a16="http://schemas.microsoft.com/office/drawing/2014/main" id="{97D41F84-BBD9-4359-B543-AEF094624FB5}"/>
                </a:ext>
              </a:extLst>
            </p:cNvPr>
            <p:cNvSpPr/>
            <p:nvPr/>
          </p:nvSpPr>
          <p:spPr>
            <a:xfrm>
              <a:off x="4401231" y="153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hteck 83">
              <a:extLst>
                <a:ext uri="{FF2B5EF4-FFF2-40B4-BE49-F238E27FC236}">
                  <a16:creationId xmlns:a16="http://schemas.microsoft.com/office/drawing/2014/main" id="{6AE7F7A6-7724-4CBD-958A-4F93667AC7AD}"/>
                </a:ext>
              </a:extLst>
            </p:cNvPr>
            <p:cNvSpPr/>
            <p:nvPr/>
          </p:nvSpPr>
          <p:spPr>
            <a:xfrm>
              <a:off x="5476059" y="1530454"/>
              <a:ext cx="1080000" cy="108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hteck 87">
              <a:extLst>
                <a:ext uri="{FF2B5EF4-FFF2-40B4-BE49-F238E27FC236}">
                  <a16:creationId xmlns:a16="http://schemas.microsoft.com/office/drawing/2014/main" id="{52097E07-793F-49AF-90F3-8964BB6180F4}"/>
                </a:ext>
              </a:extLst>
            </p:cNvPr>
            <p:cNvSpPr/>
            <p:nvPr/>
          </p:nvSpPr>
          <p:spPr>
            <a:xfrm>
              <a:off x="6550887" y="153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hteck 88">
              <a:extLst>
                <a:ext uri="{FF2B5EF4-FFF2-40B4-BE49-F238E27FC236}">
                  <a16:creationId xmlns:a16="http://schemas.microsoft.com/office/drawing/2014/main" id="{620A15D8-4DE1-499C-8667-1145E495D57D}"/>
                </a:ext>
              </a:extLst>
            </p:cNvPr>
            <p:cNvSpPr/>
            <p:nvPr/>
          </p:nvSpPr>
          <p:spPr>
            <a:xfrm>
              <a:off x="7628301" y="153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hteck 89">
              <a:extLst>
                <a:ext uri="{FF2B5EF4-FFF2-40B4-BE49-F238E27FC236}">
                  <a16:creationId xmlns:a16="http://schemas.microsoft.com/office/drawing/2014/main" id="{363B85DF-5B07-4F1F-A804-AE9DEC0CAE45}"/>
                </a:ext>
              </a:extLst>
            </p:cNvPr>
            <p:cNvSpPr/>
            <p:nvPr/>
          </p:nvSpPr>
          <p:spPr>
            <a:xfrm>
              <a:off x="8703129" y="153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echteck 90">
              <a:extLst>
                <a:ext uri="{FF2B5EF4-FFF2-40B4-BE49-F238E27FC236}">
                  <a16:creationId xmlns:a16="http://schemas.microsoft.com/office/drawing/2014/main" id="{28439AD6-C153-40D0-A618-9D8478FD0C73}"/>
                </a:ext>
              </a:extLst>
            </p:cNvPr>
            <p:cNvSpPr/>
            <p:nvPr/>
          </p:nvSpPr>
          <p:spPr>
            <a:xfrm>
              <a:off x="9779385" y="153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hteck 91">
              <a:extLst>
                <a:ext uri="{FF2B5EF4-FFF2-40B4-BE49-F238E27FC236}">
                  <a16:creationId xmlns:a16="http://schemas.microsoft.com/office/drawing/2014/main" id="{F559E208-981D-4752-BDB1-CDD915268C35}"/>
                </a:ext>
              </a:extLst>
            </p:cNvPr>
            <p:cNvSpPr/>
            <p:nvPr/>
          </p:nvSpPr>
          <p:spPr>
            <a:xfrm>
              <a:off x="2246403" y="261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hteck 92">
              <a:extLst>
                <a:ext uri="{FF2B5EF4-FFF2-40B4-BE49-F238E27FC236}">
                  <a16:creationId xmlns:a16="http://schemas.microsoft.com/office/drawing/2014/main" id="{3CFA71BA-783A-4EEA-80CB-56A5E26BAEB0}"/>
                </a:ext>
              </a:extLst>
            </p:cNvPr>
            <p:cNvSpPr/>
            <p:nvPr/>
          </p:nvSpPr>
          <p:spPr>
            <a:xfrm>
              <a:off x="3323817" y="261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hteck 93">
              <a:extLst>
                <a:ext uri="{FF2B5EF4-FFF2-40B4-BE49-F238E27FC236}">
                  <a16:creationId xmlns:a16="http://schemas.microsoft.com/office/drawing/2014/main" id="{A6F68971-70EA-4700-94AF-ACE7A37BDC2A}"/>
                </a:ext>
              </a:extLst>
            </p:cNvPr>
            <p:cNvSpPr/>
            <p:nvPr/>
          </p:nvSpPr>
          <p:spPr>
            <a:xfrm>
              <a:off x="4401231" y="2610454"/>
              <a:ext cx="1080000" cy="108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hteck 94">
              <a:extLst>
                <a:ext uri="{FF2B5EF4-FFF2-40B4-BE49-F238E27FC236}">
                  <a16:creationId xmlns:a16="http://schemas.microsoft.com/office/drawing/2014/main" id="{02347D6C-776A-4331-9753-E4DC691ACE91}"/>
                </a:ext>
              </a:extLst>
            </p:cNvPr>
            <p:cNvSpPr/>
            <p:nvPr/>
          </p:nvSpPr>
          <p:spPr>
            <a:xfrm>
              <a:off x="5476059" y="2610454"/>
              <a:ext cx="1080000" cy="108000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hteck 95">
              <a:extLst>
                <a:ext uri="{FF2B5EF4-FFF2-40B4-BE49-F238E27FC236}">
                  <a16:creationId xmlns:a16="http://schemas.microsoft.com/office/drawing/2014/main" id="{E72B2476-BCEF-4A21-9500-BCE2C0138959}"/>
                </a:ext>
              </a:extLst>
            </p:cNvPr>
            <p:cNvSpPr/>
            <p:nvPr/>
          </p:nvSpPr>
          <p:spPr>
            <a:xfrm>
              <a:off x="6550887" y="2610454"/>
              <a:ext cx="1080000" cy="108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Rechteck 96">
              <a:extLst>
                <a:ext uri="{FF2B5EF4-FFF2-40B4-BE49-F238E27FC236}">
                  <a16:creationId xmlns:a16="http://schemas.microsoft.com/office/drawing/2014/main" id="{01F3E2D3-5270-4553-B040-00D9084426E8}"/>
                </a:ext>
              </a:extLst>
            </p:cNvPr>
            <p:cNvSpPr/>
            <p:nvPr/>
          </p:nvSpPr>
          <p:spPr>
            <a:xfrm>
              <a:off x="7628301" y="2610454"/>
              <a:ext cx="1080000" cy="108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Rechteck 97">
              <a:extLst>
                <a:ext uri="{FF2B5EF4-FFF2-40B4-BE49-F238E27FC236}">
                  <a16:creationId xmlns:a16="http://schemas.microsoft.com/office/drawing/2014/main" id="{84A6F912-CDAC-4464-BA85-E8A029A2BFD6}"/>
                </a:ext>
              </a:extLst>
            </p:cNvPr>
            <p:cNvSpPr/>
            <p:nvPr/>
          </p:nvSpPr>
          <p:spPr>
            <a:xfrm>
              <a:off x="8703129" y="261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echteck 98">
              <a:extLst>
                <a:ext uri="{FF2B5EF4-FFF2-40B4-BE49-F238E27FC236}">
                  <a16:creationId xmlns:a16="http://schemas.microsoft.com/office/drawing/2014/main" id="{294F718B-D0F1-4D93-8947-F5FB547BD55B}"/>
                </a:ext>
              </a:extLst>
            </p:cNvPr>
            <p:cNvSpPr/>
            <p:nvPr/>
          </p:nvSpPr>
          <p:spPr>
            <a:xfrm>
              <a:off x="9779385" y="261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Rechteck 99">
              <a:extLst>
                <a:ext uri="{FF2B5EF4-FFF2-40B4-BE49-F238E27FC236}">
                  <a16:creationId xmlns:a16="http://schemas.microsoft.com/office/drawing/2014/main" id="{A6EC906B-7EF7-4B20-8217-9FCE07966778}"/>
                </a:ext>
              </a:extLst>
            </p:cNvPr>
            <p:cNvSpPr/>
            <p:nvPr/>
          </p:nvSpPr>
          <p:spPr>
            <a:xfrm>
              <a:off x="2246403" y="367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Rechteck 100">
              <a:extLst>
                <a:ext uri="{FF2B5EF4-FFF2-40B4-BE49-F238E27FC236}">
                  <a16:creationId xmlns:a16="http://schemas.microsoft.com/office/drawing/2014/main" id="{E0DB34A5-F2AA-432C-887D-1CEE621954FB}"/>
                </a:ext>
              </a:extLst>
            </p:cNvPr>
            <p:cNvSpPr/>
            <p:nvPr/>
          </p:nvSpPr>
          <p:spPr>
            <a:xfrm>
              <a:off x="3323817" y="367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Rechteck 101">
              <a:extLst>
                <a:ext uri="{FF2B5EF4-FFF2-40B4-BE49-F238E27FC236}">
                  <a16:creationId xmlns:a16="http://schemas.microsoft.com/office/drawing/2014/main" id="{52ADCAA2-7E3C-433F-ADAC-493409FCC2FA}"/>
                </a:ext>
              </a:extLst>
            </p:cNvPr>
            <p:cNvSpPr/>
            <p:nvPr/>
          </p:nvSpPr>
          <p:spPr>
            <a:xfrm>
              <a:off x="4401231" y="3677840"/>
              <a:ext cx="1080000" cy="108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hteck 102">
              <a:extLst>
                <a:ext uri="{FF2B5EF4-FFF2-40B4-BE49-F238E27FC236}">
                  <a16:creationId xmlns:a16="http://schemas.microsoft.com/office/drawing/2014/main" id="{6AB78ED1-2305-4733-9835-3A0E5F1B12CA}"/>
                </a:ext>
              </a:extLst>
            </p:cNvPr>
            <p:cNvSpPr/>
            <p:nvPr/>
          </p:nvSpPr>
          <p:spPr>
            <a:xfrm>
              <a:off x="5476059" y="3677840"/>
              <a:ext cx="1080000" cy="108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Rechteck 103">
              <a:extLst>
                <a:ext uri="{FF2B5EF4-FFF2-40B4-BE49-F238E27FC236}">
                  <a16:creationId xmlns:a16="http://schemas.microsoft.com/office/drawing/2014/main" id="{37FACF91-C357-48E0-9C17-D12F64D603C7}"/>
                </a:ext>
              </a:extLst>
            </p:cNvPr>
            <p:cNvSpPr/>
            <p:nvPr/>
          </p:nvSpPr>
          <p:spPr>
            <a:xfrm>
              <a:off x="6550887" y="3677840"/>
              <a:ext cx="1080000" cy="108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Rechteck 104">
              <a:extLst>
                <a:ext uri="{FF2B5EF4-FFF2-40B4-BE49-F238E27FC236}">
                  <a16:creationId xmlns:a16="http://schemas.microsoft.com/office/drawing/2014/main" id="{61435CB5-60AB-42D4-9296-FEF68A8C55AC}"/>
                </a:ext>
              </a:extLst>
            </p:cNvPr>
            <p:cNvSpPr/>
            <p:nvPr/>
          </p:nvSpPr>
          <p:spPr>
            <a:xfrm>
              <a:off x="7628301" y="3677840"/>
              <a:ext cx="1080000" cy="108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echteck 105">
              <a:extLst>
                <a:ext uri="{FF2B5EF4-FFF2-40B4-BE49-F238E27FC236}">
                  <a16:creationId xmlns:a16="http://schemas.microsoft.com/office/drawing/2014/main" id="{C84C0211-DDD4-4961-A6C3-BBCA6CA29545}"/>
                </a:ext>
              </a:extLst>
            </p:cNvPr>
            <p:cNvSpPr/>
            <p:nvPr/>
          </p:nvSpPr>
          <p:spPr>
            <a:xfrm>
              <a:off x="8703129" y="367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Rechteck 106">
              <a:extLst>
                <a:ext uri="{FF2B5EF4-FFF2-40B4-BE49-F238E27FC236}">
                  <a16:creationId xmlns:a16="http://schemas.microsoft.com/office/drawing/2014/main" id="{39F35DE9-B872-4BCB-A2CC-7514687CA03B}"/>
                </a:ext>
              </a:extLst>
            </p:cNvPr>
            <p:cNvSpPr/>
            <p:nvPr/>
          </p:nvSpPr>
          <p:spPr>
            <a:xfrm>
              <a:off x="9779385" y="367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Rechteck 107">
              <a:extLst>
                <a:ext uri="{FF2B5EF4-FFF2-40B4-BE49-F238E27FC236}">
                  <a16:creationId xmlns:a16="http://schemas.microsoft.com/office/drawing/2014/main" id="{515546A8-B5A9-444F-AFC3-E18DD8ADBD1F}"/>
                </a:ext>
              </a:extLst>
            </p:cNvPr>
            <p:cNvSpPr/>
            <p:nvPr/>
          </p:nvSpPr>
          <p:spPr>
            <a:xfrm>
              <a:off x="2248989" y="475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Rechteck 108">
              <a:extLst>
                <a:ext uri="{FF2B5EF4-FFF2-40B4-BE49-F238E27FC236}">
                  <a16:creationId xmlns:a16="http://schemas.microsoft.com/office/drawing/2014/main" id="{768B53FA-E643-40D4-BB4D-FC783ACDF127}"/>
                </a:ext>
              </a:extLst>
            </p:cNvPr>
            <p:cNvSpPr/>
            <p:nvPr/>
          </p:nvSpPr>
          <p:spPr>
            <a:xfrm>
              <a:off x="3326403" y="475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Rechteck 109">
              <a:extLst>
                <a:ext uri="{FF2B5EF4-FFF2-40B4-BE49-F238E27FC236}">
                  <a16:creationId xmlns:a16="http://schemas.microsoft.com/office/drawing/2014/main" id="{298645D3-DD78-42B6-8175-5C8042EEFACB}"/>
                </a:ext>
              </a:extLst>
            </p:cNvPr>
            <p:cNvSpPr/>
            <p:nvPr/>
          </p:nvSpPr>
          <p:spPr>
            <a:xfrm>
              <a:off x="4403817" y="475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Rechteck 110">
              <a:extLst>
                <a:ext uri="{FF2B5EF4-FFF2-40B4-BE49-F238E27FC236}">
                  <a16:creationId xmlns:a16="http://schemas.microsoft.com/office/drawing/2014/main" id="{57204FB2-9A3F-4643-B2B3-FC7978FD7028}"/>
                </a:ext>
              </a:extLst>
            </p:cNvPr>
            <p:cNvSpPr/>
            <p:nvPr/>
          </p:nvSpPr>
          <p:spPr>
            <a:xfrm>
              <a:off x="5478645" y="475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Rechteck 111">
              <a:extLst>
                <a:ext uri="{FF2B5EF4-FFF2-40B4-BE49-F238E27FC236}">
                  <a16:creationId xmlns:a16="http://schemas.microsoft.com/office/drawing/2014/main" id="{F3E09986-8FE6-4343-B500-A3A756723933}"/>
                </a:ext>
              </a:extLst>
            </p:cNvPr>
            <p:cNvSpPr/>
            <p:nvPr/>
          </p:nvSpPr>
          <p:spPr>
            <a:xfrm>
              <a:off x="6553473" y="475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Rechteck 112">
              <a:extLst>
                <a:ext uri="{FF2B5EF4-FFF2-40B4-BE49-F238E27FC236}">
                  <a16:creationId xmlns:a16="http://schemas.microsoft.com/office/drawing/2014/main" id="{EB917C84-AA71-4338-9614-AD24D5AC8A58}"/>
                </a:ext>
              </a:extLst>
            </p:cNvPr>
            <p:cNvSpPr/>
            <p:nvPr/>
          </p:nvSpPr>
          <p:spPr>
            <a:xfrm>
              <a:off x="7630887" y="475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Rechteck 113">
              <a:extLst>
                <a:ext uri="{FF2B5EF4-FFF2-40B4-BE49-F238E27FC236}">
                  <a16:creationId xmlns:a16="http://schemas.microsoft.com/office/drawing/2014/main" id="{CBD8647E-D07D-4946-BC3B-825542AD5D74}"/>
                </a:ext>
              </a:extLst>
            </p:cNvPr>
            <p:cNvSpPr/>
            <p:nvPr/>
          </p:nvSpPr>
          <p:spPr>
            <a:xfrm>
              <a:off x="8705715" y="475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Rechteck 114">
              <a:extLst>
                <a:ext uri="{FF2B5EF4-FFF2-40B4-BE49-F238E27FC236}">
                  <a16:creationId xmlns:a16="http://schemas.microsoft.com/office/drawing/2014/main" id="{935353AD-97A8-4FEE-9E90-27DE78347819}"/>
                </a:ext>
              </a:extLst>
            </p:cNvPr>
            <p:cNvSpPr/>
            <p:nvPr/>
          </p:nvSpPr>
          <p:spPr>
            <a:xfrm>
              <a:off x="9781971" y="475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Wolke 14">
            <a:extLst>
              <a:ext uri="{FF2B5EF4-FFF2-40B4-BE49-F238E27FC236}">
                <a16:creationId xmlns:a16="http://schemas.microsoft.com/office/drawing/2014/main" id="{B688C030-B0DE-486F-8C61-66CF074EE85A}"/>
              </a:ext>
            </a:extLst>
          </p:cNvPr>
          <p:cNvSpPr/>
          <p:nvPr/>
        </p:nvSpPr>
        <p:spPr>
          <a:xfrm rot="1192009">
            <a:off x="5047966" y="2662174"/>
            <a:ext cx="3457637" cy="1735992"/>
          </a:xfrm>
          <a:prstGeom prst="cloud">
            <a:avLst/>
          </a:prstGeom>
          <a:solidFill>
            <a:schemeClr val="accent6">
              <a:lumMod val="40000"/>
              <a:lumOff val="60000"/>
              <a:alpha val="72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6584A572-C2D2-4EF0-82DD-C6AB34EE8C32}"/>
              </a:ext>
            </a:extLst>
          </p:cNvPr>
          <p:cNvCxnSpPr>
            <a:cxnSpLocks/>
          </p:cNvCxnSpPr>
          <p:nvPr/>
        </p:nvCxnSpPr>
        <p:spPr>
          <a:xfrm flipV="1">
            <a:off x="2028418" y="3943350"/>
            <a:ext cx="3642132" cy="607186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Ray marching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41CEE7B-B602-4647-9969-66402322E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 - Fog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6" name="Ellipse 85">
            <a:extLst>
              <a:ext uri="{FF2B5EF4-FFF2-40B4-BE49-F238E27FC236}">
                <a16:creationId xmlns:a16="http://schemas.microsoft.com/office/drawing/2014/main" id="{42F8EC4D-7E5B-4113-B570-33489E32DE5B}"/>
              </a:ext>
            </a:extLst>
          </p:cNvPr>
          <p:cNvSpPr>
            <a:spLocks noChangeAspect="1"/>
          </p:cNvSpPr>
          <p:nvPr/>
        </p:nvSpPr>
        <p:spPr>
          <a:xfrm>
            <a:off x="5137144" y="3761215"/>
            <a:ext cx="459543" cy="4586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Freihandform: Form 150">
            <a:extLst>
              <a:ext uri="{FF2B5EF4-FFF2-40B4-BE49-F238E27FC236}">
                <a16:creationId xmlns:a16="http://schemas.microsoft.com/office/drawing/2014/main" id="{F5F6EDD2-4A22-4253-9280-2A1E0BDE0E42}"/>
              </a:ext>
            </a:extLst>
          </p:cNvPr>
          <p:cNvSpPr/>
          <p:nvPr/>
        </p:nvSpPr>
        <p:spPr>
          <a:xfrm rot="15672253">
            <a:off x="1503052" y="4236907"/>
            <a:ext cx="478031" cy="541344"/>
          </a:xfrm>
          <a:custGeom>
            <a:avLst/>
            <a:gdLst>
              <a:gd name="connsiteX0" fmla="*/ 388867 w 564052"/>
              <a:gd name="connsiteY0" fmla="*/ 202291 h 638758"/>
              <a:gd name="connsiteX1" fmla="*/ 364837 w 564052"/>
              <a:gd name="connsiteY1" fmla="*/ 197439 h 638758"/>
              <a:gd name="connsiteX2" fmla="*/ 332174 w 564052"/>
              <a:gd name="connsiteY2" fmla="*/ 175418 h 638758"/>
              <a:gd name="connsiteX3" fmla="*/ 319008 w 564052"/>
              <a:gd name="connsiteY3" fmla="*/ 155890 h 638758"/>
              <a:gd name="connsiteX4" fmla="*/ 319008 w 564052"/>
              <a:gd name="connsiteY4" fmla="*/ 244723 h 638758"/>
              <a:gd name="connsiteX5" fmla="*/ 324688 w 564052"/>
              <a:gd name="connsiteY5" fmla="*/ 236299 h 638758"/>
              <a:gd name="connsiteX6" fmla="*/ 369257 w 564052"/>
              <a:gd name="connsiteY6" fmla="*/ 206250 h 638758"/>
              <a:gd name="connsiteX7" fmla="*/ 553033 w 564052"/>
              <a:gd name="connsiteY7" fmla="*/ 390024 h 638758"/>
              <a:gd name="connsiteX8" fmla="*/ 423836 w 564052"/>
              <a:gd name="connsiteY8" fmla="*/ 475661 h 638758"/>
              <a:gd name="connsiteX9" fmla="*/ 324688 w 564052"/>
              <a:gd name="connsiteY9" fmla="*/ 434593 h 638758"/>
              <a:gd name="connsiteX10" fmla="*/ 319008 w 564052"/>
              <a:gd name="connsiteY10" fmla="*/ 426169 h 638758"/>
              <a:gd name="connsiteX11" fmla="*/ 319008 w 564052"/>
              <a:gd name="connsiteY11" fmla="*/ 450483 h 638758"/>
              <a:gd name="connsiteX12" fmla="*/ 265839 w 564052"/>
              <a:gd name="connsiteY12" fmla="*/ 503652 h 638758"/>
              <a:gd name="connsiteX13" fmla="*/ 231979 w 564052"/>
              <a:gd name="connsiteY13" fmla="*/ 503652 h 638758"/>
              <a:gd name="connsiteX14" fmla="*/ 310559 w 564052"/>
              <a:gd name="connsiteY14" fmla="*/ 638758 h 638758"/>
              <a:gd name="connsiteX15" fmla="*/ 18978 w 564052"/>
              <a:gd name="connsiteY15" fmla="*/ 638758 h 638758"/>
              <a:gd name="connsiteX16" fmla="*/ 97558 w 564052"/>
              <a:gd name="connsiteY16" fmla="*/ 503652 h 638758"/>
              <a:gd name="connsiteX17" fmla="*/ 53169 w 564052"/>
              <a:gd name="connsiteY17" fmla="*/ 503652 h 638758"/>
              <a:gd name="connsiteX18" fmla="*/ 0 w 564052"/>
              <a:gd name="connsiteY18" fmla="*/ 450483 h 638758"/>
              <a:gd name="connsiteX19" fmla="*/ 0 w 564052"/>
              <a:gd name="connsiteY19" fmla="*/ 85107 h 638758"/>
              <a:gd name="connsiteX20" fmla="*/ 53169 w 564052"/>
              <a:gd name="connsiteY20" fmla="*/ 31938 h 638758"/>
              <a:gd name="connsiteX21" fmla="*/ 265839 w 564052"/>
              <a:gd name="connsiteY21" fmla="*/ 31938 h 638758"/>
              <a:gd name="connsiteX22" fmla="*/ 303435 w 564052"/>
              <a:gd name="connsiteY22" fmla="*/ 47511 h 638758"/>
              <a:gd name="connsiteX23" fmla="*/ 311935 w 564052"/>
              <a:gd name="connsiteY23" fmla="*/ 60117 h 638758"/>
              <a:gd name="connsiteX24" fmla="*/ 332174 w 564052"/>
              <a:gd name="connsiteY24" fmla="*/ 30097 h 638758"/>
              <a:gd name="connsiteX25" fmla="*/ 404834 w 564052"/>
              <a:gd name="connsiteY25" fmla="*/ 0 h 638758"/>
              <a:gd name="connsiteX26" fmla="*/ 507591 w 564052"/>
              <a:gd name="connsiteY26" fmla="*/ 102757 h 638758"/>
              <a:gd name="connsiteX27" fmla="*/ 499516 w 564052"/>
              <a:gd name="connsiteY27" fmla="*/ 142755 h 638758"/>
              <a:gd name="connsiteX28" fmla="*/ 462287 w 564052"/>
              <a:gd name="connsiteY28" fmla="*/ 187965 h 638758"/>
              <a:gd name="connsiteX29" fmla="*/ 440270 w 564052"/>
              <a:gd name="connsiteY29" fmla="*/ 198549 h 638758"/>
              <a:gd name="connsiteX30" fmla="*/ 478414 w 564052"/>
              <a:gd name="connsiteY30" fmla="*/ 206250 h 638758"/>
              <a:gd name="connsiteX31" fmla="*/ 564052 w 564052"/>
              <a:gd name="connsiteY31" fmla="*/ 335446 h 638758"/>
              <a:gd name="connsiteX32" fmla="*/ 553033 w 564052"/>
              <a:gd name="connsiteY32" fmla="*/ 390024 h 638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64052" h="638758">
                <a:moveTo>
                  <a:pt x="388867" y="202291"/>
                </a:moveTo>
                <a:lnTo>
                  <a:pt x="364837" y="197439"/>
                </a:lnTo>
                <a:cubicBezTo>
                  <a:pt x="352543" y="192239"/>
                  <a:pt x="341472" y="184715"/>
                  <a:pt x="332174" y="175418"/>
                </a:cubicBezTo>
                <a:lnTo>
                  <a:pt x="319008" y="155890"/>
                </a:lnTo>
                <a:lnTo>
                  <a:pt x="319008" y="244723"/>
                </a:lnTo>
                <a:lnTo>
                  <a:pt x="324688" y="236299"/>
                </a:lnTo>
                <a:cubicBezTo>
                  <a:pt x="337375" y="223612"/>
                  <a:pt x="352482" y="213345"/>
                  <a:pt x="369257" y="206250"/>
                </a:cubicBezTo>
                <a:close/>
                <a:moveTo>
                  <a:pt x="553033" y="390024"/>
                </a:moveTo>
                <a:cubicBezTo>
                  <a:pt x="531747" y="440350"/>
                  <a:pt x="481915" y="475661"/>
                  <a:pt x="423836" y="475661"/>
                </a:cubicBezTo>
                <a:cubicBezTo>
                  <a:pt x="385116" y="475661"/>
                  <a:pt x="350062" y="459967"/>
                  <a:pt x="324688" y="434593"/>
                </a:cubicBezTo>
                <a:lnTo>
                  <a:pt x="319008" y="426169"/>
                </a:lnTo>
                <a:lnTo>
                  <a:pt x="319008" y="450483"/>
                </a:lnTo>
                <a:cubicBezTo>
                  <a:pt x="319008" y="479847"/>
                  <a:pt x="295203" y="503652"/>
                  <a:pt x="265839" y="503652"/>
                </a:cubicBezTo>
                <a:lnTo>
                  <a:pt x="231979" y="503652"/>
                </a:lnTo>
                <a:lnTo>
                  <a:pt x="310559" y="638758"/>
                </a:lnTo>
                <a:lnTo>
                  <a:pt x="18978" y="638758"/>
                </a:lnTo>
                <a:lnTo>
                  <a:pt x="97558" y="503652"/>
                </a:lnTo>
                <a:lnTo>
                  <a:pt x="53169" y="503652"/>
                </a:lnTo>
                <a:cubicBezTo>
                  <a:pt x="23805" y="503652"/>
                  <a:pt x="0" y="479847"/>
                  <a:pt x="0" y="450483"/>
                </a:cubicBezTo>
                <a:lnTo>
                  <a:pt x="0" y="85107"/>
                </a:lnTo>
                <a:cubicBezTo>
                  <a:pt x="0" y="55743"/>
                  <a:pt x="23805" y="31938"/>
                  <a:pt x="53169" y="31938"/>
                </a:cubicBezTo>
                <a:lnTo>
                  <a:pt x="265839" y="31938"/>
                </a:lnTo>
                <a:cubicBezTo>
                  <a:pt x="280521" y="31938"/>
                  <a:pt x="293814" y="37889"/>
                  <a:pt x="303435" y="47511"/>
                </a:cubicBezTo>
                <a:lnTo>
                  <a:pt x="311935" y="60117"/>
                </a:lnTo>
                <a:lnTo>
                  <a:pt x="332174" y="30097"/>
                </a:lnTo>
                <a:cubicBezTo>
                  <a:pt x="350770" y="11502"/>
                  <a:pt x="376459" y="1"/>
                  <a:pt x="404834" y="0"/>
                </a:cubicBezTo>
                <a:cubicBezTo>
                  <a:pt x="461586" y="1"/>
                  <a:pt x="507591" y="46006"/>
                  <a:pt x="507591" y="102757"/>
                </a:cubicBezTo>
                <a:cubicBezTo>
                  <a:pt x="507591" y="116945"/>
                  <a:pt x="504716" y="130461"/>
                  <a:pt x="499516" y="142755"/>
                </a:cubicBezTo>
                <a:cubicBezTo>
                  <a:pt x="491716" y="161196"/>
                  <a:pt x="478687" y="176885"/>
                  <a:pt x="462287" y="187965"/>
                </a:cubicBezTo>
                <a:lnTo>
                  <a:pt x="440270" y="198549"/>
                </a:lnTo>
                <a:lnTo>
                  <a:pt x="478414" y="206250"/>
                </a:lnTo>
                <a:cubicBezTo>
                  <a:pt x="528739" y="227536"/>
                  <a:pt x="564051" y="277367"/>
                  <a:pt x="564052" y="335446"/>
                </a:cubicBezTo>
                <a:cubicBezTo>
                  <a:pt x="564052" y="354806"/>
                  <a:pt x="560128" y="373249"/>
                  <a:pt x="553033" y="390024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Rechteck 154">
            <a:extLst>
              <a:ext uri="{FF2B5EF4-FFF2-40B4-BE49-F238E27FC236}">
                <a16:creationId xmlns:a16="http://schemas.microsoft.com/office/drawing/2014/main" id="{13FB6B8E-DAC6-487F-98BF-BC73A36CBFF5}"/>
              </a:ext>
            </a:extLst>
          </p:cNvPr>
          <p:cNvSpPr/>
          <p:nvPr/>
        </p:nvSpPr>
        <p:spPr>
          <a:xfrm>
            <a:off x="10039537" y="2977399"/>
            <a:ext cx="609600" cy="548885"/>
          </a:xfrm>
          <a:prstGeom prst="rect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Gleichschenkliges Dreieck 155">
            <a:extLst>
              <a:ext uri="{FF2B5EF4-FFF2-40B4-BE49-F238E27FC236}">
                <a16:creationId xmlns:a16="http://schemas.microsoft.com/office/drawing/2014/main" id="{9BBF5140-E026-4438-964F-DC18320F461E}"/>
              </a:ext>
            </a:extLst>
          </p:cNvPr>
          <p:cNvSpPr/>
          <p:nvPr/>
        </p:nvSpPr>
        <p:spPr>
          <a:xfrm>
            <a:off x="9945597" y="2570380"/>
            <a:ext cx="830780" cy="407019"/>
          </a:xfrm>
          <a:prstGeom prst="triangle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Gerade Verbindung mit Pfeil 57">
            <a:extLst>
              <a:ext uri="{FF2B5EF4-FFF2-40B4-BE49-F238E27FC236}">
                <a16:creationId xmlns:a16="http://schemas.microsoft.com/office/drawing/2014/main" id="{C0FCB30B-8BA1-41A0-9EE8-00C777F909B6}"/>
              </a:ext>
            </a:extLst>
          </p:cNvPr>
          <p:cNvCxnSpPr>
            <a:cxnSpLocks/>
          </p:cNvCxnSpPr>
          <p:nvPr/>
        </p:nvCxnSpPr>
        <p:spPr>
          <a:xfrm flipV="1">
            <a:off x="2028418" y="3218334"/>
            <a:ext cx="8011119" cy="1332204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Ellipse 80">
            <a:extLst>
              <a:ext uri="{FF2B5EF4-FFF2-40B4-BE49-F238E27FC236}">
                <a16:creationId xmlns:a16="http://schemas.microsoft.com/office/drawing/2014/main" id="{1C18EBAA-398D-4AB0-B5C5-9E7C228BD38B}"/>
              </a:ext>
            </a:extLst>
          </p:cNvPr>
          <p:cNvSpPr/>
          <p:nvPr/>
        </p:nvSpPr>
        <p:spPr>
          <a:xfrm>
            <a:off x="2189782" y="4459010"/>
            <a:ext cx="121410" cy="12141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Ellipse 81">
            <a:extLst>
              <a:ext uri="{FF2B5EF4-FFF2-40B4-BE49-F238E27FC236}">
                <a16:creationId xmlns:a16="http://schemas.microsoft.com/office/drawing/2014/main" id="{4C7D5760-D454-45DD-80AF-FD93C49A6A4E}"/>
              </a:ext>
            </a:extLst>
          </p:cNvPr>
          <p:cNvSpPr/>
          <p:nvPr/>
        </p:nvSpPr>
        <p:spPr>
          <a:xfrm>
            <a:off x="3257550" y="4267200"/>
            <a:ext cx="121410" cy="12141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Ellipse 82">
            <a:extLst>
              <a:ext uri="{FF2B5EF4-FFF2-40B4-BE49-F238E27FC236}">
                <a16:creationId xmlns:a16="http://schemas.microsoft.com/office/drawing/2014/main" id="{662A04F4-298B-4645-9C52-D7E63EDC0C81}"/>
              </a:ext>
            </a:extLst>
          </p:cNvPr>
          <p:cNvSpPr/>
          <p:nvPr/>
        </p:nvSpPr>
        <p:spPr>
          <a:xfrm>
            <a:off x="4349115" y="4101465"/>
            <a:ext cx="121410" cy="12141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Ellipse 84">
            <a:extLst>
              <a:ext uri="{FF2B5EF4-FFF2-40B4-BE49-F238E27FC236}">
                <a16:creationId xmlns:a16="http://schemas.microsoft.com/office/drawing/2014/main" id="{C95648A9-F45F-468F-909E-A35A2EFADCBF}"/>
              </a:ext>
            </a:extLst>
          </p:cNvPr>
          <p:cNvSpPr/>
          <p:nvPr/>
        </p:nvSpPr>
        <p:spPr>
          <a:xfrm>
            <a:off x="3433285" y="3149601"/>
            <a:ext cx="1957865" cy="195659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Ellipse 86">
            <a:extLst>
              <a:ext uri="{FF2B5EF4-FFF2-40B4-BE49-F238E27FC236}">
                <a16:creationId xmlns:a16="http://schemas.microsoft.com/office/drawing/2014/main" id="{2B13E67B-EAE5-4B31-BD14-C421EF3B5579}"/>
              </a:ext>
            </a:extLst>
          </p:cNvPr>
          <p:cNvSpPr/>
          <p:nvPr/>
        </p:nvSpPr>
        <p:spPr>
          <a:xfrm>
            <a:off x="5317922" y="3933741"/>
            <a:ext cx="121410" cy="12141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Ellipse 127">
            <a:extLst>
              <a:ext uri="{FF2B5EF4-FFF2-40B4-BE49-F238E27FC236}">
                <a16:creationId xmlns:a16="http://schemas.microsoft.com/office/drawing/2014/main" id="{55088C49-9DE2-432E-A60D-E5D42949675D}"/>
              </a:ext>
            </a:extLst>
          </p:cNvPr>
          <p:cNvSpPr/>
          <p:nvPr/>
        </p:nvSpPr>
        <p:spPr>
          <a:xfrm>
            <a:off x="5675803" y="3874975"/>
            <a:ext cx="121410" cy="12141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34138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rafik 76">
            <a:extLst>
              <a:ext uri="{FF2B5EF4-FFF2-40B4-BE49-F238E27FC236}">
                <a16:creationId xmlns:a16="http://schemas.microsoft.com/office/drawing/2014/main" id="{C795058E-4415-4DE9-ADF4-F767BE1323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61653"/>
          </a:xfrm>
          <a:prstGeom prst="rect">
            <a:avLst/>
          </a:prstGeom>
        </p:spPr>
      </p:pic>
      <p:grpSp>
        <p:nvGrpSpPr>
          <p:cNvPr id="120" name="Gruppieren 119">
            <a:extLst>
              <a:ext uri="{FF2B5EF4-FFF2-40B4-BE49-F238E27FC236}">
                <a16:creationId xmlns:a16="http://schemas.microsoft.com/office/drawing/2014/main" id="{F3215AF9-D78D-43D1-B466-7AA6D6ABCD03}"/>
              </a:ext>
            </a:extLst>
          </p:cNvPr>
          <p:cNvGrpSpPr/>
          <p:nvPr/>
        </p:nvGrpSpPr>
        <p:grpSpPr>
          <a:xfrm>
            <a:off x="2246403" y="1530454"/>
            <a:ext cx="8615568" cy="4307386"/>
            <a:chOff x="2246403" y="1530454"/>
            <a:chExt cx="8615568" cy="4307386"/>
          </a:xfrm>
        </p:grpSpPr>
        <p:sp>
          <p:nvSpPr>
            <p:cNvPr id="121" name="Rechteck 120">
              <a:extLst>
                <a:ext uri="{FF2B5EF4-FFF2-40B4-BE49-F238E27FC236}">
                  <a16:creationId xmlns:a16="http://schemas.microsoft.com/office/drawing/2014/main" id="{4B70C500-5227-4CB5-A85E-234865798FF6}"/>
                </a:ext>
              </a:extLst>
            </p:cNvPr>
            <p:cNvSpPr/>
            <p:nvPr/>
          </p:nvSpPr>
          <p:spPr>
            <a:xfrm>
              <a:off x="2246403" y="153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Rechteck 121">
              <a:extLst>
                <a:ext uri="{FF2B5EF4-FFF2-40B4-BE49-F238E27FC236}">
                  <a16:creationId xmlns:a16="http://schemas.microsoft.com/office/drawing/2014/main" id="{1BA4AAD6-73C1-4FDC-B588-6A8BA5C9278D}"/>
                </a:ext>
              </a:extLst>
            </p:cNvPr>
            <p:cNvSpPr/>
            <p:nvPr/>
          </p:nvSpPr>
          <p:spPr>
            <a:xfrm>
              <a:off x="3323817" y="153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Rechteck 122">
              <a:extLst>
                <a:ext uri="{FF2B5EF4-FFF2-40B4-BE49-F238E27FC236}">
                  <a16:creationId xmlns:a16="http://schemas.microsoft.com/office/drawing/2014/main" id="{F6E10E32-5720-4980-9662-641EBAA0152B}"/>
                </a:ext>
              </a:extLst>
            </p:cNvPr>
            <p:cNvSpPr/>
            <p:nvPr/>
          </p:nvSpPr>
          <p:spPr>
            <a:xfrm>
              <a:off x="4401231" y="153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Rechteck 123">
              <a:extLst>
                <a:ext uri="{FF2B5EF4-FFF2-40B4-BE49-F238E27FC236}">
                  <a16:creationId xmlns:a16="http://schemas.microsoft.com/office/drawing/2014/main" id="{0DFEE361-0660-4F89-8E3F-E5AC4F4B049D}"/>
                </a:ext>
              </a:extLst>
            </p:cNvPr>
            <p:cNvSpPr/>
            <p:nvPr/>
          </p:nvSpPr>
          <p:spPr>
            <a:xfrm>
              <a:off x="5476059" y="1530454"/>
              <a:ext cx="1080000" cy="108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Rechteck 124">
              <a:extLst>
                <a:ext uri="{FF2B5EF4-FFF2-40B4-BE49-F238E27FC236}">
                  <a16:creationId xmlns:a16="http://schemas.microsoft.com/office/drawing/2014/main" id="{A58DE99C-E389-4835-865E-625D4CAAB0A6}"/>
                </a:ext>
              </a:extLst>
            </p:cNvPr>
            <p:cNvSpPr/>
            <p:nvPr/>
          </p:nvSpPr>
          <p:spPr>
            <a:xfrm>
              <a:off x="6550887" y="153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Rechteck 125">
              <a:extLst>
                <a:ext uri="{FF2B5EF4-FFF2-40B4-BE49-F238E27FC236}">
                  <a16:creationId xmlns:a16="http://schemas.microsoft.com/office/drawing/2014/main" id="{737D3DC7-9D37-409B-BA91-6AB6881F127E}"/>
                </a:ext>
              </a:extLst>
            </p:cNvPr>
            <p:cNvSpPr/>
            <p:nvPr/>
          </p:nvSpPr>
          <p:spPr>
            <a:xfrm>
              <a:off x="7628301" y="153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Rechteck 126">
              <a:extLst>
                <a:ext uri="{FF2B5EF4-FFF2-40B4-BE49-F238E27FC236}">
                  <a16:creationId xmlns:a16="http://schemas.microsoft.com/office/drawing/2014/main" id="{50B14EE3-791D-4845-9E90-43E125E65F1B}"/>
                </a:ext>
              </a:extLst>
            </p:cNvPr>
            <p:cNvSpPr/>
            <p:nvPr/>
          </p:nvSpPr>
          <p:spPr>
            <a:xfrm>
              <a:off x="8703129" y="153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Rechteck 128">
              <a:extLst>
                <a:ext uri="{FF2B5EF4-FFF2-40B4-BE49-F238E27FC236}">
                  <a16:creationId xmlns:a16="http://schemas.microsoft.com/office/drawing/2014/main" id="{692DA367-F0BE-49CF-B925-D61DC267C405}"/>
                </a:ext>
              </a:extLst>
            </p:cNvPr>
            <p:cNvSpPr/>
            <p:nvPr/>
          </p:nvSpPr>
          <p:spPr>
            <a:xfrm>
              <a:off x="9779385" y="153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Rechteck 129">
              <a:extLst>
                <a:ext uri="{FF2B5EF4-FFF2-40B4-BE49-F238E27FC236}">
                  <a16:creationId xmlns:a16="http://schemas.microsoft.com/office/drawing/2014/main" id="{E6B96941-13F2-434D-86A2-0D218021EA61}"/>
                </a:ext>
              </a:extLst>
            </p:cNvPr>
            <p:cNvSpPr/>
            <p:nvPr/>
          </p:nvSpPr>
          <p:spPr>
            <a:xfrm>
              <a:off x="2246403" y="261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Rechteck 130">
              <a:extLst>
                <a:ext uri="{FF2B5EF4-FFF2-40B4-BE49-F238E27FC236}">
                  <a16:creationId xmlns:a16="http://schemas.microsoft.com/office/drawing/2014/main" id="{EF0A0E4A-480C-48A8-BBAB-0890D76917A1}"/>
                </a:ext>
              </a:extLst>
            </p:cNvPr>
            <p:cNvSpPr/>
            <p:nvPr/>
          </p:nvSpPr>
          <p:spPr>
            <a:xfrm>
              <a:off x="3323817" y="261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Rechteck 131">
              <a:extLst>
                <a:ext uri="{FF2B5EF4-FFF2-40B4-BE49-F238E27FC236}">
                  <a16:creationId xmlns:a16="http://schemas.microsoft.com/office/drawing/2014/main" id="{E1507CE3-DBE8-40CA-943E-A36BCD83BB53}"/>
                </a:ext>
              </a:extLst>
            </p:cNvPr>
            <p:cNvSpPr/>
            <p:nvPr/>
          </p:nvSpPr>
          <p:spPr>
            <a:xfrm>
              <a:off x="4401231" y="2610454"/>
              <a:ext cx="1080000" cy="108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Rechteck 132">
              <a:extLst>
                <a:ext uri="{FF2B5EF4-FFF2-40B4-BE49-F238E27FC236}">
                  <a16:creationId xmlns:a16="http://schemas.microsoft.com/office/drawing/2014/main" id="{5A43F37E-AA9B-4F0E-A354-8DB141C757E7}"/>
                </a:ext>
              </a:extLst>
            </p:cNvPr>
            <p:cNvSpPr/>
            <p:nvPr/>
          </p:nvSpPr>
          <p:spPr>
            <a:xfrm>
              <a:off x="5476059" y="2610454"/>
              <a:ext cx="1080000" cy="108000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Rechteck 133">
              <a:extLst>
                <a:ext uri="{FF2B5EF4-FFF2-40B4-BE49-F238E27FC236}">
                  <a16:creationId xmlns:a16="http://schemas.microsoft.com/office/drawing/2014/main" id="{D161AFC1-5940-4F50-BBB6-05D3EB1AB2BF}"/>
                </a:ext>
              </a:extLst>
            </p:cNvPr>
            <p:cNvSpPr/>
            <p:nvPr/>
          </p:nvSpPr>
          <p:spPr>
            <a:xfrm>
              <a:off x="6550887" y="2610454"/>
              <a:ext cx="1080000" cy="108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Rechteck 134">
              <a:extLst>
                <a:ext uri="{FF2B5EF4-FFF2-40B4-BE49-F238E27FC236}">
                  <a16:creationId xmlns:a16="http://schemas.microsoft.com/office/drawing/2014/main" id="{8789CF13-2F69-43A9-8DC3-46DE2C80C89E}"/>
                </a:ext>
              </a:extLst>
            </p:cNvPr>
            <p:cNvSpPr/>
            <p:nvPr/>
          </p:nvSpPr>
          <p:spPr>
            <a:xfrm>
              <a:off x="7628301" y="2610454"/>
              <a:ext cx="1080000" cy="108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Rechteck 135">
              <a:extLst>
                <a:ext uri="{FF2B5EF4-FFF2-40B4-BE49-F238E27FC236}">
                  <a16:creationId xmlns:a16="http://schemas.microsoft.com/office/drawing/2014/main" id="{95974C9D-C55B-421A-B3A5-EBEB765C3D4E}"/>
                </a:ext>
              </a:extLst>
            </p:cNvPr>
            <p:cNvSpPr/>
            <p:nvPr/>
          </p:nvSpPr>
          <p:spPr>
            <a:xfrm>
              <a:off x="8703129" y="261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Rechteck 136">
              <a:extLst>
                <a:ext uri="{FF2B5EF4-FFF2-40B4-BE49-F238E27FC236}">
                  <a16:creationId xmlns:a16="http://schemas.microsoft.com/office/drawing/2014/main" id="{F7B6BA84-E41D-4D0D-B859-9A6240842ED9}"/>
                </a:ext>
              </a:extLst>
            </p:cNvPr>
            <p:cNvSpPr/>
            <p:nvPr/>
          </p:nvSpPr>
          <p:spPr>
            <a:xfrm>
              <a:off x="9779385" y="261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Rechteck 137">
              <a:extLst>
                <a:ext uri="{FF2B5EF4-FFF2-40B4-BE49-F238E27FC236}">
                  <a16:creationId xmlns:a16="http://schemas.microsoft.com/office/drawing/2014/main" id="{1903D867-30E3-4E75-8A23-FA62F352CF5C}"/>
                </a:ext>
              </a:extLst>
            </p:cNvPr>
            <p:cNvSpPr/>
            <p:nvPr/>
          </p:nvSpPr>
          <p:spPr>
            <a:xfrm>
              <a:off x="2246403" y="367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Rechteck 138">
              <a:extLst>
                <a:ext uri="{FF2B5EF4-FFF2-40B4-BE49-F238E27FC236}">
                  <a16:creationId xmlns:a16="http://schemas.microsoft.com/office/drawing/2014/main" id="{526ED63F-9AD7-4E2D-AAE8-8D1E652652EC}"/>
                </a:ext>
              </a:extLst>
            </p:cNvPr>
            <p:cNvSpPr/>
            <p:nvPr/>
          </p:nvSpPr>
          <p:spPr>
            <a:xfrm>
              <a:off x="3323817" y="367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Rechteck 139">
              <a:extLst>
                <a:ext uri="{FF2B5EF4-FFF2-40B4-BE49-F238E27FC236}">
                  <a16:creationId xmlns:a16="http://schemas.microsoft.com/office/drawing/2014/main" id="{CA69AF2B-DF49-42D1-A427-50489BFE38B3}"/>
                </a:ext>
              </a:extLst>
            </p:cNvPr>
            <p:cNvSpPr/>
            <p:nvPr/>
          </p:nvSpPr>
          <p:spPr>
            <a:xfrm>
              <a:off x="4401231" y="3677840"/>
              <a:ext cx="1080000" cy="108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Rechteck 140">
              <a:extLst>
                <a:ext uri="{FF2B5EF4-FFF2-40B4-BE49-F238E27FC236}">
                  <a16:creationId xmlns:a16="http://schemas.microsoft.com/office/drawing/2014/main" id="{64F5B7A6-E272-4648-BDCB-941ACB4E864C}"/>
                </a:ext>
              </a:extLst>
            </p:cNvPr>
            <p:cNvSpPr/>
            <p:nvPr/>
          </p:nvSpPr>
          <p:spPr>
            <a:xfrm>
              <a:off x="5476059" y="3677840"/>
              <a:ext cx="1080000" cy="108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Rechteck 141">
              <a:extLst>
                <a:ext uri="{FF2B5EF4-FFF2-40B4-BE49-F238E27FC236}">
                  <a16:creationId xmlns:a16="http://schemas.microsoft.com/office/drawing/2014/main" id="{C00DB7D9-1853-4DA4-BA2C-62D7F81502E8}"/>
                </a:ext>
              </a:extLst>
            </p:cNvPr>
            <p:cNvSpPr/>
            <p:nvPr/>
          </p:nvSpPr>
          <p:spPr>
            <a:xfrm>
              <a:off x="6550887" y="3677840"/>
              <a:ext cx="1080000" cy="108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Rechteck 142">
              <a:extLst>
                <a:ext uri="{FF2B5EF4-FFF2-40B4-BE49-F238E27FC236}">
                  <a16:creationId xmlns:a16="http://schemas.microsoft.com/office/drawing/2014/main" id="{24E480AC-A2D9-429E-8513-71F83FF5A503}"/>
                </a:ext>
              </a:extLst>
            </p:cNvPr>
            <p:cNvSpPr/>
            <p:nvPr/>
          </p:nvSpPr>
          <p:spPr>
            <a:xfrm>
              <a:off x="7628301" y="3677840"/>
              <a:ext cx="1080000" cy="108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Rechteck 143">
              <a:extLst>
                <a:ext uri="{FF2B5EF4-FFF2-40B4-BE49-F238E27FC236}">
                  <a16:creationId xmlns:a16="http://schemas.microsoft.com/office/drawing/2014/main" id="{C25E548C-39AB-49C2-BAB0-C846F6D273AE}"/>
                </a:ext>
              </a:extLst>
            </p:cNvPr>
            <p:cNvSpPr/>
            <p:nvPr/>
          </p:nvSpPr>
          <p:spPr>
            <a:xfrm>
              <a:off x="8703129" y="367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Rechteck 144">
              <a:extLst>
                <a:ext uri="{FF2B5EF4-FFF2-40B4-BE49-F238E27FC236}">
                  <a16:creationId xmlns:a16="http://schemas.microsoft.com/office/drawing/2014/main" id="{CF6852F2-BF28-4206-8D64-836B75F08072}"/>
                </a:ext>
              </a:extLst>
            </p:cNvPr>
            <p:cNvSpPr/>
            <p:nvPr/>
          </p:nvSpPr>
          <p:spPr>
            <a:xfrm>
              <a:off x="9779385" y="367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Rechteck 145">
              <a:extLst>
                <a:ext uri="{FF2B5EF4-FFF2-40B4-BE49-F238E27FC236}">
                  <a16:creationId xmlns:a16="http://schemas.microsoft.com/office/drawing/2014/main" id="{0C67F62F-F1C3-419F-AD7D-518EB3355679}"/>
                </a:ext>
              </a:extLst>
            </p:cNvPr>
            <p:cNvSpPr/>
            <p:nvPr/>
          </p:nvSpPr>
          <p:spPr>
            <a:xfrm>
              <a:off x="2248989" y="475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Rechteck 146">
              <a:extLst>
                <a:ext uri="{FF2B5EF4-FFF2-40B4-BE49-F238E27FC236}">
                  <a16:creationId xmlns:a16="http://schemas.microsoft.com/office/drawing/2014/main" id="{B0FB5166-B675-46EC-B3F7-F30D2EC65536}"/>
                </a:ext>
              </a:extLst>
            </p:cNvPr>
            <p:cNvSpPr/>
            <p:nvPr/>
          </p:nvSpPr>
          <p:spPr>
            <a:xfrm>
              <a:off x="3326403" y="475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Rechteck 147">
              <a:extLst>
                <a:ext uri="{FF2B5EF4-FFF2-40B4-BE49-F238E27FC236}">
                  <a16:creationId xmlns:a16="http://schemas.microsoft.com/office/drawing/2014/main" id="{8C9D7670-959E-4802-AB14-F8C1625DF7FF}"/>
                </a:ext>
              </a:extLst>
            </p:cNvPr>
            <p:cNvSpPr/>
            <p:nvPr/>
          </p:nvSpPr>
          <p:spPr>
            <a:xfrm>
              <a:off x="4403817" y="475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Rechteck 148">
              <a:extLst>
                <a:ext uri="{FF2B5EF4-FFF2-40B4-BE49-F238E27FC236}">
                  <a16:creationId xmlns:a16="http://schemas.microsoft.com/office/drawing/2014/main" id="{6568C971-2FFF-4E85-BF90-96A7DBDA12C1}"/>
                </a:ext>
              </a:extLst>
            </p:cNvPr>
            <p:cNvSpPr/>
            <p:nvPr/>
          </p:nvSpPr>
          <p:spPr>
            <a:xfrm>
              <a:off x="5478645" y="475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Rechteck 149">
              <a:extLst>
                <a:ext uri="{FF2B5EF4-FFF2-40B4-BE49-F238E27FC236}">
                  <a16:creationId xmlns:a16="http://schemas.microsoft.com/office/drawing/2014/main" id="{9945D77A-05DF-414D-B188-93A683064E0B}"/>
                </a:ext>
              </a:extLst>
            </p:cNvPr>
            <p:cNvSpPr/>
            <p:nvPr/>
          </p:nvSpPr>
          <p:spPr>
            <a:xfrm>
              <a:off x="6553473" y="475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Rechteck 151">
              <a:extLst>
                <a:ext uri="{FF2B5EF4-FFF2-40B4-BE49-F238E27FC236}">
                  <a16:creationId xmlns:a16="http://schemas.microsoft.com/office/drawing/2014/main" id="{C0B3C979-64C2-412D-AD2A-C7F646507BA8}"/>
                </a:ext>
              </a:extLst>
            </p:cNvPr>
            <p:cNvSpPr/>
            <p:nvPr/>
          </p:nvSpPr>
          <p:spPr>
            <a:xfrm>
              <a:off x="7630887" y="475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Rechteck 152">
              <a:extLst>
                <a:ext uri="{FF2B5EF4-FFF2-40B4-BE49-F238E27FC236}">
                  <a16:creationId xmlns:a16="http://schemas.microsoft.com/office/drawing/2014/main" id="{1283D70E-8897-4B65-8D65-BA0297C68E2A}"/>
                </a:ext>
              </a:extLst>
            </p:cNvPr>
            <p:cNvSpPr/>
            <p:nvPr/>
          </p:nvSpPr>
          <p:spPr>
            <a:xfrm>
              <a:off x="8705715" y="475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Rechteck 153">
              <a:extLst>
                <a:ext uri="{FF2B5EF4-FFF2-40B4-BE49-F238E27FC236}">
                  <a16:creationId xmlns:a16="http://schemas.microsoft.com/office/drawing/2014/main" id="{B2FA8C8D-95D7-4905-8467-050CFB8DFBCB}"/>
                </a:ext>
              </a:extLst>
            </p:cNvPr>
            <p:cNvSpPr/>
            <p:nvPr/>
          </p:nvSpPr>
          <p:spPr>
            <a:xfrm>
              <a:off x="9781971" y="475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Wolke 14">
            <a:extLst>
              <a:ext uri="{FF2B5EF4-FFF2-40B4-BE49-F238E27FC236}">
                <a16:creationId xmlns:a16="http://schemas.microsoft.com/office/drawing/2014/main" id="{B688C030-B0DE-486F-8C61-66CF074EE85A}"/>
              </a:ext>
            </a:extLst>
          </p:cNvPr>
          <p:cNvSpPr/>
          <p:nvPr/>
        </p:nvSpPr>
        <p:spPr>
          <a:xfrm rot="1192009">
            <a:off x="5047966" y="2662174"/>
            <a:ext cx="3457637" cy="1735992"/>
          </a:xfrm>
          <a:prstGeom prst="cloud">
            <a:avLst/>
          </a:prstGeom>
          <a:solidFill>
            <a:schemeClr val="accent6">
              <a:lumMod val="40000"/>
              <a:lumOff val="60000"/>
              <a:alpha val="72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6584A572-C2D2-4EF0-82DD-C6AB34EE8C32}"/>
              </a:ext>
            </a:extLst>
          </p:cNvPr>
          <p:cNvCxnSpPr>
            <a:cxnSpLocks/>
          </p:cNvCxnSpPr>
          <p:nvPr/>
        </p:nvCxnSpPr>
        <p:spPr>
          <a:xfrm flipV="1">
            <a:off x="2028418" y="3943350"/>
            <a:ext cx="3642132" cy="607186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Ray marching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41CEE7B-B602-4647-9969-66402322E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 - Fog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1" name="Freihandform: Form 150">
            <a:extLst>
              <a:ext uri="{FF2B5EF4-FFF2-40B4-BE49-F238E27FC236}">
                <a16:creationId xmlns:a16="http://schemas.microsoft.com/office/drawing/2014/main" id="{F5F6EDD2-4A22-4253-9280-2A1E0BDE0E42}"/>
              </a:ext>
            </a:extLst>
          </p:cNvPr>
          <p:cNvSpPr/>
          <p:nvPr/>
        </p:nvSpPr>
        <p:spPr>
          <a:xfrm rot="15672253">
            <a:off x="1503052" y="4236907"/>
            <a:ext cx="478031" cy="541344"/>
          </a:xfrm>
          <a:custGeom>
            <a:avLst/>
            <a:gdLst>
              <a:gd name="connsiteX0" fmla="*/ 388867 w 564052"/>
              <a:gd name="connsiteY0" fmla="*/ 202291 h 638758"/>
              <a:gd name="connsiteX1" fmla="*/ 364837 w 564052"/>
              <a:gd name="connsiteY1" fmla="*/ 197439 h 638758"/>
              <a:gd name="connsiteX2" fmla="*/ 332174 w 564052"/>
              <a:gd name="connsiteY2" fmla="*/ 175418 h 638758"/>
              <a:gd name="connsiteX3" fmla="*/ 319008 w 564052"/>
              <a:gd name="connsiteY3" fmla="*/ 155890 h 638758"/>
              <a:gd name="connsiteX4" fmla="*/ 319008 w 564052"/>
              <a:gd name="connsiteY4" fmla="*/ 244723 h 638758"/>
              <a:gd name="connsiteX5" fmla="*/ 324688 w 564052"/>
              <a:gd name="connsiteY5" fmla="*/ 236299 h 638758"/>
              <a:gd name="connsiteX6" fmla="*/ 369257 w 564052"/>
              <a:gd name="connsiteY6" fmla="*/ 206250 h 638758"/>
              <a:gd name="connsiteX7" fmla="*/ 553033 w 564052"/>
              <a:gd name="connsiteY7" fmla="*/ 390024 h 638758"/>
              <a:gd name="connsiteX8" fmla="*/ 423836 w 564052"/>
              <a:gd name="connsiteY8" fmla="*/ 475661 h 638758"/>
              <a:gd name="connsiteX9" fmla="*/ 324688 w 564052"/>
              <a:gd name="connsiteY9" fmla="*/ 434593 h 638758"/>
              <a:gd name="connsiteX10" fmla="*/ 319008 w 564052"/>
              <a:gd name="connsiteY10" fmla="*/ 426169 h 638758"/>
              <a:gd name="connsiteX11" fmla="*/ 319008 w 564052"/>
              <a:gd name="connsiteY11" fmla="*/ 450483 h 638758"/>
              <a:gd name="connsiteX12" fmla="*/ 265839 w 564052"/>
              <a:gd name="connsiteY12" fmla="*/ 503652 h 638758"/>
              <a:gd name="connsiteX13" fmla="*/ 231979 w 564052"/>
              <a:gd name="connsiteY13" fmla="*/ 503652 h 638758"/>
              <a:gd name="connsiteX14" fmla="*/ 310559 w 564052"/>
              <a:gd name="connsiteY14" fmla="*/ 638758 h 638758"/>
              <a:gd name="connsiteX15" fmla="*/ 18978 w 564052"/>
              <a:gd name="connsiteY15" fmla="*/ 638758 h 638758"/>
              <a:gd name="connsiteX16" fmla="*/ 97558 w 564052"/>
              <a:gd name="connsiteY16" fmla="*/ 503652 h 638758"/>
              <a:gd name="connsiteX17" fmla="*/ 53169 w 564052"/>
              <a:gd name="connsiteY17" fmla="*/ 503652 h 638758"/>
              <a:gd name="connsiteX18" fmla="*/ 0 w 564052"/>
              <a:gd name="connsiteY18" fmla="*/ 450483 h 638758"/>
              <a:gd name="connsiteX19" fmla="*/ 0 w 564052"/>
              <a:gd name="connsiteY19" fmla="*/ 85107 h 638758"/>
              <a:gd name="connsiteX20" fmla="*/ 53169 w 564052"/>
              <a:gd name="connsiteY20" fmla="*/ 31938 h 638758"/>
              <a:gd name="connsiteX21" fmla="*/ 265839 w 564052"/>
              <a:gd name="connsiteY21" fmla="*/ 31938 h 638758"/>
              <a:gd name="connsiteX22" fmla="*/ 303435 w 564052"/>
              <a:gd name="connsiteY22" fmla="*/ 47511 h 638758"/>
              <a:gd name="connsiteX23" fmla="*/ 311935 w 564052"/>
              <a:gd name="connsiteY23" fmla="*/ 60117 h 638758"/>
              <a:gd name="connsiteX24" fmla="*/ 332174 w 564052"/>
              <a:gd name="connsiteY24" fmla="*/ 30097 h 638758"/>
              <a:gd name="connsiteX25" fmla="*/ 404834 w 564052"/>
              <a:gd name="connsiteY25" fmla="*/ 0 h 638758"/>
              <a:gd name="connsiteX26" fmla="*/ 507591 w 564052"/>
              <a:gd name="connsiteY26" fmla="*/ 102757 h 638758"/>
              <a:gd name="connsiteX27" fmla="*/ 499516 w 564052"/>
              <a:gd name="connsiteY27" fmla="*/ 142755 h 638758"/>
              <a:gd name="connsiteX28" fmla="*/ 462287 w 564052"/>
              <a:gd name="connsiteY28" fmla="*/ 187965 h 638758"/>
              <a:gd name="connsiteX29" fmla="*/ 440270 w 564052"/>
              <a:gd name="connsiteY29" fmla="*/ 198549 h 638758"/>
              <a:gd name="connsiteX30" fmla="*/ 478414 w 564052"/>
              <a:gd name="connsiteY30" fmla="*/ 206250 h 638758"/>
              <a:gd name="connsiteX31" fmla="*/ 564052 w 564052"/>
              <a:gd name="connsiteY31" fmla="*/ 335446 h 638758"/>
              <a:gd name="connsiteX32" fmla="*/ 553033 w 564052"/>
              <a:gd name="connsiteY32" fmla="*/ 390024 h 638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64052" h="638758">
                <a:moveTo>
                  <a:pt x="388867" y="202291"/>
                </a:moveTo>
                <a:lnTo>
                  <a:pt x="364837" y="197439"/>
                </a:lnTo>
                <a:cubicBezTo>
                  <a:pt x="352543" y="192239"/>
                  <a:pt x="341472" y="184715"/>
                  <a:pt x="332174" y="175418"/>
                </a:cubicBezTo>
                <a:lnTo>
                  <a:pt x="319008" y="155890"/>
                </a:lnTo>
                <a:lnTo>
                  <a:pt x="319008" y="244723"/>
                </a:lnTo>
                <a:lnTo>
                  <a:pt x="324688" y="236299"/>
                </a:lnTo>
                <a:cubicBezTo>
                  <a:pt x="337375" y="223612"/>
                  <a:pt x="352482" y="213345"/>
                  <a:pt x="369257" y="206250"/>
                </a:cubicBezTo>
                <a:close/>
                <a:moveTo>
                  <a:pt x="553033" y="390024"/>
                </a:moveTo>
                <a:cubicBezTo>
                  <a:pt x="531747" y="440350"/>
                  <a:pt x="481915" y="475661"/>
                  <a:pt x="423836" y="475661"/>
                </a:cubicBezTo>
                <a:cubicBezTo>
                  <a:pt x="385116" y="475661"/>
                  <a:pt x="350062" y="459967"/>
                  <a:pt x="324688" y="434593"/>
                </a:cubicBezTo>
                <a:lnTo>
                  <a:pt x="319008" y="426169"/>
                </a:lnTo>
                <a:lnTo>
                  <a:pt x="319008" y="450483"/>
                </a:lnTo>
                <a:cubicBezTo>
                  <a:pt x="319008" y="479847"/>
                  <a:pt x="295203" y="503652"/>
                  <a:pt x="265839" y="503652"/>
                </a:cubicBezTo>
                <a:lnTo>
                  <a:pt x="231979" y="503652"/>
                </a:lnTo>
                <a:lnTo>
                  <a:pt x="310559" y="638758"/>
                </a:lnTo>
                <a:lnTo>
                  <a:pt x="18978" y="638758"/>
                </a:lnTo>
                <a:lnTo>
                  <a:pt x="97558" y="503652"/>
                </a:lnTo>
                <a:lnTo>
                  <a:pt x="53169" y="503652"/>
                </a:lnTo>
                <a:cubicBezTo>
                  <a:pt x="23805" y="503652"/>
                  <a:pt x="0" y="479847"/>
                  <a:pt x="0" y="450483"/>
                </a:cubicBezTo>
                <a:lnTo>
                  <a:pt x="0" y="85107"/>
                </a:lnTo>
                <a:cubicBezTo>
                  <a:pt x="0" y="55743"/>
                  <a:pt x="23805" y="31938"/>
                  <a:pt x="53169" y="31938"/>
                </a:cubicBezTo>
                <a:lnTo>
                  <a:pt x="265839" y="31938"/>
                </a:lnTo>
                <a:cubicBezTo>
                  <a:pt x="280521" y="31938"/>
                  <a:pt x="293814" y="37889"/>
                  <a:pt x="303435" y="47511"/>
                </a:cubicBezTo>
                <a:lnTo>
                  <a:pt x="311935" y="60117"/>
                </a:lnTo>
                <a:lnTo>
                  <a:pt x="332174" y="30097"/>
                </a:lnTo>
                <a:cubicBezTo>
                  <a:pt x="350770" y="11502"/>
                  <a:pt x="376459" y="1"/>
                  <a:pt x="404834" y="0"/>
                </a:cubicBezTo>
                <a:cubicBezTo>
                  <a:pt x="461586" y="1"/>
                  <a:pt x="507591" y="46006"/>
                  <a:pt x="507591" y="102757"/>
                </a:cubicBezTo>
                <a:cubicBezTo>
                  <a:pt x="507591" y="116945"/>
                  <a:pt x="504716" y="130461"/>
                  <a:pt x="499516" y="142755"/>
                </a:cubicBezTo>
                <a:cubicBezTo>
                  <a:pt x="491716" y="161196"/>
                  <a:pt x="478687" y="176885"/>
                  <a:pt x="462287" y="187965"/>
                </a:cubicBezTo>
                <a:lnTo>
                  <a:pt x="440270" y="198549"/>
                </a:lnTo>
                <a:lnTo>
                  <a:pt x="478414" y="206250"/>
                </a:lnTo>
                <a:cubicBezTo>
                  <a:pt x="528739" y="227536"/>
                  <a:pt x="564051" y="277367"/>
                  <a:pt x="564052" y="335446"/>
                </a:cubicBezTo>
                <a:cubicBezTo>
                  <a:pt x="564052" y="354806"/>
                  <a:pt x="560128" y="373249"/>
                  <a:pt x="553033" y="390024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Rechteck 154">
            <a:extLst>
              <a:ext uri="{FF2B5EF4-FFF2-40B4-BE49-F238E27FC236}">
                <a16:creationId xmlns:a16="http://schemas.microsoft.com/office/drawing/2014/main" id="{13FB6B8E-DAC6-487F-98BF-BC73A36CBFF5}"/>
              </a:ext>
            </a:extLst>
          </p:cNvPr>
          <p:cNvSpPr/>
          <p:nvPr/>
        </p:nvSpPr>
        <p:spPr>
          <a:xfrm>
            <a:off x="10039537" y="2977399"/>
            <a:ext cx="609600" cy="548885"/>
          </a:xfrm>
          <a:prstGeom prst="rect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Gleichschenkliges Dreieck 155">
            <a:extLst>
              <a:ext uri="{FF2B5EF4-FFF2-40B4-BE49-F238E27FC236}">
                <a16:creationId xmlns:a16="http://schemas.microsoft.com/office/drawing/2014/main" id="{9BBF5140-E026-4438-964F-DC18320F461E}"/>
              </a:ext>
            </a:extLst>
          </p:cNvPr>
          <p:cNvSpPr/>
          <p:nvPr/>
        </p:nvSpPr>
        <p:spPr>
          <a:xfrm>
            <a:off x="9945597" y="2570380"/>
            <a:ext cx="830780" cy="407019"/>
          </a:xfrm>
          <a:prstGeom prst="triangle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Gerade Verbindung mit Pfeil 3">
            <a:extLst>
              <a:ext uri="{FF2B5EF4-FFF2-40B4-BE49-F238E27FC236}">
                <a16:creationId xmlns:a16="http://schemas.microsoft.com/office/drawing/2014/main" id="{ECE9A901-CA9D-4BD6-B17C-EFD98C4FB11B}"/>
              </a:ext>
            </a:extLst>
          </p:cNvPr>
          <p:cNvCxnSpPr/>
          <p:nvPr/>
        </p:nvCxnSpPr>
        <p:spPr>
          <a:xfrm>
            <a:off x="5003800" y="1809750"/>
            <a:ext cx="723900" cy="2065225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onne 5">
            <a:extLst>
              <a:ext uri="{FF2B5EF4-FFF2-40B4-BE49-F238E27FC236}">
                <a16:creationId xmlns:a16="http://schemas.microsoft.com/office/drawing/2014/main" id="{B1D8ED2A-17A4-4612-9319-F791EC9A4134}"/>
              </a:ext>
            </a:extLst>
          </p:cNvPr>
          <p:cNvSpPr/>
          <p:nvPr/>
        </p:nvSpPr>
        <p:spPr>
          <a:xfrm>
            <a:off x="4841332" y="1600743"/>
            <a:ext cx="281263" cy="281263"/>
          </a:xfrm>
          <a:prstGeom prst="sun">
            <a:avLst/>
          </a:prstGeom>
          <a:solidFill>
            <a:schemeClr val="accent4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Ellipse 57">
            <a:extLst>
              <a:ext uri="{FF2B5EF4-FFF2-40B4-BE49-F238E27FC236}">
                <a16:creationId xmlns:a16="http://schemas.microsoft.com/office/drawing/2014/main" id="{5DD8C1F0-8D9C-4554-B2B3-FC79BA80340E}"/>
              </a:ext>
            </a:extLst>
          </p:cNvPr>
          <p:cNvSpPr/>
          <p:nvPr/>
        </p:nvSpPr>
        <p:spPr>
          <a:xfrm>
            <a:off x="5598430" y="3600149"/>
            <a:ext cx="90537" cy="90537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Ellipse 66">
            <a:extLst>
              <a:ext uri="{FF2B5EF4-FFF2-40B4-BE49-F238E27FC236}">
                <a16:creationId xmlns:a16="http://schemas.microsoft.com/office/drawing/2014/main" id="{0885532C-20A6-4681-B3B2-88E719D0EE9C}"/>
              </a:ext>
            </a:extLst>
          </p:cNvPr>
          <p:cNvSpPr/>
          <p:nvPr/>
        </p:nvSpPr>
        <p:spPr>
          <a:xfrm>
            <a:off x="5502051" y="3326640"/>
            <a:ext cx="90537" cy="90537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Ellipse 77">
            <a:extLst>
              <a:ext uri="{FF2B5EF4-FFF2-40B4-BE49-F238E27FC236}">
                <a16:creationId xmlns:a16="http://schemas.microsoft.com/office/drawing/2014/main" id="{E974BE39-3912-4A73-BCF7-385B6FDFECBF}"/>
              </a:ext>
            </a:extLst>
          </p:cNvPr>
          <p:cNvSpPr/>
          <p:nvPr/>
        </p:nvSpPr>
        <p:spPr>
          <a:xfrm>
            <a:off x="5348819" y="2912230"/>
            <a:ext cx="90537" cy="90537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Ellipse 78">
            <a:extLst>
              <a:ext uri="{FF2B5EF4-FFF2-40B4-BE49-F238E27FC236}">
                <a16:creationId xmlns:a16="http://schemas.microsoft.com/office/drawing/2014/main" id="{ADAA121A-40C5-45FD-A24F-5437EAFAEA9E}"/>
              </a:ext>
            </a:extLst>
          </p:cNvPr>
          <p:cNvSpPr/>
          <p:nvPr/>
        </p:nvSpPr>
        <p:spPr>
          <a:xfrm>
            <a:off x="5181735" y="2391965"/>
            <a:ext cx="90537" cy="90537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0" name="Gerade Verbindung mit Pfeil 79">
            <a:extLst>
              <a:ext uri="{FF2B5EF4-FFF2-40B4-BE49-F238E27FC236}">
                <a16:creationId xmlns:a16="http://schemas.microsoft.com/office/drawing/2014/main" id="{1EB43D39-6007-424E-99E6-730CA2AA50FE}"/>
              </a:ext>
            </a:extLst>
          </p:cNvPr>
          <p:cNvCxnSpPr>
            <a:cxnSpLocks/>
          </p:cNvCxnSpPr>
          <p:nvPr/>
        </p:nvCxnSpPr>
        <p:spPr>
          <a:xfrm flipV="1">
            <a:off x="2028418" y="3218334"/>
            <a:ext cx="8011119" cy="1332204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Ellipse 80">
            <a:extLst>
              <a:ext uri="{FF2B5EF4-FFF2-40B4-BE49-F238E27FC236}">
                <a16:creationId xmlns:a16="http://schemas.microsoft.com/office/drawing/2014/main" id="{1C18EBAA-398D-4AB0-B5C5-9E7C228BD38B}"/>
              </a:ext>
            </a:extLst>
          </p:cNvPr>
          <p:cNvSpPr/>
          <p:nvPr/>
        </p:nvSpPr>
        <p:spPr>
          <a:xfrm>
            <a:off x="2189782" y="4459010"/>
            <a:ext cx="121410" cy="12141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Ellipse 81">
            <a:extLst>
              <a:ext uri="{FF2B5EF4-FFF2-40B4-BE49-F238E27FC236}">
                <a16:creationId xmlns:a16="http://schemas.microsoft.com/office/drawing/2014/main" id="{4C7D5760-D454-45DD-80AF-FD93C49A6A4E}"/>
              </a:ext>
            </a:extLst>
          </p:cNvPr>
          <p:cNvSpPr/>
          <p:nvPr/>
        </p:nvSpPr>
        <p:spPr>
          <a:xfrm>
            <a:off x="3257550" y="4267200"/>
            <a:ext cx="121410" cy="12141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Ellipse 82">
            <a:extLst>
              <a:ext uri="{FF2B5EF4-FFF2-40B4-BE49-F238E27FC236}">
                <a16:creationId xmlns:a16="http://schemas.microsoft.com/office/drawing/2014/main" id="{662A04F4-298B-4645-9C52-D7E63EDC0C81}"/>
              </a:ext>
            </a:extLst>
          </p:cNvPr>
          <p:cNvSpPr/>
          <p:nvPr/>
        </p:nvSpPr>
        <p:spPr>
          <a:xfrm>
            <a:off x="4349115" y="4101465"/>
            <a:ext cx="121410" cy="12141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Ellipse 84">
            <a:extLst>
              <a:ext uri="{FF2B5EF4-FFF2-40B4-BE49-F238E27FC236}">
                <a16:creationId xmlns:a16="http://schemas.microsoft.com/office/drawing/2014/main" id="{C95648A9-F45F-468F-909E-A35A2EFADCBF}"/>
              </a:ext>
            </a:extLst>
          </p:cNvPr>
          <p:cNvSpPr/>
          <p:nvPr/>
        </p:nvSpPr>
        <p:spPr>
          <a:xfrm>
            <a:off x="3433285" y="3149601"/>
            <a:ext cx="1957865" cy="195659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Ellipse 85">
            <a:extLst>
              <a:ext uri="{FF2B5EF4-FFF2-40B4-BE49-F238E27FC236}">
                <a16:creationId xmlns:a16="http://schemas.microsoft.com/office/drawing/2014/main" id="{42F8EC4D-7E5B-4113-B570-33489E32DE5B}"/>
              </a:ext>
            </a:extLst>
          </p:cNvPr>
          <p:cNvSpPr>
            <a:spLocks noChangeAspect="1"/>
          </p:cNvSpPr>
          <p:nvPr/>
        </p:nvSpPr>
        <p:spPr>
          <a:xfrm>
            <a:off x="5137144" y="3761215"/>
            <a:ext cx="459543" cy="4586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Ellipse 86">
            <a:extLst>
              <a:ext uri="{FF2B5EF4-FFF2-40B4-BE49-F238E27FC236}">
                <a16:creationId xmlns:a16="http://schemas.microsoft.com/office/drawing/2014/main" id="{2B13E67B-EAE5-4B31-BD14-C421EF3B5579}"/>
              </a:ext>
            </a:extLst>
          </p:cNvPr>
          <p:cNvSpPr/>
          <p:nvPr/>
        </p:nvSpPr>
        <p:spPr>
          <a:xfrm>
            <a:off x="5317922" y="3933741"/>
            <a:ext cx="121410" cy="12141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Ellipse 127">
            <a:extLst>
              <a:ext uri="{FF2B5EF4-FFF2-40B4-BE49-F238E27FC236}">
                <a16:creationId xmlns:a16="http://schemas.microsoft.com/office/drawing/2014/main" id="{55088C49-9DE2-432E-A60D-E5D42949675D}"/>
              </a:ext>
            </a:extLst>
          </p:cNvPr>
          <p:cNvSpPr/>
          <p:nvPr/>
        </p:nvSpPr>
        <p:spPr>
          <a:xfrm>
            <a:off x="5675803" y="3874975"/>
            <a:ext cx="121410" cy="12141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88250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A979DA65-D585-4029-B8C6-A5C68D64AB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6165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Ray marching - Lighting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939A3-6716-405B-B055-FA3594B3D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6479"/>
            <a:ext cx="10515600" cy="4898004"/>
          </a:xfrm>
        </p:spPr>
        <p:txBody>
          <a:bodyPr>
            <a:normAutofit/>
          </a:bodyPr>
          <a:lstStyle/>
          <a:p>
            <a:r>
              <a:rPr lang="en-US" dirty="0"/>
              <a:t>Single scattering from directional light </a:t>
            </a:r>
          </a:p>
          <a:p>
            <a:pPr lvl="1"/>
            <a:r>
              <a:rPr lang="en-US" dirty="0"/>
              <a:t>Sample cascade shadow map </a:t>
            </a:r>
          </a:p>
          <a:p>
            <a:pPr lvl="1"/>
            <a:r>
              <a:rPr lang="en-US" dirty="0"/>
              <a:t>Sample volumetric shadow volume</a:t>
            </a:r>
          </a:p>
          <a:p>
            <a:pPr lvl="1"/>
            <a:r>
              <a:rPr lang="en-US" dirty="0"/>
              <a:t>Four addition fog voxel samples in light direction for detail volume shadows</a:t>
            </a:r>
          </a:p>
          <a:p>
            <a:pPr lvl="1"/>
            <a:r>
              <a:rPr lang="en-US" dirty="0"/>
              <a:t>Mix of two HG phase functions with different anisotropy [Hillaire16] </a:t>
            </a:r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41CEE7B-B602-4647-9969-66402322E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 - Fog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14244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A979DA65-D585-4029-B8C6-A5C68D64AB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6165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Ray marching - Lighting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939A3-6716-405B-B055-FA3594B3D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6479"/>
            <a:ext cx="10515600" cy="4898004"/>
          </a:xfrm>
        </p:spPr>
        <p:txBody>
          <a:bodyPr>
            <a:normAutofit/>
          </a:bodyPr>
          <a:lstStyle/>
          <a:p>
            <a:r>
              <a:rPr lang="en-US" dirty="0"/>
              <a:t>Lookup radiance </a:t>
            </a:r>
            <a:r>
              <a:rPr lang="en-US" dirty="0" err="1"/>
              <a:t>froxel</a:t>
            </a:r>
            <a:r>
              <a:rPr lang="en-US" dirty="0"/>
              <a:t> volume for point lights, emissive and global illumination</a:t>
            </a:r>
          </a:p>
          <a:p>
            <a:pPr lvl="1"/>
            <a:r>
              <a:rPr lang="en-US" dirty="0"/>
              <a:t>Very flat because of missing volumetric shadows</a:t>
            </a:r>
          </a:p>
          <a:p>
            <a:pPr lvl="1"/>
            <a:r>
              <a:rPr lang="en-US" dirty="0"/>
              <a:t>Change intensity and scatter albedo based on voxel fog density</a:t>
            </a:r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41CEE7B-B602-4647-9969-66402322E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 - Fog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0AD5120C-9FF5-41C8-959B-8240712AFE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3204523"/>
            <a:ext cx="5060765" cy="2715016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5469B70F-BE9A-4B41-B29C-1D533008AF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035" y="3204522"/>
            <a:ext cx="5060765" cy="2715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62594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7AD8511B-0DA0-48F6-927A-255625AED8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6165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 fontScale="90000"/>
          </a:bodyPr>
          <a:lstStyle/>
          <a:p>
            <a:r>
              <a:rPr lang="en-US" dirty="0"/>
              <a:t>Ray marching – Combine with </a:t>
            </a:r>
            <a:r>
              <a:rPr lang="en-US" dirty="0" err="1"/>
              <a:t>Froxel</a:t>
            </a:r>
            <a:r>
              <a:rPr lang="en-US" dirty="0"/>
              <a:t> Volume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939A3-6716-405B-B055-FA3594B3D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6479"/>
            <a:ext cx="10515600" cy="2449002"/>
          </a:xfrm>
        </p:spPr>
        <p:txBody>
          <a:bodyPr>
            <a:normAutofit/>
          </a:bodyPr>
          <a:lstStyle/>
          <a:p>
            <a:r>
              <a:rPr lang="en-US" dirty="0"/>
              <a:t>Sample radiance and transmittance from </a:t>
            </a:r>
            <a:r>
              <a:rPr lang="en-US" dirty="0" err="1"/>
              <a:t>froxel</a:t>
            </a:r>
            <a:r>
              <a:rPr lang="en-US" dirty="0"/>
              <a:t> volume</a:t>
            </a:r>
          </a:p>
          <a:p>
            <a:r>
              <a:rPr lang="en-US" dirty="0"/>
              <a:t>Compute </a:t>
            </a:r>
            <a:r>
              <a:rPr lang="en-US" dirty="0" err="1"/>
              <a:t>froxel</a:t>
            </a:r>
            <a:r>
              <a:rPr lang="en-US" dirty="0"/>
              <a:t> radiance of ray segment by subtracting previous sample radiance</a:t>
            </a:r>
          </a:p>
          <a:p>
            <a:r>
              <a:rPr lang="en-US" dirty="0"/>
              <a:t>Sum </a:t>
            </a:r>
            <a:r>
              <a:rPr lang="en-US" dirty="0" err="1"/>
              <a:t>froxel</a:t>
            </a:r>
            <a:r>
              <a:rPr lang="en-US" dirty="0"/>
              <a:t> and ray march radiance weighted by the transmittance of each other</a:t>
            </a:r>
          </a:p>
          <a:p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41CEE7B-B602-4647-9969-66402322E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 - Fog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1393545-FD3A-4C3C-9F47-475B8EDE254A}"/>
              </a:ext>
            </a:extLst>
          </p:cNvPr>
          <p:cNvSpPr txBox="1"/>
          <p:nvPr/>
        </p:nvSpPr>
        <p:spPr>
          <a:xfrm>
            <a:off x="838912" y="3775481"/>
            <a:ext cx="10515600" cy="22467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noProof="1">
                <a:solidFill>
                  <a:srgbClr val="008000"/>
                </a:solidFill>
                <a:latin typeface="Cascadia Mono" panose="020B0609020000020004" pitchFamily="49" charset="0"/>
              </a:rPr>
              <a:t>// sample froxel volume</a:t>
            </a:r>
            <a:endParaRPr lang="en-US" sz="1400" noProof="1">
              <a:solidFill>
                <a:srgbClr val="0000FF"/>
              </a:solidFill>
              <a:latin typeface="Cascadia Mono" panose="020B0609020000020004" pitchFamily="49" charset="0"/>
            </a:endParaRPr>
          </a:p>
          <a:p>
            <a:r>
              <a:rPr lang="en-US" sz="1400" noProof="1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400" noProof="1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400" noProof="1">
                <a:solidFill>
                  <a:srgbClr val="2B91AF"/>
                </a:solidFill>
                <a:latin typeface="Cascadia Mono" panose="020B0609020000020004" pitchFamily="49" charset="0"/>
              </a:rPr>
              <a:t>float3</a:t>
            </a:r>
            <a:r>
              <a:rPr lang="en-US" sz="1400" noProof="1">
                <a:solidFill>
                  <a:srgbClr val="000000"/>
                </a:solidFill>
                <a:latin typeface="Cascadia Mono" panose="020B0609020000020004" pitchFamily="49" charset="0"/>
              </a:rPr>
              <a:t> froxelAccumulatedRadiance = sampleFroxelRadiance( ... );</a:t>
            </a:r>
          </a:p>
          <a:p>
            <a:r>
              <a:rPr lang="en-US" sz="1400" noProof="1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400" noProof="1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400" noProof="1">
                <a:solidFill>
                  <a:srgbClr val="2B91AF"/>
                </a:solidFill>
                <a:latin typeface="Cascadia Mono" panose="020B0609020000020004" pitchFamily="49" charset="0"/>
              </a:rPr>
              <a:t>float3</a:t>
            </a:r>
            <a:r>
              <a:rPr lang="en-US" sz="1400" noProof="1">
                <a:solidFill>
                  <a:srgbClr val="000000"/>
                </a:solidFill>
                <a:latin typeface="Cascadia Mono" panose="020B0609020000020004" pitchFamily="49" charset="0"/>
              </a:rPr>
              <a:t> froxelAccumulatedTransmittance = sampleFroxelTransmittance( ... );</a:t>
            </a:r>
          </a:p>
          <a:p>
            <a:r>
              <a:rPr lang="en-US" sz="1400" noProof="1">
                <a:solidFill>
                  <a:srgbClr val="008000"/>
                </a:solidFill>
                <a:latin typeface="Cascadia Mono" panose="020B0609020000020004" pitchFamily="49" charset="0"/>
              </a:rPr>
              <a:t>// compute radiance for given ray segment</a:t>
            </a:r>
            <a:endParaRPr lang="en-US" sz="1400" noProof="1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400" noProof="1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400" noProof="1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400" noProof="1">
                <a:solidFill>
                  <a:srgbClr val="2B91AF"/>
                </a:solidFill>
                <a:latin typeface="Cascadia Mono" panose="020B0609020000020004" pitchFamily="49" charset="0"/>
              </a:rPr>
              <a:t>float3</a:t>
            </a:r>
            <a:r>
              <a:rPr lang="en-US" sz="1400" noProof="1">
                <a:solidFill>
                  <a:srgbClr val="000000"/>
                </a:solidFill>
                <a:latin typeface="Cascadia Mono" panose="020B0609020000020004" pitchFamily="49" charset="0"/>
              </a:rPr>
              <a:t> froxelSampleRadiance = froxelAccumulatedRadiance </a:t>
            </a:r>
            <a:r>
              <a:rPr lang="en-US" sz="1400" noProof="1">
                <a:solidFill>
                  <a:srgbClr val="008080"/>
                </a:solidFill>
                <a:latin typeface="Cascadia Mono" panose="020B0609020000020004" pitchFamily="49" charset="0"/>
              </a:rPr>
              <a:t>-</a:t>
            </a:r>
            <a:r>
              <a:rPr lang="en-US" sz="1400" noProof="1">
                <a:solidFill>
                  <a:srgbClr val="000000"/>
                </a:solidFill>
                <a:latin typeface="Cascadia Mono" panose="020B0609020000020004" pitchFamily="49" charset="0"/>
              </a:rPr>
              <a:t> prevFroxelAccumulatedRadiance;</a:t>
            </a:r>
          </a:p>
          <a:p>
            <a:r>
              <a:rPr lang="en-US" sz="1400" noProof="1">
                <a:solidFill>
                  <a:srgbClr val="000000"/>
                </a:solidFill>
                <a:latin typeface="Cascadia Mono" panose="020B0609020000020004" pitchFamily="49" charset="0"/>
              </a:rPr>
              <a:t>prevFroxelAccumulatedRadiance </a:t>
            </a:r>
            <a:r>
              <a:rPr lang="en-US" sz="1400" noProof="1">
                <a:solidFill>
                  <a:srgbClr val="008080"/>
                </a:solidFill>
                <a:latin typeface="Cascadia Mono" panose="020B0609020000020004" pitchFamily="49" charset="0"/>
              </a:rPr>
              <a:t>=</a:t>
            </a:r>
            <a:r>
              <a:rPr lang="en-US" sz="1400" noProof="1">
                <a:solidFill>
                  <a:srgbClr val="000000"/>
                </a:solidFill>
                <a:latin typeface="Cascadia Mono" panose="020B0609020000020004" pitchFamily="49" charset="0"/>
              </a:rPr>
              <a:t> froxelAccumulatedRadiance;</a:t>
            </a:r>
          </a:p>
          <a:p>
            <a:r>
              <a:rPr lang="en-US" sz="1400" noProof="1">
                <a:solidFill>
                  <a:srgbClr val="008000"/>
                </a:solidFill>
                <a:latin typeface="Cascadia Mono" panose="020B0609020000020004" pitchFamily="49" charset="0"/>
              </a:rPr>
              <a:t>// combine with ray march sample</a:t>
            </a:r>
            <a:endParaRPr lang="en-US" sz="1400" noProof="1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400" noProof="1">
                <a:solidFill>
                  <a:srgbClr val="0000FF"/>
                </a:solidFill>
                <a:latin typeface="Cascadia Mono" panose="020B0609020000020004" pitchFamily="49" charset="0"/>
              </a:rPr>
              <a:t>const</a:t>
            </a:r>
            <a:r>
              <a:rPr lang="en-US" sz="1400" noProof="1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en-US" sz="1400" noProof="1">
                <a:solidFill>
                  <a:srgbClr val="2B91AF"/>
                </a:solidFill>
                <a:latin typeface="Cascadia Mono" panose="020B0609020000020004" pitchFamily="49" charset="0"/>
              </a:rPr>
              <a:t>float3</a:t>
            </a:r>
            <a:r>
              <a:rPr lang="en-US" sz="1400" noProof="1">
                <a:solidFill>
                  <a:srgbClr val="000000"/>
                </a:solidFill>
                <a:latin typeface="Cascadia Mono" panose="020B0609020000020004" pitchFamily="49" charset="0"/>
              </a:rPr>
              <a:t> sampleRadiance = rayMarchSampleRadiance </a:t>
            </a:r>
            <a:r>
              <a:rPr lang="en-US" sz="1400" noProof="1">
                <a:solidFill>
                  <a:srgbClr val="008080"/>
                </a:solidFill>
                <a:latin typeface="Cascadia Mono" panose="020B0609020000020004" pitchFamily="49" charset="0"/>
              </a:rPr>
              <a:t>*</a:t>
            </a:r>
            <a:r>
              <a:rPr lang="en-US" sz="1400" noProof="1">
                <a:solidFill>
                  <a:srgbClr val="000000"/>
                </a:solidFill>
                <a:latin typeface="Cascadia Mono" panose="020B0609020000020004" pitchFamily="49" charset="0"/>
              </a:rPr>
              <a:t> froxelAccumulatedTransmittance </a:t>
            </a:r>
          </a:p>
          <a:p>
            <a:r>
              <a:rPr lang="en-US" sz="1400" noProof="1">
                <a:solidFill>
                  <a:srgbClr val="000000"/>
                </a:solidFill>
                <a:latin typeface="Cascadia Mono" panose="020B0609020000020004" pitchFamily="49" charset="0"/>
              </a:rPr>
              <a:t>			  </a:t>
            </a:r>
            <a:r>
              <a:rPr lang="en-US" sz="1400" noProof="1">
                <a:solidFill>
                  <a:srgbClr val="008080"/>
                </a:solidFill>
                <a:latin typeface="Cascadia Mono" panose="020B0609020000020004" pitchFamily="49" charset="0"/>
              </a:rPr>
              <a:t>+</a:t>
            </a:r>
            <a:r>
              <a:rPr lang="en-US" sz="1400" noProof="1">
                <a:solidFill>
                  <a:srgbClr val="000000"/>
                </a:solidFill>
                <a:latin typeface="Cascadia Mono" panose="020B0609020000020004" pitchFamily="49" charset="0"/>
              </a:rPr>
              <a:t> froxelSampleRadiance </a:t>
            </a:r>
            <a:r>
              <a:rPr lang="en-US" sz="1400" noProof="1">
                <a:solidFill>
                  <a:srgbClr val="008080"/>
                </a:solidFill>
                <a:latin typeface="Cascadia Mono" panose="020B0609020000020004" pitchFamily="49" charset="0"/>
              </a:rPr>
              <a:t>*</a:t>
            </a:r>
            <a:r>
              <a:rPr lang="en-US" sz="1400" noProof="1">
                <a:solidFill>
                  <a:srgbClr val="000000"/>
                </a:solidFill>
                <a:latin typeface="Cascadia Mono" panose="020B0609020000020004" pitchFamily="49" charset="0"/>
              </a:rPr>
              <a:t> accumulatedTransimttance;</a:t>
            </a:r>
          </a:p>
          <a:p>
            <a:r>
              <a:rPr lang="en-US" sz="1400" noProof="1">
                <a:solidFill>
                  <a:srgbClr val="000000"/>
                </a:solidFill>
                <a:latin typeface="Cascadia Mono" panose="020B0609020000020004" pitchFamily="49" charset="0"/>
              </a:rPr>
              <a:t>accumulatedRadiance </a:t>
            </a:r>
            <a:r>
              <a:rPr lang="en-US" sz="1400" noProof="1">
                <a:solidFill>
                  <a:srgbClr val="008080"/>
                </a:solidFill>
                <a:latin typeface="Cascadia Mono" panose="020B0609020000020004" pitchFamily="49" charset="0"/>
              </a:rPr>
              <a:t>+=</a:t>
            </a:r>
            <a:r>
              <a:rPr lang="en-US" sz="1400" noProof="1">
                <a:solidFill>
                  <a:srgbClr val="000000"/>
                </a:solidFill>
                <a:latin typeface="Cascadia Mono" panose="020B0609020000020004" pitchFamily="49" charset="0"/>
              </a:rPr>
              <a:t> sampleRadiance;</a:t>
            </a:r>
            <a:endParaRPr lang="en-US" sz="1400" noProof="1"/>
          </a:p>
        </p:txBody>
      </p:sp>
    </p:spTree>
    <p:extLst>
      <p:ext uri="{BB962C8B-B14F-4D97-AF65-F5344CB8AC3E}">
        <p14:creationId xmlns:p14="http://schemas.microsoft.com/office/powerpoint/2010/main" val="90258507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rafik 76">
            <a:extLst>
              <a:ext uri="{FF2B5EF4-FFF2-40B4-BE49-F238E27FC236}">
                <a16:creationId xmlns:a16="http://schemas.microsoft.com/office/drawing/2014/main" id="{C795058E-4415-4DE9-ADF4-F767BE1323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61653"/>
          </a:xfrm>
          <a:prstGeom prst="rect">
            <a:avLst/>
          </a:prstGeom>
        </p:spPr>
      </p:pic>
      <p:grpSp>
        <p:nvGrpSpPr>
          <p:cNvPr id="120" name="Gruppieren 119">
            <a:extLst>
              <a:ext uri="{FF2B5EF4-FFF2-40B4-BE49-F238E27FC236}">
                <a16:creationId xmlns:a16="http://schemas.microsoft.com/office/drawing/2014/main" id="{5E64F401-D15D-4A41-9F8E-BE3E60578C41}"/>
              </a:ext>
            </a:extLst>
          </p:cNvPr>
          <p:cNvGrpSpPr/>
          <p:nvPr/>
        </p:nvGrpSpPr>
        <p:grpSpPr>
          <a:xfrm>
            <a:off x="2246403" y="1530454"/>
            <a:ext cx="8615568" cy="4307386"/>
            <a:chOff x="2246403" y="1530454"/>
            <a:chExt cx="8615568" cy="4307386"/>
          </a:xfrm>
        </p:grpSpPr>
        <p:sp>
          <p:nvSpPr>
            <p:cNvPr id="121" name="Rechteck 120">
              <a:extLst>
                <a:ext uri="{FF2B5EF4-FFF2-40B4-BE49-F238E27FC236}">
                  <a16:creationId xmlns:a16="http://schemas.microsoft.com/office/drawing/2014/main" id="{F9535A98-5623-451A-9A42-DEB150E9FA2C}"/>
                </a:ext>
              </a:extLst>
            </p:cNvPr>
            <p:cNvSpPr/>
            <p:nvPr/>
          </p:nvSpPr>
          <p:spPr>
            <a:xfrm>
              <a:off x="2246403" y="153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Rechteck 121">
              <a:extLst>
                <a:ext uri="{FF2B5EF4-FFF2-40B4-BE49-F238E27FC236}">
                  <a16:creationId xmlns:a16="http://schemas.microsoft.com/office/drawing/2014/main" id="{D816A9A9-D0EE-485F-8AA8-2BB9F1FD3C84}"/>
                </a:ext>
              </a:extLst>
            </p:cNvPr>
            <p:cNvSpPr/>
            <p:nvPr/>
          </p:nvSpPr>
          <p:spPr>
            <a:xfrm>
              <a:off x="3323817" y="153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Rechteck 122">
              <a:extLst>
                <a:ext uri="{FF2B5EF4-FFF2-40B4-BE49-F238E27FC236}">
                  <a16:creationId xmlns:a16="http://schemas.microsoft.com/office/drawing/2014/main" id="{1C6B8A90-D8E4-4D03-86AD-1818A515DE59}"/>
                </a:ext>
              </a:extLst>
            </p:cNvPr>
            <p:cNvSpPr/>
            <p:nvPr/>
          </p:nvSpPr>
          <p:spPr>
            <a:xfrm>
              <a:off x="4401231" y="153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Rechteck 123">
              <a:extLst>
                <a:ext uri="{FF2B5EF4-FFF2-40B4-BE49-F238E27FC236}">
                  <a16:creationId xmlns:a16="http://schemas.microsoft.com/office/drawing/2014/main" id="{8066C83A-EE8F-470F-86B6-5FFA2EED4059}"/>
                </a:ext>
              </a:extLst>
            </p:cNvPr>
            <p:cNvSpPr/>
            <p:nvPr/>
          </p:nvSpPr>
          <p:spPr>
            <a:xfrm>
              <a:off x="5476059" y="1530454"/>
              <a:ext cx="1080000" cy="108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Rechteck 124">
              <a:extLst>
                <a:ext uri="{FF2B5EF4-FFF2-40B4-BE49-F238E27FC236}">
                  <a16:creationId xmlns:a16="http://schemas.microsoft.com/office/drawing/2014/main" id="{322A8887-2DCF-48B1-9B33-AACEA2CEACB7}"/>
                </a:ext>
              </a:extLst>
            </p:cNvPr>
            <p:cNvSpPr/>
            <p:nvPr/>
          </p:nvSpPr>
          <p:spPr>
            <a:xfrm>
              <a:off x="6550887" y="153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Rechteck 125">
              <a:extLst>
                <a:ext uri="{FF2B5EF4-FFF2-40B4-BE49-F238E27FC236}">
                  <a16:creationId xmlns:a16="http://schemas.microsoft.com/office/drawing/2014/main" id="{5686ECF3-96E6-434A-A1B2-8E421F7E7811}"/>
                </a:ext>
              </a:extLst>
            </p:cNvPr>
            <p:cNvSpPr/>
            <p:nvPr/>
          </p:nvSpPr>
          <p:spPr>
            <a:xfrm>
              <a:off x="7628301" y="153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Rechteck 126">
              <a:extLst>
                <a:ext uri="{FF2B5EF4-FFF2-40B4-BE49-F238E27FC236}">
                  <a16:creationId xmlns:a16="http://schemas.microsoft.com/office/drawing/2014/main" id="{23045182-2114-4454-A171-D07A17FCD43B}"/>
                </a:ext>
              </a:extLst>
            </p:cNvPr>
            <p:cNvSpPr/>
            <p:nvPr/>
          </p:nvSpPr>
          <p:spPr>
            <a:xfrm>
              <a:off x="8703129" y="153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Rechteck 129">
              <a:extLst>
                <a:ext uri="{FF2B5EF4-FFF2-40B4-BE49-F238E27FC236}">
                  <a16:creationId xmlns:a16="http://schemas.microsoft.com/office/drawing/2014/main" id="{B1700CF7-33C0-4E35-9326-8E39BA08428B}"/>
                </a:ext>
              </a:extLst>
            </p:cNvPr>
            <p:cNvSpPr/>
            <p:nvPr/>
          </p:nvSpPr>
          <p:spPr>
            <a:xfrm>
              <a:off x="9779385" y="153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Rechteck 132">
              <a:extLst>
                <a:ext uri="{FF2B5EF4-FFF2-40B4-BE49-F238E27FC236}">
                  <a16:creationId xmlns:a16="http://schemas.microsoft.com/office/drawing/2014/main" id="{4C57079E-635C-4F29-8EE6-8F7D8008DFF4}"/>
                </a:ext>
              </a:extLst>
            </p:cNvPr>
            <p:cNvSpPr/>
            <p:nvPr/>
          </p:nvSpPr>
          <p:spPr>
            <a:xfrm>
              <a:off x="2246403" y="261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Rechteck 133">
              <a:extLst>
                <a:ext uri="{FF2B5EF4-FFF2-40B4-BE49-F238E27FC236}">
                  <a16:creationId xmlns:a16="http://schemas.microsoft.com/office/drawing/2014/main" id="{44945024-7AF7-4887-B40D-2FD5EA5B7C9A}"/>
                </a:ext>
              </a:extLst>
            </p:cNvPr>
            <p:cNvSpPr/>
            <p:nvPr/>
          </p:nvSpPr>
          <p:spPr>
            <a:xfrm>
              <a:off x="3323817" y="261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Rechteck 134">
              <a:extLst>
                <a:ext uri="{FF2B5EF4-FFF2-40B4-BE49-F238E27FC236}">
                  <a16:creationId xmlns:a16="http://schemas.microsoft.com/office/drawing/2014/main" id="{E45B36C7-C779-4505-AD42-9C485A87AA4F}"/>
                </a:ext>
              </a:extLst>
            </p:cNvPr>
            <p:cNvSpPr/>
            <p:nvPr/>
          </p:nvSpPr>
          <p:spPr>
            <a:xfrm>
              <a:off x="4401231" y="2610454"/>
              <a:ext cx="1080000" cy="108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Rechteck 135">
              <a:extLst>
                <a:ext uri="{FF2B5EF4-FFF2-40B4-BE49-F238E27FC236}">
                  <a16:creationId xmlns:a16="http://schemas.microsoft.com/office/drawing/2014/main" id="{5A535A31-77A9-4337-8D81-466B51A34DAF}"/>
                </a:ext>
              </a:extLst>
            </p:cNvPr>
            <p:cNvSpPr/>
            <p:nvPr/>
          </p:nvSpPr>
          <p:spPr>
            <a:xfrm>
              <a:off x="5476059" y="2610454"/>
              <a:ext cx="1080000" cy="1080000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Rechteck 137">
              <a:extLst>
                <a:ext uri="{FF2B5EF4-FFF2-40B4-BE49-F238E27FC236}">
                  <a16:creationId xmlns:a16="http://schemas.microsoft.com/office/drawing/2014/main" id="{CAF09491-7F7A-4BBA-A3AB-9C83F1413DA6}"/>
                </a:ext>
              </a:extLst>
            </p:cNvPr>
            <p:cNvSpPr/>
            <p:nvPr/>
          </p:nvSpPr>
          <p:spPr>
            <a:xfrm>
              <a:off x="6550887" y="2610454"/>
              <a:ext cx="1080000" cy="108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Rechteck 138">
              <a:extLst>
                <a:ext uri="{FF2B5EF4-FFF2-40B4-BE49-F238E27FC236}">
                  <a16:creationId xmlns:a16="http://schemas.microsoft.com/office/drawing/2014/main" id="{0D4AA356-69D7-4F28-8667-E5384A485236}"/>
                </a:ext>
              </a:extLst>
            </p:cNvPr>
            <p:cNvSpPr/>
            <p:nvPr/>
          </p:nvSpPr>
          <p:spPr>
            <a:xfrm>
              <a:off x="7628301" y="2610454"/>
              <a:ext cx="1080000" cy="108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Rechteck 139">
              <a:extLst>
                <a:ext uri="{FF2B5EF4-FFF2-40B4-BE49-F238E27FC236}">
                  <a16:creationId xmlns:a16="http://schemas.microsoft.com/office/drawing/2014/main" id="{36891847-7BC7-43F7-B334-73F265FD15EC}"/>
                </a:ext>
              </a:extLst>
            </p:cNvPr>
            <p:cNvSpPr/>
            <p:nvPr/>
          </p:nvSpPr>
          <p:spPr>
            <a:xfrm>
              <a:off x="8703129" y="261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Rechteck 140">
              <a:extLst>
                <a:ext uri="{FF2B5EF4-FFF2-40B4-BE49-F238E27FC236}">
                  <a16:creationId xmlns:a16="http://schemas.microsoft.com/office/drawing/2014/main" id="{81034398-AEE1-4D5E-A165-7854D3A82BFA}"/>
                </a:ext>
              </a:extLst>
            </p:cNvPr>
            <p:cNvSpPr/>
            <p:nvPr/>
          </p:nvSpPr>
          <p:spPr>
            <a:xfrm>
              <a:off x="9779385" y="2610454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Rechteck 141">
              <a:extLst>
                <a:ext uri="{FF2B5EF4-FFF2-40B4-BE49-F238E27FC236}">
                  <a16:creationId xmlns:a16="http://schemas.microsoft.com/office/drawing/2014/main" id="{ACB157D5-B421-4EFF-A294-EB6F633B7D23}"/>
                </a:ext>
              </a:extLst>
            </p:cNvPr>
            <p:cNvSpPr/>
            <p:nvPr/>
          </p:nvSpPr>
          <p:spPr>
            <a:xfrm>
              <a:off x="2246403" y="367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Rechteck 142">
              <a:extLst>
                <a:ext uri="{FF2B5EF4-FFF2-40B4-BE49-F238E27FC236}">
                  <a16:creationId xmlns:a16="http://schemas.microsoft.com/office/drawing/2014/main" id="{49329772-06C9-4F3E-8466-730F22626CEC}"/>
                </a:ext>
              </a:extLst>
            </p:cNvPr>
            <p:cNvSpPr/>
            <p:nvPr/>
          </p:nvSpPr>
          <p:spPr>
            <a:xfrm>
              <a:off x="3323817" y="367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Rechteck 143">
              <a:extLst>
                <a:ext uri="{FF2B5EF4-FFF2-40B4-BE49-F238E27FC236}">
                  <a16:creationId xmlns:a16="http://schemas.microsoft.com/office/drawing/2014/main" id="{5E7A4001-7DDA-41A0-B35C-E262C52D7AA9}"/>
                </a:ext>
              </a:extLst>
            </p:cNvPr>
            <p:cNvSpPr/>
            <p:nvPr/>
          </p:nvSpPr>
          <p:spPr>
            <a:xfrm>
              <a:off x="4401231" y="3677840"/>
              <a:ext cx="1080000" cy="108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Rechteck 144">
              <a:extLst>
                <a:ext uri="{FF2B5EF4-FFF2-40B4-BE49-F238E27FC236}">
                  <a16:creationId xmlns:a16="http://schemas.microsoft.com/office/drawing/2014/main" id="{1DEE6BE5-79E5-460A-9691-8D9C9908EBCE}"/>
                </a:ext>
              </a:extLst>
            </p:cNvPr>
            <p:cNvSpPr/>
            <p:nvPr/>
          </p:nvSpPr>
          <p:spPr>
            <a:xfrm>
              <a:off x="5476059" y="3677840"/>
              <a:ext cx="1080000" cy="108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Rechteck 145">
              <a:extLst>
                <a:ext uri="{FF2B5EF4-FFF2-40B4-BE49-F238E27FC236}">
                  <a16:creationId xmlns:a16="http://schemas.microsoft.com/office/drawing/2014/main" id="{91B4550C-ED39-4EE5-B4D4-813D2F25C457}"/>
                </a:ext>
              </a:extLst>
            </p:cNvPr>
            <p:cNvSpPr/>
            <p:nvPr/>
          </p:nvSpPr>
          <p:spPr>
            <a:xfrm>
              <a:off x="6550887" y="3677840"/>
              <a:ext cx="1080000" cy="108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Rechteck 146">
              <a:extLst>
                <a:ext uri="{FF2B5EF4-FFF2-40B4-BE49-F238E27FC236}">
                  <a16:creationId xmlns:a16="http://schemas.microsoft.com/office/drawing/2014/main" id="{624B64EE-AC4A-4BD3-A3D3-657F3B89D6DF}"/>
                </a:ext>
              </a:extLst>
            </p:cNvPr>
            <p:cNvSpPr/>
            <p:nvPr/>
          </p:nvSpPr>
          <p:spPr>
            <a:xfrm>
              <a:off x="7628301" y="3677840"/>
              <a:ext cx="1080000" cy="1080000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Rechteck 147">
              <a:extLst>
                <a:ext uri="{FF2B5EF4-FFF2-40B4-BE49-F238E27FC236}">
                  <a16:creationId xmlns:a16="http://schemas.microsoft.com/office/drawing/2014/main" id="{173EC6C4-CA0F-4867-B3E2-B6BC461B5E0A}"/>
                </a:ext>
              </a:extLst>
            </p:cNvPr>
            <p:cNvSpPr/>
            <p:nvPr/>
          </p:nvSpPr>
          <p:spPr>
            <a:xfrm>
              <a:off x="8703129" y="367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Rechteck 148">
              <a:extLst>
                <a:ext uri="{FF2B5EF4-FFF2-40B4-BE49-F238E27FC236}">
                  <a16:creationId xmlns:a16="http://schemas.microsoft.com/office/drawing/2014/main" id="{F56676AC-94DB-4FE3-8560-108CE84F51CC}"/>
                </a:ext>
              </a:extLst>
            </p:cNvPr>
            <p:cNvSpPr/>
            <p:nvPr/>
          </p:nvSpPr>
          <p:spPr>
            <a:xfrm>
              <a:off x="9779385" y="367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Rechteck 149">
              <a:extLst>
                <a:ext uri="{FF2B5EF4-FFF2-40B4-BE49-F238E27FC236}">
                  <a16:creationId xmlns:a16="http://schemas.microsoft.com/office/drawing/2014/main" id="{C5630E55-B6A0-4ABB-9417-1AEC6D308F15}"/>
                </a:ext>
              </a:extLst>
            </p:cNvPr>
            <p:cNvSpPr/>
            <p:nvPr/>
          </p:nvSpPr>
          <p:spPr>
            <a:xfrm>
              <a:off x="2248989" y="475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Rechteck 151">
              <a:extLst>
                <a:ext uri="{FF2B5EF4-FFF2-40B4-BE49-F238E27FC236}">
                  <a16:creationId xmlns:a16="http://schemas.microsoft.com/office/drawing/2014/main" id="{2F3449C0-AB07-4046-90B1-7DD0059117FF}"/>
                </a:ext>
              </a:extLst>
            </p:cNvPr>
            <p:cNvSpPr/>
            <p:nvPr/>
          </p:nvSpPr>
          <p:spPr>
            <a:xfrm>
              <a:off x="3326403" y="475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Rechteck 152">
              <a:extLst>
                <a:ext uri="{FF2B5EF4-FFF2-40B4-BE49-F238E27FC236}">
                  <a16:creationId xmlns:a16="http://schemas.microsoft.com/office/drawing/2014/main" id="{3CAF2DA0-AABA-4E6C-B286-CC5ACD50650E}"/>
                </a:ext>
              </a:extLst>
            </p:cNvPr>
            <p:cNvSpPr/>
            <p:nvPr/>
          </p:nvSpPr>
          <p:spPr>
            <a:xfrm>
              <a:off x="4403817" y="475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Rechteck 153">
              <a:extLst>
                <a:ext uri="{FF2B5EF4-FFF2-40B4-BE49-F238E27FC236}">
                  <a16:creationId xmlns:a16="http://schemas.microsoft.com/office/drawing/2014/main" id="{2B2CB38B-1C3C-4B9F-B2FD-307F6C43B2CD}"/>
                </a:ext>
              </a:extLst>
            </p:cNvPr>
            <p:cNvSpPr/>
            <p:nvPr/>
          </p:nvSpPr>
          <p:spPr>
            <a:xfrm>
              <a:off x="5478645" y="475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Rechteck 156">
              <a:extLst>
                <a:ext uri="{FF2B5EF4-FFF2-40B4-BE49-F238E27FC236}">
                  <a16:creationId xmlns:a16="http://schemas.microsoft.com/office/drawing/2014/main" id="{8700CE1F-2E7B-4667-9DC6-48A822A4E348}"/>
                </a:ext>
              </a:extLst>
            </p:cNvPr>
            <p:cNvSpPr/>
            <p:nvPr/>
          </p:nvSpPr>
          <p:spPr>
            <a:xfrm>
              <a:off x="6553473" y="475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Rechteck 157">
              <a:extLst>
                <a:ext uri="{FF2B5EF4-FFF2-40B4-BE49-F238E27FC236}">
                  <a16:creationId xmlns:a16="http://schemas.microsoft.com/office/drawing/2014/main" id="{0B358DA6-492E-4749-8F40-4E097CC50796}"/>
                </a:ext>
              </a:extLst>
            </p:cNvPr>
            <p:cNvSpPr/>
            <p:nvPr/>
          </p:nvSpPr>
          <p:spPr>
            <a:xfrm>
              <a:off x="7630887" y="475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Rechteck 158">
              <a:extLst>
                <a:ext uri="{FF2B5EF4-FFF2-40B4-BE49-F238E27FC236}">
                  <a16:creationId xmlns:a16="http://schemas.microsoft.com/office/drawing/2014/main" id="{EA668DDF-8DCF-4039-8D9C-9D44AED5D9DD}"/>
                </a:ext>
              </a:extLst>
            </p:cNvPr>
            <p:cNvSpPr/>
            <p:nvPr/>
          </p:nvSpPr>
          <p:spPr>
            <a:xfrm>
              <a:off x="8705715" y="475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Rechteck 159">
              <a:extLst>
                <a:ext uri="{FF2B5EF4-FFF2-40B4-BE49-F238E27FC236}">
                  <a16:creationId xmlns:a16="http://schemas.microsoft.com/office/drawing/2014/main" id="{A61F2216-A4FF-48B7-8DFD-AAE3B5C31EB8}"/>
                </a:ext>
              </a:extLst>
            </p:cNvPr>
            <p:cNvSpPr/>
            <p:nvPr/>
          </p:nvSpPr>
          <p:spPr>
            <a:xfrm>
              <a:off x="9781971" y="4757840"/>
              <a:ext cx="1080000" cy="1080000"/>
            </a:xfrm>
            <a:prstGeom prst="rect">
              <a:avLst/>
            </a:prstGeom>
            <a:solidFill>
              <a:schemeClr val="bg2">
                <a:alpha val="80000"/>
              </a:schemeClr>
            </a:solidFill>
            <a:ln>
              <a:solidFill>
                <a:schemeClr val="tx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Wolke 14">
            <a:extLst>
              <a:ext uri="{FF2B5EF4-FFF2-40B4-BE49-F238E27FC236}">
                <a16:creationId xmlns:a16="http://schemas.microsoft.com/office/drawing/2014/main" id="{B688C030-B0DE-486F-8C61-66CF074EE85A}"/>
              </a:ext>
            </a:extLst>
          </p:cNvPr>
          <p:cNvSpPr/>
          <p:nvPr/>
        </p:nvSpPr>
        <p:spPr>
          <a:xfrm rot="1192009">
            <a:off x="5047966" y="2662174"/>
            <a:ext cx="3457637" cy="1735992"/>
          </a:xfrm>
          <a:prstGeom prst="cloud">
            <a:avLst/>
          </a:prstGeom>
          <a:solidFill>
            <a:schemeClr val="accent6">
              <a:lumMod val="40000"/>
              <a:lumOff val="60000"/>
              <a:alpha val="72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6584A572-C2D2-4EF0-82DD-C6AB34EE8C32}"/>
              </a:ext>
            </a:extLst>
          </p:cNvPr>
          <p:cNvCxnSpPr>
            <a:cxnSpLocks/>
          </p:cNvCxnSpPr>
          <p:nvPr/>
        </p:nvCxnSpPr>
        <p:spPr>
          <a:xfrm flipV="1">
            <a:off x="2028418" y="3219450"/>
            <a:ext cx="8001407" cy="1331086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Ray marching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41CEE7B-B602-4647-9969-66402322E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 - Fog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1" name="Freihandform: Form 150">
            <a:extLst>
              <a:ext uri="{FF2B5EF4-FFF2-40B4-BE49-F238E27FC236}">
                <a16:creationId xmlns:a16="http://schemas.microsoft.com/office/drawing/2014/main" id="{F5F6EDD2-4A22-4253-9280-2A1E0BDE0E42}"/>
              </a:ext>
            </a:extLst>
          </p:cNvPr>
          <p:cNvSpPr/>
          <p:nvPr/>
        </p:nvSpPr>
        <p:spPr>
          <a:xfrm rot="15672253">
            <a:off x="1503052" y="4236907"/>
            <a:ext cx="478031" cy="541344"/>
          </a:xfrm>
          <a:custGeom>
            <a:avLst/>
            <a:gdLst>
              <a:gd name="connsiteX0" fmla="*/ 388867 w 564052"/>
              <a:gd name="connsiteY0" fmla="*/ 202291 h 638758"/>
              <a:gd name="connsiteX1" fmla="*/ 364837 w 564052"/>
              <a:gd name="connsiteY1" fmla="*/ 197439 h 638758"/>
              <a:gd name="connsiteX2" fmla="*/ 332174 w 564052"/>
              <a:gd name="connsiteY2" fmla="*/ 175418 h 638758"/>
              <a:gd name="connsiteX3" fmla="*/ 319008 w 564052"/>
              <a:gd name="connsiteY3" fmla="*/ 155890 h 638758"/>
              <a:gd name="connsiteX4" fmla="*/ 319008 w 564052"/>
              <a:gd name="connsiteY4" fmla="*/ 244723 h 638758"/>
              <a:gd name="connsiteX5" fmla="*/ 324688 w 564052"/>
              <a:gd name="connsiteY5" fmla="*/ 236299 h 638758"/>
              <a:gd name="connsiteX6" fmla="*/ 369257 w 564052"/>
              <a:gd name="connsiteY6" fmla="*/ 206250 h 638758"/>
              <a:gd name="connsiteX7" fmla="*/ 553033 w 564052"/>
              <a:gd name="connsiteY7" fmla="*/ 390024 h 638758"/>
              <a:gd name="connsiteX8" fmla="*/ 423836 w 564052"/>
              <a:gd name="connsiteY8" fmla="*/ 475661 h 638758"/>
              <a:gd name="connsiteX9" fmla="*/ 324688 w 564052"/>
              <a:gd name="connsiteY9" fmla="*/ 434593 h 638758"/>
              <a:gd name="connsiteX10" fmla="*/ 319008 w 564052"/>
              <a:gd name="connsiteY10" fmla="*/ 426169 h 638758"/>
              <a:gd name="connsiteX11" fmla="*/ 319008 w 564052"/>
              <a:gd name="connsiteY11" fmla="*/ 450483 h 638758"/>
              <a:gd name="connsiteX12" fmla="*/ 265839 w 564052"/>
              <a:gd name="connsiteY12" fmla="*/ 503652 h 638758"/>
              <a:gd name="connsiteX13" fmla="*/ 231979 w 564052"/>
              <a:gd name="connsiteY13" fmla="*/ 503652 h 638758"/>
              <a:gd name="connsiteX14" fmla="*/ 310559 w 564052"/>
              <a:gd name="connsiteY14" fmla="*/ 638758 h 638758"/>
              <a:gd name="connsiteX15" fmla="*/ 18978 w 564052"/>
              <a:gd name="connsiteY15" fmla="*/ 638758 h 638758"/>
              <a:gd name="connsiteX16" fmla="*/ 97558 w 564052"/>
              <a:gd name="connsiteY16" fmla="*/ 503652 h 638758"/>
              <a:gd name="connsiteX17" fmla="*/ 53169 w 564052"/>
              <a:gd name="connsiteY17" fmla="*/ 503652 h 638758"/>
              <a:gd name="connsiteX18" fmla="*/ 0 w 564052"/>
              <a:gd name="connsiteY18" fmla="*/ 450483 h 638758"/>
              <a:gd name="connsiteX19" fmla="*/ 0 w 564052"/>
              <a:gd name="connsiteY19" fmla="*/ 85107 h 638758"/>
              <a:gd name="connsiteX20" fmla="*/ 53169 w 564052"/>
              <a:gd name="connsiteY20" fmla="*/ 31938 h 638758"/>
              <a:gd name="connsiteX21" fmla="*/ 265839 w 564052"/>
              <a:gd name="connsiteY21" fmla="*/ 31938 h 638758"/>
              <a:gd name="connsiteX22" fmla="*/ 303435 w 564052"/>
              <a:gd name="connsiteY22" fmla="*/ 47511 h 638758"/>
              <a:gd name="connsiteX23" fmla="*/ 311935 w 564052"/>
              <a:gd name="connsiteY23" fmla="*/ 60117 h 638758"/>
              <a:gd name="connsiteX24" fmla="*/ 332174 w 564052"/>
              <a:gd name="connsiteY24" fmla="*/ 30097 h 638758"/>
              <a:gd name="connsiteX25" fmla="*/ 404834 w 564052"/>
              <a:gd name="connsiteY25" fmla="*/ 0 h 638758"/>
              <a:gd name="connsiteX26" fmla="*/ 507591 w 564052"/>
              <a:gd name="connsiteY26" fmla="*/ 102757 h 638758"/>
              <a:gd name="connsiteX27" fmla="*/ 499516 w 564052"/>
              <a:gd name="connsiteY27" fmla="*/ 142755 h 638758"/>
              <a:gd name="connsiteX28" fmla="*/ 462287 w 564052"/>
              <a:gd name="connsiteY28" fmla="*/ 187965 h 638758"/>
              <a:gd name="connsiteX29" fmla="*/ 440270 w 564052"/>
              <a:gd name="connsiteY29" fmla="*/ 198549 h 638758"/>
              <a:gd name="connsiteX30" fmla="*/ 478414 w 564052"/>
              <a:gd name="connsiteY30" fmla="*/ 206250 h 638758"/>
              <a:gd name="connsiteX31" fmla="*/ 564052 w 564052"/>
              <a:gd name="connsiteY31" fmla="*/ 335446 h 638758"/>
              <a:gd name="connsiteX32" fmla="*/ 553033 w 564052"/>
              <a:gd name="connsiteY32" fmla="*/ 390024 h 638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64052" h="638758">
                <a:moveTo>
                  <a:pt x="388867" y="202291"/>
                </a:moveTo>
                <a:lnTo>
                  <a:pt x="364837" y="197439"/>
                </a:lnTo>
                <a:cubicBezTo>
                  <a:pt x="352543" y="192239"/>
                  <a:pt x="341472" y="184715"/>
                  <a:pt x="332174" y="175418"/>
                </a:cubicBezTo>
                <a:lnTo>
                  <a:pt x="319008" y="155890"/>
                </a:lnTo>
                <a:lnTo>
                  <a:pt x="319008" y="244723"/>
                </a:lnTo>
                <a:lnTo>
                  <a:pt x="324688" y="236299"/>
                </a:lnTo>
                <a:cubicBezTo>
                  <a:pt x="337375" y="223612"/>
                  <a:pt x="352482" y="213345"/>
                  <a:pt x="369257" y="206250"/>
                </a:cubicBezTo>
                <a:close/>
                <a:moveTo>
                  <a:pt x="553033" y="390024"/>
                </a:moveTo>
                <a:cubicBezTo>
                  <a:pt x="531747" y="440350"/>
                  <a:pt x="481915" y="475661"/>
                  <a:pt x="423836" y="475661"/>
                </a:cubicBezTo>
                <a:cubicBezTo>
                  <a:pt x="385116" y="475661"/>
                  <a:pt x="350062" y="459967"/>
                  <a:pt x="324688" y="434593"/>
                </a:cubicBezTo>
                <a:lnTo>
                  <a:pt x="319008" y="426169"/>
                </a:lnTo>
                <a:lnTo>
                  <a:pt x="319008" y="450483"/>
                </a:lnTo>
                <a:cubicBezTo>
                  <a:pt x="319008" y="479847"/>
                  <a:pt x="295203" y="503652"/>
                  <a:pt x="265839" y="503652"/>
                </a:cubicBezTo>
                <a:lnTo>
                  <a:pt x="231979" y="503652"/>
                </a:lnTo>
                <a:lnTo>
                  <a:pt x="310559" y="638758"/>
                </a:lnTo>
                <a:lnTo>
                  <a:pt x="18978" y="638758"/>
                </a:lnTo>
                <a:lnTo>
                  <a:pt x="97558" y="503652"/>
                </a:lnTo>
                <a:lnTo>
                  <a:pt x="53169" y="503652"/>
                </a:lnTo>
                <a:cubicBezTo>
                  <a:pt x="23805" y="503652"/>
                  <a:pt x="0" y="479847"/>
                  <a:pt x="0" y="450483"/>
                </a:cubicBezTo>
                <a:lnTo>
                  <a:pt x="0" y="85107"/>
                </a:lnTo>
                <a:cubicBezTo>
                  <a:pt x="0" y="55743"/>
                  <a:pt x="23805" y="31938"/>
                  <a:pt x="53169" y="31938"/>
                </a:cubicBezTo>
                <a:lnTo>
                  <a:pt x="265839" y="31938"/>
                </a:lnTo>
                <a:cubicBezTo>
                  <a:pt x="280521" y="31938"/>
                  <a:pt x="293814" y="37889"/>
                  <a:pt x="303435" y="47511"/>
                </a:cubicBezTo>
                <a:lnTo>
                  <a:pt x="311935" y="60117"/>
                </a:lnTo>
                <a:lnTo>
                  <a:pt x="332174" y="30097"/>
                </a:lnTo>
                <a:cubicBezTo>
                  <a:pt x="350770" y="11502"/>
                  <a:pt x="376459" y="1"/>
                  <a:pt x="404834" y="0"/>
                </a:cubicBezTo>
                <a:cubicBezTo>
                  <a:pt x="461586" y="1"/>
                  <a:pt x="507591" y="46006"/>
                  <a:pt x="507591" y="102757"/>
                </a:cubicBezTo>
                <a:cubicBezTo>
                  <a:pt x="507591" y="116945"/>
                  <a:pt x="504716" y="130461"/>
                  <a:pt x="499516" y="142755"/>
                </a:cubicBezTo>
                <a:cubicBezTo>
                  <a:pt x="491716" y="161196"/>
                  <a:pt x="478687" y="176885"/>
                  <a:pt x="462287" y="187965"/>
                </a:cubicBezTo>
                <a:lnTo>
                  <a:pt x="440270" y="198549"/>
                </a:lnTo>
                <a:lnTo>
                  <a:pt x="478414" y="206250"/>
                </a:lnTo>
                <a:cubicBezTo>
                  <a:pt x="528739" y="227536"/>
                  <a:pt x="564051" y="277367"/>
                  <a:pt x="564052" y="335446"/>
                </a:cubicBezTo>
                <a:cubicBezTo>
                  <a:pt x="564052" y="354806"/>
                  <a:pt x="560128" y="373249"/>
                  <a:pt x="553033" y="390024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Rechteck 154">
            <a:extLst>
              <a:ext uri="{FF2B5EF4-FFF2-40B4-BE49-F238E27FC236}">
                <a16:creationId xmlns:a16="http://schemas.microsoft.com/office/drawing/2014/main" id="{13FB6B8E-DAC6-487F-98BF-BC73A36CBFF5}"/>
              </a:ext>
            </a:extLst>
          </p:cNvPr>
          <p:cNvSpPr/>
          <p:nvPr/>
        </p:nvSpPr>
        <p:spPr>
          <a:xfrm>
            <a:off x="10039537" y="2977399"/>
            <a:ext cx="609600" cy="548885"/>
          </a:xfrm>
          <a:prstGeom prst="rect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Gleichschenkliges Dreieck 155">
            <a:extLst>
              <a:ext uri="{FF2B5EF4-FFF2-40B4-BE49-F238E27FC236}">
                <a16:creationId xmlns:a16="http://schemas.microsoft.com/office/drawing/2014/main" id="{9BBF5140-E026-4438-964F-DC18320F461E}"/>
              </a:ext>
            </a:extLst>
          </p:cNvPr>
          <p:cNvSpPr/>
          <p:nvPr/>
        </p:nvSpPr>
        <p:spPr>
          <a:xfrm>
            <a:off x="9945597" y="2570380"/>
            <a:ext cx="830780" cy="407019"/>
          </a:xfrm>
          <a:prstGeom prst="triangle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Ellipse 80">
            <a:extLst>
              <a:ext uri="{FF2B5EF4-FFF2-40B4-BE49-F238E27FC236}">
                <a16:creationId xmlns:a16="http://schemas.microsoft.com/office/drawing/2014/main" id="{1C18EBAA-398D-4AB0-B5C5-9E7C228BD38B}"/>
              </a:ext>
            </a:extLst>
          </p:cNvPr>
          <p:cNvSpPr/>
          <p:nvPr/>
        </p:nvSpPr>
        <p:spPr>
          <a:xfrm>
            <a:off x="2189782" y="4459010"/>
            <a:ext cx="121410" cy="12141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Ellipse 81">
            <a:extLst>
              <a:ext uri="{FF2B5EF4-FFF2-40B4-BE49-F238E27FC236}">
                <a16:creationId xmlns:a16="http://schemas.microsoft.com/office/drawing/2014/main" id="{4C7D5760-D454-45DD-80AF-FD93C49A6A4E}"/>
              </a:ext>
            </a:extLst>
          </p:cNvPr>
          <p:cNvSpPr/>
          <p:nvPr/>
        </p:nvSpPr>
        <p:spPr>
          <a:xfrm>
            <a:off x="3257550" y="4267200"/>
            <a:ext cx="121410" cy="12141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Ellipse 84">
            <a:extLst>
              <a:ext uri="{FF2B5EF4-FFF2-40B4-BE49-F238E27FC236}">
                <a16:creationId xmlns:a16="http://schemas.microsoft.com/office/drawing/2014/main" id="{C95648A9-F45F-468F-909E-A35A2EFADCBF}"/>
              </a:ext>
            </a:extLst>
          </p:cNvPr>
          <p:cNvSpPr/>
          <p:nvPr/>
        </p:nvSpPr>
        <p:spPr>
          <a:xfrm>
            <a:off x="3433285" y="3149601"/>
            <a:ext cx="1957865" cy="195659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Ellipse 85">
            <a:extLst>
              <a:ext uri="{FF2B5EF4-FFF2-40B4-BE49-F238E27FC236}">
                <a16:creationId xmlns:a16="http://schemas.microsoft.com/office/drawing/2014/main" id="{42F8EC4D-7E5B-4113-B570-33489E32DE5B}"/>
              </a:ext>
            </a:extLst>
          </p:cNvPr>
          <p:cNvSpPr>
            <a:spLocks noChangeAspect="1"/>
          </p:cNvSpPr>
          <p:nvPr/>
        </p:nvSpPr>
        <p:spPr>
          <a:xfrm>
            <a:off x="5137144" y="3761215"/>
            <a:ext cx="459543" cy="4586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Ellipse 86">
            <a:extLst>
              <a:ext uri="{FF2B5EF4-FFF2-40B4-BE49-F238E27FC236}">
                <a16:creationId xmlns:a16="http://schemas.microsoft.com/office/drawing/2014/main" id="{2B13E67B-EAE5-4B31-BD14-C421EF3B5579}"/>
              </a:ext>
            </a:extLst>
          </p:cNvPr>
          <p:cNvSpPr/>
          <p:nvPr/>
        </p:nvSpPr>
        <p:spPr>
          <a:xfrm>
            <a:off x="5317922" y="3933741"/>
            <a:ext cx="121410" cy="12141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Ellipse 128">
            <a:extLst>
              <a:ext uri="{FF2B5EF4-FFF2-40B4-BE49-F238E27FC236}">
                <a16:creationId xmlns:a16="http://schemas.microsoft.com/office/drawing/2014/main" id="{28D02A9F-2A09-4781-8BB6-9986B1532BD7}"/>
              </a:ext>
            </a:extLst>
          </p:cNvPr>
          <p:cNvSpPr/>
          <p:nvPr/>
        </p:nvSpPr>
        <p:spPr>
          <a:xfrm>
            <a:off x="6097773" y="3801570"/>
            <a:ext cx="121410" cy="12141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Ellipse 130">
            <a:extLst>
              <a:ext uri="{FF2B5EF4-FFF2-40B4-BE49-F238E27FC236}">
                <a16:creationId xmlns:a16="http://schemas.microsoft.com/office/drawing/2014/main" id="{370F8EDE-6A96-4690-A117-F7E16E389FE9}"/>
              </a:ext>
            </a:extLst>
          </p:cNvPr>
          <p:cNvSpPr/>
          <p:nvPr/>
        </p:nvSpPr>
        <p:spPr>
          <a:xfrm>
            <a:off x="6571261" y="3712021"/>
            <a:ext cx="121410" cy="12141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Ellipse 127">
            <a:extLst>
              <a:ext uri="{FF2B5EF4-FFF2-40B4-BE49-F238E27FC236}">
                <a16:creationId xmlns:a16="http://schemas.microsoft.com/office/drawing/2014/main" id="{55088C49-9DE2-432E-A60D-E5D42949675D}"/>
              </a:ext>
            </a:extLst>
          </p:cNvPr>
          <p:cNvSpPr/>
          <p:nvPr/>
        </p:nvSpPr>
        <p:spPr>
          <a:xfrm>
            <a:off x="5675803" y="3874975"/>
            <a:ext cx="121410" cy="12141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Ellipse 77">
            <a:extLst>
              <a:ext uri="{FF2B5EF4-FFF2-40B4-BE49-F238E27FC236}">
                <a16:creationId xmlns:a16="http://schemas.microsoft.com/office/drawing/2014/main" id="{5C6AD152-E9A4-42D1-8F9F-36B2FBE182AC}"/>
              </a:ext>
            </a:extLst>
          </p:cNvPr>
          <p:cNvSpPr/>
          <p:nvPr/>
        </p:nvSpPr>
        <p:spPr>
          <a:xfrm>
            <a:off x="4349115" y="4101465"/>
            <a:ext cx="121410" cy="12141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Ellipse 136">
            <a:extLst>
              <a:ext uri="{FF2B5EF4-FFF2-40B4-BE49-F238E27FC236}">
                <a16:creationId xmlns:a16="http://schemas.microsoft.com/office/drawing/2014/main" id="{1F025408-388B-4581-B4E6-C1FE513AB4AD}"/>
              </a:ext>
            </a:extLst>
          </p:cNvPr>
          <p:cNvSpPr/>
          <p:nvPr/>
        </p:nvSpPr>
        <p:spPr>
          <a:xfrm>
            <a:off x="9713488" y="3204522"/>
            <a:ext cx="121410" cy="12141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Ellipse 78">
            <a:extLst>
              <a:ext uri="{FF2B5EF4-FFF2-40B4-BE49-F238E27FC236}">
                <a16:creationId xmlns:a16="http://schemas.microsoft.com/office/drawing/2014/main" id="{633C50CF-4204-4A72-BD83-284AFF5C1FDF}"/>
              </a:ext>
            </a:extLst>
          </p:cNvPr>
          <p:cNvSpPr/>
          <p:nvPr/>
        </p:nvSpPr>
        <p:spPr>
          <a:xfrm>
            <a:off x="8033350" y="3478659"/>
            <a:ext cx="121410" cy="12141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Ellipse 79">
            <a:extLst>
              <a:ext uri="{FF2B5EF4-FFF2-40B4-BE49-F238E27FC236}">
                <a16:creationId xmlns:a16="http://schemas.microsoft.com/office/drawing/2014/main" id="{8C66ED06-91B7-49A4-8907-74DA0EC4FE32}"/>
              </a:ext>
            </a:extLst>
          </p:cNvPr>
          <p:cNvSpPr/>
          <p:nvPr/>
        </p:nvSpPr>
        <p:spPr>
          <a:xfrm>
            <a:off x="8887988" y="3331522"/>
            <a:ext cx="121410" cy="12141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CA3058FB-F566-473F-B158-611FE20551B4}"/>
              </a:ext>
            </a:extLst>
          </p:cNvPr>
          <p:cNvSpPr txBox="1"/>
          <p:nvPr/>
        </p:nvSpPr>
        <p:spPr>
          <a:xfrm rot="21055588">
            <a:off x="9900795" y="301390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32" name="Ellipse 131">
            <a:extLst>
              <a:ext uri="{FF2B5EF4-FFF2-40B4-BE49-F238E27FC236}">
                <a16:creationId xmlns:a16="http://schemas.microsoft.com/office/drawing/2014/main" id="{0D001956-D7BF-4E29-8E01-308C6C519E8F}"/>
              </a:ext>
            </a:extLst>
          </p:cNvPr>
          <p:cNvSpPr/>
          <p:nvPr/>
        </p:nvSpPr>
        <p:spPr>
          <a:xfrm>
            <a:off x="7236425" y="3608834"/>
            <a:ext cx="121410" cy="12141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feld 83">
            <a:extLst>
              <a:ext uri="{FF2B5EF4-FFF2-40B4-BE49-F238E27FC236}">
                <a16:creationId xmlns:a16="http://schemas.microsoft.com/office/drawing/2014/main" id="{2C52F417-868D-45BB-8AB7-887A5B77DBCD}"/>
              </a:ext>
            </a:extLst>
          </p:cNvPr>
          <p:cNvSpPr txBox="1"/>
          <p:nvPr/>
        </p:nvSpPr>
        <p:spPr>
          <a:xfrm rot="21055588">
            <a:off x="7143745" y="3461345"/>
            <a:ext cx="300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D52B2DA6-212A-4D80-A63B-5FAA70EFFC5E}"/>
              </a:ext>
            </a:extLst>
          </p:cNvPr>
          <p:cNvSpPr txBox="1"/>
          <p:nvPr/>
        </p:nvSpPr>
        <p:spPr>
          <a:xfrm>
            <a:off x="6532404" y="1925869"/>
            <a:ext cx="26324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/>
              <a:t>Terminate if transmittance below threshold</a:t>
            </a:r>
          </a:p>
          <a:p>
            <a:pPr algn="ctr"/>
            <a:r>
              <a:rPr lang="en-US" sz="1000" dirty="0"/>
              <a:t>or maximum distance reached</a:t>
            </a: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6D10F641-3188-4714-8393-64865927B86E}"/>
              </a:ext>
            </a:extLst>
          </p:cNvPr>
          <p:cNvCxnSpPr>
            <a:cxnSpLocks/>
          </p:cNvCxnSpPr>
          <p:nvPr/>
        </p:nvCxnSpPr>
        <p:spPr>
          <a:xfrm>
            <a:off x="8612982" y="2289052"/>
            <a:ext cx="1312068" cy="860548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Gerade Verbindung mit Pfeil 118">
            <a:extLst>
              <a:ext uri="{FF2B5EF4-FFF2-40B4-BE49-F238E27FC236}">
                <a16:creationId xmlns:a16="http://schemas.microsoft.com/office/drawing/2014/main" id="{CE9F39DF-08DF-4BC3-97F2-07DB1A8FE81F}"/>
              </a:ext>
            </a:extLst>
          </p:cNvPr>
          <p:cNvCxnSpPr>
            <a:cxnSpLocks/>
          </p:cNvCxnSpPr>
          <p:nvPr/>
        </p:nvCxnSpPr>
        <p:spPr>
          <a:xfrm flipH="1">
            <a:off x="7289800" y="2384681"/>
            <a:ext cx="62649" cy="1158619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273423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3FE4CDBF-462C-4B5C-976A-E0D932114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9562"/>
            <a:ext cx="12192000" cy="647192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Clouds</a:t>
            </a: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0974CB1A-2D77-4ED3-87BD-BCC3C17A5D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 - Clouds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82484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3FE4CDBF-462C-4B5C-976A-E0D932114B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4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7192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Clouds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939A3-6716-405B-B055-FA3594B3D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6479"/>
            <a:ext cx="6010275" cy="489800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Ray march 1 of 16 rays in full resolution</a:t>
            </a:r>
          </a:p>
          <a:p>
            <a:r>
              <a:rPr lang="en-US" dirty="0"/>
              <a:t>Store in ¼ resolution array texture with 16 slices</a:t>
            </a:r>
          </a:p>
          <a:p>
            <a:r>
              <a:rPr lang="en-US" dirty="0"/>
              <a:t>Store view projection matrix for each slice</a:t>
            </a:r>
          </a:p>
          <a:p>
            <a:r>
              <a:rPr lang="en-US" dirty="0"/>
              <a:t>Reconstruct full res from all slices</a:t>
            </a:r>
          </a:p>
          <a:p>
            <a:r>
              <a:rPr lang="en-US" dirty="0"/>
              <a:t>R10G10B10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R:</a:t>
            </a:r>
            <a:r>
              <a:rPr lang="en-US" dirty="0"/>
              <a:t> Directional light scattering intensity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>
                <a:solidFill>
                  <a:srgbClr val="00B050"/>
                </a:solidFill>
              </a:rPr>
              <a:t>G: </a:t>
            </a:r>
            <a:r>
              <a:rPr lang="en-US" dirty="0"/>
              <a:t>Ambient scattering intensity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B: </a:t>
            </a:r>
            <a:r>
              <a:rPr lang="en-US" dirty="0"/>
              <a:t>Transmittance</a:t>
            </a:r>
          </a:p>
          <a:p>
            <a:r>
              <a:rPr lang="en-US" dirty="0"/>
              <a:t>Apply light color and phase function during reconstruction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16A05244-056F-4654-9192-BDF18F1072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 - Clouds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5" name="Objekt 4">
            <a:extLst>
              <a:ext uri="{FF2B5EF4-FFF2-40B4-BE49-F238E27FC236}">
                <a16:creationId xmlns:a16="http://schemas.microsoft.com/office/drawing/2014/main" id="{F333B43F-7697-4BB8-A3E3-96C457D776E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1853259"/>
              </p:ext>
            </p:extLst>
          </p:nvPr>
        </p:nvGraphicFramePr>
        <p:xfrm>
          <a:off x="7497763" y="1326479"/>
          <a:ext cx="3856037" cy="200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38" r:id="rId6" imgW="3856724" imgH="2006445" progId="">
                  <p:embed/>
                </p:oleObj>
              </mc:Choice>
              <mc:Fallback>
                <p:oleObj r:id="rId6" imgW="3856724" imgH="2006445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497763" y="1326479"/>
                        <a:ext cx="3856037" cy="2006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0787995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5215F47E-5641-48FC-B43F-6414F9864D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4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7192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Clouds – Ray marching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939A3-6716-405B-B055-FA3594B3D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6479"/>
            <a:ext cx="5257800" cy="489800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Generate sky ¼ resolution mask texture from depth buffer</a:t>
            </a:r>
          </a:p>
          <a:p>
            <a:r>
              <a:rPr lang="en-US" dirty="0"/>
              <a:t>Early out rays that didn’t hit the sky</a:t>
            </a:r>
          </a:p>
          <a:p>
            <a:r>
              <a:rPr lang="en-US" dirty="0"/>
              <a:t>Find ray start and end distance by intersecting two spheres with cloud layer start and end radius</a:t>
            </a:r>
          </a:p>
          <a:p>
            <a:r>
              <a:rPr lang="en-US" dirty="0"/>
              <a:t>Ray march sample count depends on quality settings</a:t>
            </a:r>
          </a:p>
          <a:p>
            <a:r>
              <a:rPr lang="en-US" dirty="0"/>
              <a:t>Early out ray march loop if transmittance below threshold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10F202D3-8FB1-42B2-8847-6BFA470813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 - Clouds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4" name="Objekt 3">
            <a:extLst>
              <a:ext uri="{FF2B5EF4-FFF2-40B4-BE49-F238E27FC236}">
                <a16:creationId xmlns:a16="http://schemas.microsoft.com/office/drawing/2014/main" id="{412B6C04-A472-47C8-AAF6-79D772C0D4E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549490"/>
              </p:ext>
            </p:extLst>
          </p:nvPr>
        </p:nvGraphicFramePr>
        <p:xfrm>
          <a:off x="7497076" y="1328400"/>
          <a:ext cx="3856724" cy="2006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4" r:id="rId6" imgW="3856724" imgH="2006445" progId="">
                  <p:embed/>
                </p:oleObj>
              </mc:Choice>
              <mc:Fallback>
                <p:oleObj r:id="rId6" imgW="3856724" imgH="2006445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497076" y="1328400"/>
                        <a:ext cx="3856724" cy="20064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0454152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84086EFF-E319-4F8E-98B2-A5665AE2F3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7192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Clouds – Ray marching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939A3-6716-405B-B055-FA3594B3D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26479"/>
            <a:ext cx="5629977" cy="4898004"/>
          </a:xfrm>
        </p:spPr>
        <p:txBody>
          <a:bodyPr>
            <a:normAutofit/>
          </a:bodyPr>
          <a:lstStyle/>
          <a:p>
            <a:r>
              <a:rPr lang="en-US" dirty="0"/>
              <a:t>Mostly follows [Schneider17] [Schneider22]</a:t>
            </a:r>
          </a:p>
          <a:p>
            <a:r>
              <a:rPr lang="en-US" dirty="0"/>
              <a:t>Construct density from cloud map and samples relative height</a:t>
            </a:r>
          </a:p>
          <a:p>
            <a:r>
              <a:rPr lang="en-US" dirty="0"/>
              <a:t>Erode density by detail noise</a:t>
            </a:r>
          </a:p>
          <a:p>
            <a:endParaRPr lang="en-US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6744CCFE-241B-4B86-BC01-5C7DB56943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 - Clouds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05C2618-96D9-4435-A692-DEFF27B990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886" y="1326480"/>
            <a:ext cx="4462914" cy="2321617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86148BE8-F47E-42E7-8C9E-1DA23643A1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883" y="3775481"/>
            <a:ext cx="4462917" cy="232161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5294465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84086EFF-E319-4F8E-98B2-A5665AE2F3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7192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Clouds – Ray marching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939A3-6716-405B-B055-FA3594B3D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26479"/>
            <a:ext cx="10442609" cy="4898004"/>
          </a:xfrm>
        </p:spPr>
        <p:txBody>
          <a:bodyPr>
            <a:normAutofit/>
          </a:bodyPr>
          <a:lstStyle/>
          <a:p>
            <a:r>
              <a:rPr lang="en-US" dirty="0"/>
              <a:t>Approximated multi scattering from primary directional light</a:t>
            </a:r>
          </a:p>
          <a:p>
            <a:r>
              <a:rPr lang="en-US" dirty="0"/>
              <a:t>Darken edges “powder sugar effect”</a:t>
            </a:r>
          </a:p>
          <a:p>
            <a:r>
              <a:rPr lang="en-US" dirty="0"/>
              <a:t>Decrease in in-scattering at the bottom of the cloud</a:t>
            </a:r>
          </a:p>
          <a:p>
            <a:endParaRPr lang="en-US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6744CCFE-241B-4B86-BC01-5C7DB56943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 - Clouds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7E460BF1-A830-4A28-816A-9A8B80D9E60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422"/>
          <a:stretch/>
        </p:blipFill>
        <p:spPr>
          <a:xfrm>
            <a:off x="838199" y="2933708"/>
            <a:ext cx="3272483" cy="292807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406A0234-CED4-4F68-B1EA-767C8FA3B5B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443"/>
          <a:stretch/>
        </p:blipFill>
        <p:spPr>
          <a:xfrm>
            <a:off x="4336177" y="2933708"/>
            <a:ext cx="3271327" cy="292807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AFC01C24-FBB6-41A0-AB97-AB610B53D98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443"/>
          <a:stretch/>
        </p:blipFill>
        <p:spPr>
          <a:xfrm>
            <a:off x="7833000" y="2933708"/>
            <a:ext cx="3271327" cy="292807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1" name="Textfeld 20">
            <a:extLst>
              <a:ext uri="{FF2B5EF4-FFF2-40B4-BE49-F238E27FC236}">
                <a16:creationId xmlns:a16="http://schemas.microsoft.com/office/drawing/2014/main" id="{92815DD2-B3EC-469A-B7FA-F4A9F7EF357A}"/>
              </a:ext>
            </a:extLst>
          </p:cNvPr>
          <p:cNvSpPr txBox="1"/>
          <p:nvPr/>
        </p:nvSpPr>
        <p:spPr>
          <a:xfrm>
            <a:off x="911192" y="5396729"/>
            <a:ext cx="16995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Single scattering</a:t>
            </a: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C42BD228-D025-40FD-BF5D-2DC04F00BAF5}"/>
              </a:ext>
            </a:extLst>
          </p:cNvPr>
          <p:cNvSpPr/>
          <p:nvPr/>
        </p:nvSpPr>
        <p:spPr>
          <a:xfrm>
            <a:off x="4446179" y="5396729"/>
            <a:ext cx="20067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Powder sugar effect</a:t>
            </a:r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CB5AF72A-EAF4-4DAD-A912-813165B862A0}"/>
              </a:ext>
            </a:extLst>
          </p:cNvPr>
          <p:cNvSpPr/>
          <p:nvPr/>
        </p:nvSpPr>
        <p:spPr>
          <a:xfrm>
            <a:off x="7938545" y="5396729"/>
            <a:ext cx="25667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Height based in-scattering</a:t>
            </a:r>
          </a:p>
        </p:txBody>
      </p:sp>
    </p:spTree>
    <p:extLst>
      <p:ext uri="{BB962C8B-B14F-4D97-AF65-F5344CB8AC3E}">
        <p14:creationId xmlns:p14="http://schemas.microsoft.com/office/powerpoint/2010/main" val="330552438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E357025D-E4D8-4651-91F1-86FC7FBFD4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9562"/>
            <a:ext cx="12192000" cy="646082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Composite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A0A214EF-F820-4135-8608-0D67512390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59488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209A7EC4-F517-49FA-A913-DD0A695946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9562"/>
            <a:ext cx="12192000" cy="646082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Composite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A0A214EF-F820-4135-8608-0D67512390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022157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AAC0E246-D6D6-480A-9B57-FBD6DB7F83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9562"/>
            <a:ext cx="12192000" cy="646082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Composite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A0A214EF-F820-4135-8608-0D67512390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2756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FF26BDCE-E38A-4037-8792-F60BD02B1F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9562"/>
            <a:ext cx="12192000" cy="646074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Water</a:t>
            </a: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6F036892-EA91-46AF-B9B7-526A9EA533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 -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Water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68362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9F23E0CB-F09B-42AC-BE31-2ECDE835DD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6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6074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Water – Observations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939A3-6716-405B-B055-FA3594B3D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6479"/>
            <a:ext cx="10515600" cy="4898004"/>
          </a:xfrm>
        </p:spPr>
        <p:txBody>
          <a:bodyPr>
            <a:normAutofit/>
          </a:bodyPr>
          <a:lstStyle/>
          <a:p>
            <a:r>
              <a:rPr lang="en-US" dirty="0"/>
              <a:t>Interface between air and water prohibits us from rendering water together with other media</a:t>
            </a:r>
          </a:p>
          <a:p>
            <a:r>
              <a:rPr lang="en-US" dirty="0"/>
              <a:t>Can be treated as homogenous media</a:t>
            </a:r>
          </a:p>
          <a:p>
            <a:r>
              <a:rPr lang="en-US" dirty="0"/>
              <a:t>Water is “exclusive” and won’t be mixed with other media like fog or atmosphere</a:t>
            </a:r>
          </a:p>
          <a:p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EE62B9E5-706E-44D2-B8B1-7534D782AD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 -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Water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76949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2F5C47D5-8732-4B7A-9E10-F0330EC221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6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6074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Water – God rays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939A3-6716-405B-B055-FA3594B3D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6479"/>
            <a:ext cx="10515600" cy="4898004"/>
          </a:xfrm>
        </p:spPr>
        <p:txBody>
          <a:bodyPr>
            <a:normAutofit/>
          </a:bodyPr>
          <a:lstStyle/>
          <a:p>
            <a:r>
              <a:rPr lang="en-US" dirty="0"/>
              <a:t>Good rays occur where</a:t>
            </a:r>
          </a:p>
          <a:p>
            <a:pPr lvl="1"/>
            <a:r>
              <a:rPr lang="en-US" dirty="0"/>
              <a:t>Light abruptly change -&gt; shadows </a:t>
            </a:r>
          </a:p>
          <a:p>
            <a:pPr lvl="1"/>
            <a:r>
              <a:rPr lang="en-US" dirty="0"/>
              <a:t>Light bundled by reflections or refractions</a:t>
            </a:r>
          </a:p>
          <a:p>
            <a:r>
              <a:rPr lang="en-US" dirty="0"/>
              <a:t>Want sharp, high frequent god rays from directional light</a:t>
            </a:r>
          </a:p>
          <a:p>
            <a:r>
              <a:rPr lang="en-US" dirty="0"/>
              <a:t>Want god rays animated and fast responding</a:t>
            </a:r>
          </a:p>
          <a:p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FE371B28-F19F-4A8F-A6EB-17ADEB57E7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 -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Water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13430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9ACA5A8C-45ED-4947-A43A-FC7079FA9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91564"/>
          </a:xfrm>
          <a:prstGeom prst="rect">
            <a:avLst/>
          </a:prstGeom>
        </p:spPr>
      </p:pic>
      <p:grpSp>
        <p:nvGrpSpPr>
          <p:cNvPr id="236" name="Gruppieren 235">
            <a:extLst>
              <a:ext uri="{FF2B5EF4-FFF2-40B4-BE49-F238E27FC236}">
                <a16:creationId xmlns:a16="http://schemas.microsoft.com/office/drawing/2014/main" id="{D2A84717-616F-4B1B-BF56-A33397F72955}"/>
              </a:ext>
            </a:extLst>
          </p:cNvPr>
          <p:cNvGrpSpPr/>
          <p:nvPr/>
        </p:nvGrpSpPr>
        <p:grpSpPr>
          <a:xfrm rot="6921240">
            <a:off x="2312213" y="-707153"/>
            <a:ext cx="9813354" cy="4591326"/>
            <a:chOff x="516589" y="803026"/>
            <a:chExt cx="9813354" cy="4591326"/>
          </a:xfrm>
        </p:grpSpPr>
        <p:cxnSp>
          <p:nvCxnSpPr>
            <p:cNvPr id="237" name="Gerader Verbinder 236">
              <a:extLst>
                <a:ext uri="{FF2B5EF4-FFF2-40B4-BE49-F238E27FC236}">
                  <a16:creationId xmlns:a16="http://schemas.microsoft.com/office/drawing/2014/main" id="{51BA3EEA-6E2A-4346-B5AC-3EEF52F43C68}"/>
                </a:ext>
              </a:extLst>
            </p:cNvPr>
            <p:cNvCxnSpPr>
              <a:cxnSpLocks/>
            </p:cNvCxnSpPr>
            <p:nvPr/>
          </p:nvCxnSpPr>
          <p:spPr>
            <a:xfrm rot="14678760" flipH="1">
              <a:off x="3063466" y="-1743851"/>
              <a:ext cx="4591326" cy="9685080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4CFE2AFC-AB57-4675-B8BA-7AE9A61D4084}"/>
                </a:ext>
              </a:extLst>
            </p:cNvPr>
            <p:cNvSpPr/>
            <p:nvPr/>
          </p:nvSpPr>
          <p:spPr>
            <a:xfrm>
              <a:off x="6138565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82683367-A9DB-4CF5-843C-339AC986E6BF}"/>
                </a:ext>
              </a:extLst>
            </p:cNvPr>
            <p:cNvSpPr/>
            <p:nvPr/>
          </p:nvSpPr>
          <p:spPr>
            <a:xfrm>
              <a:off x="671697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E4C467F7-365D-4E4A-8E2F-40CCA2AFB261}"/>
                </a:ext>
              </a:extLst>
            </p:cNvPr>
            <p:cNvSpPr/>
            <p:nvPr/>
          </p:nvSpPr>
          <p:spPr>
            <a:xfrm>
              <a:off x="3405131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25E0F585-2584-4709-B953-F8B9AFA75A54}"/>
                </a:ext>
              </a:extLst>
            </p:cNvPr>
            <p:cNvSpPr/>
            <p:nvPr/>
          </p:nvSpPr>
          <p:spPr>
            <a:xfrm>
              <a:off x="4771848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9F7ADC51-1191-4DBC-BFA9-D227A8C626EE}"/>
                </a:ext>
              </a:extLst>
            </p:cNvPr>
            <p:cNvSpPr/>
            <p:nvPr/>
          </p:nvSpPr>
          <p:spPr>
            <a:xfrm>
              <a:off x="2038414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21CC30EF-D34D-4B9C-9355-EB01DF6F404D}"/>
                </a:ext>
              </a:extLst>
            </p:cNvPr>
            <p:cNvSpPr/>
            <p:nvPr/>
          </p:nvSpPr>
          <p:spPr>
            <a:xfrm>
              <a:off x="5455206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A729EC0E-63E5-4FF1-9471-44120EA71E87}"/>
                </a:ext>
              </a:extLst>
            </p:cNvPr>
            <p:cNvSpPr/>
            <p:nvPr/>
          </p:nvSpPr>
          <p:spPr>
            <a:xfrm>
              <a:off x="4282583" y="3042285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FB8885A9-094D-4AD0-940E-885BA135196E}"/>
                </a:ext>
              </a:extLst>
            </p:cNvPr>
            <p:cNvSpPr/>
            <p:nvPr/>
          </p:nvSpPr>
          <p:spPr>
            <a:xfrm>
              <a:off x="2716066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C0AD4508-CC59-4EF0-927F-9912D1C24477}"/>
                </a:ext>
              </a:extLst>
            </p:cNvPr>
            <p:cNvSpPr/>
            <p:nvPr/>
          </p:nvSpPr>
          <p:spPr>
            <a:xfrm>
              <a:off x="1349349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59C29B65-02AE-4850-B813-B964BF2D11FD}"/>
                </a:ext>
              </a:extLst>
            </p:cNvPr>
            <p:cNvSpPr/>
            <p:nvPr/>
          </p:nvSpPr>
          <p:spPr>
            <a:xfrm>
              <a:off x="7485413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7590EDAE-07B7-43CC-875F-B42E359CE24F}"/>
                </a:ext>
              </a:extLst>
            </p:cNvPr>
            <p:cNvSpPr/>
            <p:nvPr/>
          </p:nvSpPr>
          <p:spPr>
            <a:xfrm>
              <a:off x="10218847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A97A5003-701E-4E7B-AD89-4ABD5432A821}"/>
                </a:ext>
              </a:extLst>
            </p:cNvPr>
            <p:cNvSpPr/>
            <p:nvPr/>
          </p:nvSpPr>
          <p:spPr>
            <a:xfrm>
              <a:off x="8852130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957AF6D0-B8D6-4F9D-94D4-7483E09FE6E4}"/>
                </a:ext>
              </a:extLst>
            </p:cNvPr>
            <p:cNvSpPr/>
            <p:nvPr/>
          </p:nvSpPr>
          <p:spPr>
            <a:xfrm>
              <a:off x="9529782" y="3041685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160711F9-6C88-40A3-A7E9-FFACAA682222}"/>
                </a:ext>
              </a:extLst>
            </p:cNvPr>
            <p:cNvSpPr/>
            <p:nvPr/>
          </p:nvSpPr>
          <p:spPr>
            <a:xfrm>
              <a:off x="8163065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044F8140-5F42-4C21-B2A8-9C87B57C203A}"/>
                </a:ext>
              </a:extLst>
            </p:cNvPr>
            <p:cNvSpPr/>
            <p:nvPr/>
          </p:nvSpPr>
          <p:spPr>
            <a:xfrm>
              <a:off x="6813716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9" name="Gruppieren 158">
            <a:extLst>
              <a:ext uri="{FF2B5EF4-FFF2-40B4-BE49-F238E27FC236}">
                <a16:creationId xmlns:a16="http://schemas.microsoft.com/office/drawing/2014/main" id="{E4D4F5BE-A538-42A9-AFBA-81BC5BDCEC6F}"/>
              </a:ext>
            </a:extLst>
          </p:cNvPr>
          <p:cNvGrpSpPr/>
          <p:nvPr/>
        </p:nvGrpSpPr>
        <p:grpSpPr>
          <a:xfrm>
            <a:off x="0" y="2238121"/>
            <a:ext cx="12192000" cy="111632"/>
            <a:chOff x="0" y="3041685"/>
            <a:chExt cx="12192000" cy="111632"/>
          </a:xfrm>
        </p:grpSpPr>
        <p:cxnSp>
          <p:nvCxnSpPr>
            <p:cNvPr id="20" name="Gerader Verbinder 19">
              <a:extLst>
                <a:ext uri="{FF2B5EF4-FFF2-40B4-BE49-F238E27FC236}">
                  <a16:creationId xmlns:a16="http://schemas.microsoft.com/office/drawing/2014/main" id="{19AF6EA8-2D14-4CC0-88ED-84301B74E3D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0" y="3097501"/>
              <a:ext cx="12192000" cy="268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0868D3E7-D515-4CB5-9381-4FB45EED41B5}"/>
                </a:ext>
              </a:extLst>
            </p:cNvPr>
            <p:cNvSpPr/>
            <p:nvPr/>
          </p:nvSpPr>
          <p:spPr>
            <a:xfrm>
              <a:off x="6138565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D17343C0-4F75-4AFE-8A52-CD85EF50AA85}"/>
                </a:ext>
              </a:extLst>
            </p:cNvPr>
            <p:cNvSpPr/>
            <p:nvPr/>
          </p:nvSpPr>
          <p:spPr>
            <a:xfrm>
              <a:off x="671697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8A55EF62-6145-4EC9-B33F-309CDC14E654}"/>
                </a:ext>
              </a:extLst>
            </p:cNvPr>
            <p:cNvSpPr/>
            <p:nvPr/>
          </p:nvSpPr>
          <p:spPr>
            <a:xfrm>
              <a:off x="3405131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3BEE101E-F6EC-491F-BB2F-8218292834B4}"/>
                </a:ext>
              </a:extLst>
            </p:cNvPr>
            <p:cNvSpPr/>
            <p:nvPr/>
          </p:nvSpPr>
          <p:spPr>
            <a:xfrm>
              <a:off x="4771848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BA0A131C-5322-4826-90DA-99FEE19F6B6A}"/>
                </a:ext>
              </a:extLst>
            </p:cNvPr>
            <p:cNvSpPr/>
            <p:nvPr/>
          </p:nvSpPr>
          <p:spPr>
            <a:xfrm>
              <a:off x="2038414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626DBB6B-2C68-4CB8-B16F-67EFE0F136BA}"/>
                </a:ext>
              </a:extLst>
            </p:cNvPr>
            <p:cNvSpPr/>
            <p:nvPr/>
          </p:nvSpPr>
          <p:spPr>
            <a:xfrm>
              <a:off x="5455206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78D54A19-A247-4A8F-837A-4254C117FF44}"/>
                </a:ext>
              </a:extLst>
            </p:cNvPr>
            <p:cNvSpPr/>
            <p:nvPr/>
          </p:nvSpPr>
          <p:spPr>
            <a:xfrm>
              <a:off x="4088489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3A32B7E7-A45B-41AA-B09F-3B71C9440DF9}"/>
                </a:ext>
              </a:extLst>
            </p:cNvPr>
            <p:cNvSpPr/>
            <p:nvPr/>
          </p:nvSpPr>
          <p:spPr>
            <a:xfrm>
              <a:off x="2716066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6C1FF59B-F171-483B-B021-95357B6A2E81}"/>
                </a:ext>
              </a:extLst>
            </p:cNvPr>
            <p:cNvSpPr/>
            <p:nvPr/>
          </p:nvSpPr>
          <p:spPr>
            <a:xfrm>
              <a:off x="1349349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D2652E04-4A76-4BB2-831F-6CB2ADE87292}"/>
                </a:ext>
              </a:extLst>
            </p:cNvPr>
            <p:cNvSpPr/>
            <p:nvPr/>
          </p:nvSpPr>
          <p:spPr>
            <a:xfrm>
              <a:off x="7485413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DE8AD042-5F5C-43DB-8552-54BD49604145}"/>
                </a:ext>
              </a:extLst>
            </p:cNvPr>
            <p:cNvSpPr/>
            <p:nvPr/>
          </p:nvSpPr>
          <p:spPr>
            <a:xfrm>
              <a:off x="10218847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1225B729-97E2-4393-919D-6958974B3308}"/>
                </a:ext>
              </a:extLst>
            </p:cNvPr>
            <p:cNvSpPr/>
            <p:nvPr/>
          </p:nvSpPr>
          <p:spPr>
            <a:xfrm>
              <a:off x="11585564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381AD496-BED1-4227-800C-23AA85C6D42A}"/>
                </a:ext>
              </a:extLst>
            </p:cNvPr>
            <p:cNvSpPr/>
            <p:nvPr/>
          </p:nvSpPr>
          <p:spPr>
            <a:xfrm>
              <a:off x="8852130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42F56308-ED1D-429E-8576-A6B1A34BF82C}"/>
                </a:ext>
              </a:extLst>
            </p:cNvPr>
            <p:cNvSpPr/>
            <p:nvPr/>
          </p:nvSpPr>
          <p:spPr>
            <a:xfrm>
              <a:off x="10902205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20C7AB65-52FA-48A2-A878-DC2D5196C8E2}"/>
                </a:ext>
              </a:extLst>
            </p:cNvPr>
            <p:cNvSpPr/>
            <p:nvPr/>
          </p:nvSpPr>
          <p:spPr>
            <a:xfrm>
              <a:off x="9529782" y="3041685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5CE466F4-5A4D-4156-A058-B193CCF96231}"/>
                </a:ext>
              </a:extLst>
            </p:cNvPr>
            <p:cNvSpPr/>
            <p:nvPr/>
          </p:nvSpPr>
          <p:spPr>
            <a:xfrm>
              <a:off x="8163065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BB3B97A5-FE40-4FDB-85E2-8FC46B8F673C}"/>
                </a:ext>
              </a:extLst>
            </p:cNvPr>
            <p:cNvSpPr/>
            <p:nvPr/>
          </p:nvSpPr>
          <p:spPr>
            <a:xfrm>
              <a:off x="6813716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0" name="Gruppieren 159">
            <a:extLst>
              <a:ext uri="{FF2B5EF4-FFF2-40B4-BE49-F238E27FC236}">
                <a16:creationId xmlns:a16="http://schemas.microsoft.com/office/drawing/2014/main" id="{85555C74-E44F-4D2F-A949-EE743503B914}"/>
              </a:ext>
            </a:extLst>
          </p:cNvPr>
          <p:cNvGrpSpPr/>
          <p:nvPr/>
        </p:nvGrpSpPr>
        <p:grpSpPr>
          <a:xfrm rot="19682888">
            <a:off x="220293" y="-270468"/>
            <a:ext cx="11024963" cy="6561670"/>
            <a:chOff x="671697" y="-182044"/>
            <a:chExt cx="11024963" cy="6561670"/>
          </a:xfrm>
        </p:grpSpPr>
        <p:cxnSp>
          <p:nvCxnSpPr>
            <p:cNvPr id="161" name="Gerader Verbinder 160">
              <a:extLst>
                <a:ext uri="{FF2B5EF4-FFF2-40B4-BE49-F238E27FC236}">
                  <a16:creationId xmlns:a16="http://schemas.microsoft.com/office/drawing/2014/main" id="{4A493555-479D-497B-8071-E56409506B1C}"/>
                </a:ext>
              </a:extLst>
            </p:cNvPr>
            <p:cNvCxnSpPr>
              <a:cxnSpLocks/>
            </p:cNvCxnSpPr>
            <p:nvPr/>
          </p:nvCxnSpPr>
          <p:spPr>
            <a:xfrm rot="1917112" flipV="1">
              <a:off x="736707" y="-182044"/>
              <a:ext cx="10515650" cy="6561670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EB8E2405-FF79-4C04-BDA5-A78D87AC2DF6}"/>
                </a:ext>
              </a:extLst>
            </p:cNvPr>
            <p:cNvSpPr/>
            <p:nvPr/>
          </p:nvSpPr>
          <p:spPr>
            <a:xfrm>
              <a:off x="6138565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F23243E2-25A0-4DCB-802E-A7BD55EACFD0}"/>
                </a:ext>
              </a:extLst>
            </p:cNvPr>
            <p:cNvSpPr/>
            <p:nvPr/>
          </p:nvSpPr>
          <p:spPr>
            <a:xfrm>
              <a:off x="671697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64CD4630-25FD-4906-A3E8-7B393A1D3975}"/>
                </a:ext>
              </a:extLst>
            </p:cNvPr>
            <p:cNvSpPr/>
            <p:nvPr/>
          </p:nvSpPr>
          <p:spPr>
            <a:xfrm>
              <a:off x="3405131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C2618C71-4DF0-4145-BF0E-23C8AC6841BD}"/>
                </a:ext>
              </a:extLst>
            </p:cNvPr>
            <p:cNvSpPr/>
            <p:nvPr/>
          </p:nvSpPr>
          <p:spPr>
            <a:xfrm>
              <a:off x="4771848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E450AA34-EA12-400C-AB15-5C3D73AA10C8}"/>
                </a:ext>
              </a:extLst>
            </p:cNvPr>
            <p:cNvSpPr/>
            <p:nvPr/>
          </p:nvSpPr>
          <p:spPr>
            <a:xfrm>
              <a:off x="2038414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F902B2B0-1A25-435A-B29F-B03CEC4153D0}"/>
                </a:ext>
              </a:extLst>
            </p:cNvPr>
            <p:cNvSpPr/>
            <p:nvPr/>
          </p:nvSpPr>
          <p:spPr>
            <a:xfrm>
              <a:off x="5455206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3E5EF747-9C72-4F83-BCC5-98E3A360234D}"/>
                </a:ext>
              </a:extLst>
            </p:cNvPr>
            <p:cNvSpPr/>
            <p:nvPr/>
          </p:nvSpPr>
          <p:spPr>
            <a:xfrm>
              <a:off x="4088489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BA321BCB-0A88-4956-8E56-1A6C1513AA57}"/>
                </a:ext>
              </a:extLst>
            </p:cNvPr>
            <p:cNvSpPr/>
            <p:nvPr/>
          </p:nvSpPr>
          <p:spPr>
            <a:xfrm>
              <a:off x="2716066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4635BA0F-9C79-4C42-B076-B6706AF07D6D}"/>
                </a:ext>
              </a:extLst>
            </p:cNvPr>
            <p:cNvSpPr/>
            <p:nvPr/>
          </p:nvSpPr>
          <p:spPr>
            <a:xfrm>
              <a:off x="1349349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4379170F-5BE9-4559-AE8E-BF1A5D6C12A2}"/>
                </a:ext>
              </a:extLst>
            </p:cNvPr>
            <p:cNvSpPr/>
            <p:nvPr/>
          </p:nvSpPr>
          <p:spPr>
            <a:xfrm>
              <a:off x="7485413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7A77DA99-9B9B-4BDE-9897-08CE8C3C6DD0}"/>
                </a:ext>
              </a:extLst>
            </p:cNvPr>
            <p:cNvSpPr/>
            <p:nvPr/>
          </p:nvSpPr>
          <p:spPr>
            <a:xfrm>
              <a:off x="10218847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813A1CA6-90DA-4142-943E-49B299C56F87}"/>
                </a:ext>
              </a:extLst>
            </p:cNvPr>
            <p:cNvSpPr/>
            <p:nvPr/>
          </p:nvSpPr>
          <p:spPr>
            <a:xfrm>
              <a:off x="11585564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9EAB4A48-2187-4712-80D7-B8DB3F192070}"/>
                </a:ext>
              </a:extLst>
            </p:cNvPr>
            <p:cNvSpPr/>
            <p:nvPr/>
          </p:nvSpPr>
          <p:spPr>
            <a:xfrm>
              <a:off x="8852130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E2ECE8C0-732E-4ED8-B0A4-10D2D255605A}"/>
                </a:ext>
              </a:extLst>
            </p:cNvPr>
            <p:cNvSpPr/>
            <p:nvPr/>
          </p:nvSpPr>
          <p:spPr>
            <a:xfrm>
              <a:off x="10902205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10EABCE4-A74A-47C3-97E1-97FB4E1F39A8}"/>
                </a:ext>
              </a:extLst>
            </p:cNvPr>
            <p:cNvSpPr/>
            <p:nvPr/>
          </p:nvSpPr>
          <p:spPr>
            <a:xfrm>
              <a:off x="9529782" y="3041685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957EB30A-348A-45E2-9734-2AAC4330E192}"/>
                </a:ext>
              </a:extLst>
            </p:cNvPr>
            <p:cNvSpPr/>
            <p:nvPr/>
          </p:nvSpPr>
          <p:spPr>
            <a:xfrm>
              <a:off x="8163065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D2907737-293A-43B2-9987-CAB8ADAE59B2}"/>
                </a:ext>
              </a:extLst>
            </p:cNvPr>
            <p:cNvSpPr/>
            <p:nvPr/>
          </p:nvSpPr>
          <p:spPr>
            <a:xfrm>
              <a:off x="6813716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9" name="Gruppieren 178">
            <a:extLst>
              <a:ext uri="{FF2B5EF4-FFF2-40B4-BE49-F238E27FC236}">
                <a16:creationId xmlns:a16="http://schemas.microsoft.com/office/drawing/2014/main" id="{D3952E68-BFE3-4653-8DB4-6A378480E07A}"/>
              </a:ext>
            </a:extLst>
          </p:cNvPr>
          <p:cNvGrpSpPr/>
          <p:nvPr/>
        </p:nvGrpSpPr>
        <p:grpSpPr>
          <a:xfrm rot="20702085">
            <a:off x="-13771" y="877455"/>
            <a:ext cx="12233480" cy="3262994"/>
            <a:chOff x="-52751" y="1469677"/>
            <a:chExt cx="12233480" cy="3262994"/>
          </a:xfrm>
        </p:grpSpPr>
        <p:cxnSp>
          <p:nvCxnSpPr>
            <p:cNvPr id="180" name="Gerader Verbinder 179">
              <a:extLst>
                <a:ext uri="{FF2B5EF4-FFF2-40B4-BE49-F238E27FC236}">
                  <a16:creationId xmlns:a16="http://schemas.microsoft.com/office/drawing/2014/main" id="{3FDADDE1-1FBA-4E98-9381-2BC87046730C}"/>
                </a:ext>
              </a:extLst>
            </p:cNvPr>
            <p:cNvCxnSpPr>
              <a:cxnSpLocks/>
            </p:cNvCxnSpPr>
            <p:nvPr/>
          </p:nvCxnSpPr>
          <p:spPr>
            <a:xfrm rot="897915" flipV="1">
              <a:off x="-52751" y="1469677"/>
              <a:ext cx="12233480" cy="3262994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05EA25A9-0484-4E4A-BD2C-FE4F9E53D6FA}"/>
                </a:ext>
              </a:extLst>
            </p:cNvPr>
            <p:cNvSpPr/>
            <p:nvPr/>
          </p:nvSpPr>
          <p:spPr>
            <a:xfrm>
              <a:off x="6138565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6EC81B7C-580C-40CB-9958-CB2139A93EBB}"/>
                </a:ext>
              </a:extLst>
            </p:cNvPr>
            <p:cNvSpPr/>
            <p:nvPr/>
          </p:nvSpPr>
          <p:spPr>
            <a:xfrm>
              <a:off x="671697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F3833E67-77B2-42AD-B30B-0EF00A02881E}"/>
                </a:ext>
              </a:extLst>
            </p:cNvPr>
            <p:cNvSpPr/>
            <p:nvPr/>
          </p:nvSpPr>
          <p:spPr>
            <a:xfrm>
              <a:off x="3405131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CE28E2F8-A1FB-4982-91D3-6856EC586B6B}"/>
                </a:ext>
              </a:extLst>
            </p:cNvPr>
            <p:cNvSpPr/>
            <p:nvPr/>
          </p:nvSpPr>
          <p:spPr>
            <a:xfrm>
              <a:off x="4771848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6C5476ED-BD7F-4B7D-9558-E7C8EA874B5B}"/>
                </a:ext>
              </a:extLst>
            </p:cNvPr>
            <p:cNvSpPr/>
            <p:nvPr/>
          </p:nvSpPr>
          <p:spPr>
            <a:xfrm>
              <a:off x="2038414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9E3F066C-E589-44A5-8B63-84FC06651E31}"/>
                </a:ext>
              </a:extLst>
            </p:cNvPr>
            <p:cNvSpPr/>
            <p:nvPr/>
          </p:nvSpPr>
          <p:spPr>
            <a:xfrm>
              <a:off x="5455206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4FF0FFBF-4E08-4174-889D-D127152DE35D}"/>
                </a:ext>
              </a:extLst>
            </p:cNvPr>
            <p:cNvSpPr/>
            <p:nvPr/>
          </p:nvSpPr>
          <p:spPr>
            <a:xfrm>
              <a:off x="4088489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824BCFB9-6E76-4FEE-9BE6-A58C9F243A89}"/>
                </a:ext>
              </a:extLst>
            </p:cNvPr>
            <p:cNvSpPr/>
            <p:nvPr/>
          </p:nvSpPr>
          <p:spPr>
            <a:xfrm>
              <a:off x="2716066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AC7D29E4-D810-441E-89AD-F447836BDCD5}"/>
                </a:ext>
              </a:extLst>
            </p:cNvPr>
            <p:cNvSpPr/>
            <p:nvPr/>
          </p:nvSpPr>
          <p:spPr>
            <a:xfrm>
              <a:off x="1349349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FD260C70-24E0-445A-B346-A95003F7DF5F}"/>
                </a:ext>
              </a:extLst>
            </p:cNvPr>
            <p:cNvSpPr/>
            <p:nvPr/>
          </p:nvSpPr>
          <p:spPr>
            <a:xfrm>
              <a:off x="7485413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F683DB57-6730-45F4-BA90-F66B9F2D28E8}"/>
                </a:ext>
              </a:extLst>
            </p:cNvPr>
            <p:cNvSpPr/>
            <p:nvPr/>
          </p:nvSpPr>
          <p:spPr>
            <a:xfrm>
              <a:off x="10218847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FAE29DD2-08F4-41C1-99D9-13CF0B6C5BC0}"/>
                </a:ext>
              </a:extLst>
            </p:cNvPr>
            <p:cNvSpPr/>
            <p:nvPr/>
          </p:nvSpPr>
          <p:spPr>
            <a:xfrm>
              <a:off x="11585564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4037E347-16F0-4FCE-A94E-3771B4555697}"/>
                </a:ext>
              </a:extLst>
            </p:cNvPr>
            <p:cNvSpPr/>
            <p:nvPr/>
          </p:nvSpPr>
          <p:spPr>
            <a:xfrm>
              <a:off x="8852130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06A15330-866A-41CD-99B9-14F710890509}"/>
                </a:ext>
              </a:extLst>
            </p:cNvPr>
            <p:cNvSpPr/>
            <p:nvPr/>
          </p:nvSpPr>
          <p:spPr>
            <a:xfrm>
              <a:off x="10902205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883AF40F-AB80-4028-929B-D565CDFC378E}"/>
                </a:ext>
              </a:extLst>
            </p:cNvPr>
            <p:cNvSpPr/>
            <p:nvPr/>
          </p:nvSpPr>
          <p:spPr>
            <a:xfrm>
              <a:off x="9529782" y="3041685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91190F62-0D51-43C1-ABDF-88557E34AA67}"/>
                </a:ext>
              </a:extLst>
            </p:cNvPr>
            <p:cNvSpPr/>
            <p:nvPr/>
          </p:nvSpPr>
          <p:spPr>
            <a:xfrm>
              <a:off x="8163065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A9B88897-E2F9-48F6-B401-A7547665F1C1}"/>
                </a:ext>
              </a:extLst>
            </p:cNvPr>
            <p:cNvSpPr/>
            <p:nvPr/>
          </p:nvSpPr>
          <p:spPr>
            <a:xfrm>
              <a:off x="6813716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7" name="Gruppieren 216">
            <a:extLst>
              <a:ext uri="{FF2B5EF4-FFF2-40B4-BE49-F238E27FC236}">
                <a16:creationId xmlns:a16="http://schemas.microsoft.com/office/drawing/2014/main" id="{85AD9B50-AADA-4946-887A-9DFDE790ED2A}"/>
              </a:ext>
            </a:extLst>
          </p:cNvPr>
          <p:cNvGrpSpPr/>
          <p:nvPr/>
        </p:nvGrpSpPr>
        <p:grpSpPr>
          <a:xfrm rot="3238006">
            <a:off x="1509049" y="-1298793"/>
            <a:ext cx="10341604" cy="6620359"/>
            <a:chOff x="671697" y="-211049"/>
            <a:chExt cx="10341604" cy="6620359"/>
          </a:xfrm>
        </p:grpSpPr>
        <p:cxnSp>
          <p:nvCxnSpPr>
            <p:cNvPr id="218" name="Gerader Verbinder 217">
              <a:extLst>
                <a:ext uri="{FF2B5EF4-FFF2-40B4-BE49-F238E27FC236}">
                  <a16:creationId xmlns:a16="http://schemas.microsoft.com/office/drawing/2014/main" id="{5A7E911B-2C77-4108-8DCE-373A3C907006}"/>
                </a:ext>
              </a:extLst>
            </p:cNvPr>
            <p:cNvCxnSpPr>
              <a:cxnSpLocks/>
            </p:cNvCxnSpPr>
            <p:nvPr/>
          </p:nvCxnSpPr>
          <p:spPr>
            <a:xfrm rot="18361994">
              <a:off x="2318815" y="-1453703"/>
              <a:ext cx="6620359" cy="9105667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73F23BA4-DEE6-4C3B-9F6F-65541136D4BB}"/>
                </a:ext>
              </a:extLst>
            </p:cNvPr>
            <p:cNvSpPr/>
            <p:nvPr/>
          </p:nvSpPr>
          <p:spPr>
            <a:xfrm>
              <a:off x="6138565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5F03D050-B548-40FC-9973-65FF3B716B28}"/>
                </a:ext>
              </a:extLst>
            </p:cNvPr>
            <p:cNvSpPr/>
            <p:nvPr/>
          </p:nvSpPr>
          <p:spPr>
            <a:xfrm>
              <a:off x="671697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178C9613-9CA3-4EAF-AB2E-5DE17A7DA63C}"/>
                </a:ext>
              </a:extLst>
            </p:cNvPr>
            <p:cNvSpPr/>
            <p:nvPr/>
          </p:nvSpPr>
          <p:spPr>
            <a:xfrm>
              <a:off x="3405131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C1A40639-9B24-4C2E-91FF-C4E19C07CE96}"/>
                </a:ext>
              </a:extLst>
            </p:cNvPr>
            <p:cNvSpPr/>
            <p:nvPr/>
          </p:nvSpPr>
          <p:spPr>
            <a:xfrm>
              <a:off x="4771848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E856BE87-3489-4EC3-8132-0A17381BB513}"/>
                </a:ext>
              </a:extLst>
            </p:cNvPr>
            <p:cNvSpPr/>
            <p:nvPr/>
          </p:nvSpPr>
          <p:spPr>
            <a:xfrm>
              <a:off x="2038414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794B4A8F-6140-4E67-9F7E-8E6EF4AE0640}"/>
                </a:ext>
              </a:extLst>
            </p:cNvPr>
            <p:cNvSpPr/>
            <p:nvPr/>
          </p:nvSpPr>
          <p:spPr>
            <a:xfrm>
              <a:off x="5455206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B20342EA-603B-4662-95A5-1A9182B9D601}"/>
                </a:ext>
              </a:extLst>
            </p:cNvPr>
            <p:cNvSpPr/>
            <p:nvPr/>
          </p:nvSpPr>
          <p:spPr>
            <a:xfrm>
              <a:off x="4088489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26D25C5F-76BF-4FA5-9859-1A00D7F03EE2}"/>
                </a:ext>
              </a:extLst>
            </p:cNvPr>
            <p:cNvSpPr/>
            <p:nvPr/>
          </p:nvSpPr>
          <p:spPr>
            <a:xfrm>
              <a:off x="2716066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B1517C8E-DFF8-43E3-AF41-01AD4BDD9B5C}"/>
                </a:ext>
              </a:extLst>
            </p:cNvPr>
            <p:cNvSpPr/>
            <p:nvPr/>
          </p:nvSpPr>
          <p:spPr>
            <a:xfrm>
              <a:off x="1349349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3BAD034A-5D37-4126-86FF-825B18874716}"/>
                </a:ext>
              </a:extLst>
            </p:cNvPr>
            <p:cNvSpPr/>
            <p:nvPr/>
          </p:nvSpPr>
          <p:spPr>
            <a:xfrm>
              <a:off x="7485413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36FB2ECF-F61D-44B9-A871-1C2A1C85C736}"/>
                </a:ext>
              </a:extLst>
            </p:cNvPr>
            <p:cNvSpPr/>
            <p:nvPr/>
          </p:nvSpPr>
          <p:spPr>
            <a:xfrm>
              <a:off x="10218847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E51C0B73-F1D4-459B-8F41-A68D74FB04F0}"/>
                </a:ext>
              </a:extLst>
            </p:cNvPr>
            <p:cNvSpPr/>
            <p:nvPr/>
          </p:nvSpPr>
          <p:spPr>
            <a:xfrm>
              <a:off x="8852130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2AF2080C-99D6-4927-B473-6E6B95DD0725}"/>
                </a:ext>
              </a:extLst>
            </p:cNvPr>
            <p:cNvSpPr/>
            <p:nvPr/>
          </p:nvSpPr>
          <p:spPr>
            <a:xfrm>
              <a:off x="10902205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01C6F816-336C-4676-AA54-17E19C596D92}"/>
                </a:ext>
              </a:extLst>
            </p:cNvPr>
            <p:cNvSpPr/>
            <p:nvPr/>
          </p:nvSpPr>
          <p:spPr>
            <a:xfrm>
              <a:off x="9529782" y="3041685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E2846B79-0022-4000-86F0-1E619A92081B}"/>
                </a:ext>
              </a:extLst>
            </p:cNvPr>
            <p:cNvSpPr/>
            <p:nvPr/>
          </p:nvSpPr>
          <p:spPr>
            <a:xfrm>
              <a:off x="8163065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52EE42EA-E815-4D28-8833-31C7A1144AB8}"/>
                </a:ext>
              </a:extLst>
            </p:cNvPr>
            <p:cNvSpPr/>
            <p:nvPr/>
          </p:nvSpPr>
          <p:spPr>
            <a:xfrm>
              <a:off x="6813716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5" name="Gruppieren 254">
            <a:extLst>
              <a:ext uri="{FF2B5EF4-FFF2-40B4-BE49-F238E27FC236}">
                <a16:creationId xmlns:a16="http://schemas.microsoft.com/office/drawing/2014/main" id="{531814C4-90FA-4ED4-BFD1-286106FC0896}"/>
              </a:ext>
            </a:extLst>
          </p:cNvPr>
          <p:cNvGrpSpPr/>
          <p:nvPr/>
        </p:nvGrpSpPr>
        <p:grpSpPr>
          <a:xfrm rot="15612951">
            <a:off x="1711432" y="555877"/>
            <a:ext cx="10079028" cy="1733280"/>
            <a:chOff x="2038414" y="2235319"/>
            <a:chExt cx="10079028" cy="1733280"/>
          </a:xfrm>
        </p:grpSpPr>
        <p:cxnSp>
          <p:nvCxnSpPr>
            <p:cNvPr id="256" name="Gerader Verbinder 255">
              <a:extLst>
                <a:ext uri="{FF2B5EF4-FFF2-40B4-BE49-F238E27FC236}">
                  <a16:creationId xmlns:a16="http://schemas.microsoft.com/office/drawing/2014/main" id="{DCCADE53-D0C9-4C10-9763-D8CFFD7F0029}"/>
                </a:ext>
              </a:extLst>
            </p:cNvPr>
            <p:cNvCxnSpPr>
              <a:cxnSpLocks/>
            </p:cNvCxnSpPr>
            <p:nvPr/>
          </p:nvCxnSpPr>
          <p:spPr>
            <a:xfrm rot="5987049" flipH="1" flipV="1">
              <a:off x="6251432" y="-1897412"/>
              <a:ext cx="1733280" cy="9998741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9DA6DB4F-10AA-47B5-91CF-64835E21F125}"/>
                </a:ext>
              </a:extLst>
            </p:cNvPr>
            <p:cNvSpPr/>
            <p:nvPr/>
          </p:nvSpPr>
          <p:spPr>
            <a:xfrm>
              <a:off x="6138565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A17F0C86-AA22-41DE-BD1E-141B841F527F}"/>
                </a:ext>
              </a:extLst>
            </p:cNvPr>
            <p:cNvSpPr/>
            <p:nvPr/>
          </p:nvSpPr>
          <p:spPr>
            <a:xfrm>
              <a:off x="3405131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102664CC-D40F-49AA-9B1D-319C79872D62}"/>
                </a:ext>
              </a:extLst>
            </p:cNvPr>
            <p:cNvSpPr/>
            <p:nvPr/>
          </p:nvSpPr>
          <p:spPr>
            <a:xfrm>
              <a:off x="4771848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D4DFB5D3-34D2-4142-8E5A-76A95D259C25}"/>
                </a:ext>
              </a:extLst>
            </p:cNvPr>
            <p:cNvSpPr/>
            <p:nvPr/>
          </p:nvSpPr>
          <p:spPr>
            <a:xfrm>
              <a:off x="2038414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A15ECED0-3FA0-41FF-A70C-BD6C8DD21377}"/>
                </a:ext>
              </a:extLst>
            </p:cNvPr>
            <p:cNvSpPr/>
            <p:nvPr/>
          </p:nvSpPr>
          <p:spPr>
            <a:xfrm>
              <a:off x="5455206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BE7CB966-2ABB-4A81-A749-383F0B69753B}"/>
                </a:ext>
              </a:extLst>
            </p:cNvPr>
            <p:cNvSpPr/>
            <p:nvPr/>
          </p:nvSpPr>
          <p:spPr>
            <a:xfrm>
              <a:off x="4088489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11C792A8-F299-42D4-BB7A-463703B45BAE}"/>
                </a:ext>
              </a:extLst>
            </p:cNvPr>
            <p:cNvSpPr/>
            <p:nvPr/>
          </p:nvSpPr>
          <p:spPr>
            <a:xfrm>
              <a:off x="2716066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BC5C65A5-D3C0-4E64-91F9-6344EF65F5FF}"/>
                </a:ext>
              </a:extLst>
            </p:cNvPr>
            <p:cNvSpPr/>
            <p:nvPr/>
          </p:nvSpPr>
          <p:spPr>
            <a:xfrm>
              <a:off x="7485413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9EBDA7C6-0D97-496A-8B9C-8DDDD10128F4}"/>
                </a:ext>
              </a:extLst>
            </p:cNvPr>
            <p:cNvSpPr/>
            <p:nvPr/>
          </p:nvSpPr>
          <p:spPr>
            <a:xfrm>
              <a:off x="10218847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D136453D-5624-411C-9603-ADA7C4852738}"/>
                </a:ext>
              </a:extLst>
            </p:cNvPr>
            <p:cNvSpPr/>
            <p:nvPr/>
          </p:nvSpPr>
          <p:spPr>
            <a:xfrm>
              <a:off x="11585564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12B0A826-C72E-45B0-B03E-80E53DCAC92A}"/>
                </a:ext>
              </a:extLst>
            </p:cNvPr>
            <p:cNvSpPr/>
            <p:nvPr/>
          </p:nvSpPr>
          <p:spPr>
            <a:xfrm>
              <a:off x="8852130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9BF9B4A6-5095-44D7-808C-C47045A43BEA}"/>
                </a:ext>
              </a:extLst>
            </p:cNvPr>
            <p:cNvSpPr/>
            <p:nvPr/>
          </p:nvSpPr>
          <p:spPr>
            <a:xfrm>
              <a:off x="10902205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B3212208-AF8B-40F5-BC3C-CE2288C8B2C2}"/>
                </a:ext>
              </a:extLst>
            </p:cNvPr>
            <p:cNvSpPr/>
            <p:nvPr/>
          </p:nvSpPr>
          <p:spPr>
            <a:xfrm>
              <a:off x="9529782" y="3041685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C61F9D03-5AE1-46DA-98C3-0E6E769F44E9}"/>
                </a:ext>
              </a:extLst>
            </p:cNvPr>
            <p:cNvSpPr/>
            <p:nvPr/>
          </p:nvSpPr>
          <p:spPr>
            <a:xfrm>
              <a:off x="8163065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A37EDD36-9517-4D97-B6DB-59C369A502B3}"/>
                </a:ext>
              </a:extLst>
            </p:cNvPr>
            <p:cNvSpPr/>
            <p:nvPr/>
          </p:nvSpPr>
          <p:spPr>
            <a:xfrm>
              <a:off x="6813716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0" name="Ellipse 279">
            <a:extLst>
              <a:ext uri="{FF2B5EF4-FFF2-40B4-BE49-F238E27FC236}">
                <a16:creationId xmlns:a16="http://schemas.microsoft.com/office/drawing/2014/main" id="{DE208ED8-5BFA-4F87-A51A-8A8CFF957C7E}"/>
              </a:ext>
            </a:extLst>
          </p:cNvPr>
          <p:cNvSpPr/>
          <p:nvPr/>
        </p:nvSpPr>
        <p:spPr>
          <a:xfrm rot="19682888">
            <a:off x="307306" y="6306153"/>
            <a:ext cx="111096" cy="11109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2" name="Ellipse 281">
            <a:extLst>
              <a:ext uri="{FF2B5EF4-FFF2-40B4-BE49-F238E27FC236}">
                <a16:creationId xmlns:a16="http://schemas.microsoft.com/office/drawing/2014/main" id="{49431E56-D1AA-4FB4-A453-5497B9F35907}"/>
              </a:ext>
            </a:extLst>
          </p:cNvPr>
          <p:cNvSpPr/>
          <p:nvPr/>
        </p:nvSpPr>
        <p:spPr>
          <a:xfrm rot="20702085">
            <a:off x="10847" y="4071801"/>
            <a:ext cx="111096" cy="11109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3" name="Ellipse 282">
            <a:extLst>
              <a:ext uri="{FF2B5EF4-FFF2-40B4-BE49-F238E27FC236}">
                <a16:creationId xmlns:a16="http://schemas.microsoft.com/office/drawing/2014/main" id="{B75B2B04-7FF1-44D1-AFD5-7FE7D124D1A0}"/>
              </a:ext>
            </a:extLst>
          </p:cNvPr>
          <p:cNvSpPr/>
          <p:nvPr/>
        </p:nvSpPr>
        <p:spPr>
          <a:xfrm>
            <a:off x="3257" y="2229054"/>
            <a:ext cx="111096" cy="11109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4" name="Ellipse 283">
            <a:extLst>
              <a:ext uri="{FF2B5EF4-FFF2-40B4-BE49-F238E27FC236}">
                <a16:creationId xmlns:a16="http://schemas.microsoft.com/office/drawing/2014/main" id="{597D83B8-11CB-4216-A58A-65CD4DCCC3A6}"/>
              </a:ext>
            </a:extLst>
          </p:cNvPr>
          <p:cNvSpPr/>
          <p:nvPr/>
        </p:nvSpPr>
        <p:spPr>
          <a:xfrm rot="20702085">
            <a:off x="12086155" y="831455"/>
            <a:ext cx="111096" cy="11109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5" name="Ellipse 284">
            <a:extLst>
              <a:ext uri="{FF2B5EF4-FFF2-40B4-BE49-F238E27FC236}">
                <a16:creationId xmlns:a16="http://schemas.microsoft.com/office/drawing/2014/main" id="{300D128E-5A6E-4C02-98CC-96491EE235C8}"/>
              </a:ext>
            </a:extLst>
          </p:cNvPr>
          <p:cNvSpPr/>
          <p:nvPr/>
        </p:nvSpPr>
        <p:spPr>
          <a:xfrm>
            <a:off x="12088984" y="2238748"/>
            <a:ext cx="111096" cy="11109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" name="Ellipse 285">
            <a:extLst>
              <a:ext uri="{FF2B5EF4-FFF2-40B4-BE49-F238E27FC236}">
                <a16:creationId xmlns:a16="http://schemas.microsoft.com/office/drawing/2014/main" id="{02FC4DDD-6CDE-4F0E-9309-763449563ACB}"/>
              </a:ext>
            </a:extLst>
          </p:cNvPr>
          <p:cNvSpPr/>
          <p:nvPr/>
        </p:nvSpPr>
        <p:spPr>
          <a:xfrm rot="6921240">
            <a:off x="4925875" y="6262481"/>
            <a:ext cx="111096" cy="11109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7" name="Ellipse 286">
            <a:extLst>
              <a:ext uri="{FF2B5EF4-FFF2-40B4-BE49-F238E27FC236}">
                <a16:creationId xmlns:a16="http://schemas.microsoft.com/office/drawing/2014/main" id="{C77166DA-1529-4D30-846F-D9F3ACC9D197}"/>
              </a:ext>
            </a:extLst>
          </p:cNvPr>
          <p:cNvSpPr/>
          <p:nvPr/>
        </p:nvSpPr>
        <p:spPr>
          <a:xfrm rot="19682888">
            <a:off x="9547562" y="552713"/>
            <a:ext cx="111096" cy="11109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8" name="Ellipse 287">
            <a:extLst>
              <a:ext uri="{FF2B5EF4-FFF2-40B4-BE49-F238E27FC236}">
                <a16:creationId xmlns:a16="http://schemas.microsoft.com/office/drawing/2014/main" id="{BF800008-BF1B-4078-82D7-0DDA15E2CDE6}"/>
              </a:ext>
            </a:extLst>
          </p:cNvPr>
          <p:cNvSpPr/>
          <p:nvPr/>
        </p:nvSpPr>
        <p:spPr>
          <a:xfrm rot="3238006">
            <a:off x="9814519" y="6326779"/>
            <a:ext cx="111096" cy="11109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8" name="Gruppieren 197">
            <a:extLst>
              <a:ext uri="{FF2B5EF4-FFF2-40B4-BE49-F238E27FC236}">
                <a16:creationId xmlns:a16="http://schemas.microsoft.com/office/drawing/2014/main" id="{CFBDF726-C783-4A8F-9A33-52107E625196}"/>
              </a:ext>
            </a:extLst>
          </p:cNvPr>
          <p:cNvGrpSpPr/>
          <p:nvPr/>
        </p:nvGrpSpPr>
        <p:grpSpPr>
          <a:xfrm rot="1691560">
            <a:off x="1844129" y="-207897"/>
            <a:ext cx="11009490" cy="5473224"/>
            <a:chOff x="533929" y="348849"/>
            <a:chExt cx="11009490" cy="5473224"/>
          </a:xfrm>
        </p:grpSpPr>
        <p:cxnSp>
          <p:nvCxnSpPr>
            <p:cNvPr id="199" name="Gerader Verbinder 198">
              <a:extLst>
                <a:ext uri="{FF2B5EF4-FFF2-40B4-BE49-F238E27FC236}">
                  <a16:creationId xmlns:a16="http://schemas.microsoft.com/office/drawing/2014/main" id="{FC2569C8-DB19-4C00-B297-31C3928CFD2A}"/>
                </a:ext>
              </a:extLst>
            </p:cNvPr>
            <p:cNvCxnSpPr>
              <a:cxnSpLocks/>
              <a:endCxn id="211" idx="2"/>
            </p:cNvCxnSpPr>
            <p:nvPr/>
          </p:nvCxnSpPr>
          <p:spPr>
            <a:xfrm rot="19908440">
              <a:off x="533929" y="348849"/>
              <a:ext cx="10211225" cy="5473224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FE469BBB-A506-47BA-BA1D-0F5ADEEB85C3}"/>
                </a:ext>
              </a:extLst>
            </p:cNvPr>
            <p:cNvSpPr/>
            <p:nvPr/>
          </p:nvSpPr>
          <p:spPr>
            <a:xfrm>
              <a:off x="6138565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D0D24AE1-9533-4AEE-AC88-17B7D0A8812A}"/>
                </a:ext>
              </a:extLst>
            </p:cNvPr>
            <p:cNvSpPr/>
            <p:nvPr/>
          </p:nvSpPr>
          <p:spPr>
            <a:xfrm>
              <a:off x="671697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7E3678C6-F7B0-4CC9-8CDB-EA0A7E811A97}"/>
                </a:ext>
              </a:extLst>
            </p:cNvPr>
            <p:cNvSpPr/>
            <p:nvPr/>
          </p:nvSpPr>
          <p:spPr>
            <a:xfrm>
              <a:off x="3405131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21585F7B-BDC4-441A-94EC-FD1D9C446837}"/>
                </a:ext>
              </a:extLst>
            </p:cNvPr>
            <p:cNvSpPr/>
            <p:nvPr/>
          </p:nvSpPr>
          <p:spPr>
            <a:xfrm>
              <a:off x="4771848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431BA55D-B2D7-4E16-B919-9A869FCDB4C9}"/>
                </a:ext>
              </a:extLst>
            </p:cNvPr>
            <p:cNvSpPr/>
            <p:nvPr/>
          </p:nvSpPr>
          <p:spPr>
            <a:xfrm>
              <a:off x="1935561" y="3034899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1E20A6A3-C19C-4FFF-87BD-EA7A672CADBF}"/>
                </a:ext>
              </a:extLst>
            </p:cNvPr>
            <p:cNvSpPr/>
            <p:nvPr/>
          </p:nvSpPr>
          <p:spPr>
            <a:xfrm>
              <a:off x="5455206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EACBA86A-4AFB-4446-B377-1B638A671554}"/>
                </a:ext>
              </a:extLst>
            </p:cNvPr>
            <p:cNvSpPr/>
            <p:nvPr/>
          </p:nvSpPr>
          <p:spPr>
            <a:xfrm>
              <a:off x="4088489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EB5BDA57-B7A3-4AB8-9F29-B6B446E8A935}"/>
                </a:ext>
              </a:extLst>
            </p:cNvPr>
            <p:cNvSpPr/>
            <p:nvPr/>
          </p:nvSpPr>
          <p:spPr>
            <a:xfrm>
              <a:off x="2716066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BD22E894-B093-4F3D-8F88-10567EC7CD5F}"/>
                </a:ext>
              </a:extLst>
            </p:cNvPr>
            <p:cNvSpPr/>
            <p:nvPr/>
          </p:nvSpPr>
          <p:spPr>
            <a:xfrm>
              <a:off x="1349349" y="3042221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24047462-A5BE-4DBB-8A67-F0F79B3CFCF2}"/>
                </a:ext>
              </a:extLst>
            </p:cNvPr>
            <p:cNvSpPr/>
            <p:nvPr/>
          </p:nvSpPr>
          <p:spPr>
            <a:xfrm>
              <a:off x="7485413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3125A6A1-B075-4F64-B56C-92A5004F4364}"/>
                </a:ext>
              </a:extLst>
            </p:cNvPr>
            <p:cNvSpPr/>
            <p:nvPr/>
          </p:nvSpPr>
          <p:spPr>
            <a:xfrm>
              <a:off x="10218847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4A1E9869-5949-4B52-AD78-E9AA7DA08EB5}"/>
                </a:ext>
              </a:extLst>
            </p:cNvPr>
            <p:cNvSpPr/>
            <p:nvPr/>
          </p:nvSpPr>
          <p:spPr>
            <a:xfrm>
              <a:off x="11432323" y="3029778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35652730-37F3-4ED5-84E2-D26B067B05E2}"/>
                </a:ext>
              </a:extLst>
            </p:cNvPr>
            <p:cNvSpPr/>
            <p:nvPr/>
          </p:nvSpPr>
          <p:spPr>
            <a:xfrm>
              <a:off x="8852130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109E7628-2E4B-40D1-B5DF-FC23E1C0071B}"/>
                </a:ext>
              </a:extLst>
            </p:cNvPr>
            <p:cNvSpPr/>
            <p:nvPr/>
          </p:nvSpPr>
          <p:spPr>
            <a:xfrm>
              <a:off x="10902205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B654A12A-94AC-4E30-8325-F2601C654515}"/>
                </a:ext>
              </a:extLst>
            </p:cNvPr>
            <p:cNvSpPr/>
            <p:nvPr/>
          </p:nvSpPr>
          <p:spPr>
            <a:xfrm>
              <a:off x="9529782" y="3041685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10F47C22-1140-4E36-ABE1-EB11722FF494}"/>
                </a:ext>
              </a:extLst>
            </p:cNvPr>
            <p:cNvSpPr/>
            <p:nvPr/>
          </p:nvSpPr>
          <p:spPr>
            <a:xfrm>
              <a:off x="8163065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3CF9CE38-A2E7-4733-8C52-7714D09CD3AC}"/>
                </a:ext>
              </a:extLst>
            </p:cNvPr>
            <p:cNvSpPr/>
            <p:nvPr/>
          </p:nvSpPr>
          <p:spPr>
            <a:xfrm>
              <a:off x="6813716" y="3041953"/>
              <a:ext cx="111096" cy="11109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Water – </a:t>
            </a:r>
            <a:r>
              <a:rPr lang="en-US" dirty="0" err="1"/>
              <a:t>Epipolar</a:t>
            </a:r>
            <a:r>
              <a:rPr lang="en-US" dirty="0"/>
              <a:t> sampling</a:t>
            </a:r>
          </a:p>
        </p:txBody>
      </p:sp>
      <p:sp>
        <p:nvSpPr>
          <p:cNvPr id="142" name="Sonne 141">
            <a:extLst>
              <a:ext uri="{FF2B5EF4-FFF2-40B4-BE49-F238E27FC236}">
                <a16:creationId xmlns:a16="http://schemas.microsoft.com/office/drawing/2014/main" id="{5E868B35-894C-4543-A721-E534F5F466A7}"/>
              </a:ext>
            </a:extLst>
          </p:cNvPr>
          <p:cNvSpPr/>
          <p:nvPr/>
        </p:nvSpPr>
        <p:spPr>
          <a:xfrm>
            <a:off x="6658567" y="2067765"/>
            <a:ext cx="459380" cy="459380"/>
          </a:xfrm>
          <a:prstGeom prst="sun">
            <a:avLst/>
          </a:prstGeom>
          <a:ln>
            <a:solidFill>
              <a:schemeClr val="tx2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ectangle 1">
            <a:extLst>
              <a:ext uri="{FF2B5EF4-FFF2-40B4-BE49-F238E27FC236}">
                <a16:creationId xmlns:a16="http://schemas.microsoft.com/office/drawing/2014/main" id="{390B9874-C271-4C68-B479-828F4AB872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 -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Water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34587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5486F91B-FD56-44EA-BC9B-7DF765E1C4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6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6074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Water – </a:t>
            </a:r>
            <a:r>
              <a:rPr lang="en-US" dirty="0" err="1"/>
              <a:t>Epipolar</a:t>
            </a:r>
            <a:r>
              <a:rPr lang="en-US" dirty="0"/>
              <a:t> sampling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939A3-6716-405B-B055-FA3594B3D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6479"/>
            <a:ext cx="10515600" cy="489800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Introduced by Engelhardt and </a:t>
            </a:r>
            <a:r>
              <a:rPr lang="en-US" dirty="0" err="1"/>
              <a:t>Dachsbacher</a:t>
            </a:r>
            <a:r>
              <a:rPr lang="en-US" dirty="0"/>
              <a:t> in 2010 [Engelhardt10]</a:t>
            </a:r>
          </a:p>
          <a:p>
            <a:r>
              <a:rPr lang="en-US" dirty="0"/>
              <a:t>Implementation inspired by [Yusov13] </a:t>
            </a:r>
          </a:p>
          <a:p>
            <a:r>
              <a:rPr lang="en-US" dirty="0" err="1"/>
              <a:t>Epipolar</a:t>
            </a:r>
            <a:r>
              <a:rPr lang="en-US" dirty="0"/>
              <a:t> sampling is an optimization based on the observation that light shafts emanate radially from the position of the light on screen</a:t>
            </a:r>
          </a:p>
          <a:p>
            <a:r>
              <a:rPr lang="en-US" dirty="0"/>
              <a:t>In-scattered radiance is mostly smoothly along this </a:t>
            </a:r>
            <a:r>
              <a:rPr lang="en-US" dirty="0" err="1"/>
              <a:t>epipolar</a:t>
            </a:r>
            <a:r>
              <a:rPr lang="en-US" dirty="0"/>
              <a:t> lines in screen space</a:t>
            </a:r>
          </a:p>
          <a:p>
            <a:r>
              <a:rPr lang="en-US" dirty="0"/>
              <a:t>Sparsely place ray march samples on </a:t>
            </a:r>
            <a:r>
              <a:rPr lang="en-US" dirty="0" err="1"/>
              <a:t>eipolar</a:t>
            </a:r>
            <a:r>
              <a:rPr lang="en-US" dirty="0"/>
              <a:t> lines and interpolate between them </a:t>
            </a:r>
          </a:p>
          <a:p>
            <a:r>
              <a:rPr lang="en-US" dirty="0"/>
              <a:t>Place additional samples at depth discontinuities to catch high frequency light changes</a:t>
            </a:r>
          </a:p>
          <a:p>
            <a:r>
              <a:rPr lang="en-US" dirty="0"/>
              <a:t>Water can be treated as homogeneous media which is important for </a:t>
            </a:r>
            <a:r>
              <a:rPr lang="en-US" dirty="0" err="1"/>
              <a:t>epipolar</a:t>
            </a:r>
            <a:r>
              <a:rPr lang="en-US" dirty="0"/>
              <a:t> sampling  </a:t>
            </a:r>
          </a:p>
          <a:p>
            <a:r>
              <a:rPr lang="en-US" dirty="0"/>
              <a:t>We use it for single directional light source ( sun or moon ) only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ED943E4D-1D4E-4118-8876-6260F1B5AD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 -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Water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66542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afik 96">
            <a:extLst>
              <a:ext uri="{FF2B5EF4-FFF2-40B4-BE49-F238E27FC236}">
                <a16:creationId xmlns:a16="http://schemas.microsoft.com/office/drawing/2014/main" id="{E5199C3B-3A9B-41DF-8824-B163D86F60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6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6074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Water – Sample generation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939A3-6716-405B-B055-FA3594B3D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6479"/>
            <a:ext cx="5257800" cy="489800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Find start and end points for all </a:t>
            </a:r>
            <a:r>
              <a:rPr lang="en-US" dirty="0" err="1"/>
              <a:t>epipolar</a:t>
            </a:r>
            <a:r>
              <a:rPr lang="en-US" dirty="0"/>
              <a:t> lines</a:t>
            </a:r>
          </a:p>
          <a:p>
            <a:pPr lvl="1"/>
            <a:r>
              <a:rPr lang="en-US" dirty="0"/>
              <a:t>Project light on screen</a:t>
            </a:r>
          </a:p>
          <a:p>
            <a:pPr lvl="1"/>
            <a:r>
              <a:rPr lang="en-US" dirty="0"/>
              <a:t>If light is on screen</a:t>
            </a:r>
          </a:p>
          <a:p>
            <a:pPr lvl="2"/>
            <a:r>
              <a:rPr lang="en-US" dirty="0"/>
              <a:t>start point is the lights screen space position</a:t>
            </a:r>
          </a:p>
          <a:p>
            <a:pPr lvl="1"/>
            <a:r>
              <a:rPr lang="en-US" dirty="0"/>
              <a:t>If light is outside of screen</a:t>
            </a:r>
          </a:p>
          <a:p>
            <a:pPr lvl="2"/>
            <a:r>
              <a:rPr lang="en-US" dirty="0"/>
              <a:t>some lines are complete outside and became invalid</a:t>
            </a:r>
          </a:p>
          <a:p>
            <a:pPr lvl="2"/>
            <a:r>
              <a:rPr lang="en-US" dirty="0"/>
              <a:t>The remaining lines need to be intersected and truncated against the screen borders</a:t>
            </a:r>
          </a:p>
          <a:p>
            <a:pPr lvl="1"/>
            <a:r>
              <a:rPr lang="en-US" dirty="0"/>
              <a:t>Equidistantly placing end points along the border of the screen</a:t>
            </a:r>
          </a:p>
          <a:p>
            <a:pPr lvl="1"/>
            <a:r>
              <a:rPr lang="en-US" dirty="0"/>
              <a:t>Store start and endpoints in buffer</a:t>
            </a: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D3FA0F3E-0179-43DA-9906-6D2F282952FE}"/>
              </a:ext>
            </a:extLst>
          </p:cNvPr>
          <p:cNvSpPr/>
          <p:nvPr/>
        </p:nvSpPr>
        <p:spPr>
          <a:xfrm>
            <a:off x="7481454" y="3835517"/>
            <a:ext cx="3872345" cy="22167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385AB574-81E8-442A-9119-C93AE0896D8F}"/>
              </a:ext>
            </a:extLst>
          </p:cNvPr>
          <p:cNvSpPr/>
          <p:nvPr/>
        </p:nvSpPr>
        <p:spPr>
          <a:xfrm>
            <a:off x="7421417" y="3775481"/>
            <a:ext cx="120072" cy="120072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3DA7F254-860C-49D9-996F-B5FA107100E6}"/>
              </a:ext>
            </a:extLst>
          </p:cNvPr>
          <p:cNvSpPr/>
          <p:nvPr/>
        </p:nvSpPr>
        <p:spPr>
          <a:xfrm>
            <a:off x="11293764" y="3784572"/>
            <a:ext cx="120072" cy="12007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BBA0DE15-2C8B-4273-A2E2-ED1B2FFB998B}"/>
              </a:ext>
            </a:extLst>
          </p:cNvPr>
          <p:cNvSpPr/>
          <p:nvPr/>
        </p:nvSpPr>
        <p:spPr>
          <a:xfrm>
            <a:off x="11293764" y="5983117"/>
            <a:ext cx="120072" cy="12007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CA6295AA-3EC6-404B-8AB8-56894D724269}"/>
              </a:ext>
            </a:extLst>
          </p:cNvPr>
          <p:cNvSpPr/>
          <p:nvPr/>
        </p:nvSpPr>
        <p:spPr>
          <a:xfrm>
            <a:off x="7421417" y="5992208"/>
            <a:ext cx="120072" cy="120072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8691044B-2C05-42CF-BAD1-4CBA5773906A}"/>
              </a:ext>
            </a:extLst>
          </p:cNvPr>
          <p:cNvSpPr/>
          <p:nvPr/>
        </p:nvSpPr>
        <p:spPr>
          <a:xfrm>
            <a:off x="7421417" y="4851204"/>
            <a:ext cx="120072" cy="120072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51DD0E29-7963-4C83-B67F-1444692C6ADF}"/>
              </a:ext>
            </a:extLst>
          </p:cNvPr>
          <p:cNvSpPr/>
          <p:nvPr/>
        </p:nvSpPr>
        <p:spPr>
          <a:xfrm>
            <a:off x="9357590" y="5992208"/>
            <a:ext cx="120072" cy="12007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2615A0EE-34FF-42FF-A244-53F8F5B2886F}"/>
              </a:ext>
            </a:extLst>
          </p:cNvPr>
          <p:cNvSpPr/>
          <p:nvPr/>
        </p:nvSpPr>
        <p:spPr>
          <a:xfrm>
            <a:off x="11293764" y="4883844"/>
            <a:ext cx="120072" cy="12007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971C9C8A-F4DB-4FE6-9AA1-9BDD849AC516}"/>
              </a:ext>
            </a:extLst>
          </p:cNvPr>
          <p:cNvSpPr/>
          <p:nvPr/>
        </p:nvSpPr>
        <p:spPr>
          <a:xfrm>
            <a:off x="9357590" y="3779327"/>
            <a:ext cx="120072" cy="12007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DFBBD1DC-6DB7-4247-BF14-B48F5E73757B}"/>
              </a:ext>
            </a:extLst>
          </p:cNvPr>
          <p:cNvSpPr/>
          <p:nvPr/>
        </p:nvSpPr>
        <p:spPr>
          <a:xfrm>
            <a:off x="10355695" y="6006722"/>
            <a:ext cx="120072" cy="12007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6237FF78-F004-455E-9FC3-B5EBCCDA500A}"/>
              </a:ext>
            </a:extLst>
          </p:cNvPr>
          <p:cNvSpPr/>
          <p:nvPr/>
        </p:nvSpPr>
        <p:spPr>
          <a:xfrm>
            <a:off x="10355695" y="3793841"/>
            <a:ext cx="120072" cy="12007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E6D1D1CA-A6EC-4D1E-84F6-F8CF1805663B}"/>
              </a:ext>
            </a:extLst>
          </p:cNvPr>
          <p:cNvSpPr/>
          <p:nvPr/>
        </p:nvSpPr>
        <p:spPr>
          <a:xfrm>
            <a:off x="8359485" y="6006722"/>
            <a:ext cx="120072" cy="12007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F106EC6E-B511-4E58-87D5-43A2D3EEF282}"/>
              </a:ext>
            </a:extLst>
          </p:cNvPr>
          <p:cNvSpPr/>
          <p:nvPr/>
        </p:nvSpPr>
        <p:spPr>
          <a:xfrm>
            <a:off x="8359485" y="3793841"/>
            <a:ext cx="120072" cy="12007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3D79FC5F-36A2-4742-A9AF-5B2036D1251B}"/>
              </a:ext>
            </a:extLst>
          </p:cNvPr>
          <p:cNvSpPr/>
          <p:nvPr/>
        </p:nvSpPr>
        <p:spPr>
          <a:xfrm>
            <a:off x="7421417" y="4294174"/>
            <a:ext cx="120072" cy="120072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B9621910-3391-45FF-B5F4-15163646E811}"/>
              </a:ext>
            </a:extLst>
          </p:cNvPr>
          <p:cNvSpPr/>
          <p:nvPr/>
        </p:nvSpPr>
        <p:spPr>
          <a:xfrm>
            <a:off x="11293764" y="4326814"/>
            <a:ext cx="120072" cy="12007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19A03869-553E-487E-AF94-D68A0FADB798}"/>
              </a:ext>
            </a:extLst>
          </p:cNvPr>
          <p:cNvSpPr/>
          <p:nvPr/>
        </p:nvSpPr>
        <p:spPr>
          <a:xfrm>
            <a:off x="7421416" y="5400322"/>
            <a:ext cx="120072" cy="120072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B36C2968-DA1A-4BD8-9CFE-7750CED6BBC9}"/>
              </a:ext>
            </a:extLst>
          </p:cNvPr>
          <p:cNvSpPr/>
          <p:nvPr/>
        </p:nvSpPr>
        <p:spPr>
          <a:xfrm>
            <a:off x="11293763" y="5432962"/>
            <a:ext cx="120072" cy="12007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3" name="Gerader Verbinder 102">
            <a:extLst>
              <a:ext uri="{FF2B5EF4-FFF2-40B4-BE49-F238E27FC236}">
                <a16:creationId xmlns:a16="http://schemas.microsoft.com/office/drawing/2014/main" id="{C091E521-FA02-449B-ABE0-D50CBA9E2BD9}"/>
              </a:ext>
            </a:extLst>
          </p:cNvPr>
          <p:cNvCxnSpPr>
            <a:cxnSpLocks/>
            <a:stCxn id="26" idx="3"/>
          </p:cNvCxnSpPr>
          <p:nvPr/>
        </p:nvCxnSpPr>
        <p:spPr>
          <a:xfrm flipH="1">
            <a:off x="6547727" y="3877969"/>
            <a:ext cx="891274" cy="973235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8" name="Gerader Verbinder 107">
            <a:extLst>
              <a:ext uri="{FF2B5EF4-FFF2-40B4-BE49-F238E27FC236}">
                <a16:creationId xmlns:a16="http://schemas.microsoft.com/office/drawing/2014/main" id="{0AEA68C8-A7E7-4C82-9CDC-259EAE548D9A}"/>
              </a:ext>
            </a:extLst>
          </p:cNvPr>
          <p:cNvCxnSpPr>
            <a:cxnSpLocks/>
            <a:stCxn id="38" idx="2"/>
          </p:cNvCxnSpPr>
          <p:nvPr/>
        </p:nvCxnSpPr>
        <p:spPr>
          <a:xfrm flipH="1">
            <a:off x="6547727" y="4354210"/>
            <a:ext cx="873690" cy="496994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11" name="Gerader Verbinder 110">
            <a:extLst>
              <a:ext uri="{FF2B5EF4-FFF2-40B4-BE49-F238E27FC236}">
                <a16:creationId xmlns:a16="http://schemas.microsoft.com/office/drawing/2014/main" id="{79069F84-58BE-4711-BE52-34D0708967F5}"/>
              </a:ext>
            </a:extLst>
          </p:cNvPr>
          <p:cNvCxnSpPr>
            <a:cxnSpLocks/>
            <a:stCxn id="30" idx="2"/>
          </p:cNvCxnSpPr>
          <p:nvPr/>
        </p:nvCxnSpPr>
        <p:spPr>
          <a:xfrm flipH="1" flipV="1">
            <a:off x="6547727" y="4865058"/>
            <a:ext cx="873690" cy="46182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14" name="Gerader Verbinder 113">
            <a:extLst>
              <a:ext uri="{FF2B5EF4-FFF2-40B4-BE49-F238E27FC236}">
                <a16:creationId xmlns:a16="http://schemas.microsoft.com/office/drawing/2014/main" id="{9A77CE7C-CE4C-4CBF-B39E-10883271985E}"/>
              </a:ext>
            </a:extLst>
          </p:cNvPr>
          <p:cNvCxnSpPr>
            <a:cxnSpLocks/>
            <a:stCxn id="40" idx="2"/>
          </p:cNvCxnSpPr>
          <p:nvPr/>
        </p:nvCxnSpPr>
        <p:spPr>
          <a:xfrm flipH="1" flipV="1">
            <a:off x="6547728" y="4865058"/>
            <a:ext cx="873688" cy="595300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0" name="Gerader Verbinder 119">
            <a:extLst>
              <a:ext uri="{FF2B5EF4-FFF2-40B4-BE49-F238E27FC236}">
                <a16:creationId xmlns:a16="http://schemas.microsoft.com/office/drawing/2014/main" id="{6F02599A-FEA6-490C-864D-281AF0FEFA3B}"/>
              </a:ext>
            </a:extLst>
          </p:cNvPr>
          <p:cNvCxnSpPr>
            <a:cxnSpLocks/>
            <a:stCxn id="37" idx="3"/>
          </p:cNvCxnSpPr>
          <p:nvPr/>
        </p:nvCxnSpPr>
        <p:spPr>
          <a:xfrm flipH="1">
            <a:off x="6547727" y="3896329"/>
            <a:ext cx="1829342" cy="968729"/>
          </a:xfrm>
          <a:prstGeom prst="line">
            <a:avLst/>
          </a:pr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3" name="Gerader Verbinder 122">
            <a:extLst>
              <a:ext uri="{FF2B5EF4-FFF2-40B4-BE49-F238E27FC236}">
                <a16:creationId xmlns:a16="http://schemas.microsoft.com/office/drawing/2014/main" id="{2BCD823C-8A7F-4ED8-AEEF-85D2BB50E613}"/>
              </a:ext>
            </a:extLst>
          </p:cNvPr>
          <p:cNvCxnSpPr>
            <a:cxnSpLocks/>
            <a:stCxn id="33" idx="3"/>
          </p:cNvCxnSpPr>
          <p:nvPr/>
        </p:nvCxnSpPr>
        <p:spPr>
          <a:xfrm flipH="1">
            <a:off x="6547728" y="3881815"/>
            <a:ext cx="2827446" cy="983243"/>
          </a:xfrm>
          <a:prstGeom prst="line">
            <a:avLst/>
          </a:pr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6" name="Gerader Verbinder 125">
            <a:extLst>
              <a:ext uri="{FF2B5EF4-FFF2-40B4-BE49-F238E27FC236}">
                <a16:creationId xmlns:a16="http://schemas.microsoft.com/office/drawing/2014/main" id="{E062D04F-CD66-4A9A-90EB-27155771D590}"/>
              </a:ext>
            </a:extLst>
          </p:cNvPr>
          <p:cNvCxnSpPr>
            <a:cxnSpLocks/>
            <a:stCxn id="35" idx="3"/>
          </p:cNvCxnSpPr>
          <p:nvPr/>
        </p:nvCxnSpPr>
        <p:spPr>
          <a:xfrm flipH="1">
            <a:off x="6547727" y="3896329"/>
            <a:ext cx="3825552" cy="968729"/>
          </a:xfrm>
          <a:prstGeom prst="line">
            <a:avLst/>
          </a:pr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9" name="Gerader Verbinder 128">
            <a:extLst>
              <a:ext uri="{FF2B5EF4-FFF2-40B4-BE49-F238E27FC236}">
                <a16:creationId xmlns:a16="http://schemas.microsoft.com/office/drawing/2014/main" id="{9F3F7E21-DEED-41E0-9D79-DE0041EF8960}"/>
              </a:ext>
            </a:extLst>
          </p:cNvPr>
          <p:cNvCxnSpPr>
            <a:cxnSpLocks/>
            <a:stCxn id="27" idx="3"/>
          </p:cNvCxnSpPr>
          <p:nvPr/>
        </p:nvCxnSpPr>
        <p:spPr>
          <a:xfrm flipH="1">
            <a:off x="6547728" y="3887060"/>
            <a:ext cx="4763620" cy="963828"/>
          </a:xfrm>
          <a:prstGeom prst="line">
            <a:avLst/>
          </a:pr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32" name="Gerader Verbinder 131">
            <a:extLst>
              <a:ext uri="{FF2B5EF4-FFF2-40B4-BE49-F238E27FC236}">
                <a16:creationId xmlns:a16="http://schemas.microsoft.com/office/drawing/2014/main" id="{DDDD974B-68D4-41B5-B753-9B9F8443CE34}"/>
              </a:ext>
            </a:extLst>
          </p:cNvPr>
          <p:cNvCxnSpPr>
            <a:cxnSpLocks/>
            <a:stCxn id="39" idx="2"/>
          </p:cNvCxnSpPr>
          <p:nvPr/>
        </p:nvCxnSpPr>
        <p:spPr>
          <a:xfrm flipH="1">
            <a:off x="6547726" y="4386850"/>
            <a:ext cx="4746038" cy="473307"/>
          </a:xfrm>
          <a:prstGeom prst="line">
            <a:avLst/>
          </a:pr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35" name="Gerader Verbinder 134">
            <a:extLst>
              <a:ext uri="{FF2B5EF4-FFF2-40B4-BE49-F238E27FC236}">
                <a16:creationId xmlns:a16="http://schemas.microsoft.com/office/drawing/2014/main" id="{C232D00E-F7CE-4201-9D9C-306836B9C2E6}"/>
              </a:ext>
            </a:extLst>
          </p:cNvPr>
          <p:cNvCxnSpPr>
            <a:cxnSpLocks/>
            <a:stCxn id="32" idx="2"/>
          </p:cNvCxnSpPr>
          <p:nvPr/>
        </p:nvCxnSpPr>
        <p:spPr>
          <a:xfrm flipH="1" flipV="1">
            <a:off x="6547726" y="4860471"/>
            <a:ext cx="4746038" cy="83409"/>
          </a:xfrm>
          <a:prstGeom prst="line">
            <a:avLst/>
          </a:pr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38" name="Gerader Verbinder 137">
            <a:extLst>
              <a:ext uri="{FF2B5EF4-FFF2-40B4-BE49-F238E27FC236}">
                <a16:creationId xmlns:a16="http://schemas.microsoft.com/office/drawing/2014/main" id="{3AC5A51B-18FB-43A1-9201-EF2092FBEA42}"/>
              </a:ext>
            </a:extLst>
          </p:cNvPr>
          <p:cNvCxnSpPr>
            <a:cxnSpLocks/>
            <a:stCxn id="41" idx="2"/>
          </p:cNvCxnSpPr>
          <p:nvPr/>
        </p:nvCxnSpPr>
        <p:spPr>
          <a:xfrm flipH="1" flipV="1">
            <a:off x="6547725" y="4865402"/>
            <a:ext cx="4746038" cy="627596"/>
          </a:xfrm>
          <a:prstGeom prst="line">
            <a:avLst/>
          </a:pr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42" name="Gerader Verbinder 141">
            <a:extLst>
              <a:ext uri="{FF2B5EF4-FFF2-40B4-BE49-F238E27FC236}">
                <a16:creationId xmlns:a16="http://schemas.microsoft.com/office/drawing/2014/main" id="{4BFB7179-FA19-4CAB-8918-F2871E36826F}"/>
              </a:ext>
            </a:extLst>
          </p:cNvPr>
          <p:cNvCxnSpPr>
            <a:cxnSpLocks/>
            <a:stCxn id="28" idx="2"/>
          </p:cNvCxnSpPr>
          <p:nvPr/>
        </p:nvCxnSpPr>
        <p:spPr>
          <a:xfrm flipH="1" flipV="1">
            <a:off x="6547724" y="4865059"/>
            <a:ext cx="4746040" cy="1178094"/>
          </a:xfrm>
          <a:prstGeom prst="line">
            <a:avLst/>
          </a:pr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45" name="Gerader Verbinder 144">
            <a:extLst>
              <a:ext uri="{FF2B5EF4-FFF2-40B4-BE49-F238E27FC236}">
                <a16:creationId xmlns:a16="http://schemas.microsoft.com/office/drawing/2014/main" id="{A7418400-AB28-41FF-BC40-02BA69CEB96F}"/>
              </a:ext>
            </a:extLst>
          </p:cNvPr>
          <p:cNvCxnSpPr>
            <a:cxnSpLocks/>
            <a:stCxn id="34" idx="1"/>
          </p:cNvCxnSpPr>
          <p:nvPr/>
        </p:nvCxnSpPr>
        <p:spPr>
          <a:xfrm flipH="1" flipV="1">
            <a:off x="6547725" y="4865058"/>
            <a:ext cx="3825554" cy="1159248"/>
          </a:xfrm>
          <a:prstGeom prst="line">
            <a:avLst/>
          </a:pr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48" name="Gerader Verbinder 147">
            <a:extLst>
              <a:ext uri="{FF2B5EF4-FFF2-40B4-BE49-F238E27FC236}">
                <a16:creationId xmlns:a16="http://schemas.microsoft.com/office/drawing/2014/main" id="{E6BCA0B6-59C3-4FC6-80A9-D0A3056FE02C}"/>
              </a:ext>
            </a:extLst>
          </p:cNvPr>
          <p:cNvCxnSpPr>
            <a:cxnSpLocks/>
            <a:stCxn id="31" idx="2"/>
          </p:cNvCxnSpPr>
          <p:nvPr/>
        </p:nvCxnSpPr>
        <p:spPr>
          <a:xfrm flipH="1" flipV="1">
            <a:off x="6547724" y="4872744"/>
            <a:ext cx="2809866" cy="1179500"/>
          </a:xfrm>
          <a:prstGeom prst="line">
            <a:avLst/>
          </a:pr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51" name="Gerader Verbinder 150">
            <a:extLst>
              <a:ext uri="{FF2B5EF4-FFF2-40B4-BE49-F238E27FC236}">
                <a16:creationId xmlns:a16="http://schemas.microsoft.com/office/drawing/2014/main" id="{824FA544-BC62-46C6-A443-C60F3E828782}"/>
              </a:ext>
            </a:extLst>
          </p:cNvPr>
          <p:cNvCxnSpPr>
            <a:cxnSpLocks/>
            <a:stCxn id="36" idx="1"/>
          </p:cNvCxnSpPr>
          <p:nvPr/>
        </p:nvCxnSpPr>
        <p:spPr>
          <a:xfrm flipH="1" flipV="1">
            <a:off x="6547725" y="4864744"/>
            <a:ext cx="1829344" cy="1159562"/>
          </a:xfrm>
          <a:prstGeom prst="line">
            <a:avLst/>
          </a:pr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17" name="Gerader Verbinder 116">
            <a:extLst>
              <a:ext uri="{FF2B5EF4-FFF2-40B4-BE49-F238E27FC236}">
                <a16:creationId xmlns:a16="http://schemas.microsoft.com/office/drawing/2014/main" id="{9F341495-FB88-48E9-8435-8556E3F6E25D}"/>
              </a:ext>
            </a:extLst>
          </p:cNvPr>
          <p:cNvCxnSpPr>
            <a:cxnSpLocks/>
            <a:stCxn id="29" idx="1"/>
          </p:cNvCxnSpPr>
          <p:nvPr/>
        </p:nvCxnSpPr>
        <p:spPr>
          <a:xfrm flipH="1" flipV="1">
            <a:off x="6547727" y="4851204"/>
            <a:ext cx="891274" cy="1158588"/>
          </a:xfrm>
          <a:prstGeom prst="line">
            <a:avLst/>
          </a:prstGeom>
          <a:ln w="190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56" name="Ellipse 155">
            <a:extLst>
              <a:ext uri="{FF2B5EF4-FFF2-40B4-BE49-F238E27FC236}">
                <a16:creationId xmlns:a16="http://schemas.microsoft.com/office/drawing/2014/main" id="{15159B9D-81EA-46DF-8EEB-8171691DFE95}"/>
              </a:ext>
            </a:extLst>
          </p:cNvPr>
          <p:cNvSpPr/>
          <p:nvPr/>
        </p:nvSpPr>
        <p:spPr>
          <a:xfrm>
            <a:off x="7445274" y="4504974"/>
            <a:ext cx="65623" cy="6562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Ellipse 157">
            <a:extLst>
              <a:ext uri="{FF2B5EF4-FFF2-40B4-BE49-F238E27FC236}">
                <a16:creationId xmlns:a16="http://schemas.microsoft.com/office/drawing/2014/main" id="{28D2C031-2A1C-4F47-9EE4-F2D241CC4EF5}"/>
              </a:ext>
            </a:extLst>
          </p:cNvPr>
          <p:cNvSpPr/>
          <p:nvPr/>
        </p:nvSpPr>
        <p:spPr>
          <a:xfrm>
            <a:off x="7758356" y="4401894"/>
            <a:ext cx="65623" cy="6562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Ellipse 158">
            <a:extLst>
              <a:ext uri="{FF2B5EF4-FFF2-40B4-BE49-F238E27FC236}">
                <a16:creationId xmlns:a16="http://schemas.microsoft.com/office/drawing/2014/main" id="{0D024364-20D1-4A21-8B8E-5A10E888AE3E}"/>
              </a:ext>
            </a:extLst>
          </p:cNvPr>
          <p:cNvSpPr/>
          <p:nvPr/>
        </p:nvSpPr>
        <p:spPr>
          <a:xfrm>
            <a:off x="8093008" y="4281777"/>
            <a:ext cx="65623" cy="6562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Ellipse 159">
            <a:extLst>
              <a:ext uri="{FF2B5EF4-FFF2-40B4-BE49-F238E27FC236}">
                <a16:creationId xmlns:a16="http://schemas.microsoft.com/office/drawing/2014/main" id="{BBAD9864-386D-4759-8A3B-467DA42A7A57}"/>
              </a:ext>
            </a:extLst>
          </p:cNvPr>
          <p:cNvSpPr/>
          <p:nvPr/>
        </p:nvSpPr>
        <p:spPr>
          <a:xfrm>
            <a:off x="8413249" y="4164548"/>
            <a:ext cx="65623" cy="6562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Ellipse 160">
            <a:extLst>
              <a:ext uri="{FF2B5EF4-FFF2-40B4-BE49-F238E27FC236}">
                <a16:creationId xmlns:a16="http://schemas.microsoft.com/office/drawing/2014/main" id="{680C9525-D6DF-45B7-9644-95C92707FC29}"/>
              </a:ext>
            </a:extLst>
          </p:cNvPr>
          <p:cNvSpPr/>
          <p:nvPr/>
        </p:nvSpPr>
        <p:spPr>
          <a:xfrm>
            <a:off x="8738876" y="4051947"/>
            <a:ext cx="65623" cy="6562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Ellipse 161">
            <a:extLst>
              <a:ext uri="{FF2B5EF4-FFF2-40B4-BE49-F238E27FC236}">
                <a16:creationId xmlns:a16="http://schemas.microsoft.com/office/drawing/2014/main" id="{51433100-9EB9-47D0-BFC4-55800FA651C6}"/>
              </a:ext>
            </a:extLst>
          </p:cNvPr>
          <p:cNvSpPr/>
          <p:nvPr/>
        </p:nvSpPr>
        <p:spPr>
          <a:xfrm>
            <a:off x="9079679" y="3932160"/>
            <a:ext cx="65623" cy="6562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Sonne 86">
            <a:extLst>
              <a:ext uri="{FF2B5EF4-FFF2-40B4-BE49-F238E27FC236}">
                <a16:creationId xmlns:a16="http://schemas.microsoft.com/office/drawing/2014/main" id="{435877A3-F9B5-49E0-B123-62D0E38188F2}"/>
              </a:ext>
            </a:extLst>
          </p:cNvPr>
          <p:cNvSpPr/>
          <p:nvPr/>
        </p:nvSpPr>
        <p:spPr>
          <a:xfrm>
            <a:off x="6402170" y="4676787"/>
            <a:ext cx="362885" cy="362885"/>
          </a:xfrm>
          <a:prstGeom prst="sun">
            <a:avLst/>
          </a:prstGeom>
          <a:ln>
            <a:solidFill>
              <a:schemeClr val="tx2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937AFC9A-D5BC-4E22-9FDA-4A2124D0F80F}"/>
              </a:ext>
            </a:extLst>
          </p:cNvPr>
          <p:cNvGrpSpPr/>
          <p:nvPr/>
        </p:nvGrpSpPr>
        <p:grpSpPr>
          <a:xfrm>
            <a:off x="7421416" y="1248083"/>
            <a:ext cx="3992420" cy="2351313"/>
            <a:chOff x="7421416" y="1248083"/>
            <a:chExt cx="3992420" cy="2351313"/>
          </a:xfrm>
        </p:grpSpPr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08E13ACE-1635-480D-9167-DE2190819D8B}"/>
                </a:ext>
              </a:extLst>
            </p:cNvPr>
            <p:cNvSpPr/>
            <p:nvPr/>
          </p:nvSpPr>
          <p:spPr>
            <a:xfrm>
              <a:off x="7481454" y="1308119"/>
              <a:ext cx="3872345" cy="221672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5" name="Gerader Verbinder 44">
              <a:extLst>
                <a:ext uri="{FF2B5EF4-FFF2-40B4-BE49-F238E27FC236}">
                  <a16:creationId xmlns:a16="http://schemas.microsoft.com/office/drawing/2014/main" id="{F9723C82-F710-4DDE-B174-5EEE660ED012}"/>
                </a:ext>
              </a:extLst>
            </p:cNvPr>
            <p:cNvCxnSpPr>
              <a:endCxn id="7" idx="5"/>
            </p:cNvCxnSpPr>
            <p:nvPr/>
          </p:nvCxnSpPr>
          <p:spPr>
            <a:xfrm flipH="1" flipV="1">
              <a:off x="7523905" y="1350571"/>
              <a:ext cx="914349" cy="740627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46" name="Gerader Verbinder 45">
              <a:extLst>
                <a:ext uri="{FF2B5EF4-FFF2-40B4-BE49-F238E27FC236}">
                  <a16:creationId xmlns:a16="http://schemas.microsoft.com/office/drawing/2014/main" id="{EE6EECEA-CD07-4DB5-B73C-AC6B0422432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490691" y="1828800"/>
              <a:ext cx="947564" cy="269512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56" name="Gerader Verbinder 55">
              <a:extLst>
                <a:ext uri="{FF2B5EF4-FFF2-40B4-BE49-F238E27FC236}">
                  <a16:creationId xmlns:a16="http://schemas.microsoft.com/office/drawing/2014/main" id="{43099673-84A1-44CF-A1EE-34CCAFB3A70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90691" y="2105891"/>
              <a:ext cx="960582" cy="286327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59" name="Gerader Verbinder 58">
              <a:extLst>
                <a:ext uri="{FF2B5EF4-FFF2-40B4-BE49-F238E27FC236}">
                  <a16:creationId xmlns:a16="http://schemas.microsoft.com/office/drawing/2014/main" id="{9DB85120-BC94-4B2D-91D4-A667696780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90691" y="2096656"/>
              <a:ext cx="960582" cy="831271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65" name="Gerader Verbinder 64">
              <a:extLst>
                <a:ext uri="{FF2B5EF4-FFF2-40B4-BE49-F238E27FC236}">
                  <a16:creationId xmlns:a16="http://schemas.microsoft.com/office/drawing/2014/main" id="{94F045F9-7D87-464C-8394-B8EF6937C2D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23564" y="2087418"/>
              <a:ext cx="9237" cy="1459346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71" name="Gerader Verbinder 70">
              <a:extLst>
                <a:ext uri="{FF2B5EF4-FFF2-40B4-BE49-F238E27FC236}">
                  <a16:creationId xmlns:a16="http://schemas.microsoft.com/office/drawing/2014/main" id="{C2073FA9-974B-4BC3-90AC-17A4B12798D0}"/>
                </a:ext>
              </a:extLst>
            </p:cNvPr>
            <p:cNvCxnSpPr>
              <a:cxnSpLocks/>
            </p:cNvCxnSpPr>
            <p:nvPr/>
          </p:nvCxnSpPr>
          <p:spPr>
            <a:xfrm>
              <a:off x="8451273" y="2087418"/>
              <a:ext cx="1976582" cy="1459346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74" name="Gerader Verbinder 73">
              <a:extLst>
                <a:ext uri="{FF2B5EF4-FFF2-40B4-BE49-F238E27FC236}">
                  <a16:creationId xmlns:a16="http://schemas.microsoft.com/office/drawing/2014/main" id="{0AF45DB9-8119-4BDF-8C28-ACB4282C5474}"/>
                </a:ext>
              </a:extLst>
            </p:cNvPr>
            <p:cNvCxnSpPr>
              <a:cxnSpLocks/>
            </p:cNvCxnSpPr>
            <p:nvPr/>
          </p:nvCxnSpPr>
          <p:spPr>
            <a:xfrm>
              <a:off x="8451273" y="2105891"/>
              <a:ext cx="2900218" cy="1422400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77" name="Gerader Verbinder 76">
              <a:extLst>
                <a:ext uri="{FF2B5EF4-FFF2-40B4-BE49-F238E27FC236}">
                  <a16:creationId xmlns:a16="http://schemas.microsoft.com/office/drawing/2014/main" id="{0900E4D2-B57F-43E6-98A6-9FB20BA7F736}"/>
                </a:ext>
              </a:extLst>
            </p:cNvPr>
            <p:cNvCxnSpPr>
              <a:cxnSpLocks/>
            </p:cNvCxnSpPr>
            <p:nvPr/>
          </p:nvCxnSpPr>
          <p:spPr>
            <a:xfrm>
              <a:off x="8442037" y="2115127"/>
              <a:ext cx="2927927" cy="868218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80" name="Gerader Verbinder 79">
              <a:extLst>
                <a:ext uri="{FF2B5EF4-FFF2-40B4-BE49-F238E27FC236}">
                  <a16:creationId xmlns:a16="http://schemas.microsoft.com/office/drawing/2014/main" id="{C7EEA955-6B5A-403D-9CBB-806977064A42}"/>
                </a:ext>
              </a:extLst>
            </p:cNvPr>
            <p:cNvCxnSpPr>
              <a:cxnSpLocks/>
            </p:cNvCxnSpPr>
            <p:nvPr/>
          </p:nvCxnSpPr>
          <p:spPr>
            <a:xfrm>
              <a:off x="8442037" y="2096655"/>
              <a:ext cx="2918690" cy="323272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83" name="Gerader Verbinder 82">
              <a:extLst>
                <a:ext uri="{FF2B5EF4-FFF2-40B4-BE49-F238E27FC236}">
                  <a16:creationId xmlns:a16="http://schemas.microsoft.com/office/drawing/2014/main" id="{00CD8418-EBEA-450B-A2B3-C29F9F7C25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60509" y="1874982"/>
              <a:ext cx="2900218" cy="221673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86" name="Gerader Verbinder 85">
              <a:extLst>
                <a:ext uri="{FF2B5EF4-FFF2-40B4-BE49-F238E27FC236}">
                  <a16:creationId xmlns:a16="http://schemas.microsoft.com/office/drawing/2014/main" id="{6354ABCE-B6A0-4885-8282-256A37F3284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42037" y="1330036"/>
              <a:ext cx="2927927" cy="775855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89" name="Gerader Verbinder 88">
              <a:extLst>
                <a:ext uri="{FF2B5EF4-FFF2-40B4-BE49-F238E27FC236}">
                  <a16:creationId xmlns:a16="http://schemas.microsoft.com/office/drawing/2014/main" id="{BB9C909E-0123-4F12-BE90-1134DE01B66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32801" y="1320800"/>
              <a:ext cx="1967344" cy="775855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2" name="Gerader Verbinder 91">
              <a:extLst>
                <a:ext uri="{FF2B5EF4-FFF2-40B4-BE49-F238E27FC236}">
                  <a16:creationId xmlns:a16="http://schemas.microsoft.com/office/drawing/2014/main" id="{E5C6945B-0BAD-451C-9187-6DE360ECFE5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51273" y="1311564"/>
              <a:ext cx="979054" cy="775854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5" name="Gerader Verbinder 94">
              <a:extLst>
                <a:ext uri="{FF2B5EF4-FFF2-40B4-BE49-F238E27FC236}">
                  <a16:creationId xmlns:a16="http://schemas.microsoft.com/office/drawing/2014/main" id="{F9CA988C-C485-4D09-A201-F1E69FCDA4E3}"/>
                </a:ext>
              </a:extLst>
            </p:cNvPr>
            <p:cNvCxnSpPr>
              <a:cxnSpLocks/>
              <a:endCxn id="18" idx="4"/>
            </p:cNvCxnSpPr>
            <p:nvPr/>
          </p:nvCxnSpPr>
          <p:spPr>
            <a:xfrm flipH="1" flipV="1">
              <a:off x="8419521" y="1386515"/>
              <a:ext cx="12962" cy="650942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68" name="Gerader Verbinder 67">
              <a:extLst>
                <a:ext uri="{FF2B5EF4-FFF2-40B4-BE49-F238E27FC236}">
                  <a16:creationId xmlns:a16="http://schemas.microsoft.com/office/drawing/2014/main" id="{179B9B53-E32D-43FB-8771-DD6C80F6C334}"/>
                </a:ext>
              </a:extLst>
            </p:cNvPr>
            <p:cNvCxnSpPr>
              <a:cxnSpLocks/>
            </p:cNvCxnSpPr>
            <p:nvPr/>
          </p:nvCxnSpPr>
          <p:spPr>
            <a:xfrm>
              <a:off x="8494120" y="2216728"/>
              <a:ext cx="936207" cy="1320799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3014A8EB-2CD0-4B8A-97F2-6F5E06433EB8}"/>
                </a:ext>
              </a:extLst>
            </p:cNvPr>
            <p:cNvSpPr/>
            <p:nvPr/>
          </p:nvSpPr>
          <p:spPr>
            <a:xfrm>
              <a:off x="7421417" y="1248083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DD1662FB-65B0-4194-8C09-01B3EAD4CC4B}"/>
                </a:ext>
              </a:extLst>
            </p:cNvPr>
            <p:cNvSpPr/>
            <p:nvPr/>
          </p:nvSpPr>
          <p:spPr>
            <a:xfrm>
              <a:off x="11293764" y="1257174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1587D4D0-3720-4D94-A66E-63A16231135B}"/>
                </a:ext>
              </a:extLst>
            </p:cNvPr>
            <p:cNvSpPr/>
            <p:nvPr/>
          </p:nvSpPr>
          <p:spPr>
            <a:xfrm>
              <a:off x="11293764" y="3455719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9791BBED-8A11-4733-8813-CF8A8E765F4C}"/>
                </a:ext>
              </a:extLst>
            </p:cNvPr>
            <p:cNvSpPr/>
            <p:nvPr/>
          </p:nvSpPr>
          <p:spPr>
            <a:xfrm>
              <a:off x="7421417" y="2323806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5C76D9A8-A723-43EE-BD93-F6C586F8C244}"/>
                </a:ext>
              </a:extLst>
            </p:cNvPr>
            <p:cNvSpPr/>
            <p:nvPr/>
          </p:nvSpPr>
          <p:spPr>
            <a:xfrm>
              <a:off x="9357590" y="3464810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D53CC96C-5D2E-44FF-8ACC-CB594DB5594D}"/>
                </a:ext>
              </a:extLst>
            </p:cNvPr>
            <p:cNvSpPr/>
            <p:nvPr/>
          </p:nvSpPr>
          <p:spPr>
            <a:xfrm>
              <a:off x="11293764" y="2356446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D11F300-B387-4D16-9B20-F55EB1AEA2A5}"/>
                </a:ext>
              </a:extLst>
            </p:cNvPr>
            <p:cNvSpPr/>
            <p:nvPr/>
          </p:nvSpPr>
          <p:spPr>
            <a:xfrm>
              <a:off x="9357590" y="1251929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54F8C3AB-C69E-4EB8-8464-6E0B78D60479}"/>
                </a:ext>
              </a:extLst>
            </p:cNvPr>
            <p:cNvSpPr/>
            <p:nvPr/>
          </p:nvSpPr>
          <p:spPr>
            <a:xfrm>
              <a:off x="10355695" y="3479324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5F11908C-943C-4A72-AC38-C948B6BB2BA5}"/>
                </a:ext>
              </a:extLst>
            </p:cNvPr>
            <p:cNvSpPr/>
            <p:nvPr/>
          </p:nvSpPr>
          <p:spPr>
            <a:xfrm>
              <a:off x="10355695" y="1266443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9C1CF708-73E2-480B-8BB5-5A12EC7FC42D}"/>
                </a:ext>
              </a:extLst>
            </p:cNvPr>
            <p:cNvSpPr/>
            <p:nvPr/>
          </p:nvSpPr>
          <p:spPr>
            <a:xfrm>
              <a:off x="8359485" y="3479324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38046490-614F-4274-A6D8-812386B1254B}"/>
                </a:ext>
              </a:extLst>
            </p:cNvPr>
            <p:cNvSpPr/>
            <p:nvPr/>
          </p:nvSpPr>
          <p:spPr>
            <a:xfrm>
              <a:off x="8359485" y="1266443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14EA7DF5-D12E-48B2-9D05-DD7A69494C53}"/>
                </a:ext>
              </a:extLst>
            </p:cNvPr>
            <p:cNvSpPr/>
            <p:nvPr/>
          </p:nvSpPr>
          <p:spPr>
            <a:xfrm>
              <a:off x="7421417" y="1766776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F0ED22FF-2BE0-457B-AE14-EA7146219BA1}"/>
                </a:ext>
              </a:extLst>
            </p:cNvPr>
            <p:cNvSpPr/>
            <p:nvPr/>
          </p:nvSpPr>
          <p:spPr>
            <a:xfrm>
              <a:off x="11293764" y="1799416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0AA96AD-A552-4473-8832-43F86FCA8C7D}"/>
                </a:ext>
              </a:extLst>
            </p:cNvPr>
            <p:cNvSpPr/>
            <p:nvPr/>
          </p:nvSpPr>
          <p:spPr>
            <a:xfrm>
              <a:off x="7421416" y="2872924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E6FCEFAC-8094-4997-8E6A-0F0206B188BE}"/>
                </a:ext>
              </a:extLst>
            </p:cNvPr>
            <p:cNvSpPr/>
            <p:nvPr/>
          </p:nvSpPr>
          <p:spPr>
            <a:xfrm>
              <a:off x="11293763" y="2905564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2" name="Gerader Verbinder 61">
              <a:extLst>
                <a:ext uri="{FF2B5EF4-FFF2-40B4-BE49-F238E27FC236}">
                  <a16:creationId xmlns:a16="http://schemas.microsoft.com/office/drawing/2014/main" id="{B10C1138-AB03-4401-ABA1-FF3820468B09}"/>
                </a:ext>
              </a:extLst>
            </p:cNvPr>
            <p:cNvCxnSpPr>
              <a:cxnSpLocks/>
              <a:stCxn id="163" idx="4"/>
            </p:cNvCxnSpPr>
            <p:nvPr/>
          </p:nvCxnSpPr>
          <p:spPr>
            <a:xfrm flipH="1">
              <a:off x="7499928" y="2123523"/>
              <a:ext cx="938326" cy="1404768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0962788B-3ECE-4FEE-8AB7-99F32B771078}"/>
                </a:ext>
              </a:extLst>
            </p:cNvPr>
            <p:cNvSpPr/>
            <p:nvPr/>
          </p:nvSpPr>
          <p:spPr>
            <a:xfrm>
              <a:off x="7421417" y="3464810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62288201-AD12-47FE-8653-7C9AFC1209D5}"/>
                </a:ext>
              </a:extLst>
            </p:cNvPr>
            <p:cNvSpPr/>
            <p:nvPr/>
          </p:nvSpPr>
          <p:spPr>
            <a:xfrm>
              <a:off x="8284415" y="2283324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92D4D6BC-5A45-4276-BC3D-A76ACCEC56A7}"/>
                </a:ext>
              </a:extLst>
            </p:cNvPr>
            <p:cNvSpPr/>
            <p:nvPr/>
          </p:nvSpPr>
          <p:spPr>
            <a:xfrm>
              <a:off x="8125819" y="2512110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BD49BF67-7744-4226-A561-665BA439FD97}"/>
                </a:ext>
              </a:extLst>
            </p:cNvPr>
            <p:cNvSpPr/>
            <p:nvPr/>
          </p:nvSpPr>
          <p:spPr>
            <a:xfrm>
              <a:off x="7969091" y="2744485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90062AB5-880A-4016-A69B-37CDBF028CD8}"/>
                </a:ext>
              </a:extLst>
            </p:cNvPr>
            <p:cNvSpPr/>
            <p:nvPr/>
          </p:nvSpPr>
          <p:spPr>
            <a:xfrm>
              <a:off x="7823979" y="2968638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C74B0823-AA86-4995-9FC7-7F73FDC40DC7}"/>
                </a:ext>
              </a:extLst>
            </p:cNvPr>
            <p:cNvSpPr/>
            <p:nvPr/>
          </p:nvSpPr>
          <p:spPr>
            <a:xfrm>
              <a:off x="7660112" y="3213420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Sonne 87">
              <a:extLst>
                <a:ext uri="{FF2B5EF4-FFF2-40B4-BE49-F238E27FC236}">
                  <a16:creationId xmlns:a16="http://schemas.microsoft.com/office/drawing/2014/main" id="{A0FB2377-3E0B-45C2-979B-EB19A22CDE49}"/>
                </a:ext>
              </a:extLst>
            </p:cNvPr>
            <p:cNvSpPr/>
            <p:nvPr/>
          </p:nvSpPr>
          <p:spPr>
            <a:xfrm>
              <a:off x="8262590" y="1920573"/>
              <a:ext cx="349659" cy="349659"/>
            </a:xfrm>
            <a:prstGeom prst="sun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722A4617-5CDA-47B6-A390-6BA89943005F}"/>
                </a:ext>
              </a:extLst>
            </p:cNvPr>
            <p:cNvSpPr/>
            <p:nvPr/>
          </p:nvSpPr>
          <p:spPr>
            <a:xfrm>
              <a:off x="8405442" y="2057900"/>
              <a:ext cx="65623" cy="6562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" name="Textfeld 5">
            <a:extLst>
              <a:ext uri="{FF2B5EF4-FFF2-40B4-BE49-F238E27FC236}">
                <a16:creationId xmlns:a16="http://schemas.microsoft.com/office/drawing/2014/main" id="{ACB3FF16-D93F-4186-BDE4-1BF20F624BE7}"/>
              </a:ext>
            </a:extLst>
          </p:cNvPr>
          <p:cNvSpPr txBox="1"/>
          <p:nvPr/>
        </p:nvSpPr>
        <p:spPr>
          <a:xfrm rot="18775526">
            <a:off x="6956076" y="4105069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90" name="Textfeld 89">
            <a:extLst>
              <a:ext uri="{FF2B5EF4-FFF2-40B4-BE49-F238E27FC236}">
                <a16:creationId xmlns:a16="http://schemas.microsoft.com/office/drawing/2014/main" id="{CD60C818-8ABD-4002-86C5-FB10F1703CBF}"/>
              </a:ext>
            </a:extLst>
          </p:cNvPr>
          <p:cNvSpPr txBox="1"/>
          <p:nvPr/>
        </p:nvSpPr>
        <p:spPr>
          <a:xfrm rot="19375793">
            <a:off x="6966551" y="4385042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91" name="Textfeld 90">
            <a:extLst>
              <a:ext uri="{FF2B5EF4-FFF2-40B4-BE49-F238E27FC236}">
                <a16:creationId xmlns:a16="http://schemas.microsoft.com/office/drawing/2014/main" id="{7CAB0775-AF3B-43F3-B16D-5428CACBD1F2}"/>
              </a:ext>
            </a:extLst>
          </p:cNvPr>
          <p:cNvSpPr txBox="1"/>
          <p:nvPr/>
        </p:nvSpPr>
        <p:spPr>
          <a:xfrm>
            <a:off x="6955110" y="4738049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93" name="Textfeld 92">
            <a:extLst>
              <a:ext uri="{FF2B5EF4-FFF2-40B4-BE49-F238E27FC236}">
                <a16:creationId xmlns:a16="http://schemas.microsoft.com/office/drawing/2014/main" id="{16EFF3AB-9FB0-4927-BC32-8A4D6704E293}"/>
              </a:ext>
            </a:extLst>
          </p:cNvPr>
          <p:cNvSpPr txBox="1"/>
          <p:nvPr/>
        </p:nvSpPr>
        <p:spPr>
          <a:xfrm rot="1983442">
            <a:off x="6954239" y="507944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94" name="Textfeld 93">
            <a:extLst>
              <a:ext uri="{FF2B5EF4-FFF2-40B4-BE49-F238E27FC236}">
                <a16:creationId xmlns:a16="http://schemas.microsoft.com/office/drawing/2014/main" id="{BB828EB5-7FF0-49FF-BF68-300524345AF3}"/>
              </a:ext>
            </a:extLst>
          </p:cNvPr>
          <p:cNvSpPr txBox="1"/>
          <p:nvPr/>
        </p:nvSpPr>
        <p:spPr>
          <a:xfrm rot="3158402">
            <a:off x="6948033" y="5378904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96" name="Rectangle 1">
            <a:extLst>
              <a:ext uri="{FF2B5EF4-FFF2-40B4-BE49-F238E27FC236}">
                <a16:creationId xmlns:a16="http://schemas.microsoft.com/office/drawing/2014/main" id="{2B094467-5FB2-4BE2-91CD-58EAE48FF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 -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Water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89625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rafik 96">
            <a:extLst>
              <a:ext uri="{FF2B5EF4-FFF2-40B4-BE49-F238E27FC236}">
                <a16:creationId xmlns:a16="http://schemas.microsoft.com/office/drawing/2014/main" id="{AB01B3C4-B536-47DB-A312-3233F58C74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6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6074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Water – Sample generation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939A3-6716-405B-B055-FA3594B3D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26479"/>
            <a:ext cx="10906699" cy="184252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Equidistantly place samples between start and end points</a:t>
            </a:r>
          </a:p>
          <a:p>
            <a:pPr lvl="1"/>
            <a:r>
              <a:rPr lang="en-US" dirty="0"/>
              <a:t>If light source is close to screen border samples became to dense</a:t>
            </a:r>
          </a:p>
          <a:p>
            <a:pPr lvl="1"/>
            <a:r>
              <a:rPr lang="en-US" dirty="0"/>
              <a:t>Scale sample distance to be equal in screen space</a:t>
            </a:r>
          </a:p>
          <a:p>
            <a:pPr lvl="1"/>
            <a:r>
              <a:rPr lang="en-US" dirty="0"/>
              <a:t>Samples at end of </a:t>
            </a:r>
            <a:r>
              <a:rPr lang="en-US" dirty="0" err="1"/>
              <a:t>epipolar</a:t>
            </a:r>
            <a:r>
              <a:rPr lang="en-US" dirty="0"/>
              <a:t> line could be out of screen and will became invalid</a:t>
            </a:r>
          </a:p>
        </p:txBody>
      </p:sp>
      <p:grpSp>
        <p:nvGrpSpPr>
          <p:cNvPr id="49" name="Gruppieren 48">
            <a:extLst>
              <a:ext uri="{FF2B5EF4-FFF2-40B4-BE49-F238E27FC236}">
                <a16:creationId xmlns:a16="http://schemas.microsoft.com/office/drawing/2014/main" id="{E7D2B312-3491-4022-BF84-733006716EB0}"/>
              </a:ext>
            </a:extLst>
          </p:cNvPr>
          <p:cNvGrpSpPr/>
          <p:nvPr/>
        </p:nvGrpSpPr>
        <p:grpSpPr>
          <a:xfrm>
            <a:off x="7074981" y="3665965"/>
            <a:ext cx="3992420" cy="2351313"/>
            <a:chOff x="7428559" y="1248083"/>
            <a:chExt cx="3992420" cy="2351313"/>
          </a:xfrm>
        </p:grpSpPr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CAB6EEFD-3C94-4E2A-B634-84A19E9C1070}"/>
                </a:ext>
              </a:extLst>
            </p:cNvPr>
            <p:cNvSpPr/>
            <p:nvPr/>
          </p:nvSpPr>
          <p:spPr>
            <a:xfrm>
              <a:off x="7488597" y="1308119"/>
              <a:ext cx="3872345" cy="221672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8" name="Gerader Verbinder 7">
              <a:extLst>
                <a:ext uri="{FF2B5EF4-FFF2-40B4-BE49-F238E27FC236}">
                  <a16:creationId xmlns:a16="http://schemas.microsoft.com/office/drawing/2014/main" id="{E1126388-84C6-41AD-8B8D-55D9FA892262}"/>
                </a:ext>
              </a:extLst>
            </p:cNvPr>
            <p:cNvCxnSpPr>
              <a:endCxn id="23" idx="5"/>
            </p:cNvCxnSpPr>
            <p:nvPr/>
          </p:nvCxnSpPr>
          <p:spPr>
            <a:xfrm flipH="1" flipV="1">
              <a:off x="7531048" y="1350571"/>
              <a:ext cx="914349" cy="740627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" name="Gerader Verbinder 8">
              <a:extLst>
                <a:ext uri="{FF2B5EF4-FFF2-40B4-BE49-F238E27FC236}">
                  <a16:creationId xmlns:a16="http://schemas.microsoft.com/office/drawing/2014/main" id="{3AFDBF8F-BE13-4CC2-9D61-4A12AA85E9B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497834" y="1828800"/>
              <a:ext cx="947564" cy="269512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0" name="Gerader Verbinder 9">
              <a:extLst>
                <a:ext uri="{FF2B5EF4-FFF2-40B4-BE49-F238E27FC236}">
                  <a16:creationId xmlns:a16="http://schemas.microsoft.com/office/drawing/2014/main" id="{D12DEE30-0ED1-4CF1-B4A7-821004E635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97834" y="2105891"/>
              <a:ext cx="960582" cy="286327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1" name="Gerader Verbinder 10">
              <a:extLst>
                <a:ext uri="{FF2B5EF4-FFF2-40B4-BE49-F238E27FC236}">
                  <a16:creationId xmlns:a16="http://schemas.microsoft.com/office/drawing/2014/main" id="{ED59D982-9CC5-4520-90E8-B7429C42154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97834" y="2096656"/>
              <a:ext cx="960582" cy="831271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2" name="Gerader Verbinder 11">
              <a:extLst>
                <a:ext uri="{FF2B5EF4-FFF2-40B4-BE49-F238E27FC236}">
                  <a16:creationId xmlns:a16="http://schemas.microsoft.com/office/drawing/2014/main" id="{E587ED75-CB52-41A1-B427-241E8413CA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30707" y="2087418"/>
              <a:ext cx="9237" cy="1459346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3" name="Gerader Verbinder 12">
              <a:extLst>
                <a:ext uri="{FF2B5EF4-FFF2-40B4-BE49-F238E27FC236}">
                  <a16:creationId xmlns:a16="http://schemas.microsoft.com/office/drawing/2014/main" id="{64A98139-51F2-40F3-A05F-288D2C7F76CA}"/>
                </a:ext>
              </a:extLst>
            </p:cNvPr>
            <p:cNvCxnSpPr>
              <a:cxnSpLocks/>
            </p:cNvCxnSpPr>
            <p:nvPr/>
          </p:nvCxnSpPr>
          <p:spPr>
            <a:xfrm>
              <a:off x="8458416" y="2087418"/>
              <a:ext cx="1976582" cy="1459346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4" name="Gerader Verbinder 13">
              <a:extLst>
                <a:ext uri="{FF2B5EF4-FFF2-40B4-BE49-F238E27FC236}">
                  <a16:creationId xmlns:a16="http://schemas.microsoft.com/office/drawing/2014/main" id="{F430F278-E656-4569-B1E8-DF618EDD0EE4}"/>
                </a:ext>
              </a:extLst>
            </p:cNvPr>
            <p:cNvCxnSpPr>
              <a:cxnSpLocks/>
            </p:cNvCxnSpPr>
            <p:nvPr/>
          </p:nvCxnSpPr>
          <p:spPr>
            <a:xfrm>
              <a:off x="8458416" y="2105891"/>
              <a:ext cx="2900218" cy="1422400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5" name="Gerader Verbinder 14">
              <a:extLst>
                <a:ext uri="{FF2B5EF4-FFF2-40B4-BE49-F238E27FC236}">
                  <a16:creationId xmlns:a16="http://schemas.microsoft.com/office/drawing/2014/main" id="{B480B025-3A72-4BC7-AF58-109595144DD1}"/>
                </a:ext>
              </a:extLst>
            </p:cNvPr>
            <p:cNvCxnSpPr>
              <a:cxnSpLocks/>
            </p:cNvCxnSpPr>
            <p:nvPr/>
          </p:nvCxnSpPr>
          <p:spPr>
            <a:xfrm>
              <a:off x="8449180" y="2115127"/>
              <a:ext cx="2927927" cy="868218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6" name="Gerader Verbinder 15">
              <a:extLst>
                <a:ext uri="{FF2B5EF4-FFF2-40B4-BE49-F238E27FC236}">
                  <a16:creationId xmlns:a16="http://schemas.microsoft.com/office/drawing/2014/main" id="{9456D543-DC94-404F-8A29-B1AD4AC47566}"/>
                </a:ext>
              </a:extLst>
            </p:cNvPr>
            <p:cNvCxnSpPr>
              <a:cxnSpLocks/>
            </p:cNvCxnSpPr>
            <p:nvPr/>
          </p:nvCxnSpPr>
          <p:spPr>
            <a:xfrm>
              <a:off x="8449180" y="2096655"/>
              <a:ext cx="2918690" cy="323272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7" name="Gerader Verbinder 16">
              <a:extLst>
                <a:ext uri="{FF2B5EF4-FFF2-40B4-BE49-F238E27FC236}">
                  <a16:creationId xmlns:a16="http://schemas.microsoft.com/office/drawing/2014/main" id="{01B04131-AB3B-48FB-A268-851FA04DCB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67652" y="1874982"/>
              <a:ext cx="2900218" cy="221673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8" name="Gerader Verbinder 17">
              <a:extLst>
                <a:ext uri="{FF2B5EF4-FFF2-40B4-BE49-F238E27FC236}">
                  <a16:creationId xmlns:a16="http://schemas.microsoft.com/office/drawing/2014/main" id="{40C233B0-5A64-409E-A1AB-84CBFFAA6B6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49180" y="1330036"/>
              <a:ext cx="2927927" cy="775855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9" name="Gerader Verbinder 18">
              <a:extLst>
                <a:ext uri="{FF2B5EF4-FFF2-40B4-BE49-F238E27FC236}">
                  <a16:creationId xmlns:a16="http://schemas.microsoft.com/office/drawing/2014/main" id="{88CF708A-C60A-4CA6-9CCC-22F155514A3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39944" y="1320800"/>
              <a:ext cx="1967344" cy="775855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0" name="Gerader Verbinder 19">
              <a:extLst>
                <a:ext uri="{FF2B5EF4-FFF2-40B4-BE49-F238E27FC236}">
                  <a16:creationId xmlns:a16="http://schemas.microsoft.com/office/drawing/2014/main" id="{1D83CF10-B2B3-431B-93BA-7C7739F0DFA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58416" y="1311564"/>
              <a:ext cx="979054" cy="775854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2" name="Gerader Verbinder 21">
              <a:extLst>
                <a:ext uri="{FF2B5EF4-FFF2-40B4-BE49-F238E27FC236}">
                  <a16:creationId xmlns:a16="http://schemas.microsoft.com/office/drawing/2014/main" id="{F5CCDE36-C2FE-45FC-BB96-4B85A3077553}"/>
                </a:ext>
              </a:extLst>
            </p:cNvPr>
            <p:cNvCxnSpPr>
              <a:cxnSpLocks/>
            </p:cNvCxnSpPr>
            <p:nvPr/>
          </p:nvCxnSpPr>
          <p:spPr>
            <a:xfrm>
              <a:off x="8501263" y="2216728"/>
              <a:ext cx="936207" cy="1320799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A79C62B8-F950-40FB-9CB3-B9C368CB79C3}"/>
                </a:ext>
              </a:extLst>
            </p:cNvPr>
            <p:cNvSpPr/>
            <p:nvPr/>
          </p:nvSpPr>
          <p:spPr>
            <a:xfrm>
              <a:off x="7428560" y="1248083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52B0526A-1532-4250-9C3D-003FDA0BE666}"/>
                </a:ext>
              </a:extLst>
            </p:cNvPr>
            <p:cNvSpPr/>
            <p:nvPr/>
          </p:nvSpPr>
          <p:spPr>
            <a:xfrm>
              <a:off x="11300907" y="1257174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2F22A9E9-676B-43A6-B355-FF55A7783AC5}"/>
                </a:ext>
              </a:extLst>
            </p:cNvPr>
            <p:cNvSpPr/>
            <p:nvPr/>
          </p:nvSpPr>
          <p:spPr>
            <a:xfrm>
              <a:off x="11300907" y="3455719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A9BB8227-CAE5-4341-89FC-B2BA1521A976}"/>
                </a:ext>
              </a:extLst>
            </p:cNvPr>
            <p:cNvSpPr/>
            <p:nvPr/>
          </p:nvSpPr>
          <p:spPr>
            <a:xfrm>
              <a:off x="7428560" y="2323806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10CC8114-5D2F-4323-9557-B859C8D0D308}"/>
                </a:ext>
              </a:extLst>
            </p:cNvPr>
            <p:cNvSpPr/>
            <p:nvPr/>
          </p:nvSpPr>
          <p:spPr>
            <a:xfrm>
              <a:off x="9364733" y="3464810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F6E5BE6A-F3B4-4085-8E22-838F3141C7BF}"/>
                </a:ext>
              </a:extLst>
            </p:cNvPr>
            <p:cNvSpPr/>
            <p:nvPr/>
          </p:nvSpPr>
          <p:spPr>
            <a:xfrm>
              <a:off x="11300907" y="2356446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A30F1EE9-BA7D-4BD5-BAA0-7DA6FD151C8A}"/>
                </a:ext>
              </a:extLst>
            </p:cNvPr>
            <p:cNvSpPr/>
            <p:nvPr/>
          </p:nvSpPr>
          <p:spPr>
            <a:xfrm>
              <a:off x="9364733" y="1251929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A4EBDF73-C79C-46EC-8813-51753C0B7219}"/>
                </a:ext>
              </a:extLst>
            </p:cNvPr>
            <p:cNvSpPr/>
            <p:nvPr/>
          </p:nvSpPr>
          <p:spPr>
            <a:xfrm>
              <a:off x="10362838" y="3479324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FA21713E-991D-4C69-84AC-5A7B93305A1E}"/>
                </a:ext>
              </a:extLst>
            </p:cNvPr>
            <p:cNvSpPr/>
            <p:nvPr/>
          </p:nvSpPr>
          <p:spPr>
            <a:xfrm>
              <a:off x="10362838" y="1266443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0F631565-3B3F-4B48-B2A0-4FCAA0631D11}"/>
                </a:ext>
              </a:extLst>
            </p:cNvPr>
            <p:cNvSpPr/>
            <p:nvPr/>
          </p:nvSpPr>
          <p:spPr>
            <a:xfrm>
              <a:off x="8366628" y="3479324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79ED4C60-04DC-4B1C-8120-4DB25E28C568}"/>
                </a:ext>
              </a:extLst>
            </p:cNvPr>
            <p:cNvSpPr/>
            <p:nvPr/>
          </p:nvSpPr>
          <p:spPr>
            <a:xfrm>
              <a:off x="7428560" y="1766776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A93A96B2-08C3-4D5E-8965-86542301BF7C}"/>
                </a:ext>
              </a:extLst>
            </p:cNvPr>
            <p:cNvSpPr/>
            <p:nvPr/>
          </p:nvSpPr>
          <p:spPr>
            <a:xfrm>
              <a:off x="11300907" y="1799416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D832E306-4DFC-4234-9242-72C455C9BADB}"/>
                </a:ext>
              </a:extLst>
            </p:cNvPr>
            <p:cNvSpPr/>
            <p:nvPr/>
          </p:nvSpPr>
          <p:spPr>
            <a:xfrm>
              <a:off x="7428559" y="2872924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88B43930-E4A3-4748-B58C-E8110F169BD8}"/>
                </a:ext>
              </a:extLst>
            </p:cNvPr>
            <p:cNvSpPr/>
            <p:nvPr/>
          </p:nvSpPr>
          <p:spPr>
            <a:xfrm>
              <a:off x="11300906" y="2905564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Sonne 37">
              <a:extLst>
                <a:ext uri="{FF2B5EF4-FFF2-40B4-BE49-F238E27FC236}">
                  <a16:creationId xmlns:a16="http://schemas.microsoft.com/office/drawing/2014/main" id="{7C3BBB4C-27F3-417D-99AF-3D5B2A076D6C}"/>
                </a:ext>
              </a:extLst>
            </p:cNvPr>
            <p:cNvSpPr/>
            <p:nvPr/>
          </p:nvSpPr>
          <p:spPr>
            <a:xfrm>
              <a:off x="8250876" y="1899324"/>
              <a:ext cx="389039" cy="389039"/>
            </a:xfrm>
            <a:prstGeom prst="sun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1658CE03-A08F-407A-84C5-DDD114505BFF}"/>
                </a:ext>
              </a:extLst>
            </p:cNvPr>
            <p:cNvSpPr/>
            <p:nvPr/>
          </p:nvSpPr>
          <p:spPr>
            <a:xfrm>
              <a:off x="8412585" y="2057900"/>
              <a:ext cx="65623" cy="6562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" name="Gerader Verbinder 39">
              <a:extLst>
                <a:ext uri="{FF2B5EF4-FFF2-40B4-BE49-F238E27FC236}">
                  <a16:creationId xmlns:a16="http://schemas.microsoft.com/office/drawing/2014/main" id="{0E91907B-FBA0-426B-A3C7-76494D6A08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07072" y="2216728"/>
              <a:ext cx="882460" cy="1311563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3EB826C9-8642-4D07-8025-C297B075CC57}"/>
                </a:ext>
              </a:extLst>
            </p:cNvPr>
            <p:cNvSpPr/>
            <p:nvPr/>
          </p:nvSpPr>
          <p:spPr>
            <a:xfrm>
              <a:off x="7428560" y="3464810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Gerader Verbinder 20">
              <a:extLst>
                <a:ext uri="{FF2B5EF4-FFF2-40B4-BE49-F238E27FC236}">
                  <a16:creationId xmlns:a16="http://schemas.microsoft.com/office/drawing/2014/main" id="{D5613284-7D50-40E5-B88C-9438549AB31F}"/>
                </a:ext>
              </a:extLst>
            </p:cNvPr>
            <p:cNvCxnSpPr>
              <a:cxnSpLocks/>
              <a:stCxn id="39" idx="0"/>
              <a:endCxn id="33" idx="4"/>
            </p:cNvCxnSpPr>
            <p:nvPr/>
          </p:nvCxnSpPr>
          <p:spPr>
            <a:xfrm flipH="1" flipV="1">
              <a:off x="8426664" y="1386515"/>
              <a:ext cx="18733" cy="671385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B8C23DAD-B4E0-46DB-B607-F7566A1C1B1D}"/>
                </a:ext>
              </a:extLst>
            </p:cNvPr>
            <p:cNvSpPr/>
            <p:nvPr/>
          </p:nvSpPr>
          <p:spPr>
            <a:xfrm>
              <a:off x="8392012" y="1539235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8181B115-E8EE-4EA0-9697-14BBD5A698E0}"/>
                </a:ext>
              </a:extLst>
            </p:cNvPr>
            <p:cNvSpPr/>
            <p:nvPr/>
          </p:nvSpPr>
          <p:spPr>
            <a:xfrm>
              <a:off x="8400038" y="1801485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FBD5582C-E8EB-4502-A47B-15EFEF01A615}"/>
                </a:ext>
              </a:extLst>
            </p:cNvPr>
            <p:cNvSpPr/>
            <p:nvPr/>
          </p:nvSpPr>
          <p:spPr>
            <a:xfrm>
              <a:off x="8366628" y="1266443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0" name="Gruppieren 49">
            <a:extLst>
              <a:ext uri="{FF2B5EF4-FFF2-40B4-BE49-F238E27FC236}">
                <a16:creationId xmlns:a16="http://schemas.microsoft.com/office/drawing/2014/main" id="{D3C3D7E2-A836-49CB-8342-F4FC92BE1DCC}"/>
              </a:ext>
            </a:extLst>
          </p:cNvPr>
          <p:cNvGrpSpPr/>
          <p:nvPr/>
        </p:nvGrpSpPr>
        <p:grpSpPr>
          <a:xfrm>
            <a:off x="1494408" y="3674373"/>
            <a:ext cx="3992420" cy="2351313"/>
            <a:chOff x="7428559" y="1248083"/>
            <a:chExt cx="3992420" cy="2351313"/>
          </a:xfrm>
        </p:grpSpPr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9E9EE71B-B979-4D41-9665-6AE7B25155E1}"/>
                </a:ext>
              </a:extLst>
            </p:cNvPr>
            <p:cNvSpPr/>
            <p:nvPr/>
          </p:nvSpPr>
          <p:spPr>
            <a:xfrm>
              <a:off x="7488597" y="1308119"/>
              <a:ext cx="3872345" cy="221672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52" name="Gerader Verbinder 51">
              <a:extLst>
                <a:ext uri="{FF2B5EF4-FFF2-40B4-BE49-F238E27FC236}">
                  <a16:creationId xmlns:a16="http://schemas.microsoft.com/office/drawing/2014/main" id="{6E41D0BE-ACD8-4EF2-BA2C-B1B75FDC617C}"/>
                </a:ext>
              </a:extLst>
            </p:cNvPr>
            <p:cNvCxnSpPr>
              <a:endCxn id="66" idx="5"/>
            </p:cNvCxnSpPr>
            <p:nvPr/>
          </p:nvCxnSpPr>
          <p:spPr>
            <a:xfrm flipH="1" flipV="1">
              <a:off x="7531048" y="1350571"/>
              <a:ext cx="914349" cy="740627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53" name="Gerader Verbinder 52">
              <a:extLst>
                <a:ext uri="{FF2B5EF4-FFF2-40B4-BE49-F238E27FC236}">
                  <a16:creationId xmlns:a16="http://schemas.microsoft.com/office/drawing/2014/main" id="{B6FF7276-9962-4A8C-BEFD-F70B7EB8C8E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497834" y="1828800"/>
              <a:ext cx="947564" cy="269512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54" name="Gerader Verbinder 53">
              <a:extLst>
                <a:ext uri="{FF2B5EF4-FFF2-40B4-BE49-F238E27FC236}">
                  <a16:creationId xmlns:a16="http://schemas.microsoft.com/office/drawing/2014/main" id="{31E5A9CE-912F-4B7F-990F-77B04525C7D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97834" y="2105891"/>
              <a:ext cx="960582" cy="286327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55" name="Gerader Verbinder 54">
              <a:extLst>
                <a:ext uri="{FF2B5EF4-FFF2-40B4-BE49-F238E27FC236}">
                  <a16:creationId xmlns:a16="http://schemas.microsoft.com/office/drawing/2014/main" id="{B4682C3D-B4E4-4C10-B143-B2263A4EBD0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97834" y="2096656"/>
              <a:ext cx="960582" cy="831271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56" name="Gerader Verbinder 55">
              <a:extLst>
                <a:ext uri="{FF2B5EF4-FFF2-40B4-BE49-F238E27FC236}">
                  <a16:creationId xmlns:a16="http://schemas.microsoft.com/office/drawing/2014/main" id="{ECDD0352-3E33-4D1F-8BB0-14C938F6C11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30707" y="2087418"/>
              <a:ext cx="9237" cy="1459346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57" name="Gerader Verbinder 56">
              <a:extLst>
                <a:ext uri="{FF2B5EF4-FFF2-40B4-BE49-F238E27FC236}">
                  <a16:creationId xmlns:a16="http://schemas.microsoft.com/office/drawing/2014/main" id="{FC2B7F7C-929F-4808-9342-F344F261B9EC}"/>
                </a:ext>
              </a:extLst>
            </p:cNvPr>
            <p:cNvCxnSpPr>
              <a:cxnSpLocks/>
            </p:cNvCxnSpPr>
            <p:nvPr/>
          </p:nvCxnSpPr>
          <p:spPr>
            <a:xfrm>
              <a:off x="8458416" y="2087418"/>
              <a:ext cx="1976582" cy="1459346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58" name="Gerader Verbinder 57">
              <a:extLst>
                <a:ext uri="{FF2B5EF4-FFF2-40B4-BE49-F238E27FC236}">
                  <a16:creationId xmlns:a16="http://schemas.microsoft.com/office/drawing/2014/main" id="{2E882FB1-062A-4285-9D32-424AFDFE34C1}"/>
                </a:ext>
              </a:extLst>
            </p:cNvPr>
            <p:cNvCxnSpPr>
              <a:cxnSpLocks/>
            </p:cNvCxnSpPr>
            <p:nvPr/>
          </p:nvCxnSpPr>
          <p:spPr>
            <a:xfrm>
              <a:off x="8458416" y="2105891"/>
              <a:ext cx="2900218" cy="1422400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59" name="Gerader Verbinder 58">
              <a:extLst>
                <a:ext uri="{FF2B5EF4-FFF2-40B4-BE49-F238E27FC236}">
                  <a16:creationId xmlns:a16="http://schemas.microsoft.com/office/drawing/2014/main" id="{25C78575-A8CD-4650-83D4-B1BFC336AFE7}"/>
                </a:ext>
              </a:extLst>
            </p:cNvPr>
            <p:cNvCxnSpPr>
              <a:cxnSpLocks/>
            </p:cNvCxnSpPr>
            <p:nvPr/>
          </p:nvCxnSpPr>
          <p:spPr>
            <a:xfrm>
              <a:off x="8449180" y="2115127"/>
              <a:ext cx="2927927" cy="868218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60" name="Gerader Verbinder 59">
              <a:extLst>
                <a:ext uri="{FF2B5EF4-FFF2-40B4-BE49-F238E27FC236}">
                  <a16:creationId xmlns:a16="http://schemas.microsoft.com/office/drawing/2014/main" id="{6FDD1317-E4D8-4E76-B471-BDCB14E02FE3}"/>
                </a:ext>
              </a:extLst>
            </p:cNvPr>
            <p:cNvCxnSpPr>
              <a:cxnSpLocks/>
            </p:cNvCxnSpPr>
            <p:nvPr/>
          </p:nvCxnSpPr>
          <p:spPr>
            <a:xfrm>
              <a:off x="8449180" y="2096655"/>
              <a:ext cx="2918690" cy="323272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61" name="Gerader Verbinder 60">
              <a:extLst>
                <a:ext uri="{FF2B5EF4-FFF2-40B4-BE49-F238E27FC236}">
                  <a16:creationId xmlns:a16="http://schemas.microsoft.com/office/drawing/2014/main" id="{7821BB4C-CDB9-457C-86C2-97A45AA8A10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67652" y="1874982"/>
              <a:ext cx="2900218" cy="221673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62" name="Gerader Verbinder 61">
              <a:extLst>
                <a:ext uri="{FF2B5EF4-FFF2-40B4-BE49-F238E27FC236}">
                  <a16:creationId xmlns:a16="http://schemas.microsoft.com/office/drawing/2014/main" id="{42674897-DE43-4138-AC75-8B3AFAE0051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49180" y="1330036"/>
              <a:ext cx="2927927" cy="775855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63" name="Gerader Verbinder 62">
              <a:extLst>
                <a:ext uri="{FF2B5EF4-FFF2-40B4-BE49-F238E27FC236}">
                  <a16:creationId xmlns:a16="http://schemas.microsoft.com/office/drawing/2014/main" id="{DA869A3B-B84B-4926-9631-A1CF224A8ED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39944" y="1320800"/>
              <a:ext cx="1967344" cy="775855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64" name="Gerader Verbinder 63">
              <a:extLst>
                <a:ext uri="{FF2B5EF4-FFF2-40B4-BE49-F238E27FC236}">
                  <a16:creationId xmlns:a16="http://schemas.microsoft.com/office/drawing/2014/main" id="{ECE71FA8-E40A-4D67-9600-0F68EA33B1E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58416" y="1311564"/>
              <a:ext cx="979054" cy="775854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65" name="Gerader Verbinder 64">
              <a:extLst>
                <a:ext uri="{FF2B5EF4-FFF2-40B4-BE49-F238E27FC236}">
                  <a16:creationId xmlns:a16="http://schemas.microsoft.com/office/drawing/2014/main" id="{6CFA2254-B7B7-40FB-B5CF-0588C57CC1F4}"/>
                </a:ext>
              </a:extLst>
            </p:cNvPr>
            <p:cNvCxnSpPr>
              <a:cxnSpLocks/>
            </p:cNvCxnSpPr>
            <p:nvPr/>
          </p:nvCxnSpPr>
          <p:spPr>
            <a:xfrm>
              <a:off x="8501263" y="2216728"/>
              <a:ext cx="936207" cy="1320799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FD7CF836-D41C-4321-BEBA-A1E076355A40}"/>
                </a:ext>
              </a:extLst>
            </p:cNvPr>
            <p:cNvSpPr/>
            <p:nvPr/>
          </p:nvSpPr>
          <p:spPr>
            <a:xfrm>
              <a:off x="7428560" y="1248083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846AEA9B-9778-4EC5-A1DB-D58FD8C237BF}"/>
                </a:ext>
              </a:extLst>
            </p:cNvPr>
            <p:cNvSpPr/>
            <p:nvPr/>
          </p:nvSpPr>
          <p:spPr>
            <a:xfrm>
              <a:off x="11300907" y="1257174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088949B2-10FA-4C23-AE5B-8DDC4C1C9DF8}"/>
                </a:ext>
              </a:extLst>
            </p:cNvPr>
            <p:cNvSpPr/>
            <p:nvPr/>
          </p:nvSpPr>
          <p:spPr>
            <a:xfrm>
              <a:off x="11300907" y="3455719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835A3012-5CA9-4D8D-96C4-0EA933CDC5CA}"/>
                </a:ext>
              </a:extLst>
            </p:cNvPr>
            <p:cNvSpPr/>
            <p:nvPr/>
          </p:nvSpPr>
          <p:spPr>
            <a:xfrm>
              <a:off x="7428560" y="2323806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88D769FD-F8BD-427E-889C-B991498CE3AB}"/>
                </a:ext>
              </a:extLst>
            </p:cNvPr>
            <p:cNvSpPr/>
            <p:nvPr/>
          </p:nvSpPr>
          <p:spPr>
            <a:xfrm>
              <a:off x="9364733" y="3464810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5903F13E-54DC-4A9F-BC1C-E489F1088CAF}"/>
                </a:ext>
              </a:extLst>
            </p:cNvPr>
            <p:cNvSpPr/>
            <p:nvPr/>
          </p:nvSpPr>
          <p:spPr>
            <a:xfrm>
              <a:off x="11300907" y="2356446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4333036D-6245-4F86-AF2D-EFF2F8C829B0}"/>
                </a:ext>
              </a:extLst>
            </p:cNvPr>
            <p:cNvSpPr/>
            <p:nvPr/>
          </p:nvSpPr>
          <p:spPr>
            <a:xfrm>
              <a:off x="9364733" y="1251929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91FFEEC0-6797-481A-A27D-B77E9167063A}"/>
                </a:ext>
              </a:extLst>
            </p:cNvPr>
            <p:cNvSpPr/>
            <p:nvPr/>
          </p:nvSpPr>
          <p:spPr>
            <a:xfrm>
              <a:off x="10362838" y="3479324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53A54F89-85A7-4E0B-868E-77F472902B76}"/>
                </a:ext>
              </a:extLst>
            </p:cNvPr>
            <p:cNvSpPr/>
            <p:nvPr/>
          </p:nvSpPr>
          <p:spPr>
            <a:xfrm>
              <a:off x="10362838" y="1266443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4AB85B96-32E0-426B-AB4D-E8F0B8AFE090}"/>
                </a:ext>
              </a:extLst>
            </p:cNvPr>
            <p:cNvSpPr/>
            <p:nvPr/>
          </p:nvSpPr>
          <p:spPr>
            <a:xfrm>
              <a:off x="8366628" y="3479324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6BF777E7-B237-4155-AA09-4E297EA0EAF2}"/>
                </a:ext>
              </a:extLst>
            </p:cNvPr>
            <p:cNvSpPr/>
            <p:nvPr/>
          </p:nvSpPr>
          <p:spPr>
            <a:xfrm>
              <a:off x="8366628" y="1266443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9BA34CA2-E08E-4C47-879A-6819496D34BA}"/>
                </a:ext>
              </a:extLst>
            </p:cNvPr>
            <p:cNvSpPr/>
            <p:nvPr/>
          </p:nvSpPr>
          <p:spPr>
            <a:xfrm>
              <a:off x="7428560" y="1766776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2F85D731-B49F-4F6A-9868-87F49D31BDAD}"/>
                </a:ext>
              </a:extLst>
            </p:cNvPr>
            <p:cNvSpPr/>
            <p:nvPr/>
          </p:nvSpPr>
          <p:spPr>
            <a:xfrm>
              <a:off x="11300907" y="1799416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BEE2F206-74EA-4013-94DB-0F8E3B0B1653}"/>
                </a:ext>
              </a:extLst>
            </p:cNvPr>
            <p:cNvSpPr/>
            <p:nvPr/>
          </p:nvSpPr>
          <p:spPr>
            <a:xfrm>
              <a:off x="7428559" y="2872924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D9F75CD1-5D02-4CBD-A4E1-2684EE60E909}"/>
                </a:ext>
              </a:extLst>
            </p:cNvPr>
            <p:cNvSpPr/>
            <p:nvPr/>
          </p:nvSpPr>
          <p:spPr>
            <a:xfrm>
              <a:off x="11300906" y="2905564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Sonne 80">
              <a:extLst>
                <a:ext uri="{FF2B5EF4-FFF2-40B4-BE49-F238E27FC236}">
                  <a16:creationId xmlns:a16="http://schemas.microsoft.com/office/drawing/2014/main" id="{A320B20D-F7F3-4558-8462-D8C8EB6C9215}"/>
                </a:ext>
              </a:extLst>
            </p:cNvPr>
            <p:cNvSpPr/>
            <p:nvPr/>
          </p:nvSpPr>
          <p:spPr>
            <a:xfrm>
              <a:off x="8244982" y="1891729"/>
              <a:ext cx="397487" cy="397487"/>
            </a:xfrm>
            <a:prstGeom prst="sun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F4C6B755-EB9A-4A6C-9B72-4BF691551338}"/>
                </a:ext>
              </a:extLst>
            </p:cNvPr>
            <p:cNvSpPr/>
            <p:nvPr/>
          </p:nvSpPr>
          <p:spPr>
            <a:xfrm>
              <a:off x="8412585" y="2057900"/>
              <a:ext cx="65623" cy="6562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3" name="Gerader Verbinder 82">
              <a:extLst>
                <a:ext uri="{FF2B5EF4-FFF2-40B4-BE49-F238E27FC236}">
                  <a16:creationId xmlns:a16="http://schemas.microsoft.com/office/drawing/2014/main" id="{B20D2B25-A870-4648-86B2-CD0378C090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07072" y="2216728"/>
              <a:ext cx="882460" cy="1311563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C439C44C-CBBC-4A0B-BE32-36C854987E82}"/>
                </a:ext>
              </a:extLst>
            </p:cNvPr>
            <p:cNvSpPr/>
            <p:nvPr/>
          </p:nvSpPr>
          <p:spPr>
            <a:xfrm>
              <a:off x="7428560" y="3464810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5" name="Gerader Verbinder 84">
              <a:extLst>
                <a:ext uri="{FF2B5EF4-FFF2-40B4-BE49-F238E27FC236}">
                  <a16:creationId xmlns:a16="http://schemas.microsoft.com/office/drawing/2014/main" id="{8AE9B569-F8DE-435D-AE97-2DAF8FE3FDC1}"/>
                </a:ext>
              </a:extLst>
            </p:cNvPr>
            <p:cNvCxnSpPr>
              <a:cxnSpLocks/>
              <a:stCxn id="82" idx="0"/>
              <a:endCxn id="76" idx="4"/>
            </p:cNvCxnSpPr>
            <p:nvPr/>
          </p:nvCxnSpPr>
          <p:spPr>
            <a:xfrm flipH="1" flipV="1">
              <a:off x="8426664" y="1386515"/>
              <a:ext cx="18733" cy="671385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31A148E7-57D1-4812-87E2-94146C0295E3}"/>
                </a:ext>
              </a:extLst>
            </p:cNvPr>
            <p:cNvSpPr/>
            <p:nvPr/>
          </p:nvSpPr>
          <p:spPr>
            <a:xfrm>
              <a:off x="8393629" y="1426394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FDE1164C-F29E-4A57-AA57-013BFED6DDF4}"/>
                </a:ext>
              </a:extLst>
            </p:cNvPr>
            <p:cNvSpPr/>
            <p:nvPr/>
          </p:nvSpPr>
          <p:spPr>
            <a:xfrm>
              <a:off x="8400133" y="1649497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BC657260-DCF8-49C0-BD65-877DE0DD1E62}"/>
                </a:ext>
              </a:extLst>
            </p:cNvPr>
            <p:cNvSpPr/>
            <p:nvPr/>
          </p:nvSpPr>
          <p:spPr>
            <a:xfrm>
              <a:off x="8404966" y="1766399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7782AECD-E6A6-42CF-A891-512D68A44414}"/>
                </a:ext>
              </a:extLst>
            </p:cNvPr>
            <p:cNvSpPr/>
            <p:nvPr/>
          </p:nvSpPr>
          <p:spPr>
            <a:xfrm>
              <a:off x="8407997" y="1885009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1" name="Ellipse 90">
            <a:extLst>
              <a:ext uri="{FF2B5EF4-FFF2-40B4-BE49-F238E27FC236}">
                <a16:creationId xmlns:a16="http://schemas.microsoft.com/office/drawing/2014/main" id="{E40CADD2-7C78-4054-8C4F-360FAAD1D195}"/>
              </a:ext>
            </a:extLst>
          </p:cNvPr>
          <p:cNvSpPr/>
          <p:nvPr/>
        </p:nvSpPr>
        <p:spPr>
          <a:xfrm>
            <a:off x="8026195" y="3462867"/>
            <a:ext cx="65623" cy="65623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2" name="Ellipse 91">
            <a:extLst>
              <a:ext uri="{FF2B5EF4-FFF2-40B4-BE49-F238E27FC236}">
                <a16:creationId xmlns:a16="http://schemas.microsoft.com/office/drawing/2014/main" id="{EA736904-EEC3-4E3D-81E6-EE0573438BC4}"/>
              </a:ext>
            </a:extLst>
          </p:cNvPr>
          <p:cNvSpPr/>
          <p:nvPr/>
        </p:nvSpPr>
        <p:spPr>
          <a:xfrm>
            <a:off x="8022704" y="3174458"/>
            <a:ext cx="65623" cy="65623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4" name="Ellipse 93">
            <a:extLst>
              <a:ext uri="{FF2B5EF4-FFF2-40B4-BE49-F238E27FC236}">
                <a16:creationId xmlns:a16="http://schemas.microsoft.com/office/drawing/2014/main" id="{9082440D-6CF5-4753-A766-AC996C84D62A}"/>
              </a:ext>
            </a:extLst>
          </p:cNvPr>
          <p:cNvSpPr/>
          <p:nvPr/>
        </p:nvSpPr>
        <p:spPr>
          <a:xfrm>
            <a:off x="2465990" y="3963660"/>
            <a:ext cx="65623" cy="65623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Textfeld 86">
            <a:extLst>
              <a:ext uri="{FF2B5EF4-FFF2-40B4-BE49-F238E27FC236}">
                <a16:creationId xmlns:a16="http://schemas.microsoft.com/office/drawing/2014/main" id="{70F643AE-FE65-4C59-8FF2-DF3BC09E8E44}"/>
              </a:ext>
            </a:extLst>
          </p:cNvPr>
          <p:cNvSpPr txBox="1"/>
          <p:nvPr/>
        </p:nvSpPr>
        <p:spPr>
          <a:xfrm>
            <a:off x="7930007" y="334302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93" name="Textfeld 92">
            <a:extLst>
              <a:ext uri="{FF2B5EF4-FFF2-40B4-BE49-F238E27FC236}">
                <a16:creationId xmlns:a16="http://schemas.microsoft.com/office/drawing/2014/main" id="{2F8DBC9B-9E34-4F4C-BB01-0196839244D1}"/>
              </a:ext>
            </a:extLst>
          </p:cNvPr>
          <p:cNvSpPr txBox="1"/>
          <p:nvPr/>
        </p:nvSpPr>
        <p:spPr>
          <a:xfrm>
            <a:off x="7930007" y="3056791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96" name="Rectangle 1">
            <a:extLst>
              <a:ext uri="{FF2B5EF4-FFF2-40B4-BE49-F238E27FC236}">
                <a16:creationId xmlns:a16="http://schemas.microsoft.com/office/drawing/2014/main" id="{FA38C104-4016-4449-9E25-BE35304D06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 -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Water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35981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rafik 200">
            <a:extLst>
              <a:ext uri="{FF2B5EF4-FFF2-40B4-BE49-F238E27FC236}">
                <a16:creationId xmlns:a16="http://schemas.microsoft.com/office/drawing/2014/main" id="{F722290D-98E1-489C-A46B-45787B1C4A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6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60749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B028850-FB2D-44ED-A6BC-4DA5E3C3BE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1" y="1676400"/>
            <a:ext cx="2819400" cy="4038600"/>
          </a:xfrm>
          <a:prstGeom prst="rect">
            <a:avLst/>
          </a:prstGeom>
        </p:spPr>
      </p:pic>
      <p:cxnSp>
        <p:nvCxnSpPr>
          <p:cNvPr id="200" name="Gerader Verbinder 199">
            <a:extLst>
              <a:ext uri="{FF2B5EF4-FFF2-40B4-BE49-F238E27FC236}">
                <a16:creationId xmlns:a16="http://schemas.microsoft.com/office/drawing/2014/main" id="{67B8E1E1-069A-47F6-9334-D374471D67DD}"/>
              </a:ext>
            </a:extLst>
          </p:cNvPr>
          <p:cNvCxnSpPr>
            <a:cxnSpLocks/>
          </p:cNvCxnSpPr>
          <p:nvPr/>
        </p:nvCxnSpPr>
        <p:spPr>
          <a:xfrm flipV="1">
            <a:off x="10015044" y="5227775"/>
            <a:ext cx="1214715" cy="328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Water – Sample generation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939A3-6716-405B-B055-FA3594B3D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6479"/>
            <a:ext cx="6724650" cy="4898004"/>
          </a:xfrm>
        </p:spPr>
        <p:txBody>
          <a:bodyPr>
            <a:normAutofit/>
          </a:bodyPr>
          <a:lstStyle/>
          <a:p>
            <a:r>
              <a:rPr lang="en-US" dirty="0"/>
              <a:t>Compute shader stores screen space sample coordinates in lookup texture</a:t>
            </a:r>
          </a:p>
          <a:p>
            <a:pPr lvl="1"/>
            <a:r>
              <a:rPr lang="en-US" dirty="0"/>
              <a:t>Each row corresponds to one </a:t>
            </a:r>
            <a:r>
              <a:rPr lang="en-US" dirty="0" err="1"/>
              <a:t>epipolar</a:t>
            </a:r>
            <a:r>
              <a:rPr lang="en-US" dirty="0"/>
              <a:t> line</a:t>
            </a:r>
          </a:p>
          <a:p>
            <a:pPr lvl="1"/>
            <a:r>
              <a:rPr lang="en-US" dirty="0"/>
              <a:t>Each column corresponds to one sample on the line</a:t>
            </a:r>
          </a:p>
          <a:p>
            <a:pPr lvl="1"/>
            <a:r>
              <a:rPr lang="en-US" dirty="0"/>
              <a:t>Set invalid samples to negative off-screen coordinate</a:t>
            </a:r>
          </a:p>
          <a:p>
            <a:pPr lvl="1"/>
            <a:r>
              <a:rPr lang="en-US" dirty="0"/>
              <a:t>Line and sample count can be freely chosen</a:t>
            </a:r>
          </a:p>
          <a:p>
            <a:pPr lvl="1"/>
            <a:r>
              <a:rPr lang="en-US" dirty="0"/>
              <a:t>We use 1024 lines with 512 samples</a:t>
            </a:r>
            <a:br>
              <a:rPr lang="en-US" dirty="0"/>
            </a:br>
            <a:endParaRPr lang="en-US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EB6A4F97-6794-432B-815F-A5A7041D0507}"/>
              </a:ext>
            </a:extLst>
          </p:cNvPr>
          <p:cNvSpPr txBox="1"/>
          <p:nvPr/>
        </p:nvSpPr>
        <p:spPr>
          <a:xfrm>
            <a:off x="9031030" y="1307068"/>
            <a:ext cx="1941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Samples on lines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5D96CCD-C3FA-466A-A8D5-E3CC97A54F46}"/>
              </a:ext>
            </a:extLst>
          </p:cNvPr>
          <p:cNvSpPr txBox="1"/>
          <p:nvPr/>
        </p:nvSpPr>
        <p:spPr>
          <a:xfrm rot="16200000">
            <a:off x="7564905" y="351103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Epipolar</a:t>
            </a:r>
            <a:r>
              <a:rPr lang="en-US" dirty="0"/>
              <a:t> lines</a:t>
            </a:r>
          </a:p>
        </p:txBody>
      </p: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671F676F-C3A0-4203-B150-72872EA59FD0}"/>
              </a:ext>
            </a:extLst>
          </p:cNvPr>
          <p:cNvGrpSpPr/>
          <p:nvPr/>
        </p:nvGrpSpPr>
        <p:grpSpPr>
          <a:xfrm>
            <a:off x="8554206" y="1724258"/>
            <a:ext cx="2756983" cy="120072"/>
            <a:chOff x="8562976" y="1725693"/>
            <a:chExt cx="2756983" cy="120072"/>
          </a:xfrm>
        </p:grpSpPr>
        <p:cxnSp>
          <p:nvCxnSpPr>
            <p:cNvPr id="11" name="Gerader Verbinder 10">
              <a:extLst>
                <a:ext uri="{FF2B5EF4-FFF2-40B4-BE49-F238E27FC236}">
                  <a16:creationId xmlns:a16="http://schemas.microsoft.com/office/drawing/2014/main" id="{AD4FC1DC-72DC-41EE-8065-BF18B3726A9A}"/>
                </a:ext>
              </a:extLst>
            </p:cNvPr>
            <p:cNvCxnSpPr/>
            <p:nvPr/>
          </p:nvCxnSpPr>
          <p:spPr>
            <a:xfrm>
              <a:off x="8601076" y="1781175"/>
              <a:ext cx="2700337" cy="0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48CE16CE-580D-4A58-808A-62A95CEFAF3E}"/>
                </a:ext>
              </a:extLst>
            </p:cNvPr>
            <p:cNvSpPr/>
            <p:nvPr/>
          </p:nvSpPr>
          <p:spPr>
            <a:xfrm>
              <a:off x="11199887" y="1725693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6FB13206-45C7-4FAD-AE05-6A2E3E6D272A}"/>
                </a:ext>
              </a:extLst>
            </p:cNvPr>
            <p:cNvSpPr/>
            <p:nvPr/>
          </p:nvSpPr>
          <p:spPr>
            <a:xfrm>
              <a:off x="8562976" y="1725693"/>
              <a:ext cx="120072" cy="12007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07A47A27-DEE2-432C-AECC-D65ABB573427}"/>
                </a:ext>
              </a:extLst>
            </p:cNvPr>
            <p:cNvSpPr/>
            <p:nvPr/>
          </p:nvSpPr>
          <p:spPr>
            <a:xfrm>
              <a:off x="8818497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4D506BE8-9084-4909-B6EA-C24809DAE649}"/>
                </a:ext>
              </a:extLst>
            </p:cNvPr>
            <p:cNvSpPr/>
            <p:nvPr/>
          </p:nvSpPr>
          <p:spPr>
            <a:xfrm>
              <a:off x="9000190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0B067556-09C2-4991-92C4-7446029417F8}"/>
                </a:ext>
              </a:extLst>
            </p:cNvPr>
            <p:cNvSpPr/>
            <p:nvPr/>
          </p:nvSpPr>
          <p:spPr>
            <a:xfrm>
              <a:off x="9181883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775BCE2B-4AF5-45DA-83F2-3DA8D49BAC91}"/>
                </a:ext>
              </a:extLst>
            </p:cNvPr>
            <p:cNvSpPr/>
            <p:nvPr/>
          </p:nvSpPr>
          <p:spPr>
            <a:xfrm>
              <a:off x="9363576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6FF0A461-5826-48D0-8FC6-D2363450CA73}"/>
                </a:ext>
              </a:extLst>
            </p:cNvPr>
            <p:cNvSpPr/>
            <p:nvPr/>
          </p:nvSpPr>
          <p:spPr>
            <a:xfrm>
              <a:off x="9545269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FF29A18B-1FA2-47FF-B458-A6A5687E65E0}"/>
                </a:ext>
              </a:extLst>
            </p:cNvPr>
            <p:cNvSpPr/>
            <p:nvPr/>
          </p:nvSpPr>
          <p:spPr>
            <a:xfrm>
              <a:off x="9726962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A5718792-E837-4605-ADF9-2BC053F542D1}"/>
                </a:ext>
              </a:extLst>
            </p:cNvPr>
            <p:cNvSpPr/>
            <p:nvPr/>
          </p:nvSpPr>
          <p:spPr>
            <a:xfrm>
              <a:off x="9908655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A7F6BDD5-3770-4C6B-9B05-6CFB5D2065AF}"/>
                </a:ext>
              </a:extLst>
            </p:cNvPr>
            <p:cNvSpPr/>
            <p:nvPr/>
          </p:nvSpPr>
          <p:spPr>
            <a:xfrm>
              <a:off x="10090348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B22E9A56-E4E8-4364-BFDA-5AC8CC7BAA11}"/>
                </a:ext>
              </a:extLst>
            </p:cNvPr>
            <p:cNvSpPr/>
            <p:nvPr/>
          </p:nvSpPr>
          <p:spPr>
            <a:xfrm>
              <a:off x="10272041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2BFA0CB4-292B-4891-8723-905AFEE3B683}"/>
                </a:ext>
              </a:extLst>
            </p:cNvPr>
            <p:cNvSpPr/>
            <p:nvPr/>
          </p:nvSpPr>
          <p:spPr>
            <a:xfrm>
              <a:off x="10453734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C18F07A1-E03F-4B49-AD23-2FC9916C6571}"/>
                </a:ext>
              </a:extLst>
            </p:cNvPr>
            <p:cNvSpPr/>
            <p:nvPr/>
          </p:nvSpPr>
          <p:spPr>
            <a:xfrm>
              <a:off x="10635427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47DA708E-3933-4B9F-BFD3-36A0E25C30A9}"/>
                </a:ext>
              </a:extLst>
            </p:cNvPr>
            <p:cNvSpPr/>
            <p:nvPr/>
          </p:nvSpPr>
          <p:spPr>
            <a:xfrm>
              <a:off x="10817120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62A0A3E2-C4F0-4F66-8F55-5C67D2F35628}"/>
                </a:ext>
              </a:extLst>
            </p:cNvPr>
            <p:cNvSpPr/>
            <p:nvPr/>
          </p:nvSpPr>
          <p:spPr>
            <a:xfrm>
              <a:off x="10998815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C85295B7-A4CD-4BE9-A4E1-732F68B821E3}"/>
              </a:ext>
            </a:extLst>
          </p:cNvPr>
          <p:cNvGrpSpPr/>
          <p:nvPr/>
        </p:nvGrpSpPr>
        <p:grpSpPr>
          <a:xfrm>
            <a:off x="8562976" y="2106922"/>
            <a:ext cx="2756983" cy="120072"/>
            <a:chOff x="8562976" y="1725693"/>
            <a:chExt cx="2756983" cy="120072"/>
          </a:xfrm>
        </p:grpSpPr>
        <p:cxnSp>
          <p:nvCxnSpPr>
            <p:cNvPr id="30" name="Gerader Verbinder 29">
              <a:extLst>
                <a:ext uri="{FF2B5EF4-FFF2-40B4-BE49-F238E27FC236}">
                  <a16:creationId xmlns:a16="http://schemas.microsoft.com/office/drawing/2014/main" id="{881F2ACF-BC6C-4A1C-952D-3F5E3C44ACE6}"/>
                </a:ext>
              </a:extLst>
            </p:cNvPr>
            <p:cNvCxnSpPr/>
            <p:nvPr/>
          </p:nvCxnSpPr>
          <p:spPr>
            <a:xfrm>
              <a:off x="8601076" y="1781175"/>
              <a:ext cx="2700337" cy="0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A07A47B4-10F9-4DE5-A2D2-479EDD2DF011}"/>
                </a:ext>
              </a:extLst>
            </p:cNvPr>
            <p:cNvSpPr/>
            <p:nvPr/>
          </p:nvSpPr>
          <p:spPr>
            <a:xfrm>
              <a:off x="11199887" y="1725693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64A51D16-E55F-4A7E-A7F1-DDA9B418D5CE}"/>
                </a:ext>
              </a:extLst>
            </p:cNvPr>
            <p:cNvSpPr/>
            <p:nvPr/>
          </p:nvSpPr>
          <p:spPr>
            <a:xfrm>
              <a:off x="8562976" y="1725693"/>
              <a:ext cx="120072" cy="12007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75E12B9C-829B-4DDB-9C14-B536FEE5D5DE}"/>
                </a:ext>
              </a:extLst>
            </p:cNvPr>
            <p:cNvSpPr/>
            <p:nvPr/>
          </p:nvSpPr>
          <p:spPr>
            <a:xfrm>
              <a:off x="8818497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E7643BB3-5E4F-4461-99E3-AD94679286A9}"/>
                </a:ext>
              </a:extLst>
            </p:cNvPr>
            <p:cNvSpPr/>
            <p:nvPr/>
          </p:nvSpPr>
          <p:spPr>
            <a:xfrm>
              <a:off x="9000190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51C45504-628E-41BF-8A97-E7C0C4B262B6}"/>
                </a:ext>
              </a:extLst>
            </p:cNvPr>
            <p:cNvSpPr/>
            <p:nvPr/>
          </p:nvSpPr>
          <p:spPr>
            <a:xfrm>
              <a:off x="9181883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E29F4837-AD32-4F8F-9BF5-DA8C21D553B3}"/>
                </a:ext>
              </a:extLst>
            </p:cNvPr>
            <p:cNvSpPr/>
            <p:nvPr/>
          </p:nvSpPr>
          <p:spPr>
            <a:xfrm>
              <a:off x="9363576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30298824-0C9D-4FF5-A99A-299A5E92872C}"/>
                </a:ext>
              </a:extLst>
            </p:cNvPr>
            <p:cNvSpPr/>
            <p:nvPr/>
          </p:nvSpPr>
          <p:spPr>
            <a:xfrm>
              <a:off x="9545269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E4FD0024-6449-4DD3-9049-363FB4123043}"/>
                </a:ext>
              </a:extLst>
            </p:cNvPr>
            <p:cNvSpPr/>
            <p:nvPr/>
          </p:nvSpPr>
          <p:spPr>
            <a:xfrm>
              <a:off x="9726962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94D1BA78-24F1-4CAE-88F7-9D667621FF95}"/>
                </a:ext>
              </a:extLst>
            </p:cNvPr>
            <p:cNvSpPr/>
            <p:nvPr/>
          </p:nvSpPr>
          <p:spPr>
            <a:xfrm>
              <a:off x="9908655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AF46603E-303C-4632-A098-F9721318AC2F}"/>
                </a:ext>
              </a:extLst>
            </p:cNvPr>
            <p:cNvSpPr/>
            <p:nvPr/>
          </p:nvSpPr>
          <p:spPr>
            <a:xfrm>
              <a:off x="10090348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ADEC048B-0179-4009-A6F6-68D4C6B17640}"/>
                </a:ext>
              </a:extLst>
            </p:cNvPr>
            <p:cNvSpPr/>
            <p:nvPr/>
          </p:nvSpPr>
          <p:spPr>
            <a:xfrm>
              <a:off x="10272041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7C967276-4C05-4075-9746-DB3524121F78}"/>
                </a:ext>
              </a:extLst>
            </p:cNvPr>
            <p:cNvSpPr/>
            <p:nvPr/>
          </p:nvSpPr>
          <p:spPr>
            <a:xfrm>
              <a:off x="10453734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DC6CDD2B-AC77-403F-BCC6-2EF8F297DE1C}"/>
                </a:ext>
              </a:extLst>
            </p:cNvPr>
            <p:cNvSpPr/>
            <p:nvPr/>
          </p:nvSpPr>
          <p:spPr>
            <a:xfrm>
              <a:off x="10635427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FE7BC5E1-E862-4FDC-9CCC-0DDF4D6E13B8}"/>
                </a:ext>
              </a:extLst>
            </p:cNvPr>
            <p:cNvSpPr/>
            <p:nvPr/>
          </p:nvSpPr>
          <p:spPr>
            <a:xfrm>
              <a:off x="10817120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B1344B2A-CD3B-4B7D-B13B-14792FD46F7E}"/>
                </a:ext>
              </a:extLst>
            </p:cNvPr>
            <p:cNvSpPr/>
            <p:nvPr/>
          </p:nvSpPr>
          <p:spPr>
            <a:xfrm>
              <a:off x="10998815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" name="Gruppieren 45">
            <a:extLst>
              <a:ext uri="{FF2B5EF4-FFF2-40B4-BE49-F238E27FC236}">
                <a16:creationId xmlns:a16="http://schemas.microsoft.com/office/drawing/2014/main" id="{76107BB3-4EBA-4F38-AFD7-483F89A90D48}"/>
              </a:ext>
            </a:extLst>
          </p:cNvPr>
          <p:cNvGrpSpPr/>
          <p:nvPr/>
        </p:nvGrpSpPr>
        <p:grpSpPr>
          <a:xfrm>
            <a:off x="8562976" y="2489586"/>
            <a:ext cx="2756983" cy="120072"/>
            <a:chOff x="8562976" y="1725693"/>
            <a:chExt cx="2756983" cy="120072"/>
          </a:xfrm>
        </p:grpSpPr>
        <p:cxnSp>
          <p:nvCxnSpPr>
            <p:cNvPr id="47" name="Gerader Verbinder 46">
              <a:extLst>
                <a:ext uri="{FF2B5EF4-FFF2-40B4-BE49-F238E27FC236}">
                  <a16:creationId xmlns:a16="http://schemas.microsoft.com/office/drawing/2014/main" id="{CDF96FB9-BD3C-44A6-9FAE-27E73B98E2E7}"/>
                </a:ext>
              </a:extLst>
            </p:cNvPr>
            <p:cNvCxnSpPr/>
            <p:nvPr/>
          </p:nvCxnSpPr>
          <p:spPr>
            <a:xfrm>
              <a:off x="8601076" y="1781175"/>
              <a:ext cx="2700337" cy="0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CE51D8E1-F8AB-4A5F-8F6B-7B9CFC8065EA}"/>
                </a:ext>
              </a:extLst>
            </p:cNvPr>
            <p:cNvSpPr/>
            <p:nvPr/>
          </p:nvSpPr>
          <p:spPr>
            <a:xfrm>
              <a:off x="11199887" y="1725693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D9570B68-C4FB-4412-8461-302C5B2CE6AA}"/>
                </a:ext>
              </a:extLst>
            </p:cNvPr>
            <p:cNvSpPr/>
            <p:nvPr/>
          </p:nvSpPr>
          <p:spPr>
            <a:xfrm>
              <a:off x="8562976" y="1725693"/>
              <a:ext cx="120072" cy="12007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2AC5F20D-C6BF-4C0D-92A4-AD52C31A69ED}"/>
                </a:ext>
              </a:extLst>
            </p:cNvPr>
            <p:cNvSpPr/>
            <p:nvPr/>
          </p:nvSpPr>
          <p:spPr>
            <a:xfrm>
              <a:off x="8818497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F96EA378-F7A3-49D8-B10C-3C3673FF9D9A}"/>
                </a:ext>
              </a:extLst>
            </p:cNvPr>
            <p:cNvSpPr/>
            <p:nvPr/>
          </p:nvSpPr>
          <p:spPr>
            <a:xfrm>
              <a:off x="9000190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42C45E9C-A040-4AB6-BC4C-3218362B6134}"/>
                </a:ext>
              </a:extLst>
            </p:cNvPr>
            <p:cNvSpPr/>
            <p:nvPr/>
          </p:nvSpPr>
          <p:spPr>
            <a:xfrm>
              <a:off x="9181883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8B3D25B1-0869-4F4C-B8FA-64C1FE9EFBCE}"/>
                </a:ext>
              </a:extLst>
            </p:cNvPr>
            <p:cNvSpPr/>
            <p:nvPr/>
          </p:nvSpPr>
          <p:spPr>
            <a:xfrm>
              <a:off x="9363576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EC39731D-4FC2-4470-8606-37685CF4E3C6}"/>
                </a:ext>
              </a:extLst>
            </p:cNvPr>
            <p:cNvSpPr/>
            <p:nvPr/>
          </p:nvSpPr>
          <p:spPr>
            <a:xfrm>
              <a:off x="9545269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B8460054-4645-4A07-9978-8AF18E65C96A}"/>
                </a:ext>
              </a:extLst>
            </p:cNvPr>
            <p:cNvSpPr/>
            <p:nvPr/>
          </p:nvSpPr>
          <p:spPr>
            <a:xfrm>
              <a:off x="9726962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D5AF25B2-5E65-4EEA-BB1F-1021A76F256C}"/>
                </a:ext>
              </a:extLst>
            </p:cNvPr>
            <p:cNvSpPr/>
            <p:nvPr/>
          </p:nvSpPr>
          <p:spPr>
            <a:xfrm>
              <a:off x="9908655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0775A2DB-4458-4177-90E6-27A36A676D03}"/>
                </a:ext>
              </a:extLst>
            </p:cNvPr>
            <p:cNvSpPr/>
            <p:nvPr/>
          </p:nvSpPr>
          <p:spPr>
            <a:xfrm>
              <a:off x="10090348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F5AFFD48-4347-4CA6-94F2-896B46DDA8C1}"/>
                </a:ext>
              </a:extLst>
            </p:cNvPr>
            <p:cNvSpPr/>
            <p:nvPr/>
          </p:nvSpPr>
          <p:spPr>
            <a:xfrm>
              <a:off x="10272041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22157F8D-CD28-4F22-A280-A7C18420E9B0}"/>
                </a:ext>
              </a:extLst>
            </p:cNvPr>
            <p:cNvSpPr/>
            <p:nvPr/>
          </p:nvSpPr>
          <p:spPr>
            <a:xfrm>
              <a:off x="10453734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2B024A46-658A-4497-82BF-C2EF846A4FFE}"/>
                </a:ext>
              </a:extLst>
            </p:cNvPr>
            <p:cNvSpPr/>
            <p:nvPr/>
          </p:nvSpPr>
          <p:spPr>
            <a:xfrm>
              <a:off x="10635427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87ED083D-97C8-47A4-8EC4-36CBA2C79641}"/>
                </a:ext>
              </a:extLst>
            </p:cNvPr>
            <p:cNvSpPr/>
            <p:nvPr/>
          </p:nvSpPr>
          <p:spPr>
            <a:xfrm>
              <a:off x="10817120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64486384-10AB-438A-9246-CA7A403583F4}"/>
                </a:ext>
              </a:extLst>
            </p:cNvPr>
            <p:cNvSpPr/>
            <p:nvPr/>
          </p:nvSpPr>
          <p:spPr>
            <a:xfrm>
              <a:off x="10998815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" name="Gruppieren 62">
            <a:extLst>
              <a:ext uri="{FF2B5EF4-FFF2-40B4-BE49-F238E27FC236}">
                <a16:creationId xmlns:a16="http://schemas.microsoft.com/office/drawing/2014/main" id="{6ECA41ED-BDA9-4724-8B9A-0FDCE6061631}"/>
              </a:ext>
            </a:extLst>
          </p:cNvPr>
          <p:cNvGrpSpPr/>
          <p:nvPr/>
        </p:nvGrpSpPr>
        <p:grpSpPr>
          <a:xfrm>
            <a:off x="8562976" y="2872250"/>
            <a:ext cx="2756983" cy="120072"/>
            <a:chOff x="8562976" y="1725693"/>
            <a:chExt cx="2756983" cy="120072"/>
          </a:xfrm>
        </p:grpSpPr>
        <p:cxnSp>
          <p:nvCxnSpPr>
            <p:cNvPr id="64" name="Gerader Verbinder 63">
              <a:extLst>
                <a:ext uri="{FF2B5EF4-FFF2-40B4-BE49-F238E27FC236}">
                  <a16:creationId xmlns:a16="http://schemas.microsoft.com/office/drawing/2014/main" id="{7DBBDA95-3DEC-4167-862F-C31479BF83BC}"/>
                </a:ext>
              </a:extLst>
            </p:cNvPr>
            <p:cNvCxnSpPr/>
            <p:nvPr/>
          </p:nvCxnSpPr>
          <p:spPr>
            <a:xfrm>
              <a:off x="8601076" y="1781175"/>
              <a:ext cx="2700337" cy="0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220F2F65-C501-4033-A0F0-074486B18604}"/>
                </a:ext>
              </a:extLst>
            </p:cNvPr>
            <p:cNvSpPr/>
            <p:nvPr/>
          </p:nvSpPr>
          <p:spPr>
            <a:xfrm>
              <a:off x="11199887" y="1725693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437CC14A-0CD5-4F06-81FF-BF204CF88AB9}"/>
                </a:ext>
              </a:extLst>
            </p:cNvPr>
            <p:cNvSpPr/>
            <p:nvPr/>
          </p:nvSpPr>
          <p:spPr>
            <a:xfrm>
              <a:off x="8562976" y="1725693"/>
              <a:ext cx="120072" cy="12007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5004C9CD-6F02-4E98-B6B5-2FF7ED0C748E}"/>
                </a:ext>
              </a:extLst>
            </p:cNvPr>
            <p:cNvSpPr/>
            <p:nvPr/>
          </p:nvSpPr>
          <p:spPr>
            <a:xfrm>
              <a:off x="8818497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AF11E18F-FB01-43FA-9A38-F35EDEDD8688}"/>
                </a:ext>
              </a:extLst>
            </p:cNvPr>
            <p:cNvSpPr/>
            <p:nvPr/>
          </p:nvSpPr>
          <p:spPr>
            <a:xfrm>
              <a:off x="9000190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AE9908BC-A4EC-46C9-9527-69621E5CEA87}"/>
                </a:ext>
              </a:extLst>
            </p:cNvPr>
            <p:cNvSpPr/>
            <p:nvPr/>
          </p:nvSpPr>
          <p:spPr>
            <a:xfrm>
              <a:off x="9181883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7B1D38CE-0449-4229-B55F-71D25BB91539}"/>
                </a:ext>
              </a:extLst>
            </p:cNvPr>
            <p:cNvSpPr/>
            <p:nvPr/>
          </p:nvSpPr>
          <p:spPr>
            <a:xfrm>
              <a:off x="9363576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EE16EAC2-3515-4C32-ACD9-2E706B7CE327}"/>
                </a:ext>
              </a:extLst>
            </p:cNvPr>
            <p:cNvSpPr/>
            <p:nvPr/>
          </p:nvSpPr>
          <p:spPr>
            <a:xfrm>
              <a:off x="9545269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8DA26DCE-6130-44CA-B872-CDBB1C41370E}"/>
                </a:ext>
              </a:extLst>
            </p:cNvPr>
            <p:cNvSpPr/>
            <p:nvPr/>
          </p:nvSpPr>
          <p:spPr>
            <a:xfrm>
              <a:off x="9726962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EF5501B2-3D6B-4486-902D-DFF7D8C25E71}"/>
                </a:ext>
              </a:extLst>
            </p:cNvPr>
            <p:cNvSpPr/>
            <p:nvPr/>
          </p:nvSpPr>
          <p:spPr>
            <a:xfrm>
              <a:off x="9908655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D50E1462-C473-4F17-B4BE-2AAC559E5400}"/>
                </a:ext>
              </a:extLst>
            </p:cNvPr>
            <p:cNvSpPr/>
            <p:nvPr/>
          </p:nvSpPr>
          <p:spPr>
            <a:xfrm>
              <a:off x="10090348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E39D8043-5A65-4E34-AA8D-6EC139E0775E}"/>
                </a:ext>
              </a:extLst>
            </p:cNvPr>
            <p:cNvSpPr/>
            <p:nvPr/>
          </p:nvSpPr>
          <p:spPr>
            <a:xfrm>
              <a:off x="10272041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8DF93747-16B1-401D-9FF7-A2D50D875804}"/>
                </a:ext>
              </a:extLst>
            </p:cNvPr>
            <p:cNvSpPr/>
            <p:nvPr/>
          </p:nvSpPr>
          <p:spPr>
            <a:xfrm>
              <a:off x="10453734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CA169769-97BD-4C0F-8A6F-1616E170F853}"/>
                </a:ext>
              </a:extLst>
            </p:cNvPr>
            <p:cNvSpPr/>
            <p:nvPr/>
          </p:nvSpPr>
          <p:spPr>
            <a:xfrm>
              <a:off x="10635427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4E95E1D6-5CD3-440D-8C44-BA5A759B537B}"/>
                </a:ext>
              </a:extLst>
            </p:cNvPr>
            <p:cNvSpPr/>
            <p:nvPr/>
          </p:nvSpPr>
          <p:spPr>
            <a:xfrm>
              <a:off x="10817120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DF918036-EA79-4643-B6FD-14E5024F54D3}"/>
                </a:ext>
              </a:extLst>
            </p:cNvPr>
            <p:cNvSpPr/>
            <p:nvPr/>
          </p:nvSpPr>
          <p:spPr>
            <a:xfrm>
              <a:off x="10998815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0" name="Gruppieren 79">
            <a:extLst>
              <a:ext uri="{FF2B5EF4-FFF2-40B4-BE49-F238E27FC236}">
                <a16:creationId xmlns:a16="http://schemas.microsoft.com/office/drawing/2014/main" id="{04134C69-54B3-42B8-AB34-21ED6345F45E}"/>
              </a:ext>
            </a:extLst>
          </p:cNvPr>
          <p:cNvGrpSpPr/>
          <p:nvPr/>
        </p:nvGrpSpPr>
        <p:grpSpPr>
          <a:xfrm>
            <a:off x="8562976" y="3254914"/>
            <a:ext cx="2756983" cy="120072"/>
            <a:chOff x="8562976" y="1725693"/>
            <a:chExt cx="2756983" cy="120072"/>
          </a:xfrm>
        </p:grpSpPr>
        <p:cxnSp>
          <p:nvCxnSpPr>
            <p:cNvPr id="81" name="Gerader Verbinder 80">
              <a:extLst>
                <a:ext uri="{FF2B5EF4-FFF2-40B4-BE49-F238E27FC236}">
                  <a16:creationId xmlns:a16="http://schemas.microsoft.com/office/drawing/2014/main" id="{8E256F09-0CDB-40D2-99AC-B3A9EE30D4E4}"/>
                </a:ext>
              </a:extLst>
            </p:cNvPr>
            <p:cNvCxnSpPr/>
            <p:nvPr/>
          </p:nvCxnSpPr>
          <p:spPr>
            <a:xfrm>
              <a:off x="8601076" y="1781175"/>
              <a:ext cx="2700337" cy="0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A138425C-E4ED-4900-BB71-154899B6F228}"/>
                </a:ext>
              </a:extLst>
            </p:cNvPr>
            <p:cNvSpPr/>
            <p:nvPr/>
          </p:nvSpPr>
          <p:spPr>
            <a:xfrm>
              <a:off x="11199887" y="1725693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502129D5-2F39-4E5D-AC8A-C09E1B3D0D59}"/>
                </a:ext>
              </a:extLst>
            </p:cNvPr>
            <p:cNvSpPr/>
            <p:nvPr/>
          </p:nvSpPr>
          <p:spPr>
            <a:xfrm>
              <a:off x="8562976" y="1725693"/>
              <a:ext cx="120072" cy="12007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28DC27CE-BBA5-4AD6-A77E-912FCA0B65E5}"/>
                </a:ext>
              </a:extLst>
            </p:cNvPr>
            <p:cNvSpPr/>
            <p:nvPr/>
          </p:nvSpPr>
          <p:spPr>
            <a:xfrm>
              <a:off x="8818497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6E836665-5160-40E7-A55A-1CAB426EF85D}"/>
                </a:ext>
              </a:extLst>
            </p:cNvPr>
            <p:cNvSpPr/>
            <p:nvPr/>
          </p:nvSpPr>
          <p:spPr>
            <a:xfrm>
              <a:off x="9000190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80B092BF-7F46-40A4-A80B-EC4095F407F8}"/>
                </a:ext>
              </a:extLst>
            </p:cNvPr>
            <p:cNvSpPr/>
            <p:nvPr/>
          </p:nvSpPr>
          <p:spPr>
            <a:xfrm>
              <a:off x="9181883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8DE35199-6500-4F9D-99B2-8E22DDECCBCE}"/>
                </a:ext>
              </a:extLst>
            </p:cNvPr>
            <p:cNvSpPr/>
            <p:nvPr/>
          </p:nvSpPr>
          <p:spPr>
            <a:xfrm>
              <a:off x="9363576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7B8D92FB-6EF0-43C4-ABFB-57C0AFFBF4C5}"/>
                </a:ext>
              </a:extLst>
            </p:cNvPr>
            <p:cNvSpPr/>
            <p:nvPr/>
          </p:nvSpPr>
          <p:spPr>
            <a:xfrm>
              <a:off x="9545269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1BC52E51-4CCE-44D5-B99C-56C478286A38}"/>
                </a:ext>
              </a:extLst>
            </p:cNvPr>
            <p:cNvSpPr/>
            <p:nvPr/>
          </p:nvSpPr>
          <p:spPr>
            <a:xfrm>
              <a:off x="9726962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05ADD548-60DA-4384-ABDB-7F4F027B8213}"/>
                </a:ext>
              </a:extLst>
            </p:cNvPr>
            <p:cNvSpPr/>
            <p:nvPr/>
          </p:nvSpPr>
          <p:spPr>
            <a:xfrm>
              <a:off x="9908655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5EAFD49E-3120-4316-9109-74EB52BE482E}"/>
                </a:ext>
              </a:extLst>
            </p:cNvPr>
            <p:cNvSpPr/>
            <p:nvPr/>
          </p:nvSpPr>
          <p:spPr>
            <a:xfrm>
              <a:off x="10090348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7FCA15A2-58B4-43C8-9A19-49D78460441F}"/>
                </a:ext>
              </a:extLst>
            </p:cNvPr>
            <p:cNvSpPr/>
            <p:nvPr/>
          </p:nvSpPr>
          <p:spPr>
            <a:xfrm>
              <a:off x="10272041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C457AB23-C579-45E4-A29A-D29043610B28}"/>
                </a:ext>
              </a:extLst>
            </p:cNvPr>
            <p:cNvSpPr/>
            <p:nvPr/>
          </p:nvSpPr>
          <p:spPr>
            <a:xfrm>
              <a:off x="10453734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0CBC8B44-7E34-45B6-A46E-94E463ED343A}"/>
                </a:ext>
              </a:extLst>
            </p:cNvPr>
            <p:cNvSpPr/>
            <p:nvPr/>
          </p:nvSpPr>
          <p:spPr>
            <a:xfrm>
              <a:off x="10635427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7F200E4E-F594-42D3-9C76-815102204B1E}"/>
                </a:ext>
              </a:extLst>
            </p:cNvPr>
            <p:cNvSpPr/>
            <p:nvPr/>
          </p:nvSpPr>
          <p:spPr>
            <a:xfrm>
              <a:off x="10817120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9E3FE667-44C7-4B25-8E70-D3584CFA7030}"/>
                </a:ext>
              </a:extLst>
            </p:cNvPr>
            <p:cNvSpPr/>
            <p:nvPr/>
          </p:nvSpPr>
          <p:spPr>
            <a:xfrm>
              <a:off x="10998815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7" name="Gruppieren 96">
            <a:extLst>
              <a:ext uri="{FF2B5EF4-FFF2-40B4-BE49-F238E27FC236}">
                <a16:creationId xmlns:a16="http://schemas.microsoft.com/office/drawing/2014/main" id="{9BAB0D05-8305-4654-A09D-0FF764237901}"/>
              </a:ext>
            </a:extLst>
          </p:cNvPr>
          <p:cNvGrpSpPr/>
          <p:nvPr/>
        </p:nvGrpSpPr>
        <p:grpSpPr>
          <a:xfrm>
            <a:off x="8562976" y="3637578"/>
            <a:ext cx="2756983" cy="120072"/>
            <a:chOff x="8562976" y="1725693"/>
            <a:chExt cx="2756983" cy="120072"/>
          </a:xfrm>
        </p:grpSpPr>
        <p:cxnSp>
          <p:nvCxnSpPr>
            <p:cNvPr id="98" name="Gerader Verbinder 97">
              <a:extLst>
                <a:ext uri="{FF2B5EF4-FFF2-40B4-BE49-F238E27FC236}">
                  <a16:creationId xmlns:a16="http://schemas.microsoft.com/office/drawing/2014/main" id="{B1F67FC1-079C-4F84-B793-8D7B44E1ACEE}"/>
                </a:ext>
              </a:extLst>
            </p:cNvPr>
            <p:cNvCxnSpPr/>
            <p:nvPr/>
          </p:nvCxnSpPr>
          <p:spPr>
            <a:xfrm>
              <a:off x="8601076" y="1781175"/>
              <a:ext cx="2700337" cy="0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B15D2CCF-7065-41E0-986A-BBEEEC684CCF}"/>
                </a:ext>
              </a:extLst>
            </p:cNvPr>
            <p:cNvSpPr/>
            <p:nvPr/>
          </p:nvSpPr>
          <p:spPr>
            <a:xfrm>
              <a:off x="11199887" y="1725693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06C4418F-9E26-4D32-9640-A0B7F687D54E}"/>
                </a:ext>
              </a:extLst>
            </p:cNvPr>
            <p:cNvSpPr/>
            <p:nvPr/>
          </p:nvSpPr>
          <p:spPr>
            <a:xfrm>
              <a:off x="8562976" y="1725693"/>
              <a:ext cx="120072" cy="12007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7ADB9907-5570-4C95-BAF6-F6B1379056F3}"/>
                </a:ext>
              </a:extLst>
            </p:cNvPr>
            <p:cNvSpPr/>
            <p:nvPr/>
          </p:nvSpPr>
          <p:spPr>
            <a:xfrm>
              <a:off x="8818497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32894B9C-B8E3-45CA-8F0B-8017B481F309}"/>
                </a:ext>
              </a:extLst>
            </p:cNvPr>
            <p:cNvSpPr/>
            <p:nvPr/>
          </p:nvSpPr>
          <p:spPr>
            <a:xfrm>
              <a:off x="9000190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49170E6A-BADB-4788-A32B-9C8E0497AA73}"/>
                </a:ext>
              </a:extLst>
            </p:cNvPr>
            <p:cNvSpPr/>
            <p:nvPr/>
          </p:nvSpPr>
          <p:spPr>
            <a:xfrm>
              <a:off x="9181883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24B56005-DFA9-4D60-A8F7-991BA5C24F89}"/>
                </a:ext>
              </a:extLst>
            </p:cNvPr>
            <p:cNvSpPr/>
            <p:nvPr/>
          </p:nvSpPr>
          <p:spPr>
            <a:xfrm>
              <a:off x="9363576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9AA8AB03-3DBE-46CD-A87C-3019B2313EEB}"/>
                </a:ext>
              </a:extLst>
            </p:cNvPr>
            <p:cNvSpPr/>
            <p:nvPr/>
          </p:nvSpPr>
          <p:spPr>
            <a:xfrm>
              <a:off x="9545269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C174DE3D-BCAF-4EE7-8A6A-53F532962928}"/>
                </a:ext>
              </a:extLst>
            </p:cNvPr>
            <p:cNvSpPr/>
            <p:nvPr/>
          </p:nvSpPr>
          <p:spPr>
            <a:xfrm>
              <a:off x="9726962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C9E35B45-8356-4CBE-9768-6DE8629F3029}"/>
                </a:ext>
              </a:extLst>
            </p:cNvPr>
            <p:cNvSpPr/>
            <p:nvPr/>
          </p:nvSpPr>
          <p:spPr>
            <a:xfrm>
              <a:off x="9908655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86AAF3FA-4B17-4C1B-91B2-6C75B15AABC7}"/>
                </a:ext>
              </a:extLst>
            </p:cNvPr>
            <p:cNvSpPr/>
            <p:nvPr/>
          </p:nvSpPr>
          <p:spPr>
            <a:xfrm>
              <a:off x="10090348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9D102A2F-E147-4865-8CA2-FA40C338FE2F}"/>
                </a:ext>
              </a:extLst>
            </p:cNvPr>
            <p:cNvSpPr/>
            <p:nvPr/>
          </p:nvSpPr>
          <p:spPr>
            <a:xfrm>
              <a:off x="10272041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B16F3C65-7F01-4A9E-AEB0-56141392A1DA}"/>
                </a:ext>
              </a:extLst>
            </p:cNvPr>
            <p:cNvSpPr/>
            <p:nvPr/>
          </p:nvSpPr>
          <p:spPr>
            <a:xfrm>
              <a:off x="10453734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F26CF374-53D2-4989-8B7C-95A5492C87B3}"/>
                </a:ext>
              </a:extLst>
            </p:cNvPr>
            <p:cNvSpPr/>
            <p:nvPr/>
          </p:nvSpPr>
          <p:spPr>
            <a:xfrm>
              <a:off x="10635427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5F2FE073-B629-43F7-BEBB-56F047A7E238}"/>
                </a:ext>
              </a:extLst>
            </p:cNvPr>
            <p:cNvSpPr/>
            <p:nvPr/>
          </p:nvSpPr>
          <p:spPr>
            <a:xfrm>
              <a:off x="10817120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0394FDA5-5F33-4A75-815D-31C30583D0B0}"/>
                </a:ext>
              </a:extLst>
            </p:cNvPr>
            <p:cNvSpPr/>
            <p:nvPr/>
          </p:nvSpPr>
          <p:spPr>
            <a:xfrm>
              <a:off x="10998815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4" name="Gruppieren 113">
            <a:extLst>
              <a:ext uri="{FF2B5EF4-FFF2-40B4-BE49-F238E27FC236}">
                <a16:creationId xmlns:a16="http://schemas.microsoft.com/office/drawing/2014/main" id="{41109309-51F6-4F0A-A4D2-014635EB3EFB}"/>
              </a:ext>
            </a:extLst>
          </p:cNvPr>
          <p:cNvGrpSpPr/>
          <p:nvPr/>
        </p:nvGrpSpPr>
        <p:grpSpPr>
          <a:xfrm>
            <a:off x="8562976" y="4020242"/>
            <a:ext cx="2756983" cy="120072"/>
            <a:chOff x="8562976" y="1725693"/>
            <a:chExt cx="2756983" cy="120072"/>
          </a:xfrm>
        </p:grpSpPr>
        <p:cxnSp>
          <p:nvCxnSpPr>
            <p:cNvPr id="115" name="Gerader Verbinder 114">
              <a:extLst>
                <a:ext uri="{FF2B5EF4-FFF2-40B4-BE49-F238E27FC236}">
                  <a16:creationId xmlns:a16="http://schemas.microsoft.com/office/drawing/2014/main" id="{EC9E59C8-AE89-43C1-8491-227301BE6437}"/>
                </a:ext>
              </a:extLst>
            </p:cNvPr>
            <p:cNvCxnSpPr/>
            <p:nvPr/>
          </p:nvCxnSpPr>
          <p:spPr>
            <a:xfrm>
              <a:off x="8601076" y="1781175"/>
              <a:ext cx="2700337" cy="0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160DB381-90BB-46E8-BCB1-CDA3A4ED4683}"/>
                </a:ext>
              </a:extLst>
            </p:cNvPr>
            <p:cNvSpPr/>
            <p:nvPr/>
          </p:nvSpPr>
          <p:spPr>
            <a:xfrm>
              <a:off x="11199887" y="1725693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81B79A69-B1D1-49C4-AE4A-9728ECFB2949}"/>
                </a:ext>
              </a:extLst>
            </p:cNvPr>
            <p:cNvSpPr/>
            <p:nvPr/>
          </p:nvSpPr>
          <p:spPr>
            <a:xfrm>
              <a:off x="8562976" y="1725693"/>
              <a:ext cx="120072" cy="12007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7CDC3E27-0A65-4956-99DE-6BB9A535C037}"/>
                </a:ext>
              </a:extLst>
            </p:cNvPr>
            <p:cNvSpPr/>
            <p:nvPr/>
          </p:nvSpPr>
          <p:spPr>
            <a:xfrm>
              <a:off x="8818497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B33176EF-8C27-4E65-835D-4B4098CCBA5A}"/>
                </a:ext>
              </a:extLst>
            </p:cNvPr>
            <p:cNvSpPr/>
            <p:nvPr/>
          </p:nvSpPr>
          <p:spPr>
            <a:xfrm>
              <a:off x="9000190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B23EC6C8-BA8E-4C88-A9ED-D5C0C912E994}"/>
                </a:ext>
              </a:extLst>
            </p:cNvPr>
            <p:cNvSpPr/>
            <p:nvPr/>
          </p:nvSpPr>
          <p:spPr>
            <a:xfrm>
              <a:off x="9181883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A57BF4DB-4132-49A2-8BBC-8B17D0D43047}"/>
                </a:ext>
              </a:extLst>
            </p:cNvPr>
            <p:cNvSpPr/>
            <p:nvPr/>
          </p:nvSpPr>
          <p:spPr>
            <a:xfrm>
              <a:off x="9363576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0B4289A8-EAC6-4DB5-96F4-C4CB1F88F801}"/>
                </a:ext>
              </a:extLst>
            </p:cNvPr>
            <p:cNvSpPr/>
            <p:nvPr/>
          </p:nvSpPr>
          <p:spPr>
            <a:xfrm>
              <a:off x="9545269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B9CC0FBB-3C1D-4058-A35A-A1FDF7EFC15F}"/>
                </a:ext>
              </a:extLst>
            </p:cNvPr>
            <p:cNvSpPr/>
            <p:nvPr/>
          </p:nvSpPr>
          <p:spPr>
            <a:xfrm>
              <a:off x="9726962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A13F008C-2C89-4138-BCDA-184C0838D6A4}"/>
                </a:ext>
              </a:extLst>
            </p:cNvPr>
            <p:cNvSpPr/>
            <p:nvPr/>
          </p:nvSpPr>
          <p:spPr>
            <a:xfrm>
              <a:off x="9908655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E2CEA23A-2D11-4B04-80FE-09D19C84B22E}"/>
                </a:ext>
              </a:extLst>
            </p:cNvPr>
            <p:cNvSpPr/>
            <p:nvPr/>
          </p:nvSpPr>
          <p:spPr>
            <a:xfrm>
              <a:off x="10090348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D692BBAD-631B-401E-AF90-C56A4201CD59}"/>
                </a:ext>
              </a:extLst>
            </p:cNvPr>
            <p:cNvSpPr/>
            <p:nvPr/>
          </p:nvSpPr>
          <p:spPr>
            <a:xfrm>
              <a:off x="10272041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CCC6B462-30EA-459D-BA78-8AAA5B2EE412}"/>
                </a:ext>
              </a:extLst>
            </p:cNvPr>
            <p:cNvSpPr/>
            <p:nvPr/>
          </p:nvSpPr>
          <p:spPr>
            <a:xfrm>
              <a:off x="10453734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16309B15-6DE2-496A-ADE9-81E6B0A35501}"/>
                </a:ext>
              </a:extLst>
            </p:cNvPr>
            <p:cNvSpPr/>
            <p:nvPr/>
          </p:nvSpPr>
          <p:spPr>
            <a:xfrm>
              <a:off x="10635427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1A0C7244-42C6-4E60-A710-14CDBA6754F1}"/>
                </a:ext>
              </a:extLst>
            </p:cNvPr>
            <p:cNvSpPr/>
            <p:nvPr/>
          </p:nvSpPr>
          <p:spPr>
            <a:xfrm>
              <a:off x="10817120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6F0992A1-8049-48D1-B04C-D3470783BEA0}"/>
                </a:ext>
              </a:extLst>
            </p:cNvPr>
            <p:cNvSpPr/>
            <p:nvPr/>
          </p:nvSpPr>
          <p:spPr>
            <a:xfrm>
              <a:off x="10998815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1" name="Gruppieren 130">
            <a:extLst>
              <a:ext uri="{FF2B5EF4-FFF2-40B4-BE49-F238E27FC236}">
                <a16:creationId xmlns:a16="http://schemas.microsoft.com/office/drawing/2014/main" id="{43349175-B788-496A-BF93-0DE011452E54}"/>
              </a:ext>
            </a:extLst>
          </p:cNvPr>
          <p:cNvGrpSpPr/>
          <p:nvPr/>
        </p:nvGrpSpPr>
        <p:grpSpPr>
          <a:xfrm>
            <a:off x="8562976" y="4402906"/>
            <a:ext cx="2756983" cy="120072"/>
            <a:chOff x="8562976" y="1725693"/>
            <a:chExt cx="2756983" cy="120072"/>
          </a:xfrm>
        </p:grpSpPr>
        <p:cxnSp>
          <p:nvCxnSpPr>
            <p:cNvPr id="132" name="Gerader Verbinder 131">
              <a:extLst>
                <a:ext uri="{FF2B5EF4-FFF2-40B4-BE49-F238E27FC236}">
                  <a16:creationId xmlns:a16="http://schemas.microsoft.com/office/drawing/2014/main" id="{5BEC571A-3FE1-41CA-8636-F6A585BCB75A}"/>
                </a:ext>
              </a:extLst>
            </p:cNvPr>
            <p:cNvCxnSpPr/>
            <p:nvPr/>
          </p:nvCxnSpPr>
          <p:spPr>
            <a:xfrm>
              <a:off x="8601076" y="1781175"/>
              <a:ext cx="2700337" cy="0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D85BCDF4-868E-40B6-8BFD-95C97172785D}"/>
                </a:ext>
              </a:extLst>
            </p:cNvPr>
            <p:cNvSpPr/>
            <p:nvPr/>
          </p:nvSpPr>
          <p:spPr>
            <a:xfrm>
              <a:off x="11199887" y="1725693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046387D4-A4CA-4A63-8786-74BC1A780DC5}"/>
                </a:ext>
              </a:extLst>
            </p:cNvPr>
            <p:cNvSpPr/>
            <p:nvPr/>
          </p:nvSpPr>
          <p:spPr>
            <a:xfrm>
              <a:off x="8562976" y="1725693"/>
              <a:ext cx="120072" cy="12007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FC7CB907-20E4-4DA4-960B-E95EE00E00EC}"/>
                </a:ext>
              </a:extLst>
            </p:cNvPr>
            <p:cNvSpPr/>
            <p:nvPr/>
          </p:nvSpPr>
          <p:spPr>
            <a:xfrm>
              <a:off x="8818497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57711200-EAD9-4EA6-A644-3EA649E11FC9}"/>
                </a:ext>
              </a:extLst>
            </p:cNvPr>
            <p:cNvSpPr/>
            <p:nvPr/>
          </p:nvSpPr>
          <p:spPr>
            <a:xfrm>
              <a:off x="9000190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5D0A568A-5F93-492B-ABA4-7957CBFD5E69}"/>
                </a:ext>
              </a:extLst>
            </p:cNvPr>
            <p:cNvSpPr/>
            <p:nvPr/>
          </p:nvSpPr>
          <p:spPr>
            <a:xfrm>
              <a:off x="9181883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D172BF8D-01CD-4550-9E02-C4225BB268DC}"/>
                </a:ext>
              </a:extLst>
            </p:cNvPr>
            <p:cNvSpPr/>
            <p:nvPr/>
          </p:nvSpPr>
          <p:spPr>
            <a:xfrm>
              <a:off x="9363576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561FCB01-1F50-4006-92AB-EEDFB6892DAD}"/>
                </a:ext>
              </a:extLst>
            </p:cNvPr>
            <p:cNvSpPr/>
            <p:nvPr/>
          </p:nvSpPr>
          <p:spPr>
            <a:xfrm>
              <a:off x="9545269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8AF444F5-BF7B-4133-98E8-6B64FC37DFDD}"/>
                </a:ext>
              </a:extLst>
            </p:cNvPr>
            <p:cNvSpPr/>
            <p:nvPr/>
          </p:nvSpPr>
          <p:spPr>
            <a:xfrm>
              <a:off x="9726962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B777EA27-9770-4284-B005-AF66B0EB6189}"/>
                </a:ext>
              </a:extLst>
            </p:cNvPr>
            <p:cNvSpPr/>
            <p:nvPr/>
          </p:nvSpPr>
          <p:spPr>
            <a:xfrm>
              <a:off x="9908655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F880E888-693F-4599-B8C6-7BF769DB47BD}"/>
                </a:ext>
              </a:extLst>
            </p:cNvPr>
            <p:cNvSpPr/>
            <p:nvPr/>
          </p:nvSpPr>
          <p:spPr>
            <a:xfrm>
              <a:off x="10090348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7F6DA1B6-7F67-4F5B-B6AE-D2ACD2A3D8EF}"/>
                </a:ext>
              </a:extLst>
            </p:cNvPr>
            <p:cNvSpPr/>
            <p:nvPr/>
          </p:nvSpPr>
          <p:spPr>
            <a:xfrm>
              <a:off x="10272041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CF97ED6C-CFC3-441A-8FB5-5D3D81A62807}"/>
                </a:ext>
              </a:extLst>
            </p:cNvPr>
            <p:cNvSpPr/>
            <p:nvPr/>
          </p:nvSpPr>
          <p:spPr>
            <a:xfrm>
              <a:off x="10453734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49C4FC1B-BBFD-4A0C-9057-76F18A371DB2}"/>
                </a:ext>
              </a:extLst>
            </p:cNvPr>
            <p:cNvSpPr/>
            <p:nvPr/>
          </p:nvSpPr>
          <p:spPr>
            <a:xfrm>
              <a:off x="10635427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DCAFC90D-3A40-4599-B292-931371B31A14}"/>
                </a:ext>
              </a:extLst>
            </p:cNvPr>
            <p:cNvSpPr/>
            <p:nvPr/>
          </p:nvSpPr>
          <p:spPr>
            <a:xfrm>
              <a:off x="10817120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8D50E6C4-4A92-44E4-9FCF-899025C97AF7}"/>
                </a:ext>
              </a:extLst>
            </p:cNvPr>
            <p:cNvSpPr/>
            <p:nvPr/>
          </p:nvSpPr>
          <p:spPr>
            <a:xfrm>
              <a:off x="10998815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8" name="Gruppieren 147">
            <a:extLst>
              <a:ext uri="{FF2B5EF4-FFF2-40B4-BE49-F238E27FC236}">
                <a16:creationId xmlns:a16="http://schemas.microsoft.com/office/drawing/2014/main" id="{A0AC9EC4-6F68-46CB-9248-B355107A047A}"/>
              </a:ext>
            </a:extLst>
          </p:cNvPr>
          <p:cNvGrpSpPr/>
          <p:nvPr/>
        </p:nvGrpSpPr>
        <p:grpSpPr>
          <a:xfrm>
            <a:off x="8562976" y="4785570"/>
            <a:ext cx="2756983" cy="120072"/>
            <a:chOff x="8562976" y="1725693"/>
            <a:chExt cx="2756983" cy="120072"/>
          </a:xfrm>
        </p:grpSpPr>
        <p:cxnSp>
          <p:nvCxnSpPr>
            <p:cNvPr id="149" name="Gerader Verbinder 148">
              <a:extLst>
                <a:ext uri="{FF2B5EF4-FFF2-40B4-BE49-F238E27FC236}">
                  <a16:creationId xmlns:a16="http://schemas.microsoft.com/office/drawing/2014/main" id="{4E8E31E0-AE5E-489C-BDB7-44F1E4BE258B}"/>
                </a:ext>
              </a:extLst>
            </p:cNvPr>
            <p:cNvCxnSpPr/>
            <p:nvPr/>
          </p:nvCxnSpPr>
          <p:spPr>
            <a:xfrm>
              <a:off x="8601076" y="1781175"/>
              <a:ext cx="2700337" cy="0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F12D6E53-C041-423E-A8CF-E8D14E5E5C39}"/>
                </a:ext>
              </a:extLst>
            </p:cNvPr>
            <p:cNvSpPr/>
            <p:nvPr/>
          </p:nvSpPr>
          <p:spPr>
            <a:xfrm>
              <a:off x="11199887" y="1725693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38B1F9F7-5A0B-4598-830F-7BF2E3EC4F92}"/>
                </a:ext>
              </a:extLst>
            </p:cNvPr>
            <p:cNvSpPr/>
            <p:nvPr/>
          </p:nvSpPr>
          <p:spPr>
            <a:xfrm>
              <a:off x="8562976" y="1725693"/>
              <a:ext cx="120072" cy="12007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6EC29D23-A233-4BB5-AEE9-246657C6D65B}"/>
                </a:ext>
              </a:extLst>
            </p:cNvPr>
            <p:cNvSpPr/>
            <p:nvPr/>
          </p:nvSpPr>
          <p:spPr>
            <a:xfrm>
              <a:off x="8818497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72580E8D-1CDE-4893-848D-EEF741C1911E}"/>
                </a:ext>
              </a:extLst>
            </p:cNvPr>
            <p:cNvSpPr/>
            <p:nvPr/>
          </p:nvSpPr>
          <p:spPr>
            <a:xfrm>
              <a:off x="9000190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EBBECEB9-C5C0-441F-ABDE-30AE75E4C364}"/>
                </a:ext>
              </a:extLst>
            </p:cNvPr>
            <p:cNvSpPr/>
            <p:nvPr/>
          </p:nvSpPr>
          <p:spPr>
            <a:xfrm>
              <a:off x="9181883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20E661A6-4D8A-43A8-B7A5-7FA7AA3A3905}"/>
                </a:ext>
              </a:extLst>
            </p:cNvPr>
            <p:cNvSpPr/>
            <p:nvPr/>
          </p:nvSpPr>
          <p:spPr>
            <a:xfrm>
              <a:off x="9363576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86488597-E1CC-46C0-90A0-5546BE36B389}"/>
                </a:ext>
              </a:extLst>
            </p:cNvPr>
            <p:cNvSpPr/>
            <p:nvPr/>
          </p:nvSpPr>
          <p:spPr>
            <a:xfrm>
              <a:off x="9545269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6A3342E8-403A-4046-AA55-CDB95C04E0B8}"/>
                </a:ext>
              </a:extLst>
            </p:cNvPr>
            <p:cNvSpPr/>
            <p:nvPr/>
          </p:nvSpPr>
          <p:spPr>
            <a:xfrm>
              <a:off x="9726962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5D5E68E2-ABDA-446D-903C-BDDA0CE6633F}"/>
                </a:ext>
              </a:extLst>
            </p:cNvPr>
            <p:cNvSpPr/>
            <p:nvPr/>
          </p:nvSpPr>
          <p:spPr>
            <a:xfrm>
              <a:off x="9908655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00811884-5DF0-4B73-88C0-BF9A5BCA6951}"/>
                </a:ext>
              </a:extLst>
            </p:cNvPr>
            <p:cNvSpPr/>
            <p:nvPr/>
          </p:nvSpPr>
          <p:spPr>
            <a:xfrm>
              <a:off x="10090348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75550E68-88EE-45E3-B3C6-79CDB526C832}"/>
                </a:ext>
              </a:extLst>
            </p:cNvPr>
            <p:cNvSpPr/>
            <p:nvPr/>
          </p:nvSpPr>
          <p:spPr>
            <a:xfrm>
              <a:off x="10272041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DBB5E3CE-FD85-4BC2-9DAA-42B0060E5E2F}"/>
                </a:ext>
              </a:extLst>
            </p:cNvPr>
            <p:cNvSpPr/>
            <p:nvPr/>
          </p:nvSpPr>
          <p:spPr>
            <a:xfrm>
              <a:off x="10453734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35CA01A8-EFBC-437F-9074-00F005F3E773}"/>
                </a:ext>
              </a:extLst>
            </p:cNvPr>
            <p:cNvSpPr/>
            <p:nvPr/>
          </p:nvSpPr>
          <p:spPr>
            <a:xfrm>
              <a:off x="10635427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13D364F3-9D05-4D55-B040-9F439AEA405E}"/>
                </a:ext>
              </a:extLst>
            </p:cNvPr>
            <p:cNvSpPr/>
            <p:nvPr/>
          </p:nvSpPr>
          <p:spPr>
            <a:xfrm>
              <a:off x="10817120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335324BE-032D-45A9-BE29-DD99E902B206}"/>
                </a:ext>
              </a:extLst>
            </p:cNvPr>
            <p:cNvSpPr/>
            <p:nvPr/>
          </p:nvSpPr>
          <p:spPr>
            <a:xfrm>
              <a:off x="10998815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5" name="Gruppieren 164">
            <a:extLst>
              <a:ext uri="{FF2B5EF4-FFF2-40B4-BE49-F238E27FC236}">
                <a16:creationId xmlns:a16="http://schemas.microsoft.com/office/drawing/2014/main" id="{DD43416F-B26A-4943-AAF1-C2C2D9E66D5A}"/>
              </a:ext>
            </a:extLst>
          </p:cNvPr>
          <p:cNvGrpSpPr/>
          <p:nvPr/>
        </p:nvGrpSpPr>
        <p:grpSpPr>
          <a:xfrm>
            <a:off x="8562976" y="5163673"/>
            <a:ext cx="2738437" cy="124633"/>
            <a:chOff x="8562976" y="1721132"/>
            <a:chExt cx="2738437" cy="124633"/>
          </a:xfrm>
        </p:grpSpPr>
        <p:cxnSp>
          <p:nvCxnSpPr>
            <p:cNvPr id="166" name="Gerader Verbinder 165">
              <a:extLst>
                <a:ext uri="{FF2B5EF4-FFF2-40B4-BE49-F238E27FC236}">
                  <a16:creationId xmlns:a16="http://schemas.microsoft.com/office/drawing/2014/main" id="{BB51C3E4-F324-4D26-877B-0389C91CC6E2}"/>
                </a:ext>
              </a:extLst>
            </p:cNvPr>
            <p:cNvCxnSpPr>
              <a:cxnSpLocks/>
              <a:endCxn id="167" idx="2"/>
            </p:cNvCxnSpPr>
            <p:nvPr/>
          </p:nvCxnSpPr>
          <p:spPr>
            <a:xfrm flipV="1">
              <a:off x="8601076" y="1781168"/>
              <a:ext cx="1290114" cy="8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357FAC61-202C-48F7-96A1-93A2BB1F1FF9}"/>
                </a:ext>
              </a:extLst>
            </p:cNvPr>
            <p:cNvSpPr/>
            <p:nvPr/>
          </p:nvSpPr>
          <p:spPr>
            <a:xfrm>
              <a:off x="9891190" y="1721132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69A523FB-7772-44CC-900C-FDC72DA1D818}"/>
                </a:ext>
              </a:extLst>
            </p:cNvPr>
            <p:cNvSpPr/>
            <p:nvPr/>
          </p:nvSpPr>
          <p:spPr>
            <a:xfrm>
              <a:off x="8562976" y="1725693"/>
              <a:ext cx="120072" cy="12007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A9E62D7F-401B-45E2-B6FB-1A99B4FDAE7D}"/>
                </a:ext>
              </a:extLst>
            </p:cNvPr>
            <p:cNvSpPr/>
            <p:nvPr/>
          </p:nvSpPr>
          <p:spPr>
            <a:xfrm>
              <a:off x="8818497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A72C1B14-2B84-4211-9A86-674499F2A26B}"/>
                </a:ext>
              </a:extLst>
            </p:cNvPr>
            <p:cNvSpPr/>
            <p:nvPr/>
          </p:nvSpPr>
          <p:spPr>
            <a:xfrm>
              <a:off x="9000190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72D4527D-EF32-4B08-A4A2-D547641B585D}"/>
                </a:ext>
              </a:extLst>
            </p:cNvPr>
            <p:cNvSpPr/>
            <p:nvPr/>
          </p:nvSpPr>
          <p:spPr>
            <a:xfrm>
              <a:off x="9181883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47509794-D965-4B54-8900-DA25AF3F2C09}"/>
                </a:ext>
              </a:extLst>
            </p:cNvPr>
            <p:cNvSpPr/>
            <p:nvPr/>
          </p:nvSpPr>
          <p:spPr>
            <a:xfrm>
              <a:off x="9363576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EB0F10C3-B55C-417C-B5BB-09342CEA5CE4}"/>
                </a:ext>
              </a:extLst>
            </p:cNvPr>
            <p:cNvSpPr/>
            <p:nvPr/>
          </p:nvSpPr>
          <p:spPr>
            <a:xfrm>
              <a:off x="9545269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260D0A96-0441-44B4-BFDF-7B801341959C}"/>
                </a:ext>
              </a:extLst>
            </p:cNvPr>
            <p:cNvSpPr/>
            <p:nvPr/>
          </p:nvSpPr>
          <p:spPr>
            <a:xfrm>
              <a:off x="9726962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68093B2E-9778-4164-9C5B-A85E7B443ACD}"/>
                </a:ext>
              </a:extLst>
            </p:cNvPr>
            <p:cNvSpPr/>
            <p:nvPr/>
          </p:nvSpPr>
          <p:spPr>
            <a:xfrm>
              <a:off x="11235790" y="1745038"/>
              <a:ext cx="65623" cy="65623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796DD0A0-A06F-4BBD-8919-D7ABA432C400}"/>
                </a:ext>
              </a:extLst>
            </p:cNvPr>
            <p:cNvSpPr/>
            <p:nvPr/>
          </p:nvSpPr>
          <p:spPr>
            <a:xfrm>
              <a:off x="10090348" y="1748363"/>
              <a:ext cx="65623" cy="65623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5E68B13D-318A-4D1F-9449-1761EAE7F7FE}"/>
                </a:ext>
              </a:extLst>
            </p:cNvPr>
            <p:cNvSpPr/>
            <p:nvPr/>
          </p:nvSpPr>
          <p:spPr>
            <a:xfrm>
              <a:off x="10272041" y="1748363"/>
              <a:ext cx="65623" cy="65623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8C58D252-F689-41E1-BBD5-AC02985BD899}"/>
                </a:ext>
              </a:extLst>
            </p:cNvPr>
            <p:cNvSpPr/>
            <p:nvPr/>
          </p:nvSpPr>
          <p:spPr>
            <a:xfrm>
              <a:off x="10453734" y="1748363"/>
              <a:ext cx="65623" cy="65623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AA680239-24B1-422E-BF00-3F12E3A43D0F}"/>
                </a:ext>
              </a:extLst>
            </p:cNvPr>
            <p:cNvSpPr/>
            <p:nvPr/>
          </p:nvSpPr>
          <p:spPr>
            <a:xfrm>
              <a:off x="10635427" y="1748363"/>
              <a:ext cx="65623" cy="65623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F959F478-C2C8-470E-9461-13682AF10FF2}"/>
                </a:ext>
              </a:extLst>
            </p:cNvPr>
            <p:cNvSpPr/>
            <p:nvPr/>
          </p:nvSpPr>
          <p:spPr>
            <a:xfrm>
              <a:off x="10817120" y="1748363"/>
              <a:ext cx="65623" cy="65623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EDD58309-1B8F-4038-B045-7A80A216C801}"/>
                </a:ext>
              </a:extLst>
            </p:cNvPr>
            <p:cNvSpPr/>
            <p:nvPr/>
          </p:nvSpPr>
          <p:spPr>
            <a:xfrm>
              <a:off x="11026455" y="1746071"/>
              <a:ext cx="65623" cy="65623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2" name="Gruppieren 181">
            <a:extLst>
              <a:ext uri="{FF2B5EF4-FFF2-40B4-BE49-F238E27FC236}">
                <a16:creationId xmlns:a16="http://schemas.microsoft.com/office/drawing/2014/main" id="{E51872A2-C7A7-41F0-8283-DEAC521D5DE0}"/>
              </a:ext>
            </a:extLst>
          </p:cNvPr>
          <p:cNvGrpSpPr/>
          <p:nvPr/>
        </p:nvGrpSpPr>
        <p:grpSpPr>
          <a:xfrm>
            <a:off x="8572752" y="5550893"/>
            <a:ext cx="2756983" cy="120072"/>
            <a:chOff x="8562976" y="1725693"/>
            <a:chExt cx="2756983" cy="120072"/>
          </a:xfrm>
        </p:grpSpPr>
        <p:cxnSp>
          <p:nvCxnSpPr>
            <p:cNvPr id="183" name="Gerader Verbinder 182">
              <a:extLst>
                <a:ext uri="{FF2B5EF4-FFF2-40B4-BE49-F238E27FC236}">
                  <a16:creationId xmlns:a16="http://schemas.microsoft.com/office/drawing/2014/main" id="{2E6D195B-B3F3-44F9-B776-13057A6868CF}"/>
                </a:ext>
              </a:extLst>
            </p:cNvPr>
            <p:cNvCxnSpPr/>
            <p:nvPr/>
          </p:nvCxnSpPr>
          <p:spPr>
            <a:xfrm>
              <a:off x="8601076" y="1781175"/>
              <a:ext cx="2700337" cy="0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B18855B8-7AB0-4586-B5B4-9637ECC94BFE}"/>
                </a:ext>
              </a:extLst>
            </p:cNvPr>
            <p:cNvSpPr/>
            <p:nvPr/>
          </p:nvSpPr>
          <p:spPr>
            <a:xfrm>
              <a:off x="11199887" y="1725693"/>
              <a:ext cx="120072" cy="12007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BA00A3A7-857D-4C66-9526-CBD0AC1EA505}"/>
                </a:ext>
              </a:extLst>
            </p:cNvPr>
            <p:cNvSpPr/>
            <p:nvPr/>
          </p:nvSpPr>
          <p:spPr>
            <a:xfrm>
              <a:off x="8562976" y="1725693"/>
              <a:ext cx="120072" cy="12007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D7AA5E18-9752-441F-95C2-FC92EE8DA1F3}"/>
                </a:ext>
              </a:extLst>
            </p:cNvPr>
            <p:cNvSpPr/>
            <p:nvPr/>
          </p:nvSpPr>
          <p:spPr>
            <a:xfrm>
              <a:off x="8818497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3B2988F6-BC4A-47D9-AF7E-BC6334D5EBC3}"/>
                </a:ext>
              </a:extLst>
            </p:cNvPr>
            <p:cNvSpPr/>
            <p:nvPr/>
          </p:nvSpPr>
          <p:spPr>
            <a:xfrm>
              <a:off x="9000190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AFBB4924-C519-4601-BDC6-3D693DD813C0}"/>
                </a:ext>
              </a:extLst>
            </p:cNvPr>
            <p:cNvSpPr/>
            <p:nvPr/>
          </p:nvSpPr>
          <p:spPr>
            <a:xfrm>
              <a:off x="9181883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CB9DA74F-4BE1-4E23-950C-F77A401AA949}"/>
                </a:ext>
              </a:extLst>
            </p:cNvPr>
            <p:cNvSpPr/>
            <p:nvPr/>
          </p:nvSpPr>
          <p:spPr>
            <a:xfrm>
              <a:off x="9363576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2BAFE6C3-5158-4652-B3F3-9E88715CBC8D}"/>
                </a:ext>
              </a:extLst>
            </p:cNvPr>
            <p:cNvSpPr/>
            <p:nvPr/>
          </p:nvSpPr>
          <p:spPr>
            <a:xfrm>
              <a:off x="9545269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BE15F763-2B8C-443D-B21C-030FA5478BB2}"/>
                </a:ext>
              </a:extLst>
            </p:cNvPr>
            <p:cNvSpPr/>
            <p:nvPr/>
          </p:nvSpPr>
          <p:spPr>
            <a:xfrm>
              <a:off x="9726962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48CFFF7B-87FE-45E0-A3FC-5C4D6E008D59}"/>
                </a:ext>
              </a:extLst>
            </p:cNvPr>
            <p:cNvSpPr/>
            <p:nvPr/>
          </p:nvSpPr>
          <p:spPr>
            <a:xfrm>
              <a:off x="9908655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78C8F906-EC07-44ED-BE72-0353AF3878CE}"/>
                </a:ext>
              </a:extLst>
            </p:cNvPr>
            <p:cNvSpPr/>
            <p:nvPr/>
          </p:nvSpPr>
          <p:spPr>
            <a:xfrm>
              <a:off x="10090348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46FBCBF9-BEF0-4018-80A1-A0D49CAF9B80}"/>
                </a:ext>
              </a:extLst>
            </p:cNvPr>
            <p:cNvSpPr/>
            <p:nvPr/>
          </p:nvSpPr>
          <p:spPr>
            <a:xfrm>
              <a:off x="10272041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64F5EAD0-A1E0-4758-84CA-22D670AB6DFA}"/>
                </a:ext>
              </a:extLst>
            </p:cNvPr>
            <p:cNvSpPr/>
            <p:nvPr/>
          </p:nvSpPr>
          <p:spPr>
            <a:xfrm>
              <a:off x="10453734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D6CB76E8-4806-47E2-8184-9E966B35DB81}"/>
                </a:ext>
              </a:extLst>
            </p:cNvPr>
            <p:cNvSpPr/>
            <p:nvPr/>
          </p:nvSpPr>
          <p:spPr>
            <a:xfrm>
              <a:off x="10635427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EDD96112-3B1E-4971-9AEE-35360F5D393E}"/>
                </a:ext>
              </a:extLst>
            </p:cNvPr>
            <p:cNvSpPr/>
            <p:nvPr/>
          </p:nvSpPr>
          <p:spPr>
            <a:xfrm>
              <a:off x="10817120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6B5D0DD9-9AF4-444F-9CEC-E9E0ECBE2B71}"/>
                </a:ext>
              </a:extLst>
            </p:cNvPr>
            <p:cNvSpPr/>
            <p:nvPr/>
          </p:nvSpPr>
          <p:spPr>
            <a:xfrm>
              <a:off x="10998815" y="1748363"/>
              <a:ext cx="65623" cy="6562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2" name="Textfeld 201">
            <a:extLst>
              <a:ext uri="{FF2B5EF4-FFF2-40B4-BE49-F238E27FC236}">
                <a16:creationId xmlns:a16="http://schemas.microsoft.com/office/drawing/2014/main" id="{E08F1146-5024-4532-8D4D-E490D7B4FF67}"/>
              </a:ext>
            </a:extLst>
          </p:cNvPr>
          <p:cNvSpPr txBox="1"/>
          <p:nvPr/>
        </p:nvSpPr>
        <p:spPr>
          <a:xfrm>
            <a:off x="10268424" y="4946067"/>
            <a:ext cx="10663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95000"/>
                  </a:schemeClr>
                </a:solidFill>
              </a:rPr>
              <a:t>Out of screen</a:t>
            </a:r>
          </a:p>
        </p:txBody>
      </p:sp>
      <p:sp>
        <p:nvSpPr>
          <p:cNvPr id="199" name="Rectangle 1">
            <a:extLst>
              <a:ext uri="{FF2B5EF4-FFF2-40B4-BE49-F238E27FC236}">
                <a16:creationId xmlns:a16="http://schemas.microsoft.com/office/drawing/2014/main" id="{E7E0BAF3-55B6-4FF3-9E63-313616DAEB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 -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Water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64237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6DAA04F2-7C99-4081-ABCC-BA8B3FB96D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6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6074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Water – Sample generation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939A3-6716-405B-B055-FA3594B3D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26479"/>
            <a:ext cx="10515599" cy="4898004"/>
          </a:xfrm>
        </p:spPr>
        <p:txBody>
          <a:bodyPr>
            <a:normAutofit/>
          </a:bodyPr>
          <a:lstStyle/>
          <a:p>
            <a:r>
              <a:rPr lang="en-US" dirty="0"/>
              <a:t>We don’t want to ray march all the samples</a:t>
            </a:r>
          </a:p>
          <a:p>
            <a:r>
              <a:rPr lang="en-US" dirty="0"/>
              <a:t>Place initial ray marching samples every N samples.</a:t>
            </a:r>
          </a:p>
          <a:p>
            <a:r>
              <a:rPr lang="en-US" dirty="0"/>
              <a:t>Place more ray marching samples where they are really needed</a:t>
            </a:r>
          </a:p>
          <a:p>
            <a:r>
              <a:rPr lang="en-US" dirty="0"/>
              <a:t>Remaining samples will be linear interpolated from the closest ray marching samples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E08241DF-51E8-4699-BEDC-6B2234F1F9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 -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Water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24504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3AA86B62-B16F-4E75-9AEB-D505D586B0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9562"/>
            <a:ext cx="12192000" cy="645750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Water – Sample generation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D52B649B-EB88-4E38-ADE9-D3ABB40D94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 -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Water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16349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rafik 61">
            <a:extLst>
              <a:ext uri="{FF2B5EF4-FFF2-40B4-BE49-F238E27FC236}">
                <a16:creationId xmlns:a16="http://schemas.microsoft.com/office/drawing/2014/main" id="{48AD1B2A-05BC-43C4-9032-A247A8694B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6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6074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Water – Sample generation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939A3-6716-405B-B055-FA3594B3D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26479"/>
            <a:ext cx="10515599" cy="324895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Run compute shader with one thread per </a:t>
            </a:r>
            <a:r>
              <a:rPr lang="en-US" dirty="0" err="1"/>
              <a:t>epipolar</a:t>
            </a:r>
            <a:r>
              <a:rPr lang="en-US" dirty="0"/>
              <a:t> coordinate</a:t>
            </a:r>
          </a:p>
          <a:p>
            <a:r>
              <a:rPr lang="en-US" dirty="0"/>
              <a:t>Thread group size equal to initial ray marching sample distance</a:t>
            </a:r>
          </a:p>
          <a:p>
            <a:r>
              <a:rPr lang="en-US" dirty="0"/>
              <a:t>First sample in thread group and last sample in line will always ray marched</a:t>
            </a:r>
          </a:p>
          <a:p>
            <a:r>
              <a:rPr lang="en-US" dirty="0" err="1"/>
              <a:t>InterlockedOr</a:t>
            </a:r>
            <a:r>
              <a:rPr lang="en-US" dirty="0"/>
              <a:t>() depth and lighting discontinuities in group shared bitmask</a:t>
            </a:r>
          </a:p>
          <a:p>
            <a:r>
              <a:rPr lang="en-US" dirty="0"/>
              <a:t>Find discontinuity using shared bitmask and add ray-marching sample on left and right side</a:t>
            </a:r>
          </a:p>
          <a:p>
            <a:r>
              <a:rPr lang="en-US" dirty="0"/>
              <a:t>Append all ray marching samples to a buffer</a:t>
            </a:r>
          </a:p>
          <a:p>
            <a:r>
              <a:rPr lang="en-US" dirty="0" err="1"/>
              <a:t>InterlockedOr</a:t>
            </a:r>
            <a:r>
              <a:rPr lang="en-US" dirty="0"/>
              <a:t>() all ray marching samples in R32 </a:t>
            </a:r>
            <a:r>
              <a:rPr lang="en-US" dirty="0" err="1"/>
              <a:t>uint</a:t>
            </a:r>
            <a:r>
              <a:rPr lang="en-US" dirty="0"/>
              <a:t> bitmask texture for later interpolation</a:t>
            </a:r>
          </a:p>
          <a:p>
            <a:endParaRPr lang="en-US" dirty="0"/>
          </a:p>
        </p:txBody>
      </p:sp>
      <p:grpSp>
        <p:nvGrpSpPr>
          <p:cNvPr id="41" name="Gruppieren 40">
            <a:extLst>
              <a:ext uri="{FF2B5EF4-FFF2-40B4-BE49-F238E27FC236}">
                <a16:creationId xmlns:a16="http://schemas.microsoft.com/office/drawing/2014/main" id="{1C6927D8-10C2-41DE-82BD-0755B798E776}"/>
              </a:ext>
            </a:extLst>
          </p:cNvPr>
          <p:cNvGrpSpPr/>
          <p:nvPr/>
        </p:nvGrpSpPr>
        <p:grpSpPr>
          <a:xfrm>
            <a:off x="2256665" y="5050732"/>
            <a:ext cx="4016484" cy="662774"/>
            <a:chOff x="838198" y="5052922"/>
            <a:chExt cx="4674554" cy="771365"/>
          </a:xfrm>
        </p:grpSpPr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F4BE28F2-7EFD-4541-864E-276035E579B4}"/>
                </a:ext>
              </a:extLst>
            </p:cNvPr>
            <p:cNvSpPr/>
            <p:nvPr/>
          </p:nvSpPr>
          <p:spPr>
            <a:xfrm>
              <a:off x="838198" y="5144568"/>
              <a:ext cx="4674551" cy="52129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Gerader Verbinder 9">
              <a:extLst>
                <a:ext uri="{FF2B5EF4-FFF2-40B4-BE49-F238E27FC236}">
                  <a16:creationId xmlns:a16="http://schemas.microsoft.com/office/drawing/2014/main" id="{2667CDAE-2F8A-4C6F-9E4F-E6B1517CF739}"/>
                </a:ext>
              </a:extLst>
            </p:cNvPr>
            <p:cNvCxnSpPr>
              <a:cxnSpLocks/>
            </p:cNvCxnSpPr>
            <p:nvPr/>
          </p:nvCxnSpPr>
          <p:spPr>
            <a:xfrm>
              <a:off x="838198" y="5144568"/>
              <a:ext cx="0" cy="5212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r Verbinder 10">
              <a:extLst>
                <a:ext uri="{FF2B5EF4-FFF2-40B4-BE49-F238E27FC236}">
                  <a16:creationId xmlns:a16="http://schemas.microsoft.com/office/drawing/2014/main" id="{88975DA7-12FB-463C-BFC5-4E64C5AF0C80}"/>
                </a:ext>
              </a:extLst>
            </p:cNvPr>
            <p:cNvCxnSpPr>
              <a:cxnSpLocks/>
            </p:cNvCxnSpPr>
            <p:nvPr/>
          </p:nvCxnSpPr>
          <p:spPr>
            <a:xfrm>
              <a:off x="1429995" y="5144568"/>
              <a:ext cx="0" cy="5212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r Verbinder 11">
              <a:extLst>
                <a:ext uri="{FF2B5EF4-FFF2-40B4-BE49-F238E27FC236}">
                  <a16:creationId xmlns:a16="http://schemas.microsoft.com/office/drawing/2014/main" id="{65B49E81-4D0A-4B66-ACF2-C24F8DE8BBD1}"/>
                </a:ext>
              </a:extLst>
            </p:cNvPr>
            <p:cNvCxnSpPr>
              <a:cxnSpLocks/>
            </p:cNvCxnSpPr>
            <p:nvPr/>
          </p:nvCxnSpPr>
          <p:spPr>
            <a:xfrm>
              <a:off x="2013246" y="5144568"/>
              <a:ext cx="0" cy="5212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r Verbinder 12">
              <a:extLst>
                <a:ext uri="{FF2B5EF4-FFF2-40B4-BE49-F238E27FC236}">
                  <a16:creationId xmlns:a16="http://schemas.microsoft.com/office/drawing/2014/main" id="{02460BF6-37DE-43A7-872C-63B41BE89F85}"/>
                </a:ext>
              </a:extLst>
            </p:cNvPr>
            <p:cNvCxnSpPr>
              <a:cxnSpLocks/>
            </p:cNvCxnSpPr>
            <p:nvPr/>
          </p:nvCxnSpPr>
          <p:spPr>
            <a:xfrm>
              <a:off x="2596497" y="5144568"/>
              <a:ext cx="0" cy="5212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r Verbinder 13">
              <a:extLst>
                <a:ext uri="{FF2B5EF4-FFF2-40B4-BE49-F238E27FC236}">
                  <a16:creationId xmlns:a16="http://schemas.microsoft.com/office/drawing/2014/main" id="{DD37BE22-D6F4-4D8F-86A6-2B99ADCFAE89}"/>
                </a:ext>
              </a:extLst>
            </p:cNvPr>
            <p:cNvCxnSpPr>
              <a:cxnSpLocks/>
            </p:cNvCxnSpPr>
            <p:nvPr/>
          </p:nvCxnSpPr>
          <p:spPr>
            <a:xfrm>
              <a:off x="3179748" y="5144568"/>
              <a:ext cx="0" cy="5212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r Verbinder 14">
              <a:extLst>
                <a:ext uri="{FF2B5EF4-FFF2-40B4-BE49-F238E27FC236}">
                  <a16:creationId xmlns:a16="http://schemas.microsoft.com/office/drawing/2014/main" id="{5B480629-1124-49A6-98F9-AE54CDD6FE74}"/>
                </a:ext>
              </a:extLst>
            </p:cNvPr>
            <p:cNvCxnSpPr>
              <a:cxnSpLocks/>
            </p:cNvCxnSpPr>
            <p:nvPr/>
          </p:nvCxnSpPr>
          <p:spPr>
            <a:xfrm>
              <a:off x="3762999" y="5144568"/>
              <a:ext cx="0" cy="5212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r Verbinder 15">
              <a:extLst>
                <a:ext uri="{FF2B5EF4-FFF2-40B4-BE49-F238E27FC236}">
                  <a16:creationId xmlns:a16="http://schemas.microsoft.com/office/drawing/2014/main" id="{3B10CF46-92F4-4BD5-BAB1-4496A66B3CB9}"/>
                </a:ext>
              </a:extLst>
            </p:cNvPr>
            <p:cNvCxnSpPr>
              <a:cxnSpLocks/>
            </p:cNvCxnSpPr>
            <p:nvPr/>
          </p:nvCxnSpPr>
          <p:spPr>
            <a:xfrm>
              <a:off x="4346250" y="5144568"/>
              <a:ext cx="0" cy="5212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r Verbinder 16">
              <a:extLst>
                <a:ext uri="{FF2B5EF4-FFF2-40B4-BE49-F238E27FC236}">
                  <a16:creationId xmlns:a16="http://schemas.microsoft.com/office/drawing/2014/main" id="{7601EFAD-96F7-4CE7-9677-E49B95438913}"/>
                </a:ext>
              </a:extLst>
            </p:cNvPr>
            <p:cNvCxnSpPr>
              <a:cxnSpLocks/>
            </p:cNvCxnSpPr>
            <p:nvPr/>
          </p:nvCxnSpPr>
          <p:spPr>
            <a:xfrm>
              <a:off x="4929501" y="5144568"/>
              <a:ext cx="0" cy="5212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r Verbinder 17">
              <a:extLst>
                <a:ext uri="{FF2B5EF4-FFF2-40B4-BE49-F238E27FC236}">
                  <a16:creationId xmlns:a16="http://schemas.microsoft.com/office/drawing/2014/main" id="{1ED56782-110B-4ADA-8FB8-44CEF73C61B0}"/>
                </a:ext>
              </a:extLst>
            </p:cNvPr>
            <p:cNvCxnSpPr>
              <a:cxnSpLocks/>
            </p:cNvCxnSpPr>
            <p:nvPr/>
          </p:nvCxnSpPr>
          <p:spPr>
            <a:xfrm>
              <a:off x="5512752" y="5144568"/>
              <a:ext cx="0" cy="5212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A555C87A-7A8C-45DF-920F-ACAAC1415BA1}"/>
                </a:ext>
              </a:extLst>
            </p:cNvPr>
            <p:cNvSpPr/>
            <p:nvPr/>
          </p:nvSpPr>
          <p:spPr>
            <a:xfrm>
              <a:off x="1008404" y="5289847"/>
              <a:ext cx="247824" cy="247824"/>
            </a:xfrm>
            <a:prstGeom prst="ellipse">
              <a:avLst/>
            </a:prstGeom>
            <a:ln w="19050"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0EB0748B-C9E1-44E8-B773-466A1BE3273B}"/>
                </a:ext>
              </a:extLst>
            </p:cNvPr>
            <p:cNvSpPr/>
            <p:nvPr/>
          </p:nvSpPr>
          <p:spPr>
            <a:xfrm>
              <a:off x="1644708" y="5336847"/>
              <a:ext cx="153823" cy="15382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A705285D-ABCA-41D2-89D8-55FF2A293EA2}"/>
                </a:ext>
              </a:extLst>
            </p:cNvPr>
            <p:cNvSpPr/>
            <p:nvPr/>
          </p:nvSpPr>
          <p:spPr>
            <a:xfrm>
              <a:off x="2227955" y="5339148"/>
              <a:ext cx="153823" cy="15382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EA761913-73F4-4C5F-BEDB-67702E9ACB10}"/>
                </a:ext>
              </a:extLst>
            </p:cNvPr>
            <p:cNvSpPr/>
            <p:nvPr/>
          </p:nvSpPr>
          <p:spPr>
            <a:xfrm>
              <a:off x="2811210" y="5332811"/>
              <a:ext cx="153823" cy="15382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195003FD-630C-4C2E-8BC1-34619D005D5B}"/>
                </a:ext>
              </a:extLst>
            </p:cNvPr>
            <p:cNvSpPr/>
            <p:nvPr/>
          </p:nvSpPr>
          <p:spPr>
            <a:xfrm>
              <a:off x="3394461" y="5336847"/>
              <a:ext cx="153823" cy="153823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>
              <a:solidFill>
                <a:schemeClr val="accent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E2494231-95F7-4D0A-B8B7-99A4047A3800}"/>
                </a:ext>
              </a:extLst>
            </p:cNvPr>
            <p:cNvSpPr/>
            <p:nvPr/>
          </p:nvSpPr>
          <p:spPr>
            <a:xfrm>
              <a:off x="3977708" y="5339148"/>
              <a:ext cx="153823" cy="153823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>
              <a:solidFill>
                <a:schemeClr val="accent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49DC63F2-3C68-4DD7-A78C-2E722B4091C7}"/>
                </a:ext>
              </a:extLst>
            </p:cNvPr>
            <p:cNvSpPr/>
            <p:nvPr/>
          </p:nvSpPr>
          <p:spPr>
            <a:xfrm>
              <a:off x="4560963" y="5332811"/>
              <a:ext cx="153823" cy="15382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1674F2EF-FEE7-49CE-8E4C-56D157738852}"/>
                </a:ext>
              </a:extLst>
            </p:cNvPr>
            <p:cNvSpPr/>
            <p:nvPr/>
          </p:nvSpPr>
          <p:spPr>
            <a:xfrm>
              <a:off x="5144207" y="5339148"/>
              <a:ext cx="153823" cy="15382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ihandform: Form 39">
              <a:extLst>
                <a:ext uri="{FF2B5EF4-FFF2-40B4-BE49-F238E27FC236}">
                  <a16:creationId xmlns:a16="http://schemas.microsoft.com/office/drawing/2014/main" id="{9AFD1B4A-9540-49EA-8F79-51A41FC6AA8B}"/>
                </a:ext>
              </a:extLst>
            </p:cNvPr>
            <p:cNvSpPr/>
            <p:nvPr/>
          </p:nvSpPr>
          <p:spPr>
            <a:xfrm>
              <a:off x="3675430" y="5052922"/>
              <a:ext cx="179373" cy="771365"/>
            </a:xfrm>
            <a:custGeom>
              <a:avLst/>
              <a:gdLst>
                <a:gd name="connsiteX0" fmla="*/ 17929 w 179373"/>
                <a:gd name="connsiteY0" fmla="*/ 0 h 621553"/>
                <a:gd name="connsiteX1" fmla="*/ 179294 w 179373"/>
                <a:gd name="connsiteY1" fmla="*/ 185271 h 621553"/>
                <a:gd name="connsiteX2" fmla="*/ 0 w 179373"/>
                <a:gd name="connsiteY2" fmla="*/ 358588 h 621553"/>
                <a:gd name="connsiteX3" fmla="*/ 179294 w 179373"/>
                <a:gd name="connsiteY3" fmla="*/ 621553 h 621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9373" h="621553">
                  <a:moveTo>
                    <a:pt x="17929" y="0"/>
                  </a:moveTo>
                  <a:cubicBezTo>
                    <a:pt x="100105" y="62753"/>
                    <a:pt x="182282" y="125506"/>
                    <a:pt x="179294" y="185271"/>
                  </a:cubicBezTo>
                  <a:cubicBezTo>
                    <a:pt x="176306" y="245036"/>
                    <a:pt x="0" y="285874"/>
                    <a:pt x="0" y="358588"/>
                  </a:cubicBezTo>
                  <a:cubicBezTo>
                    <a:pt x="0" y="431302"/>
                    <a:pt x="107576" y="572745"/>
                    <a:pt x="179294" y="621553"/>
                  </a:cubicBezTo>
                </a:path>
              </a:pathLst>
            </a:custGeom>
            <a:noFill/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5" name="Gruppieren 64">
            <a:extLst>
              <a:ext uri="{FF2B5EF4-FFF2-40B4-BE49-F238E27FC236}">
                <a16:creationId xmlns:a16="http://schemas.microsoft.com/office/drawing/2014/main" id="{AF6DABDF-1BB6-4A1A-BE76-1F497FD02EDA}"/>
              </a:ext>
            </a:extLst>
          </p:cNvPr>
          <p:cNvGrpSpPr/>
          <p:nvPr/>
        </p:nvGrpSpPr>
        <p:grpSpPr>
          <a:xfrm>
            <a:off x="6348387" y="5129475"/>
            <a:ext cx="4016484" cy="447908"/>
            <a:chOff x="6131325" y="5144568"/>
            <a:chExt cx="4674554" cy="521294"/>
          </a:xfrm>
        </p:grpSpPr>
        <p:grpSp>
          <p:nvGrpSpPr>
            <p:cNvPr id="42" name="Gruppieren 41">
              <a:extLst>
                <a:ext uri="{FF2B5EF4-FFF2-40B4-BE49-F238E27FC236}">
                  <a16:creationId xmlns:a16="http://schemas.microsoft.com/office/drawing/2014/main" id="{AFD536F4-9A5A-4651-8123-8B3E30468836}"/>
                </a:ext>
              </a:extLst>
            </p:cNvPr>
            <p:cNvGrpSpPr/>
            <p:nvPr/>
          </p:nvGrpSpPr>
          <p:grpSpPr>
            <a:xfrm>
              <a:off x="6131325" y="5144568"/>
              <a:ext cx="4674554" cy="521294"/>
              <a:chOff x="838198" y="5144568"/>
              <a:chExt cx="4674554" cy="521294"/>
            </a:xfrm>
          </p:grpSpPr>
          <p:sp>
            <p:nvSpPr>
              <p:cNvPr id="43" name="Rechteck 42">
                <a:extLst>
                  <a:ext uri="{FF2B5EF4-FFF2-40B4-BE49-F238E27FC236}">
                    <a16:creationId xmlns:a16="http://schemas.microsoft.com/office/drawing/2014/main" id="{CFEF12AE-72CD-4C05-8923-E8EB4D1F397D}"/>
                  </a:ext>
                </a:extLst>
              </p:cNvPr>
              <p:cNvSpPr/>
              <p:nvPr/>
            </p:nvSpPr>
            <p:spPr>
              <a:xfrm>
                <a:off x="838198" y="5144568"/>
                <a:ext cx="4674551" cy="521294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4" name="Gerader Verbinder 43">
                <a:extLst>
                  <a:ext uri="{FF2B5EF4-FFF2-40B4-BE49-F238E27FC236}">
                    <a16:creationId xmlns:a16="http://schemas.microsoft.com/office/drawing/2014/main" id="{92527B2D-8D85-4B1C-8F64-08EF244EC0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198" y="5144568"/>
                <a:ext cx="0" cy="5212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Gerader Verbinder 44">
                <a:extLst>
                  <a:ext uri="{FF2B5EF4-FFF2-40B4-BE49-F238E27FC236}">
                    <a16:creationId xmlns:a16="http://schemas.microsoft.com/office/drawing/2014/main" id="{43894308-9D41-4BA7-B2A6-8035237CBB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29995" y="5144568"/>
                <a:ext cx="0" cy="5212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Gerader Verbinder 45">
                <a:extLst>
                  <a:ext uri="{FF2B5EF4-FFF2-40B4-BE49-F238E27FC236}">
                    <a16:creationId xmlns:a16="http://schemas.microsoft.com/office/drawing/2014/main" id="{045B9412-77FD-4231-A842-37C294E8514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13246" y="5144568"/>
                <a:ext cx="0" cy="5212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Gerader Verbinder 46">
                <a:extLst>
                  <a:ext uri="{FF2B5EF4-FFF2-40B4-BE49-F238E27FC236}">
                    <a16:creationId xmlns:a16="http://schemas.microsoft.com/office/drawing/2014/main" id="{57DE1C81-698D-4D88-8067-9F4050D3AF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96497" y="5144568"/>
                <a:ext cx="0" cy="5212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Gerader Verbinder 47">
                <a:extLst>
                  <a:ext uri="{FF2B5EF4-FFF2-40B4-BE49-F238E27FC236}">
                    <a16:creationId xmlns:a16="http://schemas.microsoft.com/office/drawing/2014/main" id="{4FE9B642-F3A9-4D2E-A0F6-179B3CF073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79748" y="5144568"/>
                <a:ext cx="0" cy="5212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Gerader Verbinder 48">
                <a:extLst>
                  <a:ext uri="{FF2B5EF4-FFF2-40B4-BE49-F238E27FC236}">
                    <a16:creationId xmlns:a16="http://schemas.microsoft.com/office/drawing/2014/main" id="{5E6ED448-6254-47B1-BDC4-5AE85B054B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62999" y="5144568"/>
                <a:ext cx="0" cy="5212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Gerader Verbinder 49">
                <a:extLst>
                  <a:ext uri="{FF2B5EF4-FFF2-40B4-BE49-F238E27FC236}">
                    <a16:creationId xmlns:a16="http://schemas.microsoft.com/office/drawing/2014/main" id="{93205C68-C804-4060-B427-BCD2818EED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46250" y="5144568"/>
                <a:ext cx="0" cy="5212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Gerader Verbinder 50">
                <a:extLst>
                  <a:ext uri="{FF2B5EF4-FFF2-40B4-BE49-F238E27FC236}">
                    <a16:creationId xmlns:a16="http://schemas.microsoft.com/office/drawing/2014/main" id="{3564489C-DE43-4B38-8507-57768BA98E4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29501" y="5144568"/>
                <a:ext cx="0" cy="5212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Gerader Verbinder 51">
                <a:extLst>
                  <a:ext uri="{FF2B5EF4-FFF2-40B4-BE49-F238E27FC236}">
                    <a16:creationId xmlns:a16="http://schemas.microsoft.com/office/drawing/2014/main" id="{B7DBB5F5-C3DA-4D00-9683-6970E6F18A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12752" y="5144568"/>
                <a:ext cx="0" cy="5212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Ellipse 53">
                <a:extLst>
                  <a:ext uri="{FF2B5EF4-FFF2-40B4-BE49-F238E27FC236}">
                    <a16:creationId xmlns:a16="http://schemas.microsoft.com/office/drawing/2014/main" id="{F76347A4-5E7B-48A3-9865-92266E45A2A4}"/>
                  </a:ext>
                </a:extLst>
              </p:cNvPr>
              <p:cNvSpPr/>
              <p:nvPr/>
            </p:nvSpPr>
            <p:spPr>
              <a:xfrm>
                <a:off x="1008404" y="5289847"/>
                <a:ext cx="247824" cy="247824"/>
              </a:xfrm>
              <a:prstGeom prst="ellipse">
                <a:avLst/>
              </a:prstGeom>
              <a:ln w="1905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Ellipse 54">
                <a:extLst>
                  <a:ext uri="{FF2B5EF4-FFF2-40B4-BE49-F238E27FC236}">
                    <a16:creationId xmlns:a16="http://schemas.microsoft.com/office/drawing/2014/main" id="{37089D7D-48EB-4BFC-902A-4707744F06EF}"/>
                  </a:ext>
                </a:extLst>
              </p:cNvPr>
              <p:cNvSpPr/>
              <p:nvPr/>
            </p:nvSpPr>
            <p:spPr>
              <a:xfrm>
                <a:off x="1644708" y="5336847"/>
                <a:ext cx="153823" cy="153823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accent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Ellipse 55">
                <a:extLst>
                  <a:ext uri="{FF2B5EF4-FFF2-40B4-BE49-F238E27FC236}">
                    <a16:creationId xmlns:a16="http://schemas.microsoft.com/office/drawing/2014/main" id="{B575D263-0983-4374-81D1-7D4A2C90E3C5}"/>
                  </a:ext>
                </a:extLst>
              </p:cNvPr>
              <p:cNvSpPr/>
              <p:nvPr/>
            </p:nvSpPr>
            <p:spPr>
              <a:xfrm>
                <a:off x="2227955" y="5339148"/>
                <a:ext cx="153823" cy="153823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accent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Ellipse 56">
                <a:extLst>
                  <a:ext uri="{FF2B5EF4-FFF2-40B4-BE49-F238E27FC236}">
                    <a16:creationId xmlns:a16="http://schemas.microsoft.com/office/drawing/2014/main" id="{94F1E6F6-59F7-4150-B78C-E0FCBCF1B8EB}"/>
                  </a:ext>
                </a:extLst>
              </p:cNvPr>
              <p:cNvSpPr/>
              <p:nvPr/>
            </p:nvSpPr>
            <p:spPr>
              <a:xfrm>
                <a:off x="2811210" y="5332811"/>
                <a:ext cx="153823" cy="153823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accent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Ellipse 57">
                <a:extLst>
                  <a:ext uri="{FF2B5EF4-FFF2-40B4-BE49-F238E27FC236}">
                    <a16:creationId xmlns:a16="http://schemas.microsoft.com/office/drawing/2014/main" id="{64051A2C-336C-4536-AB09-A0BFCE76B4F4}"/>
                  </a:ext>
                </a:extLst>
              </p:cNvPr>
              <p:cNvSpPr/>
              <p:nvPr/>
            </p:nvSpPr>
            <p:spPr>
              <a:xfrm>
                <a:off x="3394461" y="5336847"/>
                <a:ext cx="153823" cy="153823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accent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Ellipse 58">
                <a:extLst>
                  <a:ext uri="{FF2B5EF4-FFF2-40B4-BE49-F238E27FC236}">
                    <a16:creationId xmlns:a16="http://schemas.microsoft.com/office/drawing/2014/main" id="{66039990-97F4-4329-BFCF-B81FAEB028F8}"/>
                  </a:ext>
                </a:extLst>
              </p:cNvPr>
              <p:cNvSpPr/>
              <p:nvPr/>
            </p:nvSpPr>
            <p:spPr>
              <a:xfrm>
                <a:off x="3977708" y="5339148"/>
                <a:ext cx="153823" cy="153823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accent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Ellipse 59">
                <a:extLst>
                  <a:ext uri="{FF2B5EF4-FFF2-40B4-BE49-F238E27FC236}">
                    <a16:creationId xmlns:a16="http://schemas.microsoft.com/office/drawing/2014/main" id="{B536FEF9-F6E3-497F-A27E-AA2371CC7EAD}"/>
                  </a:ext>
                </a:extLst>
              </p:cNvPr>
              <p:cNvSpPr/>
              <p:nvPr/>
            </p:nvSpPr>
            <p:spPr>
              <a:xfrm>
                <a:off x="4560963" y="5332811"/>
                <a:ext cx="153823" cy="153823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accent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832A3250-858E-4BA5-8638-C8505A8D9311}"/>
                </a:ext>
              </a:extLst>
            </p:cNvPr>
            <p:cNvSpPr/>
            <p:nvPr/>
          </p:nvSpPr>
          <p:spPr>
            <a:xfrm>
              <a:off x="10390340" y="5301372"/>
              <a:ext cx="247824" cy="247824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accent6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8" name="Textfeld 67">
            <a:extLst>
              <a:ext uri="{FF2B5EF4-FFF2-40B4-BE49-F238E27FC236}">
                <a16:creationId xmlns:a16="http://schemas.microsoft.com/office/drawing/2014/main" id="{8106F892-57CF-46C8-90AF-5C3F10DE4B10}"/>
              </a:ext>
            </a:extLst>
          </p:cNvPr>
          <p:cNvSpPr txBox="1"/>
          <p:nvPr/>
        </p:nvSpPr>
        <p:spPr>
          <a:xfrm>
            <a:off x="903774" y="5199541"/>
            <a:ext cx="1229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Epipolar</a:t>
            </a:r>
            <a:r>
              <a:rPr lang="en-US" sz="1400" dirty="0"/>
              <a:t> Line</a:t>
            </a:r>
          </a:p>
        </p:txBody>
      </p:sp>
      <p:sp>
        <p:nvSpPr>
          <p:cNvPr id="69" name="Textfeld 68">
            <a:extLst>
              <a:ext uri="{FF2B5EF4-FFF2-40B4-BE49-F238E27FC236}">
                <a16:creationId xmlns:a16="http://schemas.microsoft.com/office/drawing/2014/main" id="{77C66979-DE78-4A3D-8626-9F8ECDD6AFDA}"/>
              </a:ext>
            </a:extLst>
          </p:cNvPr>
          <p:cNvSpPr txBox="1"/>
          <p:nvPr/>
        </p:nvSpPr>
        <p:spPr>
          <a:xfrm>
            <a:off x="4254380" y="5658559"/>
            <a:ext cx="1200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Discontinuity</a:t>
            </a:r>
          </a:p>
        </p:txBody>
      </p:sp>
      <p:sp>
        <p:nvSpPr>
          <p:cNvPr id="70" name="Textfeld 69">
            <a:extLst>
              <a:ext uri="{FF2B5EF4-FFF2-40B4-BE49-F238E27FC236}">
                <a16:creationId xmlns:a16="http://schemas.microsoft.com/office/drawing/2014/main" id="{914D3B96-5C17-4DB5-8149-9D0A8EE1BE7E}"/>
              </a:ext>
            </a:extLst>
          </p:cNvPr>
          <p:cNvSpPr txBox="1"/>
          <p:nvPr/>
        </p:nvSpPr>
        <p:spPr>
          <a:xfrm>
            <a:off x="2252030" y="5658559"/>
            <a:ext cx="12602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Initial Sample</a:t>
            </a:r>
          </a:p>
        </p:txBody>
      </p:sp>
      <p:cxnSp>
        <p:nvCxnSpPr>
          <p:cNvPr id="72" name="Gerade Verbindung mit Pfeil 71">
            <a:extLst>
              <a:ext uri="{FF2B5EF4-FFF2-40B4-BE49-F238E27FC236}">
                <a16:creationId xmlns:a16="http://schemas.microsoft.com/office/drawing/2014/main" id="{BFB5AF75-5010-4288-AB43-F9491499C264}"/>
              </a:ext>
            </a:extLst>
          </p:cNvPr>
          <p:cNvCxnSpPr>
            <a:stCxn id="70" idx="0"/>
            <a:endCxn id="30" idx="5"/>
          </p:cNvCxnSpPr>
          <p:nvPr/>
        </p:nvCxnSpPr>
        <p:spPr>
          <a:xfrm flipH="1" flipV="1">
            <a:off x="2584662" y="5436056"/>
            <a:ext cx="297509" cy="222503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Gerade Verbindung mit Pfeil 73">
            <a:extLst>
              <a:ext uri="{FF2B5EF4-FFF2-40B4-BE49-F238E27FC236}">
                <a16:creationId xmlns:a16="http://schemas.microsoft.com/office/drawing/2014/main" id="{AB5B7670-8107-4DB9-97E0-2BCB583C2DD8}"/>
              </a:ext>
            </a:extLst>
          </p:cNvPr>
          <p:cNvCxnSpPr>
            <a:cxnSpLocks/>
          </p:cNvCxnSpPr>
          <p:nvPr/>
        </p:nvCxnSpPr>
        <p:spPr>
          <a:xfrm flipV="1">
            <a:off x="2058380" y="5353429"/>
            <a:ext cx="164900" cy="149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Textfeld 81">
            <a:extLst>
              <a:ext uri="{FF2B5EF4-FFF2-40B4-BE49-F238E27FC236}">
                <a16:creationId xmlns:a16="http://schemas.microsoft.com/office/drawing/2014/main" id="{7CABB3A3-406A-413F-BE42-34A6D63CB5B0}"/>
              </a:ext>
            </a:extLst>
          </p:cNvPr>
          <p:cNvSpPr txBox="1"/>
          <p:nvPr/>
        </p:nvSpPr>
        <p:spPr>
          <a:xfrm>
            <a:off x="9045928" y="5657905"/>
            <a:ext cx="1318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Last Sample in Line</a:t>
            </a:r>
          </a:p>
        </p:txBody>
      </p:sp>
      <p:cxnSp>
        <p:nvCxnSpPr>
          <p:cNvPr id="83" name="Gerade Verbindung mit Pfeil 82">
            <a:extLst>
              <a:ext uri="{FF2B5EF4-FFF2-40B4-BE49-F238E27FC236}">
                <a16:creationId xmlns:a16="http://schemas.microsoft.com/office/drawing/2014/main" id="{63A481FE-BF8E-41D9-9B75-7BCDDF851642}"/>
              </a:ext>
            </a:extLst>
          </p:cNvPr>
          <p:cNvCxnSpPr>
            <a:cxnSpLocks/>
            <a:stCxn id="82" idx="0"/>
            <a:endCxn id="64" idx="3"/>
          </p:cNvCxnSpPr>
          <p:nvPr/>
        </p:nvCxnSpPr>
        <p:spPr>
          <a:xfrm flipV="1">
            <a:off x="9705399" y="5445957"/>
            <a:ext cx="333615" cy="211948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6" name="Textfeld 65">
            <a:extLst>
              <a:ext uri="{FF2B5EF4-FFF2-40B4-BE49-F238E27FC236}">
                <a16:creationId xmlns:a16="http://schemas.microsoft.com/office/drawing/2014/main" id="{AC7CF749-5EF4-4FD8-BF90-2E7CCB52A6D0}"/>
              </a:ext>
            </a:extLst>
          </p:cNvPr>
          <p:cNvSpPr txBox="1"/>
          <p:nvPr/>
        </p:nvSpPr>
        <p:spPr>
          <a:xfrm>
            <a:off x="7783672" y="4519910"/>
            <a:ext cx="11532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Thread Group</a:t>
            </a:r>
          </a:p>
        </p:txBody>
      </p:sp>
      <p:sp>
        <p:nvSpPr>
          <p:cNvPr id="87" name="Geschweifte Klammer links 86">
            <a:extLst>
              <a:ext uri="{FF2B5EF4-FFF2-40B4-BE49-F238E27FC236}">
                <a16:creationId xmlns:a16="http://schemas.microsoft.com/office/drawing/2014/main" id="{60FA15D5-1A57-419F-AFB0-4E913903E36A}"/>
              </a:ext>
            </a:extLst>
          </p:cNvPr>
          <p:cNvSpPr/>
          <p:nvPr/>
        </p:nvSpPr>
        <p:spPr>
          <a:xfrm rot="5400000">
            <a:off x="8278905" y="2950893"/>
            <a:ext cx="155448" cy="4016481"/>
          </a:xfrm>
          <a:prstGeom prst="leftBrace">
            <a:avLst>
              <a:gd name="adj1" fmla="val 54469"/>
              <a:gd name="adj2" fmla="val 50000"/>
            </a:avLst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Textfeld 91">
            <a:extLst>
              <a:ext uri="{FF2B5EF4-FFF2-40B4-BE49-F238E27FC236}">
                <a16:creationId xmlns:a16="http://schemas.microsoft.com/office/drawing/2014/main" id="{50C6D1AE-B459-4DD6-90D9-3AC78A695ED7}"/>
              </a:ext>
            </a:extLst>
          </p:cNvPr>
          <p:cNvSpPr txBox="1"/>
          <p:nvPr/>
        </p:nvSpPr>
        <p:spPr>
          <a:xfrm>
            <a:off x="3691950" y="4518384"/>
            <a:ext cx="11532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Thread Group</a:t>
            </a:r>
          </a:p>
        </p:txBody>
      </p:sp>
      <p:sp>
        <p:nvSpPr>
          <p:cNvPr id="93" name="Geschweifte Klammer links 92">
            <a:extLst>
              <a:ext uri="{FF2B5EF4-FFF2-40B4-BE49-F238E27FC236}">
                <a16:creationId xmlns:a16="http://schemas.microsoft.com/office/drawing/2014/main" id="{230A8260-DF87-4262-A1FC-039EC6027152}"/>
              </a:ext>
            </a:extLst>
          </p:cNvPr>
          <p:cNvSpPr/>
          <p:nvPr/>
        </p:nvSpPr>
        <p:spPr>
          <a:xfrm rot="5400000">
            <a:off x="4187183" y="2946060"/>
            <a:ext cx="155448" cy="4016482"/>
          </a:xfrm>
          <a:prstGeom prst="leftBrace">
            <a:avLst>
              <a:gd name="adj1" fmla="val 54469"/>
              <a:gd name="adj2" fmla="val 50000"/>
            </a:avLst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1">
            <a:extLst>
              <a:ext uri="{FF2B5EF4-FFF2-40B4-BE49-F238E27FC236}">
                <a16:creationId xmlns:a16="http://schemas.microsoft.com/office/drawing/2014/main" id="{C20AABA4-00CE-4CD5-9D45-3E013A3BCC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 -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Water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692135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1A905FE2-D4DF-4167-876A-56B3780A54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6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6074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Water – Ray marching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939A3-6716-405B-B055-FA3594B3D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26479"/>
            <a:ext cx="7715251" cy="4898004"/>
          </a:xfrm>
        </p:spPr>
        <p:txBody>
          <a:bodyPr>
            <a:normAutofit/>
          </a:bodyPr>
          <a:lstStyle/>
          <a:p>
            <a:r>
              <a:rPr lang="en-US" dirty="0"/>
              <a:t>Ray-march in light space</a:t>
            </a:r>
          </a:p>
          <a:p>
            <a:r>
              <a:rPr lang="en-US" dirty="0"/>
              <a:t>Sample cascade shadow map and shadow volume</a:t>
            </a:r>
          </a:p>
          <a:p>
            <a:r>
              <a:rPr lang="en-US" dirty="0"/>
              <a:t>Compute transmittance from water shadow map</a:t>
            </a:r>
          </a:p>
          <a:p>
            <a:r>
              <a:rPr lang="en-US" dirty="0"/>
              <a:t>Sample animated caustics texture</a:t>
            </a:r>
          </a:p>
          <a:p>
            <a:r>
              <a:rPr lang="en-US" dirty="0"/>
              <a:t>Phase function is applied later in compositing</a:t>
            </a:r>
          </a:p>
          <a:p>
            <a:pPr lvl="1"/>
            <a:r>
              <a:rPr lang="en-US" dirty="0"/>
              <a:t>Phase function could break due to linear interpolation on </a:t>
            </a:r>
            <a:r>
              <a:rPr lang="en-US" dirty="0" err="1"/>
              <a:t>epipolar</a:t>
            </a:r>
            <a:r>
              <a:rPr lang="en-US" dirty="0"/>
              <a:t> line</a:t>
            </a:r>
          </a:p>
          <a:p>
            <a:r>
              <a:rPr lang="en-US" dirty="0"/>
              <a:t>Output sparsely into </a:t>
            </a:r>
            <a:r>
              <a:rPr lang="en-US" dirty="0" err="1"/>
              <a:t>epipolar</a:t>
            </a:r>
            <a:r>
              <a:rPr lang="en-US" dirty="0"/>
              <a:t> texture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D84A34FC-D473-489D-813E-997DFBFF57CA}"/>
              </a:ext>
            </a:extLst>
          </p:cNvPr>
          <p:cNvSpPr txBox="1"/>
          <p:nvPr/>
        </p:nvSpPr>
        <p:spPr>
          <a:xfrm>
            <a:off x="5638800" y="2890837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5EBF935C-0EC5-435E-B2F6-FC7FA987E1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6350" y="1311965"/>
            <a:ext cx="2457450" cy="4914900"/>
          </a:xfrm>
          <a:prstGeom prst="rect">
            <a:avLst/>
          </a:prstGeom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B1FD7E03-B5ED-4896-8CAF-F83D325E10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 -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Water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70679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078650B7-F0E3-4C12-A382-481265ABC6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6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6074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Water – Interpolation</a:t>
            </a:r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3CA52762-9106-4963-AC82-E1DF063E12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0715" y="1320696"/>
            <a:ext cx="2448719" cy="4897438"/>
          </a:xfr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D84A34FC-D473-489D-813E-997DFBFF57CA}"/>
              </a:ext>
            </a:extLst>
          </p:cNvPr>
          <p:cNvSpPr txBox="1"/>
          <p:nvPr/>
        </p:nvSpPr>
        <p:spPr>
          <a:xfrm>
            <a:off x="5638800" y="2890837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F4108125-F7D9-4C1C-9BBF-CF8BE19889F6}"/>
              </a:ext>
            </a:extLst>
          </p:cNvPr>
          <p:cNvSpPr txBox="1">
            <a:spLocks/>
          </p:cNvSpPr>
          <p:nvPr/>
        </p:nvSpPr>
        <p:spPr>
          <a:xfrm>
            <a:off x="838199" y="1326479"/>
            <a:ext cx="7715251" cy="48980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Linearly interpolate missing samples</a:t>
            </a:r>
          </a:p>
          <a:p>
            <a:r>
              <a:rPr lang="en-US" dirty="0"/>
              <a:t>Linear search two nearest ray-marching samples</a:t>
            </a:r>
          </a:p>
          <a:p>
            <a:pPr lvl="1"/>
            <a:r>
              <a:rPr lang="en-US" dirty="0"/>
              <a:t>Use R32 </a:t>
            </a:r>
            <a:r>
              <a:rPr lang="en-US" dirty="0" err="1"/>
              <a:t>uint</a:t>
            </a:r>
            <a:r>
              <a:rPr lang="en-US" dirty="0"/>
              <a:t> bitmask texture from sample generation</a:t>
            </a:r>
          </a:p>
          <a:p>
            <a:pPr lvl="1"/>
            <a:r>
              <a:rPr lang="en-US" dirty="0"/>
              <a:t>We have an upper limit for the linear search because of initial sample location</a:t>
            </a:r>
          </a:p>
          <a:p>
            <a:r>
              <a:rPr lang="en-US" dirty="0"/>
              <a:t>Store the result in same texture where we load ray marched samples from</a:t>
            </a:r>
          </a:p>
          <a:p>
            <a:pPr lvl="1"/>
            <a:r>
              <a:rPr lang="en-US" dirty="0"/>
              <a:t>No contention because ray marched samples will not be interpolated</a:t>
            </a:r>
          </a:p>
          <a:p>
            <a:endParaRPr lang="en-US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AD747178-B5F0-4A48-B545-D9FC3A7883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 -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Water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627133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rafik 58">
            <a:extLst>
              <a:ext uri="{FF2B5EF4-FFF2-40B4-BE49-F238E27FC236}">
                <a16:creationId xmlns:a16="http://schemas.microsoft.com/office/drawing/2014/main" id="{0412E522-CAAB-4773-AA2C-B60C373A46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6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6074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Water – Interpolation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939A3-6716-405B-B055-FA3594B3D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26479"/>
            <a:ext cx="10515600" cy="4898004"/>
          </a:xfrm>
        </p:spPr>
        <p:txBody>
          <a:bodyPr>
            <a:normAutofit/>
          </a:bodyPr>
          <a:lstStyle/>
          <a:p>
            <a:r>
              <a:rPr lang="en-US" dirty="0"/>
              <a:t>Still need to “unwrap” the </a:t>
            </a:r>
            <a:r>
              <a:rPr lang="en-US" dirty="0" err="1"/>
              <a:t>epipolar</a:t>
            </a:r>
            <a:r>
              <a:rPr lang="en-US" dirty="0"/>
              <a:t> texture to screen space</a:t>
            </a:r>
          </a:p>
          <a:p>
            <a:pPr lvl="1"/>
            <a:r>
              <a:rPr lang="en-US" dirty="0"/>
              <a:t>Compute screen space ray going from the light through the pixel</a:t>
            </a:r>
          </a:p>
          <a:p>
            <a:pPr lvl="1"/>
            <a:r>
              <a:rPr lang="en-US" dirty="0"/>
              <a:t>Find two closest </a:t>
            </a:r>
            <a:r>
              <a:rPr lang="en-US" dirty="0" err="1"/>
              <a:t>epipolar</a:t>
            </a:r>
            <a:r>
              <a:rPr lang="en-US" dirty="0"/>
              <a:t> lines from which we will interpolate</a:t>
            </a:r>
          </a:p>
          <a:p>
            <a:pPr lvl="1"/>
            <a:r>
              <a:rPr lang="en-US" dirty="0"/>
              <a:t>Project current pixel onto the </a:t>
            </a:r>
            <a:r>
              <a:rPr lang="en-US" dirty="0" err="1"/>
              <a:t>epipolar</a:t>
            </a:r>
            <a:r>
              <a:rPr lang="en-US" dirty="0"/>
              <a:t> lines using the precomputed start and end points</a:t>
            </a:r>
          </a:p>
          <a:p>
            <a:pPr lvl="1"/>
            <a:r>
              <a:rPr lang="en-US" dirty="0"/>
              <a:t>Compute UV coordinates and bilinear weights of the four </a:t>
            </a:r>
            <a:r>
              <a:rPr lang="en-US" dirty="0" err="1"/>
              <a:t>epipolar</a:t>
            </a:r>
            <a:r>
              <a:rPr lang="en-US" dirty="0"/>
              <a:t> interpolation samples</a:t>
            </a:r>
          </a:p>
          <a:p>
            <a:pPr lvl="1"/>
            <a:r>
              <a:rPr lang="en-US" dirty="0"/>
              <a:t>Weight by depth difference of </a:t>
            </a:r>
            <a:r>
              <a:rPr lang="en-US" dirty="0" err="1"/>
              <a:t>epipolar</a:t>
            </a:r>
            <a:r>
              <a:rPr lang="en-US" dirty="0"/>
              <a:t> sample and pixels depth</a:t>
            </a:r>
          </a:p>
          <a:p>
            <a:r>
              <a:rPr lang="en-US" dirty="0"/>
              <a:t>Apply HG phase function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19CB389A-9B4D-444F-A027-787A2C7C1C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 -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Water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218440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A2004179-3F7E-45BA-B160-3F8A16F7F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6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6074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Water – Other in-scattering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939A3-6716-405B-B055-FA3594B3D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26479"/>
            <a:ext cx="10515599" cy="4898004"/>
          </a:xfrm>
        </p:spPr>
        <p:txBody>
          <a:bodyPr>
            <a:normAutofit/>
          </a:bodyPr>
          <a:lstStyle/>
          <a:p>
            <a:r>
              <a:rPr lang="en-US" dirty="0"/>
              <a:t>Ray march </a:t>
            </a:r>
            <a:r>
              <a:rPr lang="en-US" dirty="0" err="1"/>
              <a:t>froxel</a:t>
            </a:r>
            <a:r>
              <a:rPr lang="en-US" dirty="0"/>
              <a:t> volume to calculate in-scatter of other light sources</a:t>
            </a:r>
          </a:p>
          <a:p>
            <a:pPr lvl="1"/>
            <a:r>
              <a:rPr lang="en-US" dirty="0"/>
              <a:t>Low sample count</a:t>
            </a:r>
          </a:p>
          <a:p>
            <a:pPr lvl="1"/>
            <a:r>
              <a:rPr lang="en-US" dirty="0"/>
              <a:t>Fetch precomputed point light, global illumination and emissive lighting from </a:t>
            </a:r>
            <a:r>
              <a:rPr lang="en-US" dirty="0" err="1"/>
              <a:t>froxel</a:t>
            </a:r>
            <a:r>
              <a:rPr lang="en-US" dirty="0"/>
              <a:t> volume texture</a:t>
            </a:r>
          </a:p>
          <a:p>
            <a:pPr lvl="1"/>
            <a:r>
              <a:rPr lang="en-US" dirty="0"/>
              <a:t>Add to directional light in-scattering</a:t>
            </a:r>
          </a:p>
          <a:p>
            <a:r>
              <a:rPr lang="en-US" dirty="0"/>
              <a:t>Calculate max ray length from water extinction coefficients</a:t>
            </a:r>
          </a:p>
          <a:p>
            <a:pPr lvl="1"/>
            <a:endParaRPr lang="en-US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7918757E-EB98-4191-8A91-480AD9E667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 -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Water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245866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C233E500-AEDD-4A97-B1A9-8F08073F2A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6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5750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Water – Compositing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939A3-6716-405B-B055-FA3594B3D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26479"/>
            <a:ext cx="10515599" cy="4898004"/>
          </a:xfrm>
        </p:spPr>
        <p:txBody>
          <a:bodyPr>
            <a:normAutofit/>
          </a:bodyPr>
          <a:lstStyle/>
          <a:p>
            <a:r>
              <a:rPr lang="en-US" dirty="0"/>
              <a:t>Two full-screen passes</a:t>
            </a:r>
          </a:p>
          <a:p>
            <a:pPr lvl="1"/>
            <a:r>
              <a:rPr lang="en-US" dirty="0"/>
              <a:t>Needed because of refraction through air/water interface</a:t>
            </a:r>
          </a:p>
          <a:p>
            <a:r>
              <a:rPr lang="en-US" dirty="0"/>
              <a:t>Also water surface is rendered during composite</a:t>
            </a:r>
          </a:p>
          <a:p>
            <a:r>
              <a:rPr lang="en-US" dirty="0"/>
              <a:t>For more information's check out Andreas </a:t>
            </a:r>
            <a:r>
              <a:rPr lang="en-US" dirty="0" err="1"/>
              <a:t>Mantler’s</a:t>
            </a:r>
            <a:r>
              <a:rPr lang="en-US" dirty="0"/>
              <a:t> talk about water rendering in Enshrouded</a:t>
            </a: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9EBD86BB-A195-42F8-90BF-087EE5E615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787166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75EA6AF6-BCCC-435E-B274-3E762C705A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6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5750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Transparent Draws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939A3-6716-405B-B055-FA3594B3D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26479"/>
            <a:ext cx="10515599" cy="4898004"/>
          </a:xfrm>
        </p:spPr>
        <p:txBody>
          <a:bodyPr>
            <a:normAutofit/>
          </a:bodyPr>
          <a:lstStyle/>
          <a:p>
            <a:r>
              <a:rPr lang="en-US" dirty="0"/>
              <a:t>Transparent draws are separated into underwater and above water draws</a:t>
            </a:r>
          </a:p>
          <a:p>
            <a:r>
              <a:rPr lang="en-US" dirty="0"/>
              <a:t>For underwater draws we need to apply water only</a:t>
            </a:r>
          </a:p>
          <a:p>
            <a:pPr lvl="1"/>
            <a:r>
              <a:rPr lang="en-US" dirty="0"/>
              <a:t>Calculate transmittance based on pixels depth</a:t>
            </a:r>
          </a:p>
          <a:p>
            <a:pPr lvl="1"/>
            <a:r>
              <a:rPr lang="en-US" dirty="0"/>
              <a:t>Multiply color by transmittance</a:t>
            </a:r>
          </a:p>
          <a:p>
            <a:pPr lvl="1"/>
            <a:r>
              <a:rPr lang="en-US" dirty="0"/>
              <a:t>Multiply alpha by transmittance luminance</a:t>
            </a:r>
          </a:p>
          <a:p>
            <a:r>
              <a:rPr lang="en-US" dirty="0"/>
              <a:t>For over water draws we need to combine with fog only</a:t>
            </a:r>
          </a:p>
          <a:p>
            <a:pPr lvl="1"/>
            <a:r>
              <a:rPr lang="en-US" dirty="0"/>
              <a:t>Inspired by Variance Based Depth [Tatarchuk13]</a:t>
            </a:r>
          </a:p>
          <a:p>
            <a:pPr lvl="1"/>
            <a:r>
              <a:rPr lang="en-US" dirty="0"/>
              <a:t>Calculate fraction of fog by using mean and variance from transmittance weighted depth moments</a:t>
            </a:r>
          </a:p>
          <a:p>
            <a:pPr lvl="1"/>
            <a:r>
              <a:rPr lang="en-US" dirty="0"/>
              <a:t>Fails in some situations -&gt; not happy with this solution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87387C5A-B3EC-40E3-BF9A-DB099524FB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Render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Pipeline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130582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22D0BDE8-F529-4AE7-B710-9C96AB988E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6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5750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9DCA1E-690A-44B4-988A-18A93DEE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6761"/>
            <a:ext cx="10515600" cy="785204"/>
          </a:xfrm>
        </p:spPr>
        <p:txBody>
          <a:bodyPr>
            <a:normAutofit/>
          </a:bodyPr>
          <a:lstStyle/>
          <a:p>
            <a:r>
              <a:rPr lang="en-US" dirty="0"/>
              <a:t>Conclusion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939A3-6716-405B-B055-FA3594B3D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26479"/>
            <a:ext cx="10515599" cy="4898004"/>
          </a:xfrm>
        </p:spPr>
        <p:txBody>
          <a:bodyPr>
            <a:normAutofit/>
          </a:bodyPr>
          <a:lstStyle/>
          <a:p>
            <a:r>
              <a:rPr lang="en-US" dirty="0"/>
              <a:t>Volume rendering is hard</a:t>
            </a:r>
          </a:p>
          <a:p>
            <a:r>
              <a:rPr lang="en-US" dirty="0"/>
              <a:t>Unified solution for different media did not work for us</a:t>
            </a:r>
          </a:p>
          <a:p>
            <a:r>
              <a:rPr lang="en-US" dirty="0"/>
              <a:t>Temporal accumulation not ideal for volumetric rendering but unfortunately still needed</a:t>
            </a:r>
          </a:p>
          <a:p>
            <a:r>
              <a:rPr lang="en-US" dirty="0"/>
              <a:t>Sometimes difficult to remain physically based and still meet the art direction</a:t>
            </a:r>
          </a:p>
          <a:p>
            <a:r>
              <a:rPr lang="en-US" dirty="0"/>
              <a:t>Transparent draw compositing is subject of ongoing research</a:t>
            </a:r>
          </a:p>
          <a:p>
            <a:r>
              <a:rPr lang="en-US" dirty="0"/>
              <a:t>We would like to integrate volume rendering in our GI but haven’t found a suitable solution yet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E525896E-74A8-43CD-ACE9-247FA7B4D1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Conclusion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88060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22D0BDE8-F529-4AE7-B710-9C96AB988E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0"/>
                    </a14:imgEffect>
                    <a14:imgEffect>
                      <a14:brightnessContrast contrast="-6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69562"/>
            <a:ext cx="12192000" cy="6457506"/>
          </a:xfrm>
          <a:prstGeom prst="rect">
            <a:avLst/>
          </a:prstGeom>
        </p:spPr>
      </p:pic>
      <p:sp>
        <p:nvSpPr>
          <p:cNvPr id="10" name="Rectangle 1">
            <a:extLst>
              <a:ext uri="{FF2B5EF4-FFF2-40B4-BE49-F238E27FC236}">
                <a16:creationId xmlns:a16="http://schemas.microsoft.com/office/drawing/2014/main" id="{4705F23E-6833-4CE3-BFEB-3E69A95186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9562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</a:t>
            </a:r>
            <a:r>
              <a:rPr lang="de-DE" altLang="de-DE" sz="4000" dirty="0" err="1">
                <a:solidFill>
                  <a:srgbClr val="E8EAED"/>
                </a:solidFill>
                <a:latin typeface="inherit"/>
              </a:rPr>
              <a:t>Conclusion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024546B5-5943-4B68-9B3B-ACC5EA52F5E7}"/>
              </a:ext>
            </a:extLst>
          </p:cNvPr>
          <p:cNvSpPr txBox="1"/>
          <p:nvPr/>
        </p:nvSpPr>
        <p:spPr>
          <a:xfrm>
            <a:off x="3994302" y="1933858"/>
            <a:ext cx="4289956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dirty="0"/>
              <a:t>Thank you !</a:t>
            </a:r>
          </a:p>
          <a:p>
            <a:pPr algn="ctr"/>
            <a:endParaRPr lang="en-US" sz="6000" dirty="0"/>
          </a:p>
          <a:p>
            <a:pPr algn="ctr"/>
            <a:r>
              <a:rPr lang="en-US" sz="6000" dirty="0"/>
              <a:t>Questions ?</a:t>
            </a:r>
          </a:p>
        </p:txBody>
      </p:sp>
    </p:spTree>
    <p:extLst>
      <p:ext uri="{BB962C8B-B14F-4D97-AF65-F5344CB8AC3E}">
        <p14:creationId xmlns:p14="http://schemas.microsoft.com/office/powerpoint/2010/main" val="352043090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8939A3-6716-405B-B055-FA3594B3D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76300"/>
            <a:ext cx="10515600" cy="5305425"/>
          </a:xfrm>
        </p:spPr>
        <p:txBody>
          <a:bodyPr>
            <a:normAutofit lnSpcReduction="10000"/>
          </a:bodyPr>
          <a:lstStyle/>
          <a:p>
            <a:r>
              <a:rPr lang="en-US" sz="1600" noProof="0" dirty="0"/>
              <a:t>[Feller24] </a:t>
            </a:r>
            <a:r>
              <a:rPr lang="en-US" sz="1600" noProof="0" dirty="0">
                <a:hlinkClick r:id="rId3"/>
              </a:rPr>
              <a:t>Volumetric Fog in Enshrouded</a:t>
            </a:r>
            <a:endParaRPr lang="en-US" sz="1600" noProof="0" dirty="0"/>
          </a:p>
          <a:p>
            <a:r>
              <a:rPr lang="en-US" sz="1600" dirty="0"/>
              <a:t>[Hillaire15] </a:t>
            </a:r>
            <a:r>
              <a:rPr lang="en-US" sz="1600" dirty="0">
                <a:hlinkClick r:id="rId4"/>
              </a:rPr>
              <a:t>Physically-based &amp; Unified Volumetric Rendering in Frostbite</a:t>
            </a:r>
            <a:endParaRPr lang="en-US" sz="1600" dirty="0"/>
          </a:p>
          <a:p>
            <a:r>
              <a:rPr lang="en-US" sz="1600" dirty="0"/>
              <a:t>[Hillaire16] </a:t>
            </a:r>
            <a:r>
              <a:rPr lang="en-US" sz="1600" dirty="0">
                <a:hlinkClick r:id="rId5"/>
              </a:rPr>
              <a:t>Physically Based Sky, Atmosphere &amp; Cloud Rendering in Frostbite</a:t>
            </a:r>
            <a:endParaRPr lang="en-US" sz="1600" dirty="0"/>
          </a:p>
          <a:p>
            <a:r>
              <a:rPr lang="en-US" sz="1600" noProof="0" dirty="0"/>
              <a:t>[Schneider23] </a:t>
            </a:r>
            <a:r>
              <a:rPr lang="en-US" sz="1600" noProof="0" dirty="0" err="1">
                <a:hlinkClick r:id="rId6"/>
              </a:rPr>
              <a:t>Nubis</a:t>
            </a:r>
            <a:r>
              <a:rPr lang="en-US" sz="1600" noProof="0" dirty="0">
                <a:hlinkClick r:id="rId6"/>
              </a:rPr>
              <a:t> Cubed</a:t>
            </a:r>
            <a:endParaRPr lang="en-US" sz="1600" noProof="0" dirty="0"/>
          </a:p>
          <a:p>
            <a:r>
              <a:rPr lang="en-US" sz="1600" dirty="0"/>
              <a:t>[Schneider22] </a:t>
            </a:r>
            <a:r>
              <a:rPr lang="en-US" sz="1600" dirty="0" err="1">
                <a:hlinkClick r:id="rId7"/>
              </a:rPr>
              <a:t>Nubis</a:t>
            </a:r>
            <a:r>
              <a:rPr lang="en-US" sz="1600" dirty="0">
                <a:hlinkClick r:id="rId7"/>
              </a:rPr>
              <a:t>, Evolved</a:t>
            </a:r>
            <a:endParaRPr lang="en-US" sz="1600" cap="all" dirty="0"/>
          </a:p>
          <a:p>
            <a:r>
              <a:rPr lang="en-US" sz="1600" dirty="0"/>
              <a:t>[Schneider17] </a:t>
            </a:r>
            <a:r>
              <a:rPr lang="en-US" sz="1600" dirty="0">
                <a:hlinkClick r:id="rId8"/>
              </a:rPr>
              <a:t>Authoring Realtime Volumetric Cloudscapes with the Decima Engine</a:t>
            </a:r>
            <a:endParaRPr lang="en-US" sz="1600" dirty="0"/>
          </a:p>
          <a:p>
            <a:r>
              <a:rPr lang="en-US" sz="1600" dirty="0"/>
              <a:t>[Wronski14] </a:t>
            </a:r>
            <a:r>
              <a:rPr lang="en-US" sz="1600" dirty="0">
                <a:hlinkClick r:id="rId9"/>
              </a:rPr>
              <a:t>Assassin's Creed 4: Black Flag Road to next-gen graphics</a:t>
            </a:r>
            <a:endParaRPr lang="en-US" sz="1600" dirty="0"/>
          </a:p>
          <a:p>
            <a:r>
              <a:rPr lang="en-US" sz="1600" dirty="0"/>
              <a:t>[Bauer19] </a:t>
            </a:r>
            <a:r>
              <a:rPr lang="en-US" sz="1600" dirty="0">
                <a:hlinkClick r:id="rId10"/>
              </a:rPr>
              <a:t>Creating the Atmospheric World of </a:t>
            </a:r>
            <a:r>
              <a:rPr lang="en-US" sz="1600" i="1" dirty="0">
                <a:hlinkClick r:id="rId10"/>
              </a:rPr>
              <a:t>Red Dead Redemption 2</a:t>
            </a:r>
            <a:endParaRPr lang="en-US" sz="1600" i="1" dirty="0"/>
          </a:p>
          <a:p>
            <a:r>
              <a:rPr lang="en-US" sz="1600" dirty="0"/>
              <a:t>[Bruneton08] </a:t>
            </a:r>
            <a:r>
              <a:rPr lang="en-US" sz="1600" dirty="0">
                <a:hlinkClick r:id="rId11"/>
              </a:rPr>
              <a:t>Precomputed Atmospheric Scattering</a:t>
            </a:r>
            <a:endParaRPr lang="en-US" sz="1600" dirty="0"/>
          </a:p>
          <a:p>
            <a:r>
              <a:rPr lang="en-US" sz="1600" dirty="0"/>
              <a:t>[Elek09] Rendering Parametrizable Planetary Atmospheres with Multiple Scattering in Real-Time</a:t>
            </a:r>
          </a:p>
          <a:p>
            <a:r>
              <a:rPr lang="en-US" sz="1600" dirty="0"/>
              <a:t>[Cuntz07] </a:t>
            </a:r>
            <a:r>
              <a:rPr lang="en-US" sz="1600" dirty="0">
                <a:hlinkClick r:id="rId12"/>
              </a:rPr>
              <a:t>Fast Hierarchical 3D Distance Transforms on the GPU</a:t>
            </a:r>
            <a:endParaRPr lang="en-US" sz="1600" dirty="0"/>
          </a:p>
          <a:p>
            <a:r>
              <a:rPr lang="en-US" sz="1600" noProof="0" dirty="0"/>
              <a:t>[Kolesik24] </a:t>
            </a:r>
            <a:r>
              <a:rPr lang="en-US" sz="1600" noProof="0" dirty="0">
                <a:hlinkClick r:id="rId3"/>
              </a:rPr>
              <a:t>Dynamic Diffuse &amp; Specular Global Illumination in </a:t>
            </a:r>
            <a:r>
              <a:rPr lang="en-US" sz="1600" noProof="0" dirty="0" err="1">
                <a:hlinkClick r:id="rId3"/>
              </a:rPr>
              <a:t>Ehrouded</a:t>
            </a:r>
            <a:endParaRPr lang="en-US" sz="1600" noProof="0" dirty="0"/>
          </a:p>
          <a:p>
            <a:r>
              <a:rPr lang="en-US" sz="1600" dirty="0"/>
              <a:t>[Engelhardt10] </a:t>
            </a:r>
            <a:r>
              <a:rPr lang="en-US" sz="1600" dirty="0" err="1"/>
              <a:t>Epipolar</a:t>
            </a:r>
            <a:r>
              <a:rPr lang="en-US" sz="1600" dirty="0"/>
              <a:t> sampling for shadows and crepuscular rays in participating media with single scattering</a:t>
            </a:r>
            <a:endParaRPr lang="en-US" sz="1600" noProof="0" dirty="0"/>
          </a:p>
          <a:p>
            <a:r>
              <a:rPr lang="en-US" sz="1600" dirty="0"/>
              <a:t>[Yusov13] </a:t>
            </a:r>
            <a:r>
              <a:rPr lang="en-US" sz="1600" dirty="0">
                <a:hlinkClick r:id="rId13"/>
              </a:rPr>
              <a:t>Practical Implementation of Light Scattering Effects Using </a:t>
            </a:r>
            <a:r>
              <a:rPr lang="en-US" sz="1600" dirty="0" err="1">
                <a:hlinkClick r:id="rId13"/>
              </a:rPr>
              <a:t>Epipolar</a:t>
            </a:r>
            <a:r>
              <a:rPr lang="en-US" sz="1600" dirty="0">
                <a:hlinkClick r:id="rId13"/>
              </a:rPr>
              <a:t> Sampling and 1D Min/Max Binary Trees</a:t>
            </a:r>
            <a:endParaRPr lang="en-US" sz="1600" dirty="0"/>
          </a:p>
          <a:p>
            <a:r>
              <a:rPr lang="en-US" sz="1600" dirty="0"/>
              <a:t>[Tatarchuk13] </a:t>
            </a:r>
            <a:r>
              <a:rPr lang="en-US" sz="1600" dirty="0">
                <a:hlinkClick r:id="rId14"/>
              </a:rPr>
              <a:t>Destiny: From Mythic Science Fiction to Rendering in Real-Time</a:t>
            </a:r>
            <a:endParaRPr lang="en-US" sz="1600" noProof="0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A67FD6B1-388A-4F66-AEA9-C427B81A72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596323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9522" rIns="360000" bIns="-9522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100" dirty="0">
                <a:solidFill>
                  <a:srgbClr val="E8EAED"/>
                </a:solidFill>
                <a:latin typeface="inherit"/>
              </a:rPr>
              <a:t>	</a:t>
            </a:r>
            <a:r>
              <a:rPr lang="de-DE" altLang="de-DE" sz="4000" dirty="0">
                <a:solidFill>
                  <a:srgbClr val="E8EAED"/>
                </a:solidFill>
                <a:latin typeface="inherit"/>
              </a:rPr>
              <a:t> References</a:t>
            </a:r>
            <a:endParaRPr kumimoji="0" lang="de-DE" altLang="de-DE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08628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11351</Words>
  <Application>Microsoft Office PowerPoint</Application>
  <PresentationFormat>Breitbild</PresentationFormat>
  <Paragraphs>1096</Paragraphs>
  <Slides>92</Slides>
  <Notes>92</Notes>
  <HiddenSlides>8</HiddenSlides>
  <MMClips>1</MMClips>
  <ScaleCrop>false</ScaleCrop>
  <HeadingPairs>
    <vt:vector size="8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0</vt:i4>
      </vt:variant>
      <vt:variant>
        <vt:lpstr>Folientitel</vt:lpstr>
      </vt:variant>
      <vt:variant>
        <vt:i4>92</vt:i4>
      </vt:variant>
    </vt:vector>
  </HeadingPairs>
  <TitlesOfParts>
    <vt:vector size="100" baseType="lpstr">
      <vt:lpstr>Arial</vt:lpstr>
      <vt:lpstr>Calibri</vt:lpstr>
      <vt:lpstr>Cambria</vt:lpstr>
      <vt:lpstr>Cambria Math</vt:lpstr>
      <vt:lpstr>Cascadia Mono</vt:lpstr>
      <vt:lpstr>inherit</vt:lpstr>
      <vt:lpstr>Times New Roman</vt:lpstr>
      <vt:lpstr>Office</vt:lpstr>
      <vt:lpstr>PowerPoint-Präsentation</vt:lpstr>
      <vt:lpstr>Agenda </vt:lpstr>
      <vt:lpstr>Absorption, Scattering and Emission</vt:lpstr>
      <vt:lpstr>Scattering</vt:lpstr>
      <vt:lpstr>Phase Function</vt:lpstr>
      <vt:lpstr>Extinction and Transmittance</vt:lpstr>
      <vt:lpstr>Volume Rendering Equation</vt:lpstr>
      <vt:lpstr>Volume Rendering Equation</vt:lpstr>
      <vt:lpstr>Volume Rendering</vt:lpstr>
      <vt:lpstr>Ray marching</vt:lpstr>
      <vt:lpstr>Froxel Volumes </vt:lpstr>
      <vt:lpstr>Pros and Cons</vt:lpstr>
      <vt:lpstr>PowerPoint-Präsentation</vt:lpstr>
      <vt:lpstr>Previous Implementation</vt:lpstr>
      <vt:lpstr>Previous Implementation</vt:lpstr>
      <vt:lpstr>Problems with Previous Implementation</vt:lpstr>
      <vt:lpstr>Design Goals</vt:lpstr>
      <vt:lpstr>Every Sample matters</vt:lpstr>
      <vt:lpstr>Different Media have different Properties </vt:lpstr>
      <vt:lpstr>Voxel Fog - Models and Instances</vt:lpstr>
      <vt:lpstr>Voxel Fog - Models and Instances</vt:lpstr>
      <vt:lpstr>Voxel Fog - Models and Instances</vt:lpstr>
      <vt:lpstr>Voxel Fog - World Volume</vt:lpstr>
      <vt:lpstr>Voxel Fog - World Volume</vt:lpstr>
      <vt:lpstr>Voxel Fog - World Volume</vt:lpstr>
      <vt:lpstr>Voxel Fog –Barrier</vt:lpstr>
      <vt:lpstr>Voxel Fog – Barrier</vt:lpstr>
      <vt:lpstr>Injected Fog Volumes</vt:lpstr>
      <vt:lpstr>Atmosphere and Weather</vt:lpstr>
      <vt:lpstr>Atmosphere</vt:lpstr>
      <vt:lpstr>Aerial Perspective and Height Fog</vt:lpstr>
      <vt:lpstr>Clouds</vt:lpstr>
      <vt:lpstr>Rain and Snow Fog</vt:lpstr>
      <vt:lpstr>Water</vt:lpstr>
      <vt:lpstr>Water</vt:lpstr>
      <vt:lpstr>Detail Noise</vt:lpstr>
      <vt:lpstr>Render Pipeline</vt:lpstr>
      <vt:lpstr>Volumetric shadow Volume</vt:lpstr>
      <vt:lpstr>Volumetric shadow Volume – Sweep</vt:lpstr>
      <vt:lpstr>Water shadow map</vt:lpstr>
      <vt:lpstr>Water shadow map</vt:lpstr>
      <vt:lpstr>Water shadow map</vt:lpstr>
      <vt:lpstr>Fog</vt:lpstr>
      <vt:lpstr>Fog Pipeline</vt:lpstr>
      <vt:lpstr>Froxel Volume</vt:lpstr>
      <vt:lpstr>Froxel Volume – Depth Distribution</vt:lpstr>
      <vt:lpstr>Froxel Volume - Froxel Depth</vt:lpstr>
      <vt:lpstr>Froxel Volume - Populate</vt:lpstr>
      <vt:lpstr>Froxel Volume - In-scatter &amp; Extinction</vt:lpstr>
      <vt:lpstr>Froxel Volume - Integrate</vt:lpstr>
      <vt:lpstr>Froxel Volume - Integrate</vt:lpstr>
      <vt:lpstr>Ray marching - Pipeline</vt:lpstr>
      <vt:lpstr>Ray marching – Ray Reconstruction</vt:lpstr>
      <vt:lpstr>Ray marching – Ray placement</vt:lpstr>
      <vt:lpstr>Ray marching - Upscale &amp; Temporal</vt:lpstr>
      <vt:lpstr>Ray marching</vt:lpstr>
      <vt:lpstr>Ray marching</vt:lpstr>
      <vt:lpstr>Ray marching</vt:lpstr>
      <vt:lpstr>Ray marching</vt:lpstr>
      <vt:lpstr>Ray marching</vt:lpstr>
      <vt:lpstr>Ray marching - Lighting</vt:lpstr>
      <vt:lpstr>Ray marching - Lighting</vt:lpstr>
      <vt:lpstr>Ray marching – Combine with Froxel Volume</vt:lpstr>
      <vt:lpstr>Ray marching</vt:lpstr>
      <vt:lpstr>Clouds</vt:lpstr>
      <vt:lpstr>Clouds</vt:lpstr>
      <vt:lpstr>Clouds – Ray marching</vt:lpstr>
      <vt:lpstr>Clouds – Ray marching</vt:lpstr>
      <vt:lpstr>Clouds – Ray marching</vt:lpstr>
      <vt:lpstr>Composite</vt:lpstr>
      <vt:lpstr>Composite</vt:lpstr>
      <vt:lpstr>Composite</vt:lpstr>
      <vt:lpstr>Water</vt:lpstr>
      <vt:lpstr>Water – Observations</vt:lpstr>
      <vt:lpstr>Water – God rays</vt:lpstr>
      <vt:lpstr>Water – Epipolar sampling</vt:lpstr>
      <vt:lpstr>Water – Epipolar sampling</vt:lpstr>
      <vt:lpstr>Water – Sample generation</vt:lpstr>
      <vt:lpstr>Water – Sample generation</vt:lpstr>
      <vt:lpstr>Water – Sample generation</vt:lpstr>
      <vt:lpstr>Water – Sample generation</vt:lpstr>
      <vt:lpstr>Water – Sample generation</vt:lpstr>
      <vt:lpstr>Water – Sample generation</vt:lpstr>
      <vt:lpstr>Water – Ray marching</vt:lpstr>
      <vt:lpstr>Water – Interpolation</vt:lpstr>
      <vt:lpstr>Water – Interpolation</vt:lpstr>
      <vt:lpstr>Water – Other in-scattering</vt:lpstr>
      <vt:lpstr>Water – Compositing</vt:lpstr>
      <vt:lpstr>Transparent Draws</vt:lpstr>
      <vt:lpstr>Conclusion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microsoft@ca.sh13.net</dc:creator>
  <cp:lastModifiedBy>Philipp Krause</cp:lastModifiedBy>
  <cp:revision>1657</cp:revision>
  <dcterms:created xsi:type="dcterms:W3CDTF">2025-09-29T13:15:43Z</dcterms:created>
  <dcterms:modified xsi:type="dcterms:W3CDTF">2025-11-17T11:12:56Z</dcterms:modified>
</cp:coreProperties>
</file>