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handoutMasterIdLst>
    <p:handoutMasterId r:id="rId52"/>
  </p:handoutMasterIdLst>
  <p:sldIdLst>
    <p:sldId id="377" r:id="rId2"/>
    <p:sldId id="329" r:id="rId3"/>
    <p:sldId id="367" r:id="rId4"/>
    <p:sldId id="372" r:id="rId5"/>
    <p:sldId id="330" r:id="rId6"/>
    <p:sldId id="331" r:id="rId7"/>
    <p:sldId id="378" r:id="rId8"/>
    <p:sldId id="382" r:id="rId9"/>
    <p:sldId id="339" r:id="rId10"/>
    <p:sldId id="338" r:id="rId11"/>
    <p:sldId id="381" r:id="rId12"/>
    <p:sldId id="380" r:id="rId13"/>
    <p:sldId id="340" r:id="rId14"/>
    <p:sldId id="379" r:id="rId15"/>
    <p:sldId id="374" r:id="rId16"/>
    <p:sldId id="335" r:id="rId17"/>
    <p:sldId id="336" r:id="rId18"/>
    <p:sldId id="337" r:id="rId19"/>
    <p:sldId id="346" r:id="rId20"/>
    <p:sldId id="345" r:id="rId21"/>
    <p:sldId id="344" r:id="rId22"/>
    <p:sldId id="343" r:id="rId23"/>
    <p:sldId id="342" r:id="rId24"/>
    <p:sldId id="368" r:id="rId25"/>
    <p:sldId id="341" r:id="rId26"/>
    <p:sldId id="347" r:id="rId27"/>
    <p:sldId id="348" r:id="rId28"/>
    <p:sldId id="349" r:id="rId29"/>
    <p:sldId id="350" r:id="rId30"/>
    <p:sldId id="351" r:id="rId31"/>
    <p:sldId id="353" r:id="rId32"/>
    <p:sldId id="352" r:id="rId33"/>
    <p:sldId id="354" r:id="rId34"/>
    <p:sldId id="375" r:id="rId35"/>
    <p:sldId id="356" r:id="rId36"/>
    <p:sldId id="369" r:id="rId37"/>
    <p:sldId id="355" r:id="rId38"/>
    <p:sldId id="370" r:id="rId39"/>
    <p:sldId id="357" r:id="rId40"/>
    <p:sldId id="363" r:id="rId41"/>
    <p:sldId id="362" r:id="rId42"/>
    <p:sldId id="361" r:id="rId43"/>
    <p:sldId id="360" r:id="rId44"/>
    <p:sldId id="365" r:id="rId45"/>
    <p:sldId id="364" r:id="rId46"/>
    <p:sldId id="358" r:id="rId47"/>
    <p:sldId id="359" r:id="rId48"/>
    <p:sldId id="268" r:id="rId49"/>
    <p:sldId id="371" r:id="rId50"/>
  </p:sldIdLst>
  <p:sldSz cx="12192000" cy="6858000"/>
  <p:notesSz cx="6796088" cy="9928225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4" autoAdjust="0"/>
    <p:restoredTop sz="68889" autoAdjust="0"/>
  </p:normalViewPr>
  <p:slideViewPr>
    <p:cSldViewPr snapToGrid="0">
      <p:cViewPr varScale="1">
        <p:scale>
          <a:sx n="92" d="100"/>
          <a:sy n="92" d="100"/>
        </p:scale>
        <p:origin x="2390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058"/>
    </p:cViewPr>
  </p:sorterViewPr>
  <p:notesViewPr>
    <p:cSldViewPr snapToGrid="0">
      <p:cViewPr varScale="1">
        <p:scale>
          <a:sx n="153" d="100"/>
          <a:sy n="153" d="100"/>
        </p:scale>
        <p:origin x="587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ACFD14EC-348B-450C-AE99-B7434DA31CE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971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5C4E0766-E424-4D83-960B-C2865A07D7A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49544" y="0"/>
            <a:ext cx="2944971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40FC7E-2346-40A0-9BC8-B21F77437B54}" type="datetimeFigureOut">
              <a:rPr lang="en-DE" smtClean="0"/>
              <a:t>16/11/2025</a:t>
            </a:fld>
            <a:endParaRPr lang="en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49556054-FC0F-4FB3-8CAE-775014309D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944971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396D00F7-C51F-4E24-A9E1-88FC71C583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49544" y="9430091"/>
            <a:ext cx="2944971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3C5AF2-E6A4-4EF6-8061-26EF8A2E4209}" type="slidenum">
              <a:rPr lang="en-DE" smtClean="0"/>
              <a:t>‹Nr.›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4601755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971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49544" y="0"/>
            <a:ext cx="2944971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927516-19F4-4A88-BD90-90F87235AD9F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420688" y="1241425"/>
            <a:ext cx="5954712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609" y="4777958"/>
            <a:ext cx="5436870" cy="390923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4971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49544" y="9430091"/>
            <a:ext cx="2944971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AE9709-26AC-42F8-A073-C9BF31A29440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38454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noProof="0" dirty="0"/>
            </a:br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564089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GB" sz="1800" dirty="0"/>
              <a:t>Action Adventure Survival RPG</a:t>
            </a:r>
          </a:p>
          <a:p>
            <a:pPr fontAlgn="base"/>
            <a:r>
              <a:rPr lang="en-GB" sz="1800" dirty="0"/>
              <a:t>Early Access since February 2024</a:t>
            </a:r>
          </a:p>
          <a:p>
            <a:pPr fontAlgn="base"/>
            <a:r>
              <a:rPr lang="en-GB" sz="1800" dirty="0"/>
              <a:t>Open world, 100 km², 4km height</a:t>
            </a:r>
          </a:p>
          <a:p>
            <a:pPr fontAlgn="base"/>
            <a:r>
              <a:rPr lang="en-GB" sz="1800" dirty="0"/>
              <a:t>Voxel world: everything can be destroyed and built</a:t>
            </a:r>
          </a:p>
          <a:p>
            <a:pPr fontAlgn="base"/>
            <a:r>
              <a:rPr lang="en-GB" sz="1800" dirty="0"/>
              <a:t>Voxel size of 0.5³m³ -&gt; 3,435,973,836,800 voxels</a:t>
            </a:r>
          </a:p>
          <a:p>
            <a:pPr fontAlgn="base"/>
            <a:r>
              <a:rPr lang="en-GB" sz="1800" dirty="0"/>
              <a:t>Multiplayer, up to 16 players</a:t>
            </a:r>
          </a:p>
          <a:p>
            <a:pPr fontAlgn="base"/>
            <a:endParaRPr lang="en-GB" sz="1800" dirty="0"/>
          </a:p>
          <a:p>
            <a:pPr fontAlgn="base"/>
            <a:r>
              <a:rPr lang="en-GB" sz="1800" dirty="0"/>
              <a:t>Just released: </a:t>
            </a:r>
            <a:r>
              <a:rPr lang="en-GB" sz="1800" b="1" dirty="0"/>
              <a:t>“Wake of the Water”</a:t>
            </a:r>
          </a:p>
          <a:p>
            <a:endParaRPr lang="en-US" sz="1800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32996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959251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136142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DE" noProof="0" dirty="0"/>
              <a:t>W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t</a:t>
            </a:r>
            <a:r>
              <a:rPr lang="de-DE" noProof="0" dirty="0"/>
              <a:t>e</a:t>
            </a:r>
            <a:r>
              <a:rPr lang="en-DE" noProof="0" dirty="0"/>
              <a:t>d </a:t>
            </a:r>
            <a:r>
              <a:rPr lang="de-DE" noProof="0" dirty="0"/>
              <a:t>t</a:t>
            </a:r>
            <a:r>
              <a:rPr lang="en-DE" noProof="0" dirty="0"/>
              <a:t>o </a:t>
            </a:r>
            <a:r>
              <a:rPr lang="de-DE" noProof="0" dirty="0"/>
              <a:t>a</a:t>
            </a:r>
            <a:r>
              <a:rPr lang="en-DE" noProof="0" dirty="0"/>
              <a:t>d</a:t>
            </a:r>
            <a:r>
              <a:rPr lang="de-DE" noProof="0" dirty="0"/>
              <a:t>d</a:t>
            </a:r>
            <a:r>
              <a:rPr lang="en-DE" noProof="0" dirty="0"/>
              <a:t> water to </a:t>
            </a:r>
            <a:r>
              <a:rPr lang="en-DE" noProof="0" dirty="0" err="1"/>
              <a:t>Ensh</a:t>
            </a:r>
            <a:r>
              <a:rPr lang="de-DE" noProof="0" dirty="0"/>
              <a:t>r</a:t>
            </a:r>
            <a:r>
              <a:rPr lang="en-DE" noProof="0" dirty="0"/>
              <a:t>o</a:t>
            </a:r>
            <a:r>
              <a:rPr lang="de-DE" noProof="0" dirty="0"/>
              <a:t>u</a:t>
            </a:r>
            <a:r>
              <a:rPr lang="en-DE" noProof="0" dirty="0"/>
              <a:t>d</a:t>
            </a:r>
            <a:r>
              <a:rPr lang="de-DE" noProof="0" dirty="0"/>
              <a:t>e</a:t>
            </a:r>
            <a:r>
              <a:rPr lang="en-DE" noProof="0" dirty="0"/>
              <a:t>d </a:t>
            </a:r>
            <a:r>
              <a:rPr lang="de-DE" noProof="0" dirty="0"/>
              <a:t>f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m</a:t>
            </a:r>
            <a:r>
              <a:rPr lang="en-DE" noProof="0" dirty="0"/>
              <a:t>u</a:t>
            </a:r>
            <a:r>
              <a:rPr lang="de-DE" noProof="0" dirty="0"/>
              <a:t>l</a:t>
            </a:r>
            <a:r>
              <a:rPr lang="en-DE" noProof="0" dirty="0"/>
              <a:t>t</a:t>
            </a:r>
            <a:r>
              <a:rPr lang="de-DE" noProof="0" dirty="0"/>
              <a:t>i</a:t>
            </a:r>
            <a:r>
              <a:rPr lang="en-DE" noProof="0" dirty="0"/>
              <a:t>p</a:t>
            </a:r>
            <a:r>
              <a:rPr lang="de-DE" noProof="0" dirty="0"/>
              <a:t>l</a:t>
            </a:r>
            <a:r>
              <a:rPr lang="en-DE" noProof="0" dirty="0"/>
              <a:t>e </a:t>
            </a:r>
            <a:r>
              <a:rPr lang="de-DE" noProof="0" dirty="0"/>
              <a:t>r</a:t>
            </a:r>
            <a:r>
              <a:rPr lang="en-DE" noProof="0" dirty="0"/>
              <a:t>e</a:t>
            </a:r>
            <a:r>
              <a:rPr lang="de-DE" noProof="0" dirty="0"/>
              <a:t>a</a:t>
            </a:r>
            <a:r>
              <a:rPr lang="en-DE" noProof="0" dirty="0"/>
              <a:t>s</a:t>
            </a:r>
            <a:r>
              <a:rPr lang="de-DE" noProof="0" dirty="0"/>
              <a:t>o</a:t>
            </a:r>
            <a:r>
              <a:rPr lang="en-DE" noProof="0" dirty="0"/>
              <a:t>n</a:t>
            </a:r>
            <a:r>
              <a:rPr lang="de-DE" noProof="0" dirty="0"/>
              <a:t>s</a:t>
            </a:r>
            <a:r>
              <a:rPr lang="en-DE" noProof="0" dirty="0"/>
              <a:t>. 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It is a new obstacle </a:t>
            </a:r>
            <a:r>
              <a:rPr lang="de-DE" noProof="0" dirty="0"/>
              <a:t>f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p</a:t>
            </a:r>
            <a:r>
              <a:rPr lang="en-DE" noProof="0" dirty="0"/>
              <a:t>l</a:t>
            </a:r>
            <a:r>
              <a:rPr lang="de-DE" noProof="0" dirty="0"/>
              <a:t>a</a:t>
            </a:r>
            <a:r>
              <a:rPr lang="en-DE" noProof="0" dirty="0"/>
              <a:t>y</a:t>
            </a:r>
            <a:r>
              <a:rPr lang="de-DE" noProof="0" dirty="0"/>
              <a:t>e</a:t>
            </a:r>
            <a:r>
              <a:rPr lang="en-DE" noProof="0" dirty="0"/>
              <a:t>r </a:t>
            </a:r>
            <a:r>
              <a:rPr lang="de-DE" noProof="0" dirty="0"/>
              <a:t>t</a:t>
            </a:r>
            <a:r>
              <a:rPr lang="en-DE" noProof="0" dirty="0"/>
              <a:t>o </a:t>
            </a:r>
            <a:r>
              <a:rPr lang="de-DE" noProof="0" dirty="0"/>
              <a:t>o</a:t>
            </a:r>
            <a:r>
              <a:rPr lang="en-DE" noProof="0" dirty="0"/>
              <a:t>v</a:t>
            </a:r>
            <a:r>
              <a:rPr lang="de-DE" noProof="0" dirty="0"/>
              <a:t>e</a:t>
            </a:r>
            <a:r>
              <a:rPr lang="en-DE" noProof="0" dirty="0"/>
              <a:t>r</a:t>
            </a:r>
            <a:r>
              <a:rPr lang="de-DE" noProof="0" dirty="0"/>
              <a:t>c</a:t>
            </a:r>
            <a:r>
              <a:rPr lang="en-DE" noProof="0" dirty="0"/>
              <a:t>om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it o</a:t>
            </a:r>
            <a:r>
              <a:rPr lang="de-DE" noProof="0" dirty="0"/>
              <a:t>f</a:t>
            </a:r>
            <a:r>
              <a:rPr lang="en-DE" noProof="0" dirty="0"/>
              <a:t>f</a:t>
            </a:r>
            <a:r>
              <a:rPr lang="de-DE" noProof="0" dirty="0"/>
              <a:t>e</a:t>
            </a:r>
            <a:r>
              <a:rPr lang="en-DE" noProof="0" dirty="0"/>
              <a:t>r</a:t>
            </a:r>
            <a:r>
              <a:rPr lang="de-DE" noProof="0" dirty="0"/>
              <a:t>s</a:t>
            </a:r>
            <a:r>
              <a:rPr lang="en-DE" noProof="0" dirty="0"/>
              <a:t> new options </a:t>
            </a:r>
            <a:r>
              <a:rPr lang="de-DE" noProof="0" dirty="0"/>
              <a:t>f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 explorations and quests</a:t>
            </a:r>
          </a:p>
          <a:p>
            <a:pPr marL="171450" indent="-171450">
              <a:buFontTx/>
              <a:buChar char="-"/>
            </a:pPr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t </a:t>
            </a:r>
            <a:r>
              <a:rPr lang="de-DE" noProof="0" dirty="0"/>
              <a:t>t</a:t>
            </a:r>
            <a:r>
              <a:rPr lang="en-DE" noProof="0" dirty="0"/>
              <a:t>o g</a:t>
            </a:r>
            <a:r>
              <a:rPr lang="de-DE" noProof="0" dirty="0"/>
              <a:t>i</a:t>
            </a:r>
            <a:r>
              <a:rPr lang="en-DE" noProof="0" dirty="0"/>
              <a:t>v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i</a:t>
            </a:r>
            <a:r>
              <a:rPr lang="en-DE" noProof="0" dirty="0"/>
              <a:t>t </a:t>
            </a:r>
            <a:r>
              <a:rPr lang="de-DE" noProof="0" dirty="0"/>
              <a:t>t</a:t>
            </a:r>
            <a:r>
              <a:rPr lang="en-DE" noProof="0" dirty="0"/>
              <a:t>o </a:t>
            </a:r>
            <a:r>
              <a:rPr lang="de-DE" noProof="0" dirty="0"/>
              <a:t>p</a:t>
            </a:r>
            <a:r>
              <a:rPr lang="en-DE" noProof="0" dirty="0"/>
              <a:t>l</a:t>
            </a:r>
            <a:r>
              <a:rPr lang="de-DE" noProof="0" dirty="0"/>
              <a:t>a</a:t>
            </a:r>
            <a:r>
              <a:rPr lang="en-DE" noProof="0" dirty="0"/>
              <a:t>y</a:t>
            </a:r>
            <a:r>
              <a:rPr lang="de-DE" noProof="0" dirty="0"/>
              <a:t>e</a:t>
            </a:r>
            <a:r>
              <a:rPr lang="en-DE" noProof="0" dirty="0"/>
              <a:t>r</a:t>
            </a:r>
            <a:r>
              <a:rPr lang="de-DE" noProof="0" dirty="0"/>
              <a:t>s</a:t>
            </a:r>
            <a:r>
              <a:rPr lang="en-DE" noProof="0" dirty="0"/>
              <a:t> </a:t>
            </a:r>
            <a:r>
              <a:rPr lang="de-DE" noProof="0" dirty="0"/>
              <a:t>a</a:t>
            </a:r>
            <a:r>
              <a:rPr lang="en-DE" noProof="0" dirty="0"/>
              <a:t>s </a:t>
            </a:r>
            <a:r>
              <a:rPr lang="de-DE" noProof="0" dirty="0"/>
              <a:t>a</a:t>
            </a:r>
            <a:r>
              <a:rPr lang="en-DE" noProof="0" dirty="0"/>
              <a:t> </a:t>
            </a:r>
            <a:r>
              <a:rPr lang="de-DE" noProof="0" dirty="0"/>
              <a:t>n</a:t>
            </a:r>
            <a:r>
              <a:rPr lang="en-DE" noProof="0" dirty="0"/>
              <a:t>e</a:t>
            </a:r>
            <a:r>
              <a:rPr lang="de-DE" noProof="0" dirty="0"/>
              <a:t>w</a:t>
            </a:r>
            <a:r>
              <a:rPr lang="en-DE" noProof="0" dirty="0"/>
              <a:t> </a:t>
            </a:r>
            <a:r>
              <a:rPr lang="de-DE" noProof="0" dirty="0"/>
              <a:t>b</a:t>
            </a:r>
            <a:r>
              <a:rPr lang="en-DE" noProof="0" dirty="0"/>
              <a:t>u</a:t>
            </a:r>
            <a:r>
              <a:rPr lang="de-DE" noProof="0" dirty="0"/>
              <a:t>i</a:t>
            </a:r>
            <a:r>
              <a:rPr lang="en-DE" noProof="0" dirty="0"/>
              <a:t>l</a:t>
            </a:r>
            <a:r>
              <a:rPr lang="de-DE" noProof="0" dirty="0"/>
              <a:t>d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g </a:t>
            </a:r>
            <a:r>
              <a:rPr lang="de-DE" noProof="0" dirty="0"/>
              <a:t>e</a:t>
            </a:r>
            <a:r>
              <a:rPr lang="en-DE" noProof="0" dirty="0" err="1"/>
              <a:t>lement</a:t>
            </a:r>
            <a:r>
              <a:rPr lang="en-DE" noProof="0" dirty="0"/>
              <a:t> for their bases.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de-DE" noProof="0" dirty="0"/>
              <a:t>N</a:t>
            </a:r>
            <a:r>
              <a:rPr lang="en-DE" noProof="0" dirty="0"/>
              <a:t>e</a:t>
            </a:r>
            <a:r>
              <a:rPr lang="de-DE" noProof="0" dirty="0"/>
              <a:t>w</a:t>
            </a:r>
            <a:r>
              <a:rPr lang="en-DE" noProof="0" dirty="0"/>
              <a:t> </a:t>
            </a:r>
            <a:r>
              <a:rPr lang="de-DE" noProof="0" dirty="0"/>
              <a:t>u</a:t>
            </a:r>
            <a:r>
              <a:rPr lang="en-DE" noProof="0" dirty="0"/>
              <a:t>n</a:t>
            </a:r>
            <a:r>
              <a:rPr lang="de-DE" noProof="0" dirty="0"/>
              <a:t>der</a:t>
            </a:r>
            <a:r>
              <a:rPr lang="en-DE" noProof="0" dirty="0"/>
              <a:t> water resources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DE" noProof="0" dirty="0"/>
              <a:t>Fishing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f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a</a:t>
            </a:r>
            <a:r>
              <a:rPr lang="de-DE" noProof="0" dirty="0"/>
              <a:t>l</a:t>
            </a:r>
            <a:r>
              <a:rPr lang="en-DE" noProof="0" dirty="0" err="1"/>
              <a:t>ly</a:t>
            </a:r>
            <a:r>
              <a:rPr lang="en-DE" noProof="0" dirty="0"/>
              <a:t>: It looks great!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9688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noProof="0" dirty="0"/>
              <a:t>S</a:t>
            </a:r>
            <a:r>
              <a:rPr lang="en-DE" noProof="0" dirty="0"/>
              <a:t>o, </a:t>
            </a:r>
            <a:r>
              <a:rPr lang="de-DE" noProof="0" dirty="0"/>
              <a:t>o</a:t>
            </a:r>
            <a:r>
              <a:rPr lang="en-DE" noProof="0" dirty="0"/>
              <a:t>k – </a:t>
            </a:r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k</a:t>
            </a:r>
            <a:r>
              <a:rPr lang="en-DE" noProof="0" dirty="0"/>
              <a:t>n</a:t>
            </a:r>
            <a:r>
              <a:rPr lang="de-DE" noProof="0" dirty="0"/>
              <a:t>o</a:t>
            </a:r>
            <a:r>
              <a:rPr lang="en-DE" noProof="0" dirty="0"/>
              <a:t>w </a:t>
            </a:r>
            <a:r>
              <a:rPr lang="de-DE" noProof="0" dirty="0"/>
              <a:t>w</a:t>
            </a:r>
            <a:r>
              <a:rPr lang="en-DE" noProof="0" dirty="0"/>
              <a:t>h</a:t>
            </a:r>
            <a:r>
              <a:rPr lang="de-DE" noProof="0" dirty="0"/>
              <a:t>y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e want water: </a:t>
            </a:r>
            <a:r>
              <a:rPr lang="de-DE" noProof="0" dirty="0"/>
              <a:t>H</a:t>
            </a:r>
            <a:r>
              <a:rPr lang="en-DE" noProof="0" dirty="0"/>
              <a:t>o</a:t>
            </a:r>
            <a:r>
              <a:rPr lang="de-DE" noProof="0" dirty="0"/>
              <a:t>w</a:t>
            </a:r>
            <a:r>
              <a:rPr lang="en-DE" noProof="0" dirty="0"/>
              <a:t> </a:t>
            </a:r>
            <a:r>
              <a:rPr lang="de-DE" noProof="0" dirty="0"/>
              <a:t>d</a:t>
            </a:r>
            <a:r>
              <a:rPr lang="en-DE" noProof="0" dirty="0"/>
              <a:t>o </a:t>
            </a:r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a</a:t>
            </a:r>
            <a:r>
              <a:rPr lang="en-DE" noProof="0" dirty="0"/>
              <a:t>c</a:t>
            </a:r>
            <a:r>
              <a:rPr lang="de-DE" noProof="0" dirty="0"/>
              <a:t>t</a:t>
            </a:r>
            <a:r>
              <a:rPr lang="en-DE" noProof="0" dirty="0"/>
              <a:t>u</a:t>
            </a:r>
            <a:r>
              <a:rPr lang="de-DE" noProof="0" dirty="0"/>
              <a:t>a</a:t>
            </a:r>
            <a:r>
              <a:rPr lang="en-DE" noProof="0" dirty="0"/>
              <a:t>l</a:t>
            </a:r>
            <a:r>
              <a:rPr lang="de-DE" noProof="0" dirty="0"/>
              <a:t>l</a:t>
            </a:r>
            <a:r>
              <a:rPr lang="en-DE" noProof="0" dirty="0"/>
              <a:t>y </a:t>
            </a:r>
            <a:r>
              <a:rPr lang="de-DE" noProof="0" dirty="0"/>
              <a:t>d</a:t>
            </a:r>
            <a:r>
              <a:rPr lang="en-DE" noProof="0" dirty="0"/>
              <a:t>o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i</a:t>
            </a:r>
            <a:r>
              <a:rPr lang="en-DE" noProof="0" dirty="0"/>
              <a:t>s? </a:t>
            </a:r>
            <a:r>
              <a:rPr lang="de-DE" noProof="0" dirty="0"/>
              <a:t>F</a:t>
            </a:r>
            <a:r>
              <a:rPr lang="en-DE" noProof="0" dirty="0" err="1"/>
              <a:t>i</a:t>
            </a:r>
            <a:r>
              <a:rPr lang="de-DE" noProof="0" dirty="0"/>
              <a:t>r</a:t>
            </a:r>
            <a:r>
              <a:rPr lang="en-DE" noProof="0" dirty="0"/>
              <a:t>s</a:t>
            </a:r>
            <a:r>
              <a:rPr lang="de-DE" noProof="0" dirty="0"/>
              <a:t>t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i</a:t>
            </a:r>
            <a:r>
              <a:rPr lang="en-DE" noProof="0" dirty="0"/>
              <a:t>n</a:t>
            </a:r>
            <a:r>
              <a:rPr lang="de-DE" noProof="0" dirty="0"/>
              <a:t>g</a:t>
            </a:r>
            <a:r>
              <a:rPr lang="en-DE" noProof="0" dirty="0"/>
              <a:t> </a:t>
            </a:r>
            <a:r>
              <a:rPr lang="de-DE" noProof="0" dirty="0"/>
              <a:t>i</a:t>
            </a:r>
            <a:r>
              <a:rPr lang="en-DE" noProof="0" dirty="0"/>
              <a:t>s </a:t>
            </a:r>
            <a:r>
              <a:rPr lang="de-DE" noProof="0" dirty="0"/>
              <a:t>t</a:t>
            </a:r>
            <a:r>
              <a:rPr lang="en-DE" noProof="0" dirty="0"/>
              <a:t>o </a:t>
            </a:r>
            <a:r>
              <a:rPr lang="de-DE" noProof="0" dirty="0"/>
              <a:t>e</a:t>
            </a:r>
            <a:r>
              <a:rPr lang="en-DE" noProof="0" dirty="0"/>
              <a:t>s</a:t>
            </a:r>
            <a:r>
              <a:rPr lang="de-DE" noProof="0" dirty="0"/>
              <a:t>t</a:t>
            </a:r>
            <a:r>
              <a:rPr lang="en-DE" noProof="0" dirty="0"/>
              <a:t>a</a:t>
            </a:r>
            <a:r>
              <a:rPr lang="de-DE" noProof="0" dirty="0"/>
              <a:t>b</a:t>
            </a:r>
            <a:r>
              <a:rPr lang="en-DE" noProof="0" dirty="0"/>
              <a:t>l</a:t>
            </a:r>
            <a:r>
              <a:rPr lang="de-DE" noProof="0" dirty="0"/>
              <a:t>i</a:t>
            </a:r>
            <a:r>
              <a:rPr lang="en-DE" noProof="0" dirty="0"/>
              <a:t>s</a:t>
            </a:r>
            <a:r>
              <a:rPr lang="de-DE" noProof="0" dirty="0"/>
              <a:t>h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r</a:t>
            </a:r>
            <a:r>
              <a:rPr lang="en-DE" noProof="0" dirty="0"/>
              <a:t>e</a:t>
            </a:r>
            <a:r>
              <a:rPr lang="de-DE" noProof="0" dirty="0"/>
              <a:t>q</a:t>
            </a:r>
            <a:r>
              <a:rPr lang="en-DE" noProof="0" dirty="0"/>
              <a:t>u</a:t>
            </a:r>
            <a:r>
              <a:rPr lang="de-DE" noProof="0" dirty="0"/>
              <a:t>i</a:t>
            </a:r>
            <a:r>
              <a:rPr lang="en-DE" noProof="0" dirty="0"/>
              <a:t>r</a:t>
            </a:r>
            <a:r>
              <a:rPr lang="de-DE" noProof="0" dirty="0"/>
              <a:t>e</a:t>
            </a:r>
            <a:r>
              <a:rPr lang="en-DE" noProof="0" dirty="0"/>
              <a:t>m</a:t>
            </a:r>
            <a:r>
              <a:rPr lang="de-DE" noProof="0" dirty="0"/>
              <a:t>e</a:t>
            </a:r>
            <a:r>
              <a:rPr lang="en-DE" noProof="0" dirty="0"/>
              <a:t>n</a:t>
            </a:r>
            <a:r>
              <a:rPr lang="de-DE" noProof="0" dirty="0"/>
              <a:t>t</a:t>
            </a:r>
            <a:r>
              <a:rPr lang="en-DE" noProof="0" dirty="0"/>
              <a:t>s </a:t>
            </a:r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n</a:t>
            </a:r>
            <a:r>
              <a:rPr lang="en-DE" noProof="0" dirty="0"/>
              <a:t>e</a:t>
            </a:r>
            <a:r>
              <a:rPr lang="de-DE" noProof="0" dirty="0"/>
              <a:t>e</a:t>
            </a:r>
            <a:r>
              <a:rPr lang="en-DE" noProof="0" dirty="0"/>
              <a:t>d </a:t>
            </a:r>
            <a:r>
              <a:rPr lang="de-DE" noProof="0" dirty="0"/>
              <a:t>t</a:t>
            </a:r>
            <a:r>
              <a:rPr lang="en-DE" noProof="0" dirty="0"/>
              <a:t>o </a:t>
            </a:r>
            <a:r>
              <a:rPr lang="de-DE" noProof="0" dirty="0"/>
              <a:t>m</a:t>
            </a:r>
            <a:r>
              <a:rPr lang="en-DE" noProof="0" dirty="0"/>
              <a:t>e</a:t>
            </a:r>
            <a:r>
              <a:rPr lang="de-DE" noProof="0" dirty="0"/>
              <a:t>e</a:t>
            </a:r>
            <a:r>
              <a:rPr lang="en-DE" noProof="0" dirty="0"/>
              <a:t>t: 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The water needs to be dynamic / ‘</a:t>
            </a:r>
            <a:r>
              <a:rPr lang="de-DE" noProof="0" dirty="0"/>
              <a:t>s</a:t>
            </a:r>
            <a:r>
              <a:rPr lang="en-DE" noProof="0" dirty="0" err="1"/>
              <a:t>i</a:t>
            </a:r>
            <a:r>
              <a:rPr lang="de-DE" noProof="0" dirty="0"/>
              <a:t>m</a:t>
            </a:r>
            <a:r>
              <a:rPr lang="en-DE" noProof="0" dirty="0"/>
              <a:t>u</a:t>
            </a:r>
            <a:r>
              <a:rPr lang="de-DE" noProof="0" dirty="0"/>
              <a:t>l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d</a:t>
            </a:r>
            <a:r>
              <a:rPr lang="en-DE" noProof="0" dirty="0"/>
              <a:t>’ </a:t>
            </a:r>
          </a:p>
          <a:p>
            <a:pPr marL="171450" indent="-171450">
              <a:buFontTx/>
              <a:buChar char="-"/>
            </a:pPr>
            <a:r>
              <a:rPr lang="de-DE" noProof="0" dirty="0"/>
              <a:t>I</a:t>
            </a:r>
            <a:r>
              <a:rPr lang="en-DE" noProof="0" dirty="0"/>
              <a:t>t needs react to </a:t>
            </a:r>
            <a:r>
              <a:rPr lang="de-DE" noProof="0" dirty="0"/>
              <a:t>c</a:t>
            </a:r>
            <a:r>
              <a:rPr lang="en-DE" noProof="0" dirty="0"/>
              <a:t>h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g</a:t>
            </a:r>
            <a:r>
              <a:rPr lang="en-DE" noProof="0" dirty="0"/>
              <a:t>e</a:t>
            </a:r>
            <a:r>
              <a:rPr lang="de-DE" noProof="0" dirty="0"/>
              <a:t>s</a:t>
            </a:r>
            <a:r>
              <a:rPr lang="en-DE" noProof="0" dirty="0"/>
              <a:t> in the terrain (</a:t>
            </a:r>
            <a:r>
              <a:rPr lang="de-DE" noProof="0" dirty="0"/>
              <a:t>r</a:t>
            </a:r>
            <a:r>
              <a:rPr lang="en-DE" noProof="0" dirty="0" err="1"/>
              <a:t>emember</a:t>
            </a:r>
            <a:r>
              <a:rPr lang="en-DE" noProof="0" dirty="0"/>
              <a:t>: everything in </a:t>
            </a:r>
            <a:r>
              <a:rPr lang="de-DE" noProof="0" dirty="0"/>
              <a:t>e</a:t>
            </a:r>
            <a:r>
              <a:rPr lang="en-DE" noProof="0" dirty="0"/>
              <a:t>n</a:t>
            </a:r>
            <a:r>
              <a:rPr lang="de-DE" noProof="0" dirty="0"/>
              <a:t>s</a:t>
            </a:r>
            <a:r>
              <a:rPr lang="en-DE" noProof="0" dirty="0"/>
              <a:t>h</a:t>
            </a:r>
            <a:r>
              <a:rPr lang="de-DE" noProof="0" dirty="0"/>
              <a:t>r</a:t>
            </a:r>
            <a:r>
              <a:rPr lang="en-DE" noProof="0" dirty="0"/>
              <a:t>o</a:t>
            </a:r>
            <a:r>
              <a:rPr lang="de-DE" noProof="0" dirty="0"/>
              <a:t>u</a:t>
            </a:r>
            <a:r>
              <a:rPr lang="en-DE" noProof="0" dirty="0"/>
              <a:t>d</a:t>
            </a:r>
            <a:r>
              <a:rPr lang="de-DE" noProof="0" dirty="0"/>
              <a:t>e</a:t>
            </a:r>
            <a:r>
              <a:rPr lang="en-DE" noProof="0" dirty="0"/>
              <a:t>d* can change) – </a:t>
            </a:r>
            <a:r>
              <a:rPr lang="de-DE" noProof="0" dirty="0"/>
              <a:t>i</a:t>
            </a:r>
            <a:r>
              <a:rPr lang="en-DE" noProof="0" dirty="0"/>
              <a:t>d</a:t>
            </a:r>
            <a:r>
              <a:rPr lang="de-DE" noProof="0" dirty="0"/>
              <a:t>e</a:t>
            </a:r>
            <a:r>
              <a:rPr lang="en-DE" noProof="0" dirty="0"/>
              <a:t>a</a:t>
            </a:r>
            <a:r>
              <a:rPr lang="de-DE" noProof="0" dirty="0"/>
              <a:t>l</a:t>
            </a:r>
            <a:r>
              <a:rPr lang="en-DE" noProof="0" dirty="0"/>
              <a:t>l</a:t>
            </a:r>
            <a:r>
              <a:rPr lang="de-DE" noProof="0" dirty="0"/>
              <a:t>y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 err="1"/>
              <a:t>i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o</a:t>
            </a:r>
            <a:r>
              <a:rPr lang="en-DE" noProof="0" dirty="0"/>
              <a:t>u</a:t>
            </a:r>
            <a:r>
              <a:rPr lang="de-DE" noProof="0" dirty="0"/>
              <a:t>t</a:t>
            </a:r>
            <a:r>
              <a:rPr lang="en-DE" noProof="0" dirty="0"/>
              <a:t> many restrictions what </a:t>
            </a:r>
            <a:r>
              <a:rPr lang="de-DE" noProof="0" dirty="0"/>
              <a:t>c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 </a:t>
            </a:r>
            <a:r>
              <a:rPr lang="de-DE" noProof="0" dirty="0"/>
              <a:t>b</a:t>
            </a:r>
            <a:r>
              <a:rPr lang="en-DE" noProof="0" dirty="0"/>
              <a:t>e </a:t>
            </a:r>
            <a:r>
              <a:rPr lang="de-DE" noProof="0" dirty="0"/>
              <a:t>b</a:t>
            </a:r>
            <a:r>
              <a:rPr lang="en-DE" noProof="0" dirty="0"/>
              <a:t>u</a:t>
            </a:r>
            <a:r>
              <a:rPr lang="de-DE" noProof="0" dirty="0"/>
              <a:t>i</a:t>
            </a:r>
            <a:r>
              <a:rPr lang="en-DE" noProof="0" dirty="0"/>
              <a:t>l</a:t>
            </a:r>
            <a:r>
              <a:rPr lang="de-DE" noProof="0" dirty="0"/>
              <a:t>d</a:t>
            </a:r>
            <a:r>
              <a:rPr lang="en-DE" noProof="0" dirty="0"/>
              <a:t> (</a:t>
            </a:r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t </a:t>
            </a:r>
            <a:r>
              <a:rPr lang="de-DE" noProof="0" dirty="0"/>
              <a:t>u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w</a:t>
            </a:r>
            <a:r>
              <a:rPr lang="de-DE" noProof="0" dirty="0"/>
              <a:t>a</a:t>
            </a:r>
            <a:r>
              <a:rPr lang="en-DE" noProof="0" dirty="0"/>
              <a:t>t</a:t>
            </a:r>
            <a:r>
              <a:rPr lang="de-DE" noProof="0" dirty="0"/>
              <a:t>e</a:t>
            </a:r>
            <a:r>
              <a:rPr lang="en-DE" noProof="0" dirty="0"/>
              <a:t>r </a:t>
            </a:r>
            <a:r>
              <a:rPr lang="de-DE" noProof="0" dirty="0"/>
              <a:t>b</a:t>
            </a:r>
            <a:r>
              <a:rPr lang="en-DE" noProof="0" dirty="0"/>
              <a:t>a</a:t>
            </a:r>
            <a:r>
              <a:rPr lang="de-DE" noProof="0" dirty="0"/>
              <a:t>s</a:t>
            </a:r>
            <a:r>
              <a:rPr lang="en-DE" noProof="0" dirty="0"/>
              <a:t>e</a:t>
            </a:r>
            <a:r>
              <a:rPr lang="de-DE" noProof="0" dirty="0"/>
              <a:t>s</a:t>
            </a:r>
            <a:r>
              <a:rPr lang="en-DE" noProof="0" dirty="0"/>
              <a:t>, </a:t>
            </a:r>
            <a:r>
              <a:rPr lang="de-DE" noProof="0" dirty="0"/>
              <a:t>s</a:t>
            </a:r>
            <a:r>
              <a:rPr lang="en-DE" noProof="0" dirty="0"/>
              <a:t>p</a:t>
            </a:r>
            <a:r>
              <a:rPr lang="de-DE" noProof="0" dirty="0"/>
              <a:t>i</a:t>
            </a:r>
            <a:r>
              <a:rPr lang="en-DE" noProof="0" dirty="0"/>
              <a:t>r</a:t>
            </a:r>
            <a:r>
              <a:rPr lang="de-DE" noProof="0" dirty="0"/>
              <a:t>a</a:t>
            </a:r>
            <a:r>
              <a:rPr lang="en-DE" noProof="0" dirty="0"/>
              <a:t>l 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p</a:t>
            </a:r>
            <a:r>
              <a:rPr lang="de-DE" noProof="0" dirty="0"/>
              <a:t>a</a:t>
            </a:r>
            <a:r>
              <a:rPr lang="en-DE" noProof="0" dirty="0"/>
              <a:t>t</a:t>
            </a:r>
            <a:r>
              <a:rPr lang="de-DE" noProof="0" dirty="0"/>
              <a:t>h</a:t>
            </a:r>
            <a:r>
              <a:rPr lang="en-DE" noProof="0" dirty="0"/>
              <a:t>s, .. )</a:t>
            </a:r>
          </a:p>
          <a:p>
            <a:pPr marL="171450" indent="-171450">
              <a:buFontTx/>
              <a:buChar char="-"/>
            </a:pPr>
            <a:r>
              <a:rPr lang="de-DE" noProof="0" dirty="0"/>
              <a:t>I</a:t>
            </a:r>
            <a:r>
              <a:rPr lang="en-DE" noProof="0" dirty="0"/>
              <a:t>t </a:t>
            </a:r>
            <a:r>
              <a:rPr lang="de-DE" noProof="0" dirty="0"/>
              <a:t>n</a:t>
            </a:r>
            <a:r>
              <a:rPr lang="en-DE" noProof="0" dirty="0"/>
              <a:t>e</a:t>
            </a:r>
            <a:r>
              <a:rPr lang="de-DE" noProof="0" dirty="0"/>
              <a:t>e</a:t>
            </a:r>
            <a:r>
              <a:rPr lang="en-DE" noProof="0" dirty="0"/>
              <a:t>d</a:t>
            </a:r>
            <a:r>
              <a:rPr lang="de-DE" noProof="0" dirty="0"/>
              <a:t>s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/>
              <a:t>o both react to gameplay events and integrate with </a:t>
            </a:r>
            <a:r>
              <a:rPr lang="de-DE" noProof="0" dirty="0"/>
              <a:t>e</a:t>
            </a:r>
            <a:r>
              <a:rPr lang="en-DE" noProof="0" dirty="0"/>
              <a:t>x</a:t>
            </a:r>
            <a:r>
              <a:rPr lang="de-DE" noProof="0" dirty="0"/>
              <a:t>i</a:t>
            </a:r>
            <a:r>
              <a:rPr lang="en-DE" noProof="0" dirty="0"/>
              <a:t>s</a:t>
            </a:r>
            <a:r>
              <a:rPr lang="de-DE" noProof="0" dirty="0"/>
              <a:t>t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g </a:t>
            </a:r>
            <a:r>
              <a:rPr lang="de-DE" noProof="0" dirty="0"/>
              <a:t>g</a:t>
            </a:r>
            <a:r>
              <a:rPr lang="en-DE" noProof="0" dirty="0"/>
              <a:t>a</a:t>
            </a:r>
            <a:r>
              <a:rPr lang="de-DE" noProof="0" dirty="0"/>
              <a:t>m</a:t>
            </a:r>
            <a:r>
              <a:rPr lang="en-DE" noProof="0" dirty="0"/>
              <a:t>e</a:t>
            </a:r>
            <a:r>
              <a:rPr lang="de-DE" noProof="0" dirty="0"/>
              <a:t>p</a:t>
            </a:r>
            <a:r>
              <a:rPr lang="en-DE" noProof="0" dirty="0"/>
              <a:t>l</a:t>
            </a:r>
            <a:r>
              <a:rPr lang="de-DE" noProof="0" dirty="0"/>
              <a:t>a</a:t>
            </a:r>
            <a:r>
              <a:rPr lang="en-DE" noProof="0" dirty="0"/>
              <a:t>y </a:t>
            </a:r>
            <a:r>
              <a:rPr lang="de-DE" noProof="0" dirty="0"/>
              <a:t>e</a:t>
            </a:r>
            <a:r>
              <a:rPr lang="en-DE" noProof="0" dirty="0"/>
              <a:t>l</a:t>
            </a:r>
            <a:r>
              <a:rPr lang="de-DE" noProof="0" dirty="0"/>
              <a:t>e</a:t>
            </a:r>
            <a:r>
              <a:rPr lang="en-DE" noProof="0" dirty="0"/>
              <a:t>m</a:t>
            </a:r>
            <a:r>
              <a:rPr lang="de-DE" noProof="0" dirty="0"/>
              <a:t>e</a:t>
            </a:r>
            <a:r>
              <a:rPr lang="en-DE" noProof="0" dirty="0"/>
              <a:t>n</a:t>
            </a:r>
            <a:r>
              <a:rPr lang="de-DE" noProof="0" dirty="0"/>
              <a:t>t</a:t>
            </a:r>
            <a:r>
              <a:rPr lang="en-DE" noProof="0" dirty="0"/>
              <a:t>s 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Ideally it will behave ‘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-</a:t>
            </a:r>
            <a:r>
              <a:rPr lang="de-DE" noProof="0" dirty="0"/>
              <a:t>l</a:t>
            </a:r>
            <a:r>
              <a:rPr lang="en-DE" noProof="0" dirty="0" err="1"/>
              <a:t>i</a:t>
            </a:r>
            <a:r>
              <a:rPr lang="de-DE" noProof="0" dirty="0"/>
              <a:t>k</a:t>
            </a:r>
            <a:r>
              <a:rPr lang="en-DE" noProof="0" dirty="0"/>
              <a:t>e’ – 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p</a:t>
            </a:r>
            <a:r>
              <a:rPr lang="en-DE" noProof="0" dirty="0"/>
              <a:t>r</a:t>
            </a:r>
            <a:r>
              <a:rPr lang="de-DE" noProof="0" dirty="0"/>
              <a:t>e</a:t>
            </a:r>
            <a:r>
              <a:rPr lang="en-DE" noProof="0" dirty="0"/>
              <a:t>d</a:t>
            </a:r>
            <a:r>
              <a:rPr lang="de-DE" noProof="0" dirty="0"/>
              <a:t>i</a:t>
            </a:r>
            <a:r>
              <a:rPr lang="en-DE" noProof="0" dirty="0"/>
              <a:t>c</a:t>
            </a:r>
            <a:r>
              <a:rPr lang="de-DE" noProof="0" dirty="0"/>
              <a:t>t</a:t>
            </a:r>
            <a:r>
              <a:rPr lang="en-DE" noProof="0" dirty="0"/>
              <a:t>a</a:t>
            </a:r>
            <a:r>
              <a:rPr lang="de-DE" noProof="0" dirty="0"/>
              <a:t>b</a:t>
            </a:r>
            <a:r>
              <a:rPr lang="en-DE" noProof="0" dirty="0"/>
              <a:t>l</a:t>
            </a:r>
            <a:r>
              <a:rPr lang="de-DE" noProof="0" dirty="0"/>
              <a:t>e</a:t>
            </a:r>
            <a:r>
              <a:rPr lang="en-DE" noProof="0" dirty="0"/>
              <a:t> – </a:t>
            </a:r>
            <a:r>
              <a:rPr lang="de-DE" noProof="0" dirty="0"/>
              <a:t>s</a:t>
            </a:r>
            <a:r>
              <a:rPr lang="en-DE" noProof="0" dirty="0"/>
              <a:t>o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a</a:t>
            </a:r>
            <a:r>
              <a:rPr lang="en-DE" noProof="0" dirty="0"/>
              <a:t>t </a:t>
            </a:r>
            <a:r>
              <a:rPr lang="de-DE" noProof="0" dirty="0"/>
              <a:t>b</a:t>
            </a:r>
            <a:r>
              <a:rPr lang="en-DE" noProof="0" dirty="0"/>
              <a:t>o</a:t>
            </a:r>
            <a:r>
              <a:rPr lang="de-DE" noProof="0" dirty="0"/>
              <a:t>t</a:t>
            </a:r>
            <a:r>
              <a:rPr lang="en-DE" noProof="0" dirty="0"/>
              <a:t>h our </a:t>
            </a:r>
            <a:r>
              <a:rPr lang="en-DE" noProof="0" dirty="0" err="1"/>
              <a:t>desginers</a:t>
            </a:r>
            <a:r>
              <a:rPr lang="en-DE" noProof="0" dirty="0"/>
              <a:t> and the players can build cool stuff with it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We want to have deep </a:t>
            </a:r>
            <a:r>
              <a:rPr lang="de-DE" noProof="0" dirty="0"/>
              <a:t>l</a:t>
            </a:r>
            <a:r>
              <a:rPr lang="en-DE" noProof="0" dirty="0"/>
              <a:t>a</a:t>
            </a:r>
            <a:r>
              <a:rPr lang="de-DE" noProof="0" dirty="0"/>
              <a:t>k</a:t>
            </a:r>
            <a:r>
              <a:rPr lang="en-DE" noProof="0" dirty="0"/>
              <a:t>e</a:t>
            </a:r>
            <a:r>
              <a:rPr lang="de-DE" noProof="0" dirty="0"/>
              <a:t>s</a:t>
            </a:r>
            <a:r>
              <a:rPr lang="en-DE" noProof="0" dirty="0"/>
              <a:t>, rivers, 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f</a:t>
            </a:r>
            <a:r>
              <a:rPr lang="de-DE" noProof="0" dirty="0"/>
              <a:t>a</a:t>
            </a:r>
            <a:r>
              <a:rPr lang="en-DE" noProof="0" dirty="0"/>
              <a:t>l</a:t>
            </a:r>
            <a:r>
              <a:rPr lang="de-DE" noProof="0" dirty="0"/>
              <a:t>l</a:t>
            </a:r>
            <a:r>
              <a:rPr lang="en-DE" noProof="0" dirty="0"/>
              <a:t>s – </a:t>
            </a:r>
            <a:r>
              <a:rPr lang="de-DE" noProof="0" dirty="0"/>
              <a:t>b</a:t>
            </a:r>
            <a:r>
              <a:rPr lang="en-DE" noProof="0" dirty="0"/>
              <a:t>u</a:t>
            </a:r>
            <a:r>
              <a:rPr lang="de-DE" noProof="0" dirty="0"/>
              <a:t>t</a:t>
            </a:r>
            <a:r>
              <a:rPr lang="en-DE" noProof="0" dirty="0"/>
              <a:t> </a:t>
            </a:r>
            <a:r>
              <a:rPr lang="de-DE" noProof="0" dirty="0"/>
              <a:t>n</a:t>
            </a:r>
            <a:r>
              <a:rPr lang="en-DE" noProof="0" dirty="0"/>
              <a:t>o large </a:t>
            </a:r>
            <a:r>
              <a:rPr lang="en-DE" noProof="0" dirty="0" err="1"/>
              <a:t>oc</a:t>
            </a:r>
            <a:r>
              <a:rPr lang="de-DE" noProof="0" dirty="0"/>
              <a:t>e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s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As usual it should </a:t>
            </a:r>
            <a:r>
              <a:rPr lang="de-DE" noProof="0" dirty="0"/>
              <a:t>a</a:t>
            </a:r>
            <a:r>
              <a:rPr lang="en-DE" noProof="0" dirty="0"/>
              <a:t>c</a:t>
            </a:r>
            <a:r>
              <a:rPr lang="de-DE" noProof="0" dirty="0"/>
              <a:t>t</a:t>
            </a:r>
            <a:r>
              <a:rPr lang="en-DE" noProof="0" dirty="0"/>
              <a:t>u</a:t>
            </a:r>
            <a:r>
              <a:rPr lang="de-DE" noProof="0" dirty="0"/>
              <a:t>a</a:t>
            </a:r>
            <a:r>
              <a:rPr lang="en-DE" noProof="0" dirty="0"/>
              <a:t>l</a:t>
            </a:r>
            <a:r>
              <a:rPr lang="de-DE" noProof="0" dirty="0"/>
              <a:t>l</a:t>
            </a:r>
            <a:r>
              <a:rPr lang="en-DE" noProof="0" dirty="0"/>
              <a:t>y </a:t>
            </a:r>
            <a:r>
              <a:rPr lang="de-DE" noProof="0" dirty="0"/>
              <a:t>r</a:t>
            </a:r>
            <a:r>
              <a:rPr lang="en-DE" noProof="0" dirty="0"/>
              <a:t>u</a:t>
            </a:r>
            <a:r>
              <a:rPr lang="de-DE" noProof="0" dirty="0"/>
              <a:t>n</a:t>
            </a:r>
            <a:r>
              <a:rPr lang="en-DE" noProof="0" dirty="0"/>
              <a:t> </a:t>
            </a:r>
            <a:r>
              <a:rPr lang="de-DE" noProof="0" dirty="0"/>
              <a:t>f</a:t>
            </a:r>
            <a:r>
              <a:rPr lang="en-DE" noProof="0" dirty="0"/>
              <a:t>a</a:t>
            </a:r>
            <a:r>
              <a:rPr lang="de-DE" noProof="0" dirty="0"/>
              <a:t>s</a:t>
            </a:r>
            <a:r>
              <a:rPr lang="en-DE" noProof="0" dirty="0"/>
              <a:t>t </a:t>
            </a:r>
            <a:r>
              <a:rPr lang="de-DE" noProof="0" dirty="0"/>
              <a:t>e</a:t>
            </a:r>
            <a:r>
              <a:rPr lang="en-DE" noProof="0" dirty="0"/>
              <a:t>n</a:t>
            </a:r>
            <a:r>
              <a:rPr lang="de-DE" noProof="0" dirty="0"/>
              <a:t>o</a:t>
            </a:r>
            <a:r>
              <a:rPr lang="en-DE" noProof="0" dirty="0"/>
              <a:t>u</a:t>
            </a:r>
            <a:r>
              <a:rPr lang="de-DE" noProof="0" dirty="0"/>
              <a:t>g</a:t>
            </a:r>
            <a:r>
              <a:rPr lang="en-DE" noProof="0" dirty="0"/>
              <a:t>h 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 err="1"/>
              <a:t>i</a:t>
            </a:r>
            <a:r>
              <a:rPr lang="de-DE" noProof="0" dirty="0"/>
              <a:t>t</a:t>
            </a:r>
            <a:r>
              <a:rPr lang="en-DE" noProof="0" dirty="0" err="1"/>
              <a:t>hin</a:t>
            </a:r>
            <a:r>
              <a:rPr lang="en-DE" noProof="0" dirty="0"/>
              <a:t> a fixed memory budget (consoles)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And to make </a:t>
            </a:r>
            <a:r>
              <a:rPr lang="en-DE" noProof="0" dirty="0" err="1"/>
              <a:t>th</a:t>
            </a:r>
            <a:r>
              <a:rPr lang="de-DE" noProof="0" dirty="0"/>
              <a:t>i</a:t>
            </a:r>
            <a:r>
              <a:rPr lang="en-DE" noProof="0" dirty="0"/>
              <a:t>n</a:t>
            </a:r>
            <a:r>
              <a:rPr lang="de-DE" noProof="0" dirty="0"/>
              <a:t>g</a:t>
            </a:r>
            <a:r>
              <a:rPr lang="en-DE" noProof="0" dirty="0"/>
              <a:t>s </a:t>
            </a:r>
            <a:r>
              <a:rPr lang="de-DE" noProof="0" dirty="0"/>
              <a:t>i</a:t>
            </a:r>
            <a:r>
              <a:rPr lang="en-DE" noProof="0" dirty="0"/>
              <a:t>n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e</a:t>
            </a:r>
            <a:r>
              <a:rPr lang="de-DE" noProof="0" dirty="0"/>
              <a:t>s</a:t>
            </a:r>
            <a:r>
              <a:rPr lang="en-DE" noProof="0" dirty="0"/>
              <a:t>t</a:t>
            </a:r>
            <a:r>
              <a:rPr lang="de-DE" noProof="0" dirty="0"/>
              <a:t>i</a:t>
            </a:r>
            <a:r>
              <a:rPr lang="en-DE" noProof="0" dirty="0"/>
              <a:t>n</a:t>
            </a:r>
            <a:r>
              <a:rPr lang="de-DE" noProof="0" dirty="0"/>
              <a:t>g</a:t>
            </a:r>
            <a:r>
              <a:rPr lang="en-DE" noProof="0" dirty="0"/>
              <a:t> we need to support multiplayer – </a:t>
            </a:r>
            <a:r>
              <a:rPr lang="de-DE" noProof="0" dirty="0"/>
              <a:t>s</a:t>
            </a:r>
            <a:r>
              <a:rPr lang="en-DE" noProof="0" dirty="0"/>
              <a:t>o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n</a:t>
            </a:r>
            <a:r>
              <a:rPr lang="en-DE" noProof="0" dirty="0" err="1"/>
              <a:t>eeds</a:t>
            </a:r>
            <a:r>
              <a:rPr lang="en-DE" noProof="0" dirty="0"/>
              <a:t> to </a:t>
            </a:r>
            <a:r>
              <a:rPr lang="de-DE" noProof="0" dirty="0"/>
              <a:t>b</a:t>
            </a:r>
            <a:r>
              <a:rPr lang="en-DE" noProof="0" dirty="0"/>
              <a:t>e </a:t>
            </a:r>
            <a:r>
              <a:rPr lang="de-DE" noProof="0" dirty="0"/>
              <a:t>s</a:t>
            </a:r>
            <a:r>
              <a:rPr lang="en-DE" noProof="0" dirty="0"/>
              <a:t>y</a:t>
            </a:r>
            <a:r>
              <a:rPr lang="de-DE" noProof="0" dirty="0"/>
              <a:t>n</a:t>
            </a:r>
            <a:r>
              <a:rPr lang="en-DE" noProof="0" dirty="0"/>
              <a:t>c</a:t>
            </a:r>
            <a:r>
              <a:rPr lang="de-DE" noProof="0" dirty="0"/>
              <a:t>h</a:t>
            </a:r>
            <a:r>
              <a:rPr lang="en-DE" noProof="0" dirty="0"/>
              <a:t>r</a:t>
            </a:r>
            <a:r>
              <a:rPr lang="de-DE" noProof="0" dirty="0"/>
              <a:t>o</a:t>
            </a:r>
            <a:r>
              <a:rPr lang="en-DE" noProof="0" dirty="0" err="1"/>
              <a:t>nized</a:t>
            </a:r>
            <a:r>
              <a:rPr lang="en-DE" noProof="0" dirty="0"/>
              <a:t> across the network</a:t>
            </a:r>
          </a:p>
          <a:p>
            <a:pPr marL="171450" indent="-171450">
              <a:buFontTx/>
              <a:buChar char="-"/>
            </a:pPr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01245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d</a:t>
            </a:r>
            <a:r>
              <a:rPr lang="en-DE" noProof="0" dirty="0" err="1"/>
              <a:t>i</a:t>
            </a:r>
            <a:r>
              <a:rPr lang="de-DE" noProof="0" dirty="0"/>
              <a:t>d</a:t>
            </a:r>
            <a:r>
              <a:rPr lang="en-DE" noProof="0" dirty="0"/>
              <a:t>n’</a:t>
            </a:r>
            <a:r>
              <a:rPr lang="de-DE" noProof="0" dirty="0"/>
              <a:t>t</a:t>
            </a:r>
            <a:r>
              <a:rPr lang="en-DE" noProof="0" dirty="0"/>
              <a:t> </a:t>
            </a:r>
            <a:r>
              <a:rPr lang="de-DE" noProof="0" dirty="0"/>
              <a:t>f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d </a:t>
            </a:r>
            <a:r>
              <a:rPr lang="de-DE" noProof="0" dirty="0"/>
              <a:t>m</a:t>
            </a:r>
            <a:r>
              <a:rPr lang="en-DE" noProof="0" dirty="0"/>
              <a:t>u</a:t>
            </a:r>
            <a:r>
              <a:rPr lang="de-DE" noProof="0" dirty="0"/>
              <a:t>c</a:t>
            </a:r>
            <a:r>
              <a:rPr lang="en-DE" noProof="0" dirty="0"/>
              <a:t>h Prior Art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a</a:t>
            </a:r>
            <a:r>
              <a:rPr lang="en-DE" noProof="0" dirty="0"/>
              <a:t>t </a:t>
            </a:r>
            <a:r>
              <a:rPr lang="de-DE" noProof="0" dirty="0"/>
              <a:t>r</a:t>
            </a:r>
            <a:r>
              <a:rPr lang="en-DE" noProof="0" dirty="0"/>
              <a:t>e</a:t>
            </a:r>
            <a:r>
              <a:rPr lang="de-DE" noProof="0" dirty="0"/>
              <a:t>a</a:t>
            </a:r>
            <a:r>
              <a:rPr lang="en-DE" noProof="0" dirty="0"/>
              <a:t>l</a:t>
            </a:r>
            <a:r>
              <a:rPr lang="de-DE" noProof="0" dirty="0"/>
              <a:t>l</a:t>
            </a:r>
            <a:r>
              <a:rPr lang="en-DE" noProof="0" dirty="0"/>
              <a:t>y </a:t>
            </a:r>
            <a:r>
              <a:rPr lang="de-DE" noProof="0" dirty="0"/>
              <a:t>h</a:t>
            </a:r>
            <a:r>
              <a:rPr lang="en-DE" noProof="0" dirty="0"/>
              <a:t>e</a:t>
            </a:r>
            <a:r>
              <a:rPr lang="de-DE" noProof="0" dirty="0"/>
              <a:t>l</a:t>
            </a:r>
            <a:r>
              <a:rPr lang="en-DE" noProof="0" dirty="0"/>
              <a:t>p</a:t>
            </a:r>
            <a:r>
              <a:rPr lang="de-DE" noProof="0" dirty="0"/>
              <a:t>s</a:t>
            </a:r>
            <a:r>
              <a:rPr lang="en-DE" noProof="0" dirty="0"/>
              <a:t> us here – </a:t>
            </a:r>
            <a:r>
              <a:rPr lang="de-DE" noProof="0" dirty="0"/>
              <a:t>M</a:t>
            </a:r>
            <a:r>
              <a:rPr lang="en-DE" noProof="0" dirty="0"/>
              <a:t>o</a:t>
            </a:r>
            <a:r>
              <a:rPr lang="de-DE" noProof="0" dirty="0"/>
              <a:t>s</a:t>
            </a:r>
            <a:r>
              <a:rPr lang="en-DE" noProof="0" dirty="0"/>
              <a:t>t </a:t>
            </a:r>
            <a:r>
              <a:rPr lang="de-DE" noProof="0" dirty="0"/>
              <a:t>g</a:t>
            </a:r>
            <a:r>
              <a:rPr lang="en-DE" noProof="0" dirty="0" err="1"/>
              <a:t>ames</a:t>
            </a:r>
            <a:r>
              <a:rPr lang="en-DE" noProof="0" dirty="0"/>
              <a:t> (</a:t>
            </a:r>
            <a:r>
              <a:rPr lang="en-DE" noProof="0" dirty="0" err="1"/>
              <a:t>understanbly</a:t>
            </a:r>
            <a:r>
              <a:rPr lang="en-DE" noProof="0" dirty="0"/>
              <a:t>) use shortcuts </a:t>
            </a:r>
            <a:r>
              <a:rPr lang="de-DE" noProof="0" dirty="0"/>
              <a:t>o</a:t>
            </a:r>
            <a:r>
              <a:rPr lang="en-DE" noProof="0" dirty="0"/>
              <a:t>r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 err="1"/>
              <a:t>i</a:t>
            </a:r>
            <a:r>
              <a:rPr lang="de-DE" noProof="0" dirty="0"/>
              <a:t>m</a:t>
            </a:r>
            <a:r>
              <a:rPr lang="en-DE" noProof="0" dirty="0"/>
              <a:t>u</a:t>
            </a:r>
            <a:r>
              <a:rPr lang="de-DE" noProof="0" dirty="0"/>
              <a:t>l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 err="1"/>
              <a:t>i</a:t>
            </a:r>
            <a:r>
              <a:rPr lang="de-DE" noProof="0" dirty="0"/>
              <a:t>o</a:t>
            </a:r>
            <a:r>
              <a:rPr lang="en-DE" noProof="0" dirty="0"/>
              <a:t>n </a:t>
            </a:r>
            <a:r>
              <a:rPr lang="de-DE" noProof="0" dirty="0"/>
              <a:t>i</a:t>
            </a:r>
            <a:r>
              <a:rPr lang="en-DE" noProof="0" dirty="0"/>
              <a:t>s too simplistic – academic research papers </a:t>
            </a:r>
            <a:r>
              <a:rPr lang="de-DE" noProof="0" dirty="0"/>
              <a:t>o</a:t>
            </a:r>
            <a:r>
              <a:rPr lang="en-DE" noProof="0" dirty="0"/>
              <a:t>n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o</a:t>
            </a:r>
            <a:r>
              <a:rPr lang="en-DE" noProof="0" dirty="0"/>
              <a:t>t</a:t>
            </a:r>
            <a:r>
              <a:rPr lang="de-DE" noProof="0" dirty="0"/>
              <a:t>h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h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d </a:t>
            </a:r>
            <a:r>
              <a:rPr lang="de-DE" noProof="0" dirty="0"/>
              <a:t>l</a:t>
            </a:r>
            <a:r>
              <a:rPr lang="en-DE" noProof="0" dirty="0"/>
              <a:t>o</a:t>
            </a:r>
            <a:r>
              <a:rPr lang="de-DE" noProof="0" dirty="0"/>
              <a:t>o</a:t>
            </a:r>
            <a:r>
              <a:rPr lang="en-DE" noProof="0" dirty="0"/>
              <a:t>k </a:t>
            </a:r>
            <a:r>
              <a:rPr lang="de-DE" noProof="0" dirty="0"/>
              <a:t>v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y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m</a:t>
            </a:r>
            <a:r>
              <a:rPr lang="en-DE" noProof="0" dirty="0"/>
              <a:t>p</a:t>
            </a:r>
            <a:r>
              <a:rPr lang="de-DE" noProof="0" dirty="0"/>
              <a:t>l</a:t>
            </a:r>
            <a:r>
              <a:rPr lang="en-DE" noProof="0" dirty="0" err="1"/>
              <a:t>i</a:t>
            </a:r>
            <a:r>
              <a:rPr lang="de-DE" noProof="0" dirty="0"/>
              <a:t>c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f</a:t>
            </a:r>
            <a:r>
              <a:rPr lang="en-DE" noProof="0" dirty="0" err="1"/>
              <a:t>elt</a:t>
            </a:r>
            <a:r>
              <a:rPr lang="en-DE" noProof="0" dirty="0"/>
              <a:t> mostly out of reach for a l</a:t>
            </a:r>
            <a:r>
              <a:rPr lang="de-DE" noProof="0" dirty="0"/>
              <a:t>a</a:t>
            </a:r>
            <a:r>
              <a:rPr lang="en-DE" noProof="0" dirty="0"/>
              <a:t>r</a:t>
            </a:r>
            <a:r>
              <a:rPr lang="de-DE" noProof="0" dirty="0"/>
              <a:t>g</a:t>
            </a:r>
            <a:r>
              <a:rPr lang="en-DE" noProof="0" dirty="0"/>
              <a:t>e </a:t>
            </a:r>
            <a:r>
              <a:rPr lang="de-DE" noProof="0" dirty="0"/>
              <a:t>w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l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l</a:t>
            </a:r>
            <a:r>
              <a:rPr lang="en-DE" noProof="0" dirty="0" err="1"/>
              <a:t>i</a:t>
            </a:r>
            <a:r>
              <a:rPr lang="de-DE" noProof="0" dirty="0"/>
              <a:t>k</a:t>
            </a:r>
            <a:r>
              <a:rPr lang="en-DE" noProof="0" dirty="0"/>
              <a:t>e </a:t>
            </a:r>
            <a:r>
              <a:rPr lang="de-DE" noProof="0" dirty="0"/>
              <a:t>o</a:t>
            </a:r>
            <a:r>
              <a:rPr lang="en-DE" noProof="0" dirty="0"/>
              <a:t>u</a:t>
            </a:r>
            <a:r>
              <a:rPr lang="de-DE" noProof="0" dirty="0"/>
              <a:t>r</a:t>
            </a:r>
            <a:r>
              <a:rPr lang="en-DE" noProof="0" dirty="0"/>
              <a:t>s </a:t>
            </a:r>
            <a:r>
              <a:rPr lang="de-DE" noProof="0" dirty="0"/>
              <a:t>s</a:t>
            </a:r>
            <a:r>
              <a:rPr lang="en-DE" noProof="0" dirty="0"/>
              <a:t>o </a:t>
            </a:r>
            <a:r>
              <a:rPr lang="de-DE" noProof="0" dirty="0"/>
              <a:t>w</a:t>
            </a:r>
            <a:r>
              <a:rPr lang="en-DE" noProof="0" dirty="0"/>
              <a:t>e need </a:t>
            </a:r>
            <a:r>
              <a:rPr lang="en-DE" noProof="0" dirty="0" err="1"/>
              <a:t>som</a:t>
            </a:r>
            <a:r>
              <a:rPr lang="de-DE" noProof="0" dirty="0"/>
              <a:t>e</a:t>
            </a:r>
            <a:r>
              <a:rPr lang="en-DE" noProof="0" dirty="0"/>
              <a:t>t</a:t>
            </a:r>
            <a:r>
              <a:rPr lang="de-DE" noProof="0" dirty="0"/>
              <a:t>h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g </a:t>
            </a:r>
            <a:r>
              <a:rPr lang="de-DE" noProof="0" dirty="0"/>
              <a:t>s</a:t>
            </a:r>
            <a:r>
              <a:rPr lang="en-DE" noProof="0" dirty="0" err="1"/>
              <a:t>i</a:t>
            </a:r>
            <a:r>
              <a:rPr lang="de-DE" noProof="0" dirty="0"/>
              <a:t>m</a:t>
            </a:r>
            <a:r>
              <a:rPr lang="en-DE" noProof="0" dirty="0"/>
              <a:t>p</a:t>
            </a:r>
            <a:r>
              <a:rPr lang="de-DE" noProof="0" dirty="0"/>
              <a:t>l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.</a:t>
            </a:r>
          </a:p>
          <a:p>
            <a:endParaRPr lang="en-DE" noProof="0" dirty="0"/>
          </a:p>
          <a:p>
            <a:r>
              <a:rPr lang="en-DE" noProof="0" dirty="0"/>
              <a:t>Using full voxels like </a:t>
            </a:r>
            <a:r>
              <a:rPr lang="de-DE" noProof="0" dirty="0"/>
              <a:t>w</a:t>
            </a:r>
            <a:r>
              <a:rPr lang="en-DE" noProof="0" dirty="0" err="1"/>
              <a:t>i</a:t>
            </a:r>
            <a:r>
              <a:rPr lang="de-DE" noProof="0" dirty="0"/>
              <a:t>t</a:t>
            </a:r>
            <a:r>
              <a:rPr lang="en-DE" noProof="0" dirty="0"/>
              <a:t>h the rest of </a:t>
            </a:r>
            <a:r>
              <a:rPr lang="de-DE" noProof="0" dirty="0"/>
              <a:t>o</a:t>
            </a:r>
            <a:r>
              <a:rPr lang="en-DE" noProof="0" dirty="0"/>
              <a:t>u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g</a:t>
            </a:r>
            <a:r>
              <a:rPr lang="en-DE" noProof="0" dirty="0"/>
              <a:t>e</a:t>
            </a:r>
            <a:r>
              <a:rPr lang="de-DE" noProof="0" dirty="0"/>
              <a:t>o</a:t>
            </a:r>
            <a:r>
              <a:rPr lang="en-DE" noProof="0" dirty="0"/>
              <a:t>m</a:t>
            </a:r>
            <a:r>
              <a:rPr lang="de-DE" noProof="0" dirty="0"/>
              <a:t>e</a:t>
            </a:r>
            <a:r>
              <a:rPr lang="en-DE" noProof="0" dirty="0"/>
              <a:t>t</a:t>
            </a:r>
            <a:r>
              <a:rPr lang="de-DE" noProof="0" dirty="0"/>
              <a:t>r</a:t>
            </a:r>
            <a:r>
              <a:rPr lang="en-DE" noProof="0" dirty="0"/>
              <a:t>y feels impossible – up</a:t>
            </a:r>
            <a:r>
              <a:rPr lang="de-DE" noProof="0" dirty="0"/>
              <a:t>d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g a spar</a:t>
            </a:r>
            <a:r>
              <a:rPr lang="de-DE" noProof="0" dirty="0"/>
              <a:t>s</a:t>
            </a:r>
            <a:r>
              <a:rPr lang="en-DE" noProof="0" dirty="0"/>
              <a:t>e </a:t>
            </a:r>
            <a:r>
              <a:rPr lang="de-DE" noProof="0" dirty="0"/>
              <a:t>v</a:t>
            </a:r>
            <a:r>
              <a:rPr lang="en-DE" noProof="0" dirty="0"/>
              <a:t>o</a:t>
            </a:r>
            <a:r>
              <a:rPr lang="de-DE" noProof="0" dirty="0"/>
              <a:t>x</a:t>
            </a:r>
            <a:r>
              <a:rPr lang="en-DE" noProof="0" dirty="0"/>
              <a:t>e</a:t>
            </a:r>
            <a:r>
              <a:rPr lang="de-DE" noProof="0" dirty="0"/>
              <a:t>l</a:t>
            </a:r>
            <a:r>
              <a:rPr lang="en-DE" noProof="0" dirty="0"/>
              <a:t> </a:t>
            </a:r>
            <a:r>
              <a:rPr lang="de-DE" noProof="0" dirty="0"/>
              <a:t>o</a:t>
            </a:r>
            <a:r>
              <a:rPr lang="en-DE" noProof="0" dirty="0"/>
              <a:t>c</a:t>
            </a:r>
            <a:r>
              <a:rPr lang="de-DE" noProof="0" dirty="0"/>
              <a:t>t</a:t>
            </a:r>
            <a:r>
              <a:rPr lang="en-DE" noProof="0" dirty="0"/>
              <a:t>r</a:t>
            </a:r>
            <a:r>
              <a:rPr lang="de-DE" noProof="0" dirty="0"/>
              <a:t>e</a:t>
            </a:r>
            <a:r>
              <a:rPr lang="en-DE" noProof="0" dirty="0"/>
              <a:t>e </a:t>
            </a:r>
            <a:r>
              <a:rPr lang="de-DE" noProof="0" dirty="0"/>
              <a:t>f</a:t>
            </a:r>
            <a:r>
              <a:rPr lang="en-DE" noProof="0" dirty="0"/>
              <a:t>a</a:t>
            </a:r>
            <a:r>
              <a:rPr lang="de-DE" noProof="0" dirty="0"/>
              <a:t>s</a:t>
            </a:r>
            <a:r>
              <a:rPr lang="en-DE" noProof="0" dirty="0"/>
              <a:t>t </a:t>
            </a:r>
            <a:r>
              <a:rPr lang="de-DE" noProof="0" dirty="0"/>
              <a:t>e</a:t>
            </a:r>
            <a:r>
              <a:rPr lang="en-DE" noProof="0" dirty="0"/>
              <a:t>n</a:t>
            </a:r>
            <a:r>
              <a:rPr lang="de-DE" noProof="0" dirty="0"/>
              <a:t>o</a:t>
            </a:r>
            <a:r>
              <a:rPr lang="en-DE" noProof="0" dirty="0"/>
              <a:t>u</a:t>
            </a:r>
            <a:r>
              <a:rPr lang="de-DE" noProof="0" dirty="0"/>
              <a:t>g</a:t>
            </a:r>
            <a:r>
              <a:rPr lang="en-DE" noProof="0" dirty="0"/>
              <a:t>h 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/>
              <a:t>y</a:t>
            </a:r>
            <a:r>
              <a:rPr lang="de-DE" noProof="0" dirty="0"/>
              <a:t>n</a:t>
            </a:r>
            <a:r>
              <a:rPr lang="en-DE" noProof="0" dirty="0"/>
              <a:t>c</a:t>
            </a:r>
            <a:r>
              <a:rPr lang="de-DE" noProof="0" dirty="0"/>
              <a:t>h</a:t>
            </a:r>
            <a:r>
              <a:rPr lang="en-DE" noProof="0" dirty="0"/>
              <a:t>r</a:t>
            </a:r>
            <a:r>
              <a:rPr lang="de-DE" noProof="0" dirty="0"/>
              <a:t>o</a:t>
            </a:r>
            <a:r>
              <a:rPr lang="en-DE" noProof="0" dirty="0"/>
              <a:t>n</a:t>
            </a:r>
            <a:r>
              <a:rPr lang="de-DE" noProof="0" dirty="0"/>
              <a:t>i</a:t>
            </a:r>
            <a:r>
              <a:rPr lang="en-DE" noProof="0" dirty="0"/>
              <a:t>sing that over the network - </a:t>
            </a:r>
          </a:p>
          <a:p>
            <a:r>
              <a:rPr lang="en-DE" noProof="0" dirty="0"/>
              <a:t>2.5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 err="1"/>
              <a:t>imulation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/>
              <a:t>o</a:t>
            </a:r>
            <a:r>
              <a:rPr lang="de-DE" noProof="0" dirty="0"/>
              <a:t>o</a:t>
            </a:r>
            <a:r>
              <a:rPr lang="en-DE" noProof="0" dirty="0"/>
              <a:t> </a:t>
            </a:r>
            <a:r>
              <a:rPr lang="de-DE" noProof="0" dirty="0"/>
              <a:t>r</a:t>
            </a:r>
            <a:r>
              <a:rPr lang="en-DE" noProof="0" dirty="0"/>
              <a:t>e</a:t>
            </a:r>
            <a:r>
              <a:rPr lang="de-DE" noProof="0" dirty="0"/>
              <a:t>s</a:t>
            </a:r>
            <a:r>
              <a:rPr lang="en-DE" noProof="0" dirty="0"/>
              <a:t>t</a:t>
            </a:r>
            <a:r>
              <a:rPr lang="de-DE" noProof="0" dirty="0"/>
              <a:t>r</a:t>
            </a:r>
            <a:r>
              <a:rPr lang="en-DE" noProof="0" dirty="0" err="1"/>
              <a:t>i</a:t>
            </a:r>
            <a:r>
              <a:rPr lang="de-DE" noProof="0" dirty="0"/>
              <a:t>c</a:t>
            </a:r>
            <a:r>
              <a:rPr lang="en-DE" noProof="0" dirty="0"/>
              <a:t>t</a:t>
            </a:r>
            <a:r>
              <a:rPr lang="de-DE" noProof="0" dirty="0"/>
              <a:t>i</a:t>
            </a:r>
            <a:r>
              <a:rPr lang="en-DE" noProof="0" dirty="0"/>
              <a:t>v</a:t>
            </a:r>
            <a:r>
              <a:rPr lang="de-DE" noProof="0" dirty="0"/>
              <a:t>e</a:t>
            </a:r>
            <a:r>
              <a:rPr lang="en-DE" noProof="0" dirty="0"/>
              <a:t> – </a:t>
            </a:r>
            <a:r>
              <a:rPr lang="de-DE" noProof="0" dirty="0"/>
              <a:t>n</a:t>
            </a:r>
            <a:r>
              <a:rPr lang="en-DE" noProof="0" dirty="0"/>
              <a:t>o overlapping / </a:t>
            </a:r>
            <a:r>
              <a:rPr lang="de-DE" noProof="0" dirty="0"/>
              <a:t>s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g</a:t>
            </a:r>
            <a:r>
              <a:rPr lang="de-DE" noProof="0" dirty="0"/>
              <a:t>l</a:t>
            </a:r>
            <a:r>
              <a:rPr lang="en-DE" noProof="0" dirty="0"/>
              <a:t>e </a:t>
            </a:r>
            <a:r>
              <a:rPr lang="de-DE" noProof="0" dirty="0"/>
              <a:t>l</a:t>
            </a:r>
            <a:r>
              <a:rPr lang="en-DE" noProof="0" dirty="0"/>
              <a:t>a</a:t>
            </a:r>
            <a:r>
              <a:rPr lang="de-DE" noProof="0" dirty="0"/>
              <a:t>y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o</a:t>
            </a:r>
            <a:r>
              <a:rPr lang="en-DE" noProof="0" dirty="0"/>
              <a:t>n</a:t>
            </a:r>
            <a:r>
              <a:rPr lang="de-DE" noProof="0" dirty="0"/>
              <a:t>l</a:t>
            </a:r>
            <a:r>
              <a:rPr lang="en-DE" noProof="0" dirty="0"/>
              <a:t>y - </a:t>
            </a:r>
            <a:r>
              <a:rPr lang="de-DE" noProof="0" dirty="0"/>
              <a:t>w</a:t>
            </a:r>
            <a:r>
              <a:rPr lang="en-DE" noProof="0" dirty="0"/>
              <a:t>o</a:t>
            </a:r>
            <a:r>
              <a:rPr lang="de-DE" noProof="0" dirty="0"/>
              <a:t>u</a:t>
            </a:r>
            <a:r>
              <a:rPr lang="en-DE" noProof="0" dirty="0"/>
              <a:t>l</a:t>
            </a:r>
            <a:r>
              <a:rPr lang="de-DE" noProof="0" dirty="0"/>
              <a:t>d</a:t>
            </a:r>
            <a:r>
              <a:rPr lang="en-DE" noProof="0" dirty="0"/>
              <a:t>n’</a:t>
            </a:r>
            <a:r>
              <a:rPr lang="de-DE" noProof="0" dirty="0"/>
              <a:t>t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k </a:t>
            </a:r>
            <a:r>
              <a:rPr lang="de-DE" noProof="0" dirty="0"/>
              <a:t>w</a:t>
            </a:r>
            <a:r>
              <a:rPr lang="en-DE" noProof="0" dirty="0"/>
              <a:t>e</a:t>
            </a:r>
            <a:r>
              <a:rPr lang="de-DE" noProof="0" dirty="0"/>
              <a:t>l</a:t>
            </a:r>
            <a:r>
              <a:rPr lang="en-DE" noProof="0" dirty="0"/>
              <a:t>l </a:t>
            </a:r>
            <a:r>
              <a:rPr lang="de-DE" noProof="0" dirty="0"/>
              <a:t>i</a:t>
            </a:r>
            <a:r>
              <a:rPr lang="en-DE" noProof="0" dirty="0"/>
              <a:t>n </a:t>
            </a:r>
            <a:r>
              <a:rPr lang="de-DE" noProof="0" dirty="0"/>
              <a:t>o</a:t>
            </a:r>
            <a:r>
              <a:rPr lang="en-DE" noProof="0" dirty="0"/>
              <a:t>u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l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</a:p>
          <a:p>
            <a:endParaRPr lang="en-DE" noProof="0" dirty="0"/>
          </a:p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95042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DE" noProof="0" dirty="0"/>
              <a:t>So we </a:t>
            </a:r>
            <a:r>
              <a:rPr lang="de-DE" noProof="0" dirty="0"/>
              <a:t>w</a:t>
            </a:r>
            <a:r>
              <a:rPr lang="en-DE" noProof="0" dirty="0"/>
              <a:t>e</a:t>
            </a:r>
            <a:r>
              <a:rPr lang="de-DE" noProof="0" dirty="0"/>
              <a:t>n</a:t>
            </a:r>
            <a:r>
              <a:rPr lang="en-DE" noProof="0" dirty="0"/>
              <a:t>t </a:t>
            </a:r>
            <a:r>
              <a:rPr lang="de-DE" noProof="0" dirty="0"/>
              <a:t>w</a:t>
            </a:r>
            <a:r>
              <a:rPr lang="en-DE" noProof="0" dirty="0" err="1"/>
              <a:t>i</a:t>
            </a:r>
            <a:r>
              <a:rPr lang="de-DE" noProof="0" dirty="0"/>
              <a:t>t</a:t>
            </a:r>
            <a:r>
              <a:rPr lang="en-DE" noProof="0" dirty="0"/>
              <a:t>h </a:t>
            </a:r>
            <a:r>
              <a:rPr lang="de-DE" noProof="0" dirty="0"/>
              <a:t>a</a:t>
            </a:r>
            <a:r>
              <a:rPr lang="en-DE" noProof="0" dirty="0"/>
              <a:t>n </a:t>
            </a:r>
            <a:r>
              <a:rPr lang="de-DE" noProof="0" dirty="0"/>
              <a:t>i</a:t>
            </a:r>
            <a:r>
              <a:rPr lang="en-DE" noProof="0" dirty="0"/>
              <a:t>d</a:t>
            </a:r>
            <a:r>
              <a:rPr lang="de-DE" noProof="0" dirty="0"/>
              <a:t>e</a:t>
            </a:r>
            <a:r>
              <a:rPr lang="en-DE" noProof="0" dirty="0"/>
              <a:t>a we already shipped in Portal Knights nearly 9 years ago (22.11.2016) – </a:t>
            </a:r>
            <a:r>
              <a:rPr lang="de-DE" noProof="0" dirty="0"/>
              <a:t>U</a:t>
            </a:r>
            <a:r>
              <a:rPr lang="en-DE" noProof="0" dirty="0"/>
              <a:t>p</a:t>
            </a:r>
            <a:r>
              <a:rPr lang="de-DE" noProof="0" dirty="0"/>
              <a:t>d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 0.7: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l</a:t>
            </a:r>
            <a:r>
              <a:rPr lang="en-DE" noProof="0" dirty="0"/>
              <a:t>u</a:t>
            </a:r>
            <a:r>
              <a:rPr lang="de-DE" noProof="0" dirty="0"/>
              <a:t>m</a:t>
            </a:r>
            <a:r>
              <a:rPr lang="en-DE" noProof="0" dirty="0"/>
              <a:t>n</a:t>
            </a:r>
            <a:r>
              <a:rPr lang="de-DE" noProof="0" dirty="0"/>
              <a:t>s</a:t>
            </a:r>
            <a:endParaRPr lang="en-DE" noProof="0" dirty="0"/>
          </a:p>
          <a:p>
            <a:endParaRPr lang="en-DE" noProof="0" dirty="0"/>
          </a:p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763951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noProof="0" dirty="0"/>
              <a:t>F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e</a:t>
            </a:r>
            <a:r>
              <a:rPr lang="en-DE" noProof="0" dirty="0"/>
              <a:t>a</a:t>
            </a:r>
            <a:r>
              <a:rPr lang="de-DE" noProof="0" dirty="0"/>
              <a:t>c</a:t>
            </a:r>
            <a:r>
              <a:rPr lang="en-DE" noProof="0" dirty="0"/>
              <a:t>h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l</a:t>
            </a:r>
            <a:r>
              <a:rPr lang="en-DE" noProof="0" dirty="0"/>
              <a:t>u</a:t>
            </a:r>
            <a:r>
              <a:rPr lang="de-DE" noProof="0" dirty="0"/>
              <a:t>m</a:t>
            </a:r>
            <a:r>
              <a:rPr lang="en-DE" noProof="0" dirty="0"/>
              <a:t>n </a:t>
            </a:r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s</a:t>
            </a:r>
            <a:r>
              <a:rPr lang="en-DE" noProof="0" dirty="0"/>
              <a:t>t</a:t>
            </a:r>
            <a:r>
              <a:rPr lang="de-DE" noProof="0" dirty="0"/>
              <a:t>o</a:t>
            </a:r>
            <a:r>
              <a:rPr lang="en-DE" noProof="0" dirty="0"/>
              <a:t>r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h</a:t>
            </a:r>
            <a:r>
              <a:rPr lang="en-DE" noProof="0" dirty="0"/>
              <a:t>e</a:t>
            </a:r>
            <a:r>
              <a:rPr lang="de-DE" noProof="0" dirty="0"/>
              <a:t>i</a:t>
            </a:r>
            <a:r>
              <a:rPr lang="en-DE" noProof="0" dirty="0"/>
              <a:t>g</a:t>
            </a:r>
            <a:r>
              <a:rPr lang="de-DE" noProof="0" dirty="0"/>
              <a:t>h</a:t>
            </a:r>
            <a:r>
              <a:rPr lang="en-DE" noProof="0" dirty="0"/>
              <a:t>t </a:t>
            </a:r>
            <a:r>
              <a:rPr lang="de-DE" noProof="0" dirty="0"/>
              <a:t>o</a:t>
            </a:r>
            <a:r>
              <a:rPr lang="en-DE" noProof="0" dirty="0"/>
              <a:t>f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b</a:t>
            </a:r>
            <a:r>
              <a:rPr lang="en-DE" noProof="0" dirty="0"/>
              <a:t>l</a:t>
            </a:r>
            <a:r>
              <a:rPr lang="de-DE" noProof="0" dirty="0"/>
              <a:t>o</a:t>
            </a:r>
            <a:r>
              <a:rPr lang="en-DE" noProof="0" dirty="0"/>
              <a:t>c</a:t>
            </a:r>
            <a:r>
              <a:rPr lang="de-DE" noProof="0" dirty="0"/>
              <a:t>k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g 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r</a:t>
            </a:r>
            <a:r>
              <a:rPr lang="de-DE" noProof="0" dirty="0"/>
              <a:t>a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 </a:t>
            </a:r>
            <a:r>
              <a:rPr lang="de-DE" noProof="0" dirty="0"/>
              <a:t>u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n</a:t>
            </a:r>
            <a:r>
              <a:rPr lang="de-DE" noProof="0" dirty="0"/>
              <a:t>e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h 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h</a:t>
            </a:r>
            <a:r>
              <a:rPr lang="en-DE" noProof="0" dirty="0"/>
              <a:t>e</a:t>
            </a:r>
            <a:r>
              <a:rPr lang="de-DE" noProof="0" dirty="0"/>
              <a:t>i</a:t>
            </a:r>
            <a:r>
              <a:rPr lang="en-DE" noProof="0" dirty="0"/>
              <a:t>g</a:t>
            </a:r>
            <a:r>
              <a:rPr lang="de-DE" noProof="0" dirty="0"/>
              <a:t>h</a:t>
            </a:r>
            <a:r>
              <a:rPr lang="en-DE" noProof="0" dirty="0"/>
              <a:t>t </a:t>
            </a:r>
            <a:r>
              <a:rPr lang="de-DE" noProof="0" dirty="0"/>
              <a:t>o</a:t>
            </a:r>
            <a:r>
              <a:rPr lang="en-DE" noProof="0" dirty="0"/>
              <a:t>f the water above</a:t>
            </a:r>
          </a:p>
          <a:p>
            <a:endParaRPr lang="en-DE" noProof="0" dirty="0"/>
          </a:p>
          <a:p>
            <a:r>
              <a:rPr lang="en-DE" noProof="0" dirty="0"/>
              <a:t>C</a:t>
            </a:r>
            <a:r>
              <a:rPr lang="de-DE" noProof="0" dirty="0"/>
              <a:t>o</a:t>
            </a:r>
            <a:r>
              <a:rPr lang="en-DE" noProof="0" dirty="0"/>
              <a:t>l</a:t>
            </a:r>
            <a:r>
              <a:rPr lang="de-DE" noProof="0" dirty="0"/>
              <a:t>u</a:t>
            </a:r>
            <a:r>
              <a:rPr lang="en-DE" noProof="0" dirty="0" err="1"/>
              <a:t>mns</a:t>
            </a:r>
            <a:r>
              <a:rPr lang="en-DE" noProof="0" dirty="0"/>
              <a:t> can be seen as </a:t>
            </a:r>
            <a:r>
              <a:rPr lang="de-DE" noProof="0" dirty="0"/>
              <a:t>a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/>
              <a:t>y</a:t>
            </a:r>
            <a:r>
              <a:rPr lang="de-DE" noProof="0" dirty="0"/>
              <a:t>p</a:t>
            </a:r>
            <a:r>
              <a:rPr lang="en-DE" noProof="0" dirty="0"/>
              <a:t>e </a:t>
            </a:r>
            <a:r>
              <a:rPr lang="de-DE" noProof="0" dirty="0"/>
              <a:t>o</a:t>
            </a:r>
            <a:r>
              <a:rPr lang="en-DE" noProof="0" dirty="0"/>
              <a:t>f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m</a:t>
            </a:r>
            <a:r>
              <a:rPr lang="en-DE" noProof="0" dirty="0"/>
              <a:t>p</a:t>
            </a:r>
            <a:r>
              <a:rPr lang="de-DE" noProof="0" dirty="0"/>
              <a:t>r</a:t>
            </a:r>
            <a:r>
              <a:rPr lang="en-DE" noProof="0" dirty="0"/>
              <a:t>e</a:t>
            </a:r>
            <a:r>
              <a:rPr lang="de-DE" noProof="0" dirty="0"/>
              <a:t>s</a:t>
            </a:r>
            <a:r>
              <a:rPr lang="en-DE" noProof="0" dirty="0"/>
              <a:t>s</a:t>
            </a:r>
            <a:r>
              <a:rPr lang="de-DE" noProof="0" dirty="0"/>
              <a:t>i</a:t>
            </a:r>
            <a:r>
              <a:rPr lang="en-DE" noProof="0" dirty="0"/>
              <a:t>o</a:t>
            </a:r>
            <a:r>
              <a:rPr lang="de-DE" noProof="0" dirty="0"/>
              <a:t>n</a:t>
            </a:r>
            <a:r>
              <a:rPr lang="en-DE" noProof="0" dirty="0"/>
              <a:t> </a:t>
            </a:r>
            <a:r>
              <a:rPr lang="de-DE" noProof="0" dirty="0"/>
              <a:t>o</a:t>
            </a:r>
            <a:r>
              <a:rPr lang="en-DE" noProof="0" dirty="0"/>
              <a:t>f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v</a:t>
            </a:r>
            <a:r>
              <a:rPr lang="en-DE" noProof="0" dirty="0"/>
              <a:t>o</a:t>
            </a:r>
            <a:r>
              <a:rPr lang="de-DE" noProof="0" dirty="0"/>
              <a:t>x</a:t>
            </a:r>
            <a:r>
              <a:rPr lang="en-DE" noProof="0" dirty="0"/>
              <a:t>e</a:t>
            </a:r>
            <a:r>
              <a:rPr lang="de-DE" noProof="0" dirty="0"/>
              <a:t>l</a:t>
            </a:r>
            <a:r>
              <a:rPr lang="en-DE" noProof="0" dirty="0"/>
              <a:t> </a:t>
            </a:r>
            <a:r>
              <a:rPr lang="de-DE" noProof="0" dirty="0"/>
              <a:t>b</a:t>
            </a:r>
            <a:r>
              <a:rPr lang="en-DE" noProof="0" dirty="0"/>
              <a:t>l</a:t>
            </a:r>
            <a:r>
              <a:rPr lang="de-DE" noProof="0" dirty="0"/>
              <a:t>o</a:t>
            </a:r>
            <a:r>
              <a:rPr lang="en-DE" noProof="0" dirty="0"/>
              <a:t>c</a:t>
            </a:r>
            <a:r>
              <a:rPr lang="de-DE" noProof="0" dirty="0"/>
              <a:t>k</a:t>
            </a:r>
            <a:r>
              <a:rPr lang="en-DE" noProof="0" dirty="0"/>
              <a:t>s – </a:t>
            </a:r>
            <a:r>
              <a:rPr lang="de-DE" noProof="0" dirty="0"/>
              <a:t>w</a:t>
            </a:r>
            <a:r>
              <a:rPr lang="en-DE" noProof="0" dirty="0"/>
              <a:t>e use the fact that water tends t</a:t>
            </a:r>
            <a:r>
              <a:rPr lang="de-DE" noProof="0" dirty="0"/>
              <a:t>o</a:t>
            </a:r>
            <a:r>
              <a:rPr lang="en-DE" noProof="0" dirty="0"/>
              <a:t> </a:t>
            </a:r>
            <a:r>
              <a:rPr lang="de-DE" noProof="0" dirty="0"/>
              <a:t>n</a:t>
            </a:r>
            <a:r>
              <a:rPr lang="en-DE" noProof="0" dirty="0"/>
              <a:t>o</a:t>
            </a:r>
            <a:r>
              <a:rPr lang="de-DE" noProof="0" dirty="0"/>
              <a:t>t</a:t>
            </a:r>
            <a:r>
              <a:rPr lang="en-DE" noProof="0" dirty="0"/>
              <a:t> </a:t>
            </a:r>
            <a:r>
              <a:rPr lang="de-DE" noProof="0" dirty="0"/>
              <a:t>h</a:t>
            </a:r>
            <a:r>
              <a:rPr lang="en-DE" noProof="0" dirty="0"/>
              <a:t>a</a:t>
            </a:r>
            <a:r>
              <a:rPr lang="de-DE" noProof="0" dirty="0"/>
              <a:t>v</a:t>
            </a:r>
            <a:r>
              <a:rPr lang="en-DE" noProof="0" dirty="0"/>
              <a:t>e </a:t>
            </a:r>
            <a:r>
              <a:rPr lang="de-DE" noProof="0" dirty="0"/>
              <a:t>m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y </a:t>
            </a:r>
            <a:r>
              <a:rPr lang="de-DE" noProof="0" dirty="0"/>
              <a:t>h</a:t>
            </a:r>
            <a:r>
              <a:rPr lang="en-DE" noProof="0" dirty="0"/>
              <a:t>o</a:t>
            </a:r>
            <a:r>
              <a:rPr lang="de-DE" noProof="0" dirty="0"/>
              <a:t>l</a:t>
            </a:r>
            <a:r>
              <a:rPr lang="en-DE" noProof="0" dirty="0"/>
              <a:t>e</a:t>
            </a:r>
            <a:r>
              <a:rPr lang="de-DE" noProof="0" dirty="0"/>
              <a:t>s</a:t>
            </a:r>
            <a:r>
              <a:rPr lang="en-DE" noProof="0" dirty="0"/>
              <a:t>  - but sometimes it does – and for that we </a:t>
            </a:r>
          </a:p>
          <a:p>
            <a:r>
              <a:rPr lang="en-DE" noProof="0" dirty="0"/>
              <a:t>can use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296097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noProof="0" dirty="0"/>
              <a:t>S</a:t>
            </a:r>
            <a:r>
              <a:rPr lang="en-DE" noProof="0" dirty="0"/>
              <a:t>t</a:t>
            </a:r>
            <a:r>
              <a:rPr lang="de-DE" noProof="0" dirty="0"/>
              <a:t>a</a:t>
            </a:r>
            <a:r>
              <a:rPr lang="en-DE" noProof="0" dirty="0"/>
              <a:t>c</a:t>
            </a:r>
            <a:r>
              <a:rPr lang="de-DE" noProof="0" dirty="0"/>
              <a:t>k</a:t>
            </a:r>
            <a:r>
              <a:rPr lang="en-DE" noProof="0" dirty="0"/>
              <a:t>a</a:t>
            </a:r>
            <a:r>
              <a:rPr lang="de-DE" noProof="0" dirty="0"/>
              <a:t>b</a:t>
            </a:r>
            <a:r>
              <a:rPr lang="en-DE" noProof="0" dirty="0"/>
              <a:t>l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l</a:t>
            </a:r>
            <a:r>
              <a:rPr lang="en-DE" noProof="0" dirty="0"/>
              <a:t>u</a:t>
            </a:r>
            <a:r>
              <a:rPr lang="de-DE" noProof="0" dirty="0"/>
              <a:t>m</a:t>
            </a:r>
            <a:r>
              <a:rPr lang="en-DE" noProof="0" dirty="0"/>
              <a:t>n</a:t>
            </a:r>
            <a:r>
              <a:rPr lang="de-DE" noProof="0" dirty="0"/>
              <a:t>s</a:t>
            </a:r>
            <a:r>
              <a:rPr lang="en-DE" noProof="0" dirty="0"/>
              <a:t> – so </a:t>
            </a:r>
            <a:r>
              <a:rPr lang="de-DE" noProof="0" dirty="0"/>
              <a:t>f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e</a:t>
            </a:r>
            <a:r>
              <a:rPr lang="en-DE" noProof="0" dirty="0"/>
              <a:t>a</a:t>
            </a:r>
            <a:r>
              <a:rPr lang="de-DE" noProof="0" dirty="0"/>
              <a:t>c</a:t>
            </a:r>
            <a:r>
              <a:rPr lang="en-DE" noProof="0" dirty="0"/>
              <a:t>h 2</a:t>
            </a:r>
            <a:r>
              <a:rPr lang="de-DE" noProof="0" dirty="0"/>
              <a:t>d</a:t>
            </a:r>
            <a:r>
              <a:rPr lang="en-DE" noProof="0" dirty="0"/>
              <a:t> top-down projected </a:t>
            </a:r>
            <a:r>
              <a:rPr lang="de-DE" noProof="0" dirty="0"/>
              <a:t>c</a:t>
            </a:r>
            <a:r>
              <a:rPr lang="en-DE" noProof="0" dirty="0"/>
              <a:t>e</a:t>
            </a:r>
            <a:r>
              <a:rPr lang="de-DE" noProof="0" dirty="0"/>
              <a:t>l</a:t>
            </a:r>
            <a:r>
              <a:rPr lang="en-DE" noProof="0" dirty="0"/>
              <a:t>l we store a list </a:t>
            </a:r>
            <a:r>
              <a:rPr lang="de-DE" noProof="0" dirty="0"/>
              <a:t>o</a:t>
            </a:r>
            <a:r>
              <a:rPr lang="en-DE" noProof="0" dirty="0"/>
              <a:t>f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l</a:t>
            </a:r>
            <a:r>
              <a:rPr lang="en-DE" noProof="0" dirty="0"/>
              <a:t>u</a:t>
            </a:r>
            <a:r>
              <a:rPr lang="de-DE" noProof="0" dirty="0"/>
              <a:t>m</a:t>
            </a:r>
            <a:r>
              <a:rPr lang="en-DE" noProof="0" dirty="0"/>
              <a:t>n</a:t>
            </a:r>
            <a:r>
              <a:rPr lang="de-DE" noProof="0" dirty="0"/>
              <a:t>s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/>
              <a:t>t</a:t>
            </a:r>
            <a:r>
              <a:rPr lang="de-DE" noProof="0" dirty="0"/>
              <a:t>a</a:t>
            </a:r>
            <a:r>
              <a:rPr lang="en-DE" noProof="0" dirty="0"/>
              <a:t>c</a:t>
            </a:r>
            <a:r>
              <a:rPr lang="de-DE" noProof="0" dirty="0"/>
              <a:t>k</a:t>
            </a:r>
            <a:r>
              <a:rPr lang="en-DE" noProof="0" dirty="0"/>
              <a:t>e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o</a:t>
            </a:r>
            <a:r>
              <a:rPr lang="en-DE" noProof="0" dirty="0"/>
              <a:t>n </a:t>
            </a:r>
            <a:r>
              <a:rPr lang="de-DE" noProof="0" dirty="0"/>
              <a:t>t</a:t>
            </a:r>
            <a:r>
              <a:rPr lang="en-DE" noProof="0" dirty="0"/>
              <a:t>o</a:t>
            </a:r>
            <a:r>
              <a:rPr lang="de-DE" noProof="0" dirty="0"/>
              <a:t>p</a:t>
            </a:r>
            <a:r>
              <a:rPr lang="en-DE" noProof="0" dirty="0"/>
              <a:t> </a:t>
            </a:r>
            <a:r>
              <a:rPr lang="de-DE" noProof="0" dirty="0"/>
              <a:t>o</a:t>
            </a:r>
            <a:r>
              <a:rPr lang="en-DE" noProof="0" dirty="0"/>
              <a:t>f </a:t>
            </a:r>
            <a:r>
              <a:rPr lang="de-DE" noProof="0" dirty="0"/>
              <a:t>e</a:t>
            </a:r>
            <a:r>
              <a:rPr lang="en-DE" noProof="0" dirty="0"/>
              <a:t>a</a:t>
            </a:r>
            <a:r>
              <a:rPr lang="de-DE" noProof="0" dirty="0"/>
              <a:t>c</a:t>
            </a:r>
            <a:r>
              <a:rPr lang="en-DE" noProof="0" dirty="0"/>
              <a:t>h </a:t>
            </a:r>
            <a:r>
              <a:rPr lang="de-DE" noProof="0" dirty="0"/>
              <a:t>o</a:t>
            </a:r>
            <a:r>
              <a:rPr lang="en-DE" noProof="0" dirty="0"/>
              <a:t>t</a:t>
            </a:r>
            <a:r>
              <a:rPr lang="de-DE" noProof="0" dirty="0"/>
              <a:t>h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endParaRPr lang="en-DE" noProof="0" dirty="0"/>
          </a:p>
          <a:p>
            <a:endParaRPr lang="en-DE" noProof="0" dirty="0"/>
          </a:p>
          <a:p>
            <a:r>
              <a:rPr lang="en-US" noProof="0" dirty="0"/>
              <a:t>Columns scale way better than voxels</a:t>
            </a:r>
            <a:r>
              <a:rPr lang="en-DE" noProof="0" dirty="0"/>
              <a:t> (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d</a:t>
            </a:r>
            <a:r>
              <a:rPr lang="en-DE" noProof="0" dirty="0"/>
              <a:t>e</a:t>
            </a:r>
            <a:r>
              <a:rPr lang="de-DE" noProof="0" dirty="0"/>
              <a:t>p</a:t>
            </a:r>
            <a:r>
              <a:rPr lang="en-DE" noProof="0" dirty="0"/>
              <a:t>t</a:t>
            </a:r>
            <a:r>
              <a:rPr lang="de-DE" noProof="0" dirty="0"/>
              <a:t>h</a:t>
            </a:r>
            <a:r>
              <a:rPr lang="en-DE" noProof="0" dirty="0"/>
              <a:t> basically doesn’t matter in storage co</a:t>
            </a:r>
            <a:r>
              <a:rPr lang="de-DE" noProof="0" dirty="0"/>
              <a:t>s</a:t>
            </a:r>
            <a:r>
              <a:rPr lang="en-DE" noProof="0" dirty="0"/>
              <a:t>t)</a:t>
            </a:r>
            <a:endParaRPr lang="en-US" noProof="0" dirty="0"/>
          </a:p>
          <a:p>
            <a:pPr lvl="1"/>
            <a:r>
              <a:rPr lang="en-US" dirty="0"/>
              <a:t>Less storage, iteration and replication than voxels</a:t>
            </a:r>
          </a:p>
          <a:p>
            <a:pPr lvl="1"/>
            <a:r>
              <a:rPr lang="en-US" dirty="0"/>
              <a:t>Bottom and height values can have 256 sub-steps per voxel</a:t>
            </a:r>
          </a:p>
          <a:p>
            <a:pPr lvl="1"/>
            <a:endParaRPr lang="en-US" dirty="0"/>
          </a:p>
          <a:p>
            <a:r>
              <a:rPr lang="en-US" dirty="0"/>
              <a:t>They have limitations though</a:t>
            </a:r>
          </a:p>
          <a:p>
            <a:pPr lvl="1"/>
            <a:r>
              <a:rPr lang="en-US" dirty="0"/>
              <a:t>No detailed per-voxel data like velocity</a:t>
            </a:r>
            <a:r>
              <a:rPr lang="en-DE" dirty="0"/>
              <a:t> -&gt; </a:t>
            </a:r>
            <a:r>
              <a:rPr lang="de-DE" dirty="0"/>
              <a:t>n</a:t>
            </a:r>
            <a:r>
              <a:rPr lang="en-DE" dirty="0"/>
              <a:t>e</a:t>
            </a:r>
            <a:r>
              <a:rPr lang="de-DE" dirty="0"/>
              <a:t>e</a:t>
            </a:r>
            <a:r>
              <a:rPr lang="en-DE" dirty="0"/>
              <a:t>d </a:t>
            </a:r>
            <a:r>
              <a:rPr lang="de-DE" dirty="0"/>
              <a:t>t</a:t>
            </a:r>
            <a:r>
              <a:rPr lang="en-DE" dirty="0"/>
              <a:t>o </a:t>
            </a:r>
            <a:r>
              <a:rPr lang="de-DE" dirty="0"/>
              <a:t>a</a:t>
            </a:r>
            <a:r>
              <a:rPr lang="en-DE" dirty="0"/>
              <a:t>p</a:t>
            </a:r>
            <a:r>
              <a:rPr lang="de-DE" dirty="0"/>
              <a:t>p</a:t>
            </a:r>
            <a:r>
              <a:rPr lang="en-DE" dirty="0" err="1"/>
              <a:t>roximate</a:t>
            </a:r>
            <a:r>
              <a:rPr lang="en-DE" dirty="0"/>
              <a:t>!</a:t>
            </a:r>
            <a:endParaRPr lang="en-US" dirty="0"/>
          </a:p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298979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F</a:t>
            </a:r>
            <a:r>
              <a:rPr lang="en-DE" dirty="0"/>
              <a:t>u</a:t>
            </a:r>
            <a:r>
              <a:rPr lang="de-DE" dirty="0"/>
              <a:t>n</a:t>
            </a:r>
            <a:r>
              <a:rPr lang="en-DE" dirty="0"/>
              <a:t>d</a:t>
            </a:r>
            <a:r>
              <a:rPr lang="de-DE" dirty="0"/>
              <a:t>a</a:t>
            </a:r>
            <a:r>
              <a:rPr lang="en-DE" dirty="0"/>
              <a:t>m</a:t>
            </a:r>
            <a:r>
              <a:rPr lang="de-DE" dirty="0"/>
              <a:t>e</a:t>
            </a:r>
            <a:r>
              <a:rPr lang="en-DE" dirty="0"/>
              <a:t>n</a:t>
            </a:r>
            <a:r>
              <a:rPr lang="de-DE" dirty="0"/>
              <a:t>t</a:t>
            </a:r>
            <a:r>
              <a:rPr lang="en-DE" dirty="0"/>
              <a:t>a</a:t>
            </a:r>
            <a:r>
              <a:rPr lang="de-DE" dirty="0"/>
              <a:t>l</a:t>
            </a:r>
            <a:r>
              <a:rPr lang="en-DE" dirty="0"/>
              <a:t>l</a:t>
            </a:r>
            <a:r>
              <a:rPr lang="de-DE" dirty="0"/>
              <a:t>y</a:t>
            </a:r>
            <a:r>
              <a:rPr lang="en-DE" dirty="0"/>
              <a:t> </a:t>
            </a:r>
            <a:r>
              <a:rPr lang="de-DE" dirty="0"/>
              <a:t>w</a:t>
            </a:r>
            <a:r>
              <a:rPr lang="en-DE" dirty="0"/>
              <a:t>e </a:t>
            </a:r>
            <a:r>
              <a:rPr lang="de-DE" dirty="0"/>
              <a:t>o</a:t>
            </a:r>
            <a:r>
              <a:rPr lang="en-DE" dirty="0"/>
              <a:t>n</a:t>
            </a:r>
            <a:r>
              <a:rPr lang="de-DE" dirty="0"/>
              <a:t>l</a:t>
            </a:r>
            <a:r>
              <a:rPr lang="en-DE" dirty="0"/>
              <a:t>y </a:t>
            </a:r>
            <a:r>
              <a:rPr lang="de-DE" dirty="0"/>
              <a:t>t</a:t>
            </a:r>
            <a:r>
              <a:rPr lang="en-DE" dirty="0"/>
              <a:t>r</a:t>
            </a:r>
            <a:r>
              <a:rPr lang="de-DE" dirty="0"/>
              <a:t>a</a:t>
            </a:r>
            <a:r>
              <a:rPr lang="en-DE" dirty="0"/>
              <a:t>n</a:t>
            </a:r>
            <a:r>
              <a:rPr lang="de-DE" dirty="0"/>
              <a:t>s</a:t>
            </a:r>
            <a:r>
              <a:rPr lang="en-DE" dirty="0"/>
              <a:t>f</a:t>
            </a:r>
            <a:r>
              <a:rPr lang="de-DE" dirty="0"/>
              <a:t>e</a:t>
            </a:r>
            <a:r>
              <a:rPr lang="en-DE" dirty="0"/>
              <a:t>r </a:t>
            </a:r>
            <a:r>
              <a:rPr lang="de-DE" dirty="0"/>
              <a:t>w</a:t>
            </a:r>
            <a:r>
              <a:rPr lang="en-DE" dirty="0"/>
              <a:t>a</a:t>
            </a:r>
            <a:r>
              <a:rPr lang="de-DE" dirty="0"/>
              <a:t>t</a:t>
            </a:r>
            <a:r>
              <a:rPr lang="en-DE" dirty="0"/>
              <a:t>e</a:t>
            </a:r>
            <a:r>
              <a:rPr lang="de-DE" dirty="0"/>
              <a:t>r</a:t>
            </a:r>
            <a:r>
              <a:rPr lang="en-DE" dirty="0"/>
              <a:t> </a:t>
            </a:r>
            <a:r>
              <a:rPr lang="de-DE" dirty="0"/>
              <a:t>b</a:t>
            </a:r>
            <a:r>
              <a:rPr lang="en-DE" dirty="0"/>
              <a:t>e</a:t>
            </a:r>
            <a:r>
              <a:rPr lang="de-DE" dirty="0"/>
              <a:t>t</a:t>
            </a:r>
            <a:r>
              <a:rPr lang="en-DE" dirty="0"/>
              <a:t>w</a:t>
            </a:r>
            <a:r>
              <a:rPr lang="de-DE" dirty="0"/>
              <a:t>e</a:t>
            </a:r>
            <a:r>
              <a:rPr lang="en-DE" dirty="0"/>
              <a:t>e</a:t>
            </a:r>
            <a:r>
              <a:rPr lang="de-DE" dirty="0"/>
              <a:t>n</a:t>
            </a:r>
            <a:r>
              <a:rPr lang="en-DE" dirty="0"/>
              <a:t> </a:t>
            </a:r>
            <a:r>
              <a:rPr lang="de-DE" dirty="0"/>
              <a:t>n</a:t>
            </a:r>
            <a:r>
              <a:rPr lang="en-DE" dirty="0"/>
              <a:t>e</a:t>
            </a:r>
            <a:r>
              <a:rPr lang="de-DE" dirty="0"/>
              <a:t>i</a:t>
            </a:r>
            <a:r>
              <a:rPr lang="en-DE" dirty="0"/>
              <a:t>g</a:t>
            </a:r>
            <a:r>
              <a:rPr lang="de-DE" dirty="0"/>
              <a:t>h</a:t>
            </a:r>
            <a:r>
              <a:rPr lang="en-DE" dirty="0"/>
              <a:t>b</a:t>
            </a:r>
            <a:r>
              <a:rPr lang="de-DE" dirty="0"/>
              <a:t>o</a:t>
            </a:r>
            <a:r>
              <a:rPr lang="en-DE" dirty="0"/>
              <a:t>u</a:t>
            </a:r>
            <a:r>
              <a:rPr lang="de-DE" dirty="0"/>
              <a:t>r</a:t>
            </a:r>
            <a:r>
              <a:rPr lang="en-DE" dirty="0"/>
              <a:t> </a:t>
            </a:r>
            <a:r>
              <a:rPr lang="de-DE" dirty="0"/>
              <a:t>c</a:t>
            </a:r>
            <a:r>
              <a:rPr lang="en-DE" dirty="0"/>
              <a:t>o</a:t>
            </a:r>
            <a:r>
              <a:rPr lang="de-DE" dirty="0"/>
              <a:t>l</a:t>
            </a:r>
            <a:r>
              <a:rPr lang="en-DE" dirty="0"/>
              <a:t>u</a:t>
            </a:r>
            <a:r>
              <a:rPr lang="de-DE" dirty="0"/>
              <a:t>m</a:t>
            </a:r>
            <a:r>
              <a:rPr lang="en-DE" dirty="0"/>
              <a:t>n</a:t>
            </a:r>
            <a:r>
              <a:rPr lang="de-DE" dirty="0"/>
              <a:t>s</a:t>
            </a:r>
            <a:r>
              <a:rPr lang="en-DE" dirty="0"/>
              <a:t> </a:t>
            </a:r>
          </a:p>
          <a:p>
            <a:pPr marL="171450" indent="-171450">
              <a:buFontTx/>
              <a:buChar char="-"/>
            </a:pPr>
            <a:r>
              <a:rPr lang="de-DE" dirty="0"/>
              <a:t>F</a:t>
            </a:r>
            <a:r>
              <a:rPr lang="en-DE" dirty="0"/>
              <a:t>or neighbour columns we determine the </a:t>
            </a:r>
            <a:r>
              <a:rPr lang="de-DE" dirty="0"/>
              <a:t>d</a:t>
            </a:r>
            <a:r>
              <a:rPr lang="en-DE" dirty="0" err="1"/>
              <a:t>i</a:t>
            </a:r>
            <a:r>
              <a:rPr lang="de-DE" dirty="0"/>
              <a:t>f</a:t>
            </a:r>
            <a:r>
              <a:rPr lang="en-DE" dirty="0"/>
              <a:t>f</a:t>
            </a:r>
            <a:r>
              <a:rPr lang="de-DE" dirty="0"/>
              <a:t>e</a:t>
            </a:r>
            <a:r>
              <a:rPr lang="en-DE" dirty="0"/>
              <a:t>r</a:t>
            </a:r>
            <a:r>
              <a:rPr lang="de-DE" dirty="0"/>
              <a:t>e</a:t>
            </a:r>
            <a:r>
              <a:rPr lang="en-DE" dirty="0"/>
              <a:t>n</a:t>
            </a:r>
            <a:r>
              <a:rPr lang="de-DE" dirty="0"/>
              <a:t>c</a:t>
            </a:r>
            <a:r>
              <a:rPr lang="en-DE" dirty="0"/>
              <a:t>e </a:t>
            </a:r>
            <a:r>
              <a:rPr lang="de-DE" dirty="0"/>
              <a:t>i</a:t>
            </a:r>
            <a:r>
              <a:rPr lang="en-DE" dirty="0"/>
              <a:t>n water and if there is </a:t>
            </a:r>
            <a:r>
              <a:rPr lang="de-DE" dirty="0"/>
              <a:t>a</a:t>
            </a:r>
            <a:r>
              <a:rPr lang="en-DE" dirty="0"/>
              <a:t> </a:t>
            </a:r>
            <a:r>
              <a:rPr lang="de-DE" dirty="0"/>
              <a:t>b</a:t>
            </a:r>
            <a:r>
              <a:rPr lang="en-DE" dirty="0"/>
              <a:t>l</a:t>
            </a:r>
            <a:r>
              <a:rPr lang="de-DE" dirty="0"/>
              <a:t>o</a:t>
            </a:r>
            <a:r>
              <a:rPr lang="en-DE" dirty="0"/>
              <a:t>c</a:t>
            </a:r>
            <a:r>
              <a:rPr lang="de-DE" dirty="0"/>
              <a:t>k</a:t>
            </a:r>
            <a:r>
              <a:rPr lang="en-DE" dirty="0" err="1"/>
              <a:t>i</a:t>
            </a:r>
            <a:r>
              <a:rPr lang="de-DE" dirty="0"/>
              <a:t>n</a:t>
            </a:r>
            <a:r>
              <a:rPr lang="en-DE" dirty="0"/>
              <a:t>g </a:t>
            </a:r>
            <a:r>
              <a:rPr lang="de-DE" dirty="0"/>
              <a:t>v</a:t>
            </a:r>
            <a:r>
              <a:rPr lang="en-DE" dirty="0"/>
              <a:t>o</a:t>
            </a:r>
            <a:r>
              <a:rPr lang="de-DE" dirty="0"/>
              <a:t>x</a:t>
            </a:r>
            <a:r>
              <a:rPr lang="en-DE" dirty="0"/>
              <a:t>e</a:t>
            </a:r>
            <a:r>
              <a:rPr lang="de-DE" dirty="0"/>
              <a:t>l</a:t>
            </a:r>
            <a:r>
              <a:rPr lang="en-DE" dirty="0"/>
              <a:t> </a:t>
            </a:r>
            <a:r>
              <a:rPr lang="de-DE" dirty="0"/>
              <a:t>i</a:t>
            </a:r>
            <a:r>
              <a:rPr lang="en-DE" dirty="0"/>
              <a:t>n </a:t>
            </a:r>
            <a:r>
              <a:rPr lang="de-DE" dirty="0"/>
              <a:t>b</a:t>
            </a:r>
            <a:r>
              <a:rPr lang="en-DE" dirty="0"/>
              <a:t>e</a:t>
            </a:r>
            <a:r>
              <a:rPr lang="de-DE" dirty="0"/>
              <a:t>t</a:t>
            </a:r>
            <a:r>
              <a:rPr lang="en-DE" dirty="0"/>
              <a:t>w</a:t>
            </a:r>
            <a:r>
              <a:rPr lang="de-DE" dirty="0"/>
              <a:t>e</a:t>
            </a:r>
            <a:r>
              <a:rPr lang="en-DE" dirty="0"/>
              <a:t>e</a:t>
            </a:r>
            <a:r>
              <a:rPr lang="de-DE" dirty="0"/>
              <a:t>n</a:t>
            </a:r>
            <a:endParaRPr lang="en-DE" dirty="0"/>
          </a:p>
          <a:p>
            <a:pPr marL="171450" indent="-171450">
              <a:buFontTx/>
              <a:buChar char="-"/>
            </a:pPr>
            <a:r>
              <a:rPr lang="de-DE" dirty="0"/>
              <a:t>O</a:t>
            </a:r>
            <a:r>
              <a:rPr lang="en-DE" dirty="0" err="1"/>
              <a:t>therwise</a:t>
            </a:r>
            <a:r>
              <a:rPr lang="en-DE" dirty="0"/>
              <a:t> we transfer </a:t>
            </a:r>
            <a:r>
              <a:rPr lang="de-DE" dirty="0"/>
              <a:t>w</a:t>
            </a:r>
            <a:r>
              <a:rPr lang="en-DE" dirty="0"/>
              <a:t>a</a:t>
            </a:r>
            <a:r>
              <a:rPr lang="de-DE" dirty="0"/>
              <a:t>t</a:t>
            </a:r>
            <a:r>
              <a:rPr lang="en-DE" dirty="0"/>
              <a:t>e</a:t>
            </a:r>
            <a:r>
              <a:rPr lang="de-DE" dirty="0"/>
              <a:t>r</a:t>
            </a:r>
            <a:r>
              <a:rPr lang="en-DE" dirty="0"/>
              <a:t> </a:t>
            </a:r>
            <a:r>
              <a:rPr lang="de-DE" dirty="0"/>
              <a:t>o</a:t>
            </a:r>
            <a:r>
              <a:rPr lang="en-DE" dirty="0"/>
              <a:t>v</a:t>
            </a:r>
            <a:r>
              <a:rPr lang="de-DE" dirty="0"/>
              <a:t>e</a:t>
            </a:r>
            <a:r>
              <a:rPr lang="en-DE" dirty="0"/>
              <a:t>r </a:t>
            </a:r>
            <a:r>
              <a:rPr lang="de-DE" dirty="0"/>
              <a:t>i</a:t>
            </a:r>
            <a:r>
              <a:rPr lang="en-DE" dirty="0"/>
              <a:t>n</a:t>
            </a:r>
            <a:r>
              <a:rPr lang="de-DE" dirty="0"/>
              <a:t>t</a:t>
            </a:r>
            <a:r>
              <a:rPr lang="en-DE" dirty="0"/>
              <a:t>o </a:t>
            </a:r>
            <a:r>
              <a:rPr lang="de-DE" dirty="0"/>
              <a:t>t</a:t>
            </a:r>
            <a:r>
              <a:rPr lang="en-DE" dirty="0"/>
              <a:t>h</a:t>
            </a:r>
            <a:r>
              <a:rPr lang="de-DE" dirty="0"/>
              <a:t>e</a:t>
            </a:r>
            <a:r>
              <a:rPr lang="en-DE" dirty="0"/>
              <a:t> </a:t>
            </a:r>
            <a:r>
              <a:rPr lang="de-DE" dirty="0"/>
              <a:t>n</a:t>
            </a:r>
            <a:r>
              <a:rPr lang="en-DE" dirty="0"/>
              <a:t>e</a:t>
            </a:r>
            <a:r>
              <a:rPr lang="de-DE" dirty="0"/>
              <a:t>i</a:t>
            </a:r>
            <a:r>
              <a:rPr lang="en-DE" dirty="0" err="1"/>
              <a:t>ghbour</a:t>
            </a:r>
            <a:endParaRPr lang="en-DE" dirty="0"/>
          </a:p>
          <a:p>
            <a:pPr marL="171450" indent="-171450">
              <a:buFontTx/>
              <a:buChar char="-"/>
            </a:pPr>
            <a:r>
              <a:rPr lang="en-DE" dirty="0"/>
              <a:t>For columns where the water </a:t>
            </a:r>
            <a:r>
              <a:rPr lang="de-DE" dirty="0"/>
              <a:t>f</a:t>
            </a:r>
            <a:r>
              <a:rPr lang="en-DE" dirty="0"/>
              <a:t>l</a:t>
            </a:r>
            <a:r>
              <a:rPr lang="de-DE" dirty="0"/>
              <a:t>u</a:t>
            </a:r>
            <a:r>
              <a:rPr lang="en-DE" dirty="0" err="1"/>
              <a:t>i</a:t>
            </a:r>
            <a:r>
              <a:rPr lang="de-DE" dirty="0"/>
              <a:t>d</a:t>
            </a:r>
            <a:r>
              <a:rPr lang="en-DE" dirty="0"/>
              <a:t> </a:t>
            </a:r>
            <a:r>
              <a:rPr lang="de-DE" dirty="0"/>
              <a:t>c</a:t>
            </a:r>
            <a:r>
              <a:rPr lang="en-DE" dirty="0" err="1"/>
              <a:t>olumn</a:t>
            </a:r>
            <a:r>
              <a:rPr lang="de-DE" dirty="0"/>
              <a:t>s</a:t>
            </a:r>
            <a:r>
              <a:rPr lang="en-DE" dirty="0"/>
              <a:t> </a:t>
            </a:r>
            <a:r>
              <a:rPr lang="de-DE" dirty="0"/>
              <a:t>d</a:t>
            </a:r>
            <a:r>
              <a:rPr lang="en-DE" dirty="0"/>
              <a:t>o</a:t>
            </a:r>
            <a:r>
              <a:rPr lang="de-DE" dirty="0"/>
              <a:t>n</a:t>
            </a:r>
            <a:r>
              <a:rPr lang="en-DE" dirty="0"/>
              <a:t>’</a:t>
            </a:r>
            <a:r>
              <a:rPr lang="de-DE" dirty="0"/>
              <a:t>t</a:t>
            </a:r>
            <a:r>
              <a:rPr lang="en-DE" dirty="0"/>
              <a:t> </a:t>
            </a:r>
            <a:r>
              <a:rPr lang="de-DE" dirty="0"/>
              <a:t>o</a:t>
            </a:r>
            <a:r>
              <a:rPr lang="en-DE" dirty="0"/>
              <a:t>v</a:t>
            </a:r>
            <a:r>
              <a:rPr lang="de-DE" dirty="0"/>
              <a:t>e</a:t>
            </a:r>
            <a:r>
              <a:rPr lang="en-DE" dirty="0"/>
              <a:t>r</a:t>
            </a:r>
            <a:r>
              <a:rPr lang="de-DE" dirty="0"/>
              <a:t>l</a:t>
            </a:r>
            <a:r>
              <a:rPr lang="en-DE" dirty="0"/>
              <a:t>a</a:t>
            </a:r>
            <a:r>
              <a:rPr lang="de-DE" dirty="0"/>
              <a:t>p</a:t>
            </a:r>
            <a:r>
              <a:rPr lang="en-DE" dirty="0"/>
              <a:t> </a:t>
            </a:r>
            <a:r>
              <a:rPr lang="de-DE" dirty="0"/>
              <a:t>w</a:t>
            </a:r>
            <a:r>
              <a:rPr lang="en-DE" dirty="0"/>
              <a:t>e </a:t>
            </a:r>
            <a:r>
              <a:rPr lang="de-DE" dirty="0"/>
              <a:t>s</a:t>
            </a:r>
            <a:r>
              <a:rPr lang="en-DE" dirty="0"/>
              <a:t>t</a:t>
            </a:r>
            <a:r>
              <a:rPr lang="de-DE" dirty="0"/>
              <a:t>o</a:t>
            </a:r>
            <a:r>
              <a:rPr lang="en-DE" dirty="0"/>
              <a:t>r</a:t>
            </a:r>
            <a:r>
              <a:rPr lang="de-DE" dirty="0"/>
              <a:t>e</a:t>
            </a:r>
            <a:r>
              <a:rPr lang="en-DE" dirty="0"/>
              <a:t> </a:t>
            </a:r>
            <a:r>
              <a:rPr lang="de-DE" dirty="0"/>
              <a:t>a</a:t>
            </a:r>
            <a:r>
              <a:rPr lang="en-DE" dirty="0"/>
              <a:t>n additional ‘waterfall’ information </a:t>
            </a:r>
            <a:r>
              <a:rPr lang="de-DE" dirty="0"/>
              <a:t>w</a:t>
            </a:r>
            <a:r>
              <a:rPr lang="en-DE" dirty="0"/>
              <a:t>h</a:t>
            </a:r>
            <a:r>
              <a:rPr lang="de-DE" dirty="0"/>
              <a:t>i</a:t>
            </a:r>
            <a:r>
              <a:rPr lang="en-DE" dirty="0"/>
              <a:t>c</a:t>
            </a:r>
            <a:r>
              <a:rPr lang="de-DE" dirty="0"/>
              <a:t>h</a:t>
            </a:r>
            <a:r>
              <a:rPr lang="en-DE" dirty="0"/>
              <a:t> </a:t>
            </a:r>
            <a:r>
              <a:rPr lang="de-DE" dirty="0"/>
              <a:t>i</a:t>
            </a:r>
            <a:r>
              <a:rPr lang="en-DE" dirty="0"/>
              <a:t>s </a:t>
            </a:r>
            <a:r>
              <a:rPr lang="de-DE" dirty="0"/>
              <a:t>n</a:t>
            </a:r>
            <a:r>
              <a:rPr lang="en-DE" dirty="0"/>
              <a:t>e</a:t>
            </a:r>
            <a:r>
              <a:rPr lang="de-DE" dirty="0"/>
              <a:t>c</a:t>
            </a:r>
            <a:r>
              <a:rPr lang="en-DE" dirty="0"/>
              <a:t>e</a:t>
            </a:r>
            <a:r>
              <a:rPr lang="de-DE" dirty="0"/>
              <a:t>s</a:t>
            </a:r>
            <a:r>
              <a:rPr lang="en-DE" dirty="0"/>
              <a:t>s</a:t>
            </a:r>
            <a:r>
              <a:rPr lang="de-DE" dirty="0"/>
              <a:t>a</a:t>
            </a:r>
            <a:r>
              <a:rPr lang="en-DE" dirty="0"/>
              <a:t>r</a:t>
            </a:r>
            <a:r>
              <a:rPr lang="de-DE" dirty="0"/>
              <a:t>y</a:t>
            </a:r>
            <a:r>
              <a:rPr lang="en-DE" dirty="0"/>
              <a:t> </a:t>
            </a:r>
            <a:r>
              <a:rPr lang="de-DE" dirty="0"/>
              <a:t>l</a:t>
            </a:r>
            <a:r>
              <a:rPr lang="en-DE" dirty="0"/>
              <a:t>a</a:t>
            </a:r>
            <a:r>
              <a:rPr lang="de-DE" dirty="0"/>
              <a:t>t</a:t>
            </a:r>
            <a:r>
              <a:rPr lang="en-DE" dirty="0"/>
              <a:t>e</a:t>
            </a:r>
            <a:r>
              <a:rPr lang="de-DE" dirty="0"/>
              <a:t>r</a:t>
            </a:r>
            <a:r>
              <a:rPr lang="en-DE" dirty="0"/>
              <a:t> </a:t>
            </a:r>
            <a:r>
              <a:rPr lang="de-DE" dirty="0"/>
              <a:t>t</a:t>
            </a:r>
            <a:r>
              <a:rPr lang="en-DE" dirty="0"/>
              <a:t>o </a:t>
            </a:r>
            <a:r>
              <a:rPr lang="de-DE" dirty="0"/>
              <a:t>r</a:t>
            </a:r>
            <a:r>
              <a:rPr lang="en-DE" dirty="0"/>
              <a:t>e</a:t>
            </a:r>
            <a:r>
              <a:rPr lang="de-DE" dirty="0"/>
              <a:t>n</a:t>
            </a:r>
            <a:r>
              <a:rPr lang="en-DE" dirty="0"/>
              <a:t>d</a:t>
            </a:r>
            <a:r>
              <a:rPr lang="de-DE" dirty="0"/>
              <a:t>e</a:t>
            </a:r>
            <a:r>
              <a:rPr lang="en-DE" dirty="0"/>
              <a:t>r </a:t>
            </a:r>
            <a:r>
              <a:rPr lang="de-DE" dirty="0"/>
              <a:t>t</a:t>
            </a:r>
            <a:r>
              <a:rPr lang="en-DE" dirty="0"/>
              <a:t>h</a:t>
            </a:r>
            <a:r>
              <a:rPr lang="de-DE" dirty="0"/>
              <a:t>e</a:t>
            </a:r>
            <a:r>
              <a:rPr lang="en-DE" dirty="0"/>
              <a:t> </a:t>
            </a:r>
            <a:r>
              <a:rPr lang="de-DE" dirty="0"/>
              <a:t>w</a:t>
            </a:r>
            <a:r>
              <a:rPr lang="en-DE" dirty="0"/>
              <a:t>a</a:t>
            </a:r>
            <a:r>
              <a:rPr lang="de-DE" dirty="0"/>
              <a:t>t</a:t>
            </a:r>
            <a:r>
              <a:rPr lang="en-DE" dirty="0"/>
              <a:t>e</a:t>
            </a:r>
            <a:r>
              <a:rPr lang="de-DE" dirty="0"/>
              <a:t>r</a:t>
            </a:r>
            <a:r>
              <a:rPr lang="en-DE" dirty="0"/>
              <a:t> ‘</a:t>
            </a:r>
            <a:r>
              <a:rPr lang="de-DE" dirty="0"/>
              <a:t>f</a:t>
            </a:r>
            <a:r>
              <a:rPr lang="en-DE" dirty="0"/>
              <a:t>l</a:t>
            </a:r>
            <a:r>
              <a:rPr lang="de-DE" dirty="0"/>
              <a:t>o</a:t>
            </a:r>
            <a:r>
              <a:rPr lang="en-DE" dirty="0"/>
              <a:t>w</a:t>
            </a:r>
            <a:r>
              <a:rPr lang="de-DE" dirty="0"/>
              <a:t>i</a:t>
            </a:r>
            <a:r>
              <a:rPr lang="en-DE" dirty="0"/>
              <a:t>n</a:t>
            </a:r>
            <a:r>
              <a:rPr lang="de-DE" dirty="0"/>
              <a:t>g</a:t>
            </a:r>
            <a:r>
              <a:rPr lang="en-DE" dirty="0"/>
              <a:t>’ </a:t>
            </a:r>
            <a:r>
              <a:rPr lang="de-DE" dirty="0"/>
              <a:t>d</a:t>
            </a:r>
            <a:r>
              <a:rPr lang="en-DE" dirty="0"/>
              <a:t>o</a:t>
            </a:r>
            <a:r>
              <a:rPr lang="de-DE" dirty="0"/>
              <a:t>w</a:t>
            </a:r>
            <a:r>
              <a:rPr lang="en-DE" dirty="0"/>
              <a:t>n</a:t>
            </a:r>
          </a:p>
          <a:p>
            <a:pPr marL="171450" indent="-171450">
              <a:buFontTx/>
              <a:buChar char="-"/>
            </a:pPr>
            <a:r>
              <a:rPr lang="en-DE" dirty="0"/>
              <a:t>I’m l</a:t>
            </a:r>
            <a:r>
              <a:rPr lang="de-DE" dirty="0"/>
              <a:t>e</a:t>
            </a:r>
            <a:r>
              <a:rPr lang="en-DE" dirty="0"/>
              <a:t>a</a:t>
            </a:r>
            <a:r>
              <a:rPr lang="de-DE" dirty="0"/>
              <a:t>v</a:t>
            </a:r>
            <a:r>
              <a:rPr lang="en-DE" dirty="0" err="1"/>
              <a:t>i</a:t>
            </a:r>
            <a:r>
              <a:rPr lang="de-DE" dirty="0"/>
              <a:t>n</a:t>
            </a:r>
            <a:r>
              <a:rPr lang="en-DE" dirty="0"/>
              <a:t>g </a:t>
            </a:r>
            <a:r>
              <a:rPr lang="de-DE" dirty="0"/>
              <a:t>o</a:t>
            </a:r>
            <a:r>
              <a:rPr lang="en-DE" dirty="0"/>
              <a:t>u</a:t>
            </a:r>
            <a:r>
              <a:rPr lang="de-DE" dirty="0"/>
              <a:t>t</a:t>
            </a:r>
            <a:r>
              <a:rPr lang="en-DE" dirty="0"/>
              <a:t> another </a:t>
            </a:r>
            <a:r>
              <a:rPr lang="de-DE" dirty="0"/>
              <a:t>c</a:t>
            </a:r>
            <a:r>
              <a:rPr lang="en-DE" dirty="0"/>
              <a:t>o</a:t>
            </a:r>
            <a:r>
              <a:rPr lang="de-DE" dirty="0"/>
              <a:t>n</a:t>
            </a:r>
            <a:r>
              <a:rPr lang="en-DE" dirty="0"/>
              <a:t>c</a:t>
            </a:r>
            <a:r>
              <a:rPr lang="de-DE" dirty="0"/>
              <a:t>e</a:t>
            </a:r>
            <a:r>
              <a:rPr lang="en-DE" dirty="0"/>
              <a:t>p</a:t>
            </a:r>
            <a:r>
              <a:rPr lang="de-DE" dirty="0"/>
              <a:t>t</a:t>
            </a:r>
            <a:r>
              <a:rPr lang="en-DE" dirty="0"/>
              <a:t> </a:t>
            </a:r>
            <a:r>
              <a:rPr lang="de-DE" dirty="0"/>
              <a:t>w</a:t>
            </a:r>
            <a:r>
              <a:rPr lang="en-DE" dirty="0"/>
              <a:t>e </a:t>
            </a:r>
            <a:r>
              <a:rPr lang="de-DE" dirty="0"/>
              <a:t>a</a:t>
            </a:r>
            <a:r>
              <a:rPr lang="en-DE" dirty="0"/>
              <a:t>d</a:t>
            </a:r>
            <a:r>
              <a:rPr lang="de-DE" dirty="0"/>
              <a:t>d</a:t>
            </a:r>
            <a:r>
              <a:rPr lang="en-DE" dirty="0"/>
              <a:t>e</a:t>
            </a:r>
            <a:r>
              <a:rPr lang="de-DE" dirty="0"/>
              <a:t>d</a:t>
            </a:r>
            <a:r>
              <a:rPr lang="en-DE" dirty="0"/>
              <a:t> later called “</a:t>
            </a:r>
            <a:r>
              <a:rPr lang="de-DE" dirty="0"/>
              <a:t>o</a:t>
            </a:r>
            <a:r>
              <a:rPr lang="en-DE" dirty="0" err="1"/>
              <a:t>verpressu</a:t>
            </a:r>
            <a:r>
              <a:rPr lang="de-DE" dirty="0"/>
              <a:t>r</a:t>
            </a:r>
            <a:r>
              <a:rPr lang="en-DE" dirty="0"/>
              <a:t>e” </a:t>
            </a:r>
            <a:r>
              <a:rPr lang="de-DE" dirty="0"/>
              <a:t>t</a:t>
            </a:r>
            <a:r>
              <a:rPr lang="en-DE" dirty="0"/>
              <a:t>h</a:t>
            </a:r>
            <a:r>
              <a:rPr lang="de-DE" dirty="0"/>
              <a:t>a</a:t>
            </a:r>
            <a:r>
              <a:rPr lang="en-DE" dirty="0"/>
              <a:t>t allows water to rise again after </a:t>
            </a:r>
            <a:r>
              <a:rPr lang="de-DE" dirty="0"/>
              <a:t>g</a:t>
            </a:r>
            <a:r>
              <a:rPr lang="en-DE" dirty="0"/>
              <a:t>o</a:t>
            </a:r>
            <a:r>
              <a:rPr lang="de-DE" dirty="0"/>
              <a:t>i</a:t>
            </a:r>
            <a:r>
              <a:rPr lang="en-DE" dirty="0"/>
              <a:t>n</a:t>
            </a:r>
            <a:r>
              <a:rPr lang="de-DE" dirty="0"/>
              <a:t>g</a:t>
            </a:r>
            <a:r>
              <a:rPr lang="en-DE" dirty="0"/>
              <a:t> </a:t>
            </a:r>
            <a:r>
              <a:rPr lang="de-DE" dirty="0"/>
              <a:t>t</a:t>
            </a:r>
            <a:r>
              <a:rPr lang="en-DE" dirty="0"/>
              <a:t>h</a:t>
            </a:r>
            <a:r>
              <a:rPr lang="de-DE" dirty="0"/>
              <a:t>r</a:t>
            </a:r>
            <a:r>
              <a:rPr lang="en-DE" dirty="0"/>
              <a:t>o</a:t>
            </a:r>
            <a:r>
              <a:rPr lang="de-DE" dirty="0"/>
              <a:t>u</a:t>
            </a:r>
            <a:r>
              <a:rPr lang="en-DE" dirty="0"/>
              <a:t>g</a:t>
            </a:r>
            <a:r>
              <a:rPr lang="de-DE" dirty="0"/>
              <a:t>h</a:t>
            </a:r>
            <a:r>
              <a:rPr lang="en-DE" dirty="0"/>
              <a:t> </a:t>
            </a:r>
            <a:r>
              <a:rPr lang="de-DE" dirty="0"/>
              <a:t>a</a:t>
            </a:r>
            <a:r>
              <a:rPr lang="en-DE" dirty="0"/>
              <a:t> ‘</a:t>
            </a:r>
            <a:r>
              <a:rPr lang="de-DE" dirty="0"/>
              <a:t>t</a:t>
            </a:r>
            <a:r>
              <a:rPr lang="en-DE" dirty="0"/>
              <a:t>u</a:t>
            </a:r>
            <a:r>
              <a:rPr lang="de-DE" dirty="0"/>
              <a:t>n</a:t>
            </a:r>
            <a:r>
              <a:rPr lang="en-DE" dirty="0"/>
              <a:t>n</a:t>
            </a:r>
            <a:r>
              <a:rPr lang="de-DE" dirty="0"/>
              <a:t>e</a:t>
            </a:r>
            <a:r>
              <a:rPr lang="en-DE" dirty="0"/>
              <a:t>l’ – </a:t>
            </a:r>
            <a:r>
              <a:rPr lang="de-DE" dirty="0"/>
              <a:t>w</a:t>
            </a:r>
            <a:r>
              <a:rPr lang="en-DE" dirty="0"/>
              <a:t>o</a:t>
            </a:r>
            <a:r>
              <a:rPr lang="de-DE" dirty="0"/>
              <a:t>u</a:t>
            </a:r>
            <a:r>
              <a:rPr lang="en-DE" dirty="0"/>
              <a:t>l</a:t>
            </a:r>
            <a:r>
              <a:rPr lang="de-DE" dirty="0"/>
              <a:t>d</a:t>
            </a:r>
            <a:r>
              <a:rPr lang="en-DE" dirty="0"/>
              <a:t> </a:t>
            </a:r>
            <a:r>
              <a:rPr lang="de-DE" dirty="0"/>
              <a:t>n</a:t>
            </a:r>
            <a:r>
              <a:rPr lang="en-DE" dirty="0"/>
              <a:t>e</a:t>
            </a:r>
            <a:r>
              <a:rPr lang="de-DE" dirty="0"/>
              <a:t>e</a:t>
            </a:r>
            <a:r>
              <a:rPr lang="en-DE" dirty="0"/>
              <a:t>d </a:t>
            </a:r>
            <a:r>
              <a:rPr lang="de-DE" dirty="0"/>
              <a:t>m</a:t>
            </a:r>
            <a:r>
              <a:rPr lang="en-DE" dirty="0"/>
              <a:t>o</a:t>
            </a:r>
            <a:r>
              <a:rPr lang="de-DE" dirty="0"/>
              <a:t>r</a:t>
            </a:r>
            <a:r>
              <a:rPr lang="en-DE" dirty="0"/>
              <a:t>e </a:t>
            </a:r>
            <a:r>
              <a:rPr lang="de-DE" dirty="0"/>
              <a:t>t</a:t>
            </a:r>
            <a:r>
              <a:rPr lang="en-DE" dirty="0" err="1"/>
              <a:t>i</a:t>
            </a:r>
            <a:r>
              <a:rPr lang="de-DE" dirty="0"/>
              <a:t>m</a:t>
            </a:r>
            <a:r>
              <a:rPr lang="en-DE" dirty="0"/>
              <a:t>e</a:t>
            </a:r>
          </a:p>
          <a:p>
            <a:pPr marL="171450" indent="-171450">
              <a:buFontTx/>
              <a:buChar char="-"/>
            </a:pPr>
            <a:endParaRPr lang="en-DE" dirty="0"/>
          </a:p>
          <a:p>
            <a:pPr marL="171450" indent="-171450">
              <a:buFontTx/>
              <a:buChar char="-"/>
            </a:pPr>
            <a:endParaRPr lang="en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869970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H</a:t>
            </a:r>
            <a:r>
              <a:rPr lang="en-DE" dirty="0"/>
              <a:t>e</a:t>
            </a:r>
            <a:r>
              <a:rPr lang="de-DE" dirty="0"/>
              <a:t>r</a:t>
            </a:r>
            <a:r>
              <a:rPr lang="en-DE" dirty="0"/>
              <a:t>e you can see a live debug view of the water columns in </a:t>
            </a:r>
            <a:r>
              <a:rPr lang="de-DE" dirty="0"/>
              <a:t>o</a:t>
            </a:r>
            <a:r>
              <a:rPr lang="en-DE" dirty="0"/>
              <a:t>u</a:t>
            </a:r>
            <a:r>
              <a:rPr lang="de-DE" dirty="0"/>
              <a:t>r</a:t>
            </a:r>
            <a:r>
              <a:rPr lang="en-DE" dirty="0"/>
              <a:t> </a:t>
            </a:r>
            <a:r>
              <a:rPr lang="de-DE" dirty="0"/>
              <a:t>e</a:t>
            </a:r>
            <a:r>
              <a:rPr lang="en-DE" dirty="0"/>
              <a:t>d</a:t>
            </a:r>
            <a:r>
              <a:rPr lang="de-DE" dirty="0"/>
              <a:t>i</a:t>
            </a:r>
            <a:r>
              <a:rPr lang="en-DE" dirty="0"/>
              <a:t>t</a:t>
            </a:r>
            <a:r>
              <a:rPr lang="de-DE" dirty="0"/>
              <a:t>o</a:t>
            </a:r>
            <a:r>
              <a:rPr lang="en-DE" dirty="0"/>
              <a:t>r – </a:t>
            </a:r>
            <a:r>
              <a:rPr lang="de-DE" dirty="0"/>
              <a:t>c</a:t>
            </a:r>
            <a:r>
              <a:rPr lang="en-DE" dirty="0"/>
              <a:t>o</a:t>
            </a:r>
            <a:r>
              <a:rPr lang="de-DE" dirty="0"/>
              <a:t>n</a:t>
            </a:r>
            <a:r>
              <a:rPr lang="en-DE" dirty="0"/>
              <a:t>n</a:t>
            </a:r>
            <a:r>
              <a:rPr lang="de-DE" dirty="0"/>
              <a:t>e</a:t>
            </a:r>
            <a:r>
              <a:rPr lang="en-DE" dirty="0"/>
              <a:t>c</a:t>
            </a:r>
            <a:r>
              <a:rPr lang="de-DE" dirty="0"/>
              <a:t>t</a:t>
            </a:r>
            <a:r>
              <a:rPr lang="en-DE" dirty="0"/>
              <a:t>e</a:t>
            </a:r>
            <a:r>
              <a:rPr lang="de-DE" dirty="0"/>
              <a:t>d</a:t>
            </a:r>
            <a:r>
              <a:rPr lang="en-DE" dirty="0"/>
              <a:t> </a:t>
            </a:r>
            <a:r>
              <a:rPr lang="de-DE" dirty="0"/>
              <a:t>t</a:t>
            </a:r>
            <a:r>
              <a:rPr lang="en-DE" dirty="0"/>
              <a:t>o </a:t>
            </a:r>
            <a:r>
              <a:rPr lang="de-DE" dirty="0"/>
              <a:t>t</a:t>
            </a:r>
            <a:r>
              <a:rPr lang="en-DE" dirty="0"/>
              <a:t>h</a:t>
            </a:r>
            <a:r>
              <a:rPr lang="de-DE" dirty="0"/>
              <a:t>e</a:t>
            </a:r>
            <a:r>
              <a:rPr lang="en-DE" dirty="0"/>
              <a:t> </a:t>
            </a:r>
            <a:r>
              <a:rPr lang="de-DE" dirty="0"/>
              <a:t>g</a:t>
            </a:r>
            <a:r>
              <a:rPr lang="en-DE" dirty="0"/>
              <a:t>a</a:t>
            </a:r>
            <a:r>
              <a:rPr lang="de-DE" dirty="0"/>
              <a:t>m</a:t>
            </a:r>
            <a:r>
              <a:rPr lang="en-DE" dirty="0"/>
              <a:t>e</a:t>
            </a:r>
          </a:p>
          <a:p>
            <a:r>
              <a:rPr lang="en-DE" dirty="0"/>
              <a:t>Green in here are the fluid columns, blue are </a:t>
            </a:r>
            <a:r>
              <a:rPr lang="de-DE" dirty="0"/>
              <a:t>w</a:t>
            </a:r>
            <a:r>
              <a:rPr lang="en-DE" dirty="0"/>
              <a:t>a</a:t>
            </a:r>
            <a:r>
              <a:rPr lang="de-DE" dirty="0"/>
              <a:t>t</a:t>
            </a:r>
            <a:r>
              <a:rPr lang="en-DE" dirty="0"/>
              <a:t>e</a:t>
            </a:r>
            <a:r>
              <a:rPr lang="de-DE" dirty="0"/>
              <a:t>r</a:t>
            </a:r>
            <a:r>
              <a:rPr lang="en-DE" dirty="0"/>
              <a:t>f</a:t>
            </a:r>
            <a:r>
              <a:rPr lang="de-DE" dirty="0"/>
              <a:t>a</a:t>
            </a:r>
            <a:r>
              <a:rPr lang="en-DE" dirty="0"/>
              <a:t>l</a:t>
            </a:r>
            <a:r>
              <a:rPr lang="de-DE" dirty="0"/>
              <a:t>l</a:t>
            </a:r>
            <a:r>
              <a:rPr lang="en-DE" dirty="0"/>
              <a:t>s </a:t>
            </a:r>
            <a:r>
              <a:rPr lang="de-DE" dirty="0"/>
              <a:t>a</a:t>
            </a:r>
            <a:r>
              <a:rPr lang="en-DE" dirty="0"/>
              <a:t>n</a:t>
            </a:r>
            <a:r>
              <a:rPr lang="de-DE" dirty="0"/>
              <a:t>d</a:t>
            </a:r>
            <a:r>
              <a:rPr lang="en-DE" dirty="0"/>
              <a:t> red are displacing (blocking)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11584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DE" noProof="0" dirty="0"/>
              <a:t>S</a:t>
            </a:r>
            <a:r>
              <a:rPr lang="de-DE" noProof="0" dirty="0"/>
              <a:t>i</a:t>
            </a:r>
            <a:r>
              <a:rPr lang="en-DE" noProof="0" dirty="0"/>
              <a:t>n</a:t>
            </a:r>
            <a:r>
              <a:rPr lang="de-DE" noProof="0" dirty="0"/>
              <a:t>g</a:t>
            </a:r>
            <a:r>
              <a:rPr lang="en-DE" noProof="0" dirty="0"/>
              <a:t>l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l</a:t>
            </a:r>
            <a:r>
              <a:rPr lang="en-DE" noProof="0" dirty="0"/>
              <a:t>u</a:t>
            </a:r>
            <a:r>
              <a:rPr lang="de-DE" noProof="0" dirty="0"/>
              <a:t>m</a:t>
            </a:r>
            <a:r>
              <a:rPr lang="en-DE" noProof="0" dirty="0"/>
              <a:t>n</a:t>
            </a:r>
            <a:r>
              <a:rPr lang="de-DE" noProof="0" dirty="0"/>
              <a:t>s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o</a:t>
            </a:r>
            <a:r>
              <a:rPr lang="de-DE" noProof="0" dirty="0"/>
              <a:t>u</a:t>
            </a:r>
            <a:r>
              <a:rPr lang="en-DE" noProof="0" dirty="0"/>
              <a:t>l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b</a:t>
            </a:r>
            <a:r>
              <a:rPr lang="en-DE" noProof="0" dirty="0"/>
              <a:t>e </a:t>
            </a:r>
            <a:r>
              <a:rPr lang="de-DE" noProof="0" dirty="0"/>
              <a:t>v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y </a:t>
            </a:r>
            <a:r>
              <a:rPr lang="de-DE" noProof="0" dirty="0"/>
              <a:t>h</a:t>
            </a:r>
            <a:r>
              <a:rPr lang="en-DE" noProof="0" dirty="0"/>
              <a:t>a</a:t>
            </a:r>
            <a:r>
              <a:rPr lang="de-DE" noProof="0" dirty="0"/>
              <a:t>r</a:t>
            </a:r>
            <a:r>
              <a:rPr lang="en-DE" noProof="0" dirty="0"/>
              <a:t>d </a:t>
            </a:r>
            <a:r>
              <a:rPr lang="de-DE" noProof="0" dirty="0"/>
              <a:t>t</a:t>
            </a:r>
            <a:r>
              <a:rPr lang="en-DE" noProof="0" dirty="0"/>
              <a:t>o manage – so we </a:t>
            </a:r>
            <a:r>
              <a:rPr lang="de-DE" noProof="0" dirty="0"/>
              <a:t>m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a</a:t>
            </a:r>
            <a:r>
              <a:rPr lang="de-DE" noProof="0" dirty="0"/>
              <a:t>g</a:t>
            </a:r>
            <a:r>
              <a:rPr lang="en-DE" noProof="0" dirty="0"/>
              <a:t>e columns in chunks of 16x16 columns</a:t>
            </a:r>
          </a:p>
          <a:p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d</a:t>
            </a:r>
            <a:r>
              <a:rPr lang="en-DE" noProof="0" dirty="0"/>
              <a:t>o </a:t>
            </a:r>
            <a:r>
              <a:rPr lang="de-DE" noProof="0" dirty="0"/>
              <a:t>s</a:t>
            </a:r>
            <a:r>
              <a:rPr lang="en-DE" noProof="0" dirty="0"/>
              <a:t>u</a:t>
            </a:r>
            <a:r>
              <a:rPr lang="de-DE" noProof="0" dirty="0"/>
              <a:t>p</a:t>
            </a:r>
            <a:r>
              <a:rPr lang="en-DE" noProof="0" dirty="0"/>
              <a:t>p</a:t>
            </a:r>
            <a:r>
              <a:rPr lang="de-DE" noProof="0" dirty="0"/>
              <a:t>o</a:t>
            </a:r>
            <a:r>
              <a:rPr lang="en-DE" noProof="0" dirty="0"/>
              <a:t>r</a:t>
            </a:r>
            <a:r>
              <a:rPr lang="de-DE" noProof="0" dirty="0"/>
              <a:t>t</a:t>
            </a:r>
            <a:r>
              <a:rPr lang="en-DE" noProof="0" dirty="0"/>
              <a:t> d</a:t>
            </a:r>
            <a:r>
              <a:rPr lang="de-DE" noProof="0" dirty="0"/>
              <a:t>i</a:t>
            </a:r>
            <a:r>
              <a:rPr lang="en-DE" noProof="0" dirty="0"/>
              <a:t>f</a:t>
            </a:r>
            <a:r>
              <a:rPr lang="de-DE" noProof="0" dirty="0"/>
              <a:t>f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e</a:t>
            </a:r>
            <a:r>
              <a:rPr lang="de-DE" noProof="0" dirty="0"/>
              <a:t>n</a:t>
            </a:r>
            <a:r>
              <a:rPr lang="en-DE" noProof="0" dirty="0"/>
              <a:t>t </a:t>
            </a:r>
            <a:r>
              <a:rPr lang="de-DE" noProof="0" dirty="0"/>
              <a:t>c</a:t>
            </a:r>
            <a:r>
              <a:rPr lang="en-DE" noProof="0" dirty="0"/>
              <a:t>h</a:t>
            </a:r>
            <a:r>
              <a:rPr lang="de-DE" noProof="0" dirty="0"/>
              <a:t>u</a:t>
            </a:r>
            <a:r>
              <a:rPr lang="en-DE" noProof="0" dirty="0"/>
              <a:t>n</a:t>
            </a:r>
            <a:r>
              <a:rPr lang="de-DE" noProof="0" dirty="0"/>
              <a:t>k</a:t>
            </a:r>
            <a:r>
              <a:rPr lang="en-DE" noProof="0" dirty="0"/>
              <a:t> </a:t>
            </a:r>
            <a:r>
              <a:rPr lang="de-DE" noProof="0" dirty="0"/>
              <a:t>m</a:t>
            </a:r>
            <a:r>
              <a:rPr lang="en-DE" noProof="0" dirty="0"/>
              <a:t>e</a:t>
            </a:r>
            <a:r>
              <a:rPr lang="de-DE" noProof="0" dirty="0"/>
              <a:t>m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y </a:t>
            </a:r>
            <a:r>
              <a:rPr lang="de-DE" noProof="0" dirty="0"/>
              <a:t>l</a:t>
            </a:r>
            <a:r>
              <a:rPr lang="en-DE" noProof="0" dirty="0"/>
              <a:t>a</a:t>
            </a:r>
            <a:r>
              <a:rPr lang="de-DE" noProof="0" dirty="0"/>
              <a:t>y</a:t>
            </a:r>
            <a:r>
              <a:rPr lang="en-DE" noProof="0" dirty="0"/>
              <a:t>o</a:t>
            </a:r>
            <a:r>
              <a:rPr lang="de-DE" noProof="0" dirty="0"/>
              <a:t>u</a:t>
            </a:r>
            <a:r>
              <a:rPr lang="en-DE" noProof="0" dirty="0"/>
              <a:t>t</a:t>
            </a:r>
            <a:r>
              <a:rPr lang="de-DE" noProof="0" dirty="0"/>
              <a:t>s</a:t>
            </a:r>
            <a:r>
              <a:rPr lang="en-DE" noProof="0" dirty="0"/>
              <a:t> </a:t>
            </a:r>
            <a:r>
              <a:rPr lang="de-DE" noProof="0" dirty="0"/>
              <a:t>b</a:t>
            </a:r>
            <a:r>
              <a:rPr lang="en-DE" noProof="0" dirty="0"/>
              <a:t>a</a:t>
            </a:r>
            <a:r>
              <a:rPr lang="de-DE" noProof="0" dirty="0"/>
              <a:t>s</a:t>
            </a:r>
            <a:r>
              <a:rPr lang="en-DE" noProof="0" dirty="0"/>
              <a:t>e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o</a:t>
            </a:r>
            <a:r>
              <a:rPr lang="en-DE" noProof="0" dirty="0"/>
              <a:t>n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number of layers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n</a:t>
            </a:r>
            <a:r>
              <a:rPr lang="en-DE" noProof="0" dirty="0"/>
              <a:t>t</a:t>
            </a:r>
            <a:r>
              <a:rPr lang="de-DE" noProof="0" dirty="0"/>
              <a:t>a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e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l</a:t>
            </a:r>
            <a:r>
              <a:rPr lang="en-DE" noProof="0" dirty="0"/>
              <a:t>u</a:t>
            </a:r>
            <a:r>
              <a:rPr lang="de-DE" noProof="0" dirty="0"/>
              <a:t>m</a:t>
            </a:r>
            <a:r>
              <a:rPr lang="en-DE" noProof="0" dirty="0"/>
              <a:t>e</a:t>
            </a:r>
            <a:r>
              <a:rPr lang="de-DE" noProof="0" dirty="0"/>
              <a:t>n</a:t>
            </a:r>
            <a:r>
              <a:rPr lang="en-DE" noProof="0" dirty="0"/>
              <a:t>s need – </a:t>
            </a:r>
            <a:r>
              <a:rPr lang="de-DE" noProof="0" dirty="0"/>
              <a:t>S</a:t>
            </a:r>
            <a:r>
              <a:rPr lang="en-DE" noProof="0" dirty="0"/>
              <a:t>o </a:t>
            </a:r>
            <a:r>
              <a:rPr lang="de-DE" noProof="0" dirty="0"/>
              <a:t>i</a:t>
            </a:r>
            <a:r>
              <a:rPr lang="en-DE" noProof="0" dirty="0"/>
              <a:t>f </a:t>
            </a:r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h</a:t>
            </a:r>
            <a:r>
              <a:rPr lang="en-DE" noProof="0" dirty="0"/>
              <a:t>a</a:t>
            </a:r>
            <a:r>
              <a:rPr lang="de-DE" noProof="0" dirty="0"/>
              <a:t>v</a:t>
            </a:r>
            <a:r>
              <a:rPr lang="en-DE" noProof="0" dirty="0"/>
              <a:t>e </a:t>
            </a:r>
            <a:r>
              <a:rPr lang="de-DE" noProof="0" dirty="0"/>
              <a:t>a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g</a:t>
            </a:r>
            <a:r>
              <a:rPr lang="de-DE" noProof="0" dirty="0"/>
              <a:t>l</a:t>
            </a:r>
            <a:r>
              <a:rPr lang="en-DE" noProof="0" dirty="0"/>
              <a:t>e </a:t>
            </a:r>
            <a:r>
              <a:rPr lang="de-DE" noProof="0" dirty="0"/>
              <a:t>c</a:t>
            </a:r>
            <a:r>
              <a:rPr lang="en-DE" noProof="0" dirty="0"/>
              <a:t>o</a:t>
            </a:r>
            <a:r>
              <a:rPr lang="de-DE" noProof="0" dirty="0"/>
              <a:t>l</a:t>
            </a:r>
            <a:r>
              <a:rPr lang="en-DE" noProof="0" dirty="0"/>
              <a:t>u</a:t>
            </a:r>
            <a:r>
              <a:rPr lang="de-DE" noProof="0" dirty="0"/>
              <a:t>m</a:t>
            </a:r>
            <a:r>
              <a:rPr lang="en-DE" noProof="0" dirty="0"/>
              <a:t>n that </a:t>
            </a:r>
            <a:r>
              <a:rPr lang="de-DE" noProof="0" dirty="0"/>
              <a:t>h</a:t>
            </a:r>
            <a:r>
              <a:rPr lang="en-DE" noProof="0" dirty="0"/>
              <a:t>a</a:t>
            </a:r>
            <a:r>
              <a:rPr lang="de-DE" noProof="0" dirty="0"/>
              <a:t>s</a:t>
            </a:r>
            <a:r>
              <a:rPr lang="en-DE" noProof="0" dirty="0"/>
              <a:t> </a:t>
            </a:r>
            <a:r>
              <a:rPr lang="de-DE" noProof="0" dirty="0"/>
              <a:t>a</a:t>
            </a:r>
            <a:r>
              <a:rPr lang="en-DE" noProof="0" dirty="0"/>
              <a:t> </a:t>
            </a:r>
            <a:r>
              <a:rPr lang="de-DE" noProof="0" dirty="0"/>
              <a:t>h</a:t>
            </a:r>
            <a:r>
              <a:rPr lang="en-DE" noProof="0" dirty="0"/>
              <a:t>o</a:t>
            </a:r>
            <a:r>
              <a:rPr lang="de-DE" noProof="0" dirty="0"/>
              <a:t>l</a:t>
            </a:r>
            <a:r>
              <a:rPr lang="en-DE" noProof="0" dirty="0"/>
              <a:t>e </a:t>
            </a:r>
            <a:r>
              <a:rPr lang="de-DE" noProof="0" dirty="0"/>
              <a:t>i</a:t>
            </a:r>
            <a:r>
              <a:rPr lang="en-DE" noProof="0" dirty="0"/>
              <a:t>n </a:t>
            </a:r>
            <a:r>
              <a:rPr lang="de-DE" noProof="0" dirty="0"/>
              <a:t>i</a:t>
            </a:r>
            <a:r>
              <a:rPr lang="en-DE" noProof="0" dirty="0"/>
              <a:t>t we convert the whole chunk into a 2 ‘layer’ </a:t>
            </a:r>
            <a:r>
              <a:rPr lang="de-DE" noProof="0" dirty="0"/>
              <a:t>v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s</a:t>
            </a:r>
            <a:r>
              <a:rPr lang="de-DE" noProof="0" dirty="0"/>
              <a:t>i</a:t>
            </a:r>
            <a:r>
              <a:rPr lang="en-DE" noProof="0" dirty="0"/>
              <a:t>o</a:t>
            </a:r>
            <a:r>
              <a:rPr lang="de-DE" noProof="0" dirty="0"/>
              <a:t>n</a:t>
            </a:r>
            <a:r>
              <a:rPr lang="en-DE" noProof="0" dirty="0"/>
              <a:t> </a:t>
            </a:r>
          </a:p>
          <a:p>
            <a:r>
              <a:rPr lang="en-DE" noProof="0" dirty="0"/>
              <a:t>Additionally we </a:t>
            </a:r>
            <a:r>
              <a:rPr lang="de-DE" noProof="0" dirty="0"/>
              <a:t>s</a:t>
            </a:r>
            <a:r>
              <a:rPr lang="en-DE" noProof="0" dirty="0"/>
              <a:t>u</a:t>
            </a:r>
            <a:r>
              <a:rPr lang="de-DE" noProof="0" dirty="0"/>
              <a:t>p</a:t>
            </a:r>
            <a:r>
              <a:rPr lang="en-DE" noProof="0" dirty="0"/>
              <a:t>p</a:t>
            </a:r>
            <a:r>
              <a:rPr lang="de-DE" noProof="0" dirty="0"/>
              <a:t>o</a:t>
            </a:r>
            <a:r>
              <a:rPr lang="en-DE" noProof="0" dirty="0"/>
              <a:t>r</a:t>
            </a:r>
            <a:r>
              <a:rPr lang="de-DE" noProof="0" dirty="0"/>
              <a:t>t</a:t>
            </a:r>
            <a:r>
              <a:rPr lang="en-DE" noProof="0" dirty="0"/>
              <a:t> </a:t>
            </a:r>
            <a:r>
              <a:rPr lang="de-DE" noProof="0" dirty="0"/>
              <a:t>d</a:t>
            </a:r>
            <a:r>
              <a:rPr lang="en-DE" noProof="0" dirty="0" err="1"/>
              <a:t>i</a:t>
            </a:r>
            <a:r>
              <a:rPr lang="de-DE" noProof="0" dirty="0"/>
              <a:t>f</a:t>
            </a:r>
            <a:r>
              <a:rPr lang="en-DE" noProof="0" dirty="0"/>
              <a:t>f</a:t>
            </a:r>
            <a:r>
              <a:rPr lang="de-DE" noProof="0" dirty="0"/>
              <a:t>e</a:t>
            </a:r>
            <a:r>
              <a:rPr lang="en-DE" noProof="0" dirty="0"/>
              <a:t>r</a:t>
            </a:r>
            <a:r>
              <a:rPr lang="de-DE" noProof="0" dirty="0"/>
              <a:t>e</a:t>
            </a:r>
            <a:r>
              <a:rPr lang="en-DE" noProof="0" dirty="0"/>
              <a:t>n</a:t>
            </a:r>
            <a:r>
              <a:rPr lang="de-DE" noProof="0" dirty="0"/>
              <a:t>t</a:t>
            </a:r>
            <a:r>
              <a:rPr lang="en-DE" noProof="0" dirty="0"/>
              <a:t> </a:t>
            </a:r>
            <a:r>
              <a:rPr lang="de-DE" noProof="0" dirty="0"/>
              <a:t>l</a:t>
            </a:r>
            <a:r>
              <a:rPr lang="en-DE" noProof="0" dirty="0"/>
              <a:t>o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l</a:t>
            </a:r>
            <a:r>
              <a:rPr lang="en-DE" noProof="0" dirty="0"/>
              <a:t>e</a:t>
            </a:r>
            <a:r>
              <a:rPr lang="de-DE" noProof="0" dirty="0"/>
              <a:t>v</a:t>
            </a:r>
            <a:r>
              <a:rPr lang="en-DE" noProof="0" dirty="0"/>
              <a:t>e</a:t>
            </a:r>
            <a:r>
              <a:rPr lang="de-DE" noProof="0" dirty="0"/>
              <a:t>l</a:t>
            </a:r>
            <a:r>
              <a:rPr lang="en-DE" noProof="0" dirty="0"/>
              <a:t>s – </a:t>
            </a:r>
            <a:r>
              <a:rPr lang="de-DE" noProof="0" dirty="0"/>
              <a:t>i</a:t>
            </a:r>
            <a:r>
              <a:rPr lang="en-DE" noProof="0" dirty="0"/>
              <a:t>n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m</a:t>
            </a:r>
            <a:r>
              <a:rPr lang="en-DE" noProof="0" dirty="0" err="1"/>
              <a:t>i</a:t>
            </a:r>
            <a:r>
              <a:rPr lang="de-DE" noProof="0" dirty="0"/>
              <a:t>d</a:t>
            </a:r>
            <a:r>
              <a:rPr lang="en-DE" noProof="0" dirty="0"/>
              <a:t>d</a:t>
            </a:r>
            <a:r>
              <a:rPr lang="de-DE" noProof="0" dirty="0"/>
              <a:t>l</a:t>
            </a:r>
            <a:r>
              <a:rPr lang="en-DE" noProof="0" dirty="0"/>
              <a:t>e </a:t>
            </a:r>
            <a:r>
              <a:rPr lang="de-DE" noProof="0" dirty="0"/>
              <a:t>o</a:t>
            </a:r>
            <a:r>
              <a:rPr lang="en-DE" noProof="0" dirty="0"/>
              <a:t>f </a:t>
            </a:r>
            <a:r>
              <a:rPr lang="de-DE" noProof="0" dirty="0"/>
              <a:t>a</a:t>
            </a:r>
            <a:r>
              <a:rPr lang="en-DE" noProof="0" dirty="0"/>
              <a:t> </a:t>
            </a:r>
            <a:r>
              <a:rPr lang="de-DE" noProof="0" dirty="0"/>
              <a:t>c</a:t>
            </a:r>
            <a:r>
              <a:rPr lang="en-DE" noProof="0" dirty="0" err="1"/>
              <a:t>almn</a:t>
            </a:r>
            <a:r>
              <a:rPr lang="en-DE" noProof="0" dirty="0"/>
              <a:t> lake we don’t need 16x16 columns – and can use a </a:t>
            </a:r>
            <a:r>
              <a:rPr lang="de-DE" noProof="0" dirty="0"/>
              <a:t>l</a:t>
            </a:r>
            <a:r>
              <a:rPr lang="en-DE" noProof="0" dirty="0"/>
              <a:t>o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l</a:t>
            </a:r>
            <a:r>
              <a:rPr lang="en-DE" noProof="0" dirty="0"/>
              <a:t>e</a:t>
            </a:r>
            <a:r>
              <a:rPr lang="de-DE" noProof="0" dirty="0"/>
              <a:t>v</a:t>
            </a:r>
            <a:r>
              <a:rPr lang="en-DE" noProof="0" dirty="0"/>
              <a:t>e</a:t>
            </a:r>
            <a:r>
              <a:rPr lang="de-DE" noProof="0" dirty="0"/>
              <a:t>l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 err="1"/>
              <a:t>i</a:t>
            </a:r>
            <a:r>
              <a:rPr lang="de-DE" noProof="0" dirty="0"/>
              <a:t>t</a:t>
            </a:r>
            <a:r>
              <a:rPr lang="en-DE" noProof="0" dirty="0"/>
              <a:t>h </a:t>
            </a:r>
            <a:r>
              <a:rPr lang="de-DE" noProof="0" dirty="0"/>
              <a:t>j</a:t>
            </a:r>
            <a:r>
              <a:rPr lang="en-DE" noProof="0" dirty="0"/>
              <a:t>u</a:t>
            </a:r>
            <a:r>
              <a:rPr lang="de-DE" noProof="0" dirty="0"/>
              <a:t>s</a:t>
            </a:r>
            <a:r>
              <a:rPr lang="en-DE" noProof="0" dirty="0"/>
              <a:t>t 8</a:t>
            </a:r>
            <a:r>
              <a:rPr lang="de-DE" noProof="0" dirty="0"/>
              <a:t>x</a:t>
            </a:r>
            <a:r>
              <a:rPr lang="en-DE" noProof="0" dirty="0"/>
              <a:t>8, 4</a:t>
            </a:r>
            <a:r>
              <a:rPr lang="de-DE" noProof="0" dirty="0"/>
              <a:t>x</a:t>
            </a:r>
            <a:r>
              <a:rPr lang="en-DE" noProof="0" dirty="0"/>
              <a:t>4 </a:t>
            </a:r>
            <a:r>
              <a:rPr lang="de-DE" noProof="0" dirty="0"/>
              <a:t>o</a:t>
            </a:r>
            <a:r>
              <a:rPr lang="en-DE" noProof="0" dirty="0"/>
              <a:t>r </a:t>
            </a:r>
            <a:r>
              <a:rPr lang="de-DE" noProof="0" dirty="0"/>
              <a:t>e</a:t>
            </a:r>
            <a:r>
              <a:rPr lang="en-DE" noProof="0" dirty="0"/>
              <a:t>v</a:t>
            </a:r>
            <a:r>
              <a:rPr lang="de-DE" noProof="0" dirty="0"/>
              <a:t>e</a:t>
            </a:r>
            <a:r>
              <a:rPr lang="en-DE" noProof="0" dirty="0"/>
              <a:t>n 2</a:t>
            </a:r>
            <a:r>
              <a:rPr lang="de-DE" noProof="0" dirty="0"/>
              <a:t>x</a:t>
            </a:r>
            <a:r>
              <a:rPr lang="en-DE" noProof="0" dirty="0"/>
              <a:t>2 </a:t>
            </a:r>
          </a:p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465013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T</a:t>
            </a:r>
            <a:r>
              <a:rPr lang="en-DE" dirty="0"/>
              <a:t>h</a:t>
            </a:r>
            <a:r>
              <a:rPr lang="de-DE" dirty="0"/>
              <a:t>i</a:t>
            </a:r>
            <a:r>
              <a:rPr lang="en-DE" dirty="0"/>
              <a:t>s </a:t>
            </a:r>
            <a:r>
              <a:rPr lang="de-DE" dirty="0"/>
              <a:t>i</a:t>
            </a:r>
            <a:r>
              <a:rPr lang="en-DE" dirty="0"/>
              <a:t>s </a:t>
            </a:r>
            <a:r>
              <a:rPr lang="de-DE" dirty="0"/>
              <a:t>a</a:t>
            </a:r>
            <a:r>
              <a:rPr lang="en-DE" dirty="0"/>
              <a:t>n</a:t>
            </a:r>
            <a:r>
              <a:rPr lang="de-DE" dirty="0"/>
              <a:t>o</a:t>
            </a:r>
            <a:r>
              <a:rPr lang="en-DE" dirty="0"/>
              <a:t>t</a:t>
            </a:r>
            <a:r>
              <a:rPr lang="de-DE" dirty="0"/>
              <a:t>h</a:t>
            </a:r>
            <a:r>
              <a:rPr lang="en-DE" dirty="0"/>
              <a:t>e</a:t>
            </a:r>
            <a:r>
              <a:rPr lang="de-DE" dirty="0"/>
              <a:t>r</a:t>
            </a:r>
            <a:r>
              <a:rPr lang="en-DE" dirty="0"/>
              <a:t> </a:t>
            </a:r>
            <a:r>
              <a:rPr lang="de-DE" dirty="0"/>
              <a:t>d</a:t>
            </a:r>
            <a:r>
              <a:rPr lang="en-DE" dirty="0"/>
              <a:t>e</a:t>
            </a:r>
            <a:r>
              <a:rPr lang="de-DE" dirty="0"/>
              <a:t>b</a:t>
            </a:r>
            <a:r>
              <a:rPr lang="en-DE" dirty="0"/>
              <a:t>u</a:t>
            </a:r>
            <a:r>
              <a:rPr lang="de-DE" dirty="0"/>
              <a:t>g</a:t>
            </a:r>
            <a:r>
              <a:rPr lang="en-DE" dirty="0"/>
              <a:t> </a:t>
            </a:r>
            <a:r>
              <a:rPr lang="de-DE" dirty="0"/>
              <a:t>v</a:t>
            </a:r>
            <a:r>
              <a:rPr lang="en-DE" dirty="0" err="1"/>
              <a:t>i</a:t>
            </a:r>
            <a:r>
              <a:rPr lang="de-DE" dirty="0"/>
              <a:t>e</a:t>
            </a:r>
            <a:r>
              <a:rPr lang="en-DE" dirty="0"/>
              <a:t>w in our editor: </a:t>
            </a:r>
            <a:r>
              <a:rPr lang="de-DE" dirty="0"/>
              <a:t>T</a:t>
            </a:r>
            <a:r>
              <a:rPr lang="en-DE" dirty="0"/>
              <a:t>h</a:t>
            </a:r>
            <a:r>
              <a:rPr lang="de-DE" dirty="0"/>
              <a:t>i</a:t>
            </a:r>
            <a:r>
              <a:rPr lang="en-DE" dirty="0"/>
              <a:t>s </a:t>
            </a:r>
            <a:r>
              <a:rPr lang="de-DE" dirty="0"/>
              <a:t>t</a:t>
            </a:r>
            <a:r>
              <a:rPr lang="en-DE" dirty="0" err="1"/>
              <a:t>i</a:t>
            </a:r>
            <a:r>
              <a:rPr lang="de-DE" dirty="0"/>
              <a:t>m</a:t>
            </a:r>
            <a:r>
              <a:rPr lang="en-DE" dirty="0"/>
              <a:t>e </a:t>
            </a:r>
            <a:r>
              <a:rPr lang="de-DE" dirty="0"/>
              <a:t>s</a:t>
            </a:r>
            <a:r>
              <a:rPr lang="en-DE" dirty="0"/>
              <a:t>h</a:t>
            </a:r>
            <a:r>
              <a:rPr lang="de-DE" dirty="0"/>
              <a:t>o</a:t>
            </a:r>
            <a:r>
              <a:rPr lang="en-DE" dirty="0"/>
              <a:t>w</a:t>
            </a:r>
            <a:r>
              <a:rPr lang="de-DE" dirty="0"/>
              <a:t>i</a:t>
            </a:r>
            <a:r>
              <a:rPr lang="en-DE" dirty="0"/>
              <a:t>n</a:t>
            </a:r>
            <a:r>
              <a:rPr lang="de-DE" dirty="0"/>
              <a:t>g</a:t>
            </a:r>
            <a:r>
              <a:rPr lang="en-DE" dirty="0"/>
              <a:t> </a:t>
            </a:r>
            <a:r>
              <a:rPr lang="de-DE" dirty="0"/>
              <a:t>a</a:t>
            </a:r>
            <a:r>
              <a:rPr lang="en-DE" dirty="0"/>
              <a:t> </a:t>
            </a:r>
            <a:r>
              <a:rPr lang="de-DE" dirty="0"/>
              <a:t>s</a:t>
            </a:r>
            <a:r>
              <a:rPr lang="en-DE" dirty="0"/>
              <a:t>m</a:t>
            </a:r>
            <a:r>
              <a:rPr lang="de-DE" dirty="0"/>
              <a:t>a</a:t>
            </a:r>
            <a:r>
              <a:rPr lang="en-DE" dirty="0"/>
              <a:t>l</a:t>
            </a:r>
            <a:r>
              <a:rPr lang="de-DE" dirty="0"/>
              <a:t>l</a:t>
            </a:r>
            <a:r>
              <a:rPr lang="en-DE" dirty="0"/>
              <a:t> section of the map – each </a:t>
            </a:r>
            <a:r>
              <a:rPr lang="de-DE" dirty="0"/>
              <a:t>r</a:t>
            </a:r>
            <a:r>
              <a:rPr lang="en-DE" dirty="0"/>
              <a:t>e</a:t>
            </a:r>
            <a:r>
              <a:rPr lang="de-DE" dirty="0"/>
              <a:t>c</a:t>
            </a:r>
            <a:r>
              <a:rPr lang="en-DE" dirty="0"/>
              <a:t>t</a:t>
            </a:r>
            <a:r>
              <a:rPr lang="de-DE" dirty="0"/>
              <a:t>a</a:t>
            </a:r>
            <a:r>
              <a:rPr lang="en-DE" dirty="0"/>
              <a:t>n</a:t>
            </a:r>
            <a:r>
              <a:rPr lang="de-DE" dirty="0"/>
              <a:t>g</a:t>
            </a:r>
            <a:r>
              <a:rPr lang="en-DE" dirty="0"/>
              <a:t>l</a:t>
            </a:r>
            <a:r>
              <a:rPr lang="de-DE" dirty="0"/>
              <a:t>e</a:t>
            </a:r>
            <a:r>
              <a:rPr lang="en-DE" dirty="0"/>
              <a:t> </a:t>
            </a:r>
            <a:r>
              <a:rPr lang="de-DE" dirty="0"/>
              <a:t>r</a:t>
            </a:r>
            <a:r>
              <a:rPr lang="en-DE" dirty="0"/>
              <a:t>e</a:t>
            </a:r>
            <a:r>
              <a:rPr lang="de-DE" dirty="0"/>
              <a:t>p</a:t>
            </a:r>
            <a:r>
              <a:rPr lang="en-DE" dirty="0"/>
              <a:t>r</a:t>
            </a:r>
            <a:r>
              <a:rPr lang="de-DE" dirty="0"/>
              <a:t>e</a:t>
            </a:r>
            <a:r>
              <a:rPr lang="en-DE" dirty="0"/>
              <a:t>s</a:t>
            </a:r>
            <a:r>
              <a:rPr lang="de-DE" dirty="0"/>
              <a:t>e</a:t>
            </a:r>
            <a:r>
              <a:rPr lang="en-DE" dirty="0"/>
              <a:t>n</a:t>
            </a:r>
            <a:r>
              <a:rPr lang="de-DE" dirty="0"/>
              <a:t>t</a:t>
            </a:r>
            <a:r>
              <a:rPr lang="en-DE" dirty="0"/>
              <a:t>s </a:t>
            </a:r>
            <a:r>
              <a:rPr lang="de-DE" dirty="0"/>
              <a:t>a</a:t>
            </a:r>
            <a:r>
              <a:rPr lang="en-DE" dirty="0"/>
              <a:t>n </a:t>
            </a:r>
            <a:r>
              <a:rPr lang="de-DE" dirty="0"/>
              <a:t>a</a:t>
            </a:r>
            <a:r>
              <a:rPr lang="en-DE" dirty="0"/>
              <a:t>c</a:t>
            </a:r>
            <a:r>
              <a:rPr lang="de-DE" dirty="0"/>
              <a:t>t</a:t>
            </a:r>
            <a:r>
              <a:rPr lang="en-DE" dirty="0" err="1"/>
              <a:t>i</a:t>
            </a:r>
            <a:r>
              <a:rPr lang="de-DE" dirty="0"/>
              <a:t>v</a:t>
            </a:r>
            <a:r>
              <a:rPr lang="en-DE" dirty="0"/>
              <a:t>e </a:t>
            </a:r>
            <a:r>
              <a:rPr lang="de-DE" dirty="0"/>
              <a:t>w</a:t>
            </a:r>
            <a:r>
              <a:rPr lang="en-DE" dirty="0" err="1"/>
              <a:t>ater</a:t>
            </a:r>
            <a:r>
              <a:rPr lang="en-DE" dirty="0"/>
              <a:t> simulation </a:t>
            </a:r>
            <a:r>
              <a:rPr lang="de-DE" dirty="0"/>
              <a:t>c</a:t>
            </a:r>
            <a:r>
              <a:rPr lang="en-DE" dirty="0"/>
              <a:t>h</a:t>
            </a:r>
            <a:r>
              <a:rPr lang="de-DE" dirty="0"/>
              <a:t>u</a:t>
            </a:r>
            <a:r>
              <a:rPr lang="en-DE" dirty="0"/>
              <a:t>n</a:t>
            </a:r>
            <a:r>
              <a:rPr lang="de-DE" dirty="0"/>
              <a:t>k</a:t>
            </a:r>
            <a:r>
              <a:rPr lang="en-DE" dirty="0"/>
              <a:t> </a:t>
            </a:r>
            <a:r>
              <a:rPr lang="de-DE" dirty="0"/>
              <a:t>w</a:t>
            </a:r>
            <a:r>
              <a:rPr lang="en-DE" dirty="0" err="1"/>
              <a:t>i</a:t>
            </a:r>
            <a:r>
              <a:rPr lang="de-DE" dirty="0"/>
              <a:t>t</a:t>
            </a:r>
            <a:r>
              <a:rPr lang="en-DE" dirty="0"/>
              <a:t>h </a:t>
            </a:r>
            <a:r>
              <a:rPr lang="de-DE" dirty="0"/>
              <a:t>t</a:t>
            </a:r>
            <a:r>
              <a:rPr lang="en-DE" dirty="0"/>
              <a:t>h</a:t>
            </a:r>
            <a:r>
              <a:rPr lang="de-DE" dirty="0"/>
              <a:t>e</a:t>
            </a:r>
            <a:r>
              <a:rPr lang="en-DE" dirty="0"/>
              <a:t> </a:t>
            </a:r>
            <a:r>
              <a:rPr lang="de-DE" dirty="0"/>
              <a:t>t</a:t>
            </a:r>
            <a:r>
              <a:rPr lang="en-DE" dirty="0" err="1"/>
              <a:t>i</a:t>
            </a:r>
            <a:r>
              <a:rPr lang="de-DE" dirty="0"/>
              <a:t>m</a:t>
            </a:r>
            <a:r>
              <a:rPr lang="en-DE" dirty="0"/>
              <a:t>e </a:t>
            </a:r>
            <a:r>
              <a:rPr lang="de-DE" dirty="0"/>
              <a:t>s</a:t>
            </a:r>
            <a:r>
              <a:rPr lang="en-DE" dirty="0" err="1"/>
              <a:t>i</a:t>
            </a:r>
            <a:r>
              <a:rPr lang="de-DE" dirty="0"/>
              <a:t>n</a:t>
            </a:r>
            <a:r>
              <a:rPr lang="en-DE" dirty="0"/>
              <a:t>c</a:t>
            </a:r>
            <a:r>
              <a:rPr lang="de-DE" dirty="0"/>
              <a:t>e</a:t>
            </a:r>
            <a:r>
              <a:rPr lang="en-DE" dirty="0"/>
              <a:t> last update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257394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DE" noProof="0" dirty="0"/>
              <a:t>T</a:t>
            </a:r>
            <a:r>
              <a:rPr lang="de-DE" noProof="0" dirty="0"/>
              <a:t>h</a:t>
            </a:r>
            <a:r>
              <a:rPr lang="en-DE" noProof="0" dirty="0"/>
              <a:t>is </a:t>
            </a:r>
            <a:r>
              <a:rPr lang="en-DE" noProof="0" dirty="0" err="1"/>
              <a:t>is</a:t>
            </a:r>
            <a:r>
              <a:rPr lang="en-DE" noProof="0" dirty="0"/>
              <a:t> the high level </a:t>
            </a:r>
            <a:r>
              <a:rPr lang="en-DE" noProof="0" dirty="0" err="1"/>
              <a:t>archite</a:t>
            </a:r>
            <a:r>
              <a:rPr lang="de-DE" noProof="0" dirty="0"/>
              <a:t>c</a:t>
            </a:r>
            <a:r>
              <a:rPr lang="en-DE" noProof="0" dirty="0" err="1"/>
              <a:t>ture</a:t>
            </a:r>
            <a:r>
              <a:rPr lang="en-DE" noProof="0" dirty="0"/>
              <a:t> of the water system</a:t>
            </a:r>
          </a:p>
          <a:p>
            <a:pPr marL="171450" indent="-171450">
              <a:buFontTx/>
              <a:buChar char="-"/>
            </a:pPr>
            <a:r>
              <a:rPr lang="de-DE" noProof="0" dirty="0"/>
              <a:t>T</a:t>
            </a:r>
            <a:r>
              <a:rPr lang="en-DE" noProof="0" dirty="0"/>
              <a:t>he s</a:t>
            </a:r>
            <a:r>
              <a:rPr lang="de-DE" noProof="0" dirty="0"/>
              <a:t>e</a:t>
            </a:r>
            <a:r>
              <a:rPr lang="en-DE" noProof="0" dirty="0"/>
              <a:t>r</a:t>
            </a:r>
            <a:r>
              <a:rPr lang="de-DE" noProof="0" dirty="0"/>
              <a:t>v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r</a:t>
            </a:r>
            <a:r>
              <a:rPr lang="en-DE" noProof="0" dirty="0"/>
              <a:t>u</a:t>
            </a:r>
            <a:r>
              <a:rPr lang="de-DE" noProof="0" dirty="0"/>
              <a:t>n</a:t>
            </a:r>
            <a:r>
              <a:rPr lang="en-DE" noProof="0" dirty="0"/>
              <a:t>s </a:t>
            </a:r>
            <a:r>
              <a:rPr lang="de-DE" noProof="0" dirty="0"/>
              <a:t>a</a:t>
            </a:r>
            <a:r>
              <a:rPr lang="en-DE" noProof="0" dirty="0"/>
              <a:t>t </a:t>
            </a:r>
            <a:r>
              <a:rPr lang="de-DE" noProof="0" dirty="0"/>
              <a:t>a</a:t>
            </a:r>
            <a:r>
              <a:rPr lang="en-DE" noProof="0" dirty="0"/>
              <a:t> </a:t>
            </a:r>
            <a:r>
              <a:rPr lang="de-DE" noProof="0" dirty="0"/>
              <a:t>f</a:t>
            </a:r>
            <a:r>
              <a:rPr lang="en-DE" noProof="0" dirty="0" err="1"/>
              <a:t>i</a:t>
            </a:r>
            <a:r>
              <a:rPr lang="de-DE" noProof="0" dirty="0"/>
              <a:t>x</a:t>
            </a:r>
            <a:r>
              <a:rPr lang="en-DE" noProof="0" dirty="0"/>
              <a:t>e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 err="1"/>
              <a:t>i</a:t>
            </a:r>
            <a:r>
              <a:rPr lang="de-DE" noProof="0" dirty="0"/>
              <a:t>c</a:t>
            </a:r>
            <a:r>
              <a:rPr lang="en-DE" noProof="0" dirty="0"/>
              <a:t>k </a:t>
            </a:r>
            <a:r>
              <a:rPr lang="de-DE" noProof="0" dirty="0"/>
              <a:t>r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 </a:t>
            </a:r>
            <a:r>
              <a:rPr lang="de-DE" noProof="0" dirty="0"/>
              <a:t>o</a:t>
            </a:r>
            <a:r>
              <a:rPr lang="en-DE" noProof="0" dirty="0"/>
              <a:t>f 60</a:t>
            </a:r>
            <a:r>
              <a:rPr lang="de-DE" noProof="0" dirty="0"/>
              <a:t>f</a:t>
            </a:r>
            <a:r>
              <a:rPr lang="en-DE" noProof="0" dirty="0"/>
              <a:t>p</a:t>
            </a:r>
            <a:r>
              <a:rPr lang="de-DE" noProof="0" dirty="0"/>
              <a:t>s</a:t>
            </a:r>
            <a:r>
              <a:rPr lang="en-DE" noProof="0" dirty="0"/>
              <a:t> – 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h</a:t>
            </a:r>
            <a:r>
              <a:rPr lang="en-DE" noProof="0" dirty="0"/>
              <a:t>a</a:t>
            </a:r>
            <a:r>
              <a:rPr lang="de-DE" noProof="0" dirty="0"/>
              <a:t>v</a:t>
            </a:r>
            <a:r>
              <a:rPr lang="en-DE" noProof="0" dirty="0"/>
              <a:t>e </a:t>
            </a:r>
            <a:r>
              <a:rPr lang="de-DE" noProof="0" dirty="0"/>
              <a:t>a</a:t>
            </a:r>
            <a:r>
              <a:rPr lang="en-DE" noProof="0" dirty="0"/>
              <a:t> </a:t>
            </a:r>
            <a:r>
              <a:rPr lang="de-DE" noProof="0" dirty="0"/>
              <a:t>f</a:t>
            </a:r>
            <a:r>
              <a:rPr lang="en-DE" noProof="0" dirty="0" err="1"/>
              <a:t>i</a:t>
            </a:r>
            <a:r>
              <a:rPr lang="de-DE" noProof="0" dirty="0"/>
              <a:t>x</a:t>
            </a:r>
            <a:r>
              <a:rPr lang="en-DE" noProof="0" dirty="0"/>
              <a:t>e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b</a:t>
            </a:r>
            <a:r>
              <a:rPr lang="en-DE" noProof="0" dirty="0"/>
              <a:t>u</a:t>
            </a:r>
            <a:r>
              <a:rPr lang="de-DE" noProof="0" dirty="0"/>
              <a:t>d</a:t>
            </a:r>
            <a:r>
              <a:rPr lang="en-DE" noProof="0" dirty="0"/>
              <a:t>g</a:t>
            </a:r>
            <a:r>
              <a:rPr lang="de-DE" noProof="0" dirty="0"/>
              <a:t>e</a:t>
            </a:r>
            <a:r>
              <a:rPr lang="en-DE" noProof="0" dirty="0"/>
              <a:t>t </a:t>
            </a:r>
            <a:r>
              <a:rPr lang="de-DE" noProof="0" dirty="0"/>
              <a:t>o</a:t>
            </a:r>
            <a:r>
              <a:rPr lang="en-DE" noProof="0" dirty="0"/>
              <a:t>f </a:t>
            </a:r>
            <a:r>
              <a:rPr lang="de-DE" noProof="0" dirty="0"/>
              <a:t>c</a:t>
            </a:r>
            <a:r>
              <a:rPr lang="en-DE" noProof="0" dirty="0"/>
              <a:t>h</a:t>
            </a:r>
            <a:r>
              <a:rPr lang="de-DE" noProof="0" dirty="0"/>
              <a:t>u</a:t>
            </a:r>
            <a:r>
              <a:rPr lang="en-DE" noProof="0" dirty="0"/>
              <a:t>n</a:t>
            </a:r>
            <a:r>
              <a:rPr lang="de-DE" noProof="0" dirty="0"/>
              <a:t>k</a:t>
            </a:r>
            <a:r>
              <a:rPr lang="en-DE" noProof="0" dirty="0"/>
              <a:t>s </a:t>
            </a:r>
            <a:r>
              <a:rPr lang="de-DE" noProof="0" dirty="0"/>
              <a:t>w</a:t>
            </a:r>
            <a:r>
              <a:rPr lang="en-DE" noProof="0" dirty="0"/>
              <a:t>e </a:t>
            </a:r>
            <a:r>
              <a:rPr lang="de-DE" noProof="0" dirty="0"/>
              <a:t>u</a:t>
            </a:r>
            <a:r>
              <a:rPr lang="en-DE" noProof="0" dirty="0"/>
              <a:t>p</a:t>
            </a:r>
            <a:r>
              <a:rPr lang="de-DE" noProof="0" dirty="0"/>
              <a:t>d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 </a:t>
            </a:r>
            <a:r>
              <a:rPr lang="de-DE" noProof="0" dirty="0"/>
              <a:t>e</a:t>
            </a:r>
            <a:r>
              <a:rPr lang="en-DE" noProof="0" dirty="0"/>
              <a:t>a</a:t>
            </a:r>
            <a:r>
              <a:rPr lang="de-DE" noProof="0" dirty="0"/>
              <a:t>c</a:t>
            </a:r>
            <a:r>
              <a:rPr lang="en-DE" noProof="0" dirty="0"/>
              <a:t>h </a:t>
            </a:r>
            <a:r>
              <a:rPr lang="de-DE" noProof="0" dirty="0"/>
              <a:t>t</a:t>
            </a:r>
            <a:r>
              <a:rPr lang="en-DE" noProof="0" dirty="0" err="1"/>
              <a:t>i</a:t>
            </a:r>
            <a:r>
              <a:rPr lang="de-DE" noProof="0" dirty="0"/>
              <a:t>c</a:t>
            </a:r>
            <a:r>
              <a:rPr lang="en-DE" noProof="0" dirty="0"/>
              <a:t>k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The chunks are </a:t>
            </a:r>
            <a:r>
              <a:rPr lang="de-DE" dirty="0" err="1"/>
              <a:t>prioritize</a:t>
            </a:r>
            <a:r>
              <a:rPr lang="en-DE" dirty="0"/>
              <a:t>d</a:t>
            </a:r>
            <a:r>
              <a:rPr lang="en-DE" noProof="0" dirty="0"/>
              <a:t> </a:t>
            </a:r>
            <a:r>
              <a:rPr lang="de-DE" noProof="0" dirty="0"/>
              <a:t>b</a:t>
            </a:r>
            <a:r>
              <a:rPr lang="en-DE" noProof="0" dirty="0"/>
              <a:t>a</a:t>
            </a:r>
            <a:r>
              <a:rPr lang="de-DE" noProof="0" dirty="0"/>
              <a:t>s</a:t>
            </a:r>
            <a:r>
              <a:rPr lang="en-DE" noProof="0" dirty="0"/>
              <a:t>e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o</a:t>
            </a:r>
            <a:r>
              <a:rPr lang="en-DE" noProof="0" dirty="0"/>
              <a:t>n </a:t>
            </a:r>
            <a:r>
              <a:rPr lang="en-DE" noProof="0" dirty="0" err="1"/>
              <a:t>disat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c</a:t>
            </a:r>
            <a:r>
              <a:rPr lang="en-DE" noProof="0" dirty="0"/>
              <a:t>e </a:t>
            </a:r>
            <a:r>
              <a:rPr lang="de-DE" noProof="0" dirty="0"/>
              <a:t>t</a:t>
            </a:r>
            <a:r>
              <a:rPr lang="en-DE" noProof="0" dirty="0"/>
              <a:t>o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c</a:t>
            </a:r>
            <a:r>
              <a:rPr lang="en-DE" noProof="0" dirty="0" err="1"/>
              <a:t>losest</a:t>
            </a:r>
            <a:r>
              <a:rPr lang="en-DE" noProof="0" dirty="0"/>
              <a:t> player and the </a:t>
            </a:r>
            <a:r>
              <a:rPr lang="de-DE" noProof="0" dirty="0"/>
              <a:t>a</a:t>
            </a:r>
            <a:r>
              <a:rPr lang="en-DE" noProof="0" dirty="0"/>
              <a:t>m</a:t>
            </a:r>
            <a:r>
              <a:rPr lang="de-DE" noProof="0" dirty="0"/>
              <a:t>o</a:t>
            </a:r>
            <a:r>
              <a:rPr lang="en-DE" noProof="0" dirty="0"/>
              <a:t>u</a:t>
            </a:r>
            <a:r>
              <a:rPr lang="de-DE" noProof="0" dirty="0"/>
              <a:t>n</a:t>
            </a:r>
            <a:r>
              <a:rPr lang="en-DE" noProof="0" dirty="0"/>
              <a:t>t </a:t>
            </a:r>
            <a:r>
              <a:rPr lang="de-DE" noProof="0" dirty="0"/>
              <a:t>o</a:t>
            </a:r>
            <a:r>
              <a:rPr lang="en-DE" noProof="0" dirty="0"/>
              <a:t>f water *change* happening </a:t>
            </a:r>
            <a:r>
              <a:rPr lang="de-DE" noProof="0" dirty="0"/>
              <a:t>i</a:t>
            </a:r>
            <a:r>
              <a:rPr lang="en-DE" noProof="0" dirty="0"/>
              <a:t>n </a:t>
            </a:r>
            <a:r>
              <a:rPr lang="de-DE" noProof="0" dirty="0"/>
              <a:t>t</a:t>
            </a:r>
            <a:r>
              <a:rPr lang="en-DE" noProof="0" dirty="0"/>
              <a:t>he chunk -&gt;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i</a:t>
            </a:r>
            <a:r>
              <a:rPr lang="en-DE" noProof="0" dirty="0"/>
              <a:t>s </a:t>
            </a:r>
            <a:r>
              <a:rPr lang="de-DE" noProof="0" dirty="0"/>
              <a:t>a</a:t>
            </a:r>
            <a:r>
              <a:rPr lang="en-DE" noProof="0" dirty="0"/>
              <a:t>l</a:t>
            </a:r>
            <a:r>
              <a:rPr lang="de-DE" noProof="0" dirty="0"/>
              <a:t>l</a:t>
            </a:r>
            <a:r>
              <a:rPr lang="en-DE" noProof="0" dirty="0" err="1"/>
              <a:t>ows</a:t>
            </a:r>
            <a:r>
              <a:rPr lang="en-DE" noProof="0" dirty="0"/>
              <a:t> us to simulate </a:t>
            </a:r>
            <a:r>
              <a:rPr lang="de-DE" noProof="0" dirty="0"/>
              <a:t>a</a:t>
            </a:r>
            <a:r>
              <a:rPr lang="en-DE" noProof="0" dirty="0"/>
              <a:t>l</a:t>
            </a:r>
            <a:r>
              <a:rPr lang="de-DE" noProof="0" dirty="0"/>
              <a:t>l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i</a:t>
            </a:r>
            <a:r>
              <a:rPr lang="en-DE" noProof="0" dirty="0"/>
              <a:t>n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h</a:t>
            </a:r>
            <a:r>
              <a:rPr lang="de-DE" noProof="0" dirty="0"/>
              <a:t>o</a:t>
            </a:r>
            <a:r>
              <a:rPr lang="en-DE" noProof="0" dirty="0"/>
              <a:t>l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w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l</a:t>
            </a:r>
            <a:r>
              <a:rPr lang="de-DE" noProof="0" dirty="0"/>
              <a:t>d</a:t>
            </a:r>
            <a:r>
              <a:rPr lang="en-DE" noProof="0" dirty="0"/>
              <a:t>!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A</a:t>
            </a:r>
            <a:r>
              <a:rPr lang="de-DE" noProof="0" dirty="0"/>
              <a:t>l</a:t>
            </a:r>
            <a:r>
              <a:rPr lang="en-DE" noProof="0" dirty="0"/>
              <a:t>l </a:t>
            </a:r>
            <a:r>
              <a:rPr lang="de-DE" noProof="0" dirty="0"/>
              <a:t>c</a:t>
            </a:r>
            <a:r>
              <a:rPr lang="en-DE" noProof="0" dirty="0"/>
              <a:t>h</a:t>
            </a:r>
            <a:r>
              <a:rPr lang="de-DE" noProof="0" dirty="0"/>
              <a:t>u</a:t>
            </a:r>
            <a:r>
              <a:rPr lang="en-DE" noProof="0" dirty="0"/>
              <a:t>n</a:t>
            </a:r>
            <a:r>
              <a:rPr lang="de-DE" noProof="0" dirty="0"/>
              <a:t>k</a:t>
            </a:r>
            <a:r>
              <a:rPr lang="en-DE" noProof="0" dirty="0"/>
              <a:t>s selected for the current tick are grouped into bat</a:t>
            </a:r>
            <a:r>
              <a:rPr lang="de-DE" noProof="0" dirty="0"/>
              <a:t>c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s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a</a:t>
            </a:r>
            <a:r>
              <a:rPr lang="en-DE" noProof="0" dirty="0"/>
              <a:t>t can be update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i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e</a:t>
            </a:r>
            <a:r>
              <a:rPr lang="de-DE" noProof="0" dirty="0"/>
              <a:t>p</a:t>
            </a:r>
            <a:r>
              <a:rPr lang="en-DE" noProof="0" dirty="0"/>
              <a:t>e</a:t>
            </a:r>
            <a:r>
              <a:rPr lang="de-DE" noProof="0" dirty="0"/>
              <a:t>n</a:t>
            </a:r>
            <a:r>
              <a:rPr lang="en-DE" noProof="0" dirty="0"/>
              <a:t>d</a:t>
            </a:r>
            <a:r>
              <a:rPr lang="de-DE" noProof="0" dirty="0"/>
              <a:t>e</a:t>
            </a:r>
            <a:r>
              <a:rPr lang="en-DE" noProof="0" dirty="0"/>
              <a:t>n</a:t>
            </a:r>
            <a:r>
              <a:rPr lang="de-DE" noProof="0" dirty="0"/>
              <a:t>t</a:t>
            </a:r>
            <a:r>
              <a:rPr lang="en-DE" noProof="0" dirty="0"/>
              <a:t>l</a:t>
            </a:r>
            <a:r>
              <a:rPr lang="de-DE" noProof="0" dirty="0"/>
              <a:t>y</a:t>
            </a:r>
            <a:r>
              <a:rPr lang="en-DE" noProof="0" dirty="0"/>
              <a:t> / </a:t>
            </a:r>
            <a:r>
              <a:rPr lang="de-DE" noProof="0" dirty="0"/>
              <a:t>i</a:t>
            </a:r>
            <a:r>
              <a:rPr lang="en-DE" noProof="0" dirty="0"/>
              <a:t>n </a:t>
            </a:r>
            <a:r>
              <a:rPr lang="de-DE" noProof="0" dirty="0"/>
              <a:t>p</a:t>
            </a:r>
            <a:r>
              <a:rPr lang="en-DE" noProof="0" dirty="0"/>
              <a:t>a</a:t>
            </a:r>
            <a:r>
              <a:rPr lang="de-DE" noProof="0" dirty="0"/>
              <a:t>r</a:t>
            </a:r>
            <a:r>
              <a:rPr lang="en-DE" noProof="0" dirty="0"/>
              <a:t>a</a:t>
            </a:r>
            <a:r>
              <a:rPr lang="de-DE" noProof="0" dirty="0"/>
              <a:t>l</a:t>
            </a:r>
            <a:r>
              <a:rPr lang="en-DE" noProof="0" dirty="0"/>
              <a:t>l</a:t>
            </a:r>
            <a:r>
              <a:rPr lang="de-DE" noProof="0" dirty="0"/>
              <a:t>e</a:t>
            </a:r>
            <a:r>
              <a:rPr lang="en-DE" noProof="0" dirty="0"/>
              <a:t>l </a:t>
            </a:r>
          </a:p>
          <a:p>
            <a:pPr marL="171450" indent="-171450">
              <a:buFontTx/>
              <a:buChar char="-"/>
            </a:pPr>
            <a:r>
              <a:rPr lang="de-DE" noProof="0" dirty="0"/>
              <a:t>A</a:t>
            </a:r>
            <a:r>
              <a:rPr lang="en-DE" noProof="0" dirty="0"/>
              <a:t>f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t</a:t>
            </a:r>
            <a:r>
              <a:rPr lang="en-DE" noProof="0" dirty="0" err="1"/>
              <a:t>i</a:t>
            </a:r>
            <a:r>
              <a:rPr lang="de-DE" noProof="0" dirty="0"/>
              <a:t>c</a:t>
            </a:r>
            <a:r>
              <a:rPr lang="en-DE" noProof="0" dirty="0"/>
              <a:t>k </a:t>
            </a:r>
            <a:r>
              <a:rPr lang="de-DE" noProof="0" dirty="0"/>
              <a:t>i</a:t>
            </a:r>
            <a:r>
              <a:rPr lang="en-DE" noProof="0" dirty="0"/>
              <a:t>s </a:t>
            </a:r>
            <a:r>
              <a:rPr lang="de-DE" noProof="0" dirty="0"/>
              <a:t>d</a:t>
            </a:r>
            <a:r>
              <a:rPr lang="en-DE" noProof="0" dirty="0"/>
              <a:t>o</a:t>
            </a:r>
            <a:r>
              <a:rPr lang="de-DE" noProof="0" dirty="0"/>
              <a:t>n</a:t>
            </a:r>
            <a:r>
              <a:rPr lang="en-DE" noProof="0" dirty="0"/>
              <a:t>e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v</a:t>
            </a:r>
            <a:r>
              <a:rPr lang="de-DE" noProof="0" dirty="0"/>
              <a:t>e</a:t>
            </a:r>
            <a:r>
              <a:rPr lang="en-DE" noProof="0" dirty="0"/>
              <a:t>r </a:t>
            </a:r>
            <a:r>
              <a:rPr lang="de-DE" noProof="0" dirty="0"/>
              <a:t>w</a:t>
            </a:r>
            <a:r>
              <a:rPr lang="en-DE" noProof="0" dirty="0" err="1"/>
              <a:t>i</a:t>
            </a:r>
            <a:r>
              <a:rPr lang="de-DE" noProof="0" dirty="0"/>
              <a:t>l</a:t>
            </a:r>
            <a:r>
              <a:rPr lang="en-DE" noProof="0" dirty="0"/>
              <a:t>l </a:t>
            </a:r>
            <a:r>
              <a:rPr lang="de-DE" noProof="0" dirty="0"/>
              <a:t>s</a:t>
            </a:r>
            <a:r>
              <a:rPr lang="en-DE" noProof="0" dirty="0"/>
              <a:t>o</a:t>
            </a:r>
            <a:r>
              <a:rPr lang="de-DE" noProof="0" dirty="0"/>
              <a:t>r</a:t>
            </a:r>
            <a:r>
              <a:rPr lang="en-DE" noProof="0" dirty="0"/>
              <a:t>t </a:t>
            </a:r>
            <a:r>
              <a:rPr lang="de-DE" noProof="0" dirty="0"/>
              <a:t>t</a:t>
            </a:r>
            <a:r>
              <a:rPr lang="en-DE" noProof="0" dirty="0"/>
              <a:t>he chunks that need to be updated for each player – </a:t>
            </a:r>
            <a:r>
              <a:rPr lang="de-DE" noProof="0" dirty="0"/>
              <a:t>m</a:t>
            </a:r>
            <a:r>
              <a:rPr lang="en-DE" noProof="0" dirty="0"/>
              <a:t>a</a:t>
            </a:r>
            <a:r>
              <a:rPr lang="de-DE" noProof="0" dirty="0"/>
              <a:t>i</a:t>
            </a:r>
            <a:r>
              <a:rPr lang="en-DE" noProof="0" dirty="0"/>
              <a:t>n</a:t>
            </a:r>
            <a:r>
              <a:rPr lang="de-DE" noProof="0" dirty="0"/>
              <a:t>l</a:t>
            </a:r>
            <a:r>
              <a:rPr lang="en-DE" noProof="0" dirty="0"/>
              <a:t>y </a:t>
            </a:r>
            <a:r>
              <a:rPr lang="de-DE" noProof="0" dirty="0"/>
              <a:t>b</a:t>
            </a:r>
            <a:r>
              <a:rPr lang="en-DE" noProof="0" dirty="0"/>
              <a:t>a</a:t>
            </a:r>
            <a:r>
              <a:rPr lang="de-DE" noProof="0" dirty="0"/>
              <a:t>s</a:t>
            </a:r>
            <a:r>
              <a:rPr lang="en-DE" noProof="0" dirty="0"/>
              <a:t>ed on change, </a:t>
            </a:r>
            <a:r>
              <a:rPr lang="de-DE" noProof="0" dirty="0"/>
              <a:t>t</a:t>
            </a:r>
            <a:r>
              <a:rPr lang="en-DE" noProof="0" dirty="0" err="1"/>
              <a:t>i</a:t>
            </a:r>
            <a:r>
              <a:rPr lang="de-DE" noProof="0" dirty="0"/>
              <a:t>m</a:t>
            </a:r>
            <a:r>
              <a:rPr lang="en-DE" noProof="0" dirty="0"/>
              <a:t>e </a:t>
            </a:r>
            <a:r>
              <a:rPr lang="de-DE" noProof="0" dirty="0"/>
              <a:t>s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c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l</a:t>
            </a:r>
            <a:r>
              <a:rPr lang="en-DE" noProof="0" dirty="0"/>
              <a:t>a</a:t>
            </a:r>
            <a:r>
              <a:rPr lang="de-DE" noProof="0" dirty="0"/>
              <a:t>s</a:t>
            </a:r>
            <a:r>
              <a:rPr lang="en-DE" noProof="0" dirty="0"/>
              <a:t>t </a:t>
            </a:r>
            <a:r>
              <a:rPr lang="de-DE" noProof="0" dirty="0"/>
              <a:t>u</a:t>
            </a:r>
            <a:r>
              <a:rPr lang="en-DE" noProof="0" dirty="0"/>
              <a:t>p</a:t>
            </a:r>
            <a:r>
              <a:rPr lang="de-DE" noProof="0" dirty="0"/>
              <a:t>d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 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distance to the respective player</a:t>
            </a:r>
          </a:p>
          <a:p>
            <a:pPr marL="171450" indent="-171450">
              <a:buFontTx/>
              <a:buChar char="-"/>
            </a:pPr>
            <a:r>
              <a:rPr lang="de-DE" noProof="0" dirty="0"/>
              <a:t>T</a:t>
            </a:r>
            <a:r>
              <a:rPr lang="en-DE" noProof="0" dirty="0"/>
              <a:t>hen we send as m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y</a:t>
            </a:r>
            <a:r>
              <a:rPr lang="en-DE" noProof="0" dirty="0"/>
              <a:t> </a:t>
            </a:r>
            <a:r>
              <a:rPr lang="de-DE" noProof="0" dirty="0"/>
              <a:t>c</a:t>
            </a:r>
            <a:r>
              <a:rPr lang="en-DE" noProof="0" dirty="0"/>
              <a:t>h</a:t>
            </a:r>
            <a:r>
              <a:rPr lang="de-DE" noProof="0" dirty="0"/>
              <a:t>u</a:t>
            </a:r>
            <a:r>
              <a:rPr lang="en-DE" noProof="0" dirty="0"/>
              <a:t>n</a:t>
            </a:r>
            <a:r>
              <a:rPr lang="de-DE" noProof="0" dirty="0"/>
              <a:t>k</a:t>
            </a:r>
            <a:r>
              <a:rPr lang="en-DE" noProof="0" dirty="0"/>
              <a:t>s </a:t>
            </a:r>
            <a:r>
              <a:rPr lang="de-DE" noProof="0" dirty="0"/>
              <a:t>o</a:t>
            </a:r>
            <a:r>
              <a:rPr lang="en-DE" noProof="0" dirty="0"/>
              <a:t>v</a:t>
            </a:r>
            <a:r>
              <a:rPr lang="de-DE" noProof="0" dirty="0"/>
              <a:t>e</a:t>
            </a:r>
            <a:r>
              <a:rPr lang="en-DE" noProof="0" dirty="0"/>
              <a:t>r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n</a:t>
            </a:r>
            <a:r>
              <a:rPr lang="en-DE" noProof="0" dirty="0"/>
              <a:t>e</a:t>
            </a:r>
            <a:r>
              <a:rPr lang="de-DE" noProof="0" dirty="0"/>
              <a:t>t</a:t>
            </a:r>
            <a:r>
              <a:rPr lang="en-DE" noProof="0" dirty="0"/>
              <a:t>w</a:t>
            </a:r>
            <a:r>
              <a:rPr lang="de-DE" noProof="0" dirty="0"/>
              <a:t>o</a:t>
            </a:r>
            <a:r>
              <a:rPr lang="en-DE" noProof="0" dirty="0"/>
              <a:t>r</a:t>
            </a:r>
            <a:r>
              <a:rPr lang="de-DE" noProof="0" dirty="0"/>
              <a:t>k</a:t>
            </a:r>
            <a:r>
              <a:rPr lang="en-DE" noProof="0" dirty="0"/>
              <a:t> </a:t>
            </a:r>
            <a:r>
              <a:rPr lang="de-DE" noProof="0" dirty="0"/>
              <a:t>a</a:t>
            </a:r>
            <a:r>
              <a:rPr lang="en-DE" noProof="0" dirty="0"/>
              <a:t>s allowed by our </a:t>
            </a:r>
            <a:r>
              <a:rPr lang="de-DE" noProof="0" dirty="0"/>
              <a:t>b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d</a:t>
            </a:r>
            <a:r>
              <a:rPr lang="de-DE" noProof="0" dirty="0"/>
              <a:t>w</a:t>
            </a:r>
            <a:r>
              <a:rPr lang="en-DE" noProof="0" dirty="0" err="1"/>
              <a:t>i</a:t>
            </a:r>
            <a:r>
              <a:rPr lang="de-DE" noProof="0" dirty="0"/>
              <a:t>d</a:t>
            </a:r>
            <a:r>
              <a:rPr lang="en-DE" noProof="0" dirty="0"/>
              <a:t>t</a:t>
            </a:r>
            <a:r>
              <a:rPr lang="de-DE" noProof="0" dirty="0"/>
              <a:t>h</a:t>
            </a:r>
            <a:r>
              <a:rPr lang="en-DE" noProof="0" dirty="0"/>
              <a:t> </a:t>
            </a:r>
            <a:r>
              <a:rPr lang="de-DE" noProof="0" dirty="0"/>
              <a:t>e</a:t>
            </a:r>
            <a:r>
              <a:rPr lang="en-DE" noProof="0" dirty="0"/>
              <a:t>s</a:t>
            </a:r>
            <a:r>
              <a:rPr lang="de-DE" noProof="0" dirty="0"/>
              <a:t>t</a:t>
            </a:r>
            <a:r>
              <a:rPr lang="en-DE" noProof="0" dirty="0" err="1"/>
              <a:t>i</a:t>
            </a:r>
            <a:r>
              <a:rPr lang="de-DE" noProof="0" dirty="0"/>
              <a:t>m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 err="1"/>
              <a:t>i</a:t>
            </a:r>
            <a:r>
              <a:rPr lang="de-DE" noProof="0" dirty="0"/>
              <a:t>o</a:t>
            </a:r>
            <a:r>
              <a:rPr lang="en-DE" noProof="0" dirty="0"/>
              <a:t>n 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We do compress the chunks </a:t>
            </a:r>
            <a:r>
              <a:rPr lang="de-DE" noProof="0" dirty="0"/>
              <a:t>t</a:t>
            </a:r>
            <a:r>
              <a:rPr lang="en-DE" noProof="0" dirty="0"/>
              <a:t>o </a:t>
            </a:r>
            <a:r>
              <a:rPr lang="de-DE" noProof="0" dirty="0"/>
              <a:t>a</a:t>
            </a:r>
            <a:r>
              <a:rPr lang="en-DE" noProof="0" dirty="0"/>
              <a:t>l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y</a:t>
            </a:r>
            <a:r>
              <a:rPr lang="en-DE" noProof="0" dirty="0"/>
              <a:t>s </a:t>
            </a:r>
            <a:r>
              <a:rPr lang="de-DE" noProof="0" dirty="0"/>
              <a:t>f</a:t>
            </a:r>
            <a:r>
              <a:rPr lang="en-DE" noProof="0" dirty="0" err="1"/>
              <a:t>i</a:t>
            </a:r>
            <a:r>
              <a:rPr lang="de-DE" noProof="0" dirty="0"/>
              <a:t>t</a:t>
            </a:r>
            <a:r>
              <a:rPr lang="en-DE" noProof="0" dirty="0"/>
              <a:t> </a:t>
            </a:r>
            <a:r>
              <a:rPr lang="de-DE" noProof="0" dirty="0"/>
              <a:t>i</a:t>
            </a:r>
            <a:r>
              <a:rPr lang="en-DE" noProof="0" dirty="0"/>
              <a:t>n</a:t>
            </a:r>
            <a:r>
              <a:rPr lang="de-DE" noProof="0" dirty="0"/>
              <a:t>t</a:t>
            </a:r>
            <a:r>
              <a:rPr lang="en-DE" noProof="0" dirty="0"/>
              <a:t>o </a:t>
            </a:r>
            <a:r>
              <a:rPr lang="de-DE" noProof="0" dirty="0"/>
              <a:t>a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 err="1"/>
              <a:t>i</a:t>
            </a:r>
            <a:r>
              <a:rPr lang="de-DE" noProof="0" dirty="0"/>
              <a:t>n</a:t>
            </a:r>
            <a:r>
              <a:rPr lang="en-DE" noProof="0" dirty="0"/>
              <a:t>g</a:t>
            </a:r>
            <a:r>
              <a:rPr lang="de-DE" noProof="0" dirty="0"/>
              <a:t>l</a:t>
            </a:r>
            <a:r>
              <a:rPr lang="en-DE" noProof="0" dirty="0"/>
              <a:t>e </a:t>
            </a:r>
            <a:r>
              <a:rPr lang="de-DE" noProof="0" dirty="0"/>
              <a:t>n</a:t>
            </a:r>
            <a:r>
              <a:rPr lang="en-DE" noProof="0" dirty="0"/>
              <a:t>e</a:t>
            </a:r>
            <a:r>
              <a:rPr lang="de-DE" noProof="0" dirty="0"/>
              <a:t>t</a:t>
            </a:r>
            <a:r>
              <a:rPr lang="en-DE" noProof="0" dirty="0"/>
              <a:t>w</a:t>
            </a:r>
            <a:r>
              <a:rPr lang="de-DE" noProof="0" dirty="0"/>
              <a:t>o</a:t>
            </a:r>
            <a:r>
              <a:rPr lang="en-DE" noProof="0" dirty="0"/>
              <a:t>r</a:t>
            </a:r>
            <a:r>
              <a:rPr lang="de-DE" noProof="0" dirty="0"/>
              <a:t>k</a:t>
            </a:r>
            <a:r>
              <a:rPr lang="en-DE" noProof="0" dirty="0"/>
              <a:t> packet – but don’t rely on delta compression – so we don’t need to store e</a:t>
            </a:r>
            <a:r>
              <a:rPr lang="de-DE" noProof="0" dirty="0"/>
              <a:t>x</a:t>
            </a:r>
            <a:r>
              <a:rPr lang="en-DE" noProof="0" dirty="0"/>
              <a:t>c</a:t>
            </a:r>
            <a:r>
              <a:rPr lang="de-DE" noProof="0" dirty="0"/>
              <a:t>e</a:t>
            </a:r>
            <a:r>
              <a:rPr lang="en-DE" noProof="0" dirty="0" err="1"/>
              <a:t>ssive</a:t>
            </a:r>
            <a:r>
              <a:rPr lang="en-DE" noProof="0" dirty="0"/>
              <a:t> </a:t>
            </a:r>
            <a:r>
              <a:rPr lang="de-DE" noProof="0" dirty="0"/>
              <a:t>a</a:t>
            </a:r>
            <a:r>
              <a:rPr lang="en-DE" noProof="0" dirty="0"/>
              <a:t>m</a:t>
            </a:r>
            <a:r>
              <a:rPr lang="de-DE" noProof="0" dirty="0"/>
              <a:t>o</a:t>
            </a:r>
            <a:r>
              <a:rPr lang="en-DE" noProof="0" dirty="0"/>
              <a:t>u</a:t>
            </a:r>
            <a:r>
              <a:rPr lang="de-DE" noProof="0" dirty="0"/>
              <a:t>n</a:t>
            </a:r>
            <a:r>
              <a:rPr lang="en-DE" noProof="0" dirty="0"/>
              <a:t>t</a:t>
            </a:r>
            <a:r>
              <a:rPr lang="de-DE" noProof="0" dirty="0"/>
              <a:t>s</a:t>
            </a:r>
            <a:r>
              <a:rPr lang="en-DE" noProof="0" dirty="0"/>
              <a:t> </a:t>
            </a:r>
            <a:r>
              <a:rPr lang="de-DE" noProof="0" dirty="0"/>
              <a:t>o</a:t>
            </a:r>
            <a:r>
              <a:rPr lang="en-DE" noProof="0" dirty="0"/>
              <a:t>f </a:t>
            </a:r>
            <a:r>
              <a:rPr lang="de-DE" noProof="0" dirty="0"/>
              <a:t>b</a:t>
            </a:r>
            <a:r>
              <a:rPr lang="en-DE" noProof="0" dirty="0"/>
              <a:t>a</a:t>
            </a:r>
            <a:r>
              <a:rPr lang="de-DE" noProof="0" dirty="0"/>
              <a:t>s</a:t>
            </a:r>
            <a:r>
              <a:rPr lang="en-DE" noProof="0" dirty="0"/>
              <a:t>e </a:t>
            </a:r>
            <a:r>
              <a:rPr lang="de-DE" noProof="0" dirty="0"/>
              <a:t>s</a:t>
            </a:r>
            <a:r>
              <a:rPr lang="en-DE" noProof="0" dirty="0"/>
              <a:t>t</a:t>
            </a:r>
            <a:r>
              <a:rPr lang="de-DE" noProof="0" dirty="0"/>
              <a:t>a</a:t>
            </a:r>
            <a:r>
              <a:rPr lang="en-DE" noProof="0" dirty="0"/>
              <a:t>t</a:t>
            </a:r>
            <a:r>
              <a:rPr lang="de-DE" noProof="0" dirty="0"/>
              <a:t>e</a:t>
            </a:r>
            <a:r>
              <a:rPr lang="en-DE" noProof="0" dirty="0"/>
              <a:t>s </a:t>
            </a:r>
            <a:r>
              <a:rPr lang="de-DE" noProof="0" dirty="0"/>
              <a:t>o</a:t>
            </a:r>
            <a:r>
              <a:rPr lang="en-DE" noProof="0" dirty="0"/>
              <a:t>n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v</a:t>
            </a:r>
            <a:r>
              <a:rPr lang="de-DE" noProof="0" dirty="0"/>
              <a:t>e</a:t>
            </a:r>
            <a:r>
              <a:rPr lang="en-DE" noProof="0" dirty="0"/>
              <a:t>r</a:t>
            </a:r>
          </a:p>
          <a:p>
            <a:pPr marL="171450" indent="-171450">
              <a:buFontTx/>
              <a:buChar char="-"/>
            </a:pPr>
            <a:r>
              <a:rPr lang="de-DE" noProof="0" dirty="0"/>
              <a:t>B</a:t>
            </a:r>
            <a:r>
              <a:rPr lang="en-DE" noProof="0" dirty="0"/>
              <a:t>o</a:t>
            </a:r>
            <a:r>
              <a:rPr lang="de-DE" noProof="0" dirty="0"/>
              <a:t>t</a:t>
            </a:r>
            <a:r>
              <a:rPr lang="en-DE" noProof="0" dirty="0"/>
              <a:t>h </a:t>
            </a:r>
            <a:r>
              <a:rPr lang="de-DE" noProof="0" dirty="0"/>
              <a:t>s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v</a:t>
            </a:r>
            <a:r>
              <a:rPr lang="de-DE" noProof="0" dirty="0"/>
              <a:t>e</a:t>
            </a:r>
            <a:r>
              <a:rPr lang="en-DE" noProof="0" dirty="0"/>
              <a:t>r 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c</a:t>
            </a:r>
            <a:r>
              <a:rPr lang="en-DE" noProof="0" dirty="0"/>
              <a:t>l</a:t>
            </a:r>
            <a:r>
              <a:rPr lang="de-DE" noProof="0" dirty="0"/>
              <a:t>i</a:t>
            </a:r>
            <a:r>
              <a:rPr lang="en-DE" noProof="0" dirty="0"/>
              <a:t>e</a:t>
            </a:r>
            <a:r>
              <a:rPr lang="de-DE" noProof="0" dirty="0"/>
              <a:t>n</a:t>
            </a:r>
            <a:r>
              <a:rPr lang="en-DE" noProof="0" dirty="0"/>
              <a:t>t </a:t>
            </a:r>
            <a:r>
              <a:rPr lang="de-DE" noProof="0" dirty="0"/>
              <a:t>e</a:t>
            </a:r>
            <a:r>
              <a:rPr lang="en-DE" noProof="0" dirty="0"/>
              <a:t>x</a:t>
            </a:r>
            <a:r>
              <a:rPr lang="de-DE" noProof="0" dirty="0"/>
              <a:t>p</a:t>
            </a:r>
            <a:r>
              <a:rPr lang="en-DE" noProof="0" dirty="0"/>
              <a:t>o</a:t>
            </a:r>
            <a:r>
              <a:rPr lang="de-DE" noProof="0" dirty="0"/>
              <a:t>s</a:t>
            </a:r>
            <a:r>
              <a:rPr lang="en-DE" noProof="0" dirty="0"/>
              <a:t>e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d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a </a:t>
            </a:r>
            <a:r>
              <a:rPr lang="de-DE" noProof="0" dirty="0"/>
              <a:t>t</a:t>
            </a:r>
            <a:r>
              <a:rPr lang="en-DE" noProof="0" dirty="0"/>
              <a:t>o </a:t>
            </a:r>
            <a:r>
              <a:rPr lang="de-DE" noProof="0" dirty="0"/>
              <a:t>o</a:t>
            </a:r>
            <a:r>
              <a:rPr lang="en-DE" noProof="0" dirty="0"/>
              <a:t>t</a:t>
            </a:r>
            <a:r>
              <a:rPr lang="de-DE" noProof="0" dirty="0"/>
              <a:t>h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 err="1"/>
              <a:t>ystems</a:t>
            </a:r>
            <a:r>
              <a:rPr lang="en-DE" noProof="0" dirty="0"/>
              <a:t> – and the server side </a:t>
            </a:r>
            <a:r>
              <a:rPr lang="de-DE" noProof="0" dirty="0"/>
              <a:t>t</a:t>
            </a:r>
            <a:r>
              <a:rPr lang="en-DE" noProof="0" dirty="0"/>
              <a:t>h</a:t>
            </a:r>
            <a:r>
              <a:rPr lang="de-DE" noProof="0" dirty="0"/>
              <a:t>e</a:t>
            </a:r>
            <a:r>
              <a:rPr lang="en-DE" noProof="0" dirty="0"/>
              <a:t> </a:t>
            </a:r>
            <a:r>
              <a:rPr lang="de-DE" noProof="0" dirty="0"/>
              <a:t>g</a:t>
            </a:r>
            <a:r>
              <a:rPr lang="en-DE" noProof="0" dirty="0"/>
              <a:t>a</a:t>
            </a:r>
            <a:r>
              <a:rPr lang="de-DE" noProof="0" dirty="0"/>
              <a:t>m</a:t>
            </a:r>
            <a:r>
              <a:rPr lang="en-DE" noProof="0" dirty="0"/>
              <a:t>e </a:t>
            </a:r>
            <a:r>
              <a:rPr lang="de-DE" noProof="0" dirty="0"/>
              <a:t>c</a:t>
            </a:r>
            <a:r>
              <a:rPr lang="en-DE" noProof="0" dirty="0"/>
              <a:t>a</a:t>
            </a:r>
            <a:r>
              <a:rPr lang="de-DE" noProof="0" dirty="0"/>
              <a:t>n</a:t>
            </a:r>
            <a:r>
              <a:rPr lang="en-DE" noProof="0" dirty="0"/>
              <a:t> </a:t>
            </a:r>
            <a:r>
              <a:rPr lang="de-DE" noProof="0" dirty="0"/>
              <a:t>a</a:t>
            </a:r>
            <a:r>
              <a:rPr lang="en-DE" noProof="0" dirty="0"/>
              <a:t>d</a:t>
            </a:r>
            <a:r>
              <a:rPr lang="de-DE" noProof="0" dirty="0"/>
              <a:t>d</a:t>
            </a:r>
            <a:r>
              <a:rPr lang="en-DE" noProof="0" dirty="0"/>
              <a:t>/</a:t>
            </a:r>
            <a:r>
              <a:rPr lang="de-DE" noProof="0" dirty="0"/>
              <a:t>r</a:t>
            </a:r>
            <a:r>
              <a:rPr lang="en-DE" noProof="0" dirty="0"/>
              <a:t>e</a:t>
            </a:r>
            <a:r>
              <a:rPr lang="de-DE" noProof="0" dirty="0"/>
              <a:t>m</a:t>
            </a:r>
            <a:r>
              <a:rPr lang="en-DE" noProof="0" dirty="0"/>
              <a:t>o</a:t>
            </a:r>
            <a:r>
              <a:rPr lang="de-DE" noProof="0" dirty="0"/>
              <a:t>v</a:t>
            </a:r>
            <a:r>
              <a:rPr lang="en-DE" noProof="0" dirty="0"/>
              <a:t>e </a:t>
            </a:r>
            <a:r>
              <a:rPr lang="de-DE" noProof="0" dirty="0"/>
              <a:t>w</a:t>
            </a:r>
            <a:r>
              <a:rPr lang="en-DE" noProof="0" dirty="0"/>
              <a:t>a</a:t>
            </a:r>
            <a:r>
              <a:rPr lang="de-DE" noProof="0" dirty="0"/>
              <a:t>t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d</a:t>
            </a:r>
            <a:r>
              <a:rPr lang="en-DE" noProof="0" dirty="0" err="1"/>
              <a:t>irectly</a:t>
            </a:r>
            <a:r>
              <a:rPr lang="en-DE" noProof="0" dirty="0"/>
              <a:t>, insert blockers, </a:t>
            </a:r>
            <a:r>
              <a:rPr lang="de-DE" noProof="0" dirty="0"/>
              <a:t>d</a:t>
            </a:r>
            <a:r>
              <a:rPr lang="en-DE" noProof="0" dirty="0" err="1"/>
              <a:t>i</a:t>
            </a:r>
            <a:r>
              <a:rPr lang="de-DE" noProof="0" dirty="0"/>
              <a:t>s</a:t>
            </a:r>
            <a:r>
              <a:rPr lang="en-DE" noProof="0" dirty="0" err="1"/>
              <a:t>pensers</a:t>
            </a:r>
            <a:r>
              <a:rPr lang="en-DE" noProof="0" dirty="0"/>
              <a:t> and drains </a:t>
            </a:r>
          </a:p>
          <a:p>
            <a:pPr marL="171450" indent="-171450">
              <a:buFontTx/>
              <a:buChar char="-"/>
            </a:pPr>
            <a:r>
              <a:rPr lang="en-DE" noProof="0" dirty="0"/>
              <a:t>Additionally both client 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s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v</a:t>
            </a:r>
            <a:r>
              <a:rPr lang="de-DE" noProof="0" dirty="0"/>
              <a:t>e</a:t>
            </a:r>
            <a:r>
              <a:rPr lang="en-DE" noProof="0" dirty="0"/>
              <a:t>r </a:t>
            </a:r>
            <a:r>
              <a:rPr lang="de-DE" noProof="0" dirty="0"/>
              <a:t>o</a:t>
            </a:r>
            <a:r>
              <a:rPr lang="en-DE" noProof="0" dirty="0"/>
              <a:t>f</a:t>
            </a:r>
            <a:r>
              <a:rPr lang="de-DE" noProof="0" dirty="0"/>
              <a:t>f</a:t>
            </a:r>
            <a:r>
              <a:rPr lang="en-DE" noProof="0" dirty="0"/>
              <a:t>e</a:t>
            </a:r>
            <a:r>
              <a:rPr lang="de-DE" noProof="0" dirty="0"/>
              <a:t>r</a:t>
            </a:r>
            <a:r>
              <a:rPr lang="en-DE" noProof="0" dirty="0"/>
              <a:t> </a:t>
            </a:r>
            <a:r>
              <a:rPr lang="de-DE" noProof="0" dirty="0"/>
              <a:t>q</a:t>
            </a:r>
            <a:r>
              <a:rPr lang="en-DE" noProof="0" dirty="0"/>
              <a:t>u</a:t>
            </a:r>
            <a:r>
              <a:rPr lang="de-DE" noProof="0" dirty="0"/>
              <a:t>e</a:t>
            </a:r>
            <a:r>
              <a:rPr lang="en-DE" noProof="0" dirty="0" err="1"/>
              <a:t>ry</a:t>
            </a:r>
            <a:r>
              <a:rPr lang="en-DE" noProof="0" dirty="0"/>
              <a:t> functions to get the amount of water (</a:t>
            </a:r>
            <a:r>
              <a:rPr lang="de-DE" noProof="0" dirty="0"/>
              <a:t>a</a:t>
            </a:r>
            <a:r>
              <a:rPr lang="en-DE" noProof="0" dirty="0"/>
              <a:t>n</a:t>
            </a:r>
            <a:r>
              <a:rPr lang="de-DE" noProof="0" dirty="0"/>
              <a:t>d</a:t>
            </a:r>
            <a:r>
              <a:rPr lang="en-DE" noProof="0" dirty="0"/>
              <a:t> </a:t>
            </a:r>
            <a:r>
              <a:rPr lang="de-DE" noProof="0" dirty="0"/>
              <a:t>a</a:t>
            </a:r>
            <a:r>
              <a:rPr lang="en-DE" noProof="0" dirty="0"/>
              <a:t>n approximation of the velocity) at any point in the world</a:t>
            </a:r>
          </a:p>
          <a:p>
            <a:endParaRPr lang="en-DE" dirty="0"/>
          </a:p>
          <a:p>
            <a:r>
              <a:rPr lang="en-DE" dirty="0"/>
              <a:t>After this </a:t>
            </a:r>
            <a:r>
              <a:rPr lang="en-DE" dirty="0" err="1"/>
              <a:t>sho</a:t>
            </a:r>
            <a:r>
              <a:rPr lang="de-DE" dirty="0"/>
              <a:t>r</a:t>
            </a:r>
            <a:r>
              <a:rPr lang="en-DE" dirty="0"/>
              <a:t>t </a:t>
            </a:r>
            <a:r>
              <a:rPr lang="de-DE" dirty="0"/>
              <a:t>o</a:t>
            </a:r>
            <a:r>
              <a:rPr lang="en-DE" dirty="0"/>
              <a:t>v</a:t>
            </a:r>
            <a:r>
              <a:rPr lang="de-DE" dirty="0"/>
              <a:t>e</a:t>
            </a:r>
            <a:r>
              <a:rPr lang="en-DE" dirty="0"/>
              <a:t>r</a:t>
            </a:r>
            <a:r>
              <a:rPr lang="de-DE" dirty="0"/>
              <a:t>v</a:t>
            </a:r>
            <a:r>
              <a:rPr lang="en-DE" dirty="0" err="1"/>
              <a:t>i</a:t>
            </a:r>
            <a:r>
              <a:rPr lang="de-DE" dirty="0"/>
              <a:t>e</a:t>
            </a:r>
            <a:r>
              <a:rPr lang="en-DE" dirty="0"/>
              <a:t>w </a:t>
            </a:r>
            <a:r>
              <a:rPr lang="de-DE" dirty="0"/>
              <a:t>o</a:t>
            </a:r>
            <a:r>
              <a:rPr lang="en-DE" dirty="0"/>
              <a:t>v</a:t>
            </a:r>
            <a:r>
              <a:rPr lang="de-DE" dirty="0"/>
              <a:t>e</a:t>
            </a:r>
            <a:r>
              <a:rPr lang="en-DE" dirty="0"/>
              <a:t>r </a:t>
            </a:r>
            <a:r>
              <a:rPr lang="de-DE" dirty="0"/>
              <a:t>t</a:t>
            </a:r>
            <a:r>
              <a:rPr lang="en-DE" dirty="0"/>
              <a:t>h</a:t>
            </a:r>
            <a:r>
              <a:rPr lang="de-DE" dirty="0"/>
              <a:t>e</a:t>
            </a:r>
            <a:r>
              <a:rPr lang="en-DE" dirty="0"/>
              <a:t> </a:t>
            </a:r>
            <a:r>
              <a:rPr lang="de-DE" dirty="0"/>
              <a:t>s</a:t>
            </a:r>
            <a:r>
              <a:rPr lang="en-DE" dirty="0" err="1"/>
              <a:t>i</a:t>
            </a:r>
            <a:r>
              <a:rPr lang="de-DE" dirty="0"/>
              <a:t>m</a:t>
            </a:r>
            <a:r>
              <a:rPr lang="en-DE" dirty="0"/>
              <a:t>u</a:t>
            </a:r>
            <a:r>
              <a:rPr lang="de-DE" dirty="0"/>
              <a:t>l</a:t>
            </a:r>
            <a:r>
              <a:rPr lang="en-DE" dirty="0"/>
              <a:t>a</a:t>
            </a:r>
            <a:r>
              <a:rPr lang="de-DE" dirty="0"/>
              <a:t>t</a:t>
            </a:r>
            <a:r>
              <a:rPr lang="en-DE" dirty="0" err="1"/>
              <a:t>i</a:t>
            </a:r>
            <a:r>
              <a:rPr lang="de-DE" dirty="0"/>
              <a:t>o</a:t>
            </a:r>
            <a:r>
              <a:rPr lang="en-DE" dirty="0"/>
              <a:t>n </a:t>
            </a:r>
            <a:r>
              <a:rPr lang="de-DE" dirty="0"/>
              <a:t>p</a:t>
            </a:r>
            <a:r>
              <a:rPr lang="en-DE" dirty="0"/>
              <a:t>a</a:t>
            </a:r>
            <a:r>
              <a:rPr lang="de-DE" dirty="0"/>
              <a:t>r</a:t>
            </a:r>
            <a:r>
              <a:rPr lang="en-DE" dirty="0"/>
              <a:t>t </a:t>
            </a:r>
            <a:r>
              <a:rPr lang="de-DE" dirty="0"/>
              <a:t>I</a:t>
            </a:r>
            <a:r>
              <a:rPr lang="en-DE" dirty="0"/>
              <a:t>’</a:t>
            </a:r>
            <a:r>
              <a:rPr lang="de-DE" dirty="0"/>
              <a:t>l</a:t>
            </a:r>
            <a:r>
              <a:rPr lang="en-DE" dirty="0"/>
              <a:t>l </a:t>
            </a:r>
            <a:r>
              <a:rPr lang="de-DE" dirty="0"/>
              <a:t>h</a:t>
            </a:r>
            <a:r>
              <a:rPr lang="en-DE" dirty="0"/>
              <a:t>a</a:t>
            </a:r>
            <a:r>
              <a:rPr lang="de-DE" dirty="0"/>
              <a:t>n</a:t>
            </a:r>
            <a:r>
              <a:rPr lang="en-DE" dirty="0"/>
              <a:t>d </a:t>
            </a:r>
            <a:r>
              <a:rPr lang="de-DE" dirty="0"/>
              <a:t>o</a:t>
            </a:r>
            <a:r>
              <a:rPr lang="en-DE" dirty="0"/>
              <a:t>v</a:t>
            </a:r>
            <a:r>
              <a:rPr lang="de-DE" dirty="0"/>
              <a:t>e</a:t>
            </a:r>
            <a:r>
              <a:rPr lang="en-DE" dirty="0"/>
              <a:t>r </a:t>
            </a:r>
            <a:r>
              <a:rPr lang="de-DE" dirty="0"/>
              <a:t>t</a:t>
            </a:r>
            <a:r>
              <a:rPr lang="en-DE" dirty="0"/>
              <a:t>o </a:t>
            </a:r>
            <a:r>
              <a:rPr lang="de-DE" dirty="0"/>
              <a:t>m</a:t>
            </a:r>
            <a:r>
              <a:rPr lang="en-DE" dirty="0"/>
              <a:t>y </a:t>
            </a:r>
            <a:r>
              <a:rPr lang="en-DE" dirty="0" err="1"/>
              <a:t>collegu</a:t>
            </a:r>
            <a:r>
              <a:rPr lang="de-DE" dirty="0"/>
              <a:t>e</a:t>
            </a:r>
            <a:r>
              <a:rPr lang="en-DE" dirty="0"/>
              <a:t> </a:t>
            </a:r>
            <a:r>
              <a:rPr lang="de-DE" dirty="0"/>
              <a:t>A</a:t>
            </a:r>
            <a:r>
              <a:rPr lang="en-DE" dirty="0" err="1"/>
              <a:t>ndreas</a:t>
            </a:r>
            <a:r>
              <a:rPr lang="en-DE" dirty="0"/>
              <a:t> now to dive into </a:t>
            </a:r>
            <a:r>
              <a:rPr lang="de-DE" dirty="0"/>
              <a:t>h</a:t>
            </a:r>
            <a:r>
              <a:rPr lang="en-DE" dirty="0"/>
              <a:t>o</a:t>
            </a:r>
            <a:r>
              <a:rPr lang="de-DE" dirty="0"/>
              <a:t>w</a:t>
            </a:r>
            <a:r>
              <a:rPr lang="en-DE" dirty="0"/>
              <a:t> </a:t>
            </a:r>
            <a:r>
              <a:rPr lang="de-DE" dirty="0"/>
              <a:t>w</a:t>
            </a:r>
            <a:r>
              <a:rPr lang="en-DE" dirty="0"/>
              <a:t>e render this </a:t>
            </a:r>
            <a:r>
              <a:rPr lang="de-DE" dirty="0"/>
              <a:t>s</a:t>
            </a:r>
            <a:r>
              <a:rPr lang="en-DE" dirty="0" err="1"/>
              <a:t>i</a:t>
            </a:r>
            <a:r>
              <a:rPr lang="de-DE" dirty="0"/>
              <a:t>m</a:t>
            </a:r>
            <a:r>
              <a:rPr lang="en-DE" dirty="0"/>
              <a:t>u</a:t>
            </a:r>
            <a:r>
              <a:rPr lang="de-DE" dirty="0"/>
              <a:t>l</a:t>
            </a:r>
            <a:r>
              <a:rPr lang="en-DE" dirty="0"/>
              <a:t>a</a:t>
            </a:r>
            <a:r>
              <a:rPr lang="de-DE" dirty="0"/>
              <a:t>t</a:t>
            </a:r>
            <a:r>
              <a:rPr lang="en-DE" dirty="0" err="1"/>
              <a:t>i</a:t>
            </a:r>
            <a:r>
              <a:rPr lang="de-DE" dirty="0"/>
              <a:t>on</a:t>
            </a:r>
            <a:r>
              <a:rPr lang="en-DE" dirty="0"/>
              <a:t> </a:t>
            </a:r>
            <a:r>
              <a:rPr lang="de-DE" dirty="0"/>
              <a:t>s</a:t>
            </a:r>
            <a:r>
              <a:rPr lang="en-DE" dirty="0"/>
              <a:t>t</a:t>
            </a:r>
            <a:r>
              <a:rPr lang="de-DE" dirty="0"/>
              <a:t>a</a:t>
            </a:r>
            <a:r>
              <a:rPr lang="en-DE" dirty="0"/>
              <a:t>t</a:t>
            </a:r>
            <a:r>
              <a:rPr lang="de-DE" dirty="0"/>
              <a:t>e</a:t>
            </a:r>
            <a:endParaRPr lang="en-DE" dirty="0"/>
          </a:p>
          <a:p>
            <a:pPr marL="0" indent="0">
              <a:buFontTx/>
              <a:buNone/>
            </a:pPr>
            <a:endParaRPr lang="en-DE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36290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373327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508628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247062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19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936839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8111847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986497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676703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439025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6919451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834982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11508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0519861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8327257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29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5339684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2899640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618446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7043679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828142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154480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3525083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6226961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6322638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1685301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39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984943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1442494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621280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9831519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8203184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3281294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3580039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7159662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5361419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7357099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E9709-26AC-42F8-A073-C9BF31A29440}" type="slidenum">
              <a:rPr lang="de-DE" smtClean="0"/>
              <a:t>49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13770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BB22560-03A5-D4F3-B1D0-A811CD54B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20010BC0-E8A9-96FF-5A38-704D943D12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D962118F-A894-643A-EEC8-3640F83C1C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D2413813-C311-F5A6-69E6-7E1976D84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655A293F-9C75-300F-14F1-7C81DF2BC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22760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20598A4-407A-B832-EA32-165904532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49F4ACC0-9663-9764-FFA5-9D8C9FE66A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756431F-7090-527F-8443-3BA82C532A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0FD1542E-691F-B341-DFAC-B5100FB17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6BE6F108-FE54-55A9-9C0C-ED36A1DE8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56175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68211ED-51C7-9C59-E81D-529470B6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 dirty="0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A25D8FD-6860-7A5D-0A44-88ADF0C9FE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8AB05D8D-6D64-F5E3-24F9-E0DF833F27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FADA963-7199-D7E6-8F94-1BAE9F4AE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F4F00F3-6315-0E64-5B93-054689F0E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23673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2EBFFFB-9A54-749F-C9F1-D22066C75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B575758F-3634-927B-BD1C-A2A827CB2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9C2246F5-9E71-890D-FE8B-AF9B86B108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8E00CFCD-8E36-E3AC-D84E-E1DD25A13E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73EBA868-ACD4-5128-1052-FE7304F0F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BB34DC3B-13F7-C880-D624-530026E38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30216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3771C54-2793-025C-1CB4-08C44EA1E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FDEDF0F1-4895-A28B-8E2C-2A72A7D93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7CB722B4-46FF-8C39-CB8A-4CE11F010E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4C4E3076-1562-7A94-4BB2-2D3F8EB478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8EE54734-EA37-E375-F264-34740A912D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A1E929AA-59AE-6726-20BB-983D08C226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C0543283-093C-9138-F34B-D2A82123B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BA1EA8EC-3C4F-FD86-C9A6-E11BC73CC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90457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B527694-8C60-17E9-A6F9-9786C20F9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388121B0-AECA-C660-2147-14F6DC19B7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A5C45635-4E0C-AE74-69D5-A5917D293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697EC84D-93BE-C9FD-F1B7-24B4AC756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90586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4E34BDAD-2DC2-B521-CF1E-8DCCFA88BF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A9AB0AD6-B1F8-A5A8-8433-CC9D848C7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AEBF9EF-E227-6416-F5C7-76CFB4A26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35473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F34916-7889-B81E-1953-1528D69D7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8EED47BB-FEE6-BAE0-1568-753C6F8C5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614643FB-4EF0-8988-B893-32397EE01B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A3ED5806-B55C-937A-BC74-EC06EB6CFF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98265ABD-FE21-F242-8339-92BA52C5D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2EDFB86B-7A1D-B516-CB8F-D42D78BD4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33512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910AA1F-AC36-17B7-1896-9CF61DEE4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6CC268CA-6312-6FDF-59F2-F00CBB7C2B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401EE83-6855-1CAA-E75B-E622142C5B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DD94B66C-6E13-33E3-7BC1-919A62D200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CB801ED9-5301-9629-F7C3-335E27ECB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53B26463-E3FD-62B2-D381-C6B797F74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72674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A6B0081-525D-34E2-8E0A-05E6A013C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568A203F-49E8-8659-050C-FEB2AD160E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3675051-F2EA-348C-C99D-7E0CD88D12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2BC00345-F46A-6204-A428-171FC3366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0106CF4-E0FE-4FE0-0B72-B7F5C6A02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9465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E8D26620-F685-14CE-44DF-A1577BA7C6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C580F5BC-B5B0-6164-8075-AA2DC3AAF1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DA2C478C-871C-CDD0-EC62-4D7EDD8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802A7B-A59C-4BBC-80D1-19A7FCFBB617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563380F-9EA1-4753-AD95-AB822FECE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B21B5F76-5FC6-9766-0430-5824BDC85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0520" y="6423025"/>
            <a:ext cx="2743200" cy="365125"/>
          </a:xfrm>
          <a:prstGeom prst="rect">
            <a:avLst/>
          </a:prstGeom>
        </p:spPr>
        <p:txBody>
          <a:bodyPr/>
          <a:lstStyle/>
          <a:p>
            <a:fld id="{CEFF5DB3-8AE0-4125-B3E7-FF9C43B99A0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55372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4A1AECDC-DDD3-4A14-8F37-71E94FB09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0F06867C-82A8-BE31-A7F8-B4BE0F8621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EC2B91A2-A442-E9E1-89BC-742F329A4D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19160" y="642302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F5DB3-8AE0-4125-B3E7-FF9C43B99A04}" type="slidenum">
              <a:rPr lang="de-DE" smtClean="0"/>
              <a:pPr/>
              <a:t>‹Nr.›</a:t>
            </a:fld>
            <a:endParaRPr lang="de-DE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9981EF1B-EEE1-6617-E3E0-8AC638350DC7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88100"/>
            <a:ext cx="12192000" cy="46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136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8.png"/><Relationship Id="rId7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2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3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microsoft.com/office/2007/relationships/media" Target="../media/media4.mp4"/><Relationship Id="rId7" Type="http://schemas.openxmlformats.org/officeDocument/2006/relationships/image" Target="../media/image45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notesSlide" Target="../notesSlides/notesSlide31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4.mp4"/><Relationship Id="rId9" Type="http://schemas.openxmlformats.org/officeDocument/2006/relationships/image" Target="../media/image4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50.pn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51.png"/><Relationship Id="rId4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notesSlide" Target="../notesSlides/notesSlide38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9.xml"/><Relationship Id="rId3" Type="http://schemas.microsoft.com/office/2007/relationships/media" Target="../media/media5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video" Target="../media/media10.mp4"/><Relationship Id="rId11" Type="http://schemas.openxmlformats.org/officeDocument/2006/relationships/image" Target="../media/image57.png"/><Relationship Id="rId5" Type="http://schemas.microsoft.com/office/2007/relationships/media" Target="../media/media10.mp4"/><Relationship Id="rId10" Type="http://schemas.openxmlformats.org/officeDocument/2006/relationships/image" Target="../media/image48.png"/><Relationship Id="rId4" Type="http://schemas.openxmlformats.org/officeDocument/2006/relationships/video" Target="../media/media5.mp4"/><Relationship Id="rId9" Type="http://schemas.openxmlformats.org/officeDocument/2006/relationships/image" Target="../media/image5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microsoft.com/office/2007/relationships/media" Target="../media/media12.mp4"/><Relationship Id="rId7" Type="http://schemas.openxmlformats.org/officeDocument/2006/relationships/image" Target="../media/image59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notesSlide" Target="../notesSlides/notesSlide41.xml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62.png"/><Relationship Id="rId4" Type="http://schemas.openxmlformats.org/officeDocument/2006/relationships/video" Target="../media/media12.mp4"/><Relationship Id="rId9" Type="http://schemas.openxmlformats.org/officeDocument/2006/relationships/image" Target="../media/image6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57.png"/><Relationship Id="rId4" Type="http://schemas.openxmlformats.org/officeDocument/2006/relationships/notesSlide" Target="../notesSlides/notesSlide4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kOkfC5fLfgE" TargetMode="External"/><Relationship Id="rId3" Type="http://schemas.openxmlformats.org/officeDocument/2006/relationships/hyperlink" Target="https://gigavoxels.inria.fr/publications.html" TargetMode="External"/><Relationship Id="rId7" Type="http://schemas.openxmlformats.org/officeDocument/2006/relationships/hyperlink" Target="https://www.gdcvault.com/play/1028829/Advanced-Graphics-Summit-Open-World" TargetMode="Externa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dvances.realtimerendering.com/s2020/RenderingDoomEternal.pdf" TargetMode="External"/><Relationship Id="rId5" Type="http://schemas.openxmlformats.org/officeDocument/2006/relationships/hyperlink" Target="https://www.youtube.com/watch?v=9qIgA2H90o0" TargetMode="External"/><Relationship Id="rId4" Type="http://schemas.openxmlformats.org/officeDocument/2006/relationships/hyperlink" Target="https://www.youtube.com/watch?v=4oDtGnQNCx4" TargetMode="Externa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723B41BB-1B9E-40E7-8DAD-E7C341590A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1127" y="4437876"/>
            <a:ext cx="4804873" cy="1292122"/>
          </a:xfrm>
          <a:ln>
            <a:noFill/>
          </a:ln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2400" b="1" dirty="0"/>
              <a:t>Simon René Stempfle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US" sz="2400" dirty="0"/>
              <a:t>Junior Programmer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US" sz="2400" dirty="0"/>
              <a:t>@ Keen Games since 2023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4000" dirty="0">
                <a:solidFill>
                  <a:srgbClr val="E8EAED"/>
                </a:solidFill>
                <a:latin typeface="inherit"/>
              </a:rPr>
              <a:t>	</a:t>
            </a:r>
            <a:r>
              <a:rPr lang="de-DE" altLang="de-DE" sz="4000" dirty="0" err="1">
                <a:solidFill>
                  <a:srgbClr val="E8EAED"/>
                </a:solidFill>
                <a:latin typeface="inherit"/>
              </a:rPr>
              <a:t>Introduction</a:t>
            </a:r>
            <a:endParaRPr lang="de-DE" altLang="de-DE" sz="4000" dirty="0">
              <a:latin typeface="Arial" panose="020B0604020202020204" pitchFamily="34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00C1616D-FE3C-4845-B97A-414B7B05ED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1635" y="1283145"/>
            <a:ext cx="3682540" cy="2450794"/>
          </a:xfrm>
          <a:prstGeom prst="rect">
            <a:avLst/>
          </a:prstGeom>
        </p:spPr>
      </p:pic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BD71A675-6032-422B-98F8-56F76E7B6215}"/>
              </a:ext>
            </a:extLst>
          </p:cNvPr>
          <p:cNvSpPr txBox="1">
            <a:spLocks/>
          </p:cNvSpPr>
          <p:nvPr/>
        </p:nvSpPr>
        <p:spPr>
          <a:xfrm>
            <a:off x="6685004" y="4490323"/>
            <a:ext cx="4215868" cy="118722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b="1" dirty="0"/>
              <a:t>Andreas Mantler</a:t>
            </a:r>
          </a:p>
          <a:p>
            <a:pPr marL="0" indent="0" algn="r">
              <a:buNone/>
            </a:pPr>
            <a:r>
              <a:rPr lang="en-US" dirty="0"/>
              <a:t>Senior Graphics Programmer</a:t>
            </a:r>
          </a:p>
          <a:p>
            <a:pPr marL="0" indent="0" algn="r">
              <a:buNone/>
            </a:pPr>
            <a:r>
              <a:rPr lang="en-US" dirty="0"/>
              <a:t>@ Keen Games since 2024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D115893D-C20B-4B8B-8273-FC3972E271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128" y="1285343"/>
            <a:ext cx="3679238" cy="2448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A528287A-13F8-41CA-9B76-7234534D7F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715" y="1982099"/>
            <a:ext cx="1230698" cy="1230698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0FC4ACC1-BC53-464D-B63A-CB53AFB598F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570" y="680083"/>
            <a:ext cx="1166674" cy="1071396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F5B1786D-DA81-46D5-A36E-B62ABD06E1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874569">
            <a:off x="2709668" y="3342958"/>
            <a:ext cx="1166674" cy="1071396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A06F10FC-31EE-49AE-A771-524DF3A41F0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42" y="2234879"/>
            <a:ext cx="1529166" cy="1529166"/>
          </a:xfrm>
          <a:prstGeom prst="rect">
            <a:avLst/>
          </a:prstGeom>
        </p:spPr>
      </p:pic>
      <p:sp>
        <p:nvSpPr>
          <p:cNvPr id="13" name="Rechteck: gefaltete Ecke 12">
            <a:extLst>
              <a:ext uri="{FF2B5EF4-FFF2-40B4-BE49-F238E27FC236}">
                <a16:creationId xmlns:a16="http://schemas.microsoft.com/office/drawing/2014/main" id="{71139B7D-B857-49E7-A128-F51AB792F6F2}"/>
              </a:ext>
            </a:extLst>
          </p:cNvPr>
          <p:cNvSpPr/>
          <p:nvPr/>
        </p:nvSpPr>
        <p:spPr>
          <a:xfrm rot="151197">
            <a:off x="574136" y="3565843"/>
            <a:ext cx="1700485" cy="773223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en-GB" sz="1200" b="1" dirty="0"/>
              <a:t>Julien Koenen</a:t>
            </a:r>
          </a:p>
          <a:p>
            <a:r>
              <a:rPr lang="en-GB" sz="1200" dirty="0"/>
              <a:t>Technical Director</a:t>
            </a:r>
          </a:p>
          <a:p>
            <a:r>
              <a:rPr lang="en-GB" sz="1200" dirty="0"/>
              <a:t>@ Keen Games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286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What is Enshrouded?</a:t>
            </a:r>
            <a:r>
              <a:rPr lang="en-US" noProof="0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 err="1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Introduction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7F6CAB08-0623-4718-9C94-85516B27B4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00" y="3752134"/>
            <a:ext cx="4775200" cy="2579105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130277CA-6567-4FEB-B3F2-2F3A209856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8748" y="4099486"/>
            <a:ext cx="3942652" cy="2217742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E4C4E37F-F719-4494-96FE-DF732D48F1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6238" y="1043903"/>
            <a:ext cx="4240172" cy="2385097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8C1A9DD1-66CF-4F47-A630-F690A22189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590" y="2658219"/>
            <a:ext cx="4125621" cy="2320662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512D380C-B391-435A-A099-77E47DF1138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896" y="1236359"/>
            <a:ext cx="4335704" cy="2438400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A714320B-522C-43BF-A990-875B80A237A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1211" y="2549050"/>
            <a:ext cx="3859155" cy="217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20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What is Enshrouded?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pPr marL="0" indent="0" algn="ctr" fontAlgn="base">
              <a:buNone/>
            </a:pPr>
            <a:endParaRPr lang="en-GB" dirty="0"/>
          </a:p>
          <a:p>
            <a:pPr marL="0" indent="0" algn="ctr" fontAlgn="base">
              <a:buNone/>
            </a:pPr>
            <a:endParaRPr lang="en-GB" dirty="0"/>
          </a:p>
          <a:p>
            <a:pPr marL="0" indent="0" algn="ctr" fontAlgn="base">
              <a:buNone/>
            </a:pPr>
            <a:endParaRPr lang="en-GB" dirty="0"/>
          </a:p>
          <a:p>
            <a:pPr marL="0" indent="0" algn="ctr" fontAlgn="base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 err="1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Introduction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EN_GAMESCOM_2025_TRAILER_PRORES_422">
            <a:hlinkClick r:id="" action="ppaction://media"/>
            <a:extLst>
              <a:ext uri="{FF2B5EF4-FFF2-40B4-BE49-F238E27FC236}">
                <a16:creationId xmlns:a16="http://schemas.microsoft.com/office/drawing/2014/main" id="{7E6C078F-BEDA-4D62-B172-7AB5BBC22F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35187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209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9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8182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pPr marL="0" indent="0" algn="ctr" fontAlgn="base">
              <a:buNone/>
            </a:pPr>
            <a:endParaRPr lang="en-GB" dirty="0"/>
          </a:p>
          <a:p>
            <a:pPr marL="0" indent="0" algn="ctr" fontAlgn="base">
              <a:buNone/>
            </a:pPr>
            <a:endParaRPr lang="en-GB" dirty="0"/>
          </a:p>
          <a:p>
            <a:pPr marL="0" indent="0" algn="ctr" fontAlgn="base">
              <a:buNone/>
            </a:pPr>
            <a:endParaRPr lang="en-GB" dirty="0"/>
          </a:p>
          <a:p>
            <a:pPr marL="0" indent="0" algn="ctr" fontAlgn="base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 err="1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Introduction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C27499C6-4DDD-4CB1-A2F0-811651039B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89000"/>
            <a:ext cx="12192000" cy="5080000"/>
          </a:xfrm>
          <a:prstGeom prst="rect">
            <a:avLst/>
          </a:prstGeom>
        </p:spPr>
      </p:pic>
      <p:sp>
        <p:nvSpPr>
          <p:cNvPr id="9" name="Titel 8">
            <a:extLst>
              <a:ext uri="{FF2B5EF4-FFF2-40B4-BE49-F238E27FC236}">
                <a16:creationId xmlns:a16="http://schemas.microsoft.com/office/drawing/2014/main" id="{85C389D7-30CB-49DE-B465-D156FEA72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73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rafik 17">
            <a:extLst>
              <a:ext uri="{FF2B5EF4-FFF2-40B4-BE49-F238E27FC236}">
                <a16:creationId xmlns:a16="http://schemas.microsoft.com/office/drawing/2014/main" id="{9E05B46B-4FFF-4223-9E17-5926C16882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1455" y="704307"/>
            <a:ext cx="4260248" cy="2396389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15757E47-9881-40D1-9EB0-86F2EBC48C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41" y="1401734"/>
            <a:ext cx="3540610" cy="1991593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de-DE" noProof="0" dirty="0"/>
              <a:t>W</a:t>
            </a:r>
            <a:r>
              <a:rPr lang="en-DE" dirty="0" err="1"/>
              <a:t>hy</a:t>
            </a:r>
            <a:r>
              <a:rPr lang="en-DE" dirty="0"/>
              <a:t> Water?</a:t>
            </a: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lang="de-DE" altLang="de-DE" sz="4000" dirty="0">
                <a:solidFill>
                  <a:srgbClr val="E8EAED"/>
                </a:solidFill>
                <a:latin typeface="inherit"/>
              </a:rPr>
              <a:t> </a:t>
            </a:r>
            <a:r>
              <a:rPr lang="de-DE" altLang="de-DE" sz="4000" dirty="0" err="1">
                <a:solidFill>
                  <a:srgbClr val="E8EAED"/>
                </a:solidFill>
                <a:latin typeface="inherit"/>
              </a:rPr>
              <a:t>Introduction</a:t>
            </a:r>
            <a:r>
              <a:rPr lang="de-DE" altLang="de-DE" sz="4000" dirty="0">
                <a:solidFill>
                  <a:srgbClr val="E8EAED"/>
                </a:solidFill>
                <a:latin typeface="inherit"/>
              </a:rPr>
              <a:t> 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Inhaltsplatzhalter 7">
            <a:extLst>
              <a:ext uri="{FF2B5EF4-FFF2-40B4-BE49-F238E27FC236}">
                <a16:creationId xmlns:a16="http://schemas.microsoft.com/office/drawing/2014/main" id="{6AE06275-B475-4D57-B839-857D13EFB1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0799" y="3362979"/>
            <a:ext cx="4121855" cy="2318543"/>
          </a:xfr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90F7E0E9-CD64-4CD9-8B71-2BB19B8785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79" y="3554442"/>
            <a:ext cx="3443935" cy="1935619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C24A31C0-F734-45A8-B578-3E0CFB4C630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1824" y="2216383"/>
            <a:ext cx="5218359" cy="293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399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US" noProof="0" dirty="0"/>
              <a:t>Requirements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pPr fontAlgn="base"/>
            <a:endParaRPr lang="en-GB" dirty="0"/>
          </a:p>
          <a:p>
            <a:pPr fontAlgn="base"/>
            <a:r>
              <a:rPr lang="en-GB" dirty="0"/>
              <a:t>Dynamic</a:t>
            </a:r>
            <a:r>
              <a:rPr lang="en-DE" dirty="0"/>
              <a:t> / Simulated</a:t>
            </a:r>
          </a:p>
          <a:p>
            <a:pPr fontAlgn="base"/>
            <a:r>
              <a:rPr lang="en-GB" dirty="0"/>
              <a:t>Work with dynamic 3D voxel based world</a:t>
            </a:r>
          </a:p>
          <a:p>
            <a:pPr fontAlgn="base"/>
            <a:r>
              <a:rPr lang="en-GB" dirty="0"/>
              <a:t>Gameplay interactions: Players, NPCs, Enemies, Fire, …</a:t>
            </a:r>
            <a:endParaRPr lang="en-DE" dirty="0"/>
          </a:p>
          <a:p>
            <a:pPr fontAlgn="base"/>
            <a:r>
              <a:rPr lang="en-DE" dirty="0"/>
              <a:t>Believable and Predict</a:t>
            </a:r>
            <a:r>
              <a:rPr lang="de-DE" dirty="0"/>
              <a:t>a</a:t>
            </a:r>
            <a:r>
              <a:rPr lang="en-DE" dirty="0"/>
              <a:t>b</a:t>
            </a:r>
            <a:r>
              <a:rPr lang="de-DE" dirty="0"/>
              <a:t>l</a:t>
            </a:r>
            <a:r>
              <a:rPr lang="en-DE" dirty="0"/>
              <a:t>e </a:t>
            </a:r>
            <a:r>
              <a:rPr lang="de-DE" dirty="0"/>
              <a:t>M</a:t>
            </a:r>
            <a:r>
              <a:rPr lang="en-DE" dirty="0"/>
              <a:t>o</a:t>
            </a:r>
            <a:r>
              <a:rPr lang="de-DE" dirty="0"/>
              <a:t>v</a:t>
            </a:r>
            <a:r>
              <a:rPr lang="en-DE" dirty="0"/>
              <a:t>e</a:t>
            </a:r>
            <a:r>
              <a:rPr lang="de-DE" dirty="0"/>
              <a:t>m</a:t>
            </a:r>
            <a:r>
              <a:rPr lang="en-DE" dirty="0"/>
              <a:t>e</a:t>
            </a:r>
            <a:r>
              <a:rPr lang="de-DE" dirty="0"/>
              <a:t>n</a:t>
            </a:r>
            <a:r>
              <a:rPr lang="en-DE" dirty="0"/>
              <a:t>t</a:t>
            </a:r>
            <a:endParaRPr lang="en-GB" dirty="0"/>
          </a:p>
          <a:p>
            <a:pPr fontAlgn="base"/>
            <a:r>
              <a:rPr lang="en-DE" dirty="0"/>
              <a:t>Soft </a:t>
            </a:r>
            <a:r>
              <a:rPr lang="en-GB" dirty="0"/>
              <a:t>Real-Time</a:t>
            </a:r>
            <a:endParaRPr lang="en-DE" dirty="0"/>
          </a:p>
          <a:p>
            <a:pPr fontAlgn="base"/>
            <a:r>
              <a:rPr lang="en-DE" dirty="0"/>
              <a:t>Fixed memory budget</a:t>
            </a:r>
            <a:endParaRPr lang="en-GB" dirty="0"/>
          </a:p>
          <a:p>
            <a:pPr fontAlgn="base"/>
            <a:r>
              <a:rPr lang="en-GB" dirty="0"/>
              <a:t>Multiplayer (authoritative server, replication)</a:t>
            </a:r>
            <a:endParaRPr lang="en-DE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 err="1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Introduction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19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State of the Art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pPr fontAlgn="base"/>
            <a:endParaRPr lang="en-GB" dirty="0"/>
          </a:p>
          <a:p>
            <a:pPr fontAlgn="base"/>
            <a:r>
              <a:rPr lang="en-GB" dirty="0"/>
              <a:t>Most games have static 2D planar water surfaces</a:t>
            </a:r>
          </a:p>
          <a:p>
            <a:pPr lvl="1" fontAlgn="base"/>
            <a:r>
              <a:rPr lang="en-GB" dirty="0"/>
              <a:t>Even close relatives: Teardown, </a:t>
            </a:r>
            <a:r>
              <a:rPr lang="en-GB" dirty="0" err="1"/>
              <a:t>Valheim</a:t>
            </a:r>
            <a:r>
              <a:rPr lang="en-GB" dirty="0"/>
              <a:t>, …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Simulated water is usually limited</a:t>
            </a:r>
          </a:p>
          <a:p>
            <a:pPr lvl="1" fontAlgn="base"/>
            <a:r>
              <a:rPr lang="en-GB" dirty="0"/>
              <a:t>Hydrophobia, From Dust, 7 Days to Die: 2.5D simulation</a:t>
            </a:r>
          </a:p>
          <a:p>
            <a:pPr lvl="1" fontAlgn="base"/>
            <a:r>
              <a:rPr lang="en-GB" dirty="0"/>
              <a:t>Minecraft: Voxels expand by limited distance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Academic Research usually too fine-grained/cost intensive and not client-server ready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 err="1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Introduction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8692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 err="1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Introduction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857B1295-97E3-4379-8837-38A518DF40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087" y="611749"/>
            <a:ext cx="10275689" cy="5634502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4EF0B84B-A1ED-451B-8D0D-3FB28AC973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087" y="4475037"/>
            <a:ext cx="2483897" cy="1984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225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US" noProof="0" dirty="0"/>
              <a:t>Simulation – Columns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Simulation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81A628F-FBD0-487E-A68F-C6E896F4CC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064" y="1333311"/>
            <a:ext cx="6569204" cy="4843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endParaRPr lang="en-US" noProof="0" dirty="0"/>
          </a:p>
          <a:p>
            <a:endParaRPr lang="en-US" dirty="0"/>
          </a:p>
          <a:p>
            <a:r>
              <a:rPr lang="en-US" noProof="0" dirty="0"/>
              <a:t>Bottom &amp; Height</a:t>
            </a:r>
          </a:p>
          <a:p>
            <a:r>
              <a:rPr lang="en-US" dirty="0"/>
              <a:t>Fluid section</a:t>
            </a:r>
            <a:endParaRPr lang="en-US" noProof="0" dirty="0"/>
          </a:p>
          <a:p>
            <a:r>
              <a:rPr lang="en-US" dirty="0"/>
              <a:t>Displacement section</a:t>
            </a:r>
          </a:p>
          <a:p>
            <a:pPr lvl="1"/>
            <a:r>
              <a:rPr lang="en-US" dirty="0"/>
              <a:t>Terrain/buildings</a:t>
            </a:r>
            <a:r>
              <a:rPr lang="en-DE" dirty="0"/>
              <a:t>/blocker</a:t>
            </a:r>
            <a:endParaRPr lang="en-US" noProof="0" dirty="0"/>
          </a:p>
        </p:txBody>
      </p:sp>
      <p:sp>
        <p:nvSpPr>
          <p:cNvPr id="5" name="Rechteck 4">
            <a:extLst>
              <a:ext uri="{FF2B5EF4-FFF2-40B4-BE49-F238E27FC236}">
                <a16:creationId xmlns:a16="http://schemas.microsoft.com/office/drawing/2014/main" id="{769B6B72-ACB1-4DC5-A849-00CBB7F81D07}"/>
              </a:ext>
            </a:extLst>
          </p:cNvPr>
          <p:cNvSpPr/>
          <p:nvPr/>
        </p:nvSpPr>
        <p:spPr>
          <a:xfrm>
            <a:off x="7611762" y="988541"/>
            <a:ext cx="4324865" cy="26814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718DB88A-9341-4463-8A78-191CE90E7DEB}"/>
              </a:ext>
            </a:extLst>
          </p:cNvPr>
          <p:cNvSpPr/>
          <p:nvPr/>
        </p:nvSpPr>
        <p:spPr>
          <a:xfrm>
            <a:off x="8765060" y="3596029"/>
            <a:ext cx="3171568" cy="26814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558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US" dirty="0"/>
              <a:t>Simulation – Columns</a:t>
            </a: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Simulation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81A628F-FBD0-487E-A68F-C6E896F4CC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064" y="1333311"/>
            <a:ext cx="6569204" cy="4843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endParaRPr lang="en-US" noProof="0" dirty="0"/>
          </a:p>
          <a:p>
            <a:endParaRPr lang="en-US" dirty="0"/>
          </a:p>
          <a:p>
            <a:r>
              <a:rPr lang="en-US" noProof="0" dirty="0"/>
              <a:t>Bottom &amp; Height</a:t>
            </a:r>
          </a:p>
          <a:p>
            <a:r>
              <a:rPr lang="en-US" dirty="0"/>
              <a:t>Fluid sections</a:t>
            </a:r>
            <a:endParaRPr lang="en-US" noProof="0" dirty="0"/>
          </a:p>
          <a:p>
            <a:r>
              <a:rPr lang="en-US" dirty="0"/>
              <a:t>Displacement sections</a:t>
            </a:r>
          </a:p>
          <a:p>
            <a:pPr lvl="1"/>
            <a:r>
              <a:rPr lang="en-US" dirty="0"/>
              <a:t>Terrain/buildings</a:t>
            </a:r>
            <a:r>
              <a:rPr lang="en-US" noProof="0" dirty="0"/>
              <a:t> </a:t>
            </a:r>
          </a:p>
          <a:p>
            <a:pPr lvl="2"/>
            <a:endParaRPr lang="en-US" dirty="0"/>
          </a:p>
          <a:p>
            <a:r>
              <a:rPr lang="en-US" noProof="0" dirty="0"/>
              <a:t>Stackable!</a:t>
            </a:r>
          </a:p>
        </p:txBody>
      </p:sp>
    </p:spTree>
    <p:extLst>
      <p:ext uri="{BB962C8B-B14F-4D97-AF65-F5344CB8AC3E}">
        <p14:creationId xmlns:p14="http://schemas.microsoft.com/office/powerpoint/2010/main" val="4128565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FDEE3F3-B8DE-4CD4-BC37-28935217E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3305"/>
          </a:xfrm>
        </p:spPr>
        <p:txBody>
          <a:bodyPr/>
          <a:lstStyle/>
          <a:p>
            <a:r>
              <a:rPr lang="de-DE" dirty="0"/>
              <a:t>S</a:t>
            </a:r>
            <a:r>
              <a:rPr lang="en-DE" dirty="0" err="1"/>
              <a:t>i</a:t>
            </a:r>
            <a:r>
              <a:rPr lang="de-DE" dirty="0"/>
              <a:t>m</a:t>
            </a:r>
            <a:r>
              <a:rPr lang="en-DE" dirty="0"/>
              <a:t>u</a:t>
            </a:r>
            <a:r>
              <a:rPr lang="de-DE" dirty="0"/>
              <a:t>l</a:t>
            </a:r>
            <a:r>
              <a:rPr lang="en-DE" dirty="0"/>
              <a:t>a</a:t>
            </a:r>
            <a:r>
              <a:rPr lang="de-DE" dirty="0"/>
              <a:t>t</a:t>
            </a:r>
            <a:r>
              <a:rPr lang="en-DE" dirty="0" err="1"/>
              <a:t>i</a:t>
            </a:r>
            <a:r>
              <a:rPr lang="de-DE" dirty="0"/>
              <a:t>o</a:t>
            </a:r>
            <a:r>
              <a:rPr lang="en-DE" dirty="0"/>
              <a:t>n - </a:t>
            </a:r>
            <a:r>
              <a:rPr lang="de-DE" dirty="0"/>
              <a:t>C</a:t>
            </a:r>
            <a:r>
              <a:rPr lang="en-DE" dirty="0"/>
              <a:t>o</a:t>
            </a:r>
            <a:r>
              <a:rPr lang="de-DE" dirty="0"/>
              <a:t>l</a:t>
            </a:r>
            <a:r>
              <a:rPr lang="en-DE" dirty="0"/>
              <a:t>u</a:t>
            </a:r>
            <a:r>
              <a:rPr lang="de-DE" dirty="0"/>
              <a:t>m</a:t>
            </a:r>
            <a:r>
              <a:rPr lang="en-DE" dirty="0"/>
              <a:t>n</a:t>
            </a:r>
            <a:r>
              <a:rPr lang="de-DE" dirty="0"/>
              <a:t>s</a:t>
            </a:r>
            <a:endParaRPr lang="en-DE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D4F0EC23-A29A-42F9-900B-C4C105B681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9803" y="1098964"/>
            <a:ext cx="8572394" cy="5239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9791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729D506A-2973-4EAC-B89A-13C944595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DE"/>
          </a:p>
        </p:txBody>
      </p:sp>
      <p:pic>
        <p:nvPicPr>
          <p:cNvPr id="7" name="Inhaltsplatzhalter 4">
            <a:extLst>
              <a:ext uri="{FF2B5EF4-FFF2-40B4-BE49-F238E27FC236}">
                <a16:creationId xmlns:a16="http://schemas.microsoft.com/office/drawing/2014/main" id="{9F3DB93D-C0E8-4586-AC85-9454331FA5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80" y="246725"/>
            <a:ext cx="10803946" cy="5782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5547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US" dirty="0"/>
              <a:t>Simulation – </a:t>
            </a:r>
            <a:r>
              <a:rPr lang="en-DE" dirty="0"/>
              <a:t>C</a:t>
            </a:r>
            <a:r>
              <a:rPr lang="de-DE" dirty="0"/>
              <a:t>h</a:t>
            </a:r>
            <a:r>
              <a:rPr lang="en-DE" dirty="0"/>
              <a:t>u</a:t>
            </a:r>
            <a:r>
              <a:rPr lang="de-DE" dirty="0"/>
              <a:t>n</a:t>
            </a:r>
            <a:r>
              <a:rPr lang="en-DE" dirty="0"/>
              <a:t>k</a:t>
            </a:r>
            <a:r>
              <a:rPr lang="de-DE" dirty="0"/>
              <a:t>s</a:t>
            </a: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Simulation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Inhaltsplatzhalter 7">
            <a:extLst>
              <a:ext uri="{FF2B5EF4-FFF2-40B4-BE49-F238E27FC236}">
                <a16:creationId xmlns:a16="http://schemas.microsoft.com/office/drawing/2014/main" id="{D0F9834A-0516-4EC5-AB7E-C956F8B51D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207751"/>
            <a:ext cx="10515600" cy="2336359"/>
          </a:xfr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F53B0B1E-0139-41D7-B1C9-DEEA9F28E8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483" y="3627676"/>
            <a:ext cx="11231034" cy="270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4326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>
            <a:extLst>
              <a:ext uri="{FF2B5EF4-FFF2-40B4-BE49-F238E27FC236}">
                <a16:creationId xmlns:a16="http://schemas.microsoft.com/office/drawing/2014/main" id="{EAAD20E1-F76A-4C43-8017-C6AC236314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80" y="244800"/>
            <a:ext cx="10803946" cy="5766563"/>
          </a:xfrm>
        </p:spPr>
      </p:pic>
    </p:spTree>
    <p:extLst>
      <p:ext uri="{BB962C8B-B14F-4D97-AF65-F5344CB8AC3E}">
        <p14:creationId xmlns:p14="http://schemas.microsoft.com/office/powerpoint/2010/main" val="36332999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endParaRPr lang="en-US" noProof="0" dirty="0"/>
          </a:p>
          <a:p>
            <a:r>
              <a:rPr lang="en-US" dirty="0"/>
              <a:t>TODO: Editor debug view of simulated &amp; replicated chunks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Simulation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88E0D6D8-76B1-49CD-9EF1-C05F7F6910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1037"/>
            <a:ext cx="12192000" cy="5171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9106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US" noProof="0" dirty="0"/>
              <a:t>Rendering Water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pPr fontAlgn="base"/>
            <a:endParaRPr lang="en-GB" dirty="0"/>
          </a:p>
          <a:p>
            <a:pPr fontAlgn="base"/>
            <a:r>
              <a:rPr lang="en-GB" dirty="0"/>
              <a:t>Focus here is </a:t>
            </a:r>
            <a:r>
              <a:rPr lang="en-GB" b="1" dirty="0"/>
              <a:t>GPU Representation</a:t>
            </a:r>
            <a:r>
              <a:rPr lang="en-GB" dirty="0"/>
              <a:t> and </a:t>
            </a:r>
            <a:r>
              <a:rPr lang="en-GB" b="1" dirty="0"/>
              <a:t>Surface Phenomena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For (water) </a:t>
            </a:r>
            <a:r>
              <a:rPr lang="en-GB" dirty="0" err="1"/>
              <a:t>volumetrics</a:t>
            </a:r>
            <a:r>
              <a:rPr lang="en-GB" dirty="0"/>
              <a:t> please check out Philipp Krause’s talk:</a:t>
            </a:r>
          </a:p>
          <a:p>
            <a:pPr lvl="1" fontAlgn="base"/>
            <a:r>
              <a:rPr lang="en-GB" dirty="0"/>
              <a:t>“The Fog is Lifting, Volumetric Rendering in Enshrouded”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For more (water?) VFX tech insights there’s Lukas Feller’s talk:</a:t>
            </a:r>
          </a:p>
          <a:p>
            <a:pPr lvl="1" fontAlgn="base"/>
            <a:r>
              <a:rPr lang="en-GB" dirty="0"/>
              <a:t>“Lessons learned from shipping a GPU Particle System”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539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From Columns to Voxels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pPr fontAlgn="base"/>
            <a:endParaRPr lang="en-GB" dirty="0"/>
          </a:p>
          <a:p>
            <a:pPr fontAlgn="base"/>
            <a:r>
              <a:rPr lang="en-GB" dirty="0"/>
              <a:t>System dependency: Renderer -&gt; Water Simulation Client</a:t>
            </a:r>
          </a:p>
          <a:p>
            <a:pPr fontAlgn="base"/>
            <a:r>
              <a:rPr lang="en-GB" dirty="0"/>
              <a:t>Everything </a:t>
            </a:r>
            <a:r>
              <a:rPr lang="en-GB" dirty="0" err="1"/>
              <a:t>voxelized</a:t>
            </a:r>
            <a:r>
              <a:rPr lang="en-GB" dirty="0"/>
              <a:t> here</a:t>
            </a:r>
          </a:p>
          <a:p>
            <a:pPr fontAlgn="base"/>
            <a:r>
              <a:rPr lang="en-GB" dirty="0"/>
              <a:t>Fetch queued “dirty boxes” each frame to trigger updates</a:t>
            </a:r>
          </a:p>
          <a:p>
            <a:pPr fontAlgn="base"/>
            <a:r>
              <a:rPr lang="en-GB" dirty="0"/>
              <a:t>Dirty boxes are 3D voxel bounding boxes</a:t>
            </a:r>
          </a:p>
          <a:p>
            <a:pPr fontAlgn="base"/>
            <a:r>
              <a:rPr lang="en-GB" dirty="0"/>
              <a:t>Simple interface: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72FFBE1-1B4F-4DCC-9809-E9BFBA9EC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04" y="4552966"/>
            <a:ext cx="11880792" cy="119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5773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Data Considerations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Observations:</a:t>
            </a:r>
          </a:p>
          <a:p>
            <a:pPr lvl="1" fontAlgn="base"/>
            <a:r>
              <a:rPr lang="en-GB" dirty="0"/>
              <a:t>Way too many 0.5³m³ voxels in a 10k x 10k x 4k world</a:t>
            </a:r>
          </a:p>
          <a:p>
            <a:pPr lvl="1" fontAlgn="base"/>
            <a:r>
              <a:rPr lang="en-GB" dirty="0"/>
              <a:t>Most voxels are either completely empty or completely filled with water</a:t>
            </a:r>
          </a:p>
          <a:p>
            <a:pPr lvl="1" fontAlgn="base">
              <a:buFont typeface="Symbol" panose="05050102010706020507" pitchFamily="18" charset="2"/>
              <a:buChar char="Þ"/>
            </a:pPr>
            <a:r>
              <a:rPr lang="en-GB" dirty="0"/>
              <a:t>Voxels containing a water surface are most interesting</a:t>
            </a:r>
          </a:p>
          <a:p>
            <a:pPr marL="457200" lvl="1" indent="0" fontAlgn="base">
              <a:buNone/>
            </a:pPr>
            <a:endParaRPr lang="en-GB" dirty="0"/>
          </a:p>
          <a:p>
            <a:pPr lvl="1" fontAlgn="base"/>
            <a:r>
              <a:rPr lang="en-GB" dirty="0"/>
              <a:t>Voxels are blocky, but we want a smooth representation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Idea:</a:t>
            </a:r>
          </a:p>
          <a:p>
            <a:pPr lvl="1" fontAlgn="base"/>
            <a:r>
              <a:rPr lang="en-GB" dirty="0"/>
              <a:t>Convert voxels to SDF grid only close to water surfaces</a:t>
            </a:r>
          </a:p>
          <a:p>
            <a:pPr lvl="1" fontAlgn="base"/>
            <a:r>
              <a:rPr lang="en-GB" dirty="0"/>
              <a:t>Store SDF in a sparse GPU-friendly data structure</a:t>
            </a:r>
          </a:p>
          <a:p>
            <a:pPr lvl="1" fontAlgn="base"/>
            <a:r>
              <a:rPr lang="en-GB" dirty="0"/>
              <a:t>Partition sparse space into either full or empty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694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The Brick Tree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pPr fontAlgn="base"/>
            <a:r>
              <a:rPr lang="en-GB" sz="1600" dirty="0"/>
              <a:t>Sparse octree, nodes with water surfaces are subdivided to desired LOD</a:t>
            </a:r>
          </a:p>
          <a:p>
            <a:pPr fontAlgn="base"/>
            <a:r>
              <a:rPr lang="en-GB" sz="1600" dirty="0"/>
              <a:t>Empty and full octree nodes do not get subdivided</a:t>
            </a:r>
          </a:p>
          <a:p>
            <a:pPr fontAlgn="base"/>
            <a:r>
              <a:rPr lang="en-GB" sz="1600" dirty="0"/>
              <a:t>Leaf nodes are “Bricks”</a:t>
            </a:r>
          </a:p>
          <a:p>
            <a:pPr fontAlgn="base"/>
            <a:r>
              <a:rPr lang="en-GB" sz="1600" dirty="0"/>
              <a:t>Brick: 6x6x6 8bit SDF values with interpolation border (so 8x8x8 = 512bytes)</a:t>
            </a:r>
          </a:p>
          <a:p>
            <a:pPr fontAlgn="base"/>
            <a:r>
              <a:rPr lang="en-GB" sz="1600" dirty="0"/>
              <a:t>Octree nodes are allocated from a node pool buffer, synced between CPU &amp; GPU</a:t>
            </a:r>
          </a:p>
          <a:p>
            <a:pPr fontAlgn="base"/>
            <a:r>
              <a:rPr lang="en-GB" sz="1600" dirty="0"/>
              <a:t>Bricks are stored separate, in a 3D texture (atlas/virtual texture/page table)</a:t>
            </a:r>
          </a:p>
          <a:p>
            <a:pPr marL="0" indent="0">
              <a:buNone/>
            </a:pPr>
            <a:br>
              <a:rPr lang="en-GB" sz="1600" dirty="0"/>
            </a:br>
            <a:br>
              <a:rPr lang="en-GB" sz="1600" dirty="0"/>
            </a:b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1EB444BF-7CCE-41ED-A11A-AD7A782F84C8}"/>
              </a:ext>
            </a:extLst>
          </p:cNvPr>
          <p:cNvGrpSpPr/>
          <p:nvPr/>
        </p:nvGrpSpPr>
        <p:grpSpPr>
          <a:xfrm>
            <a:off x="7223856" y="3240955"/>
            <a:ext cx="3655302" cy="2891953"/>
            <a:chOff x="7223856" y="3240955"/>
            <a:chExt cx="3655302" cy="2891953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9A57EC8E-A0C5-4861-822E-B7A181ACD19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87205" y="3240955"/>
              <a:ext cx="2891953" cy="2891953"/>
            </a:xfrm>
            <a:prstGeom prst="rect">
              <a:avLst/>
            </a:prstGeom>
          </p:spPr>
        </p:pic>
        <p:cxnSp>
          <p:nvCxnSpPr>
            <p:cNvPr id="175" name="Gerade Verbindung mit Pfeil 174">
              <a:extLst>
                <a:ext uri="{FF2B5EF4-FFF2-40B4-BE49-F238E27FC236}">
                  <a16:creationId xmlns:a16="http://schemas.microsoft.com/office/drawing/2014/main" id="{FBF6E64E-3685-4BF8-8293-56037387B75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223856" y="4461674"/>
              <a:ext cx="577660" cy="1"/>
            </a:xfrm>
            <a:prstGeom prst="straightConnector1">
              <a:avLst/>
            </a:prstGeom>
            <a:ln w="9525" cap="flat" cmpd="sng" algn="ctr">
              <a:solidFill>
                <a:schemeClr val="dk1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</p:grp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08B76396-C4AD-4E8D-8927-FDEB1DF2965F}"/>
              </a:ext>
            </a:extLst>
          </p:cNvPr>
          <p:cNvGrpSpPr/>
          <p:nvPr/>
        </p:nvGrpSpPr>
        <p:grpSpPr>
          <a:xfrm>
            <a:off x="2639222" y="3554777"/>
            <a:ext cx="4417482" cy="2541171"/>
            <a:chOff x="2639222" y="3554777"/>
            <a:chExt cx="4417482" cy="2541171"/>
          </a:xfrm>
        </p:grpSpPr>
        <p:sp>
          <p:nvSpPr>
            <p:cNvPr id="97" name="Rechteck 96">
              <a:extLst>
                <a:ext uri="{FF2B5EF4-FFF2-40B4-BE49-F238E27FC236}">
                  <a16:creationId xmlns:a16="http://schemas.microsoft.com/office/drawing/2014/main" id="{08A50BE9-3FAB-4F3F-8B56-AF70426BD7AB}"/>
                </a:ext>
              </a:extLst>
            </p:cNvPr>
            <p:cNvSpPr/>
            <p:nvPr/>
          </p:nvSpPr>
          <p:spPr>
            <a:xfrm>
              <a:off x="4742555" y="4015079"/>
              <a:ext cx="302867" cy="8935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5" name="Rechteck 94">
              <a:extLst>
                <a:ext uri="{FF2B5EF4-FFF2-40B4-BE49-F238E27FC236}">
                  <a16:creationId xmlns:a16="http://schemas.microsoft.com/office/drawing/2014/main" id="{391EAA7F-EEC0-487D-91C5-23EDFD2AA98A}"/>
                </a:ext>
              </a:extLst>
            </p:cNvPr>
            <p:cNvSpPr/>
            <p:nvPr/>
          </p:nvSpPr>
          <p:spPr>
            <a:xfrm>
              <a:off x="4445041" y="4912956"/>
              <a:ext cx="595580" cy="29812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3" name="Rechteck 172">
              <a:extLst>
                <a:ext uri="{FF2B5EF4-FFF2-40B4-BE49-F238E27FC236}">
                  <a16:creationId xmlns:a16="http://schemas.microsoft.com/office/drawing/2014/main" id="{688E45E6-3CCA-4A04-8539-B6A3C2EC5715}"/>
                </a:ext>
              </a:extLst>
            </p:cNvPr>
            <p:cNvSpPr/>
            <p:nvPr/>
          </p:nvSpPr>
          <p:spPr>
            <a:xfrm>
              <a:off x="4445935" y="5214727"/>
              <a:ext cx="603031" cy="298129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2" name="Rechteck 171">
              <a:extLst>
                <a:ext uri="{FF2B5EF4-FFF2-40B4-BE49-F238E27FC236}">
                  <a16:creationId xmlns:a16="http://schemas.microsoft.com/office/drawing/2014/main" id="{41DD8D06-D73D-462E-A554-E5175F6E5017}"/>
                </a:ext>
              </a:extLst>
            </p:cNvPr>
            <p:cNvSpPr/>
            <p:nvPr/>
          </p:nvSpPr>
          <p:spPr>
            <a:xfrm>
              <a:off x="5041524" y="4007639"/>
              <a:ext cx="303478" cy="150688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1" name="Rechteck 170">
              <a:extLst>
                <a:ext uri="{FF2B5EF4-FFF2-40B4-BE49-F238E27FC236}">
                  <a16:creationId xmlns:a16="http://schemas.microsoft.com/office/drawing/2014/main" id="{0BFF75C0-6EE5-4044-9A2F-0FC867C45BEB}"/>
                </a:ext>
              </a:extLst>
            </p:cNvPr>
            <p:cNvSpPr/>
            <p:nvPr/>
          </p:nvSpPr>
          <p:spPr>
            <a:xfrm>
              <a:off x="4445440" y="5516754"/>
              <a:ext cx="297493" cy="293593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0" name="Rechteck 169">
              <a:extLst>
                <a:ext uri="{FF2B5EF4-FFF2-40B4-BE49-F238E27FC236}">
                  <a16:creationId xmlns:a16="http://schemas.microsoft.com/office/drawing/2014/main" id="{B5B45A76-867E-4A71-BC89-D75D215006B1}"/>
                </a:ext>
              </a:extLst>
            </p:cNvPr>
            <p:cNvSpPr/>
            <p:nvPr/>
          </p:nvSpPr>
          <p:spPr>
            <a:xfrm>
              <a:off x="5348489" y="5516754"/>
              <a:ext cx="286554" cy="293593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9" name="Rechteck 168">
              <a:extLst>
                <a:ext uri="{FF2B5EF4-FFF2-40B4-BE49-F238E27FC236}">
                  <a16:creationId xmlns:a16="http://schemas.microsoft.com/office/drawing/2014/main" id="{DD89A3BB-CE03-4969-BD0C-3BAFE792E718}"/>
                </a:ext>
              </a:extLst>
            </p:cNvPr>
            <p:cNvSpPr/>
            <p:nvPr/>
          </p:nvSpPr>
          <p:spPr>
            <a:xfrm>
              <a:off x="4746885" y="5514791"/>
              <a:ext cx="595557" cy="295819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" name="Rechteck 167">
              <a:extLst>
                <a:ext uri="{FF2B5EF4-FFF2-40B4-BE49-F238E27FC236}">
                  <a16:creationId xmlns:a16="http://schemas.microsoft.com/office/drawing/2014/main" id="{0AB293D2-83A5-48C7-893A-89E86FCB60BA}"/>
                </a:ext>
              </a:extLst>
            </p:cNvPr>
            <p:cNvSpPr/>
            <p:nvPr/>
          </p:nvSpPr>
          <p:spPr>
            <a:xfrm>
              <a:off x="5342936" y="4011170"/>
              <a:ext cx="296870" cy="150361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7" name="Rechteck 166">
              <a:extLst>
                <a:ext uri="{FF2B5EF4-FFF2-40B4-BE49-F238E27FC236}">
                  <a16:creationId xmlns:a16="http://schemas.microsoft.com/office/drawing/2014/main" id="{3B8420B0-9A4B-4CDA-8458-469C4592A205}"/>
                </a:ext>
              </a:extLst>
            </p:cNvPr>
            <p:cNvSpPr/>
            <p:nvPr/>
          </p:nvSpPr>
          <p:spPr>
            <a:xfrm>
              <a:off x="5638995" y="4007639"/>
              <a:ext cx="596548" cy="1796251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12" name="Gerader Verbinder 111">
              <a:extLst>
                <a:ext uri="{FF2B5EF4-FFF2-40B4-BE49-F238E27FC236}">
                  <a16:creationId xmlns:a16="http://schemas.microsoft.com/office/drawing/2014/main" id="{CF1D389A-5404-4C25-81CB-6019D54EE92D}"/>
                </a:ext>
              </a:extLst>
            </p:cNvPr>
            <p:cNvCxnSpPr>
              <a:cxnSpLocks/>
              <a:stCxn id="28" idx="3"/>
            </p:cNvCxnSpPr>
            <p:nvPr/>
          </p:nvCxnSpPr>
          <p:spPr>
            <a:xfrm>
              <a:off x="2643737" y="4913582"/>
              <a:ext cx="1793872" cy="89788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14" name="Gerader Verbinder 113">
              <a:extLst>
                <a:ext uri="{FF2B5EF4-FFF2-40B4-BE49-F238E27FC236}">
                  <a16:creationId xmlns:a16="http://schemas.microsoft.com/office/drawing/2014/main" id="{806DF34F-645B-481B-9525-1350344F596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39222" y="4007639"/>
              <a:ext cx="1798387" cy="461719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116" name="Rechteck 115">
              <a:extLst>
                <a:ext uri="{FF2B5EF4-FFF2-40B4-BE49-F238E27FC236}">
                  <a16:creationId xmlns:a16="http://schemas.microsoft.com/office/drawing/2014/main" id="{D50F6118-76BE-4E36-B349-065E21BC699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442937" y="4010610"/>
              <a:ext cx="1800000" cy="1800000"/>
            </a:xfrm>
            <a:prstGeom prst="rect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19" name="Gerader Verbinder 118">
              <a:extLst>
                <a:ext uri="{FF2B5EF4-FFF2-40B4-BE49-F238E27FC236}">
                  <a16:creationId xmlns:a16="http://schemas.microsoft.com/office/drawing/2014/main" id="{FC0EAA9A-1568-461E-9527-3A009BCC7A1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43969" y="3560720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0" name="Gerader Verbinder 119">
              <a:extLst>
                <a:ext uri="{FF2B5EF4-FFF2-40B4-BE49-F238E27FC236}">
                  <a16:creationId xmlns:a16="http://schemas.microsoft.com/office/drawing/2014/main" id="{8DCFFAA4-0897-4C8F-A214-1059ADD90A5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43969" y="5372608"/>
              <a:ext cx="810479" cy="435031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1" name="Gerader Verbinder 120">
              <a:extLst>
                <a:ext uri="{FF2B5EF4-FFF2-40B4-BE49-F238E27FC236}">
                  <a16:creationId xmlns:a16="http://schemas.microsoft.com/office/drawing/2014/main" id="{384BABA9-F291-40D6-A2B6-4B147A70899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443969" y="3560720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2" name="Gerader Verbinder 121">
              <a:extLst>
                <a:ext uri="{FF2B5EF4-FFF2-40B4-BE49-F238E27FC236}">
                  <a16:creationId xmlns:a16="http://schemas.microsoft.com/office/drawing/2014/main" id="{DA34A6A9-DC4C-4ECB-8E79-EB7836DE720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54447" y="3554777"/>
              <a:ext cx="0" cy="18178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3" name="Gerader Verbinder 122">
              <a:extLst>
                <a:ext uri="{FF2B5EF4-FFF2-40B4-BE49-F238E27FC236}">
                  <a16:creationId xmlns:a16="http://schemas.microsoft.com/office/drawing/2014/main" id="{B3881F0E-8C34-4DBC-BDDB-0A072B5A7549}"/>
                </a:ext>
              </a:extLst>
            </p:cNvPr>
            <p:cNvCxnSpPr>
              <a:cxnSpLocks/>
            </p:cNvCxnSpPr>
            <p:nvPr/>
          </p:nvCxnSpPr>
          <p:spPr>
            <a:xfrm>
              <a:off x="5254447" y="3560720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4" name="Gerader Verbinder 123">
              <a:extLst>
                <a:ext uri="{FF2B5EF4-FFF2-40B4-BE49-F238E27FC236}">
                  <a16:creationId xmlns:a16="http://schemas.microsoft.com/office/drawing/2014/main" id="{FB84325D-706A-4B19-B15D-FCDC3ABB26C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73239" y="3565370"/>
              <a:ext cx="2387569" cy="778425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29" name="Gerader Verbinder 128">
              <a:extLst>
                <a:ext uri="{FF2B5EF4-FFF2-40B4-BE49-F238E27FC236}">
                  <a16:creationId xmlns:a16="http://schemas.microsoft.com/office/drawing/2014/main" id="{9838CEF5-BE3A-4220-8A7D-FD1229172770}"/>
                </a:ext>
              </a:extLst>
            </p:cNvPr>
            <p:cNvCxnSpPr>
              <a:cxnSpLocks/>
              <a:stCxn id="116" idx="2"/>
              <a:endCxn id="116" idx="0"/>
            </p:cNvCxnSpPr>
            <p:nvPr/>
          </p:nvCxnSpPr>
          <p:spPr>
            <a:xfrm flipV="1">
              <a:off x="5342937" y="4010610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2" name="Gerader Verbinder 131">
              <a:extLst>
                <a:ext uri="{FF2B5EF4-FFF2-40B4-BE49-F238E27FC236}">
                  <a16:creationId xmlns:a16="http://schemas.microsoft.com/office/drawing/2014/main" id="{146A6AA0-6106-4442-93EC-C42E1B785BE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41524" y="4015310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3" name="Gerader Verbinder 132">
              <a:extLst>
                <a:ext uri="{FF2B5EF4-FFF2-40B4-BE49-F238E27FC236}">
                  <a16:creationId xmlns:a16="http://schemas.microsoft.com/office/drawing/2014/main" id="{5C285C4F-366E-40A5-B086-6D36A393E2B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743497" y="4007639"/>
              <a:ext cx="0" cy="18027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4" name="Gerader Verbinder 133">
              <a:extLst>
                <a:ext uri="{FF2B5EF4-FFF2-40B4-BE49-F238E27FC236}">
                  <a16:creationId xmlns:a16="http://schemas.microsoft.com/office/drawing/2014/main" id="{BDA83693-18AB-4E90-AB9D-C175AE0440C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938990" y="4017459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5" name="Gerader Verbinder 134">
              <a:extLst>
                <a:ext uri="{FF2B5EF4-FFF2-40B4-BE49-F238E27FC236}">
                  <a16:creationId xmlns:a16="http://schemas.microsoft.com/office/drawing/2014/main" id="{BB60F09E-5A19-47FF-9985-6DA6D73ADBA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640963" y="4009788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6" name="Gerader Verbinder 135">
              <a:extLst>
                <a:ext uri="{FF2B5EF4-FFF2-40B4-BE49-F238E27FC236}">
                  <a16:creationId xmlns:a16="http://schemas.microsoft.com/office/drawing/2014/main" id="{CB789C71-5A3F-4D28-B41C-B72EABC20B0A}"/>
                </a:ext>
              </a:extLst>
            </p:cNvPr>
            <p:cNvCxnSpPr>
              <a:cxnSpLocks/>
              <a:stCxn id="116" idx="1"/>
              <a:endCxn id="116" idx="3"/>
            </p:cNvCxnSpPr>
            <p:nvPr/>
          </p:nvCxnSpPr>
          <p:spPr>
            <a:xfrm>
              <a:off x="4442937" y="4910610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9" name="Gerader Verbinder 138">
              <a:extLst>
                <a:ext uri="{FF2B5EF4-FFF2-40B4-BE49-F238E27FC236}">
                  <a16:creationId xmlns:a16="http://schemas.microsoft.com/office/drawing/2014/main" id="{3EB02405-67E3-475E-A453-CAB96EA1454F}"/>
                </a:ext>
              </a:extLst>
            </p:cNvPr>
            <p:cNvCxnSpPr>
              <a:cxnSpLocks/>
            </p:cNvCxnSpPr>
            <p:nvPr/>
          </p:nvCxnSpPr>
          <p:spPr>
            <a:xfrm>
              <a:off x="4443969" y="4613518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0" name="Gerader Verbinder 139">
              <a:extLst>
                <a:ext uri="{FF2B5EF4-FFF2-40B4-BE49-F238E27FC236}">
                  <a16:creationId xmlns:a16="http://schemas.microsoft.com/office/drawing/2014/main" id="{B22C96F8-B4AB-4DD1-99B2-E604E29332DF}"/>
                </a:ext>
              </a:extLst>
            </p:cNvPr>
            <p:cNvCxnSpPr>
              <a:cxnSpLocks/>
            </p:cNvCxnSpPr>
            <p:nvPr/>
          </p:nvCxnSpPr>
          <p:spPr>
            <a:xfrm>
              <a:off x="4437609" y="4311513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1" name="Gerader Verbinder 140">
              <a:extLst>
                <a:ext uri="{FF2B5EF4-FFF2-40B4-BE49-F238E27FC236}">
                  <a16:creationId xmlns:a16="http://schemas.microsoft.com/office/drawing/2014/main" id="{5F52C10E-D47F-4126-98DC-3A25D661F4AC}"/>
                </a:ext>
              </a:extLst>
            </p:cNvPr>
            <p:cNvCxnSpPr>
              <a:cxnSpLocks/>
            </p:cNvCxnSpPr>
            <p:nvPr/>
          </p:nvCxnSpPr>
          <p:spPr>
            <a:xfrm>
              <a:off x="4437609" y="5514791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2" name="Gerader Verbinder 141">
              <a:extLst>
                <a:ext uri="{FF2B5EF4-FFF2-40B4-BE49-F238E27FC236}">
                  <a16:creationId xmlns:a16="http://schemas.microsoft.com/office/drawing/2014/main" id="{EC08542C-B80C-4B57-A416-BCAE119F03C8}"/>
                </a:ext>
              </a:extLst>
            </p:cNvPr>
            <p:cNvCxnSpPr>
              <a:cxnSpLocks/>
            </p:cNvCxnSpPr>
            <p:nvPr/>
          </p:nvCxnSpPr>
          <p:spPr>
            <a:xfrm>
              <a:off x="4438022" y="5212786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6" name="Gerader Verbinder 145">
              <a:extLst>
                <a:ext uri="{FF2B5EF4-FFF2-40B4-BE49-F238E27FC236}">
                  <a16:creationId xmlns:a16="http://schemas.microsoft.com/office/drawing/2014/main" id="{5EE18311-69E9-4A16-A9A1-F86CCFB9AD1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46225" y="3864647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7" name="Gerader Verbinder 146">
              <a:extLst>
                <a:ext uri="{FF2B5EF4-FFF2-40B4-BE49-F238E27FC236}">
                  <a16:creationId xmlns:a16="http://schemas.microsoft.com/office/drawing/2014/main" id="{20001AB9-E2E8-42BC-9E2D-1DA18A75475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43145" y="4166038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8" name="Gerader Verbinder 147">
              <a:extLst>
                <a:ext uri="{FF2B5EF4-FFF2-40B4-BE49-F238E27FC236}">
                  <a16:creationId xmlns:a16="http://schemas.microsoft.com/office/drawing/2014/main" id="{12C403F6-7428-4447-874B-16450FF3FB9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45073" y="4463473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9" name="Gerader Verbinder 148">
              <a:extLst>
                <a:ext uri="{FF2B5EF4-FFF2-40B4-BE49-F238E27FC236}">
                  <a16:creationId xmlns:a16="http://schemas.microsoft.com/office/drawing/2014/main" id="{7AFB0A84-0ADB-4E53-9440-D0BD955E522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42823" y="4768252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0" name="Gerader Verbinder 149">
              <a:extLst>
                <a:ext uri="{FF2B5EF4-FFF2-40B4-BE49-F238E27FC236}">
                  <a16:creationId xmlns:a16="http://schemas.microsoft.com/office/drawing/2014/main" id="{9083082F-E855-4862-8417-4BC6CC0630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43968" y="5065971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1" name="Gerader Verbinder 150">
              <a:extLst>
                <a:ext uri="{FF2B5EF4-FFF2-40B4-BE49-F238E27FC236}">
                  <a16:creationId xmlns:a16="http://schemas.microsoft.com/office/drawing/2014/main" id="{8970F991-03CE-4BD1-A936-25EA783E4EA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737580" y="3564522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2" name="Gerader Verbinder 151">
              <a:extLst>
                <a:ext uri="{FF2B5EF4-FFF2-40B4-BE49-F238E27FC236}">
                  <a16:creationId xmlns:a16="http://schemas.microsoft.com/office/drawing/2014/main" id="{B5031E30-1F59-484A-A716-D1AE18F77B0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28896" y="3564521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3" name="Gerader Verbinder 152">
              <a:extLst>
                <a:ext uri="{FF2B5EF4-FFF2-40B4-BE49-F238E27FC236}">
                  <a16:creationId xmlns:a16="http://schemas.microsoft.com/office/drawing/2014/main" id="{A7F6492A-1AE8-4508-9AD3-C6AC149C4EC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42936" y="3563898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4" name="Gerader Verbinder 153">
              <a:extLst>
                <a:ext uri="{FF2B5EF4-FFF2-40B4-BE49-F238E27FC236}">
                  <a16:creationId xmlns:a16="http://schemas.microsoft.com/office/drawing/2014/main" id="{FB21DB19-4DD2-400A-A538-5EBA768F407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638995" y="3563455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5" name="Gerader Verbinder 154">
              <a:extLst>
                <a:ext uri="{FF2B5EF4-FFF2-40B4-BE49-F238E27FC236}">
                  <a16:creationId xmlns:a16="http://schemas.microsoft.com/office/drawing/2014/main" id="{9FC90784-C6DB-4A1C-BF59-DAA06D9BA2A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937934" y="3563454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6" name="Gerader Verbinder 155">
              <a:extLst>
                <a:ext uri="{FF2B5EF4-FFF2-40B4-BE49-F238E27FC236}">
                  <a16:creationId xmlns:a16="http://schemas.microsoft.com/office/drawing/2014/main" id="{A707E8E3-5D98-40E7-8A1A-B8EE49E96BB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677319" y="3765911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7" name="Gerader Verbinder 156">
              <a:extLst>
                <a:ext uri="{FF2B5EF4-FFF2-40B4-BE49-F238E27FC236}">
                  <a16:creationId xmlns:a16="http://schemas.microsoft.com/office/drawing/2014/main" id="{C65AB0AA-1D0E-4C85-AFEF-93BD5B81519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51977" y="3843710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8" name="Gerader Verbinder 157">
              <a:extLst>
                <a:ext uri="{FF2B5EF4-FFF2-40B4-BE49-F238E27FC236}">
                  <a16:creationId xmlns:a16="http://schemas.microsoft.com/office/drawing/2014/main" id="{7B71B6E4-273A-4A3E-9559-B59B897542D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408836" y="3918216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9" name="Gerader Verbinder 158">
              <a:extLst>
                <a:ext uri="{FF2B5EF4-FFF2-40B4-BE49-F238E27FC236}">
                  <a16:creationId xmlns:a16="http://schemas.microsoft.com/office/drawing/2014/main" id="{041287CE-78C4-4EB2-841A-9626C773A9F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09364" y="3699972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0" name="Gerader Verbinder 159">
              <a:extLst>
                <a:ext uri="{FF2B5EF4-FFF2-40B4-BE49-F238E27FC236}">
                  <a16:creationId xmlns:a16="http://schemas.microsoft.com/office/drawing/2014/main" id="{9A532CB8-5C35-40AD-A2AB-946B49A981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944830" y="3631222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1" name="Gerader Verbinder 160">
              <a:extLst>
                <a:ext uri="{FF2B5EF4-FFF2-40B4-BE49-F238E27FC236}">
                  <a16:creationId xmlns:a16="http://schemas.microsoft.com/office/drawing/2014/main" id="{0D8C9328-C174-4908-8CA4-53C0F67F4B08}"/>
                </a:ext>
              </a:extLst>
            </p:cNvPr>
            <p:cNvCxnSpPr>
              <a:cxnSpLocks/>
            </p:cNvCxnSpPr>
            <p:nvPr/>
          </p:nvCxnSpPr>
          <p:spPr>
            <a:xfrm>
              <a:off x="4608836" y="3918216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2" name="Gerader Verbinder 161">
              <a:extLst>
                <a:ext uri="{FF2B5EF4-FFF2-40B4-BE49-F238E27FC236}">
                  <a16:creationId xmlns:a16="http://schemas.microsoft.com/office/drawing/2014/main" id="{E2DA6FDD-7B46-4FBD-9D7F-F272F493C7B8}"/>
                </a:ext>
              </a:extLst>
            </p:cNvPr>
            <p:cNvCxnSpPr>
              <a:cxnSpLocks/>
            </p:cNvCxnSpPr>
            <p:nvPr/>
          </p:nvCxnSpPr>
          <p:spPr>
            <a:xfrm>
              <a:off x="4751126" y="3838651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3" name="Gerader Verbinder 162">
              <a:extLst>
                <a:ext uri="{FF2B5EF4-FFF2-40B4-BE49-F238E27FC236}">
                  <a16:creationId xmlns:a16="http://schemas.microsoft.com/office/drawing/2014/main" id="{151B39B8-2C17-4705-B708-C13DFA0F9222}"/>
                </a:ext>
              </a:extLst>
            </p:cNvPr>
            <p:cNvCxnSpPr>
              <a:cxnSpLocks/>
            </p:cNvCxnSpPr>
            <p:nvPr/>
          </p:nvCxnSpPr>
          <p:spPr>
            <a:xfrm>
              <a:off x="4877319" y="3765911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4" name="Gerader Verbinder 163">
              <a:extLst>
                <a:ext uri="{FF2B5EF4-FFF2-40B4-BE49-F238E27FC236}">
                  <a16:creationId xmlns:a16="http://schemas.microsoft.com/office/drawing/2014/main" id="{ED55DB9C-6517-4350-AA88-339F88C71137}"/>
                </a:ext>
              </a:extLst>
            </p:cNvPr>
            <p:cNvCxnSpPr>
              <a:cxnSpLocks/>
            </p:cNvCxnSpPr>
            <p:nvPr/>
          </p:nvCxnSpPr>
          <p:spPr>
            <a:xfrm>
              <a:off x="5009364" y="3699972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5" name="Gerader Verbinder 164">
              <a:extLst>
                <a:ext uri="{FF2B5EF4-FFF2-40B4-BE49-F238E27FC236}">
                  <a16:creationId xmlns:a16="http://schemas.microsoft.com/office/drawing/2014/main" id="{53BAD639-A096-4663-85CE-A65344AFE4C6}"/>
                </a:ext>
              </a:extLst>
            </p:cNvPr>
            <p:cNvCxnSpPr>
              <a:cxnSpLocks/>
            </p:cNvCxnSpPr>
            <p:nvPr/>
          </p:nvCxnSpPr>
          <p:spPr>
            <a:xfrm>
              <a:off x="5142070" y="3624735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66" name="Freihandform: Form 165">
              <a:extLst>
                <a:ext uri="{FF2B5EF4-FFF2-40B4-BE49-F238E27FC236}">
                  <a16:creationId xmlns:a16="http://schemas.microsoft.com/office/drawing/2014/main" id="{409311DE-6A7B-4A13-BAC3-794248864CE2}"/>
                </a:ext>
              </a:extLst>
            </p:cNvPr>
            <p:cNvSpPr/>
            <p:nvPr/>
          </p:nvSpPr>
          <p:spPr>
            <a:xfrm>
              <a:off x="4436534" y="4009814"/>
              <a:ext cx="938490" cy="1626234"/>
            </a:xfrm>
            <a:custGeom>
              <a:avLst/>
              <a:gdLst>
                <a:gd name="connsiteX0" fmla="*/ 0 w 1036966"/>
                <a:gd name="connsiteY0" fmla="*/ 1808480 h 2168813"/>
                <a:gd name="connsiteX1" fmla="*/ 596054 w 1036966"/>
                <a:gd name="connsiteY1" fmla="*/ 2167466 h 2168813"/>
                <a:gd name="connsiteX2" fmla="*/ 1029547 w 1036966"/>
                <a:gd name="connsiteY2" fmla="*/ 1693333 h 2168813"/>
                <a:gd name="connsiteX3" fmla="*/ 880534 w 1036966"/>
                <a:gd name="connsiteY3" fmla="*/ 548640 h 2168813"/>
                <a:gd name="connsiteX4" fmla="*/ 1022774 w 1036966"/>
                <a:gd name="connsiteY4" fmla="*/ 0 h 2168813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80534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53441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94081 w 1022774"/>
                <a:gd name="connsiteY3" fmla="*/ 1036320 h 2167487"/>
                <a:gd name="connsiteX4" fmla="*/ 1022774 w 1022774"/>
                <a:gd name="connsiteY4" fmla="*/ 0 h 2167487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8511"/>
                <a:gd name="connsiteY0" fmla="*/ 1266614 h 1625621"/>
                <a:gd name="connsiteX1" fmla="*/ 596054 w 948511"/>
                <a:gd name="connsiteY1" fmla="*/ 1625600 h 1625621"/>
                <a:gd name="connsiteX2" fmla="*/ 927947 w 948511"/>
                <a:gd name="connsiteY2" fmla="*/ 1253067 h 1625621"/>
                <a:gd name="connsiteX3" fmla="*/ 894081 w 948511"/>
                <a:gd name="connsiteY3" fmla="*/ 494454 h 1625621"/>
                <a:gd name="connsiteX4" fmla="*/ 819574 w 948511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7951"/>
                <a:gd name="connsiteY0" fmla="*/ 1266614 h 1625621"/>
                <a:gd name="connsiteX1" fmla="*/ 596054 w 947951"/>
                <a:gd name="connsiteY1" fmla="*/ 1625600 h 1625621"/>
                <a:gd name="connsiteX2" fmla="*/ 927947 w 947951"/>
                <a:gd name="connsiteY2" fmla="*/ 1253067 h 1625621"/>
                <a:gd name="connsiteX3" fmla="*/ 900855 w 947951"/>
                <a:gd name="connsiteY3" fmla="*/ 636694 h 1625621"/>
                <a:gd name="connsiteX4" fmla="*/ 819574 w 947951"/>
                <a:gd name="connsiteY4" fmla="*/ 0 h 1625621"/>
                <a:gd name="connsiteX0" fmla="*/ 0 w 922009"/>
                <a:gd name="connsiteY0" fmla="*/ 1266614 h 1626248"/>
                <a:gd name="connsiteX1" fmla="*/ 596054 w 922009"/>
                <a:gd name="connsiteY1" fmla="*/ 1625600 h 1626248"/>
                <a:gd name="connsiteX2" fmla="*/ 894080 w 922009"/>
                <a:gd name="connsiteY2" fmla="*/ 1334347 h 1626248"/>
                <a:gd name="connsiteX3" fmla="*/ 900855 w 922009"/>
                <a:gd name="connsiteY3" fmla="*/ 636694 h 1626248"/>
                <a:gd name="connsiteX4" fmla="*/ 819574 w 922009"/>
                <a:gd name="connsiteY4" fmla="*/ 0 h 1626248"/>
                <a:gd name="connsiteX0" fmla="*/ 0 w 932829"/>
                <a:gd name="connsiteY0" fmla="*/ 1266614 h 1626234"/>
                <a:gd name="connsiteX1" fmla="*/ 596054 w 932829"/>
                <a:gd name="connsiteY1" fmla="*/ 1625600 h 1626234"/>
                <a:gd name="connsiteX2" fmla="*/ 894080 w 932829"/>
                <a:gd name="connsiteY2" fmla="*/ 1334347 h 1626234"/>
                <a:gd name="connsiteX3" fmla="*/ 921175 w 932829"/>
                <a:gd name="connsiteY3" fmla="*/ 657014 h 1626234"/>
                <a:gd name="connsiteX4" fmla="*/ 819574 w 932829"/>
                <a:gd name="connsiteY4" fmla="*/ 0 h 1626234"/>
                <a:gd name="connsiteX0" fmla="*/ 0 w 938490"/>
                <a:gd name="connsiteY0" fmla="*/ 1266614 h 1626234"/>
                <a:gd name="connsiteX1" fmla="*/ 596054 w 938490"/>
                <a:gd name="connsiteY1" fmla="*/ 1625600 h 1626234"/>
                <a:gd name="connsiteX2" fmla="*/ 894080 w 938490"/>
                <a:gd name="connsiteY2" fmla="*/ 1334347 h 1626234"/>
                <a:gd name="connsiteX3" fmla="*/ 921175 w 938490"/>
                <a:gd name="connsiteY3" fmla="*/ 657014 h 1626234"/>
                <a:gd name="connsiteX4" fmla="*/ 819574 w 938490"/>
                <a:gd name="connsiteY4" fmla="*/ 0 h 162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8490" h="1626234">
                  <a:moveTo>
                    <a:pt x="0" y="1266614"/>
                  </a:moveTo>
                  <a:cubicBezTo>
                    <a:pt x="212231" y="1455702"/>
                    <a:pt x="447041" y="1614311"/>
                    <a:pt x="596054" y="1625600"/>
                  </a:cubicBezTo>
                  <a:cubicBezTo>
                    <a:pt x="745067" y="1636889"/>
                    <a:pt x="839893" y="1495778"/>
                    <a:pt x="894080" y="1334347"/>
                  </a:cubicBezTo>
                  <a:cubicBezTo>
                    <a:pt x="948267" y="1172916"/>
                    <a:pt x="947140" y="872631"/>
                    <a:pt x="921175" y="657014"/>
                  </a:cubicBezTo>
                  <a:cubicBezTo>
                    <a:pt x="895210" y="441397"/>
                    <a:pt x="822395" y="248355"/>
                    <a:pt x="819574" y="0"/>
                  </a:cubicBezTo>
                </a:path>
              </a:pathLst>
            </a:cu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feld 4">
              <a:extLst>
                <a:ext uri="{FF2B5EF4-FFF2-40B4-BE49-F238E27FC236}">
                  <a16:creationId xmlns:a16="http://schemas.microsoft.com/office/drawing/2014/main" id="{D2B5933D-F68F-4ABD-8172-F39E189C5CDE}"/>
                </a:ext>
              </a:extLst>
            </p:cNvPr>
            <p:cNvSpPr txBox="1"/>
            <p:nvPr/>
          </p:nvSpPr>
          <p:spPr>
            <a:xfrm>
              <a:off x="4442937" y="5818949"/>
              <a:ext cx="180743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Brick</a:t>
              </a:r>
            </a:p>
          </p:txBody>
        </p:sp>
      </p:grp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3C485B83-64E1-4DEB-9522-C0FAF780BE85}"/>
              </a:ext>
            </a:extLst>
          </p:cNvPr>
          <p:cNvGrpSpPr/>
          <p:nvPr/>
        </p:nvGrpSpPr>
        <p:grpSpPr>
          <a:xfrm>
            <a:off x="838200" y="3560721"/>
            <a:ext cx="2617625" cy="2537493"/>
            <a:chOff x="838200" y="3560721"/>
            <a:chExt cx="2617625" cy="2537493"/>
          </a:xfrm>
        </p:grpSpPr>
        <p:sp>
          <p:nvSpPr>
            <p:cNvPr id="110" name="Rechteck 109">
              <a:extLst>
                <a:ext uri="{FF2B5EF4-FFF2-40B4-BE49-F238E27FC236}">
                  <a16:creationId xmlns:a16="http://schemas.microsoft.com/office/drawing/2014/main" id="{C4462AC0-F4A2-431D-B976-78391DE79F17}"/>
                </a:ext>
              </a:extLst>
            </p:cNvPr>
            <p:cNvSpPr/>
            <p:nvPr/>
          </p:nvSpPr>
          <p:spPr>
            <a:xfrm>
              <a:off x="1298558" y="4917459"/>
              <a:ext cx="445179" cy="896124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5" name="Rechteck 104">
              <a:extLst>
                <a:ext uri="{FF2B5EF4-FFF2-40B4-BE49-F238E27FC236}">
                  <a16:creationId xmlns:a16="http://schemas.microsoft.com/office/drawing/2014/main" id="{A4B40CE7-34ED-4A93-B9FB-4AC844F69EFB}"/>
                </a:ext>
              </a:extLst>
            </p:cNvPr>
            <p:cNvSpPr/>
            <p:nvPr/>
          </p:nvSpPr>
          <p:spPr>
            <a:xfrm>
              <a:off x="2198614" y="4019095"/>
              <a:ext cx="443885" cy="453512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4" name="Rechteck 103">
              <a:extLst>
                <a:ext uri="{FF2B5EF4-FFF2-40B4-BE49-F238E27FC236}">
                  <a16:creationId xmlns:a16="http://schemas.microsoft.com/office/drawing/2014/main" id="{FCC617B4-FE56-4C48-A6BA-13C4F7745BB8}"/>
                </a:ext>
              </a:extLst>
            </p:cNvPr>
            <p:cNvSpPr/>
            <p:nvPr/>
          </p:nvSpPr>
          <p:spPr>
            <a:xfrm>
              <a:off x="1743702" y="4468461"/>
              <a:ext cx="898421" cy="445118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3" name="Rechteck 102">
              <a:extLst>
                <a:ext uri="{FF2B5EF4-FFF2-40B4-BE49-F238E27FC236}">
                  <a16:creationId xmlns:a16="http://schemas.microsoft.com/office/drawing/2014/main" id="{8E96035C-F6AA-4BD8-AA87-4340001E0D90}"/>
                </a:ext>
              </a:extLst>
            </p:cNvPr>
            <p:cNvSpPr/>
            <p:nvPr/>
          </p:nvSpPr>
          <p:spPr>
            <a:xfrm>
              <a:off x="1743702" y="4910619"/>
              <a:ext cx="898422" cy="902963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Rechteck 27">
              <a:extLst>
                <a:ext uri="{FF2B5EF4-FFF2-40B4-BE49-F238E27FC236}">
                  <a16:creationId xmlns:a16="http://schemas.microsoft.com/office/drawing/2014/main" id="{8D9F0840-9ECB-4D06-B370-D1CDC2BE140A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43737" y="4013582"/>
              <a:ext cx="1800000" cy="1800000"/>
            </a:xfrm>
            <a:prstGeom prst="rect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2" name="Gerader Verbinder 31">
              <a:extLst>
                <a:ext uri="{FF2B5EF4-FFF2-40B4-BE49-F238E27FC236}">
                  <a16:creationId xmlns:a16="http://schemas.microsoft.com/office/drawing/2014/main" id="{99958A93-E5C0-4494-A6C1-EEB42F80AEE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43737" y="3566664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Gerader Verbinder 33">
              <a:extLst>
                <a:ext uri="{FF2B5EF4-FFF2-40B4-BE49-F238E27FC236}">
                  <a16:creationId xmlns:a16="http://schemas.microsoft.com/office/drawing/2014/main" id="{5DDA368C-6B3C-497F-BE87-345C3027DBF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43737" y="5378552"/>
              <a:ext cx="810479" cy="435031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Gerader Verbinder 34">
              <a:extLst>
                <a:ext uri="{FF2B5EF4-FFF2-40B4-BE49-F238E27FC236}">
                  <a16:creationId xmlns:a16="http://schemas.microsoft.com/office/drawing/2014/main" id="{6FF76EA1-A091-443A-9484-6E7C4000912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43737" y="3566664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Gerader Verbinder 37">
              <a:extLst>
                <a:ext uri="{FF2B5EF4-FFF2-40B4-BE49-F238E27FC236}">
                  <a16:creationId xmlns:a16="http://schemas.microsoft.com/office/drawing/2014/main" id="{5410697A-5687-41F0-AD35-E2AFC552E81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736963" y="3565262"/>
              <a:ext cx="810479" cy="44534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Gerader Verbinder 40">
              <a:extLst>
                <a:ext uri="{FF2B5EF4-FFF2-40B4-BE49-F238E27FC236}">
                  <a16:creationId xmlns:a16="http://schemas.microsoft.com/office/drawing/2014/main" id="{6208F44A-58CE-43FE-A962-F4556B47E4D9}"/>
                </a:ext>
              </a:extLst>
            </p:cNvPr>
            <p:cNvCxnSpPr>
              <a:cxnSpLocks/>
              <a:stCxn id="28" idx="2"/>
              <a:endCxn id="28" idx="0"/>
            </p:cNvCxnSpPr>
            <p:nvPr/>
          </p:nvCxnSpPr>
          <p:spPr>
            <a:xfrm flipV="1">
              <a:off x="1743737" y="4013582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Gerader Verbinder 52">
              <a:extLst>
                <a:ext uri="{FF2B5EF4-FFF2-40B4-BE49-F238E27FC236}">
                  <a16:creationId xmlns:a16="http://schemas.microsoft.com/office/drawing/2014/main" id="{44E1A8E4-3275-47B4-8A26-31682B60B4B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43736" y="4469636"/>
              <a:ext cx="810479" cy="44691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Gerader Verbinder 53">
              <a:extLst>
                <a:ext uri="{FF2B5EF4-FFF2-40B4-BE49-F238E27FC236}">
                  <a16:creationId xmlns:a16="http://schemas.microsoft.com/office/drawing/2014/main" id="{98492B23-ACA5-47EC-BD2E-5242FDC2B234}"/>
                </a:ext>
              </a:extLst>
            </p:cNvPr>
            <p:cNvCxnSpPr>
              <a:cxnSpLocks/>
              <a:stCxn id="28" idx="1"/>
              <a:endCxn id="28" idx="3"/>
            </p:cNvCxnSpPr>
            <p:nvPr/>
          </p:nvCxnSpPr>
          <p:spPr>
            <a:xfrm>
              <a:off x="843737" y="4913582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3" name="Gerader Verbinder 62">
              <a:extLst>
                <a:ext uri="{FF2B5EF4-FFF2-40B4-BE49-F238E27FC236}">
                  <a16:creationId xmlns:a16="http://schemas.microsoft.com/office/drawing/2014/main" id="{61726762-0079-46C5-A056-D14A3DB56FA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454215" y="3560721"/>
              <a:ext cx="0" cy="18178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Gerader Verbinder 63">
              <a:extLst>
                <a:ext uri="{FF2B5EF4-FFF2-40B4-BE49-F238E27FC236}">
                  <a16:creationId xmlns:a16="http://schemas.microsoft.com/office/drawing/2014/main" id="{4804DC28-611F-4B8B-83E2-DC4EF3CBFA9D}"/>
                </a:ext>
              </a:extLst>
            </p:cNvPr>
            <p:cNvCxnSpPr>
              <a:cxnSpLocks/>
            </p:cNvCxnSpPr>
            <p:nvPr/>
          </p:nvCxnSpPr>
          <p:spPr>
            <a:xfrm>
              <a:off x="1654215" y="3566664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7" name="Gerader Verbinder 66">
              <a:extLst>
                <a:ext uri="{FF2B5EF4-FFF2-40B4-BE49-F238E27FC236}">
                  <a16:creationId xmlns:a16="http://schemas.microsoft.com/office/drawing/2014/main" id="{568AFEE5-2B0B-436C-847B-FFA8FEAAFEC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98615" y="3757916"/>
              <a:ext cx="0" cy="18178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8" name="Gerader Verbinder 67">
              <a:extLst>
                <a:ext uri="{FF2B5EF4-FFF2-40B4-BE49-F238E27FC236}">
                  <a16:creationId xmlns:a16="http://schemas.microsoft.com/office/drawing/2014/main" id="{97394F44-1AF3-4E31-BD01-2540CCAA1802}"/>
                </a:ext>
              </a:extLst>
            </p:cNvPr>
            <p:cNvCxnSpPr>
              <a:cxnSpLocks/>
            </p:cNvCxnSpPr>
            <p:nvPr/>
          </p:nvCxnSpPr>
          <p:spPr>
            <a:xfrm>
              <a:off x="1298615" y="3765911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9" name="Gerader Verbinder 68">
              <a:extLst>
                <a:ext uri="{FF2B5EF4-FFF2-40B4-BE49-F238E27FC236}">
                  <a16:creationId xmlns:a16="http://schemas.microsoft.com/office/drawing/2014/main" id="{13F0C679-4DFB-48F3-B450-A28BD0813C8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96532" y="4915694"/>
              <a:ext cx="1322" cy="89788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77" name="Gerader Verbinder 76">
              <a:extLst>
                <a:ext uri="{FF2B5EF4-FFF2-40B4-BE49-F238E27FC236}">
                  <a16:creationId xmlns:a16="http://schemas.microsoft.com/office/drawing/2014/main" id="{563C63F2-CD21-46D0-8165-AB969BA9923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196463" y="4012730"/>
              <a:ext cx="1322" cy="89788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78" name="Gerader Verbinder 77">
              <a:extLst>
                <a:ext uri="{FF2B5EF4-FFF2-40B4-BE49-F238E27FC236}">
                  <a16:creationId xmlns:a16="http://schemas.microsoft.com/office/drawing/2014/main" id="{250EB8BB-414D-41FF-AC44-B6C1CFC73AD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43738" y="5357529"/>
              <a:ext cx="899999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Gerader Verbinder 80">
              <a:extLst>
                <a:ext uri="{FF2B5EF4-FFF2-40B4-BE49-F238E27FC236}">
                  <a16:creationId xmlns:a16="http://schemas.microsoft.com/office/drawing/2014/main" id="{80A3EC50-2A87-4775-AE33-83C73B7CF99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746463" y="4469636"/>
              <a:ext cx="899999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2" name="Gerader Verbinder 81">
              <a:extLst>
                <a:ext uri="{FF2B5EF4-FFF2-40B4-BE49-F238E27FC236}">
                  <a16:creationId xmlns:a16="http://schemas.microsoft.com/office/drawing/2014/main" id="{19295374-0F0F-4055-B9A7-D78ED56C765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971512" y="3883534"/>
              <a:ext cx="899999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3" name="Gerader Verbinder 82">
              <a:extLst>
                <a:ext uri="{FF2B5EF4-FFF2-40B4-BE49-F238E27FC236}">
                  <a16:creationId xmlns:a16="http://schemas.microsoft.com/office/drawing/2014/main" id="{5524E929-F22F-44BC-8FBC-F982782E568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73868" y="3888296"/>
              <a:ext cx="1322" cy="89788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4" name="Gerader Verbinder 83">
              <a:extLst>
                <a:ext uri="{FF2B5EF4-FFF2-40B4-BE49-F238E27FC236}">
                  <a16:creationId xmlns:a16="http://schemas.microsoft.com/office/drawing/2014/main" id="{5752AA45-A73C-4076-8040-66EF3B6F5D2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43735" y="4220563"/>
              <a:ext cx="459502" cy="25283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6" name="Gerader Verbinder 85">
              <a:extLst>
                <a:ext uri="{FF2B5EF4-FFF2-40B4-BE49-F238E27FC236}">
                  <a16:creationId xmlns:a16="http://schemas.microsoft.com/office/drawing/2014/main" id="{A4BB65FF-8EC8-40A0-AD58-6D97EB0E894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189621" y="3762480"/>
              <a:ext cx="459502" cy="25283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7" name="Textfeld 86">
              <a:extLst>
                <a:ext uri="{FF2B5EF4-FFF2-40B4-BE49-F238E27FC236}">
                  <a16:creationId xmlns:a16="http://schemas.microsoft.com/office/drawing/2014/main" id="{EAA51C46-2896-4388-9329-B59752D481B1}"/>
                </a:ext>
              </a:extLst>
            </p:cNvPr>
            <p:cNvSpPr txBox="1"/>
            <p:nvPr/>
          </p:nvSpPr>
          <p:spPr>
            <a:xfrm>
              <a:off x="1030273" y="4346978"/>
              <a:ext cx="53251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/>
                <a:t>empty</a:t>
              </a:r>
            </a:p>
          </p:txBody>
        </p:sp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ADA786FF-84A8-44C7-A213-2A37BE6E2931}"/>
                </a:ext>
              </a:extLst>
            </p:cNvPr>
            <p:cNvSpPr txBox="1"/>
            <p:nvPr/>
          </p:nvSpPr>
          <p:spPr>
            <a:xfrm>
              <a:off x="2025988" y="5244709"/>
              <a:ext cx="34817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/>
                <a:t>full</a:t>
              </a:r>
            </a:p>
          </p:txBody>
        </p:sp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81844F2E-3654-49DA-8CFB-B352A46EBFB8}"/>
                </a:ext>
              </a:extLst>
            </p:cNvPr>
            <p:cNvSpPr txBox="1"/>
            <p:nvPr/>
          </p:nvSpPr>
          <p:spPr>
            <a:xfrm>
              <a:off x="1736963" y="4126604"/>
              <a:ext cx="465192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empty</a:t>
              </a:r>
            </a:p>
          </p:txBody>
        </p: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B5867352-43BE-4684-A61D-668465C469D0}"/>
                </a:ext>
              </a:extLst>
            </p:cNvPr>
            <p:cNvSpPr txBox="1"/>
            <p:nvPr/>
          </p:nvSpPr>
          <p:spPr>
            <a:xfrm>
              <a:off x="843909" y="5022038"/>
              <a:ext cx="465192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empty</a:t>
              </a:r>
            </a:p>
          </p:txBody>
        </p:sp>
        <p:sp>
          <p:nvSpPr>
            <p:cNvPr id="94" name="Textfeld 93">
              <a:extLst>
                <a:ext uri="{FF2B5EF4-FFF2-40B4-BE49-F238E27FC236}">
                  <a16:creationId xmlns:a16="http://schemas.microsoft.com/office/drawing/2014/main" id="{E346DB5D-7F84-4D26-939B-9D5FA42AF76B}"/>
                </a:ext>
              </a:extLst>
            </p:cNvPr>
            <p:cNvSpPr txBox="1"/>
            <p:nvPr/>
          </p:nvSpPr>
          <p:spPr>
            <a:xfrm>
              <a:off x="838200" y="5465984"/>
              <a:ext cx="465192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empty</a:t>
              </a:r>
            </a:p>
          </p:txBody>
        </p:sp>
        <p:sp>
          <p:nvSpPr>
            <p:cNvPr id="98" name="Textfeld 97">
              <a:extLst>
                <a:ext uri="{FF2B5EF4-FFF2-40B4-BE49-F238E27FC236}">
                  <a16:creationId xmlns:a16="http://schemas.microsoft.com/office/drawing/2014/main" id="{724D6481-F0A5-40F4-9B64-594AD117E560}"/>
                </a:ext>
              </a:extLst>
            </p:cNvPr>
            <p:cNvSpPr txBox="1"/>
            <p:nvPr/>
          </p:nvSpPr>
          <p:spPr>
            <a:xfrm>
              <a:off x="1270176" y="5018522"/>
              <a:ext cx="52290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surface</a:t>
              </a:r>
            </a:p>
          </p:txBody>
        </p:sp>
        <p:sp>
          <p:nvSpPr>
            <p:cNvPr id="99" name="Textfeld 98">
              <a:extLst>
                <a:ext uri="{FF2B5EF4-FFF2-40B4-BE49-F238E27FC236}">
                  <a16:creationId xmlns:a16="http://schemas.microsoft.com/office/drawing/2014/main" id="{7A7A7351-30E6-47C1-8407-8E363BCC8025}"/>
                </a:ext>
              </a:extLst>
            </p:cNvPr>
            <p:cNvSpPr txBox="1"/>
            <p:nvPr/>
          </p:nvSpPr>
          <p:spPr>
            <a:xfrm>
              <a:off x="1262115" y="5468956"/>
              <a:ext cx="52290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surface</a:t>
              </a:r>
            </a:p>
          </p:txBody>
        </p:sp>
        <p:sp>
          <p:nvSpPr>
            <p:cNvPr id="100" name="Textfeld 99">
              <a:extLst>
                <a:ext uri="{FF2B5EF4-FFF2-40B4-BE49-F238E27FC236}">
                  <a16:creationId xmlns:a16="http://schemas.microsoft.com/office/drawing/2014/main" id="{53D635E7-62E8-464C-9547-C44008D5FE46}"/>
                </a:ext>
              </a:extLst>
            </p:cNvPr>
            <p:cNvSpPr txBox="1"/>
            <p:nvPr/>
          </p:nvSpPr>
          <p:spPr>
            <a:xfrm>
              <a:off x="1706580" y="4581105"/>
              <a:ext cx="52290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surface</a:t>
              </a:r>
            </a:p>
          </p:txBody>
        </p:sp>
        <p:sp>
          <p:nvSpPr>
            <p:cNvPr id="101" name="Textfeld 100">
              <a:extLst>
                <a:ext uri="{FF2B5EF4-FFF2-40B4-BE49-F238E27FC236}">
                  <a16:creationId xmlns:a16="http://schemas.microsoft.com/office/drawing/2014/main" id="{3AB24499-BBC3-4EFE-B69E-227B3DA3DD55}"/>
                </a:ext>
              </a:extLst>
            </p:cNvPr>
            <p:cNvSpPr txBox="1"/>
            <p:nvPr/>
          </p:nvSpPr>
          <p:spPr>
            <a:xfrm>
              <a:off x="2168403" y="4581105"/>
              <a:ext cx="52290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surface</a:t>
              </a:r>
            </a:p>
          </p:txBody>
        </p:sp>
        <p:sp>
          <p:nvSpPr>
            <p:cNvPr id="102" name="Textfeld 101">
              <a:extLst>
                <a:ext uri="{FF2B5EF4-FFF2-40B4-BE49-F238E27FC236}">
                  <a16:creationId xmlns:a16="http://schemas.microsoft.com/office/drawing/2014/main" id="{31FF7BFE-6A65-4646-8D7E-F49F2F07C565}"/>
                </a:ext>
              </a:extLst>
            </p:cNvPr>
            <p:cNvSpPr txBox="1"/>
            <p:nvPr/>
          </p:nvSpPr>
          <p:spPr>
            <a:xfrm>
              <a:off x="2167068" y="4127779"/>
              <a:ext cx="52290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surface</a:t>
              </a:r>
            </a:p>
          </p:txBody>
        </p:sp>
        <p:sp>
          <p:nvSpPr>
            <p:cNvPr id="106" name="Freihandform: Form 105">
              <a:extLst>
                <a:ext uri="{FF2B5EF4-FFF2-40B4-BE49-F238E27FC236}">
                  <a16:creationId xmlns:a16="http://schemas.microsoft.com/office/drawing/2014/main" id="{E7A96403-E382-4AF0-8215-855D00E21D9D}"/>
                </a:ext>
              </a:extLst>
            </p:cNvPr>
            <p:cNvSpPr/>
            <p:nvPr/>
          </p:nvSpPr>
          <p:spPr>
            <a:xfrm>
              <a:off x="1391886" y="3802675"/>
              <a:ext cx="2059570" cy="2001225"/>
            </a:xfrm>
            <a:custGeom>
              <a:avLst/>
              <a:gdLst>
                <a:gd name="connsiteX0" fmla="*/ 207910 w 1320430"/>
                <a:gd name="connsiteY0" fmla="*/ 2139816 h 2139816"/>
                <a:gd name="connsiteX1" fmla="*/ 17410 w 1320430"/>
                <a:gd name="connsiteY1" fmla="*/ 1614036 h 2139816"/>
                <a:gd name="connsiteX2" fmla="*/ 596530 w 1320430"/>
                <a:gd name="connsiteY2" fmla="*/ 1073016 h 2139816"/>
                <a:gd name="connsiteX3" fmla="*/ 931810 w 1320430"/>
                <a:gd name="connsiteY3" fmla="*/ 1133976 h 2139816"/>
                <a:gd name="connsiteX4" fmla="*/ 1091830 w 1320430"/>
                <a:gd name="connsiteY4" fmla="*/ 440556 h 2139816"/>
                <a:gd name="connsiteX5" fmla="*/ 1091830 w 1320430"/>
                <a:gd name="connsiteY5" fmla="*/ 29076 h 2139816"/>
                <a:gd name="connsiteX6" fmla="*/ 1114690 w 1320430"/>
                <a:gd name="connsiteY6" fmla="*/ 51936 h 2139816"/>
                <a:gd name="connsiteX7" fmla="*/ 1320430 w 1320430"/>
                <a:gd name="connsiteY7" fmla="*/ 196716 h 2139816"/>
                <a:gd name="connsiteX0" fmla="*/ 207910 w 1693810"/>
                <a:gd name="connsiteY0" fmla="*/ 2179427 h 2179427"/>
                <a:gd name="connsiteX1" fmla="*/ 17410 w 1693810"/>
                <a:gd name="connsiteY1" fmla="*/ 1653647 h 2179427"/>
                <a:gd name="connsiteX2" fmla="*/ 596530 w 1693810"/>
                <a:gd name="connsiteY2" fmla="*/ 1112627 h 2179427"/>
                <a:gd name="connsiteX3" fmla="*/ 931810 w 1693810"/>
                <a:gd name="connsiteY3" fmla="*/ 1173587 h 2179427"/>
                <a:gd name="connsiteX4" fmla="*/ 1091830 w 1693810"/>
                <a:gd name="connsiteY4" fmla="*/ 480167 h 2179427"/>
                <a:gd name="connsiteX5" fmla="*/ 1091830 w 1693810"/>
                <a:gd name="connsiteY5" fmla="*/ 68687 h 2179427"/>
                <a:gd name="connsiteX6" fmla="*/ 1114690 w 1693810"/>
                <a:gd name="connsiteY6" fmla="*/ 91547 h 2179427"/>
                <a:gd name="connsiteX7" fmla="*/ 1693810 w 1693810"/>
                <a:gd name="connsiteY7" fmla="*/ 952607 h 2179427"/>
                <a:gd name="connsiteX0" fmla="*/ 207910 w 1693810"/>
                <a:gd name="connsiteY0" fmla="*/ 2113798 h 2113798"/>
                <a:gd name="connsiteX1" fmla="*/ 17410 w 1693810"/>
                <a:gd name="connsiteY1" fmla="*/ 1588018 h 2113798"/>
                <a:gd name="connsiteX2" fmla="*/ 596530 w 1693810"/>
                <a:gd name="connsiteY2" fmla="*/ 1046998 h 2113798"/>
                <a:gd name="connsiteX3" fmla="*/ 931810 w 1693810"/>
                <a:gd name="connsiteY3" fmla="*/ 1107958 h 2113798"/>
                <a:gd name="connsiteX4" fmla="*/ 1091830 w 1693810"/>
                <a:gd name="connsiteY4" fmla="*/ 414538 h 2113798"/>
                <a:gd name="connsiteX5" fmla="*/ 1091830 w 1693810"/>
                <a:gd name="connsiteY5" fmla="*/ 3058 h 2113798"/>
                <a:gd name="connsiteX6" fmla="*/ 1594750 w 1693810"/>
                <a:gd name="connsiteY6" fmla="*/ 620278 h 2113798"/>
                <a:gd name="connsiteX7" fmla="*/ 1693810 w 1693810"/>
                <a:gd name="connsiteY7" fmla="*/ 886978 h 2113798"/>
                <a:gd name="connsiteX0" fmla="*/ 207910 w 1693810"/>
                <a:gd name="connsiteY0" fmla="*/ 1971149 h 1971149"/>
                <a:gd name="connsiteX1" fmla="*/ 17410 w 1693810"/>
                <a:gd name="connsiteY1" fmla="*/ 1445369 h 1971149"/>
                <a:gd name="connsiteX2" fmla="*/ 596530 w 1693810"/>
                <a:gd name="connsiteY2" fmla="*/ 904349 h 1971149"/>
                <a:gd name="connsiteX3" fmla="*/ 931810 w 1693810"/>
                <a:gd name="connsiteY3" fmla="*/ 965309 h 1971149"/>
                <a:gd name="connsiteX4" fmla="*/ 1091830 w 1693810"/>
                <a:gd name="connsiteY4" fmla="*/ 271889 h 1971149"/>
                <a:gd name="connsiteX5" fmla="*/ 1488070 w 1693810"/>
                <a:gd name="connsiteY5" fmla="*/ 5189 h 1971149"/>
                <a:gd name="connsiteX6" fmla="*/ 1594750 w 1693810"/>
                <a:gd name="connsiteY6" fmla="*/ 477629 h 1971149"/>
                <a:gd name="connsiteX7" fmla="*/ 1693810 w 1693810"/>
                <a:gd name="connsiteY7" fmla="*/ 744329 h 1971149"/>
                <a:gd name="connsiteX0" fmla="*/ 207910 w 2059570"/>
                <a:gd name="connsiteY0" fmla="*/ 1971149 h 1971149"/>
                <a:gd name="connsiteX1" fmla="*/ 17410 w 2059570"/>
                <a:gd name="connsiteY1" fmla="*/ 1445369 h 1971149"/>
                <a:gd name="connsiteX2" fmla="*/ 596530 w 2059570"/>
                <a:gd name="connsiteY2" fmla="*/ 904349 h 1971149"/>
                <a:gd name="connsiteX3" fmla="*/ 931810 w 2059570"/>
                <a:gd name="connsiteY3" fmla="*/ 965309 h 1971149"/>
                <a:gd name="connsiteX4" fmla="*/ 1091830 w 2059570"/>
                <a:gd name="connsiteY4" fmla="*/ 271889 h 1971149"/>
                <a:gd name="connsiteX5" fmla="*/ 1488070 w 2059570"/>
                <a:gd name="connsiteY5" fmla="*/ 5189 h 1971149"/>
                <a:gd name="connsiteX6" fmla="*/ 1594750 w 2059570"/>
                <a:gd name="connsiteY6" fmla="*/ 477629 h 1971149"/>
                <a:gd name="connsiteX7" fmla="*/ 2059570 w 2059570"/>
                <a:gd name="connsiteY7" fmla="*/ 1125329 h 1971149"/>
                <a:gd name="connsiteX0" fmla="*/ 207910 w 2059570"/>
                <a:gd name="connsiteY0" fmla="*/ 1989573 h 1989573"/>
                <a:gd name="connsiteX1" fmla="*/ 17410 w 2059570"/>
                <a:gd name="connsiteY1" fmla="*/ 1463793 h 1989573"/>
                <a:gd name="connsiteX2" fmla="*/ 596530 w 2059570"/>
                <a:gd name="connsiteY2" fmla="*/ 922773 h 1989573"/>
                <a:gd name="connsiteX3" fmla="*/ 931810 w 2059570"/>
                <a:gd name="connsiteY3" fmla="*/ 983733 h 1989573"/>
                <a:gd name="connsiteX4" fmla="*/ 1091830 w 2059570"/>
                <a:gd name="connsiteY4" fmla="*/ 290313 h 1989573"/>
                <a:gd name="connsiteX5" fmla="*/ 1488070 w 2059570"/>
                <a:gd name="connsiteY5" fmla="*/ 23613 h 1989573"/>
                <a:gd name="connsiteX6" fmla="*/ 1701430 w 2059570"/>
                <a:gd name="connsiteY6" fmla="*/ 846573 h 1989573"/>
                <a:gd name="connsiteX7" fmla="*/ 2059570 w 2059570"/>
                <a:gd name="connsiteY7" fmla="*/ 1143753 h 1989573"/>
                <a:gd name="connsiteX0" fmla="*/ 207910 w 2059570"/>
                <a:gd name="connsiteY0" fmla="*/ 1989573 h 1989573"/>
                <a:gd name="connsiteX1" fmla="*/ 17410 w 2059570"/>
                <a:gd name="connsiteY1" fmla="*/ 1463793 h 1989573"/>
                <a:gd name="connsiteX2" fmla="*/ 596530 w 2059570"/>
                <a:gd name="connsiteY2" fmla="*/ 922773 h 1989573"/>
                <a:gd name="connsiteX3" fmla="*/ 931810 w 2059570"/>
                <a:gd name="connsiteY3" fmla="*/ 983733 h 1989573"/>
                <a:gd name="connsiteX4" fmla="*/ 1091830 w 2059570"/>
                <a:gd name="connsiteY4" fmla="*/ 290313 h 1989573"/>
                <a:gd name="connsiteX5" fmla="*/ 1488070 w 2059570"/>
                <a:gd name="connsiteY5" fmla="*/ 23613 h 1989573"/>
                <a:gd name="connsiteX6" fmla="*/ 1701430 w 2059570"/>
                <a:gd name="connsiteY6" fmla="*/ 846573 h 1989573"/>
                <a:gd name="connsiteX7" fmla="*/ 2059570 w 2059570"/>
                <a:gd name="connsiteY7" fmla="*/ 1353303 h 1989573"/>
                <a:gd name="connsiteX0" fmla="*/ 207910 w 2059570"/>
                <a:gd name="connsiteY0" fmla="*/ 1989573 h 1989573"/>
                <a:gd name="connsiteX1" fmla="*/ 17410 w 2059570"/>
                <a:gd name="connsiteY1" fmla="*/ 1463793 h 1989573"/>
                <a:gd name="connsiteX2" fmla="*/ 596530 w 2059570"/>
                <a:gd name="connsiteY2" fmla="*/ 922773 h 1989573"/>
                <a:gd name="connsiteX3" fmla="*/ 931810 w 2059570"/>
                <a:gd name="connsiteY3" fmla="*/ 983733 h 1989573"/>
                <a:gd name="connsiteX4" fmla="*/ 1091830 w 2059570"/>
                <a:gd name="connsiteY4" fmla="*/ 290313 h 1989573"/>
                <a:gd name="connsiteX5" fmla="*/ 1488070 w 2059570"/>
                <a:gd name="connsiteY5" fmla="*/ 23613 h 1989573"/>
                <a:gd name="connsiteX6" fmla="*/ 1701430 w 2059570"/>
                <a:gd name="connsiteY6" fmla="*/ 846573 h 1989573"/>
                <a:gd name="connsiteX7" fmla="*/ 2059570 w 2059570"/>
                <a:gd name="connsiteY7" fmla="*/ 1353303 h 1989573"/>
                <a:gd name="connsiteX0" fmla="*/ 207910 w 2059570"/>
                <a:gd name="connsiteY0" fmla="*/ 2001799 h 2001799"/>
                <a:gd name="connsiteX1" fmla="*/ 17410 w 2059570"/>
                <a:gd name="connsiteY1" fmla="*/ 1476019 h 2001799"/>
                <a:gd name="connsiteX2" fmla="*/ 596530 w 2059570"/>
                <a:gd name="connsiteY2" fmla="*/ 934999 h 2001799"/>
                <a:gd name="connsiteX3" fmla="*/ 931810 w 2059570"/>
                <a:gd name="connsiteY3" fmla="*/ 995959 h 2001799"/>
                <a:gd name="connsiteX4" fmla="*/ 1091830 w 2059570"/>
                <a:gd name="connsiteY4" fmla="*/ 232689 h 2001799"/>
                <a:gd name="connsiteX5" fmla="*/ 1488070 w 2059570"/>
                <a:gd name="connsiteY5" fmla="*/ 35839 h 2001799"/>
                <a:gd name="connsiteX6" fmla="*/ 1701430 w 2059570"/>
                <a:gd name="connsiteY6" fmla="*/ 858799 h 2001799"/>
                <a:gd name="connsiteX7" fmla="*/ 2059570 w 2059570"/>
                <a:gd name="connsiteY7" fmla="*/ 1365529 h 2001799"/>
                <a:gd name="connsiteX0" fmla="*/ 207910 w 2059570"/>
                <a:gd name="connsiteY0" fmla="*/ 1998719 h 1998719"/>
                <a:gd name="connsiteX1" fmla="*/ 17410 w 2059570"/>
                <a:gd name="connsiteY1" fmla="*/ 1472939 h 1998719"/>
                <a:gd name="connsiteX2" fmla="*/ 596530 w 2059570"/>
                <a:gd name="connsiteY2" fmla="*/ 931919 h 1998719"/>
                <a:gd name="connsiteX3" fmla="*/ 931810 w 2059570"/>
                <a:gd name="connsiteY3" fmla="*/ 992879 h 1998719"/>
                <a:gd name="connsiteX4" fmla="*/ 1091830 w 2059570"/>
                <a:gd name="connsiteY4" fmla="*/ 229609 h 1998719"/>
                <a:gd name="connsiteX5" fmla="*/ 1488070 w 2059570"/>
                <a:gd name="connsiteY5" fmla="*/ 32759 h 1998719"/>
                <a:gd name="connsiteX6" fmla="*/ 1701430 w 2059570"/>
                <a:gd name="connsiteY6" fmla="*/ 855719 h 1998719"/>
                <a:gd name="connsiteX7" fmla="*/ 2059570 w 2059570"/>
                <a:gd name="connsiteY7" fmla="*/ 1362449 h 1998719"/>
                <a:gd name="connsiteX0" fmla="*/ 207910 w 2059570"/>
                <a:gd name="connsiteY0" fmla="*/ 2001225 h 2001225"/>
                <a:gd name="connsiteX1" fmla="*/ 17410 w 2059570"/>
                <a:gd name="connsiteY1" fmla="*/ 1475445 h 2001225"/>
                <a:gd name="connsiteX2" fmla="*/ 596530 w 2059570"/>
                <a:gd name="connsiteY2" fmla="*/ 934425 h 2001225"/>
                <a:gd name="connsiteX3" fmla="*/ 931810 w 2059570"/>
                <a:gd name="connsiteY3" fmla="*/ 995385 h 2001225"/>
                <a:gd name="connsiteX4" fmla="*/ 1079130 w 2059570"/>
                <a:gd name="connsiteY4" fmla="*/ 219415 h 2001225"/>
                <a:gd name="connsiteX5" fmla="*/ 1488070 w 2059570"/>
                <a:gd name="connsiteY5" fmla="*/ 35265 h 2001225"/>
                <a:gd name="connsiteX6" fmla="*/ 1701430 w 2059570"/>
                <a:gd name="connsiteY6" fmla="*/ 858225 h 2001225"/>
                <a:gd name="connsiteX7" fmla="*/ 2059570 w 2059570"/>
                <a:gd name="connsiteY7" fmla="*/ 1364955 h 200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59570" h="2001225">
                  <a:moveTo>
                    <a:pt x="207910" y="2001225"/>
                  </a:moveTo>
                  <a:cubicBezTo>
                    <a:pt x="80275" y="1827235"/>
                    <a:pt x="-47360" y="1653245"/>
                    <a:pt x="17410" y="1475445"/>
                  </a:cubicBezTo>
                  <a:cubicBezTo>
                    <a:pt x="82180" y="1297645"/>
                    <a:pt x="444130" y="1014435"/>
                    <a:pt x="596530" y="934425"/>
                  </a:cubicBezTo>
                  <a:cubicBezTo>
                    <a:pt x="748930" y="854415"/>
                    <a:pt x="851377" y="1114553"/>
                    <a:pt x="931810" y="995385"/>
                  </a:cubicBezTo>
                  <a:cubicBezTo>
                    <a:pt x="1012243" y="876217"/>
                    <a:pt x="865770" y="354035"/>
                    <a:pt x="1079130" y="219415"/>
                  </a:cubicBezTo>
                  <a:cubicBezTo>
                    <a:pt x="1292490" y="84795"/>
                    <a:pt x="1384353" y="-71203"/>
                    <a:pt x="1488070" y="35265"/>
                  </a:cubicBezTo>
                  <a:cubicBezTo>
                    <a:pt x="1591787" y="141733"/>
                    <a:pt x="1606180" y="636610"/>
                    <a:pt x="1701430" y="858225"/>
                  </a:cubicBezTo>
                  <a:cubicBezTo>
                    <a:pt x="1796680" y="1079840"/>
                    <a:pt x="1832240" y="1352255"/>
                    <a:pt x="2059570" y="1364955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07" name="Gerader Verbinder 106">
              <a:extLst>
                <a:ext uri="{FF2B5EF4-FFF2-40B4-BE49-F238E27FC236}">
                  <a16:creationId xmlns:a16="http://schemas.microsoft.com/office/drawing/2014/main" id="{D142D45B-4121-46F0-8FA0-5A833D9A9E5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294166" y="4560401"/>
              <a:ext cx="1322" cy="89788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8" name="Gerader Verbinder 107">
              <a:extLst>
                <a:ext uri="{FF2B5EF4-FFF2-40B4-BE49-F238E27FC236}">
                  <a16:creationId xmlns:a16="http://schemas.microsoft.com/office/drawing/2014/main" id="{3035CEE8-6480-43EB-B426-3BF06E756CE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92255" y="4929446"/>
              <a:ext cx="363570" cy="197857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92" name="Textfeld 91">
              <a:extLst>
                <a:ext uri="{FF2B5EF4-FFF2-40B4-BE49-F238E27FC236}">
                  <a16:creationId xmlns:a16="http://schemas.microsoft.com/office/drawing/2014/main" id="{B5E15352-8195-4BD9-826B-334979E7F4A8}"/>
                </a:ext>
              </a:extLst>
            </p:cNvPr>
            <p:cNvSpPr txBox="1"/>
            <p:nvPr/>
          </p:nvSpPr>
          <p:spPr>
            <a:xfrm>
              <a:off x="838200" y="5821215"/>
              <a:ext cx="180743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Sparse Octree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74678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Managing the Brick Tree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noProof="0" dirty="0"/>
              <a:t>Want </a:t>
            </a:r>
            <a:r>
              <a:rPr lang="en-US" dirty="0"/>
              <a:t>to change</a:t>
            </a:r>
            <a:r>
              <a:rPr lang="en-US" noProof="0" dirty="0"/>
              <a:t> nodes from both </a:t>
            </a:r>
            <a:r>
              <a:rPr lang="en-US" noProof="0" dirty="0">
                <a:solidFill>
                  <a:srgbClr val="C00000"/>
                </a:solidFill>
              </a:rPr>
              <a:t>CPU</a:t>
            </a:r>
            <a:r>
              <a:rPr lang="en-US" noProof="0" dirty="0"/>
              <a:t> and </a:t>
            </a:r>
            <a:r>
              <a:rPr lang="en-US" noProof="0" dirty="0">
                <a:solidFill>
                  <a:srgbClr val="0070C0"/>
                </a:solidFill>
              </a:rPr>
              <a:t>GPU</a:t>
            </a:r>
          </a:p>
          <a:p>
            <a:pPr lvl="1"/>
            <a:r>
              <a:rPr lang="en-US" dirty="0"/>
              <a:t>E.g. changes from simulation, LOD changes from compute shader</a:t>
            </a:r>
            <a:endParaRPr lang="en-US" noProof="0" dirty="0"/>
          </a:p>
          <a:p>
            <a:pPr lvl="1"/>
            <a:r>
              <a:rPr lang="en-US" dirty="0"/>
              <a:t>But staging / readback delays make data structure sync difficult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Solution:</a:t>
            </a:r>
          </a:p>
          <a:p>
            <a:pPr lvl="1"/>
            <a:r>
              <a:rPr lang="en-US" dirty="0">
                <a:solidFill>
                  <a:srgbClr val="C00000"/>
                </a:solidFill>
              </a:rPr>
              <a:t>CPU</a:t>
            </a:r>
            <a:r>
              <a:rPr lang="en-US" dirty="0"/>
              <a:t>: solely responsible for brick tree changes</a:t>
            </a:r>
          </a:p>
          <a:p>
            <a:pPr lvl="1"/>
            <a:r>
              <a:rPr lang="en-US" dirty="0">
                <a:solidFill>
                  <a:srgbClr val="0070C0"/>
                </a:solidFill>
              </a:rPr>
              <a:t>GPU</a:t>
            </a:r>
            <a:r>
              <a:rPr lang="en-US" dirty="0"/>
              <a:t>: output LOD feedback buffers with </a:t>
            </a:r>
            <a:r>
              <a:rPr lang="en-US" u="sng" dirty="0"/>
              <a:t>versioned</a:t>
            </a:r>
            <a:r>
              <a:rPr lang="en-US" dirty="0"/>
              <a:t> requests</a:t>
            </a:r>
          </a:p>
          <a:p>
            <a:pPr lvl="1"/>
            <a:r>
              <a:rPr lang="en-US" dirty="0">
                <a:solidFill>
                  <a:srgbClr val="C00000"/>
                </a:solidFill>
              </a:rPr>
              <a:t>CPU</a:t>
            </a:r>
            <a:r>
              <a:rPr lang="en-US" dirty="0"/>
              <a:t>: Ignore requests with node data version mismatches</a:t>
            </a:r>
          </a:p>
          <a:p>
            <a:pPr lvl="1"/>
            <a:r>
              <a:rPr lang="en-US" dirty="0">
                <a:solidFill>
                  <a:srgbClr val="C00000"/>
                </a:solidFill>
              </a:rPr>
              <a:t>CPU</a:t>
            </a:r>
            <a:r>
              <a:rPr lang="en-US" dirty="0"/>
              <a:t>: Apply remaining N items, sorted by priority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 </a:t>
            </a:r>
          </a:p>
          <a:p>
            <a:pPr marL="457200" lvl="1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14" name="Gruppieren 13">
            <a:extLst>
              <a:ext uri="{FF2B5EF4-FFF2-40B4-BE49-F238E27FC236}">
                <a16:creationId xmlns:a16="http://schemas.microsoft.com/office/drawing/2014/main" id="{53191798-815D-4D40-BF36-8FDA0B821BFD}"/>
              </a:ext>
            </a:extLst>
          </p:cNvPr>
          <p:cNvGrpSpPr/>
          <p:nvPr/>
        </p:nvGrpSpPr>
        <p:grpSpPr>
          <a:xfrm>
            <a:off x="3055266" y="4293394"/>
            <a:ext cx="6857827" cy="1883569"/>
            <a:chOff x="3055266" y="4293394"/>
            <a:chExt cx="6857827" cy="1883569"/>
          </a:xfrm>
        </p:grpSpPr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D68F568E-A643-45F7-9DF0-2564433194C2}"/>
                </a:ext>
              </a:extLst>
            </p:cNvPr>
            <p:cNvSpPr/>
            <p:nvPr/>
          </p:nvSpPr>
          <p:spPr>
            <a:xfrm>
              <a:off x="4495973" y="5680472"/>
              <a:ext cx="1040474" cy="496491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3. Node</a:t>
              </a:r>
            </a:p>
            <a:p>
              <a:pPr algn="ctr"/>
              <a:r>
                <a:rPr lang="en-GB" sz="1200" dirty="0"/>
                <a:t>Subdivisions</a:t>
              </a:r>
            </a:p>
          </p:txBody>
        </p:sp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5961000B-D97B-4313-A974-DC14C6A68D52}"/>
                </a:ext>
              </a:extLst>
            </p:cNvPr>
            <p:cNvSpPr/>
            <p:nvPr/>
          </p:nvSpPr>
          <p:spPr>
            <a:xfrm>
              <a:off x="3055266" y="5389163"/>
              <a:ext cx="1040474" cy="496491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Water Simulation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60C97CAB-101D-4E82-9078-B29E2A17D183}"/>
                </a:ext>
              </a:extLst>
            </p:cNvPr>
            <p:cNvSpPr/>
            <p:nvPr/>
          </p:nvSpPr>
          <p:spPr>
            <a:xfrm>
              <a:off x="4495973" y="4523808"/>
              <a:ext cx="1040474" cy="496491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1. Node</a:t>
              </a:r>
            </a:p>
            <a:p>
              <a:pPr algn="ctr"/>
              <a:r>
                <a:rPr lang="en-GB" sz="1200" dirty="0"/>
                <a:t>Merges</a:t>
              </a:r>
            </a:p>
          </p:txBody>
        </p:sp>
        <p:sp>
          <p:nvSpPr>
            <p:cNvPr id="12" name="Rechteck 11">
              <a:extLst>
                <a:ext uri="{FF2B5EF4-FFF2-40B4-BE49-F238E27FC236}">
                  <a16:creationId xmlns:a16="http://schemas.microsoft.com/office/drawing/2014/main" id="{52A192D5-6F9A-4E2D-86CA-E24C6232FB94}"/>
                </a:ext>
              </a:extLst>
            </p:cNvPr>
            <p:cNvSpPr/>
            <p:nvPr/>
          </p:nvSpPr>
          <p:spPr>
            <a:xfrm>
              <a:off x="4495973" y="5104819"/>
              <a:ext cx="1040474" cy="496491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2. Node</a:t>
              </a:r>
            </a:p>
            <a:p>
              <a:pPr algn="ctr"/>
              <a:r>
                <a:rPr lang="en-GB" sz="1200" dirty="0"/>
                <a:t>Updates</a:t>
              </a:r>
            </a:p>
          </p:txBody>
        </p:sp>
        <p:sp>
          <p:nvSpPr>
            <p:cNvPr id="13" name="Rechteck 12">
              <a:extLst>
                <a:ext uri="{FF2B5EF4-FFF2-40B4-BE49-F238E27FC236}">
                  <a16:creationId xmlns:a16="http://schemas.microsoft.com/office/drawing/2014/main" id="{21BF74FD-AD0F-4FEC-96E5-DEC0470222E4}"/>
                </a:ext>
              </a:extLst>
            </p:cNvPr>
            <p:cNvSpPr/>
            <p:nvPr/>
          </p:nvSpPr>
          <p:spPr>
            <a:xfrm>
              <a:off x="5954855" y="5104818"/>
              <a:ext cx="1040474" cy="496491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Upload to GPU</a:t>
              </a: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DE098139-A7DE-4D52-9EC5-0B63DFC7BECC}"/>
                </a:ext>
              </a:extLst>
            </p:cNvPr>
            <p:cNvSpPr/>
            <p:nvPr/>
          </p:nvSpPr>
          <p:spPr>
            <a:xfrm>
              <a:off x="7413737" y="5104819"/>
              <a:ext cx="1040474" cy="49649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LOD Heuristic</a:t>
              </a:r>
            </a:p>
          </p:txBody>
        </p:sp>
        <p:sp>
          <p:nvSpPr>
            <p:cNvPr id="16" name="Rechteck 15">
              <a:extLst>
                <a:ext uri="{FF2B5EF4-FFF2-40B4-BE49-F238E27FC236}">
                  <a16:creationId xmlns:a16="http://schemas.microsoft.com/office/drawing/2014/main" id="{FAA0BA10-2910-4D6C-A4D4-05080DB6A411}"/>
                </a:ext>
              </a:extLst>
            </p:cNvPr>
            <p:cNvSpPr/>
            <p:nvPr/>
          </p:nvSpPr>
          <p:spPr>
            <a:xfrm>
              <a:off x="8872619" y="5104818"/>
              <a:ext cx="1040474" cy="49649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Render…</a:t>
              </a:r>
            </a:p>
          </p:txBody>
        </p:sp>
        <p:cxnSp>
          <p:nvCxnSpPr>
            <p:cNvPr id="18" name="Gerade Verbindung mit Pfeil 17">
              <a:extLst>
                <a:ext uri="{FF2B5EF4-FFF2-40B4-BE49-F238E27FC236}">
                  <a16:creationId xmlns:a16="http://schemas.microsoft.com/office/drawing/2014/main" id="{4A39C9BA-8D4A-4C99-9119-67E286A991BD}"/>
                </a:ext>
              </a:extLst>
            </p:cNvPr>
            <p:cNvCxnSpPr>
              <a:cxnSpLocks/>
              <a:stCxn id="10" idx="3"/>
              <a:endCxn id="12" idx="1"/>
            </p:cNvCxnSpPr>
            <p:nvPr/>
          </p:nvCxnSpPr>
          <p:spPr>
            <a:xfrm flipV="1">
              <a:off x="4095740" y="5353065"/>
              <a:ext cx="400233" cy="28434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Gerade Verbindung mit Pfeil 19">
              <a:extLst>
                <a:ext uri="{FF2B5EF4-FFF2-40B4-BE49-F238E27FC236}">
                  <a16:creationId xmlns:a16="http://schemas.microsoft.com/office/drawing/2014/main" id="{B21B01F7-1E96-4418-B376-98B830825B2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6447" y="5353062"/>
              <a:ext cx="418408" cy="2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Gerade Verbindung mit Pfeil 20">
              <a:extLst>
                <a:ext uri="{FF2B5EF4-FFF2-40B4-BE49-F238E27FC236}">
                  <a16:creationId xmlns:a16="http://schemas.microsoft.com/office/drawing/2014/main" id="{60841643-05E0-4F8A-9DF5-455E5528C58D}"/>
                </a:ext>
              </a:extLst>
            </p:cNvPr>
            <p:cNvCxnSpPr>
              <a:cxnSpLocks/>
              <a:stCxn id="13" idx="3"/>
              <a:endCxn id="15" idx="1"/>
            </p:cNvCxnSpPr>
            <p:nvPr/>
          </p:nvCxnSpPr>
          <p:spPr>
            <a:xfrm>
              <a:off x="6995329" y="5353064"/>
              <a:ext cx="418408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Gerade Verbindung mit Pfeil 22">
              <a:extLst>
                <a:ext uri="{FF2B5EF4-FFF2-40B4-BE49-F238E27FC236}">
                  <a16:creationId xmlns:a16="http://schemas.microsoft.com/office/drawing/2014/main" id="{1498F44F-975E-469F-AC15-F0560E88545B}"/>
                </a:ext>
              </a:extLst>
            </p:cNvPr>
            <p:cNvCxnSpPr>
              <a:cxnSpLocks/>
              <a:stCxn id="15" idx="3"/>
              <a:endCxn id="16" idx="1"/>
            </p:cNvCxnSpPr>
            <p:nvPr/>
          </p:nvCxnSpPr>
          <p:spPr>
            <a:xfrm flipV="1">
              <a:off x="8454211" y="5353064"/>
              <a:ext cx="418408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Gerade Verbindung mit Pfeil 26">
              <a:extLst>
                <a:ext uri="{FF2B5EF4-FFF2-40B4-BE49-F238E27FC236}">
                  <a16:creationId xmlns:a16="http://schemas.microsoft.com/office/drawing/2014/main" id="{C26A6B2A-7386-458C-A638-B81AE2660CF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6447" y="5599515"/>
              <a:ext cx="418408" cy="330998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Gerade Verbindung mit Pfeil 29">
              <a:extLst>
                <a:ext uri="{FF2B5EF4-FFF2-40B4-BE49-F238E27FC236}">
                  <a16:creationId xmlns:a16="http://schemas.microsoft.com/office/drawing/2014/main" id="{76DC92CC-F19C-4D50-9C38-72C8F846A44C}"/>
                </a:ext>
              </a:extLst>
            </p:cNvPr>
            <p:cNvCxnSpPr>
              <a:cxnSpLocks/>
            </p:cNvCxnSpPr>
            <p:nvPr/>
          </p:nvCxnSpPr>
          <p:spPr>
            <a:xfrm>
              <a:off x="5536447" y="4772055"/>
              <a:ext cx="418408" cy="334556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5" name="Rechteck 34">
              <a:extLst>
                <a:ext uri="{FF2B5EF4-FFF2-40B4-BE49-F238E27FC236}">
                  <a16:creationId xmlns:a16="http://schemas.microsoft.com/office/drawing/2014/main" id="{C4749D41-17C9-491D-BE92-75D5FA804DDC}"/>
                </a:ext>
              </a:extLst>
            </p:cNvPr>
            <p:cNvSpPr/>
            <p:nvPr/>
          </p:nvSpPr>
          <p:spPr>
            <a:xfrm>
              <a:off x="3055266" y="4819479"/>
              <a:ext cx="1040474" cy="496491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Feedback</a:t>
              </a:r>
            </a:p>
            <a:p>
              <a:pPr algn="ctr"/>
              <a:r>
                <a:rPr lang="en-GB" sz="1200" dirty="0"/>
                <a:t>Buffers</a:t>
              </a:r>
            </a:p>
          </p:txBody>
        </p:sp>
        <p:cxnSp>
          <p:nvCxnSpPr>
            <p:cNvPr id="36" name="Gerade Verbindung mit Pfeil 35">
              <a:extLst>
                <a:ext uri="{FF2B5EF4-FFF2-40B4-BE49-F238E27FC236}">
                  <a16:creationId xmlns:a16="http://schemas.microsoft.com/office/drawing/2014/main" id="{FA473D83-F43C-499B-A68B-5AAD80B2555F}"/>
                </a:ext>
              </a:extLst>
            </p:cNvPr>
            <p:cNvCxnSpPr>
              <a:cxnSpLocks/>
              <a:endCxn id="11" idx="1"/>
            </p:cNvCxnSpPr>
            <p:nvPr/>
          </p:nvCxnSpPr>
          <p:spPr>
            <a:xfrm flipV="1">
              <a:off x="4104827" y="4772054"/>
              <a:ext cx="391146" cy="22185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Gerade Verbindung mit Pfeil 37">
              <a:extLst>
                <a:ext uri="{FF2B5EF4-FFF2-40B4-BE49-F238E27FC236}">
                  <a16:creationId xmlns:a16="http://schemas.microsoft.com/office/drawing/2014/main" id="{6AD131C8-229F-41A7-9199-37F6D7D1D03D}"/>
                </a:ext>
              </a:extLst>
            </p:cNvPr>
            <p:cNvCxnSpPr>
              <a:cxnSpLocks/>
            </p:cNvCxnSpPr>
            <p:nvPr/>
          </p:nvCxnSpPr>
          <p:spPr>
            <a:xfrm>
              <a:off x="4104827" y="5144400"/>
              <a:ext cx="391146" cy="792162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Gerade Verbindung mit Pfeil 44">
              <a:extLst>
                <a:ext uri="{FF2B5EF4-FFF2-40B4-BE49-F238E27FC236}">
                  <a16:creationId xmlns:a16="http://schemas.microsoft.com/office/drawing/2014/main" id="{87D7FC5F-ACAF-4B8D-A762-3595F01C7FDB}"/>
                </a:ext>
              </a:extLst>
            </p:cNvPr>
            <p:cNvCxnSpPr>
              <a:cxnSpLocks/>
              <a:endCxn id="35" idx="0"/>
            </p:cNvCxnSpPr>
            <p:nvPr/>
          </p:nvCxnSpPr>
          <p:spPr>
            <a:xfrm>
              <a:off x="3575503" y="4293394"/>
              <a:ext cx="0" cy="526085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Gerader Verbinder 49">
              <a:extLst>
                <a:ext uri="{FF2B5EF4-FFF2-40B4-BE49-F238E27FC236}">
                  <a16:creationId xmlns:a16="http://schemas.microsoft.com/office/drawing/2014/main" id="{9F8103E4-A5B3-4B5D-B314-FF4179C424A1}"/>
                </a:ext>
              </a:extLst>
            </p:cNvPr>
            <p:cNvCxnSpPr>
              <a:cxnSpLocks/>
            </p:cNvCxnSpPr>
            <p:nvPr/>
          </p:nvCxnSpPr>
          <p:spPr>
            <a:xfrm>
              <a:off x="3575503" y="4293394"/>
              <a:ext cx="4358471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Gerader Verbinder 54">
              <a:extLst>
                <a:ext uri="{FF2B5EF4-FFF2-40B4-BE49-F238E27FC236}">
                  <a16:creationId xmlns:a16="http://schemas.microsoft.com/office/drawing/2014/main" id="{A3D80930-C25C-4658-BEAF-5684508F1B46}"/>
                </a:ext>
              </a:extLst>
            </p:cNvPr>
            <p:cNvCxnSpPr>
              <a:cxnSpLocks/>
              <a:stCxn id="15" idx="0"/>
            </p:cNvCxnSpPr>
            <p:nvPr/>
          </p:nvCxnSpPr>
          <p:spPr>
            <a:xfrm flipV="1">
              <a:off x="7933974" y="4293394"/>
              <a:ext cx="0" cy="81142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9593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Managing the Brick Tree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noProof="0" dirty="0"/>
              <a:t>Data requests from Simulation take time</a:t>
            </a:r>
          </a:p>
          <a:p>
            <a:pPr>
              <a:buFont typeface="Symbol" panose="05050102010706020507" pitchFamily="18" charset="2"/>
              <a:buChar char="Þ"/>
            </a:pPr>
            <a:r>
              <a:rPr lang="en-US" sz="2000" dirty="0"/>
              <a:t> handled async (task threading)</a:t>
            </a:r>
          </a:p>
          <a:p>
            <a:pPr>
              <a:buFont typeface="Symbol" panose="05050102010706020507" pitchFamily="18" charset="2"/>
              <a:buChar char="Þ"/>
            </a:pPr>
            <a:r>
              <a:rPr lang="en-US" sz="2000" noProof="0" dirty="0"/>
              <a:t> Brick Tree operations can take 2 update cycles</a:t>
            </a:r>
          </a:p>
          <a:p>
            <a:pPr>
              <a:buFont typeface="Symbol" panose="05050102010706020507" pitchFamily="18" charset="2"/>
              <a:buChar char="Þ"/>
            </a:pPr>
            <a:r>
              <a:rPr lang="en-US" sz="2000" dirty="0"/>
              <a:t> State machine in each node: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1C41F90F-F54D-4087-8C2F-108E084CD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727" y="3311611"/>
            <a:ext cx="4624545" cy="286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53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Growing a Brick Forest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Problem:</a:t>
            </a:r>
            <a:endParaRPr lang="en-GB" dirty="0"/>
          </a:p>
          <a:p>
            <a:pPr fontAlgn="base"/>
            <a:r>
              <a:rPr lang="en-GB" dirty="0"/>
              <a:t>Simulation API only provides 5 LOD levels max (chunks are 16x16 columns)</a:t>
            </a:r>
          </a:p>
          <a:p>
            <a:pPr fontAlgn="base"/>
            <a:r>
              <a:rPr lang="en-GB" dirty="0"/>
              <a:t>Single big brick tree hierarchy too deep for fast spatial GPU lookups &amp; tracing rays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Solution:</a:t>
            </a:r>
            <a:r>
              <a:rPr lang="en-GB" dirty="0"/>
              <a:t> Truncate the hierarchy at the top by 7 levels</a:t>
            </a:r>
          </a:p>
          <a:p>
            <a:pPr fontAlgn="base"/>
            <a:r>
              <a:rPr lang="en-GB" dirty="0"/>
              <a:t>Forest of 107x30x107 smaller brick trees, each covers 96³m³</a:t>
            </a:r>
          </a:p>
          <a:p>
            <a:pPr fontAlgn="base"/>
            <a:r>
              <a:rPr lang="en-GB" dirty="0"/>
              <a:t>Each root node pre-allocated, stored dense at the beginning of a node pool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Symbol" panose="05050102010706020507" pitchFamily="18" charset="2"/>
              <a:buChar char="Þ"/>
            </a:pPr>
            <a:r>
              <a:rPr lang="en-GB" dirty="0"/>
              <a:t> Lookup for the correct tree for a world position is O(1)</a:t>
            </a:r>
          </a:p>
          <a:p>
            <a:pPr>
              <a:buFont typeface="Symbol" panose="05050102010706020507" pitchFamily="18" charset="2"/>
              <a:buChar char="Þ"/>
            </a:pPr>
            <a:r>
              <a:rPr lang="en-GB" dirty="0"/>
              <a:t> Only levels that could actually contain any data need to be traversed!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5" name="Tabelle 4">
            <a:extLst>
              <a:ext uri="{FF2B5EF4-FFF2-40B4-BE49-F238E27FC236}">
                <a16:creationId xmlns:a16="http://schemas.microsoft.com/office/drawing/2014/main" id="{9802DDF4-6064-46EF-BA03-46E3B95CC9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839538"/>
              </p:ext>
            </p:extLst>
          </p:nvPr>
        </p:nvGraphicFramePr>
        <p:xfrm>
          <a:off x="838199" y="5175195"/>
          <a:ext cx="1051560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5964">
                  <a:extLst>
                    <a:ext uri="{9D8B030D-6E8A-4147-A177-3AD203B41FA5}">
                      <a16:colId xmlns:a16="http://schemas.microsoft.com/office/drawing/2014/main" val="3027340752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1611238645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1115879403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4098132323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1886353559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1745772254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821114258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883975779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1351459948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884936538"/>
                    </a:ext>
                  </a:extLst>
                </a:gridCol>
                <a:gridCol w="955964">
                  <a:extLst>
                    <a:ext uri="{9D8B030D-6E8A-4147-A177-3AD203B41FA5}">
                      <a16:colId xmlns:a16="http://schemas.microsoft.com/office/drawing/2014/main" val="9679168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root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root 42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root 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1629789"/>
                  </a:ext>
                </a:extLst>
              </a:tr>
            </a:tbl>
          </a:graphicData>
        </a:graphic>
      </p:graphicFrame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24C3949D-278E-4872-B03E-D852046EF7CD}"/>
              </a:ext>
            </a:extLst>
          </p:cNvPr>
          <p:cNvGrpSpPr/>
          <p:nvPr/>
        </p:nvGrpSpPr>
        <p:grpSpPr>
          <a:xfrm>
            <a:off x="838199" y="4714875"/>
            <a:ext cx="9081737" cy="1214440"/>
            <a:chOff x="838199" y="4714875"/>
            <a:chExt cx="9081737" cy="1214440"/>
          </a:xfrm>
        </p:grpSpPr>
        <p:sp>
          <p:nvSpPr>
            <p:cNvPr id="6" name="Textfeld 5">
              <a:extLst>
                <a:ext uri="{FF2B5EF4-FFF2-40B4-BE49-F238E27FC236}">
                  <a16:creationId xmlns:a16="http://schemas.microsoft.com/office/drawing/2014/main" id="{4BB70360-F4C7-4993-8397-56AD6C803E8A}"/>
                </a:ext>
              </a:extLst>
            </p:cNvPr>
            <p:cNvSpPr txBox="1"/>
            <p:nvPr/>
          </p:nvSpPr>
          <p:spPr>
            <a:xfrm>
              <a:off x="838199" y="4805863"/>
              <a:ext cx="38695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Node pool (~1.3M entries = ~20MB)</a:t>
              </a:r>
            </a:p>
          </p:txBody>
        </p:sp>
        <p:cxnSp>
          <p:nvCxnSpPr>
            <p:cNvPr id="8" name="Gerader Verbinder 7">
              <a:extLst>
                <a:ext uri="{FF2B5EF4-FFF2-40B4-BE49-F238E27FC236}">
                  <a16:creationId xmlns:a16="http://schemas.microsoft.com/office/drawing/2014/main" id="{958FF843-6F5C-4533-BFE9-284EEB379071}"/>
                </a:ext>
              </a:extLst>
            </p:cNvPr>
            <p:cNvCxnSpPr>
              <a:cxnSpLocks/>
            </p:cNvCxnSpPr>
            <p:nvPr/>
          </p:nvCxnSpPr>
          <p:spPr>
            <a:xfrm>
              <a:off x="5617369" y="5000625"/>
              <a:ext cx="0" cy="728663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" name="Gerader Verbinder 9">
              <a:extLst>
                <a:ext uri="{FF2B5EF4-FFF2-40B4-BE49-F238E27FC236}">
                  <a16:creationId xmlns:a16="http://schemas.microsoft.com/office/drawing/2014/main" id="{AE49D3AA-D43B-41AF-978F-4A5B6236DF1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240529" y="5538891"/>
              <a:ext cx="0" cy="39042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Gerader Verbinder 12">
              <a:extLst>
                <a:ext uri="{FF2B5EF4-FFF2-40B4-BE49-F238E27FC236}">
                  <a16:creationId xmlns:a16="http://schemas.microsoft.com/office/drawing/2014/main" id="{C8DC8CFA-737D-48FE-AFD0-82096AB995C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40530" y="5929313"/>
              <a:ext cx="285547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F93A4B98-C6F5-42D4-ABA1-4FB0D767BB22}"/>
                </a:ext>
              </a:extLst>
            </p:cNvPr>
            <p:cNvCxnSpPr>
              <a:cxnSpLocks/>
              <a:endCxn id="5" idx="2"/>
            </p:cNvCxnSpPr>
            <p:nvPr/>
          </p:nvCxnSpPr>
          <p:spPr>
            <a:xfrm flipV="1">
              <a:off x="6096000" y="5546035"/>
              <a:ext cx="1" cy="383280"/>
            </a:xfrm>
            <a:prstGeom prst="line">
              <a:avLst/>
            </a:prstGeom>
            <a:ln>
              <a:headEnd type="none" w="med" len="med"/>
              <a:tailEnd type="arrow" w="med" len="med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CDDC4192-0D88-4E2F-BDD0-71A1FE1BF42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93267" y="4714875"/>
              <a:ext cx="0" cy="46032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Gerader Verbinder 21">
              <a:extLst>
                <a:ext uri="{FF2B5EF4-FFF2-40B4-BE49-F238E27FC236}">
                  <a16:creationId xmlns:a16="http://schemas.microsoft.com/office/drawing/2014/main" id="{F11FDF3E-66C0-4914-9034-0707D14A6108}"/>
                </a:ext>
              </a:extLst>
            </p:cNvPr>
            <p:cNvCxnSpPr>
              <a:cxnSpLocks/>
            </p:cNvCxnSpPr>
            <p:nvPr/>
          </p:nvCxnSpPr>
          <p:spPr>
            <a:xfrm>
              <a:off x="6093267" y="4714875"/>
              <a:ext cx="382225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Gerader Verbinder 24">
              <a:extLst>
                <a:ext uri="{FF2B5EF4-FFF2-40B4-BE49-F238E27FC236}">
                  <a16:creationId xmlns:a16="http://schemas.microsoft.com/office/drawing/2014/main" id="{36631519-6142-4D95-B580-C0E2B08B8EC6}"/>
                </a:ext>
              </a:extLst>
            </p:cNvPr>
            <p:cNvCxnSpPr>
              <a:cxnSpLocks/>
            </p:cNvCxnSpPr>
            <p:nvPr/>
          </p:nvCxnSpPr>
          <p:spPr>
            <a:xfrm>
              <a:off x="9915525" y="4714875"/>
              <a:ext cx="0" cy="460320"/>
            </a:xfrm>
            <a:prstGeom prst="line">
              <a:avLst/>
            </a:prstGeom>
            <a:ln>
              <a:headEnd type="none" w="med" len="med"/>
              <a:tailEnd type="arrow" w="med" len="med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Gerader Verbinder 26">
              <a:extLst>
                <a:ext uri="{FF2B5EF4-FFF2-40B4-BE49-F238E27FC236}">
                  <a16:creationId xmlns:a16="http://schemas.microsoft.com/office/drawing/2014/main" id="{968A1A99-3FD0-4874-8519-3DA399794F9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919936" y="5522120"/>
              <a:ext cx="0" cy="40719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Gerader Verbinder 28">
              <a:extLst>
                <a:ext uri="{FF2B5EF4-FFF2-40B4-BE49-F238E27FC236}">
                  <a16:creationId xmlns:a16="http://schemas.microsoft.com/office/drawing/2014/main" id="{B5B9D8A0-FE93-4261-A063-5E749D99257D}"/>
                </a:ext>
              </a:extLst>
            </p:cNvPr>
            <p:cNvCxnSpPr>
              <a:cxnSpLocks/>
            </p:cNvCxnSpPr>
            <p:nvPr/>
          </p:nvCxnSpPr>
          <p:spPr>
            <a:xfrm>
              <a:off x="8022431" y="5929313"/>
              <a:ext cx="189309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Gerader Verbinder 31">
              <a:extLst>
                <a:ext uri="{FF2B5EF4-FFF2-40B4-BE49-F238E27FC236}">
                  <a16:creationId xmlns:a16="http://schemas.microsoft.com/office/drawing/2014/main" id="{E8C07CA8-0D1B-4189-84BB-E39563D29F0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022431" y="5529264"/>
              <a:ext cx="0" cy="400049"/>
            </a:xfrm>
            <a:prstGeom prst="line">
              <a:avLst/>
            </a:prstGeom>
            <a:ln>
              <a:headEnd type="none" w="med" len="med"/>
              <a:tailEnd type="arrow" w="med" len="med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Gerader Verbinder 33">
              <a:extLst>
                <a:ext uri="{FF2B5EF4-FFF2-40B4-BE49-F238E27FC236}">
                  <a16:creationId xmlns:a16="http://schemas.microsoft.com/office/drawing/2014/main" id="{50128983-0039-45ED-853E-716C0F7476B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969818" y="5522121"/>
              <a:ext cx="0" cy="407192"/>
            </a:xfrm>
            <a:prstGeom prst="line">
              <a:avLst/>
            </a:prstGeom>
            <a:ln>
              <a:headEnd type="none" w="med" len="med"/>
              <a:tailEnd type="arrow" w="med" len="med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2895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Liquifying the Bricks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b="1" dirty="0"/>
              <a:t>Problem:</a:t>
            </a:r>
          </a:p>
          <a:p>
            <a:pPr lvl="1" fontAlgn="base"/>
            <a:r>
              <a:rPr lang="en-GB" dirty="0"/>
              <a:t>Simulation state updates irregularly (whenever new network packets arrive)</a:t>
            </a:r>
          </a:p>
          <a:p>
            <a:pPr lvl="1" fontAlgn="base"/>
            <a:r>
              <a:rPr lang="en-GB" dirty="0"/>
              <a:t>Different/lower frequency than output frame rate</a:t>
            </a:r>
          </a:p>
          <a:p>
            <a:pPr lvl="1" fontAlgn="base"/>
            <a:r>
              <a:rPr lang="en-GB" dirty="0"/>
              <a:t>Quantized to only 16 fill states per voxel</a:t>
            </a:r>
          </a:p>
          <a:p>
            <a:pPr lvl="1">
              <a:buFont typeface="Symbol" panose="05050102010706020507" pitchFamily="18" charset="2"/>
              <a:buChar char="Þ"/>
            </a:pPr>
            <a:r>
              <a:rPr lang="en-GB" dirty="0"/>
              <a:t> Each change is a big visual discontinuity (popping)</a:t>
            </a:r>
          </a:p>
          <a:p>
            <a:pPr marL="457200" lvl="1" indent="0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b="1" dirty="0"/>
              <a:t>Solution:</a:t>
            </a:r>
          </a:p>
          <a:p>
            <a:pPr lvl="1" fontAlgn="base"/>
            <a:r>
              <a:rPr lang="en-GB" dirty="0"/>
              <a:t>Bricks can either be </a:t>
            </a:r>
            <a:r>
              <a:rPr lang="en-GB" b="1" dirty="0"/>
              <a:t>static </a:t>
            </a:r>
            <a:r>
              <a:rPr lang="en-GB" dirty="0"/>
              <a:t>or </a:t>
            </a:r>
            <a:r>
              <a:rPr lang="en-GB" b="1" dirty="0"/>
              <a:t>interpolating</a:t>
            </a:r>
            <a:endParaRPr lang="en-GB" dirty="0"/>
          </a:p>
          <a:p>
            <a:pPr lvl="1" fontAlgn="base"/>
            <a:r>
              <a:rPr lang="en-GB" dirty="0"/>
              <a:t>Interpolation:</a:t>
            </a:r>
          </a:p>
          <a:p>
            <a:pPr lvl="2" fontAlgn="base"/>
            <a:r>
              <a:rPr lang="en-GB" dirty="0"/>
              <a:t>Lerp 8bit SDF data towards a separate target state in the page table</a:t>
            </a:r>
          </a:p>
          <a:p>
            <a:pPr lvl="2" fontAlgn="base"/>
            <a:r>
              <a:rPr lang="en-GB" dirty="0"/>
              <a:t>Temporally dither for sub-8bit perceived precision steps</a:t>
            </a:r>
          </a:p>
          <a:p>
            <a:pPr lvl="1" fontAlgn="base"/>
            <a:r>
              <a:rPr lang="en-GB" dirty="0"/>
              <a:t>Subdividing nodes transitions instantly, popping no big problem -&gt; far away</a:t>
            </a:r>
          </a:p>
          <a:p>
            <a:pPr lvl="1" fontAlgn="base"/>
            <a:r>
              <a:rPr lang="en-GB" dirty="0"/>
              <a:t>New Problem: Only GPU knows which bricks finished interpolating</a:t>
            </a:r>
          </a:p>
          <a:p>
            <a:pPr lvl="1">
              <a:buFont typeface="Symbol" panose="05050102010706020507" pitchFamily="18" charset="2"/>
              <a:buChar char="Þ"/>
            </a:pPr>
            <a:r>
              <a:rPr lang="en-GB" dirty="0"/>
              <a:t> Feedback buffer to free up page table entries on CPU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418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Liquifying the Bricks</a:t>
            </a:r>
            <a:r>
              <a:rPr lang="en-US" noProof="0" dirty="0"/>
              <a:t> </a:t>
            </a:r>
          </a:p>
        </p:txBody>
      </p:sp>
      <p:pic>
        <p:nvPicPr>
          <p:cNvPr id="6" name="interpolation">
            <a:hlinkClick r:id="" action="ppaction://media"/>
            <a:extLst>
              <a:ext uri="{FF2B5EF4-FFF2-40B4-BE49-F238E27FC236}">
                <a16:creationId xmlns:a16="http://schemas.microsoft.com/office/drawing/2014/main" id="{2DC97DA1-8F35-4384-A5BC-0180E71D635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73337" y="1311965"/>
            <a:ext cx="7045325" cy="4865688"/>
          </a:xfr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023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Visibility Culling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92500" lnSpcReduction="10000"/>
          </a:bodyPr>
          <a:lstStyle/>
          <a:p>
            <a:pPr fontAlgn="base"/>
            <a:r>
              <a:rPr lang="en-GB" dirty="0"/>
              <a:t>Compute shader scans all leaf nodes. For each leaf AABB:</a:t>
            </a:r>
          </a:p>
          <a:p>
            <a:pPr lvl="1" fontAlgn="base"/>
            <a:r>
              <a:rPr lang="en-GB" dirty="0"/>
              <a:t>Frustum culling</a:t>
            </a:r>
          </a:p>
          <a:p>
            <a:pPr lvl="1" fontAlgn="base"/>
            <a:r>
              <a:rPr lang="en-GB" dirty="0"/>
              <a:t>Occlusion culling against depth pyramid of scene</a:t>
            </a:r>
          </a:p>
          <a:p>
            <a:pPr lvl="1" fontAlgn="base"/>
            <a:r>
              <a:rPr lang="en-GB" dirty="0"/>
              <a:t>Visible? =&gt; Append brick index to buffer for drawing</a:t>
            </a:r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Edge case: Bricks intersecting the camera near plane</a:t>
            </a:r>
          </a:p>
          <a:p>
            <a:pPr lvl="1" fontAlgn="base"/>
            <a:r>
              <a:rPr lang="en-GB" dirty="0"/>
              <a:t>We support both over and under water pixels on screen at the same time</a:t>
            </a:r>
          </a:p>
          <a:p>
            <a:pPr lvl="1" fontAlgn="base"/>
            <a:r>
              <a:rPr lang="en-GB" dirty="0"/>
              <a:t>One extra screen space draw if camera is close to or inside water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60" name="Gruppieren 59">
            <a:extLst>
              <a:ext uri="{FF2B5EF4-FFF2-40B4-BE49-F238E27FC236}">
                <a16:creationId xmlns:a16="http://schemas.microsoft.com/office/drawing/2014/main" id="{B229CCAB-FCC3-421C-AA0D-5C562F9493BD}"/>
              </a:ext>
            </a:extLst>
          </p:cNvPr>
          <p:cNvGrpSpPr/>
          <p:nvPr/>
        </p:nvGrpSpPr>
        <p:grpSpPr>
          <a:xfrm>
            <a:off x="5786145" y="2943013"/>
            <a:ext cx="2964948" cy="1542654"/>
            <a:chOff x="5786145" y="2943013"/>
            <a:chExt cx="2964948" cy="1542654"/>
          </a:xfrm>
        </p:grpSpPr>
        <p:grpSp>
          <p:nvGrpSpPr>
            <p:cNvPr id="59" name="Gruppieren 58">
              <a:extLst>
                <a:ext uri="{FF2B5EF4-FFF2-40B4-BE49-F238E27FC236}">
                  <a16:creationId xmlns:a16="http://schemas.microsoft.com/office/drawing/2014/main" id="{22F67B67-85B3-4781-A7E0-135234A80AD5}"/>
                </a:ext>
              </a:extLst>
            </p:cNvPr>
            <p:cNvGrpSpPr/>
            <p:nvPr/>
          </p:nvGrpSpPr>
          <p:grpSpPr>
            <a:xfrm rot="1314375">
              <a:off x="7114803" y="3277398"/>
              <a:ext cx="962014" cy="934131"/>
              <a:chOff x="7067551" y="3329959"/>
              <a:chExt cx="962014" cy="934131"/>
            </a:xfrm>
          </p:grpSpPr>
          <p:sp>
            <p:nvSpPr>
              <p:cNvPr id="40" name="Rechteck 39">
                <a:extLst>
                  <a:ext uri="{FF2B5EF4-FFF2-40B4-BE49-F238E27FC236}">
                    <a16:creationId xmlns:a16="http://schemas.microsoft.com/office/drawing/2014/main" id="{8EC4B1FF-6DC2-4A79-92CA-9A711B101276}"/>
                  </a:ext>
                </a:extLst>
              </p:cNvPr>
              <p:cNvSpPr/>
              <p:nvPr/>
            </p:nvSpPr>
            <p:spPr>
              <a:xfrm>
                <a:off x="7548558" y="3797025"/>
                <a:ext cx="481007" cy="467065"/>
              </a:xfrm>
              <a:prstGeom prst="rect">
                <a:avLst/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42" name="Rechteck 41">
                <a:extLst>
                  <a:ext uri="{FF2B5EF4-FFF2-40B4-BE49-F238E27FC236}">
                    <a16:creationId xmlns:a16="http://schemas.microsoft.com/office/drawing/2014/main" id="{4FCCD9EA-042B-4E4E-B415-80E99DDB3867}"/>
                  </a:ext>
                </a:extLst>
              </p:cNvPr>
              <p:cNvSpPr/>
              <p:nvPr/>
            </p:nvSpPr>
            <p:spPr>
              <a:xfrm>
                <a:off x="7548558" y="3329960"/>
                <a:ext cx="481007" cy="467065"/>
              </a:xfrm>
              <a:prstGeom prst="rect">
                <a:avLst/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43" name="Rechteck 42">
                <a:extLst>
                  <a:ext uri="{FF2B5EF4-FFF2-40B4-BE49-F238E27FC236}">
                    <a16:creationId xmlns:a16="http://schemas.microsoft.com/office/drawing/2014/main" id="{E5E3FFD7-1D5E-4B77-B5BF-CBA5B2A296BA}"/>
                  </a:ext>
                </a:extLst>
              </p:cNvPr>
              <p:cNvSpPr/>
              <p:nvPr/>
            </p:nvSpPr>
            <p:spPr>
              <a:xfrm>
                <a:off x="7067551" y="3329959"/>
                <a:ext cx="481007" cy="467065"/>
              </a:xfrm>
              <a:prstGeom prst="rect">
                <a:avLst/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cxnSp>
          <p:nvCxnSpPr>
            <p:cNvPr id="34" name="Gerader Verbinder 33">
              <a:extLst>
                <a:ext uri="{FF2B5EF4-FFF2-40B4-BE49-F238E27FC236}">
                  <a16:creationId xmlns:a16="http://schemas.microsoft.com/office/drawing/2014/main" id="{C1EA0293-511B-4DCF-97BF-FF1EF98A0B73}"/>
                </a:ext>
              </a:extLst>
            </p:cNvPr>
            <p:cNvCxnSpPr>
              <a:cxnSpLocks/>
            </p:cNvCxnSpPr>
            <p:nvPr/>
          </p:nvCxnSpPr>
          <p:spPr>
            <a:xfrm>
              <a:off x="6236493" y="3700463"/>
              <a:ext cx="2514600" cy="7852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Gerader Verbinder 34">
              <a:extLst>
                <a:ext uri="{FF2B5EF4-FFF2-40B4-BE49-F238E27FC236}">
                  <a16:creationId xmlns:a16="http://schemas.microsoft.com/office/drawing/2014/main" id="{98C70DAA-3A9F-45F4-85F7-161A1C04AAA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36493" y="3057525"/>
              <a:ext cx="2514600" cy="64293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Gerader Verbinder 35">
              <a:extLst>
                <a:ext uri="{FF2B5EF4-FFF2-40B4-BE49-F238E27FC236}">
                  <a16:creationId xmlns:a16="http://schemas.microsoft.com/office/drawing/2014/main" id="{4AD4E4B6-C4D1-40D2-9D9F-26C947859D46}"/>
                </a:ext>
              </a:extLst>
            </p:cNvPr>
            <p:cNvCxnSpPr>
              <a:cxnSpLocks/>
            </p:cNvCxnSpPr>
            <p:nvPr/>
          </p:nvCxnSpPr>
          <p:spPr>
            <a:xfrm>
              <a:off x="7665242" y="3347698"/>
              <a:ext cx="0" cy="78853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8" name="Ellipse 37">
              <a:extLst>
                <a:ext uri="{FF2B5EF4-FFF2-40B4-BE49-F238E27FC236}">
                  <a16:creationId xmlns:a16="http://schemas.microsoft.com/office/drawing/2014/main" id="{3BEFD2E2-EAC9-4B96-B3C3-AF34B0F4F14A}"/>
                </a:ext>
              </a:extLst>
            </p:cNvPr>
            <p:cNvSpPr/>
            <p:nvPr/>
          </p:nvSpPr>
          <p:spPr>
            <a:xfrm>
              <a:off x="6213632" y="3675885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5" name="Textfeld 44">
              <a:extLst>
                <a:ext uri="{FF2B5EF4-FFF2-40B4-BE49-F238E27FC236}">
                  <a16:creationId xmlns:a16="http://schemas.microsoft.com/office/drawing/2014/main" id="{A985C0D0-67CF-4C70-995A-3D255C1960BD}"/>
                </a:ext>
              </a:extLst>
            </p:cNvPr>
            <p:cNvSpPr txBox="1"/>
            <p:nvPr/>
          </p:nvSpPr>
          <p:spPr>
            <a:xfrm>
              <a:off x="5786145" y="3434188"/>
              <a:ext cx="47320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eye</a:t>
              </a:r>
            </a:p>
          </p:txBody>
        </p:sp>
        <p:sp>
          <p:nvSpPr>
            <p:cNvPr id="48" name="Textfeld 47">
              <a:extLst>
                <a:ext uri="{FF2B5EF4-FFF2-40B4-BE49-F238E27FC236}">
                  <a16:creationId xmlns:a16="http://schemas.microsoft.com/office/drawing/2014/main" id="{150DB221-B84B-4C36-8BAC-FD10F485B60F}"/>
                </a:ext>
              </a:extLst>
            </p:cNvPr>
            <p:cNvSpPr txBox="1"/>
            <p:nvPr/>
          </p:nvSpPr>
          <p:spPr>
            <a:xfrm>
              <a:off x="7394174" y="2943013"/>
              <a:ext cx="54213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near</a:t>
              </a:r>
            </a:p>
          </p:txBody>
        </p:sp>
      </p:grpSp>
      <p:grpSp>
        <p:nvGrpSpPr>
          <p:cNvPr id="61" name="Gruppieren 60">
            <a:extLst>
              <a:ext uri="{FF2B5EF4-FFF2-40B4-BE49-F238E27FC236}">
                <a16:creationId xmlns:a16="http://schemas.microsoft.com/office/drawing/2014/main" id="{8410F078-3E98-4771-8B93-8187C5302E65}"/>
              </a:ext>
            </a:extLst>
          </p:cNvPr>
          <p:cNvGrpSpPr/>
          <p:nvPr/>
        </p:nvGrpSpPr>
        <p:grpSpPr>
          <a:xfrm>
            <a:off x="2149978" y="2708345"/>
            <a:ext cx="3161475" cy="1852331"/>
            <a:chOff x="2149978" y="2708345"/>
            <a:chExt cx="3161475" cy="1852331"/>
          </a:xfrm>
        </p:grpSpPr>
        <p:cxnSp>
          <p:nvCxnSpPr>
            <p:cNvPr id="7" name="Gerader Verbinder 6">
              <a:extLst>
                <a:ext uri="{FF2B5EF4-FFF2-40B4-BE49-F238E27FC236}">
                  <a16:creationId xmlns:a16="http://schemas.microsoft.com/office/drawing/2014/main" id="{2DB57293-D6DC-4FD6-A95B-52DFC8A53189}"/>
                </a:ext>
              </a:extLst>
            </p:cNvPr>
            <p:cNvCxnSpPr>
              <a:cxnSpLocks/>
            </p:cNvCxnSpPr>
            <p:nvPr/>
          </p:nvCxnSpPr>
          <p:spPr>
            <a:xfrm>
              <a:off x="2600325" y="3700463"/>
              <a:ext cx="2514600" cy="7852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Gerader Verbinder 27">
              <a:extLst>
                <a:ext uri="{FF2B5EF4-FFF2-40B4-BE49-F238E27FC236}">
                  <a16:creationId xmlns:a16="http://schemas.microsoft.com/office/drawing/2014/main" id="{E14CA547-3145-485C-BC2F-F93188AD601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200524" y="3057525"/>
              <a:ext cx="157165" cy="666907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" name="Gerader Verbinder 8">
              <a:extLst>
                <a:ext uri="{FF2B5EF4-FFF2-40B4-BE49-F238E27FC236}">
                  <a16:creationId xmlns:a16="http://schemas.microsoft.com/office/drawing/2014/main" id="{8FB3550D-D7F7-4363-8FE4-945BCFC810B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00325" y="3057525"/>
              <a:ext cx="2514600" cy="64293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Gerader Verbinder 12">
              <a:extLst>
                <a:ext uri="{FF2B5EF4-FFF2-40B4-BE49-F238E27FC236}">
                  <a16:creationId xmlns:a16="http://schemas.microsoft.com/office/drawing/2014/main" id="{CDCFA5AE-A824-419E-909C-3876A995EC46}"/>
                </a:ext>
              </a:extLst>
            </p:cNvPr>
            <p:cNvCxnSpPr>
              <a:cxnSpLocks/>
            </p:cNvCxnSpPr>
            <p:nvPr/>
          </p:nvCxnSpPr>
          <p:spPr>
            <a:xfrm>
              <a:off x="3078956" y="3586163"/>
              <a:ext cx="0" cy="250031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Gerader Verbinder 16">
              <a:extLst>
                <a:ext uri="{FF2B5EF4-FFF2-40B4-BE49-F238E27FC236}">
                  <a16:creationId xmlns:a16="http://schemas.microsoft.com/office/drawing/2014/main" id="{6EF50E15-A4AD-41B2-B238-A58E5B8CD44D}"/>
                </a:ext>
              </a:extLst>
            </p:cNvPr>
            <p:cNvCxnSpPr>
              <a:cxnSpLocks/>
            </p:cNvCxnSpPr>
            <p:nvPr/>
          </p:nvCxnSpPr>
          <p:spPr>
            <a:xfrm>
              <a:off x="5114925" y="3057525"/>
              <a:ext cx="0" cy="142814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9" name="Ellipse 18">
              <a:extLst>
                <a:ext uri="{FF2B5EF4-FFF2-40B4-BE49-F238E27FC236}">
                  <a16:creationId xmlns:a16="http://schemas.microsoft.com/office/drawing/2014/main" id="{991D7C33-30C7-447B-8D98-9953ADD8D339}"/>
                </a:ext>
              </a:extLst>
            </p:cNvPr>
            <p:cNvSpPr/>
            <p:nvPr/>
          </p:nvSpPr>
          <p:spPr>
            <a:xfrm>
              <a:off x="2577464" y="3675885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hteck 19">
              <a:extLst>
                <a:ext uri="{FF2B5EF4-FFF2-40B4-BE49-F238E27FC236}">
                  <a16:creationId xmlns:a16="http://schemas.microsoft.com/office/drawing/2014/main" id="{7A582126-C30B-4AF6-B3C1-E4DA860E399B}"/>
                </a:ext>
              </a:extLst>
            </p:cNvPr>
            <p:cNvSpPr/>
            <p:nvPr/>
          </p:nvSpPr>
          <p:spPr>
            <a:xfrm>
              <a:off x="4357688" y="3836194"/>
              <a:ext cx="150016" cy="150019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hteck 20">
              <a:extLst>
                <a:ext uri="{FF2B5EF4-FFF2-40B4-BE49-F238E27FC236}">
                  <a16:creationId xmlns:a16="http://schemas.microsoft.com/office/drawing/2014/main" id="{8EC237F5-4C08-40C8-A13E-A9C2E694C99D}"/>
                </a:ext>
              </a:extLst>
            </p:cNvPr>
            <p:cNvSpPr/>
            <p:nvPr/>
          </p:nvSpPr>
          <p:spPr>
            <a:xfrm>
              <a:off x="4510088" y="3836194"/>
              <a:ext cx="150016" cy="150019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hteck 21">
              <a:extLst>
                <a:ext uri="{FF2B5EF4-FFF2-40B4-BE49-F238E27FC236}">
                  <a16:creationId xmlns:a16="http://schemas.microsoft.com/office/drawing/2014/main" id="{89430B04-0A5E-44F5-854B-4C21A9D9702A}"/>
                </a:ext>
              </a:extLst>
            </p:cNvPr>
            <p:cNvSpPr/>
            <p:nvPr/>
          </p:nvSpPr>
          <p:spPr>
            <a:xfrm>
              <a:off x="4662491" y="3675885"/>
              <a:ext cx="150016" cy="150019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hteck 22">
              <a:extLst>
                <a:ext uri="{FF2B5EF4-FFF2-40B4-BE49-F238E27FC236}">
                  <a16:creationId xmlns:a16="http://schemas.microsoft.com/office/drawing/2014/main" id="{608D00EE-6B75-48D3-9383-A11DDFA54DCC}"/>
                </a:ext>
              </a:extLst>
            </p:cNvPr>
            <p:cNvSpPr/>
            <p:nvPr/>
          </p:nvSpPr>
          <p:spPr>
            <a:xfrm>
              <a:off x="4813700" y="3675885"/>
              <a:ext cx="150016" cy="150019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hteck 23">
              <a:extLst>
                <a:ext uri="{FF2B5EF4-FFF2-40B4-BE49-F238E27FC236}">
                  <a16:creationId xmlns:a16="http://schemas.microsoft.com/office/drawing/2014/main" id="{D2FDDE90-62AC-4078-B518-9DACCE45A2BE}"/>
                </a:ext>
              </a:extLst>
            </p:cNvPr>
            <p:cNvSpPr/>
            <p:nvPr/>
          </p:nvSpPr>
          <p:spPr>
            <a:xfrm>
              <a:off x="4666057" y="3836194"/>
              <a:ext cx="150016" cy="150019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hteck 24">
              <a:extLst>
                <a:ext uri="{FF2B5EF4-FFF2-40B4-BE49-F238E27FC236}">
                  <a16:creationId xmlns:a16="http://schemas.microsoft.com/office/drawing/2014/main" id="{C1EB9BF0-81FD-4225-93C3-A92B8EA9F80D}"/>
                </a:ext>
              </a:extLst>
            </p:cNvPr>
            <p:cNvSpPr/>
            <p:nvPr/>
          </p:nvSpPr>
          <p:spPr>
            <a:xfrm>
              <a:off x="4666057" y="3986213"/>
              <a:ext cx="150016" cy="150019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hteck 25">
              <a:extLst>
                <a:ext uri="{FF2B5EF4-FFF2-40B4-BE49-F238E27FC236}">
                  <a16:creationId xmlns:a16="http://schemas.microsoft.com/office/drawing/2014/main" id="{E2FE5CEA-FB12-4BA2-B63B-28C5E25B4083}"/>
                </a:ext>
              </a:extLst>
            </p:cNvPr>
            <p:cNvSpPr/>
            <p:nvPr/>
          </p:nvSpPr>
          <p:spPr>
            <a:xfrm>
              <a:off x="4509372" y="3986213"/>
              <a:ext cx="150016" cy="150019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Rechteck 28">
              <a:extLst>
                <a:ext uri="{FF2B5EF4-FFF2-40B4-BE49-F238E27FC236}">
                  <a16:creationId xmlns:a16="http://schemas.microsoft.com/office/drawing/2014/main" id="{1E9713D0-6122-4E97-BD2F-7BEC784A0BDC}"/>
                </a:ext>
              </a:extLst>
            </p:cNvPr>
            <p:cNvSpPr/>
            <p:nvPr/>
          </p:nvSpPr>
          <p:spPr>
            <a:xfrm>
              <a:off x="4661299" y="3522720"/>
              <a:ext cx="150016" cy="150019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echteck 29">
              <a:extLst>
                <a:ext uri="{FF2B5EF4-FFF2-40B4-BE49-F238E27FC236}">
                  <a16:creationId xmlns:a16="http://schemas.microsoft.com/office/drawing/2014/main" id="{6BF376AC-A0CF-4755-A593-EF9DE63679CB}"/>
                </a:ext>
              </a:extLst>
            </p:cNvPr>
            <p:cNvSpPr/>
            <p:nvPr/>
          </p:nvSpPr>
          <p:spPr>
            <a:xfrm>
              <a:off x="4813104" y="3522720"/>
              <a:ext cx="150016" cy="150019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echteck 30">
              <a:extLst>
                <a:ext uri="{FF2B5EF4-FFF2-40B4-BE49-F238E27FC236}">
                  <a16:creationId xmlns:a16="http://schemas.microsoft.com/office/drawing/2014/main" id="{C81138B6-ACF7-457B-86C3-C6623D67CA61}"/>
                </a:ext>
              </a:extLst>
            </p:cNvPr>
            <p:cNvSpPr/>
            <p:nvPr/>
          </p:nvSpPr>
          <p:spPr>
            <a:xfrm>
              <a:off x="4813104" y="3369555"/>
              <a:ext cx="150016" cy="150019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hteck 31">
              <a:extLst>
                <a:ext uri="{FF2B5EF4-FFF2-40B4-BE49-F238E27FC236}">
                  <a16:creationId xmlns:a16="http://schemas.microsoft.com/office/drawing/2014/main" id="{57D295DB-2A16-4B1C-ABA1-888DE5FB3062}"/>
                </a:ext>
              </a:extLst>
            </p:cNvPr>
            <p:cNvSpPr/>
            <p:nvPr/>
          </p:nvSpPr>
          <p:spPr>
            <a:xfrm>
              <a:off x="4357688" y="4410657"/>
              <a:ext cx="150016" cy="150019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4B65FC61-D36E-4FF3-8A8A-D66C8A0A80FA}"/>
                </a:ext>
              </a:extLst>
            </p:cNvPr>
            <p:cNvSpPr/>
            <p:nvPr/>
          </p:nvSpPr>
          <p:spPr>
            <a:xfrm>
              <a:off x="4507704" y="4410656"/>
              <a:ext cx="150016" cy="150019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Textfeld 43">
              <a:extLst>
                <a:ext uri="{FF2B5EF4-FFF2-40B4-BE49-F238E27FC236}">
                  <a16:creationId xmlns:a16="http://schemas.microsoft.com/office/drawing/2014/main" id="{7700A217-C08D-4A43-88A7-6739BED87D6C}"/>
                </a:ext>
              </a:extLst>
            </p:cNvPr>
            <p:cNvSpPr txBox="1"/>
            <p:nvPr/>
          </p:nvSpPr>
          <p:spPr>
            <a:xfrm>
              <a:off x="2149978" y="3425835"/>
              <a:ext cx="47320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eye</a:t>
              </a:r>
            </a:p>
          </p:txBody>
        </p:sp>
        <p:cxnSp>
          <p:nvCxnSpPr>
            <p:cNvPr id="56" name="Gerader Verbinder 55">
              <a:extLst>
                <a:ext uri="{FF2B5EF4-FFF2-40B4-BE49-F238E27FC236}">
                  <a16:creationId xmlns:a16="http://schemas.microsoft.com/office/drawing/2014/main" id="{C7971CCE-23F5-4315-B3BD-73D254CBD07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337116" y="2829353"/>
              <a:ext cx="791809" cy="240948"/>
            </a:xfrm>
            <a:prstGeom prst="line">
              <a:avLst/>
            </a:prstGeom>
            <a:ln w="9525" cap="flat" cmpd="sng" algn="ctr">
              <a:solidFill>
                <a:schemeClr val="accent2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46" name="Textfeld 45">
              <a:extLst>
                <a:ext uri="{FF2B5EF4-FFF2-40B4-BE49-F238E27FC236}">
                  <a16:creationId xmlns:a16="http://schemas.microsoft.com/office/drawing/2014/main" id="{5D7DBB70-CF27-412A-B0EC-69085F360E72}"/>
                </a:ext>
              </a:extLst>
            </p:cNvPr>
            <p:cNvSpPr txBox="1"/>
            <p:nvPr/>
          </p:nvSpPr>
          <p:spPr>
            <a:xfrm>
              <a:off x="2834684" y="3115059"/>
              <a:ext cx="54213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near</a:t>
              </a:r>
            </a:p>
          </p:txBody>
        </p:sp>
        <p:sp>
          <p:nvSpPr>
            <p:cNvPr id="47" name="Textfeld 46">
              <a:extLst>
                <a:ext uri="{FF2B5EF4-FFF2-40B4-BE49-F238E27FC236}">
                  <a16:creationId xmlns:a16="http://schemas.microsoft.com/office/drawing/2014/main" id="{F6B8E1EF-7F6D-4596-998A-64DF9A78CC88}"/>
                </a:ext>
              </a:extLst>
            </p:cNvPr>
            <p:cNvSpPr txBox="1"/>
            <p:nvPr/>
          </p:nvSpPr>
          <p:spPr>
            <a:xfrm>
              <a:off x="4918397" y="2708345"/>
              <a:ext cx="39305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far</a:t>
              </a:r>
            </a:p>
          </p:txBody>
        </p:sp>
        <p:cxnSp>
          <p:nvCxnSpPr>
            <p:cNvPr id="50" name="Gerader Verbinder 49">
              <a:extLst>
                <a:ext uri="{FF2B5EF4-FFF2-40B4-BE49-F238E27FC236}">
                  <a16:creationId xmlns:a16="http://schemas.microsoft.com/office/drawing/2014/main" id="{8900D065-5D59-410E-AD37-6B4B323671E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200524" y="3707303"/>
              <a:ext cx="928401" cy="9986"/>
            </a:xfrm>
            <a:prstGeom prst="line">
              <a:avLst/>
            </a:prstGeom>
            <a:ln w="9525" cap="flat" cmpd="sng" algn="ctr">
              <a:solidFill>
                <a:schemeClr val="accent2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5843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Rendering: Brick AABBs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311965"/>
            <a:ext cx="3544147" cy="4864998"/>
          </a:xfrm>
        </p:spPr>
        <p:txBody>
          <a:bodyPr>
            <a:normAutofit/>
          </a:bodyPr>
          <a:lstStyle/>
          <a:p>
            <a:pPr fontAlgn="base"/>
            <a:endParaRPr lang="en-GB" dirty="0"/>
          </a:p>
          <a:p>
            <a:pPr marL="0" indent="0" fontAlgn="base">
              <a:buNone/>
            </a:pPr>
            <a:r>
              <a:rPr lang="en-GB" dirty="0"/>
              <a:t>Instanced indirect draw of culled brick AABB front faces</a:t>
            </a:r>
          </a:p>
          <a:p>
            <a:pPr fontAlgn="base"/>
            <a:endParaRPr lang="en-GB" dirty="0"/>
          </a:p>
          <a:p>
            <a:pPr marL="0" indent="0" fontAlgn="base">
              <a:buNone/>
            </a:pPr>
            <a:r>
              <a:rPr lang="en-GB" dirty="0"/>
              <a:t>AABBs are optimized to more tightly wrap where the surface 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987F508D-5ABD-40DE-A130-5D2FAEED52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347" y="1311965"/>
            <a:ext cx="6971453" cy="490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48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Rendering: Sphere Tracing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6707293" cy="4864998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each brick pixel:</a:t>
            </a:r>
          </a:p>
          <a:p>
            <a:pPr marL="0" indent="0">
              <a:buNone/>
            </a:pPr>
            <a:r>
              <a:rPr lang="en-GB" dirty="0"/>
              <a:t>SDF sphere trace</a:t>
            </a:r>
          </a:p>
          <a:p>
            <a:pPr marL="0" indent="0">
              <a:buNone/>
            </a:pPr>
            <a:r>
              <a:rPr lang="en-GB" dirty="0"/>
              <a:t>through the brick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(SDF range == max step size)</a:t>
            </a: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312ADA4F-2069-4A81-BF09-31CB64D063F0}"/>
              </a:ext>
            </a:extLst>
          </p:cNvPr>
          <p:cNvSpPr/>
          <p:nvPr/>
        </p:nvSpPr>
        <p:spPr>
          <a:xfrm>
            <a:off x="6482076" y="1937172"/>
            <a:ext cx="4314614" cy="409654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246F47A5-F33F-49C1-AA36-46C2A049403E}"/>
              </a:ext>
            </a:extLst>
          </p:cNvPr>
          <p:cNvCxnSpPr>
            <a:cxnSpLocks/>
            <a:endCxn id="72" idx="6"/>
          </p:cNvCxnSpPr>
          <p:nvPr/>
        </p:nvCxnSpPr>
        <p:spPr>
          <a:xfrm>
            <a:off x="6482076" y="2395967"/>
            <a:ext cx="3889099" cy="110302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0F7B8A05-414B-4E72-8BE5-D9A0E1B8B73A}"/>
              </a:ext>
            </a:extLst>
          </p:cNvPr>
          <p:cNvCxnSpPr>
            <a:cxnSpLocks/>
            <a:stCxn id="13" idx="2"/>
          </p:cNvCxnSpPr>
          <p:nvPr/>
        </p:nvCxnSpPr>
        <p:spPr>
          <a:xfrm>
            <a:off x="4932677" y="1937773"/>
            <a:ext cx="1549399" cy="458194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3" name="Ellipse 12">
            <a:extLst>
              <a:ext uri="{FF2B5EF4-FFF2-40B4-BE49-F238E27FC236}">
                <a16:creationId xmlns:a16="http://schemas.microsoft.com/office/drawing/2014/main" id="{83D04DA6-D1C6-4020-A30A-9C1D3CCB0AD1}"/>
              </a:ext>
            </a:extLst>
          </p:cNvPr>
          <p:cNvSpPr/>
          <p:nvPr/>
        </p:nvSpPr>
        <p:spPr>
          <a:xfrm>
            <a:off x="4932677" y="1914913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A628D43C-A9D1-4F47-8BD6-D13C4D89A672}"/>
              </a:ext>
            </a:extLst>
          </p:cNvPr>
          <p:cNvSpPr txBox="1"/>
          <p:nvPr/>
        </p:nvSpPr>
        <p:spPr>
          <a:xfrm>
            <a:off x="4389579" y="1761024"/>
            <a:ext cx="4732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eye</a:t>
            </a:r>
          </a:p>
        </p:txBody>
      </p:sp>
      <p:cxnSp>
        <p:nvCxnSpPr>
          <p:cNvPr id="18" name="Gerader Verbinder 17">
            <a:extLst>
              <a:ext uri="{FF2B5EF4-FFF2-40B4-BE49-F238E27FC236}">
                <a16:creationId xmlns:a16="http://schemas.microsoft.com/office/drawing/2014/main" id="{5A59C79B-B09F-4DAD-A5EF-3F89E0930FA2}"/>
              </a:ext>
            </a:extLst>
          </p:cNvPr>
          <p:cNvCxnSpPr>
            <a:cxnSpLocks/>
          </p:cNvCxnSpPr>
          <p:nvPr/>
        </p:nvCxnSpPr>
        <p:spPr>
          <a:xfrm>
            <a:off x="10354308" y="3503021"/>
            <a:ext cx="1549399" cy="458194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9" name="Freihandform: Form 18">
            <a:extLst>
              <a:ext uri="{FF2B5EF4-FFF2-40B4-BE49-F238E27FC236}">
                <a16:creationId xmlns:a16="http://schemas.microsoft.com/office/drawing/2014/main" id="{DA3672B2-C81D-4CE1-B0A7-AC82117FC56D}"/>
              </a:ext>
            </a:extLst>
          </p:cNvPr>
          <p:cNvSpPr/>
          <p:nvPr/>
        </p:nvSpPr>
        <p:spPr>
          <a:xfrm>
            <a:off x="6482079" y="2817710"/>
            <a:ext cx="4314613" cy="2262294"/>
          </a:xfrm>
          <a:custGeom>
            <a:avLst/>
            <a:gdLst>
              <a:gd name="connsiteX0" fmla="*/ 0 w 4321386"/>
              <a:gd name="connsiteY0" fmla="*/ 2262294 h 2262294"/>
              <a:gd name="connsiteX1" fmla="*/ 1043093 w 4321386"/>
              <a:gd name="connsiteY1" fmla="*/ 636694 h 2262294"/>
              <a:gd name="connsiteX2" fmla="*/ 2912533 w 4321386"/>
              <a:gd name="connsiteY2" fmla="*/ 1808480 h 2262294"/>
              <a:gd name="connsiteX3" fmla="*/ 4321386 w 4321386"/>
              <a:gd name="connsiteY3" fmla="*/ 0 h 2262294"/>
              <a:gd name="connsiteX0" fmla="*/ 0 w 4321386"/>
              <a:gd name="connsiteY0" fmla="*/ 2262294 h 2262294"/>
              <a:gd name="connsiteX1" fmla="*/ 1341588 w 4321386"/>
              <a:gd name="connsiteY1" fmla="*/ 521548 h 2262294"/>
              <a:gd name="connsiteX2" fmla="*/ 2912533 w 4321386"/>
              <a:gd name="connsiteY2" fmla="*/ 1808480 h 2262294"/>
              <a:gd name="connsiteX3" fmla="*/ 4321386 w 4321386"/>
              <a:gd name="connsiteY3" fmla="*/ 0 h 2262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21386" h="2262294">
                <a:moveTo>
                  <a:pt x="0" y="2262294"/>
                </a:moveTo>
                <a:cubicBezTo>
                  <a:pt x="278835" y="1487312"/>
                  <a:pt x="856166" y="597184"/>
                  <a:pt x="1341588" y="521548"/>
                </a:cubicBezTo>
                <a:cubicBezTo>
                  <a:pt x="1827010" y="445912"/>
                  <a:pt x="2415900" y="1895405"/>
                  <a:pt x="2912533" y="1808480"/>
                </a:cubicBezTo>
                <a:cubicBezTo>
                  <a:pt x="3409166" y="1721555"/>
                  <a:pt x="4068515" y="273191"/>
                  <a:pt x="4321386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Ellipse 20">
            <a:extLst>
              <a:ext uri="{FF2B5EF4-FFF2-40B4-BE49-F238E27FC236}">
                <a16:creationId xmlns:a16="http://schemas.microsoft.com/office/drawing/2014/main" id="{66B44C3D-1CF4-4D06-8F65-3EA95ECB3140}"/>
              </a:ext>
            </a:extLst>
          </p:cNvPr>
          <p:cNvSpPr/>
          <p:nvPr/>
        </p:nvSpPr>
        <p:spPr>
          <a:xfrm>
            <a:off x="8201657" y="2350248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Ellipse 21">
            <a:extLst>
              <a:ext uri="{FF2B5EF4-FFF2-40B4-BE49-F238E27FC236}">
                <a16:creationId xmlns:a16="http://schemas.microsoft.com/office/drawing/2014/main" id="{ADA3ACCF-F33E-4B66-9ECD-6B23DFAAC3B6}"/>
              </a:ext>
            </a:extLst>
          </p:cNvPr>
          <p:cNvSpPr/>
          <p:nvPr/>
        </p:nvSpPr>
        <p:spPr>
          <a:xfrm>
            <a:off x="6883397" y="2352787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Ellipse 22">
            <a:extLst>
              <a:ext uri="{FF2B5EF4-FFF2-40B4-BE49-F238E27FC236}">
                <a16:creationId xmlns:a16="http://schemas.microsoft.com/office/drawing/2014/main" id="{AB8EEDE4-7E13-4ECE-B066-6BDA4CF29F44}"/>
              </a:ext>
            </a:extLst>
          </p:cNvPr>
          <p:cNvSpPr/>
          <p:nvPr/>
        </p:nvSpPr>
        <p:spPr>
          <a:xfrm>
            <a:off x="7553957" y="2351518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Ellipse 23">
            <a:extLst>
              <a:ext uri="{FF2B5EF4-FFF2-40B4-BE49-F238E27FC236}">
                <a16:creationId xmlns:a16="http://schemas.microsoft.com/office/drawing/2014/main" id="{77A8716C-45BA-4D44-8873-A1D7C2B1EC02}"/>
              </a:ext>
            </a:extLst>
          </p:cNvPr>
          <p:cNvSpPr/>
          <p:nvPr/>
        </p:nvSpPr>
        <p:spPr>
          <a:xfrm>
            <a:off x="8917095" y="2350247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Ellipse 24">
            <a:extLst>
              <a:ext uri="{FF2B5EF4-FFF2-40B4-BE49-F238E27FC236}">
                <a16:creationId xmlns:a16="http://schemas.microsoft.com/office/drawing/2014/main" id="{D0D3C454-655E-49BB-8245-DDA54650F160}"/>
              </a:ext>
            </a:extLst>
          </p:cNvPr>
          <p:cNvSpPr/>
          <p:nvPr/>
        </p:nvSpPr>
        <p:spPr>
          <a:xfrm>
            <a:off x="9631681" y="2352957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Ellipse 25">
            <a:extLst>
              <a:ext uri="{FF2B5EF4-FFF2-40B4-BE49-F238E27FC236}">
                <a16:creationId xmlns:a16="http://schemas.microsoft.com/office/drawing/2014/main" id="{132CC596-8B6B-405F-A646-63F7028E3F9A}"/>
              </a:ext>
            </a:extLst>
          </p:cNvPr>
          <p:cNvSpPr/>
          <p:nvPr/>
        </p:nvSpPr>
        <p:spPr>
          <a:xfrm>
            <a:off x="10352189" y="2350246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Ellipse 26">
            <a:extLst>
              <a:ext uri="{FF2B5EF4-FFF2-40B4-BE49-F238E27FC236}">
                <a16:creationId xmlns:a16="http://schemas.microsoft.com/office/drawing/2014/main" id="{74EA0D3F-EACD-47D3-AB7C-3C3216B7EF3A}"/>
              </a:ext>
            </a:extLst>
          </p:cNvPr>
          <p:cNvSpPr/>
          <p:nvPr/>
        </p:nvSpPr>
        <p:spPr>
          <a:xfrm>
            <a:off x="8203776" y="3048539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Ellipse 27">
            <a:extLst>
              <a:ext uri="{FF2B5EF4-FFF2-40B4-BE49-F238E27FC236}">
                <a16:creationId xmlns:a16="http://schemas.microsoft.com/office/drawing/2014/main" id="{23EB67C7-D94C-49B9-A5FE-73FC831EAF95}"/>
              </a:ext>
            </a:extLst>
          </p:cNvPr>
          <p:cNvSpPr/>
          <p:nvPr/>
        </p:nvSpPr>
        <p:spPr>
          <a:xfrm>
            <a:off x="6885516" y="3051078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Ellipse 28">
            <a:extLst>
              <a:ext uri="{FF2B5EF4-FFF2-40B4-BE49-F238E27FC236}">
                <a16:creationId xmlns:a16="http://schemas.microsoft.com/office/drawing/2014/main" id="{D2330F47-F3E0-4D10-96CF-D048705B74C9}"/>
              </a:ext>
            </a:extLst>
          </p:cNvPr>
          <p:cNvSpPr/>
          <p:nvPr/>
        </p:nvSpPr>
        <p:spPr>
          <a:xfrm>
            <a:off x="7556076" y="3049809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Ellipse 29">
            <a:extLst>
              <a:ext uri="{FF2B5EF4-FFF2-40B4-BE49-F238E27FC236}">
                <a16:creationId xmlns:a16="http://schemas.microsoft.com/office/drawing/2014/main" id="{74F316C5-75C6-4F30-A050-9A2C20549787}"/>
              </a:ext>
            </a:extLst>
          </p:cNvPr>
          <p:cNvSpPr/>
          <p:nvPr/>
        </p:nvSpPr>
        <p:spPr>
          <a:xfrm>
            <a:off x="8919214" y="3048538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Ellipse 30">
            <a:extLst>
              <a:ext uri="{FF2B5EF4-FFF2-40B4-BE49-F238E27FC236}">
                <a16:creationId xmlns:a16="http://schemas.microsoft.com/office/drawing/2014/main" id="{D1CBBB7E-5C9D-4330-AC04-5E8C23439431}"/>
              </a:ext>
            </a:extLst>
          </p:cNvPr>
          <p:cNvSpPr/>
          <p:nvPr/>
        </p:nvSpPr>
        <p:spPr>
          <a:xfrm>
            <a:off x="9633800" y="3051248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Ellipse 31">
            <a:extLst>
              <a:ext uri="{FF2B5EF4-FFF2-40B4-BE49-F238E27FC236}">
                <a16:creationId xmlns:a16="http://schemas.microsoft.com/office/drawing/2014/main" id="{0D1F0816-127C-46C4-B8B1-FEF801BDA3A0}"/>
              </a:ext>
            </a:extLst>
          </p:cNvPr>
          <p:cNvSpPr/>
          <p:nvPr/>
        </p:nvSpPr>
        <p:spPr>
          <a:xfrm>
            <a:off x="10354308" y="3048537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Ellipse 32">
            <a:extLst>
              <a:ext uri="{FF2B5EF4-FFF2-40B4-BE49-F238E27FC236}">
                <a16:creationId xmlns:a16="http://schemas.microsoft.com/office/drawing/2014/main" id="{DC9FBB44-775C-4B7B-A00D-6A4754A83EA0}"/>
              </a:ext>
            </a:extLst>
          </p:cNvPr>
          <p:cNvSpPr/>
          <p:nvPr/>
        </p:nvSpPr>
        <p:spPr>
          <a:xfrm>
            <a:off x="8201657" y="3677319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Ellipse 33">
            <a:extLst>
              <a:ext uri="{FF2B5EF4-FFF2-40B4-BE49-F238E27FC236}">
                <a16:creationId xmlns:a16="http://schemas.microsoft.com/office/drawing/2014/main" id="{D62FC43C-88F7-4634-8B14-3FE6D64C3EC6}"/>
              </a:ext>
            </a:extLst>
          </p:cNvPr>
          <p:cNvSpPr/>
          <p:nvPr/>
        </p:nvSpPr>
        <p:spPr>
          <a:xfrm>
            <a:off x="6883397" y="3679858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Ellipse 34">
            <a:extLst>
              <a:ext uri="{FF2B5EF4-FFF2-40B4-BE49-F238E27FC236}">
                <a16:creationId xmlns:a16="http://schemas.microsoft.com/office/drawing/2014/main" id="{7EA3CF48-5E07-4393-8538-49DE5AE7D001}"/>
              </a:ext>
            </a:extLst>
          </p:cNvPr>
          <p:cNvSpPr/>
          <p:nvPr/>
        </p:nvSpPr>
        <p:spPr>
          <a:xfrm>
            <a:off x="7553957" y="3678589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Ellipse 35">
            <a:extLst>
              <a:ext uri="{FF2B5EF4-FFF2-40B4-BE49-F238E27FC236}">
                <a16:creationId xmlns:a16="http://schemas.microsoft.com/office/drawing/2014/main" id="{252ADBB7-C7C3-40C9-88B8-AC1DF8050245}"/>
              </a:ext>
            </a:extLst>
          </p:cNvPr>
          <p:cNvSpPr/>
          <p:nvPr/>
        </p:nvSpPr>
        <p:spPr>
          <a:xfrm>
            <a:off x="8917095" y="3677318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Ellipse 36">
            <a:extLst>
              <a:ext uri="{FF2B5EF4-FFF2-40B4-BE49-F238E27FC236}">
                <a16:creationId xmlns:a16="http://schemas.microsoft.com/office/drawing/2014/main" id="{D24B6939-E6AA-477E-90D2-281667642AF0}"/>
              </a:ext>
            </a:extLst>
          </p:cNvPr>
          <p:cNvSpPr/>
          <p:nvPr/>
        </p:nvSpPr>
        <p:spPr>
          <a:xfrm>
            <a:off x="9631681" y="3680028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Ellipse 37">
            <a:extLst>
              <a:ext uri="{FF2B5EF4-FFF2-40B4-BE49-F238E27FC236}">
                <a16:creationId xmlns:a16="http://schemas.microsoft.com/office/drawing/2014/main" id="{A3D55377-B2DE-45DC-9A17-D4D20171B66F}"/>
              </a:ext>
            </a:extLst>
          </p:cNvPr>
          <p:cNvSpPr/>
          <p:nvPr/>
        </p:nvSpPr>
        <p:spPr>
          <a:xfrm>
            <a:off x="10352189" y="3677317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Ellipse 38">
            <a:extLst>
              <a:ext uri="{FF2B5EF4-FFF2-40B4-BE49-F238E27FC236}">
                <a16:creationId xmlns:a16="http://schemas.microsoft.com/office/drawing/2014/main" id="{5518E61B-5F98-4840-8A56-143A0C966129}"/>
              </a:ext>
            </a:extLst>
          </p:cNvPr>
          <p:cNvSpPr/>
          <p:nvPr/>
        </p:nvSpPr>
        <p:spPr>
          <a:xfrm>
            <a:off x="8201657" y="4327691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Ellipse 39">
            <a:extLst>
              <a:ext uri="{FF2B5EF4-FFF2-40B4-BE49-F238E27FC236}">
                <a16:creationId xmlns:a16="http://schemas.microsoft.com/office/drawing/2014/main" id="{27AAB744-BBF3-4919-97EC-AE937048CC3E}"/>
              </a:ext>
            </a:extLst>
          </p:cNvPr>
          <p:cNvSpPr/>
          <p:nvPr/>
        </p:nvSpPr>
        <p:spPr>
          <a:xfrm>
            <a:off x="6883397" y="4330230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Ellipse 40">
            <a:extLst>
              <a:ext uri="{FF2B5EF4-FFF2-40B4-BE49-F238E27FC236}">
                <a16:creationId xmlns:a16="http://schemas.microsoft.com/office/drawing/2014/main" id="{77F5C276-41F0-427A-B40D-544ADE9F951D}"/>
              </a:ext>
            </a:extLst>
          </p:cNvPr>
          <p:cNvSpPr/>
          <p:nvPr/>
        </p:nvSpPr>
        <p:spPr>
          <a:xfrm>
            <a:off x="7553957" y="4328961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Ellipse 41">
            <a:extLst>
              <a:ext uri="{FF2B5EF4-FFF2-40B4-BE49-F238E27FC236}">
                <a16:creationId xmlns:a16="http://schemas.microsoft.com/office/drawing/2014/main" id="{4A618FD0-B654-445D-AAB9-49A6A2E9A6AD}"/>
              </a:ext>
            </a:extLst>
          </p:cNvPr>
          <p:cNvSpPr/>
          <p:nvPr/>
        </p:nvSpPr>
        <p:spPr>
          <a:xfrm>
            <a:off x="8917095" y="4327690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Ellipse 42">
            <a:extLst>
              <a:ext uri="{FF2B5EF4-FFF2-40B4-BE49-F238E27FC236}">
                <a16:creationId xmlns:a16="http://schemas.microsoft.com/office/drawing/2014/main" id="{4A5F30BD-0714-457A-A0A4-BC9BB52E811E}"/>
              </a:ext>
            </a:extLst>
          </p:cNvPr>
          <p:cNvSpPr/>
          <p:nvPr/>
        </p:nvSpPr>
        <p:spPr>
          <a:xfrm>
            <a:off x="9631681" y="4330400"/>
            <a:ext cx="45719" cy="4571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Ellipse 43">
            <a:extLst>
              <a:ext uri="{FF2B5EF4-FFF2-40B4-BE49-F238E27FC236}">
                <a16:creationId xmlns:a16="http://schemas.microsoft.com/office/drawing/2014/main" id="{1A0A3D46-2C16-49A8-9B59-35E9F278CC30}"/>
              </a:ext>
            </a:extLst>
          </p:cNvPr>
          <p:cNvSpPr/>
          <p:nvPr/>
        </p:nvSpPr>
        <p:spPr>
          <a:xfrm>
            <a:off x="10352189" y="4327689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Ellipse 44">
            <a:extLst>
              <a:ext uri="{FF2B5EF4-FFF2-40B4-BE49-F238E27FC236}">
                <a16:creationId xmlns:a16="http://schemas.microsoft.com/office/drawing/2014/main" id="{AD37B5B7-1259-4402-8B4C-B5C34AF70EF0}"/>
              </a:ext>
            </a:extLst>
          </p:cNvPr>
          <p:cNvSpPr/>
          <p:nvPr/>
        </p:nvSpPr>
        <p:spPr>
          <a:xfrm>
            <a:off x="8201657" y="4975522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Ellipse 45">
            <a:extLst>
              <a:ext uri="{FF2B5EF4-FFF2-40B4-BE49-F238E27FC236}">
                <a16:creationId xmlns:a16="http://schemas.microsoft.com/office/drawing/2014/main" id="{83F6C57B-A630-4856-BEA6-6C4F58CC8FDD}"/>
              </a:ext>
            </a:extLst>
          </p:cNvPr>
          <p:cNvSpPr/>
          <p:nvPr/>
        </p:nvSpPr>
        <p:spPr>
          <a:xfrm>
            <a:off x="6883397" y="4978061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Ellipse 46">
            <a:extLst>
              <a:ext uri="{FF2B5EF4-FFF2-40B4-BE49-F238E27FC236}">
                <a16:creationId xmlns:a16="http://schemas.microsoft.com/office/drawing/2014/main" id="{01301CD6-3E7A-42A2-B72A-F76DD92DB541}"/>
              </a:ext>
            </a:extLst>
          </p:cNvPr>
          <p:cNvSpPr/>
          <p:nvPr/>
        </p:nvSpPr>
        <p:spPr>
          <a:xfrm>
            <a:off x="7553957" y="4976792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Ellipse 47">
            <a:extLst>
              <a:ext uri="{FF2B5EF4-FFF2-40B4-BE49-F238E27FC236}">
                <a16:creationId xmlns:a16="http://schemas.microsoft.com/office/drawing/2014/main" id="{B2F3D3B1-7111-4C2F-B1BD-4E967A99940E}"/>
              </a:ext>
            </a:extLst>
          </p:cNvPr>
          <p:cNvSpPr/>
          <p:nvPr/>
        </p:nvSpPr>
        <p:spPr>
          <a:xfrm>
            <a:off x="8917095" y="4975521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Ellipse 48">
            <a:extLst>
              <a:ext uri="{FF2B5EF4-FFF2-40B4-BE49-F238E27FC236}">
                <a16:creationId xmlns:a16="http://schemas.microsoft.com/office/drawing/2014/main" id="{8D33A16A-D426-427E-974E-B7EA0F51AA36}"/>
              </a:ext>
            </a:extLst>
          </p:cNvPr>
          <p:cNvSpPr/>
          <p:nvPr/>
        </p:nvSpPr>
        <p:spPr>
          <a:xfrm>
            <a:off x="9631681" y="4978231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Ellipse 49">
            <a:extLst>
              <a:ext uri="{FF2B5EF4-FFF2-40B4-BE49-F238E27FC236}">
                <a16:creationId xmlns:a16="http://schemas.microsoft.com/office/drawing/2014/main" id="{40A54EB1-3CE7-4E57-B174-469089ADAC4C}"/>
              </a:ext>
            </a:extLst>
          </p:cNvPr>
          <p:cNvSpPr/>
          <p:nvPr/>
        </p:nvSpPr>
        <p:spPr>
          <a:xfrm>
            <a:off x="10352189" y="4975520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Ellipse 50">
            <a:extLst>
              <a:ext uri="{FF2B5EF4-FFF2-40B4-BE49-F238E27FC236}">
                <a16:creationId xmlns:a16="http://schemas.microsoft.com/office/drawing/2014/main" id="{1C173BAB-8CF6-44F0-A26D-A94AFBF0FA07}"/>
              </a:ext>
            </a:extLst>
          </p:cNvPr>
          <p:cNvSpPr/>
          <p:nvPr/>
        </p:nvSpPr>
        <p:spPr>
          <a:xfrm>
            <a:off x="8201657" y="5597952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Ellipse 51">
            <a:extLst>
              <a:ext uri="{FF2B5EF4-FFF2-40B4-BE49-F238E27FC236}">
                <a16:creationId xmlns:a16="http://schemas.microsoft.com/office/drawing/2014/main" id="{7F2CCBAB-DAD8-4A1F-9A33-6DD47AED47E5}"/>
              </a:ext>
            </a:extLst>
          </p:cNvPr>
          <p:cNvSpPr/>
          <p:nvPr/>
        </p:nvSpPr>
        <p:spPr>
          <a:xfrm>
            <a:off x="6883397" y="5600491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Ellipse 52">
            <a:extLst>
              <a:ext uri="{FF2B5EF4-FFF2-40B4-BE49-F238E27FC236}">
                <a16:creationId xmlns:a16="http://schemas.microsoft.com/office/drawing/2014/main" id="{EFB3E76D-2D15-42BD-B1B8-45CE6A2C0432}"/>
              </a:ext>
            </a:extLst>
          </p:cNvPr>
          <p:cNvSpPr/>
          <p:nvPr/>
        </p:nvSpPr>
        <p:spPr>
          <a:xfrm>
            <a:off x="7553957" y="5599222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Ellipse 53">
            <a:extLst>
              <a:ext uri="{FF2B5EF4-FFF2-40B4-BE49-F238E27FC236}">
                <a16:creationId xmlns:a16="http://schemas.microsoft.com/office/drawing/2014/main" id="{A644D15E-1D35-4174-8D38-B486D0549598}"/>
              </a:ext>
            </a:extLst>
          </p:cNvPr>
          <p:cNvSpPr/>
          <p:nvPr/>
        </p:nvSpPr>
        <p:spPr>
          <a:xfrm>
            <a:off x="8917095" y="5597951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Ellipse 54">
            <a:extLst>
              <a:ext uri="{FF2B5EF4-FFF2-40B4-BE49-F238E27FC236}">
                <a16:creationId xmlns:a16="http://schemas.microsoft.com/office/drawing/2014/main" id="{884431C8-4109-4566-B0F5-6D7C03CC4200}"/>
              </a:ext>
            </a:extLst>
          </p:cNvPr>
          <p:cNvSpPr/>
          <p:nvPr/>
        </p:nvSpPr>
        <p:spPr>
          <a:xfrm>
            <a:off x="9631681" y="5600661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Ellipse 55">
            <a:extLst>
              <a:ext uri="{FF2B5EF4-FFF2-40B4-BE49-F238E27FC236}">
                <a16:creationId xmlns:a16="http://schemas.microsoft.com/office/drawing/2014/main" id="{1D547BCE-DA75-4B29-8369-22110C6E3A2A}"/>
              </a:ext>
            </a:extLst>
          </p:cNvPr>
          <p:cNvSpPr/>
          <p:nvPr/>
        </p:nvSpPr>
        <p:spPr>
          <a:xfrm>
            <a:off x="10352189" y="5597950"/>
            <a:ext cx="45719" cy="4571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Ellipse 57">
            <a:extLst>
              <a:ext uri="{FF2B5EF4-FFF2-40B4-BE49-F238E27FC236}">
                <a16:creationId xmlns:a16="http://schemas.microsoft.com/office/drawing/2014/main" id="{02D5FA54-A098-42FC-BB76-B87B4A8D8563}"/>
              </a:ext>
            </a:extLst>
          </p:cNvPr>
          <p:cNvSpPr/>
          <p:nvPr/>
        </p:nvSpPr>
        <p:spPr>
          <a:xfrm>
            <a:off x="5633225" y="1577692"/>
            <a:ext cx="1696744" cy="1639935"/>
          </a:xfrm>
          <a:prstGeom prst="ellipse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Ellipse 59">
            <a:extLst>
              <a:ext uri="{FF2B5EF4-FFF2-40B4-BE49-F238E27FC236}">
                <a16:creationId xmlns:a16="http://schemas.microsoft.com/office/drawing/2014/main" id="{D9F2C6FF-29C6-4033-AEBD-2C22D05B98A8}"/>
              </a:ext>
            </a:extLst>
          </p:cNvPr>
          <p:cNvSpPr/>
          <p:nvPr/>
        </p:nvSpPr>
        <p:spPr>
          <a:xfrm>
            <a:off x="6439697" y="1827720"/>
            <a:ext cx="1696744" cy="1639935"/>
          </a:xfrm>
          <a:prstGeom prst="ellipse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Ellipse 60">
            <a:extLst>
              <a:ext uri="{FF2B5EF4-FFF2-40B4-BE49-F238E27FC236}">
                <a16:creationId xmlns:a16="http://schemas.microsoft.com/office/drawing/2014/main" id="{0C7210A9-9268-4195-B5AC-FE89D41F24AD}"/>
              </a:ext>
            </a:extLst>
          </p:cNvPr>
          <p:cNvSpPr/>
          <p:nvPr/>
        </p:nvSpPr>
        <p:spPr>
          <a:xfrm>
            <a:off x="7595415" y="2375151"/>
            <a:ext cx="991474" cy="993380"/>
          </a:xfrm>
          <a:prstGeom prst="ellipse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Ellipse 61">
            <a:extLst>
              <a:ext uri="{FF2B5EF4-FFF2-40B4-BE49-F238E27FC236}">
                <a16:creationId xmlns:a16="http://schemas.microsoft.com/office/drawing/2014/main" id="{97AAC6E1-62A6-473E-A1E2-013C4EC2E393}"/>
              </a:ext>
            </a:extLst>
          </p:cNvPr>
          <p:cNvSpPr/>
          <p:nvPr/>
        </p:nvSpPr>
        <p:spPr>
          <a:xfrm>
            <a:off x="6467562" y="2384686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Ellipse 62">
            <a:extLst>
              <a:ext uri="{FF2B5EF4-FFF2-40B4-BE49-F238E27FC236}">
                <a16:creationId xmlns:a16="http://schemas.microsoft.com/office/drawing/2014/main" id="{3A1B79D9-FDFF-4E7C-BA9E-E038DADD025B}"/>
              </a:ext>
            </a:extLst>
          </p:cNvPr>
          <p:cNvSpPr/>
          <p:nvPr/>
        </p:nvSpPr>
        <p:spPr>
          <a:xfrm>
            <a:off x="7277685" y="2615914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Ellipse 64">
            <a:extLst>
              <a:ext uri="{FF2B5EF4-FFF2-40B4-BE49-F238E27FC236}">
                <a16:creationId xmlns:a16="http://schemas.microsoft.com/office/drawing/2014/main" id="{FF8AA81D-3BA5-4569-81EB-F57569C6EAB1}"/>
              </a:ext>
            </a:extLst>
          </p:cNvPr>
          <p:cNvSpPr/>
          <p:nvPr/>
        </p:nvSpPr>
        <p:spPr>
          <a:xfrm>
            <a:off x="8091152" y="2841234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Ellipse 65">
            <a:extLst>
              <a:ext uri="{FF2B5EF4-FFF2-40B4-BE49-F238E27FC236}">
                <a16:creationId xmlns:a16="http://schemas.microsoft.com/office/drawing/2014/main" id="{1D7F1814-A4ED-4C21-95F1-6E92FD7296EA}"/>
              </a:ext>
            </a:extLst>
          </p:cNvPr>
          <p:cNvSpPr/>
          <p:nvPr/>
        </p:nvSpPr>
        <p:spPr>
          <a:xfrm>
            <a:off x="8552303" y="2973443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Ellipse 66">
            <a:extLst>
              <a:ext uri="{FF2B5EF4-FFF2-40B4-BE49-F238E27FC236}">
                <a16:creationId xmlns:a16="http://schemas.microsoft.com/office/drawing/2014/main" id="{C827F8FE-6B26-43BB-9ACB-7BC264A4B9AE}"/>
              </a:ext>
            </a:extLst>
          </p:cNvPr>
          <p:cNvSpPr/>
          <p:nvPr/>
        </p:nvSpPr>
        <p:spPr>
          <a:xfrm>
            <a:off x="7927021" y="2384686"/>
            <a:ext cx="1292332" cy="1230737"/>
          </a:xfrm>
          <a:prstGeom prst="ellipse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Ellipse 67">
            <a:extLst>
              <a:ext uri="{FF2B5EF4-FFF2-40B4-BE49-F238E27FC236}">
                <a16:creationId xmlns:a16="http://schemas.microsoft.com/office/drawing/2014/main" id="{F49FDD9C-6CF0-45E7-AE19-12EE20939AEC}"/>
              </a:ext>
            </a:extLst>
          </p:cNvPr>
          <p:cNvSpPr/>
          <p:nvPr/>
        </p:nvSpPr>
        <p:spPr>
          <a:xfrm>
            <a:off x="8331618" y="2345508"/>
            <a:ext cx="1696744" cy="1639935"/>
          </a:xfrm>
          <a:prstGeom prst="ellipse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Ellipse 68">
            <a:extLst>
              <a:ext uri="{FF2B5EF4-FFF2-40B4-BE49-F238E27FC236}">
                <a16:creationId xmlns:a16="http://schemas.microsoft.com/office/drawing/2014/main" id="{304D0948-9BBC-479C-8D67-D7CD560F8153}"/>
              </a:ext>
            </a:extLst>
          </p:cNvPr>
          <p:cNvSpPr/>
          <p:nvPr/>
        </p:nvSpPr>
        <p:spPr>
          <a:xfrm>
            <a:off x="9179990" y="3151292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Ellipse 69">
            <a:extLst>
              <a:ext uri="{FF2B5EF4-FFF2-40B4-BE49-F238E27FC236}">
                <a16:creationId xmlns:a16="http://schemas.microsoft.com/office/drawing/2014/main" id="{154FDD0F-9B68-49CD-9E88-6F2015187F96}"/>
              </a:ext>
            </a:extLst>
          </p:cNvPr>
          <p:cNvSpPr/>
          <p:nvPr/>
        </p:nvSpPr>
        <p:spPr>
          <a:xfrm>
            <a:off x="9632118" y="3028628"/>
            <a:ext cx="724543" cy="733880"/>
          </a:xfrm>
          <a:prstGeom prst="ellipse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Ellipse 70">
            <a:extLst>
              <a:ext uri="{FF2B5EF4-FFF2-40B4-BE49-F238E27FC236}">
                <a16:creationId xmlns:a16="http://schemas.microsoft.com/office/drawing/2014/main" id="{91FDF93C-8A29-4223-92E2-8148DCF28D89}"/>
              </a:ext>
            </a:extLst>
          </p:cNvPr>
          <p:cNvSpPr/>
          <p:nvPr/>
        </p:nvSpPr>
        <p:spPr>
          <a:xfrm>
            <a:off x="9975871" y="3379481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Ellipse 71">
            <a:extLst>
              <a:ext uri="{FF2B5EF4-FFF2-40B4-BE49-F238E27FC236}">
                <a16:creationId xmlns:a16="http://schemas.microsoft.com/office/drawing/2014/main" id="{D686F28E-B019-4652-94F5-470929278191}"/>
              </a:ext>
            </a:extLst>
          </p:cNvPr>
          <p:cNvSpPr/>
          <p:nvPr/>
        </p:nvSpPr>
        <p:spPr>
          <a:xfrm>
            <a:off x="10325456" y="3476136"/>
            <a:ext cx="45719" cy="45719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Textfeld 73">
            <a:extLst>
              <a:ext uri="{FF2B5EF4-FFF2-40B4-BE49-F238E27FC236}">
                <a16:creationId xmlns:a16="http://schemas.microsoft.com/office/drawing/2014/main" id="{CD3EC71F-81BC-4127-A2E6-274017120E51}"/>
              </a:ext>
            </a:extLst>
          </p:cNvPr>
          <p:cNvSpPr txBox="1"/>
          <p:nvPr/>
        </p:nvSpPr>
        <p:spPr>
          <a:xfrm>
            <a:off x="9161691" y="1625323"/>
            <a:ext cx="17091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brick with SDF grid</a:t>
            </a:r>
          </a:p>
        </p:txBody>
      </p:sp>
    </p:spTree>
    <p:extLst>
      <p:ext uri="{BB962C8B-B14F-4D97-AF65-F5344CB8AC3E}">
        <p14:creationId xmlns:p14="http://schemas.microsoft.com/office/powerpoint/2010/main" val="909935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60" grpId="0" animBg="1"/>
      <p:bldP spid="61" grpId="0" animBg="1"/>
      <p:bldP spid="62" grpId="0" animBg="1"/>
      <p:bldP spid="63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Rendering: Screen Space Pass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70000" lnSpcReduction="20000"/>
          </a:bodyPr>
          <a:lstStyle/>
          <a:p>
            <a:pPr fontAlgn="base"/>
            <a:endParaRPr lang="en-GB" dirty="0"/>
          </a:p>
          <a:p>
            <a:pPr fontAlgn="base"/>
            <a:r>
              <a:rPr lang="en-GB" dirty="0"/>
              <a:t>Similar to brick AABBs pass</a:t>
            </a:r>
          </a:p>
          <a:p>
            <a:pPr fontAlgn="base"/>
            <a:r>
              <a:rPr lang="en-GB" dirty="0"/>
              <a:t>Start points either within one or more bricks (or none)</a:t>
            </a:r>
          </a:p>
          <a:p>
            <a:pPr fontAlgn="base"/>
            <a:r>
              <a:rPr lang="en-GB" dirty="0"/>
              <a:t>Which ones? =&gt; Per pixel brick tree lookup at near plane</a:t>
            </a:r>
          </a:p>
          <a:p>
            <a:pPr fontAlgn="base"/>
            <a:r>
              <a:rPr lang="en-GB" dirty="0"/>
              <a:t>Calculate ray origin in brick, sphere trace from there</a:t>
            </a:r>
          </a:p>
          <a:p>
            <a:pPr fontAlgn="base"/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We now know:</a:t>
            </a:r>
          </a:p>
          <a:p>
            <a:pPr lvl="1" fontAlgn="base"/>
            <a:r>
              <a:rPr lang="en-GB" dirty="0"/>
              <a:t>If pixel hit a surface</a:t>
            </a:r>
          </a:p>
          <a:p>
            <a:pPr lvl="1" fontAlgn="base"/>
            <a:r>
              <a:rPr lang="en-GB" dirty="0"/>
              <a:t>If pixel is under water 	(from SDF sign)</a:t>
            </a:r>
          </a:p>
          <a:p>
            <a:pPr lvl="1" fontAlgn="base"/>
            <a:r>
              <a:rPr lang="en-GB" dirty="0"/>
              <a:t>Surface depth		(project hit position to screen)</a:t>
            </a:r>
          </a:p>
          <a:p>
            <a:pPr lvl="1" fontAlgn="base"/>
            <a:r>
              <a:rPr lang="en-GB" dirty="0"/>
              <a:t>Surface normal 		(from SDF derivatives)</a:t>
            </a:r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28613EF9-2294-44A6-AC94-832D3C200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0292" y="3072503"/>
            <a:ext cx="3503507" cy="3104459"/>
          </a:xfrm>
          <a:prstGeom prst="rect">
            <a:avLst/>
          </a:prstGeom>
        </p:spPr>
      </p:pic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90D562E9-ECAB-4F8B-B44E-43BD59410E8A}"/>
              </a:ext>
            </a:extLst>
          </p:cNvPr>
          <p:cNvGrpSpPr/>
          <p:nvPr/>
        </p:nvGrpSpPr>
        <p:grpSpPr>
          <a:xfrm>
            <a:off x="7850292" y="1425403"/>
            <a:ext cx="2964948" cy="1542654"/>
            <a:chOff x="5786145" y="2943013"/>
            <a:chExt cx="2964948" cy="1542654"/>
          </a:xfrm>
        </p:grpSpPr>
        <p:grpSp>
          <p:nvGrpSpPr>
            <p:cNvPr id="8" name="Gruppieren 7">
              <a:extLst>
                <a:ext uri="{FF2B5EF4-FFF2-40B4-BE49-F238E27FC236}">
                  <a16:creationId xmlns:a16="http://schemas.microsoft.com/office/drawing/2014/main" id="{4C94DD84-76D7-45A1-B899-B53DA0C48D9B}"/>
                </a:ext>
              </a:extLst>
            </p:cNvPr>
            <p:cNvGrpSpPr/>
            <p:nvPr/>
          </p:nvGrpSpPr>
          <p:grpSpPr>
            <a:xfrm rot="1314375">
              <a:off x="7114803" y="3277398"/>
              <a:ext cx="962014" cy="934131"/>
              <a:chOff x="7067551" y="3329959"/>
              <a:chExt cx="962014" cy="934131"/>
            </a:xfrm>
          </p:grpSpPr>
          <p:sp>
            <p:nvSpPr>
              <p:cNvPr id="15" name="Rechteck 14">
                <a:extLst>
                  <a:ext uri="{FF2B5EF4-FFF2-40B4-BE49-F238E27FC236}">
                    <a16:creationId xmlns:a16="http://schemas.microsoft.com/office/drawing/2014/main" id="{15194FA8-E8AE-4DD5-BEAE-1DE52BF47F37}"/>
                  </a:ext>
                </a:extLst>
              </p:cNvPr>
              <p:cNvSpPr/>
              <p:nvPr/>
            </p:nvSpPr>
            <p:spPr>
              <a:xfrm>
                <a:off x="7548558" y="3797025"/>
                <a:ext cx="481007" cy="467065"/>
              </a:xfrm>
              <a:prstGeom prst="rect">
                <a:avLst/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6" name="Rechteck 15">
                <a:extLst>
                  <a:ext uri="{FF2B5EF4-FFF2-40B4-BE49-F238E27FC236}">
                    <a16:creationId xmlns:a16="http://schemas.microsoft.com/office/drawing/2014/main" id="{6100131A-E926-4776-AC91-7D2DE2726179}"/>
                  </a:ext>
                </a:extLst>
              </p:cNvPr>
              <p:cNvSpPr/>
              <p:nvPr/>
            </p:nvSpPr>
            <p:spPr>
              <a:xfrm>
                <a:off x="7548558" y="3329960"/>
                <a:ext cx="481007" cy="467065"/>
              </a:xfrm>
              <a:prstGeom prst="rect">
                <a:avLst/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7" name="Rechteck 16">
                <a:extLst>
                  <a:ext uri="{FF2B5EF4-FFF2-40B4-BE49-F238E27FC236}">
                    <a16:creationId xmlns:a16="http://schemas.microsoft.com/office/drawing/2014/main" id="{7D6FCF1C-11BE-4901-A813-AE2A1AF6F545}"/>
                  </a:ext>
                </a:extLst>
              </p:cNvPr>
              <p:cNvSpPr/>
              <p:nvPr/>
            </p:nvSpPr>
            <p:spPr>
              <a:xfrm>
                <a:off x="7067551" y="3329959"/>
                <a:ext cx="481007" cy="467065"/>
              </a:xfrm>
              <a:prstGeom prst="rect">
                <a:avLst/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cxnSp>
          <p:nvCxnSpPr>
            <p:cNvPr id="9" name="Gerader Verbinder 8">
              <a:extLst>
                <a:ext uri="{FF2B5EF4-FFF2-40B4-BE49-F238E27FC236}">
                  <a16:creationId xmlns:a16="http://schemas.microsoft.com/office/drawing/2014/main" id="{A4CA9A64-7BA0-48F4-812C-2BFFF1CEA50D}"/>
                </a:ext>
              </a:extLst>
            </p:cNvPr>
            <p:cNvCxnSpPr>
              <a:cxnSpLocks/>
            </p:cNvCxnSpPr>
            <p:nvPr/>
          </p:nvCxnSpPr>
          <p:spPr>
            <a:xfrm>
              <a:off x="6236493" y="3700463"/>
              <a:ext cx="2514600" cy="7852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Gerader Verbinder 9">
              <a:extLst>
                <a:ext uri="{FF2B5EF4-FFF2-40B4-BE49-F238E27FC236}">
                  <a16:creationId xmlns:a16="http://schemas.microsoft.com/office/drawing/2014/main" id="{3633CBB6-2648-4718-B4CF-0F9D1749BD9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36493" y="3057525"/>
              <a:ext cx="2514600" cy="64293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Gerader Verbinder 10">
              <a:extLst>
                <a:ext uri="{FF2B5EF4-FFF2-40B4-BE49-F238E27FC236}">
                  <a16:creationId xmlns:a16="http://schemas.microsoft.com/office/drawing/2014/main" id="{46740CF0-9670-4CAB-9F78-464612D27AC4}"/>
                </a:ext>
              </a:extLst>
            </p:cNvPr>
            <p:cNvCxnSpPr>
              <a:cxnSpLocks/>
            </p:cNvCxnSpPr>
            <p:nvPr/>
          </p:nvCxnSpPr>
          <p:spPr>
            <a:xfrm>
              <a:off x="7665242" y="3347698"/>
              <a:ext cx="0" cy="78853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2" name="Ellipse 11">
              <a:extLst>
                <a:ext uri="{FF2B5EF4-FFF2-40B4-BE49-F238E27FC236}">
                  <a16:creationId xmlns:a16="http://schemas.microsoft.com/office/drawing/2014/main" id="{361234F9-1931-4264-9062-E0ECFCDCEEC4}"/>
                </a:ext>
              </a:extLst>
            </p:cNvPr>
            <p:cNvSpPr/>
            <p:nvPr/>
          </p:nvSpPr>
          <p:spPr>
            <a:xfrm>
              <a:off x="6213632" y="3675885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AA18E255-0030-41ED-BD19-36C197855667}"/>
                </a:ext>
              </a:extLst>
            </p:cNvPr>
            <p:cNvSpPr txBox="1"/>
            <p:nvPr/>
          </p:nvSpPr>
          <p:spPr>
            <a:xfrm>
              <a:off x="5786145" y="3434188"/>
              <a:ext cx="47320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eye</a:t>
              </a:r>
            </a:p>
          </p:txBody>
        </p:sp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3C09CEA4-95D9-4A03-B96E-ABAEDA182AB1}"/>
                </a:ext>
              </a:extLst>
            </p:cNvPr>
            <p:cNvSpPr txBox="1"/>
            <p:nvPr/>
          </p:nvSpPr>
          <p:spPr>
            <a:xfrm>
              <a:off x="7394174" y="2943013"/>
              <a:ext cx="54213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near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6078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Buffer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Small </a:t>
            </a:r>
            <a:r>
              <a:rPr lang="en-GB" dirty="0" err="1"/>
              <a:t>gbuffer</a:t>
            </a:r>
            <a:r>
              <a:rPr lang="en-GB" dirty="0"/>
              <a:t> with 32bit Depth &amp; R10G10B10A2 Surface render target containing:</a:t>
            </a:r>
          </a:p>
          <a:p>
            <a:pPr lvl="1" fontAlgn="base"/>
            <a:r>
              <a:rPr lang="en-GB" dirty="0"/>
              <a:t>21bit octahedral encoded normal</a:t>
            </a:r>
          </a:p>
          <a:p>
            <a:pPr lvl="1" fontAlgn="base"/>
            <a:r>
              <a:rPr lang="en-GB" dirty="0"/>
              <a:t>8bit foam amount</a:t>
            </a:r>
          </a:p>
          <a:p>
            <a:pPr lvl="1" fontAlgn="base"/>
            <a:r>
              <a:rPr lang="en-GB" dirty="0"/>
              <a:t>1bit surface hit mask</a:t>
            </a:r>
          </a:p>
          <a:p>
            <a:pPr lvl="1" fontAlgn="base"/>
            <a:r>
              <a:rPr lang="en-GB" dirty="0"/>
              <a:t>1bit underwater mask</a:t>
            </a:r>
          </a:p>
          <a:p>
            <a:pPr lvl="1" fontAlgn="base"/>
            <a:r>
              <a:rPr lang="en-GB" dirty="0"/>
              <a:t>1bit particle mask (not shown)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Output in horizontal-half resolution [Grujic18], [Geffroy20]</a:t>
            </a:r>
          </a:p>
          <a:p>
            <a:pPr marL="457200" lvl="1" indent="0" fontAlgn="base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1B88E3D1-EB4D-425C-BC11-24B3F5B09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311965"/>
            <a:ext cx="2474072" cy="1593795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049967A3-0FFA-4B54-A9AC-369C5A42DF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6234" y="1311966"/>
            <a:ext cx="2475438" cy="1593794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F6F15DE3-784C-4040-A806-3625F64DF2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5634" y="1311964"/>
            <a:ext cx="2477563" cy="1593794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AF6838D6-ED4F-4F03-8FB6-C631A49C2E9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5034" y="1311964"/>
            <a:ext cx="2478171" cy="1593794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E9A3D369-FE34-487F-86E4-C36E127C862E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9125" y="3747022"/>
            <a:ext cx="2474072" cy="1619961"/>
          </a:xfrm>
          <a:prstGeom prst="rect">
            <a:avLst/>
          </a:prstGeom>
        </p:spPr>
      </p:pic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6837B6C4-DFD9-48FE-8372-0FBC35D471D3}"/>
              </a:ext>
            </a:extLst>
          </p:cNvPr>
          <p:cNvGrpSpPr/>
          <p:nvPr/>
        </p:nvGrpSpPr>
        <p:grpSpPr>
          <a:xfrm>
            <a:off x="8413197" y="3747022"/>
            <a:ext cx="1936309" cy="1619961"/>
            <a:chOff x="8413197" y="3747022"/>
            <a:chExt cx="1936309" cy="1619961"/>
          </a:xfrm>
        </p:grpSpPr>
        <p:pic>
          <p:nvPicPr>
            <p:cNvPr id="13" name="Grafik 12">
              <a:extLst>
                <a:ext uri="{FF2B5EF4-FFF2-40B4-BE49-F238E27FC236}">
                  <a16:creationId xmlns:a16="http://schemas.microsoft.com/office/drawing/2014/main" id="{5BF4E587-A0DD-409E-9CA2-34807F5A4F6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12469" y="3747022"/>
              <a:ext cx="1237037" cy="1619961"/>
            </a:xfrm>
            <a:prstGeom prst="rect">
              <a:avLst/>
            </a:prstGeom>
          </p:spPr>
        </p:pic>
        <p:cxnSp>
          <p:nvCxnSpPr>
            <p:cNvPr id="15" name="Gerade Verbindung mit Pfeil 14">
              <a:extLst>
                <a:ext uri="{FF2B5EF4-FFF2-40B4-BE49-F238E27FC236}">
                  <a16:creationId xmlns:a16="http://schemas.microsoft.com/office/drawing/2014/main" id="{AD709C49-ADD5-4521-B30F-FC366232EC7F}"/>
                </a:ext>
              </a:extLst>
            </p:cNvPr>
            <p:cNvCxnSpPr>
              <a:cxnSpLocks/>
              <a:endCxn id="13" idx="1"/>
            </p:cNvCxnSpPr>
            <p:nvPr/>
          </p:nvCxnSpPr>
          <p:spPr>
            <a:xfrm>
              <a:off x="8413197" y="4557002"/>
              <a:ext cx="699272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18" name="Grafik 17">
            <a:extLst>
              <a:ext uri="{FF2B5EF4-FFF2-40B4-BE49-F238E27FC236}">
                <a16:creationId xmlns:a16="http://schemas.microsoft.com/office/drawing/2014/main" id="{B466FAB6-57CA-4427-84CA-CC10A6B76DC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3509" y="982507"/>
            <a:ext cx="4415997" cy="2636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113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FX: Waves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85000" lnSpcReduction="20000"/>
          </a:bodyPr>
          <a:lstStyle/>
          <a:p>
            <a:pPr fontAlgn="base"/>
            <a:endParaRPr lang="en-GB" dirty="0"/>
          </a:p>
          <a:p>
            <a:pPr fontAlgn="base"/>
            <a:r>
              <a:rPr lang="en-GB" dirty="0"/>
              <a:t>In-place effects on the water surface buffer via compute passes</a:t>
            </a:r>
          </a:p>
          <a:p>
            <a:pPr fontAlgn="base"/>
            <a:r>
              <a:rPr lang="en-GB" dirty="0"/>
              <a:t>Waves:</a:t>
            </a:r>
          </a:p>
          <a:p>
            <a:pPr lvl="1" fontAlgn="base"/>
            <a:r>
              <a:rPr lang="en-GB" b="1" dirty="0"/>
              <a:t>Close-up waves:</a:t>
            </a:r>
            <a:r>
              <a:rPr lang="en-GB" dirty="0"/>
              <a:t> Detail normal maps</a:t>
            </a:r>
          </a:p>
          <a:p>
            <a:pPr lvl="1" fontAlgn="base"/>
            <a:r>
              <a:rPr lang="en-GB" b="1" dirty="0"/>
              <a:t>Far waves:</a:t>
            </a:r>
            <a:r>
              <a:rPr lang="en-GB" dirty="0"/>
              <a:t> Procedural FBM noise with 2-3 octaves -&gt; no tiling issues</a:t>
            </a:r>
          </a:p>
          <a:p>
            <a:pPr lvl="1" fontAlgn="base"/>
            <a:r>
              <a:rPr lang="en-GB" dirty="0"/>
              <a:t>No big FFT/</a:t>
            </a:r>
            <a:r>
              <a:rPr lang="en-GB" dirty="0" err="1"/>
              <a:t>Tessendorf</a:t>
            </a:r>
            <a:r>
              <a:rPr lang="en-GB" dirty="0"/>
              <a:t> wave simulation here (stay close to simulation output)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noProof="0" dirty="0"/>
          </a:p>
          <a:p>
            <a:pPr marL="0" indent="0">
              <a:buNone/>
            </a:pPr>
            <a:endParaRPr lang="en-US" noProof="0" dirty="0"/>
          </a:p>
          <a:p>
            <a:pPr marL="0" indent="0">
              <a:buNone/>
            </a:pPr>
            <a:r>
              <a:rPr lang="en-US" dirty="0"/>
              <a:t> </a:t>
            </a: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9608492E-1EB9-4841-9A32-1705DA9870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6" y="3440792"/>
            <a:ext cx="3728046" cy="2261984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5644F48-61BC-4242-978D-1AD6E895E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4038" y="3440792"/>
            <a:ext cx="3728771" cy="2261984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FB023141-27D0-4F4D-BC97-3FF0FCB0A6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17315" y="3440422"/>
            <a:ext cx="3728770" cy="2262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07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FX: Ripples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77500" lnSpcReduction="20000"/>
          </a:bodyPr>
          <a:lstStyle/>
          <a:p>
            <a:pPr fontAlgn="base"/>
            <a:r>
              <a:rPr lang="en-GB" dirty="0"/>
              <a:t>Examples: player/enemy movement, rain, projectile hits, water splash impacts</a:t>
            </a:r>
          </a:p>
          <a:p>
            <a:pPr fontAlgn="base"/>
            <a:r>
              <a:rPr lang="en-GB" dirty="0"/>
              <a:t>Simple projected planar 2D simulation with just amplitude + vertical velocity</a:t>
            </a:r>
          </a:p>
          <a:p>
            <a:pPr fontAlgn="base"/>
            <a:r>
              <a:rPr lang="en-GB" dirty="0"/>
              <a:t>1024² pixels =&gt; limited range around player camera</a:t>
            </a:r>
          </a:p>
          <a:p>
            <a:pPr fontAlgn="base"/>
            <a:r>
              <a:rPr lang="en-GB" dirty="0"/>
              <a:t>Inject shapes from GPU VFX particle shaders to displace the water surface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67D4BC34-07C5-4B7C-A5B7-7CDE8EA47C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3126" y="2772831"/>
            <a:ext cx="3517053" cy="3517053"/>
          </a:xfrm>
          <a:prstGeom prst="rect">
            <a:avLst/>
          </a:prstGeom>
        </p:spPr>
      </p:pic>
      <p:pic>
        <p:nvPicPr>
          <p:cNvPr id="7" name="ripples">
            <a:hlinkClick r:id="" action="ppaction://media"/>
            <a:extLst>
              <a:ext uri="{FF2B5EF4-FFF2-40B4-BE49-F238E27FC236}">
                <a16:creationId xmlns:a16="http://schemas.microsoft.com/office/drawing/2014/main" id="{00287B26-FEC3-48A3-881F-CD5F3B27E2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1821" y="2772831"/>
            <a:ext cx="5092296" cy="3517053"/>
          </a:xfrm>
          <a:prstGeom prst="rect">
            <a:avLst/>
          </a:prstGeom>
        </p:spPr>
      </p:pic>
      <p:pic>
        <p:nvPicPr>
          <p:cNvPr id="8" name="ripples_rain">
            <a:hlinkClick r:id="" action="ppaction://media"/>
            <a:extLst>
              <a:ext uri="{FF2B5EF4-FFF2-40B4-BE49-F238E27FC236}">
                <a16:creationId xmlns:a16="http://schemas.microsoft.com/office/drawing/2014/main" id="{71CF4572-9408-4262-BE88-86F1C8BDBAF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274686" y="2772831"/>
            <a:ext cx="3212404" cy="3519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882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692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31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FX: Flow Mapping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77500" lnSpcReduction="20000"/>
          </a:bodyPr>
          <a:lstStyle/>
          <a:p>
            <a:pPr fontAlgn="base"/>
            <a:r>
              <a:rPr lang="en-GB" dirty="0"/>
              <a:t>No velocity data from simulation </a:t>
            </a:r>
          </a:p>
          <a:p>
            <a:pPr lvl="1" fontAlgn="base">
              <a:buFont typeface="Symbol" panose="05050102010706020507" pitchFamily="18" charset="2"/>
              <a:buChar char="Þ"/>
            </a:pPr>
            <a:r>
              <a:rPr lang="en-GB" dirty="0"/>
              <a:t>Flow from SDF gradients and wind</a:t>
            </a:r>
          </a:p>
          <a:p>
            <a:pPr fontAlgn="base"/>
            <a:r>
              <a:rPr lang="en-GB" dirty="0"/>
              <a:t>Change scrolling material with increasing slope</a:t>
            </a:r>
          </a:p>
          <a:p>
            <a:pPr lvl="1" fontAlgn="base"/>
            <a:r>
              <a:rPr lang="en-GB" dirty="0"/>
              <a:t>waves =&gt; slow flow =&gt; white water =&gt; waterfall</a:t>
            </a:r>
          </a:p>
          <a:p>
            <a:pPr fontAlgn="base"/>
            <a:r>
              <a:rPr lang="en-GB" dirty="0"/>
              <a:t>UVs: position projected onto plane from quantized direction angles/slopes</a:t>
            </a:r>
          </a:p>
          <a:p>
            <a:pPr fontAlgn="base"/>
            <a:r>
              <a:rPr lang="en-GB" dirty="0"/>
              <a:t>Tangent basis from UVs &amp; view vector derivatives (</a:t>
            </a:r>
            <a:r>
              <a:rPr lang="en-GB" dirty="0" err="1"/>
              <a:t>QuadReadAcrossX</a:t>
            </a:r>
            <a:r>
              <a:rPr lang="en-GB" dirty="0"/>
              <a:t>/Y())</a:t>
            </a:r>
          </a:p>
          <a:p>
            <a:pPr fontAlgn="base"/>
            <a:r>
              <a:rPr lang="en-GB" dirty="0"/>
              <a:t>Bilinear interpolation between 4 neighbour UV mappings and materials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9" name="flow_example">
            <a:hlinkClick r:id="" action="ppaction://media"/>
            <a:extLst>
              <a:ext uri="{FF2B5EF4-FFF2-40B4-BE49-F238E27FC236}">
                <a16:creationId xmlns:a16="http://schemas.microsoft.com/office/drawing/2014/main" id="{64D18A21-3A4A-4584-9E50-6652405E91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73971" y="3693910"/>
            <a:ext cx="4676678" cy="2351127"/>
          </a:xfrm>
          <a:prstGeom prst="rect">
            <a:avLst/>
          </a:prstGeom>
        </p:spPr>
      </p:pic>
      <p:grpSp>
        <p:nvGrpSpPr>
          <p:cNvPr id="103" name="Gruppieren 102">
            <a:extLst>
              <a:ext uri="{FF2B5EF4-FFF2-40B4-BE49-F238E27FC236}">
                <a16:creationId xmlns:a16="http://schemas.microsoft.com/office/drawing/2014/main" id="{B94136F9-A7AF-472A-96D4-A931C93859FB}"/>
              </a:ext>
            </a:extLst>
          </p:cNvPr>
          <p:cNvGrpSpPr/>
          <p:nvPr/>
        </p:nvGrpSpPr>
        <p:grpSpPr>
          <a:xfrm>
            <a:off x="2535729" y="3561986"/>
            <a:ext cx="2824556" cy="2614977"/>
            <a:chOff x="2535729" y="3561986"/>
            <a:chExt cx="2824556" cy="2614977"/>
          </a:xfrm>
        </p:grpSpPr>
        <p:pic>
          <p:nvPicPr>
            <p:cNvPr id="47" name="Grafik 46">
              <a:extLst>
                <a:ext uri="{FF2B5EF4-FFF2-40B4-BE49-F238E27FC236}">
                  <a16:creationId xmlns:a16="http://schemas.microsoft.com/office/drawing/2014/main" id="{72F6FDC7-C5F5-475E-B432-3FABE8DD6FB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535729" y="3561986"/>
              <a:ext cx="2824556" cy="2614977"/>
            </a:xfrm>
            <a:prstGeom prst="rect">
              <a:avLst/>
            </a:prstGeom>
          </p:spPr>
        </p:pic>
        <p:cxnSp>
          <p:nvCxnSpPr>
            <p:cNvPr id="46" name="Gerade Verbindung mit Pfeil 45">
              <a:extLst>
                <a:ext uri="{FF2B5EF4-FFF2-40B4-BE49-F238E27FC236}">
                  <a16:creationId xmlns:a16="http://schemas.microsoft.com/office/drawing/2014/main" id="{3248EC59-DC5A-4423-AEFB-01919FC0C4B3}"/>
                </a:ext>
              </a:extLst>
            </p:cNvPr>
            <p:cNvCxnSpPr>
              <a:cxnSpLocks/>
              <a:stCxn id="74" idx="7"/>
            </p:cNvCxnSpPr>
            <p:nvPr/>
          </p:nvCxnSpPr>
          <p:spPr>
            <a:xfrm flipV="1">
              <a:off x="4621502" y="4216903"/>
              <a:ext cx="235565" cy="181770"/>
            </a:xfrm>
            <a:prstGeom prst="straightConnector1">
              <a:avLst/>
            </a:prstGeom>
            <a:ln w="12700" cap="flat" cmpd="sng" algn="ctr">
              <a:solidFill>
                <a:schemeClr val="dk1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52" name="Ellipse 51">
              <a:extLst>
                <a:ext uri="{FF2B5EF4-FFF2-40B4-BE49-F238E27FC236}">
                  <a16:creationId xmlns:a16="http://schemas.microsoft.com/office/drawing/2014/main" id="{80B6B6F0-ACA3-43B4-9B87-BC12ED42CF99}"/>
                </a:ext>
              </a:extLst>
            </p:cNvPr>
            <p:cNvSpPr/>
            <p:nvPr/>
          </p:nvSpPr>
          <p:spPr>
            <a:xfrm>
              <a:off x="4267201" y="4233333"/>
              <a:ext cx="45719" cy="45719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Ellipse 52">
              <a:extLst>
                <a:ext uri="{FF2B5EF4-FFF2-40B4-BE49-F238E27FC236}">
                  <a16:creationId xmlns:a16="http://schemas.microsoft.com/office/drawing/2014/main" id="{72F59E6D-13B3-4847-8762-D5EB10330FBE}"/>
                </a:ext>
              </a:extLst>
            </p:cNvPr>
            <p:cNvSpPr/>
            <p:nvPr/>
          </p:nvSpPr>
          <p:spPr>
            <a:xfrm>
              <a:off x="4372188" y="4676987"/>
              <a:ext cx="45719" cy="45719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4" name="Ellipse 53">
              <a:extLst>
                <a:ext uri="{FF2B5EF4-FFF2-40B4-BE49-F238E27FC236}">
                  <a16:creationId xmlns:a16="http://schemas.microsoft.com/office/drawing/2014/main" id="{A3F07EE9-AE75-4370-A8FF-9C9FCB57D71C}"/>
                </a:ext>
              </a:extLst>
            </p:cNvPr>
            <p:cNvSpPr/>
            <p:nvPr/>
          </p:nvSpPr>
          <p:spPr>
            <a:xfrm>
              <a:off x="4557646" y="4187614"/>
              <a:ext cx="45719" cy="45719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5" name="Ellipse 54">
              <a:extLst>
                <a:ext uri="{FF2B5EF4-FFF2-40B4-BE49-F238E27FC236}">
                  <a16:creationId xmlns:a16="http://schemas.microsoft.com/office/drawing/2014/main" id="{3237C52B-D4FB-4F44-9995-098B053DDA43}"/>
                </a:ext>
              </a:extLst>
            </p:cNvPr>
            <p:cNvSpPr/>
            <p:nvPr/>
          </p:nvSpPr>
          <p:spPr>
            <a:xfrm>
              <a:off x="4765039" y="4610949"/>
              <a:ext cx="45719" cy="45719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7" name="Gerade Verbindung mit Pfeil 56">
              <a:extLst>
                <a:ext uri="{FF2B5EF4-FFF2-40B4-BE49-F238E27FC236}">
                  <a16:creationId xmlns:a16="http://schemas.microsoft.com/office/drawing/2014/main" id="{0B060A11-538C-4CA6-8A6B-AFF3DE58E0F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10356" y="4539429"/>
              <a:ext cx="253769" cy="80475"/>
            </a:xfrm>
            <a:prstGeom prst="straightConnector1">
              <a:avLst/>
            </a:prstGeom>
            <a:ln w="9525" cap="flat" cmpd="sng" algn="ctr">
              <a:solidFill>
                <a:schemeClr val="dk1"/>
              </a:solidFill>
              <a:prstDash val="sysDash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66" name="Gerade Verbindung mit Pfeil 65">
              <a:extLst>
                <a:ext uri="{FF2B5EF4-FFF2-40B4-BE49-F238E27FC236}">
                  <a16:creationId xmlns:a16="http://schemas.microsoft.com/office/drawing/2014/main" id="{5A8E1695-4A4E-4A0F-BF4C-D6373FC2DBFE}"/>
                </a:ext>
              </a:extLst>
            </p:cNvPr>
            <p:cNvCxnSpPr>
              <a:cxnSpLocks/>
              <a:stCxn id="54" idx="7"/>
            </p:cNvCxnSpPr>
            <p:nvPr/>
          </p:nvCxnSpPr>
          <p:spPr>
            <a:xfrm flipV="1">
              <a:off x="4596670" y="3990977"/>
              <a:ext cx="168369" cy="203332"/>
            </a:xfrm>
            <a:prstGeom prst="straightConnector1">
              <a:avLst/>
            </a:prstGeom>
            <a:ln w="9525" cap="flat" cmpd="sng" algn="ctr">
              <a:solidFill>
                <a:schemeClr val="dk1"/>
              </a:solidFill>
              <a:prstDash val="sysDash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68" name="Gerade Verbindung mit Pfeil 67">
              <a:extLst>
                <a:ext uri="{FF2B5EF4-FFF2-40B4-BE49-F238E27FC236}">
                  <a16:creationId xmlns:a16="http://schemas.microsoft.com/office/drawing/2014/main" id="{BDF0AC3C-3142-4FA4-BB02-65E475025FDF}"/>
                </a:ext>
              </a:extLst>
            </p:cNvPr>
            <p:cNvCxnSpPr>
              <a:cxnSpLocks/>
              <a:stCxn id="52" idx="0"/>
            </p:cNvCxnSpPr>
            <p:nvPr/>
          </p:nvCxnSpPr>
          <p:spPr>
            <a:xfrm flipV="1">
              <a:off x="4290061" y="4095725"/>
              <a:ext cx="72388" cy="137608"/>
            </a:xfrm>
            <a:prstGeom prst="straightConnector1">
              <a:avLst/>
            </a:prstGeom>
            <a:ln w="9525" cap="flat" cmpd="sng" algn="ctr">
              <a:solidFill>
                <a:schemeClr val="dk1"/>
              </a:solidFill>
              <a:prstDash val="sysDash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70" name="Gerade Verbindung mit Pfeil 69">
              <a:extLst>
                <a:ext uri="{FF2B5EF4-FFF2-40B4-BE49-F238E27FC236}">
                  <a16:creationId xmlns:a16="http://schemas.microsoft.com/office/drawing/2014/main" id="{5125ACE0-9EE5-4B4D-B04F-2CF832C06533}"/>
                </a:ext>
              </a:extLst>
            </p:cNvPr>
            <p:cNvCxnSpPr>
              <a:cxnSpLocks/>
              <a:stCxn id="53" idx="7"/>
            </p:cNvCxnSpPr>
            <p:nvPr/>
          </p:nvCxnSpPr>
          <p:spPr>
            <a:xfrm flipV="1">
              <a:off x="4411212" y="4610950"/>
              <a:ext cx="146434" cy="72732"/>
            </a:xfrm>
            <a:prstGeom prst="straightConnector1">
              <a:avLst/>
            </a:prstGeom>
            <a:ln w="9525" cap="flat" cmpd="sng" algn="ctr">
              <a:solidFill>
                <a:schemeClr val="dk1"/>
              </a:solidFill>
              <a:prstDash val="sysDash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74" name="Ellipse 73">
              <a:extLst>
                <a:ext uri="{FF2B5EF4-FFF2-40B4-BE49-F238E27FC236}">
                  <a16:creationId xmlns:a16="http://schemas.microsoft.com/office/drawing/2014/main" id="{3D6AF0E0-D65F-4FBE-999E-5267E0D64196}"/>
                </a:ext>
              </a:extLst>
            </p:cNvPr>
            <p:cNvSpPr/>
            <p:nvPr/>
          </p:nvSpPr>
          <p:spPr>
            <a:xfrm>
              <a:off x="4582478" y="4391978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1" name="Ellipse 80">
              <a:extLst>
                <a:ext uri="{FF2B5EF4-FFF2-40B4-BE49-F238E27FC236}">
                  <a16:creationId xmlns:a16="http://schemas.microsoft.com/office/drawing/2014/main" id="{95A1CB27-47F6-4B2A-871A-26C534ACBFAE}"/>
                </a:ext>
              </a:extLst>
            </p:cNvPr>
            <p:cNvSpPr/>
            <p:nvPr/>
          </p:nvSpPr>
          <p:spPr>
            <a:xfrm>
              <a:off x="3916577" y="4898311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7" name="Gerader Verbinder 86">
              <a:extLst>
                <a:ext uri="{FF2B5EF4-FFF2-40B4-BE49-F238E27FC236}">
                  <a16:creationId xmlns:a16="http://schemas.microsoft.com/office/drawing/2014/main" id="{E501D3DD-EB30-456D-81E5-690D8A79514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962296" y="4416660"/>
              <a:ext cx="634374" cy="488021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304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7000" fill="hold"/>
                                        <p:tgtEl>
                                          <p:spTgt spid="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7" dur="1" fill="hold"/>
                                        <p:tgtEl>
                                          <p:spTgt spid="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video>
              <p:cMediaNode vol="80000">
                <p:cTn id="38" repeatCount="indefinite" fill="hold" display="0">
                  <p:stCondLst>
                    <p:cond delay="indefinite"/>
                  </p:stCondLst>
                </p:cTn>
                <p:tgtEl>
                  <p:spTgt spid="79"/>
                </p:tgtEl>
              </p:cMediaNode>
            </p:video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Compositing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70000" lnSpcReduction="20000"/>
          </a:bodyPr>
          <a:lstStyle/>
          <a:p>
            <a:pPr fontAlgn="base"/>
            <a:endParaRPr lang="en-GB" dirty="0"/>
          </a:p>
          <a:p>
            <a:pPr fontAlgn="base"/>
            <a:r>
              <a:rPr lang="en-GB" dirty="0"/>
              <a:t>Surface Buffer is single </a:t>
            </a:r>
            <a:r>
              <a:rPr lang="en-GB" u="sng" dirty="0"/>
              <a:t>air -&gt; water</a:t>
            </a:r>
            <a:r>
              <a:rPr lang="en-GB" dirty="0"/>
              <a:t>, or </a:t>
            </a:r>
            <a:r>
              <a:rPr lang="en-GB" u="sng" dirty="0"/>
              <a:t>water -&gt; air</a:t>
            </a:r>
            <a:r>
              <a:rPr lang="en-GB" dirty="0"/>
              <a:t> interface</a:t>
            </a:r>
          </a:p>
          <a:p>
            <a:pPr fontAlgn="base"/>
            <a:r>
              <a:rPr lang="en-GB" dirty="0"/>
              <a:t>Flips order of compositing </a:t>
            </a:r>
            <a:r>
              <a:rPr lang="en-GB" dirty="0" err="1"/>
              <a:t>volumetrics</a:t>
            </a:r>
            <a:r>
              <a:rPr lang="en-GB" dirty="0"/>
              <a:t> and VFX against the interface</a:t>
            </a:r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r>
              <a:rPr lang="en-GB" dirty="0"/>
              <a:t>Back-to-front rendering after opaque deferred shading:</a:t>
            </a:r>
          </a:p>
          <a:p>
            <a:pPr marL="914400" lvl="1" indent="-457200" fontAlgn="base">
              <a:buFont typeface="+mj-lt"/>
              <a:buAutoNum type="arabicPeriod"/>
            </a:pPr>
            <a:r>
              <a:rPr lang="en-GB" dirty="0"/>
              <a:t>Behind water surface: 	Early </a:t>
            </a:r>
            <a:r>
              <a:rPr lang="en-GB" dirty="0" err="1"/>
              <a:t>volumetrics</a:t>
            </a:r>
            <a:r>
              <a:rPr lang="en-GB" dirty="0"/>
              <a:t> &amp; VFX</a:t>
            </a:r>
          </a:p>
          <a:p>
            <a:pPr marL="914400" lvl="1" indent="-457200" fontAlgn="base">
              <a:buFont typeface="+mj-lt"/>
              <a:buAutoNum type="arabicPeriod"/>
            </a:pPr>
            <a:r>
              <a:rPr lang="en-GB" dirty="0"/>
              <a:t>Water surface:		Refractions, reflections, foam material, depth-aware </a:t>
            </a:r>
            <a:r>
              <a:rPr lang="en-GB" dirty="0" err="1"/>
              <a:t>upsampling</a:t>
            </a:r>
            <a:endParaRPr lang="en-GB" dirty="0"/>
          </a:p>
          <a:p>
            <a:pPr marL="914400" lvl="1" indent="-457200" fontAlgn="base">
              <a:buFont typeface="+mj-lt"/>
              <a:buAutoNum type="arabicPeriod"/>
            </a:pPr>
            <a:r>
              <a:rPr lang="en-GB" dirty="0"/>
              <a:t>In front of water surface:	Late </a:t>
            </a:r>
            <a:r>
              <a:rPr lang="en-GB" dirty="0" err="1"/>
              <a:t>volumetrics</a:t>
            </a:r>
            <a:r>
              <a:rPr lang="en-GB" dirty="0"/>
              <a:t> &amp; VFX</a:t>
            </a:r>
          </a:p>
          <a:p>
            <a:pPr marL="914400" lvl="1" indent="-457200" fontAlgn="base">
              <a:buFont typeface="+mj-lt"/>
              <a:buAutoNum type="arabicPeriod"/>
            </a:pPr>
            <a:endParaRPr lang="en-GB" dirty="0"/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36" name="Gruppieren 35">
            <a:extLst>
              <a:ext uri="{FF2B5EF4-FFF2-40B4-BE49-F238E27FC236}">
                <a16:creationId xmlns:a16="http://schemas.microsoft.com/office/drawing/2014/main" id="{0FD6D83F-1588-4D58-A75F-14C4ED7FD6D7}"/>
              </a:ext>
            </a:extLst>
          </p:cNvPr>
          <p:cNvGrpSpPr/>
          <p:nvPr/>
        </p:nvGrpSpPr>
        <p:grpSpPr>
          <a:xfrm>
            <a:off x="1063463" y="4161317"/>
            <a:ext cx="5032537" cy="1865714"/>
            <a:chOff x="1063463" y="4161317"/>
            <a:chExt cx="5032537" cy="1865714"/>
          </a:xfrm>
        </p:grpSpPr>
        <p:sp>
          <p:nvSpPr>
            <p:cNvPr id="33" name="Explosion: 8 Zacken 32">
              <a:extLst>
                <a:ext uri="{FF2B5EF4-FFF2-40B4-BE49-F238E27FC236}">
                  <a16:creationId xmlns:a16="http://schemas.microsoft.com/office/drawing/2014/main" id="{8ED5211F-3C5C-44DC-9776-FF830C8B435E}"/>
                </a:ext>
              </a:extLst>
            </p:cNvPr>
            <p:cNvSpPr/>
            <p:nvPr/>
          </p:nvSpPr>
          <p:spPr>
            <a:xfrm>
              <a:off x="2869344" y="4469591"/>
              <a:ext cx="705747" cy="370578"/>
            </a:xfrm>
            <a:prstGeom prst="irregularSeal1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dirty="0"/>
                <a:t>VFX</a:t>
              </a:r>
            </a:p>
          </p:txBody>
        </p:sp>
        <p:sp>
          <p:nvSpPr>
            <p:cNvPr id="32" name="Explosion: 8 Zacken 31">
              <a:extLst>
                <a:ext uri="{FF2B5EF4-FFF2-40B4-BE49-F238E27FC236}">
                  <a16:creationId xmlns:a16="http://schemas.microsoft.com/office/drawing/2014/main" id="{BAC652E7-5A02-4AF4-88C0-CC68EB43A428}"/>
                </a:ext>
              </a:extLst>
            </p:cNvPr>
            <p:cNvSpPr/>
            <p:nvPr/>
          </p:nvSpPr>
          <p:spPr>
            <a:xfrm>
              <a:off x="4135198" y="5398427"/>
              <a:ext cx="705747" cy="370578"/>
            </a:xfrm>
            <a:prstGeom prst="irregularSeal1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dirty="0"/>
                <a:t>VFX</a:t>
              </a:r>
            </a:p>
          </p:txBody>
        </p:sp>
        <p:sp>
          <p:nvSpPr>
            <p:cNvPr id="29" name="Wolke 28">
              <a:extLst>
                <a:ext uri="{FF2B5EF4-FFF2-40B4-BE49-F238E27FC236}">
                  <a16:creationId xmlns:a16="http://schemas.microsoft.com/office/drawing/2014/main" id="{1332D7B0-7A38-455C-B19C-69BA1BB330E6}"/>
                </a:ext>
              </a:extLst>
            </p:cNvPr>
            <p:cNvSpPr/>
            <p:nvPr/>
          </p:nvSpPr>
          <p:spPr>
            <a:xfrm>
              <a:off x="3741952" y="4161317"/>
              <a:ext cx="1925659" cy="1043007"/>
            </a:xfrm>
            <a:prstGeom prst="cloud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6" name="Gerade Verbindung mit Pfeil 5">
              <a:extLst>
                <a:ext uri="{FF2B5EF4-FFF2-40B4-BE49-F238E27FC236}">
                  <a16:creationId xmlns:a16="http://schemas.microsoft.com/office/drawing/2014/main" id="{237898D6-0259-461B-9D61-69D9D61FDBF2}"/>
                </a:ext>
              </a:extLst>
            </p:cNvPr>
            <p:cNvCxnSpPr>
              <a:cxnSpLocks/>
            </p:cNvCxnSpPr>
            <p:nvPr/>
          </p:nvCxnSpPr>
          <p:spPr>
            <a:xfrm>
              <a:off x="1931142" y="4525278"/>
              <a:ext cx="3363924" cy="1154681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D1EC12A2-E390-4DDC-90ED-8C906B83D053}"/>
                </a:ext>
              </a:extLst>
            </p:cNvPr>
            <p:cNvSpPr/>
            <p:nvPr/>
          </p:nvSpPr>
          <p:spPr>
            <a:xfrm>
              <a:off x="1063463" y="4964002"/>
              <a:ext cx="5032537" cy="1063029"/>
            </a:xfrm>
            <a:custGeom>
              <a:avLst/>
              <a:gdLst>
                <a:gd name="connsiteX0" fmla="*/ 5032537 w 5032537"/>
                <a:gd name="connsiteY0" fmla="*/ 55186 h 1063029"/>
                <a:gd name="connsiteX1" fmla="*/ 4865676 w 5032537"/>
                <a:gd name="connsiteY1" fmla="*/ 48512 h 1063029"/>
                <a:gd name="connsiteX2" fmla="*/ 4832304 w 5032537"/>
                <a:gd name="connsiteY2" fmla="*/ 41837 h 1063029"/>
                <a:gd name="connsiteX3" fmla="*/ 4785583 w 5032537"/>
                <a:gd name="connsiteY3" fmla="*/ 28489 h 1063029"/>
                <a:gd name="connsiteX4" fmla="*/ 4745536 w 5032537"/>
                <a:gd name="connsiteY4" fmla="*/ 1791 h 1063029"/>
                <a:gd name="connsiteX5" fmla="*/ 4705489 w 5032537"/>
                <a:gd name="connsiteY5" fmla="*/ 28489 h 1063029"/>
                <a:gd name="connsiteX6" fmla="*/ 4685466 w 5032537"/>
                <a:gd name="connsiteY6" fmla="*/ 41837 h 1063029"/>
                <a:gd name="connsiteX7" fmla="*/ 4665443 w 5032537"/>
                <a:gd name="connsiteY7" fmla="*/ 48512 h 1063029"/>
                <a:gd name="connsiteX8" fmla="*/ 4645419 w 5032537"/>
                <a:gd name="connsiteY8" fmla="*/ 61861 h 1063029"/>
                <a:gd name="connsiteX9" fmla="*/ 4605372 w 5032537"/>
                <a:gd name="connsiteY9" fmla="*/ 75210 h 1063029"/>
                <a:gd name="connsiteX10" fmla="*/ 4545302 w 5032537"/>
                <a:gd name="connsiteY10" fmla="*/ 108582 h 1063029"/>
                <a:gd name="connsiteX11" fmla="*/ 4505256 w 5032537"/>
                <a:gd name="connsiteY11" fmla="*/ 135280 h 1063029"/>
                <a:gd name="connsiteX12" fmla="*/ 4445186 w 5032537"/>
                <a:gd name="connsiteY12" fmla="*/ 188675 h 1063029"/>
                <a:gd name="connsiteX13" fmla="*/ 4418488 w 5032537"/>
                <a:gd name="connsiteY13" fmla="*/ 228722 h 1063029"/>
                <a:gd name="connsiteX14" fmla="*/ 4405139 w 5032537"/>
                <a:gd name="connsiteY14" fmla="*/ 248745 h 1063029"/>
                <a:gd name="connsiteX15" fmla="*/ 4398464 w 5032537"/>
                <a:gd name="connsiteY15" fmla="*/ 268769 h 1063029"/>
                <a:gd name="connsiteX16" fmla="*/ 4391790 w 5032537"/>
                <a:gd name="connsiteY16" fmla="*/ 509049 h 1063029"/>
                <a:gd name="connsiteX17" fmla="*/ 4358418 w 5032537"/>
                <a:gd name="connsiteY17" fmla="*/ 569119 h 1063029"/>
                <a:gd name="connsiteX18" fmla="*/ 4345069 w 5032537"/>
                <a:gd name="connsiteY18" fmla="*/ 589143 h 1063029"/>
                <a:gd name="connsiteX19" fmla="*/ 4305022 w 5032537"/>
                <a:gd name="connsiteY19" fmla="*/ 602491 h 1063029"/>
                <a:gd name="connsiteX20" fmla="*/ 4271650 w 5032537"/>
                <a:gd name="connsiteY20" fmla="*/ 655887 h 1063029"/>
                <a:gd name="connsiteX21" fmla="*/ 4264975 w 5032537"/>
                <a:gd name="connsiteY21" fmla="*/ 675910 h 1063029"/>
                <a:gd name="connsiteX22" fmla="*/ 4238278 w 5032537"/>
                <a:gd name="connsiteY22" fmla="*/ 715957 h 1063029"/>
                <a:gd name="connsiteX23" fmla="*/ 4231603 w 5032537"/>
                <a:gd name="connsiteY23" fmla="*/ 735981 h 1063029"/>
                <a:gd name="connsiteX24" fmla="*/ 4218254 w 5032537"/>
                <a:gd name="connsiteY24" fmla="*/ 809399 h 1063029"/>
                <a:gd name="connsiteX25" fmla="*/ 4204905 w 5032537"/>
                <a:gd name="connsiteY25" fmla="*/ 849446 h 1063029"/>
                <a:gd name="connsiteX26" fmla="*/ 4191556 w 5032537"/>
                <a:gd name="connsiteY26" fmla="*/ 869470 h 1063029"/>
                <a:gd name="connsiteX27" fmla="*/ 4144835 w 5032537"/>
                <a:gd name="connsiteY27" fmla="*/ 902842 h 1063029"/>
                <a:gd name="connsiteX28" fmla="*/ 4124812 w 5032537"/>
                <a:gd name="connsiteY28" fmla="*/ 916191 h 1063029"/>
                <a:gd name="connsiteX29" fmla="*/ 4084765 w 5032537"/>
                <a:gd name="connsiteY29" fmla="*/ 929540 h 1063029"/>
                <a:gd name="connsiteX30" fmla="*/ 4024695 w 5032537"/>
                <a:gd name="connsiteY30" fmla="*/ 956237 h 1063029"/>
                <a:gd name="connsiteX31" fmla="*/ 3984648 w 5032537"/>
                <a:gd name="connsiteY31" fmla="*/ 969586 h 1063029"/>
                <a:gd name="connsiteX32" fmla="*/ 3944602 w 5032537"/>
                <a:gd name="connsiteY32" fmla="*/ 976261 h 1063029"/>
                <a:gd name="connsiteX33" fmla="*/ 3530786 w 5032537"/>
                <a:gd name="connsiteY33" fmla="*/ 969586 h 1063029"/>
                <a:gd name="connsiteX34" fmla="*/ 3490739 w 5032537"/>
                <a:gd name="connsiteY34" fmla="*/ 956237 h 1063029"/>
                <a:gd name="connsiteX35" fmla="*/ 3450692 w 5032537"/>
                <a:gd name="connsiteY35" fmla="*/ 942889 h 1063029"/>
                <a:gd name="connsiteX36" fmla="*/ 3343901 w 5032537"/>
                <a:gd name="connsiteY36" fmla="*/ 929540 h 1063029"/>
                <a:gd name="connsiteX37" fmla="*/ 3303854 w 5032537"/>
                <a:gd name="connsiteY37" fmla="*/ 916191 h 1063029"/>
                <a:gd name="connsiteX38" fmla="*/ 3283831 w 5032537"/>
                <a:gd name="connsiteY38" fmla="*/ 902842 h 1063029"/>
                <a:gd name="connsiteX39" fmla="*/ 3257133 w 5032537"/>
                <a:gd name="connsiteY39" fmla="*/ 882818 h 1063029"/>
                <a:gd name="connsiteX40" fmla="*/ 3217086 w 5032537"/>
                <a:gd name="connsiteY40" fmla="*/ 869470 h 1063029"/>
                <a:gd name="connsiteX41" fmla="*/ 3197063 w 5032537"/>
                <a:gd name="connsiteY41" fmla="*/ 856121 h 1063029"/>
                <a:gd name="connsiteX42" fmla="*/ 3157016 w 5032537"/>
                <a:gd name="connsiteY42" fmla="*/ 842772 h 1063029"/>
                <a:gd name="connsiteX43" fmla="*/ 2849991 w 5032537"/>
                <a:gd name="connsiteY43" fmla="*/ 849446 h 1063029"/>
                <a:gd name="connsiteX44" fmla="*/ 2816619 w 5032537"/>
                <a:gd name="connsiteY44" fmla="*/ 862795 h 1063029"/>
                <a:gd name="connsiteX45" fmla="*/ 2783247 w 5032537"/>
                <a:gd name="connsiteY45" fmla="*/ 869470 h 1063029"/>
                <a:gd name="connsiteX46" fmla="*/ 2716502 w 5032537"/>
                <a:gd name="connsiteY46" fmla="*/ 916191 h 1063029"/>
                <a:gd name="connsiteX47" fmla="*/ 2696479 w 5032537"/>
                <a:gd name="connsiteY47" fmla="*/ 929540 h 1063029"/>
                <a:gd name="connsiteX48" fmla="*/ 2676456 w 5032537"/>
                <a:gd name="connsiteY48" fmla="*/ 942889 h 1063029"/>
                <a:gd name="connsiteX49" fmla="*/ 2623060 w 5032537"/>
                <a:gd name="connsiteY49" fmla="*/ 969586 h 1063029"/>
                <a:gd name="connsiteX50" fmla="*/ 2596362 w 5032537"/>
                <a:gd name="connsiteY50" fmla="*/ 989610 h 1063029"/>
                <a:gd name="connsiteX51" fmla="*/ 2556316 w 5032537"/>
                <a:gd name="connsiteY51" fmla="*/ 1029656 h 1063029"/>
                <a:gd name="connsiteX52" fmla="*/ 2496245 w 5032537"/>
                <a:gd name="connsiteY52" fmla="*/ 1063029 h 1063029"/>
                <a:gd name="connsiteX53" fmla="*/ 2389454 w 5032537"/>
                <a:gd name="connsiteY53" fmla="*/ 1056354 h 1063029"/>
                <a:gd name="connsiteX54" fmla="*/ 2369431 w 5032537"/>
                <a:gd name="connsiteY54" fmla="*/ 1049680 h 1063029"/>
                <a:gd name="connsiteX55" fmla="*/ 2282663 w 5032537"/>
                <a:gd name="connsiteY55" fmla="*/ 1029656 h 1063029"/>
                <a:gd name="connsiteX56" fmla="*/ 2229267 w 5032537"/>
                <a:gd name="connsiteY56" fmla="*/ 1022982 h 1063029"/>
                <a:gd name="connsiteX57" fmla="*/ 1735358 w 5032537"/>
                <a:gd name="connsiteY57" fmla="*/ 1016308 h 1063029"/>
                <a:gd name="connsiteX58" fmla="*/ 1661939 w 5032537"/>
                <a:gd name="connsiteY58" fmla="*/ 1002959 h 1063029"/>
                <a:gd name="connsiteX59" fmla="*/ 1641916 w 5032537"/>
                <a:gd name="connsiteY59" fmla="*/ 996284 h 1063029"/>
                <a:gd name="connsiteX60" fmla="*/ 1581845 w 5032537"/>
                <a:gd name="connsiteY60" fmla="*/ 982935 h 1063029"/>
                <a:gd name="connsiteX61" fmla="*/ 1374937 w 5032537"/>
                <a:gd name="connsiteY61" fmla="*/ 976261 h 1063029"/>
                <a:gd name="connsiteX62" fmla="*/ 1308193 w 5032537"/>
                <a:gd name="connsiteY62" fmla="*/ 969586 h 1063029"/>
                <a:gd name="connsiteX63" fmla="*/ 1208076 w 5032537"/>
                <a:gd name="connsiteY63" fmla="*/ 962912 h 1063029"/>
                <a:gd name="connsiteX64" fmla="*/ 1194727 w 5032537"/>
                <a:gd name="connsiteY64" fmla="*/ 942889 h 1063029"/>
                <a:gd name="connsiteX65" fmla="*/ 1181378 w 5032537"/>
                <a:gd name="connsiteY65" fmla="*/ 916191 h 1063029"/>
                <a:gd name="connsiteX66" fmla="*/ 1174704 w 5032537"/>
                <a:gd name="connsiteY66" fmla="*/ 896167 h 1063029"/>
                <a:gd name="connsiteX67" fmla="*/ 1154681 w 5032537"/>
                <a:gd name="connsiteY67" fmla="*/ 882818 h 1063029"/>
                <a:gd name="connsiteX68" fmla="*/ 1107959 w 5032537"/>
                <a:gd name="connsiteY68" fmla="*/ 869470 h 1063029"/>
                <a:gd name="connsiteX69" fmla="*/ 1067913 w 5032537"/>
                <a:gd name="connsiteY69" fmla="*/ 842772 h 1063029"/>
                <a:gd name="connsiteX70" fmla="*/ 1047889 w 5032537"/>
                <a:gd name="connsiteY70" fmla="*/ 829423 h 1063029"/>
                <a:gd name="connsiteX71" fmla="*/ 994494 w 5032537"/>
                <a:gd name="connsiteY71" fmla="*/ 816074 h 1063029"/>
                <a:gd name="connsiteX72" fmla="*/ 961121 w 5032537"/>
                <a:gd name="connsiteY72" fmla="*/ 809399 h 1063029"/>
                <a:gd name="connsiteX73" fmla="*/ 921075 w 5032537"/>
                <a:gd name="connsiteY73" fmla="*/ 796051 h 1063029"/>
                <a:gd name="connsiteX74" fmla="*/ 914400 w 5032537"/>
                <a:gd name="connsiteY74" fmla="*/ 769353 h 1063029"/>
                <a:gd name="connsiteX75" fmla="*/ 927749 w 5032537"/>
                <a:gd name="connsiteY75" fmla="*/ 662562 h 1063029"/>
                <a:gd name="connsiteX76" fmla="*/ 921075 w 5032537"/>
                <a:gd name="connsiteY76" fmla="*/ 622515 h 1063029"/>
                <a:gd name="connsiteX77" fmla="*/ 887702 w 5032537"/>
                <a:gd name="connsiteY77" fmla="*/ 595817 h 1063029"/>
                <a:gd name="connsiteX78" fmla="*/ 840981 w 5032537"/>
                <a:gd name="connsiteY78" fmla="*/ 535747 h 1063029"/>
                <a:gd name="connsiteX79" fmla="*/ 807609 w 5032537"/>
                <a:gd name="connsiteY79" fmla="*/ 462328 h 1063029"/>
                <a:gd name="connsiteX80" fmla="*/ 780911 w 5032537"/>
                <a:gd name="connsiteY80" fmla="*/ 422281 h 1063029"/>
                <a:gd name="connsiteX81" fmla="*/ 754213 w 5032537"/>
                <a:gd name="connsiteY81" fmla="*/ 375560 h 1063029"/>
                <a:gd name="connsiteX82" fmla="*/ 720841 w 5032537"/>
                <a:gd name="connsiteY82" fmla="*/ 322164 h 1063029"/>
                <a:gd name="connsiteX83" fmla="*/ 707492 w 5032537"/>
                <a:gd name="connsiteY83" fmla="*/ 295467 h 1063029"/>
                <a:gd name="connsiteX84" fmla="*/ 694143 w 5032537"/>
                <a:gd name="connsiteY84" fmla="*/ 275443 h 1063029"/>
                <a:gd name="connsiteX85" fmla="*/ 660771 w 5032537"/>
                <a:gd name="connsiteY85" fmla="*/ 215373 h 1063029"/>
                <a:gd name="connsiteX86" fmla="*/ 634073 w 5032537"/>
                <a:gd name="connsiteY86" fmla="*/ 168652 h 1063029"/>
                <a:gd name="connsiteX87" fmla="*/ 614050 w 5032537"/>
                <a:gd name="connsiteY87" fmla="*/ 161978 h 1063029"/>
                <a:gd name="connsiteX88" fmla="*/ 553980 w 5032537"/>
                <a:gd name="connsiteY88" fmla="*/ 128605 h 1063029"/>
                <a:gd name="connsiteX89" fmla="*/ 527282 w 5032537"/>
                <a:gd name="connsiteY89" fmla="*/ 108582 h 1063029"/>
                <a:gd name="connsiteX90" fmla="*/ 493910 w 5032537"/>
                <a:gd name="connsiteY90" fmla="*/ 101908 h 1063029"/>
                <a:gd name="connsiteX91" fmla="*/ 320374 w 5032537"/>
                <a:gd name="connsiteY91" fmla="*/ 88559 h 1063029"/>
                <a:gd name="connsiteX92" fmla="*/ 200234 w 5032537"/>
                <a:gd name="connsiteY92" fmla="*/ 81884 h 1063029"/>
                <a:gd name="connsiteX93" fmla="*/ 173536 w 5032537"/>
                <a:gd name="connsiteY93" fmla="*/ 61861 h 1063029"/>
                <a:gd name="connsiteX94" fmla="*/ 80094 w 5032537"/>
                <a:gd name="connsiteY94" fmla="*/ 61861 h 1063029"/>
                <a:gd name="connsiteX95" fmla="*/ 0 w 5032537"/>
                <a:gd name="connsiteY95" fmla="*/ 68535 h 106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</a:cxnLst>
              <a:rect l="l" t="t" r="r" b="b"/>
              <a:pathLst>
                <a:path w="5032537" h="1063029">
                  <a:moveTo>
                    <a:pt x="5032537" y="55186"/>
                  </a:moveTo>
                  <a:cubicBezTo>
                    <a:pt x="4976917" y="52961"/>
                    <a:pt x="4921218" y="52215"/>
                    <a:pt x="4865676" y="48512"/>
                  </a:cubicBezTo>
                  <a:cubicBezTo>
                    <a:pt x="4854357" y="47757"/>
                    <a:pt x="4843378" y="44298"/>
                    <a:pt x="4832304" y="41837"/>
                  </a:cubicBezTo>
                  <a:cubicBezTo>
                    <a:pt x="4807157" y="36249"/>
                    <a:pt x="4807885" y="35922"/>
                    <a:pt x="4785583" y="28489"/>
                  </a:cubicBezTo>
                  <a:cubicBezTo>
                    <a:pt x="4772234" y="19590"/>
                    <a:pt x="4758885" y="-7108"/>
                    <a:pt x="4745536" y="1791"/>
                  </a:cubicBezTo>
                  <a:lnTo>
                    <a:pt x="4705489" y="28489"/>
                  </a:lnTo>
                  <a:cubicBezTo>
                    <a:pt x="4698815" y="32938"/>
                    <a:pt x="4693076" y="39300"/>
                    <a:pt x="4685466" y="41837"/>
                  </a:cubicBezTo>
                  <a:cubicBezTo>
                    <a:pt x="4678792" y="44062"/>
                    <a:pt x="4671736" y="45366"/>
                    <a:pt x="4665443" y="48512"/>
                  </a:cubicBezTo>
                  <a:cubicBezTo>
                    <a:pt x="4658268" y="52100"/>
                    <a:pt x="4652750" y="58603"/>
                    <a:pt x="4645419" y="61861"/>
                  </a:cubicBezTo>
                  <a:cubicBezTo>
                    <a:pt x="4632561" y="67576"/>
                    <a:pt x="4617080" y="67405"/>
                    <a:pt x="4605372" y="75210"/>
                  </a:cubicBezTo>
                  <a:cubicBezTo>
                    <a:pt x="4559472" y="105811"/>
                    <a:pt x="4580546" y="96835"/>
                    <a:pt x="4545302" y="108582"/>
                  </a:cubicBezTo>
                  <a:cubicBezTo>
                    <a:pt x="4531953" y="117481"/>
                    <a:pt x="4516600" y="123936"/>
                    <a:pt x="4505256" y="135280"/>
                  </a:cubicBezTo>
                  <a:cubicBezTo>
                    <a:pt x="4459537" y="180998"/>
                    <a:pt x="4480916" y="164854"/>
                    <a:pt x="4445186" y="188675"/>
                  </a:cubicBezTo>
                  <a:lnTo>
                    <a:pt x="4418488" y="228722"/>
                  </a:lnTo>
                  <a:cubicBezTo>
                    <a:pt x="4414038" y="235396"/>
                    <a:pt x="4407676" y="241135"/>
                    <a:pt x="4405139" y="248745"/>
                  </a:cubicBezTo>
                  <a:lnTo>
                    <a:pt x="4398464" y="268769"/>
                  </a:lnTo>
                  <a:cubicBezTo>
                    <a:pt x="4396239" y="348862"/>
                    <a:pt x="4395893" y="429030"/>
                    <a:pt x="4391790" y="509049"/>
                  </a:cubicBezTo>
                  <a:cubicBezTo>
                    <a:pt x="4390811" y="528140"/>
                    <a:pt x="4364462" y="560052"/>
                    <a:pt x="4358418" y="569119"/>
                  </a:cubicBezTo>
                  <a:cubicBezTo>
                    <a:pt x="4353968" y="575794"/>
                    <a:pt x="4352679" y="586606"/>
                    <a:pt x="4345069" y="589143"/>
                  </a:cubicBezTo>
                  <a:lnTo>
                    <a:pt x="4305022" y="602491"/>
                  </a:lnTo>
                  <a:cubicBezTo>
                    <a:pt x="4289136" y="650148"/>
                    <a:pt x="4303381" y="634733"/>
                    <a:pt x="4271650" y="655887"/>
                  </a:cubicBezTo>
                  <a:cubicBezTo>
                    <a:pt x="4269425" y="662561"/>
                    <a:pt x="4268392" y="669760"/>
                    <a:pt x="4264975" y="675910"/>
                  </a:cubicBezTo>
                  <a:cubicBezTo>
                    <a:pt x="4257184" y="689934"/>
                    <a:pt x="4243352" y="700737"/>
                    <a:pt x="4238278" y="715957"/>
                  </a:cubicBezTo>
                  <a:lnTo>
                    <a:pt x="4231603" y="735981"/>
                  </a:lnTo>
                  <a:cubicBezTo>
                    <a:pt x="4226901" y="768897"/>
                    <a:pt x="4226839" y="780785"/>
                    <a:pt x="4218254" y="809399"/>
                  </a:cubicBezTo>
                  <a:cubicBezTo>
                    <a:pt x="4214211" y="822877"/>
                    <a:pt x="4212710" y="837738"/>
                    <a:pt x="4204905" y="849446"/>
                  </a:cubicBezTo>
                  <a:lnTo>
                    <a:pt x="4191556" y="869470"/>
                  </a:lnTo>
                  <a:cubicBezTo>
                    <a:pt x="4177095" y="912854"/>
                    <a:pt x="4198231" y="867244"/>
                    <a:pt x="4144835" y="902842"/>
                  </a:cubicBezTo>
                  <a:cubicBezTo>
                    <a:pt x="4138161" y="907292"/>
                    <a:pt x="4132142" y="912933"/>
                    <a:pt x="4124812" y="916191"/>
                  </a:cubicBezTo>
                  <a:cubicBezTo>
                    <a:pt x="4111954" y="921906"/>
                    <a:pt x="4096473" y="921735"/>
                    <a:pt x="4084765" y="929540"/>
                  </a:cubicBezTo>
                  <a:cubicBezTo>
                    <a:pt x="4053033" y="950695"/>
                    <a:pt x="4072355" y="940351"/>
                    <a:pt x="4024695" y="956237"/>
                  </a:cubicBezTo>
                  <a:cubicBezTo>
                    <a:pt x="4024684" y="956241"/>
                    <a:pt x="3984659" y="969584"/>
                    <a:pt x="3984648" y="969586"/>
                  </a:cubicBezTo>
                  <a:lnTo>
                    <a:pt x="3944602" y="976261"/>
                  </a:lnTo>
                  <a:cubicBezTo>
                    <a:pt x="3806663" y="974036"/>
                    <a:pt x="3668609" y="975667"/>
                    <a:pt x="3530786" y="969586"/>
                  </a:cubicBezTo>
                  <a:cubicBezTo>
                    <a:pt x="3516729" y="968966"/>
                    <a:pt x="3504088" y="960687"/>
                    <a:pt x="3490739" y="956237"/>
                  </a:cubicBezTo>
                  <a:cubicBezTo>
                    <a:pt x="3490735" y="956236"/>
                    <a:pt x="3450695" y="942890"/>
                    <a:pt x="3450692" y="942889"/>
                  </a:cubicBezTo>
                  <a:cubicBezTo>
                    <a:pt x="3393223" y="931394"/>
                    <a:pt x="3428618" y="937241"/>
                    <a:pt x="3343901" y="929540"/>
                  </a:cubicBezTo>
                  <a:cubicBezTo>
                    <a:pt x="3330552" y="925090"/>
                    <a:pt x="3315562" y="923996"/>
                    <a:pt x="3303854" y="916191"/>
                  </a:cubicBezTo>
                  <a:cubicBezTo>
                    <a:pt x="3297180" y="911741"/>
                    <a:pt x="3290358" y="907505"/>
                    <a:pt x="3283831" y="902842"/>
                  </a:cubicBezTo>
                  <a:cubicBezTo>
                    <a:pt x="3274779" y="896376"/>
                    <a:pt x="3267083" y="887793"/>
                    <a:pt x="3257133" y="882818"/>
                  </a:cubicBezTo>
                  <a:cubicBezTo>
                    <a:pt x="3244547" y="876525"/>
                    <a:pt x="3217086" y="869470"/>
                    <a:pt x="3217086" y="869470"/>
                  </a:cubicBezTo>
                  <a:cubicBezTo>
                    <a:pt x="3210412" y="865020"/>
                    <a:pt x="3204393" y="859379"/>
                    <a:pt x="3197063" y="856121"/>
                  </a:cubicBezTo>
                  <a:cubicBezTo>
                    <a:pt x="3184205" y="850406"/>
                    <a:pt x="3157016" y="842772"/>
                    <a:pt x="3157016" y="842772"/>
                  </a:cubicBezTo>
                  <a:cubicBezTo>
                    <a:pt x="3054674" y="844997"/>
                    <a:pt x="2952180" y="843435"/>
                    <a:pt x="2849991" y="849446"/>
                  </a:cubicBezTo>
                  <a:cubicBezTo>
                    <a:pt x="2838031" y="850150"/>
                    <a:pt x="2828095" y="859352"/>
                    <a:pt x="2816619" y="862795"/>
                  </a:cubicBezTo>
                  <a:cubicBezTo>
                    <a:pt x="2805753" y="866055"/>
                    <a:pt x="2794371" y="867245"/>
                    <a:pt x="2783247" y="869470"/>
                  </a:cubicBezTo>
                  <a:cubicBezTo>
                    <a:pt x="2743712" y="899121"/>
                    <a:pt x="2765808" y="883320"/>
                    <a:pt x="2716502" y="916191"/>
                  </a:cubicBezTo>
                  <a:lnTo>
                    <a:pt x="2696479" y="929540"/>
                  </a:lnTo>
                  <a:cubicBezTo>
                    <a:pt x="2689805" y="933990"/>
                    <a:pt x="2683631" y="939302"/>
                    <a:pt x="2676456" y="942889"/>
                  </a:cubicBezTo>
                  <a:cubicBezTo>
                    <a:pt x="2658657" y="951788"/>
                    <a:pt x="2638979" y="957646"/>
                    <a:pt x="2623060" y="969586"/>
                  </a:cubicBezTo>
                  <a:cubicBezTo>
                    <a:pt x="2614161" y="976261"/>
                    <a:pt x="2604631" y="982168"/>
                    <a:pt x="2596362" y="989610"/>
                  </a:cubicBezTo>
                  <a:cubicBezTo>
                    <a:pt x="2582330" y="1002239"/>
                    <a:pt x="2572023" y="1019184"/>
                    <a:pt x="2556316" y="1029656"/>
                  </a:cubicBezTo>
                  <a:cubicBezTo>
                    <a:pt x="2510415" y="1060257"/>
                    <a:pt x="2531489" y="1051280"/>
                    <a:pt x="2496245" y="1063029"/>
                  </a:cubicBezTo>
                  <a:cubicBezTo>
                    <a:pt x="2460648" y="1060804"/>
                    <a:pt x="2424924" y="1060088"/>
                    <a:pt x="2389454" y="1056354"/>
                  </a:cubicBezTo>
                  <a:cubicBezTo>
                    <a:pt x="2382457" y="1055617"/>
                    <a:pt x="2376218" y="1051531"/>
                    <a:pt x="2369431" y="1049680"/>
                  </a:cubicBezTo>
                  <a:cubicBezTo>
                    <a:pt x="2349601" y="1044272"/>
                    <a:pt x="2306464" y="1033318"/>
                    <a:pt x="2282663" y="1029656"/>
                  </a:cubicBezTo>
                  <a:cubicBezTo>
                    <a:pt x="2264934" y="1026929"/>
                    <a:pt x="2247199" y="1023419"/>
                    <a:pt x="2229267" y="1022982"/>
                  </a:cubicBezTo>
                  <a:cubicBezTo>
                    <a:pt x="2064665" y="1018968"/>
                    <a:pt x="1899994" y="1018533"/>
                    <a:pt x="1735358" y="1016308"/>
                  </a:cubicBezTo>
                  <a:cubicBezTo>
                    <a:pt x="1717521" y="1013335"/>
                    <a:pt x="1680584" y="1007620"/>
                    <a:pt x="1661939" y="1002959"/>
                  </a:cubicBezTo>
                  <a:cubicBezTo>
                    <a:pt x="1655114" y="1001253"/>
                    <a:pt x="1648681" y="998217"/>
                    <a:pt x="1641916" y="996284"/>
                  </a:cubicBezTo>
                  <a:cubicBezTo>
                    <a:pt x="1631568" y="993327"/>
                    <a:pt x="1590382" y="983409"/>
                    <a:pt x="1581845" y="982935"/>
                  </a:cubicBezTo>
                  <a:cubicBezTo>
                    <a:pt x="1512946" y="979107"/>
                    <a:pt x="1443906" y="978486"/>
                    <a:pt x="1374937" y="976261"/>
                  </a:cubicBezTo>
                  <a:cubicBezTo>
                    <a:pt x="1352689" y="974036"/>
                    <a:pt x="1330481" y="971369"/>
                    <a:pt x="1308193" y="969586"/>
                  </a:cubicBezTo>
                  <a:cubicBezTo>
                    <a:pt x="1274853" y="966919"/>
                    <a:pt x="1240633" y="970572"/>
                    <a:pt x="1208076" y="962912"/>
                  </a:cubicBezTo>
                  <a:cubicBezTo>
                    <a:pt x="1200268" y="961075"/>
                    <a:pt x="1198707" y="949854"/>
                    <a:pt x="1194727" y="942889"/>
                  </a:cubicBezTo>
                  <a:cubicBezTo>
                    <a:pt x="1189790" y="934250"/>
                    <a:pt x="1185297" y="925336"/>
                    <a:pt x="1181378" y="916191"/>
                  </a:cubicBezTo>
                  <a:cubicBezTo>
                    <a:pt x="1178607" y="909724"/>
                    <a:pt x="1179099" y="901661"/>
                    <a:pt x="1174704" y="896167"/>
                  </a:cubicBezTo>
                  <a:cubicBezTo>
                    <a:pt x="1169693" y="889903"/>
                    <a:pt x="1161856" y="886405"/>
                    <a:pt x="1154681" y="882818"/>
                  </a:cubicBezTo>
                  <a:cubicBezTo>
                    <a:pt x="1145107" y="878031"/>
                    <a:pt x="1116511" y="871608"/>
                    <a:pt x="1107959" y="869470"/>
                  </a:cubicBezTo>
                  <a:lnTo>
                    <a:pt x="1067913" y="842772"/>
                  </a:lnTo>
                  <a:cubicBezTo>
                    <a:pt x="1061238" y="838322"/>
                    <a:pt x="1055671" y="831369"/>
                    <a:pt x="1047889" y="829423"/>
                  </a:cubicBezTo>
                  <a:cubicBezTo>
                    <a:pt x="1030091" y="824973"/>
                    <a:pt x="1012484" y="819672"/>
                    <a:pt x="994494" y="816074"/>
                  </a:cubicBezTo>
                  <a:cubicBezTo>
                    <a:pt x="983370" y="813849"/>
                    <a:pt x="972066" y="812384"/>
                    <a:pt x="961121" y="809399"/>
                  </a:cubicBezTo>
                  <a:cubicBezTo>
                    <a:pt x="947546" y="805697"/>
                    <a:pt x="921075" y="796051"/>
                    <a:pt x="921075" y="796051"/>
                  </a:cubicBezTo>
                  <a:cubicBezTo>
                    <a:pt x="918850" y="787152"/>
                    <a:pt x="914400" y="778526"/>
                    <a:pt x="914400" y="769353"/>
                  </a:cubicBezTo>
                  <a:cubicBezTo>
                    <a:pt x="914400" y="709866"/>
                    <a:pt x="917124" y="705064"/>
                    <a:pt x="927749" y="662562"/>
                  </a:cubicBezTo>
                  <a:cubicBezTo>
                    <a:pt x="925524" y="649213"/>
                    <a:pt x="928038" y="634120"/>
                    <a:pt x="921075" y="622515"/>
                  </a:cubicBezTo>
                  <a:cubicBezTo>
                    <a:pt x="913745" y="610299"/>
                    <a:pt x="898350" y="605282"/>
                    <a:pt x="887702" y="595817"/>
                  </a:cubicBezTo>
                  <a:cubicBezTo>
                    <a:pt x="863133" y="573978"/>
                    <a:pt x="855831" y="565446"/>
                    <a:pt x="840981" y="535747"/>
                  </a:cubicBezTo>
                  <a:cubicBezTo>
                    <a:pt x="809400" y="472588"/>
                    <a:pt x="848796" y="532935"/>
                    <a:pt x="807609" y="462328"/>
                  </a:cubicBezTo>
                  <a:cubicBezTo>
                    <a:pt x="799525" y="448470"/>
                    <a:pt x="780911" y="422281"/>
                    <a:pt x="780911" y="422281"/>
                  </a:cubicBezTo>
                  <a:cubicBezTo>
                    <a:pt x="770081" y="389788"/>
                    <a:pt x="779468" y="410917"/>
                    <a:pt x="754213" y="375560"/>
                  </a:cubicBezTo>
                  <a:cubicBezTo>
                    <a:pt x="743778" y="360952"/>
                    <a:pt x="728640" y="336202"/>
                    <a:pt x="720841" y="322164"/>
                  </a:cubicBezTo>
                  <a:cubicBezTo>
                    <a:pt x="716009" y="313467"/>
                    <a:pt x="712428" y="304106"/>
                    <a:pt x="707492" y="295467"/>
                  </a:cubicBezTo>
                  <a:cubicBezTo>
                    <a:pt x="703512" y="288502"/>
                    <a:pt x="697730" y="282618"/>
                    <a:pt x="694143" y="275443"/>
                  </a:cubicBezTo>
                  <a:cubicBezTo>
                    <a:pt x="663553" y="214262"/>
                    <a:pt x="700155" y="267886"/>
                    <a:pt x="660771" y="215373"/>
                  </a:cubicBezTo>
                  <a:cubicBezTo>
                    <a:pt x="654117" y="195411"/>
                    <a:pt x="652724" y="184194"/>
                    <a:pt x="634073" y="168652"/>
                  </a:cubicBezTo>
                  <a:cubicBezTo>
                    <a:pt x="628668" y="164148"/>
                    <a:pt x="620724" y="164203"/>
                    <a:pt x="614050" y="161978"/>
                  </a:cubicBezTo>
                  <a:cubicBezTo>
                    <a:pt x="545312" y="110424"/>
                    <a:pt x="632635" y="172302"/>
                    <a:pt x="553980" y="128605"/>
                  </a:cubicBezTo>
                  <a:cubicBezTo>
                    <a:pt x="544256" y="123203"/>
                    <a:pt x="537447" y="113100"/>
                    <a:pt x="527282" y="108582"/>
                  </a:cubicBezTo>
                  <a:cubicBezTo>
                    <a:pt x="516915" y="103975"/>
                    <a:pt x="504984" y="104369"/>
                    <a:pt x="493910" y="101908"/>
                  </a:cubicBezTo>
                  <a:cubicBezTo>
                    <a:pt x="406927" y="82578"/>
                    <a:pt x="544484" y="99765"/>
                    <a:pt x="320374" y="88559"/>
                  </a:cubicBezTo>
                  <a:lnTo>
                    <a:pt x="200234" y="81884"/>
                  </a:lnTo>
                  <a:cubicBezTo>
                    <a:pt x="191335" y="75210"/>
                    <a:pt x="183194" y="67380"/>
                    <a:pt x="173536" y="61861"/>
                  </a:cubicBezTo>
                  <a:cubicBezTo>
                    <a:pt x="145776" y="45998"/>
                    <a:pt x="106114" y="59495"/>
                    <a:pt x="80094" y="61861"/>
                  </a:cubicBezTo>
                  <a:cubicBezTo>
                    <a:pt x="31450" y="71589"/>
                    <a:pt x="58066" y="68535"/>
                    <a:pt x="0" y="68535"/>
                  </a:cubicBezTo>
                </a:path>
              </a:pathLst>
            </a:cu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" name="Gerader Verbinder 12">
              <a:extLst>
                <a:ext uri="{FF2B5EF4-FFF2-40B4-BE49-F238E27FC236}">
                  <a16:creationId xmlns:a16="http://schemas.microsoft.com/office/drawing/2014/main" id="{2FBD06A4-9FC4-4607-B1A1-5FDAF2C182DF}"/>
                </a:ext>
              </a:extLst>
            </p:cNvPr>
            <p:cNvCxnSpPr>
              <a:cxnSpLocks/>
              <a:stCxn id="11" idx="15"/>
              <a:endCxn id="11" idx="84"/>
            </p:cNvCxnSpPr>
            <p:nvPr/>
          </p:nvCxnSpPr>
          <p:spPr>
            <a:xfrm flipH="1">
              <a:off x="1757606" y="5232771"/>
              <a:ext cx="3704321" cy="667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Ellipse 14">
              <a:extLst>
                <a:ext uri="{FF2B5EF4-FFF2-40B4-BE49-F238E27FC236}">
                  <a16:creationId xmlns:a16="http://schemas.microsoft.com/office/drawing/2014/main" id="{2879DE02-C647-46AF-8AF4-EB561DA85B91}"/>
                </a:ext>
              </a:extLst>
            </p:cNvPr>
            <p:cNvSpPr/>
            <p:nvPr/>
          </p:nvSpPr>
          <p:spPr>
            <a:xfrm>
              <a:off x="1908282" y="4507302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AB38E0B8-33CA-460E-92B1-9FA4D1C4F9B0}"/>
                </a:ext>
              </a:extLst>
            </p:cNvPr>
            <p:cNvSpPr txBox="1"/>
            <p:nvPr/>
          </p:nvSpPr>
          <p:spPr>
            <a:xfrm>
              <a:off x="1365184" y="4353413"/>
              <a:ext cx="47320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eye</a:t>
              </a: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D0D52366-FF4F-45DC-805E-873C341B65D5}"/>
                </a:ext>
              </a:extLst>
            </p:cNvPr>
            <p:cNvSpPr txBox="1"/>
            <p:nvPr/>
          </p:nvSpPr>
          <p:spPr>
            <a:xfrm>
              <a:off x="3268588" y="5429828"/>
              <a:ext cx="62228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accent1">
                      <a:lumMod val="75000"/>
                    </a:schemeClr>
                  </a:solidFill>
                </a:rPr>
                <a:t>water</a:t>
              </a:r>
            </a:p>
          </p:txBody>
        </p:sp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C012F79B-E1B9-40AE-8158-A4ACA9DB20EA}"/>
                </a:ext>
              </a:extLst>
            </p:cNvPr>
            <p:cNvSpPr txBox="1"/>
            <p:nvPr/>
          </p:nvSpPr>
          <p:spPr>
            <a:xfrm>
              <a:off x="3890874" y="4512101"/>
              <a:ext cx="159691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accent3">
                      <a:lumMod val="50000"/>
                    </a:schemeClr>
                  </a:solidFill>
                </a:rPr>
                <a:t>atmosphere &amp; fog</a:t>
              </a:r>
            </a:p>
          </p:txBody>
        </p:sp>
      </p:grpSp>
      <p:grpSp>
        <p:nvGrpSpPr>
          <p:cNvPr id="37" name="Gruppieren 36">
            <a:extLst>
              <a:ext uri="{FF2B5EF4-FFF2-40B4-BE49-F238E27FC236}">
                <a16:creationId xmlns:a16="http://schemas.microsoft.com/office/drawing/2014/main" id="{514C3C9C-8EAC-407F-B44C-EF8BB4724CC1}"/>
              </a:ext>
            </a:extLst>
          </p:cNvPr>
          <p:cNvGrpSpPr/>
          <p:nvPr/>
        </p:nvGrpSpPr>
        <p:grpSpPr>
          <a:xfrm>
            <a:off x="6208631" y="4008232"/>
            <a:ext cx="5032537" cy="1998775"/>
            <a:chOff x="6208631" y="4008232"/>
            <a:chExt cx="5032537" cy="1998775"/>
          </a:xfrm>
        </p:grpSpPr>
        <p:sp>
          <p:nvSpPr>
            <p:cNvPr id="30" name="Wolke 29">
              <a:extLst>
                <a:ext uri="{FF2B5EF4-FFF2-40B4-BE49-F238E27FC236}">
                  <a16:creationId xmlns:a16="http://schemas.microsoft.com/office/drawing/2014/main" id="{C6FFA9E2-4C76-4D7E-A84F-8DDFEF862E4D}"/>
                </a:ext>
              </a:extLst>
            </p:cNvPr>
            <p:cNvSpPr/>
            <p:nvPr/>
          </p:nvSpPr>
          <p:spPr>
            <a:xfrm>
              <a:off x="8943706" y="4143093"/>
              <a:ext cx="1925659" cy="1043007"/>
            </a:xfrm>
            <a:prstGeom prst="cloud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0" name="Gerade Verbindung mit Pfeil 19">
              <a:extLst>
                <a:ext uri="{FF2B5EF4-FFF2-40B4-BE49-F238E27FC236}">
                  <a16:creationId xmlns:a16="http://schemas.microsoft.com/office/drawing/2014/main" id="{2B5D59D6-8C78-402C-84AE-2A88B6A35A57}"/>
                </a:ext>
              </a:extLst>
            </p:cNvPr>
            <p:cNvCxnSpPr>
              <a:cxnSpLocks/>
              <a:stCxn id="23" idx="7"/>
            </p:cNvCxnSpPr>
            <p:nvPr/>
          </p:nvCxnSpPr>
          <p:spPr>
            <a:xfrm flipV="1">
              <a:off x="7773268" y="4008232"/>
              <a:ext cx="3022415" cy="1543098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1" name="Freihandform: Form 20">
              <a:extLst>
                <a:ext uri="{FF2B5EF4-FFF2-40B4-BE49-F238E27FC236}">
                  <a16:creationId xmlns:a16="http://schemas.microsoft.com/office/drawing/2014/main" id="{3020046C-AF12-4F85-84E8-678870B21CCA}"/>
                </a:ext>
              </a:extLst>
            </p:cNvPr>
            <p:cNvSpPr/>
            <p:nvPr/>
          </p:nvSpPr>
          <p:spPr>
            <a:xfrm>
              <a:off x="6208631" y="4943978"/>
              <a:ext cx="5032537" cy="1063029"/>
            </a:xfrm>
            <a:custGeom>
              <a:avLst/>
              <a:gdLst>
                <a:gd name="connsiteX0" fmla="*/ 5032537 w 5032537"/>
                <a:gd name="connsiteY0" fmla="*/ 55186 h 1063029"/>
                <a:gd name="connsiteX1" fmla="*/ 4865676 w 5032537"/>
                <a:gd name="connsiteY1" fmla="*/ 48512 h 1063029"/>
                <a:gd name="connsiteX2" fmla="*/ 4832304 w 5032537"/>
                <a:gd name="connsiteY2" fmla="*/ 41837 h 1063029"/>
                <a:gd name="connsiteX3" fmla="*/ 4785583 w 5032537"/>
                <a:gd name="connsiteY3" fmla="*/ 28489 h 1063029"/>
                <a:gd name="connsiteX4" fmla="*/ 4745536 w 5032537"/>
                <a:gd name="connsiteY4" fmla="*/ 1791 h 1063029"/>
                <a:gd name="connsiteX5" fmla="*/ 4705489 w 5032537"/>
                <a:gd name="connsiteY5" fmla="*/ 28489 h 1063029"/>
                <a:gd name="connsiteX6" fmla="*/ 4685466 w 5032537"/>
                <a:gd name="connsiteY6" fmla="*/ 41837 h 1063029"/>
                <a:gd name="connsiteX7" fmla="*/ 4665443 w 5032537"/>
                <a:gd name="connsiteY7" fmla="*/ 48512 h 1063029"/>
                <a:gd name="connsiteX8" fmla="*/ 4645419 w 5032537"/>
                <a:gd name="connsiteY8" fmla="*/ 61861 h 1063029"/>
                <a:gd name="connsiteX9" fmla="*/ 4605372 w 5032537"/>
                <a:gd name="connsiteY9" fmla="*/ 75210 h 1063029"/>
                <a:gd name="connsiteX10" fmla="*/ 4545302 w 5032537"/>
                <a:gd name="connsiteY10" fmla="*/ 108582 h 1063029"/>
                <a:gd name="connsiteX11" fmla="*/ 4505256 w 5032537"/>
                <a:gd name="connsiteY11" fmla="*/ 135280 h 1063029"/>
                <a:gd name="connsiteX12" fmla="*/ 4445186 w 5032537"/>
                <a:gd name="connsiteY12" fmla="*/ 188675 h 1063029"/>
                <a:gd name="connsiteX13" fmla="*/ 4418488 w 5032537"/>
                <a:gd name="connsiteY13" fmla="*/ 228722 h 1063029"/>
                <a:gd name="connsiteX14" fmla="*/ 4405139 w 5032537"/>
                <a:gd name="connsiteY14" fmla="*/ 248745 h 1063029"/>
                <a:gd name="connsiteX15" fmla="*/ 4398464 w 5032537"/>
                <a:gd name="connsiteY15" fmla="*/ 268769 h 1063029"/>
                <a:gd name="connsiteX16" fmla="*/ 4391790 w 5032537"/>
                <a:gd name="connsiteY16" fmla="*/ 509049 h 1063029"/>
                <a:gd name="connsiteX17" fmla="*/ 4358418 w 5032537"/>
                <a:gd name="connsiteY17" fmla="*/ 569119 h 1063029"/>
                <a:gd name="connsiteX18" fmla="*/ 4345069 w 5032537"/>
                <a:gd name="connsiteY18" fmla="*/ 589143 h 1063029"/>
                <a:gd name="connsiteX19" fmla="*/ 4305022 w 5032537"/>
                <a:gd name="connsiteY19" fmla="*/ 602491 h 1063029"/>
                <a:gd name="connsiteX20" fmla="*/ 4271650 w 5032537"/>
                <a:gd name="connsiteY20" fmla="*/ 655887 h 1063029"/>
                <a:gd name="connsiteX21" fmla="*/ 4264975 w 5032537"/>
                <a:gd name="connsiteY21" fmla="*/ 675910 h 1063029"/>
                <a:gd name="connsiteX22" fmla="*/ 4238278 w 5032537"/>
                <a:gd name="connsiteY22" fmla="*/ 715957 h 1063029"/>
                <a:gd name="connsiteX23" fmla="*/ 4231603 w 5032537"/>
                <a:gd name="connsiteY23" fmla="*/ 735981 h 1063029"/>
                <a:gd name="connsiteX24" fmla="*/ 4218254 w 5032537"/>
                <a:gd name="connsiteY24" fmla="*/ 809399 h 1063029"/>
                <a:gd name="connsiteX25" fmla="*/ 4204905 w 5032537"/>
                <a:gd name="connsiteY25" fmla="*/ 849446 h 1063029"/>
                <a:gd name="connsiteX26" fmla="*/ 4191556 w 5032537"/>
                <a:gd name="connsiteY26" fmla="*/ 869470 h 1063029"/>
                <a:gd name="connsiteX27" fmla="*/ 4144835 w 5032537"/>
                <a:gd name="connsiteY27" fmla="*/ 902842 h 1063029"/>
                <a:gd name="connsiteX28" fmla="*/ 4124812 w 5032537"/>
                <a:gd name="connsiteY28" fmla="*/ 916191 h 1063029"/>
                <a:gd name="connsiteX29" fmla="*/ 4084765 w 5032537"/>
                <a:gd name="connsiteY29" fmla="*/ 929540 h 1063029"/>
                <a:gd name="connsiteX30" fmla="*/ 4024695 w 5032537"/>
                <a:gd name="connsiteY30" fmla="*/ 956237 h 1063029"/>
                <a:gd name="connsiteX31" fmla="*/ 3984648 w 5032537"/>
                <a:gd name="connsiteY31" fmla="*/ 969586 h 1063029"/>
                <a:gd name="connsiteX32" fmla="*/ 3944602 w 5032537"/>
                <a:gd name="connsiteY32" fmla="*/ 976261 h 1063029"/>
                <a:gd name="connsiteX33" fmla="*/ 3530786 w 5032537"/>
                <a:gd name="connsiteY33" fmla="*/ 969586 h 1063029"/>
                <a:gd name="connsiteX34" fmla="*/ 3490739 w 5032537"/>
                <a:gd name="connsiteY34" fmla="*/ 956237 h 1063029"/>
                <a:gd name="connsiteX35" fmla="*/ 3450692 w 5032537"/>
                <a:gd name="connsiteY35" fmla="*/ 942889 h 1063029"/>
                <a:gd name="connsiteX36" fmla="*/ 3343901 w 5032537"/>
                <a:gd name="connsiteY36" fmla="*/ 929540 h 1063029"/>
                <a:gd name="connsiteX37" fmla="*/ 3303854 w 5032537"/>
                <a:gd name="connsiteY37" fmla="*/ 916191 h 1063029"/>
                <a:gd name="connsiteX38" fmla="*/ 3283831 w 5032537"/>
                <a:gd name="connsiteY38" fmla="*/ 902842 h 1063029"/>
                <a:gd name="connsiteX39" fmla="*/ 3257133 w 5032537"/>
                <a:gd name="connsiteY39" fmla="*/ 882818 h 1063029"/>
                <a:gd name="connsiteX40" fmla="*/ 3217086 w 5032537"/>
                <a:gd name="connsiteY40" fmla="*/ 869470 h 1063029"/>
                <a:gd name="connsiteX41" fmla="*/ 3197063 w 5032537"/>
                <a:gd name="connsiteY41" fmla="*/ 856121 h 1063029"/>
                <a:gd name="connsiteX42" fmla="*/ 3157016 w 5032537"/>
                <a:gd name="connsiteY42" fmla="*/ 842772 h 1063029"/>
                <a:gd name="connsiteX43" fmla="*/ 2849991 w 5032537"/>
                <a:gd name="connsiteY43" fmla="*/ 849446 h 1063029"/>
                <a:gd name="connsiteX44" fmla="*/ 2816619 w 5032537"/>
                <a:gd name="connsiteY44" fmla="*/ 862795 h 1063029"/>
                <a:gd name="connsiteX45" fmla="*/ 2783247 w 5032537"/>
                <a:gd name="connsiteY45" fmla="*/ 869470 h 1063029"/>
                <a:gd name="connsiteX46" fmla="*/ 2716502 w 5032537"/>
                <a:gd name="connsiteY46" fmla="*/ 916191 h 1063029"/>
                <a:gd name="connsiteX47" fmla="*/ 2696479 w 5032537"/>
                <a:gd name="connsiteY47" fmla="*/ 929540 h 1063029"/>
                <a:gd name="connsiteX48" fmla="*/ 2676456 w 5032537"/>
                <a:gd name="connsiteY48" fmla="*/ 942889 h 1063029"/>
                <a:gd name="connsiteX49" fmla="*/ 2623060 w 5032537"/>
                <a:gd name="connsiteY49" fmla="*/ 969586 h 1063029"/>
                <a:gd name="connsiteX50" fmla="*/ 2596362 w 5032537"/>
                <a:gd name="connsiteY50" fmla="*/ 989610 h 1063029"/>
                <a:gd name="connsiteX51" fmla="*/ 2556316 w 5032537"/>
                <a:gd name="connsiteY51" fmla="*/ 1029656 h 1063029"/>
                <a:gd name="connsiteX52" fmla="*/ 2496245 w 5032537"/>
                <a:gd name="connsiteY52" fmla="*/ 1063029 h 1063029"/>
                <a:gd name="connsiteX53" fmla="*/ 2389454 w 5032537"/>
                <a:gd name="connsiteY53" fmla="*/ 1056354 h 1063029"/>
                <a:gd name="connsiteX54" fmla="*/ 2369431 w 5032537"/>
                <a:gd name="connsiteY54" fmla="*/ 1049680 h 1063029"/>
                <a:gd name="connsiteX55" fmla="*/ 2282663 w 5032537"/>
                <a:gd name="connsiteY55" fmla="*/ 1029656 h 1063029"/>
                <a:gd name="connsiteX56" fmla="*/ 2229267 w 5032537"/>
                <a:gd name="connsiteY56" fmla="*/ 1022982 h 1063029"/>
                <a:gd name="connsiteX57" fmla="*/ 1735358 w 5032537"/>
                <a:gd name="connsiteY57" fmla="*/ 1016308 h 1063029"/>
                <a:gd name="connsiteX58" fmla="*/ 1661939 w 5032537"/>
                <a:gd name="connsiteY58" fmla="*/ 1002959 h 1063029"/>
                <a:gd name="connsiteX59" fmla="*/ 1641916 w 5032537"/>
                <a:gd name="connsiteY59" fmla="*/ 996284 h 1063029"/>
                <a:gd name="connsiteX60" fmla="*/ 1581845 w 5032537"/>
                <a:gd name="connsiteY60" fmla="*/ 982935 h 1063029"/>
                <a:gd name="connsiteX61" fmla="*/ 1374937 w 5032537"/>
                <a:gd name="connsiteY61" fmla="*/ 976261 h 1063029"/>
                <a:gd name="connsiteX62" fmla="*/ 1308193 w 5032537"/>
                <a:gd name="connsiteY62" fmla="*/ 969586 h 1063029"/>
                <a:gd name="connsiteX63" fmla="*/ 1208076 w 5032537"/>
                <a:gd name="connsiteY63" fmla="*/ 962912 h 1063029"/>
                <a:gd name="connsiteX64" fmla="*/ 1194727 w 5032537"/>
                <a:gd name="connsiteY64" fmla="*/ 942889 h 1063029"/>
                <a:gd name="connsiteX65" fmla="*/ 1181378 w 5032537"/>
                <a:gd name="connsiteY65" fmla="*/ 916191 h 1063029"/>
                <a:gd name="connsiteX66" fmla="*/ 1174704 w 5032537"/>
                <a:gd name="connsiteY66" fmla="*/ 896167 h 1063029"/>
                <a:gd name="connsiteX67" fmla="*/ 1154681 w 5032537"/>
                <a:gd name="connsiteY67" fmla="*/ 882818 h 1063029"/>
                <a:gd name="connsiteX68" fmla="*/ 1107959 w 5032537"/>
                <a:gd name="connsiteY68" fmla="*/ 869470 h 1063029"/>
                <a:gd name="connsiteX69" fmla="*/ 1067913 w 5032537"/>
                <a:gd name="connsiteY69" fmla="*/ 842772 h 1063029"/>
                <a:gd name="connsiteX70" fmla="*/ 1047889 w 5032537"/>
                <a:gd name="connsiteY70" fmla="*/ 829423 h 1063029"/>
                <a:gd name="connsiteX71" fmla="*/ 994494 w 5032537"/>
                <a:gd name="connsiteY71" fmla="*/ 816074 h 1063029"/>
                <a:gd name="connsiteX72" fmla="*/ 961121 w 5032537"/>
                <a:gd name="connsiteY72" fmla="*/ 809399 h 1063029"/>
                <a:gd name="connsiteX73" fmla="*/ 921075 w 5032537"/>
                <a:gd name="connsiteY73" fmla="*/ 796051 h 1063029"/>
                <a:gd name="connsiteX74" fmla="*/ 914400 w 5032537"/>
                <a:gd name="connsiteY74" fmla="*/ 769353 h 1063029"/>
                <a:gd name="connsiteX75" fmla="*/ 927749 w 5032537"/>
                <a:gd name="connsiteY75" fmla="*/ 662562 h 1063029"/>
                <a:gd name="connsiteX76" fmla="*/ 921075 w 5032537"/>
                <a:gd name="connsiteY76" fmla="*/ 622515 h 1063029"/>
                <a:gd name="connsiteX77" fmla="*/ 887702 w 5032537"/>
                <a:gd name="connsiteY77" fmla="*/ 595817 h 1063029"/>
                <a:gd name="connsiteX78" fmla="*/ 840981 w 5032537"/>
                <a:gd name="connsiteY78" fmla="*/ 535747 h 1063029"/>
                <a:gd name="connsiteX79" fmla="*/ 807609 w 5032537"/>
                <a:gd name="connsiteY79" fmla="*/ 462328 h 1063029"/>
                <a:gd name="connsiteX80" fmla="*/ 780911 w 5032537"/>
                <a:gd name="connsiteY80" fmla="*/ 422281 h 1063029"/>
                <a:gd name="connsiteX81" fmla="*/ 754213 w 5032537"/>
                <a:gd name="connsiteY81" fmla="*/ 375560 h 1063029"/>
                <a:gd name="connsiteX82" fmla="*/ 720841 w 5032537"/>
                <a:gd name="connsiteY82" fmla="*/ 322164 h 1063029"/>
                <a:gd name="connsiteX83" fmla="*/ 707492 w 5032537"/>
                <a:gd name="connsiteY83" fmla="*/ 295467 h 1063029"/>
                <a:gd name="connsiteX84" fmla="*/ 694143 w 5032537"/>
                <a:gd name="connsiteY84" fmla="*/ 275443 h 1063029"/>
                <a:gd name="connsiteX85" fmla="*/ 660771 w 5032537"/>
                <a:gd name="connsiteY85" fmla="*/ 215373 h 1063029"/>
                <a:gd name="connsiteX86" fmla="*/ 634073 w 5032537"/>
                <a:gd name="connsiteY86" fmla="*/ 168652 h 1063029"/>
                <a:gd name="connsiteX87" fmla="*/ 614050 w 5032537"/>
                <a:gd name="connsiteY87" fmla="*/ 161978 h 1063029"/>
                <a:gd name="connsiteX88" fmla="*/ 553980 w 5032537"/>
                <a:gd name="connsiteY88" fmla="*/ 128605 h 1063029"/>
                <a:gd name="connsiteX89" fmla="*/ 527282 w 5032537"/>
                <a:gd name="connsiteY89" fmla="*/ 108582 h 1063029"/>
                <a:gd name="connsiteX90" fmla="*/ 493910 w 5032537"/>
                <a:gd name="connsiteY90" fmla="*/ 101908 h 1063029"/>
                <a:gd name="connsiteX91" fmla="*/ 320374 w 5032537"/>
                <a:gd name="connsiteY91" fmla="*/ 88559 h 1063029"/>
                <a:gd name="connsiteX92" fmla="*/ 200234 w 5032537"/>
                <a:gd name="connsiteY92" fmla="*/ 81884 h 1063029"/>
                <a:gd name="connsiteX93" fmla="*/ 173536 w 5032537"/>
                <a:gd name="connsiteY93" fmla="*/ 61861 h 1063029"/>
                <a:gd name="connsiteX94" fmla="*/ 80094 w 5032537"/>
                <a:gd name="connsiteY94" fmla="*/ 61861 h 1063029"/>
                <a:gd name="connsiteX95" fmla="*/ 0 w 5032537"/>
                <a:gd name="connsiteY95" fmla="*/ 68535 h 106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</a:cxnLst>
              <a:rect l="l" t="t" r="r" b="b"/>
              <a:pathLst>
                <a:path w="5032537" h="1063029">
                  <a:moveTo>
                    <a:pt x="5032537" y="55186"/>
                  </a:moveTo>
                  <a:cubicBezTo>
                    <a:pt x="4976917" y="52961"/>
                    <a:pt x="4921218" y="52215"/>
                    <a:pt x="4865676" y="48512"/>
                  </a:cubicBezTo>
                  <a:cubicBezTo>
                    <a:pt x="4854357" y="47757"/>
                    <a:pt x="4843378" y="44298"/>
                    <a:pt x="4832304" y="41837"/>
                  </a:cubicBezTo>
                  <a:cubicBezTo>
                    <a:pt x="4807157" y="36249"/>
                    <a:pt x="4807885" y="35922"/>
                    <a:pt x="4785583" y="28489"/>
                  </a:cubicBezTo>
                  <a:cubicBezTo>
                    <a:pt x="4772234" y="19590"/>
                    <a:pt x="4758885" y="-7108"/>
                    <a:pt x="4745536" y="1791"/>
                  </a:cubicBezTo>
                  <a:lnTo>
                    <a:pt x="4705489" y="28489"/>
                  </a:lnTo>
                  <a:cubicBezTo>
                    <a:pt x="4698815" y="32938"/>
                    <a:pt x="4693076" y="39300"/>
                    <a:pt x="4685466" y="41837"/>
                  </a:cubicBezTo>
                  <a:cubicBezTo>
                    <a:pt x="4678792" y="44062"/>
                    <a:pt x="4671736" y="45366"/>
                    <a:pt x="4665443" y="48512"/>
                  </a:cubicBezTo>
                  <a:cubicBezTo>
                    <a:pt x="4658268" y="52100"/>
                    <a:pt x="4652750" y="58603"/>
                    <a:pt x="4645419" y="61861"/>
                  </a:cubicBezTo>
                  <a:cubicBezTo>
                    <a:pt x="4632561" y="67576"/>
                    <a:pt x="4617080" y="67405"/>
                    <a:pt x="4605372" y="75210"/>
                  </a:cubicBezTo>
                  <a:cubicBezTo>
                    <a:pt x="4559472" y="105811"/>
                    <a:pt x="4580546" y="96835"/>
                    <a:pt x="4545302" y="108582"/>
                  </a:cubicBezTo>
                  <a:cubicBezTo>
                    <a:pt x="4531953" y="117481"/>
                    <a:pt x="4516600" y="123936"/>
                    <a:pt x="4505256" y="135280"/>
                  </a:cubicBezTo>
                  <a:cubicBezTo>
                    <a:pt x="4459537" y="180998"/>
                    <a:pt x="4480916" y="164854"/>
                    <a:pt x="4445186" y="188675"/>
                  </a:cubicBezTo>
                  <a:lnTo>
                    <a:pt x="4418488" y="228722"/>
                  </a:lnTo>
                  <a:cubicBezTo>
                    <a:pt x="4414038" y="235396"/>
                    <a:pt x="4407676" y="241135"/>
                    <a:pt x="4405139" y="248745"/>
                  </a:cubicBezTo>
                  <a:lnTo>
                    <a:pt x="4398464" y="268769"/>
                  </a:lnTo>
                  <a:cubicBezTo>
                    <a:pt x="4396239" y="348862"/>
                    <a:pt x="4395893" y="429030"/>
                    <a:pt x="4391790" y="509049"/>
                  </a:cubicBezTo>
                  <a:cubicBezTo>
                    <a:pt x="4390811" y="528140"/>
                    <a:pt x="4364462" y="560052"/>
                    <a:pt x="4358418" y="569119"/>
                  </a:cubicBezTo>
                  <a:cubicBezTo>
                    <a:pt x="4353968" y="575794"/>
                    <a:pt x="4352679" y="586606"/>
                    <a:pt x="4345069" y="589143"/>
                  </a:cubicBezTo>
                  <a:lnTo>
                    <a:pt x="4305022" y="602491"/>
                  </a:lnTo>
                  <a:cubicBezTo>
                    <a:pt x="4289136" y="650148"/>
                    <a:pt x="4303381" y="634733"/>
                    <a:pt x="4271650" y="655887"/>
                  </a:cubicBezTo>
                  <a:cubicBezTo>
                    <a:pt x="4269425" y="662561"/>
                    <a:pt x="4268392" y="669760"/>
                    <a:pt x="4264975" y="675910"/>
                  </a:cubicBezTo>
                  <a:cubicBezTo>
                    <a:pt x="4257184" y="689934"/>
                    <a:pt x="4243352" y="700737"/>
                    <a:pt x="4238278" y="715957"/>
                  </a:cubicBezTo>
                  <a:lnTo>
                    <a:pt x="4231603" y="735981"/>
                  </a:lnTo>
                  <a:cubicBezTo>
                    <a:pt x="4226901" y="768897"/>
                    <a:pt x="4226839" y="780785"/>
                    <a:pt x="4218254" y="809399"/>
                  </a:cubicBezTo>
                  <a:cubicBezTo>
                    <a:pt x="4214211" y="822877"/>
                    <a:pt x="4212710" y="837738"/>
                    <a:pt x="4204905" y="849446"/>
                  </a:cubicBezTo>
                  <a:lnTo>
                    <a:pt x="4191556" y="869470"/>
                  </a:lnTo>
                  <a:cubicBezTo>
                    <a:pt x="4177095" y="912854"/>
                    <a:pt x="4198231" y="867244"/>
                    <a:pt x="4144835" y="902842"/>
                  </a:cubicBezTo>
                  <a:cubicBezTo>
                    <a:pt x="4138161" y="907292"/>
                    <a:pt x="4132142" y="912933"/>
                    <a:pt x="4124812" y="916191"/>
                  </a:cubicBezTo>
                  <a:cubicBezTo>
                    <a:pt x="4111954" y="921906"/>
                    <a:pt x="4096473" y="921735"/>
                    <a:pt x="4084765" y="929540"/>
                  </a:cubicBezTo>
                  <a:cubicBezTo>
                    <a:pt x="4053033" y="950695"/>
                    <a:pt x="4072355" y="940351"/>
                    <a:pt x="4024695" y="956237"/>
                  </a:cubicBezTo>
                  <a:cubicBezTo>
                    <a:pt x="4024684" y="956241"/>
                    <a:pt x="3984659" y="969584"/>
                    <a:pt x="3984648" y="969586"/>
                  </a:cubicBezTo>
                  <a:lnTo>
                    <a:pt x="3944602" y="976261"/>
                  </a:lnTo>
                  <a:cubicBezTo>
                    <a:pt x="3806663" y="974036"/>
                    <a:pt x="3668609" y="975667"/>
                    <a:pt x="3530786" y="969586"/>
                  </a:cubicBezTo>
                  <a:cubicBezTo>
                    <a:pt x="3516729" y="968966"/>
                    <a:pt x="3504088" y="960687"/>
                    <a:pt x="3490739" y="956237"/>
                  </a:cubicBezTo>
                  <a:cubicBezTo>
                    <a:pt x="3490735" y="956236"/>
                    <a:pt x="3450695" y="942890"/>
                    <a:pt x="3450692" y="942889"/>
                  </a:cubicBezTo>
                  <a:cubicBezTo>
                    <a:pt x="3393223" y="931394"/>
                    <a:pt x="3428618" y="937241"/>
                    <a:pt x="3343901" y="929540"/>
                  </a:cubicBezTo>
                  <a:cubicBezTo>
                    <a:pt x="3330552" y="925090"/>
                    <a:pt x="3315562" y="923996"/>
                    <a:pt x="3303854" y="916191"/>
                  </a:cubicBezTo>
                  <a:cubicBezTo>
                    <a:pt x="3297180" y="911741"/>
                    <a:pt x="3290358" y="907505"/>
                    <a:pt x="3283831" y="902842"/>
                  </a:cubicBezTo>
                  <a:cubicBezTo>
                    <a:pt x="3274779" y="896376"/>
                    <a:pt x="3267083" y="887793"/>
                    <a:pt x="3257133" y="882818"/>
                  </a:cubicBezTo>
                  <a:cubicBezTo>
                    <a:pt x="3244547" y="876525"/>
                    <a:pt x="3217086" y="869470"/>
                    <a:pt x="3217086" y="869470"/>
                  </a:cubicBezTo>
                  <a:cubicBezTo>
                    <a:pt x="3210412" y="865020"/>
                    <a:pt x="3204393" y="859379"/>
                    <a:pt x="3197063" y="856121"/>
                  </a:cubicBezTo>
                  <a:cubicBezTo>
                    <a:pt x="3184205" y="850406"/>
                    <a:pt x="3157016" y="842772"/>
                    <a:pt x="3157016" y="842772"/>
                  </a:cubicBezTo>
                  <a:cubicBezTo>
                    <a:pt x="3054674" y="844997"/>
                    <a:pt x="2952180" y="843435"/>
                    <a:pt x="2849991" y="849446"/>
                  </a:cubicBezTo>
                  <a:cubicBezTo>
                    <a:pt x="2838031" y="850150"/>
                    <a:pt x="2828095" y="859352"/>
                    <a:pt x="2816619" y="862795"/>
                  </a:cubicBezTo>
                  <a:cubicBezTo>
                    <a:pt x="2805753" y="866055"/>
                    <a:pt x="2794371" y="867245"/>
                    <a:pt x="2783247" y="869470"/>
                  </a:cubicBezTo>
                  <a:cubicBezTo>
                    <a:pt x="2743712" y="899121"/>
                    <a:pt x="2765808" y="883320"/>
                    <a:pt x="2716502" y="916191"/>
                  </a:cubicBezTo>
                  <a:lnTo>
                    <a:pt x="2696479" y="929540"/>
                  </a:lnTo>
                  <a:cubicBezTo>
                    <a:pt x="2689805" y="933990"/>
                    <a:pt x="2683631" y="939302"/>
                    <a:pt x="2676456" y="942889"/>
                  </a:cubicBezTo>
                  <a:cubicBezTo>
                    <a:pt x="2658657" y="951788"/>
                    <a:pt x="2638979" y="957646"/>
                    <a:pt x="2623060" y="969586"/>
                  </a:cubicBezTo>
                  <a:cubicBezTo>
                    <a:pt x="2614161" y="976261"/>
                    <a:pt x="2604631" y="982168"/>
                    <a:pt x="2596362" y="989610"/>
                  </a:cubicBezTo>
                  <a:cubicBezTo>
                    <a:pt x="2582330" y="1002239"/>
                    <a:pt x="2572023" y="1019184"/>
                    <a:pt x="2556316" y="1029656"/>
                  </a:cubicBezTo>
                  <a:cubicBezTo>
                    <a:pt x="2510415" y="1060257"/>
                    <a:pt x="2531489" y="1051280"/>
                    <a:pt x="2496245" y="1063029"/>
                  </a:cubicBezTo>
                  <a:cubicBezTo>
                    <a:pt x="2460648" y="1060804"/>
                    <a:pt x="2424924" y="1060088"/>
                    <a:pt x="2389454" y="1056354"/>
                  </a:cubicBezTo>
                  <a:cubicBezTo>
                    <a:pt x="2382457" y="1055617"/>
                    <a:pt x="2376218" y="1051531"/>
                    <a:pt x="2369431" y="1049680"/>
                  </a:cubicBezTo>
                  <a:cubicBezTo>
                    <a:pt x="2349601" y="1044272"/>
                    <a:pt x="2306464" y="1033318"/>
                    <a:pt x="2282663" y="1029656"/>
                  </a:cubicBezTo>
                  <a:cubicBezTo>
                    <a:pt x="2264934" y="1026929"/>
                    <a:pt x="2247199" y="1023419"/>
                    <a:pt x="2229267" y="1022982"/>
                  </a:cubicBezTo>
                  <a:cubicBezTo>
                    <a:pt x="2064665" y="1018968"/>
                    <a:pt x="1899994" y="1018533"/>
                    <a:pt x="1735358" y="1016308"/>
                  </a:cubicBezTo>
                  <a:cubicBezTo>
                    <a:pt x="1717521" y="1013335"/>
                    <a:pt x="1680584" y="1007620"/>
                    <a:pt x="1661939" y="1002959"/>
                  </a:cubicBezTo>
                  <a:cubicBezTo>
                    <a:pt x="1655114" y="1001253"/>
                    <a:pt x="1648681" y="998217"/>
                    <a:pt x="1641916" y="996284"/>
                  </a:cubicBezTo>
                  <a:cubicBezTo>
                    <a:pt x="1631568" y="993327"/>
                    <a:pt x="1590382" y="983409"/>
                    <a:pt x="1581845" y="982935"/>
                  </a:cubicBezTo>
                  <a:cubicBezTo>
                    <a:pt x="1512946" y="979107"/>
                    <a:pt x="1443906" y="978486"/>
                    <a:pt x="1374937" y="976261"/>
                  </a:cubicBezTo>
                  <a:cubicBezTo>
                    <a:pt x="1352689" y="974036"/>
                    <a:pt x="1330481" y="971369"/>
                    <a:pt x="1308193" y="969586"/>
                  </a:cubicBezTo>
                  <a:cubicBezTo>
                    <a:pt x="1274853" y="966919"/>
                    <a:pt x="1240633" y="970572"/>
                    <a:pt x="1208076" y="962912"/>
                  </a:cubicBezTo>
                  <a:cubicBezTo>
                    <a:pt x="1200268" y="961075"/>
                    <a:pt x="1198707" y="949854"/>
                    <a:pt x="1194727" y="942889"/>
                  </a:cubicBezTo>
                  <a:cubicBezTo>
                    <a:pt x="1189790" y="934250"/>
                    <a:pt x="1185297" y="925336"/>
                    <a:pt x="1181378" y="916191"/>
                  </a:cubicBezTo>
                  <a:cubicBezTo>
                    <a:pt x="1178607" y="909724"/>
                    <a:pt x="1179099" y="901661"/>
                    <a:pt x="1174704" y="896167"/>
                  </a:cubicBezTo>
                  <a:cubicBezTo>
                    <a:pt x="1169693" y="889903"/>
                    <a:pt x="1161856" y="886405"/>
                    <a:pt x="1154681" y="882818"/>
                  </a:cubicBezTo>
                  <a:cubicBezTo>
                    <a:pt x="1145107" y="878031"/>
                    <a:pt x="1116511" y="871608"/>
                    <a:pt x="1107959" y="869470"/>
                  </a:cubicBezTo>
                  <a:lnTo>
                    <a:pt x="1067913" y="842772"/>
                  </a:lnTo>
                  <a:cubicBezTo>
                    <a:pt x="1061238" y="838322"/>
                    <a:pt x="1055671" y="831369"/>
                    <a:pt x="1047889" y="829423"/>
                  </a:cubicBezTo>
                  <a:cubicBezTo>
                    <a:pt x="1030091" y="824973"/>
                    <a:pt x="1012484" y="819672"/>
                    <a:pt x="994494" y="816074"/>
                  </a:cubicBezTo>
                  <a:cubicBezTo>
                    <a:pt x="983370" y="813849"/>
                    <a:pt x="972066" y="812384"/>
                    <a:pt x="961121" y="809399"/>
                  </a:cubicBezTo>
                  <a:cubicBezTo>
                    <a:pt x="947546" y="805697"/>
                    <a:pt x="921075" y="796051"/>
                    <a:pt x="921075" y="796051"/>
                  </a:cubicBezTo>
                  <a:cubicBezTo>
                    <a:pt x="918850" y="787152"/>
                    <a:pt x="914400" y="778526"/>
                    <a:pt x="914400" y="769353"/>
                  </a:cubicBezTo>
                  <a:cubicBezTo>
                    <a:pt x="914400" y="709866"/>
                    <a:pt x="917124" y="705064"/>
                    <a:pt x="927749" y="662562"/>
                  </a:cubicBezTo>
                  <a:cubicBezTo>
                    <a:pt x="925524" y="649213"/>
                    <a:pt x="928038" y="634120"/>
                    <a:pt x="921075" y="622515"/>
                  </a:cubicBezTo>
                  <a:cubicBezTo>
                    <a:pt x="913745" y="610299"/>
                    <a:pt x="898350" y="605282"/>
                    <a:pt x="887702" y="595817"/>
                  </a:cubicBezTo>
                  <a:cubicBezTo>
                    <a:pt x="863133" y="573978"/>
                    <a:pt x="855831" y="565446"/>
                    <a:pt x="840981" y="535747"/>
                  </a:cubicBezTo>
                  <a:cubicBezTo>
                    <a:pt x="809400" y="472588"/>
                    <a:pt x="848796" y="532935"/>
                    <a:pt x="807609" y="462328"/>
                  </a:cubicBezTo>
                  <a:cubicBezTo>
                    <a:pt x="799525" y="448470"/>
                    <a:pt x="780911" y="422281"/>
                    <a:pt x="780911" y="422281"/>
                  </a:cubicBezTo>
                  <a:cubicBezTo>
                    <a:pt x="770081" y="389788"/>
                    <a:pt x="779468" y="410917"/>
                    <a:pt x="754213" y="375560"/>
                  </a:cubicBezTo>
                  <a:cubicBezTo>
                    <a:pt x="743778" y="360952"/>
                    <a:pt x="728640" y="336202"/>
                    <a:pt x="720841" y="322164"/>
                  </a:cubicBezTo>
                  <a:cubicBezTo>
                    <a:pt x="716009" y="313467"/>
                    <a:pt x="712428" y="304106"/>
                    <a:pt x="707492" y="295467"/>
                  </a:cubicBezTo>
                  <a:cubicBezTo>
                    <a:pt x="703512" y="288502"/>
                    <a:pt x="697730" y="282618"/>
                    <a:pt x="694143" y="275443"/>
                  </a:cubicBezTo>
                  <a:cubicBezTo>
                    <a:pt x="663553" y="214262"/>
                    <a:pt x="700155" y="267886"/>
                    <a:pt x="660771" y="215373"/>
                  </a:cubicBezTo>
                  <a:cubicBezTo>
                    <a:pt x="654117" y="195411"/>
                    <a:pt x="652724" y="184194"/>
                    <a:pt x="634073" y="168652"/>
                  </a:cubicBezTo>
                  <a:cubicBezTo>
                    <a:pt x="628668" y="164148"/>
                    <a:pt x="620724" y="164203"/>
                    <a:pt x="614050" y="161978"/>
                  </a:cubicBezTo>
                  <a:cubicBezTo>
                    <a:pt x="545312" y="110424"/>
                    <a:pt x="632635" y="172302"/>
                    <a:pt x="553980" y="128605"/>
                  </a:cubicBezTo>
                  <a:cubicBezTo>
                    <a:pt x="544256" y="123203"/>
                    <a:pt x="537447" y="113100"/>
                    <a:pt x="527282" y="108582"/>
                  </a:cubicBezTo>
                  <a:cubicBezTo>
                    <a:pt x="516915" y="103975"/>
                    <a:pt x="504984" y="104369"/>
                    <a:pt x="493910" y="101908"/>
                  </a:cubicBezTo>
                  <a:cubicBezTo>
                    <a:pt x="406927" y="82578"/>
                    <a:pt x="544484" y="99765"/>
                    <a:pt x="320374" y="88559"/>
                  </a:cubicBezTo>
                  <a:lnTo>
                    <a:pt x="200234" y="81884"/>
                  </a:lnTo>
                  <a:cubicBezTo>
                    <a:pt x="191335" y="75210"/>
                    <a:pt x="183194" y="67380"/>
                    <a:pt x="173536" y="61861"/>
                  </a:cubicBezTo>
                  <a:cubicBezTo>
                    <a:pt x="145776" y="45998"/>
                    <a:pt x="106114" y="59495"/>
                    <a:pt x="80094" y="61861"/>
                  </a:cubicBezTo>
                  <a:cubicBezTo>
                    <a:pt x="31450" y="71589"/>
                    <a:pt x="58066" y="68535"/>
                    <a:pt x="0" y="68535"/>
                  </a:cubicBezTo>
                </a:path>
              </a:pathLst>
            </a:cu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2" name="Gerader Verbinder 21">
              <a:extLst>
                <a:ext uri="{FF2B5EF4-FFF2-40B4-BE49-F238E27FC236}">
                  <a16:creationId xmlns:a16="http://schemas.microsoft.com/office/drawing/2014/main" id="{D2A23D73-4C33-480F-BDBC-1B64A5A4E87C}"/>
                </a:ext>
              </a:extLst>
            </p:cNvPr>
            <p:cNvCxnSpPr>
              <a:cxnSpLocks/>
              <a:stCxn id="21" idx="15"/>
              <a:endCxn id="21" idx="84"/>
            </p:cNvCxnSpPr>
            <p:nvPr/>
          </p:nvCxnSpPr>
          <p:spPr>
            <a:xfrm flipH="1">
              <a:off x="6902774" y="5212747"/>
              <a:ext cx="3704321" cy="667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Ellipse 22">
              <a:extLst>
                <a:ext uri="{FF2B5EF4-FFF2-40B4-BE49-F238E27FC236}">
                  <a16:creationId xmlns:a16="http://schemas.microsoft.com/office/drawing/2014/main" id="{7485606A-32CA-448B-A279-0CF357B74451}"/>
                </a:ext>
              </a:extLst>
            </p:cNvPr>
            <p:cNvSpPr/>
            <p:nvPr/>
          </p:nvSpPr>
          <p:spPr>
            <a:xfrm>
              <a:off x="7734244" y="5544635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feld 23">
              <a:extLst>
                <a:ext uri="{FF2B5EF4-FFF2-40B4-BE49-F238E27FC236}">
                  <a16:creationId xmlns:a16="http://schemas.microsoft.com/office/drawing/2014/main" id="{6A76289F-839F-4CB3-92E5-DBA0002ED1DE}"/>
                </a:ext>
              </a:extLst>
            </p:cNvPr>
            <p:cNvSpPr txBox="1"/>
            <p:nvPr/>
          </p:nvSpPr>
          <p:spPr>
            <a:xfrm>
              <a:off x="7280550" y="5263181"/>
              <a:ext cx="47320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eye</a:t>
              </a:r>
            </a:p>
          </p:txBody>
        </p:sp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6BC5C952-51DE-4E48-AD04-0E9AA0585830}"/>
                </a:ext>
              </a:extLst>
            </p:cNvPr>
            <p:cNvSpPr txBox="1"/>
            <p:nvPr/>
          </p:nvSpPr>
          <p:spPr>
            <a:xfrm>
              <a:off x="8413756" y="5409804"/>
              <a:ext cx="62228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accent1">
                      <a:lumMod val="75000"/>
                    </a:schemeClr>
                  </a:solidFill>
                </a:rPr>
                <a:t>water</a:t>
              </a:r>
            </a:p>
          </p:txBody>
        </p:sp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C8F197F5-A7C0-4B64-AA07-7543FF976425}"/>
                </a:ext>
              </a:extLst>
            </p:cNvPr>
            <p:cNvSpPr txBox="1"/>
            <p:nvPr/>
          </p:nvSpPr>
          <p:spPr>
            <a:xfrm>
              <a:off x="9036042" y="4492077"/>
              <a:ext cx="159691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accent3">
                      <a:lumMod val="50000"/>
                    </a:schemeClr>
                  </a:solidFill>
                </a:rPr>
                <a:t>atmosphere &amp; fog</a:t>
              </a:r>
            </a:p>
          </p:txBody>
        </p:sp>
        <p:sp>
          <p:nvSpPr>
            <p:cNvPr id="34" name="Explosion: 8 Zacken 33">
              <a:extLst>
                <a:ext uri="{FF2B5EF4-FFF2-40B4-BE49-F238E27FC236}">
                  <a16:creationId xmlns:a16="http://schemas.microsoft.com/office/drawing/2014/main" id="{8F58F26B-C0A5-4E3B-823F-DE0D4A071B2D}"/>
                </a:ext>
              </a:extLst>
            </p:cNvPr>
            <p:cNvSpPr/>
            <p:nvPr/>
          </p:nvSpPr>
          <p:spPr>
            <a:xfrm>
              <a:off x="9279369" y="5392688"/>
              <a:ext cx="705747" cy="370578"/>
            </a:xfrm>
            <a:prstGeom prst="irregularSeal1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dirty="0"/>
                <a:t>VFX</a:t>
              </a:r>
            </a:p>
          </p:txBody>
        </p:sp>
        <p:sp>
          <p:nvSpPr>
            <p:cNvPr id="35" name="Explosion: 8 Zacken 34">
              <a:extLst>
                <a:ext uri="{FF2B5EF4-FFF2-40B4-BE49-F238E27FC236}">
                  <a16:creationId xmlns:a16="http://schemas.microsoft.com/office/drawing/2014/main" id="{CD6F38DD-49BA-47F4-B6D5-165662281F3A}"/>
                </a:ext>
              </a:extLst>
            </p:cNvPr>
            <p:cNvSpPr/>
            <p:nvPr/>
          </p:nvSpPr>
          <p:spPr>
            <a:xfrm>
              <a:off x="8075230" y="4469591"/>
              <a:ext cx="705747" cy="370578"/>
            </a:xfrm>
            <a:prstGeom prst="irregularSeal1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dirty="0"/>
                <a:t>VFX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841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Compositing: More Layers?</a:t>
            </a:r>
            <a:endParaRPr lang="en-US" noProof="0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77500" lnSpcReduction="20000"/>
          </a:bodyPr>
          <a:lstStyle/>
          <a:p>
            <a:pPr fontAlgn="base"/>
            <a:endParaRPr lang="en-GB" dirty="0"/>
          </a:p>
          <a:p>
            <a:pPr fontAlgn="base"/>
            <a:endParaRPr lang="en-GB" dirty="0"/>
          </a:p>
          <a:p>
            <a:pPr fontAlgn="base"/>
            <a:r>
              <a:rPr lang="en-GB" dirty="0"/>
              <a:t>Unbounded number of media transitions, refractions, reflections,…</a:t>
            </a:r>
          </a:p>
          <a:p>
            <a:pPr fontAlgn="base">
              <a:buFont typeface="Symbol" panose="05050102010706020507" pitchFamily="18" charset="2"/>
              <a:buChar char="Þ"/>
            </a:pPr>
            <a:r>
              <a:rPr lang="en-GB" dirty="0"/>
              <a:t> More than one layer is complex, even if OIT is used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Attempted opaque second layer written to </a:t>
            </a:r>
            <a:r>
              <a:rPr lang="en-GB" dirty="0" err="1"/>
              <a:t>gbuffer</a:t>
            </a:r>
            <a:r>
              <a:rPr lang="en-GB" dirty="0"/>
              <a:t>, but didn’t look good enough</a:t>
            </a:r>
          </a:p>
          <a:p>
            <a:pPr fontAlgn="base">
              <a:buFont typeface="Symbol" panose="05050102010706020507" pitchFamily="18" charset="2"/>
              <a:buChar char="Þ"/>
            </a:pPr>
            <a:r>
              <a:rPr lang="en-GB" dirty="0"/>
              <a:t> May want to revisit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Low resolution ray-march through all water layers</a:t>
            </a:r>
          </a:p>
          <a:p>
            <a:pPr fontAlgn="base">
              <a:buFont typeface="Symbol" panose="05050102010706020507" pitchFamily="18" charset="2"/>
              <a:buChar char="Þ"/>
            </a:pPr>
            <a:r>
              <a:rPr lang="en-GB" dirty="0"/>
              <a:t> Estimate for ratio of air vs water, used as layer thickness for </a:t>
            </a:r>
            <a:r>
              <a:rPr lang="en-GB" dirty="0" err="1"/>
              <a:t>volumetrics</a:t>
            </a:r>
            <a:endParaRPr lang="en-GB" dirty="0"/>
          </a:p>
          <a:p>
            <a:pPr fontAlgn="base">
              <a:buFont typeface="Symbol" panose="05050102010706020507" pitchFamily="18" charset="2"/>
              <a:buChar char="Þ"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354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Find the Water</a:t>
            </a:r>
            <a:r>
              <a:rPr lang="en-US" noProof="0" dirty="0"/>
              <a:t> </a:t>
            </a:r>
          </a:p>
        </p:txBody>
      </p:sp>
      <p:pic>
        <p:nvPicPr>
          <p:cNvPr id="5" name="refraction_off">
            <a:hlinkClick r:id="" action="ppaction://media"/>
            <a:extLst>
              <a:ext uri="{FF2B5EF4-FFF2-40B4-BE49-F238E27FC236}">
                <a16:creationId xmlns:a16="http://schemas.microsoft.com/office/drawing/2014/main" id="{A294DAC8-2391-4D6D-9000-7762FCD7F40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0106" y="1311965"/>
            <a:ext cx="7951787" cy="4865688"/>
          </a:xfr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5789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Shading: Refractions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92500" lnSpcReduction="20000"/>
          </a:bodyPr>
          <a:lstStyle/>
          <a:p>
            <a:pPr lvl="3" fontAlgn="base"/>
            <a:r>
              <a:rPr lang="en-GB" dirty="0"/>
              <a:t>Screen space, lots of edge case handling, but fast and still looks acceptable</a:t>
            </a:r>
          </a:p>
          <a:p>
            <a:pPr lvl="3" fontAlgn="base"/>
            <a:r>
              <a:rPr lang="en-GB" dirty="0"/>
              <a:t>Classic trick: Offset UVs with surface normal and ground distance</a:t>
            </a:r>
          </a:p>
          <a:p>
            <a:pPr lvl="3" fontAlgn="base"/>
            <a:r>
              <a:rPr lang="en-GB" dirty="0"/>
              <a:t>Not physically based (would require even more tracing of rays outside screen)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refraction_on">
            <a:hlinkClick r:id="" action="ppaction://media"/>
            <a:extLst>
              <a:ext uri="{FF2B5EF4-FFF2-40B4-BE49-F238E27FC236}">
                <a16:creationId xmlns:a16="http://schemas.microsoft.com/office/drawing/2014/main" id="{D91B47DA-D16E-42C4-B440-4E8A76DB18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36216" y="2118271"/>
            <a:ext cx="6919567" cy="4234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19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Shading: Reflections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en-GB" dirty="0"/>
              <a:t>Second SSSR on water surface buffer (@horizontal half resolution)</a:t>
            </a:r>
          </a:p>
          <a:p>
            <a:pPr fontAlgn="base"/>
            <a:r>
              <a:rPr lang="en-GB" dirty="0" err="1"/>
              <a:t>Fallback</a:t>
            </a:r>
            <a:r>
              <a:rPr lang="en-GB" dirty="0"/>
              <a:t>: GI probe reflected radiance (low res, lower end settings)</a:t>
            </a:r>
          </a:p>
          <a:p>
            <a:pPr fontAlgn="base"/>
            <a:r>
              <a:rPr lang="en-GB" dirty="0" err="1"/>
              <a:t>Fallback</a:t>
            </a:r>
            <a:r>
              <a:rPr lang="en-GB" dirty="0"/>
              <a:t> (new): World rays + sky cube (higher res, high end)</a:t>
            </a:r>
          </a:p>
          <a:p>
            <a:pPr fontAlgn="base"/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noProof="0" dirty="0"/>
              <a:t> </a:t>
            </a: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04F54AC8-97D7-4F88-856E-DBE96609D7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411" y="2697480"/>
            <a:ext cx="5634917" cy="3429000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FAFFA74F-4D1F-4695-852C-82BB643C3B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899" y="2697480"/>
            <a:ext cx="5659878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78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 fontScale="90000"/>
          </a:bodyPr>
          <a:lstStyle/>
          <a:p>
            <a:r>
              <a:rPr lang="en-GB" dirty="0"/>
              <a:t>Surface Shading: Total Internal Reflections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Based in reality</a:t>
            </a:r>
          </a:p>
          <a:p>
            <a:r>
              <a:rPr lang="en-GB" dirty="0"/>
              <a:t>Critical angle ~49° </a:t>
            </a:r>
          </a:p>
          <a:p>
            <a:pPr marL="457200" lvl="1" indent="0">
              <a:buNone/>
            </a:pPr>
            <a:r>
              <a:rPr lang="en-GB" dirty="0"/>
              <a:t>(water </a:t>
            </a:r>
            <a:r>
              <a:rPr lang="en-GB" dirty="0">
                <a:sym typeface="Wingdings" panose="05000000000000000000" pitchFamily="2" charset="2"/>
              </a:rPr>
              <a:t> air)</a:t>
            </a:r>
            <a:endParaRPr lang="en-GB" dirty="0"/>
          </a:p>
          <a:p>
            <a:r>
              <a:rPr lang="en-GB" dirty="0"/>
              <a:t>Refraction angle hits limit: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noProof="0" dirty="0"/>
              <a:t> </a:t>
            </a:r>
            <a:endParaRPr lang="en-US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total_internal_reflections">
            <a:hlinkClick r:id="" action="ppaction://media"/>
            <a:extLst>
              <a:ext uri="{FF2B5EF4-FFF2-40B4-BE49-F238E27FC236}">
                <a16:creationId xmlns:a16="http://schemas.microsoft.com/office/drawing/2014/main" id="{285186FF-26A2-4092-A888-4B1C6A8D08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29042" y="1713653"/>
            <a:ext cx="6524758" cy="4014663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7BDF8B05-E496-4914-AB7F-ABBC2BF575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199501"/>
            <a:ext cx="3815080" cy="2528815"/>
          </a:xfrm>
          <a:prstGeom prst="rect">
            <a:avLst/>
          </a:prstGeom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51F9B4A9-A4A7-44D7-8DB0-4CE3EC205EA7}"/>
              </a:ext>
            </a:extLst>
          </p:cNvPr>
          <p:cNvSpPr/>
          <p:nvPr/>
        </p:nvSpPr>
        <p:spPr>
          <a:xfrm>
            <a:off x="838198" y="5737195"/>
            <a:ext cx="381508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By </a:t>
            </a:r>
            <a:r>
              <a:rPr lang="en-GB" sz="800" dirty="0" err="1"/>
              <a:t>Jfmelero</a:t>
            </a:r>
            <a:r>
              <a:rPr lang="en-GB" sz="800" dirty="0"/>
              <a:t> (adapted by Gavin R </a:t>
            </a:r>
            <a:r>
              <a:rPr lang="en-GB" sz="800" dirty="0" err="1"/>
              <a:t>Putland</a:t>
            </a:r>
            <a:r>
              <a:rPr lang="en-GB" sz="800" dirty="0"/>
              <a:t>).</a:t>
            </a:r>
          </a:p>
          <a:p>
            <a:r>
              <a:rPr lang="en-GB" sz="800" dirty="0"/>
              <a:t>File:ReflexionTotal.svg — subsequently translated and retouched., CC BY-SA 3.0,</a:t>
            </a:r>
          </a:p>
          <a:p>
            <a:r>
              <a:rPr lang="en-GB" sz="800" dirty="0"/>
              <a:t>https://commons.wikimedia.org/w/index.php?curid=77502540</a:t>
            </a:r>
          </a:p>
        </p:txBody>
      </p:sp>
    </p:spTree>
    <p:extLst>
      <p:ext uri="{BB962C8B-B14F-4D97-AF65-F5344CB8AC3E}">
        <p14:creationId xmlns:p14="http://schemas.microsoft.com/office/powerpoint/2010/main" val="127482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Surface Shading: Lighting &amp; Foam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77500" lnSpcReduction="20000"/>
          </a:bodyPr>
          <a:lstStyle/>
          <a:p>
            <a:pPr fontAlgn="base"/>
            <a:r>
              <a:rPr lang="en-GB" dirty="0"/>
              <a:t>“Foam amount”: blend value between water surface and foam PBR material</a:t>
            </a:r>
          </a:p>
          <a:p>
            <a:pPr fontAlgn="base"/>
            <a:r>
              <a:rPr lang="en-GB" dirty="0"/>
              <a:t>Foam does simple wrapped lighting diffuse to emulate (sub-surface) scattering</a:t>
            </a:r>
          </a:p>
          <a:p>
            <a:pPr fontAlgn="base"/>
            <a:r>
              <a:rPr lang="en-GB" dirty="0"/>
              <a:t>Foam amount together with Fresnel term controls surface opacity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US" noProof="0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waterfall_example2">
            <a:hlinkClick r:id="" action="ppaction://media"/>
            <a:extLst>
              <a:ext uri="{FF2B5EF4-FFF2-40B4-BE49-F238E27FC236}">
                <a16:creationId xmlns:a16="http://schemas.microsoft.com/office/drawing/2014/main" id="{039F5986-A8C6-4CE9-B686-86F2C79987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039876" y="2647593"/>
            <a:ext cx="3379368" cy="3407767"/>
          </a:xfrm>
          <a:prstGeom prst="rect">
            <a:avLst/>
          </a:prstGeom>
        </p:spPr>
      </p:pic>
      <p:pic>
        <p:nvPicPr>
          <p:cNvPr id="8" name="flow_example">
            <a:hlinkClick r:id="" action="ppaction://media"/>
            <a:extLst>
              <a:ext uri="{FF2B5EF4-FFF2-40B4-BE49-F238E27FC236}">
                <a16:creationId xmlns:a16="http://schemas.microsoft.com/office/drawing/2014/main" id="{639DB0E0-00FE-47AA-9EF2-5E7FA84A31A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1512" y="2647593"/>
            <a:ext cx="4676678" cy="2351127"/>
          </a:xfrm>
          <a:prstGeom prst="rect">
            <a:avLst/>
          </a:prstGeom>
        </p:spPr>
      </p:pic>
      <p:pic>
        <p:nvPicPr>
          <p:cNvPr id="9" name="shoreline_example">
            <a:hlinkClick r:id="" action="ppaction://media"/>
            <a:extLst>
              <a:ext uri="{FF2B5EF4-FFF2-40B4-BE49-F238E27FC236}">
                <a16:creationId xmlns:a16="http://schemas.microsoft.com/office/drawing/2014/main" id="{28DE7560-25F6-4E30-9399-7295CD43EBBC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576410" y="2647593"/>
            <a:ext cx="3414078" cy="340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51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7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2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29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35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0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 err="1"/>
              <a:t>Volumetrics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62500" lnSpcReduction="20000"/>
          </a:bodyPr>
          <a:lstStyle/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Many volumetric phenomena in-game:</a:t>
            </a:r>
          </a:p>
          <a:p>
            <a:pPr marL="0" indent="0" fontAlgn="base">
              <a:buNone/>
            </a:pPr>
            <a:r>
              <a:rPr lang="en-GB" dirty="0"/>
              <a:t>Fog, Clouds, Weather, Atmosphere, and now Water.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For more details:</a:t>
            </a:r>
          </a:p>
          <a:p>
            <a:pPr marL="0" indent="0">
              <a:buNone/>
            </a:pPr>
            <a:r>
              <a:rPr lang="en-GB" dirty="0"/>
              <a:t>=&gt; Philipp Krause’s talk on </a:t>
            </a:r>
            <a:r>
              <a:rPr lang="en-GB" dirty="0" err="1"/>
              <a:t>Volumetrics</a:t>
            </a:r>
            <a:r>
              <a:rPr lang="en-GB" dirty="0"/>
              <a:t> in Enshrouded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br>
              <a:rPr lang="en-GB" dirty="0"/>
            </a:br>
            <a:r>
              <a:rPr lang="en-GB" dirty="0"/>
              <a:t>Main takeaways:</a:t>
            </a:r>
          </a:p>
          <a:p>
            <a:pPr lvl="1" fontAlgn="base"/>
            <a:r>
              <a:rPr lang="en-GB" dirty="0"/>
              <a:t>Water is a homogeneous medium in Enshrouded</a:t>
            </a:r>
          </a:p>
          <a:p>
            <a:pPr lvl="1" fontAlgn="base"/>
            <a:r>
              <a:rPr lang="en-GB" dirty="0"/>
              <a:t>Water displaces any other inhomogeneous media (e.g. fog)</a:t>
            </a:r>
          </a:p>
          <a:p>
            <a:pPr lvl="1" fontAlgn="base">
              <a:buFont typeface="Symbol" panose="05050102010706020507" pitchFamily="18" charset="2"/>
              <a:buChar char="Þ"/>
            </a:pPr>
            <a:r>
              <a:rPr lang="en-GB" dirty="0"/>
              <a:t>“</a:t>
            </a:r>
            <a:r>
              <a:rPr lang="en-GB" dirty="0" err="1"/>
              <a:t>epipolar</a:t>
            </a:r>
            <a:r>
              <a:rPr lang="en-GB" dirty="0"/>
              <a:t> sampling”: optimization of volumetric ray march</a:t>
            </a:r>
          </a:p>
          <a:p>
            <a:pPr lvl="1" fontAlgn="base">
              <a:buFont typeface="Symbol" panose="05050102010706020507" pitchFamily="18" charset="2"/>
              <a:buChar char="Þ"/>
            </a:pPr>
            <a:r>
              <a:rPr lang="en-GB" dirty="0"/>
              <a:t>crisp god rays with less artefacts than usually! \o/</a:t>
            </a:r>
          </a:p>
          <a:p>
            <a:pPr marL="0" indent="0" fontAlgn="base">
              <a:buNone/>
            </a:pPr>
            <a:endParaRPr lang="en-GB" dirty="0"/>
          </a:p>
          <a:p>
            <a:pPr lvl="1" fontAlgn="base"/>
            <a:r>
              <a:rPr lang="en-GB" dirty="0"/>
              <a:t>Sun transmittance: Penetration depth from low resolution water shadow map cascades</a:t>
            </a:r>
          </a:p>
          <a:p>
            <a:pPr lvl="1" fontAlgn="base"/>
            <a:r>
              <a:rPr lang="en-GB" dirty="0"/>
              <a:t>Impact on GI is emulated: Estimate player depth by checking surrounding water columns (CPU)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55724681-5CB2-44C3-9C3F-6B8A079812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147" y="1311964"/>
            <a:ext cx="4634653" cy="311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053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Caustics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70000" lnSpcReduction="20000"/>
          </a:bodyPr>
          <a:lstStyle/>
          <a:p>
            <a:pPr fontAlgn="base"/>
            <a:r>
              <a:rPr lang="en-GB" dirty="0"/>
              <a:t>Caustics are the result of refracting sun/moon light through water surface</a:t>
            </a:r>
          </a:p>
          <a:p>
            <a:pPr lvl="1" fontAlgn="base">
              <a:buFont typeface="Symbol" panose="05050102010706020507" pitchFamily="18" charset="2"/>
              <a:buChar char="Þ"/>
            </a:pPr>
            <a:r>
              <a:rPr lang="en-GB" dirty="0"/>
              <a:t>Brighter areas &amp; darker areas</a:t>
            </a:r>
          </a:p>
          <a:p>
            <a:pPr lvl="1" fontAlgn="base">
              <a:buFont typeface="Symbol" panose="05050102010706020507" pitchFamily="18" charset="2"/>
              <a:buChar char="Þ"/>
            </a:pPr>
            <a:r>
              <a:rPr lang="en-GB" dirty="0"/>
              <a:t>Caustics result must average out to conserve energy</a:t>
            </a:r>
          </a:p>
          <a:p>
            <a:pPr fontAlgn="base"/>
            <a:r>
              <a:rPr lang="en-GB" dirty="0"/>
              <a:t>Photon mapped caustics would still blow the budget</a:t>
            </a:r>
          </a:p>
          <a:p>
            <a:pPr fontAlgn="base"/>
            <a:r>
              <a:rPr lang="en-GB" dirty="0"/>
              <a:t>Texture procedurally distorted 3x with small spectral separation</a:t>
            </a:r>
          </a:p>
          <a:p>
            <a:pPr fontAlgn="base"/>
            <a:r>
              <a:rPr lang="en-GB" dirty="0"/>
              <a:t>Pre-rendered into a tile-able texture, used in:</a:t>
            </a:r>
          </a:p>
          <a:p>
            <a:pPr lvl="1" fontAlgn="base"/>
            <a:r>
              <a:rPr lang="en-GB" dirty="0"/>
              <a:t>Deferred shading, applied to directional lighting under water</a:t>
            </a:r>
          </a:p>
          <a:p>
            <a:pPr lvl="1" fontAlgn="base"/>
            <a:r>
              <a:rPr lang="en-GB" dirty="0" err="1"/>
              <a:t>Volumetrics</a:t>
            </a:r>
            <a:r>
              <a:rPr lang="en-GB" dirty="0"/>
              <a:t> (=&gt; God-Rays)</a:t>
            </a:r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  <a:p>
            <a:pPr marL="457200" lvl="1" indent="0" fontAlgn="base">
              <a:buNone/>
            </a:pPr>
            <a:endParaRPr lang="en-GB" dirty="0"/>
          </a:p>
          <a:p>
            <a:pPr marL="457200" lvl="1" indent="0" fontAlgn="base">
              <a:buNone/>
            </a:pPr>
            <a:r>
              <a:rPr lang="en-GB" dirty="0"/>
              <a:t>  </a:t>
            </a:r>
          </a:p>
          <a:p>
            <a:pPr marL="457200" lvl="1" indent="0" fontAlgn="base">
              <a:buNone/>
            </a:pPr>
            <a:r>
              <a:rPr lang="en-GB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196" name="Picture 4">
            <a:extLst>
              <a:ext uri="{FF2B5EF4-FFF2-40B4-BE49-F238E27FC236}">
                <a16:creationId xmlns:a16="http://schemas.microsoft.com/office/drawing/2014/main" id="{8AEC3728-8648-4B68-8D05-79ECAD3176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12" y="3843661"/>
            <a:ext cx="4467340" cy="239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>
            <a:extLst>
              <a:ext uri="{FF2B5EF4-FFF2-40B4-BE49-F238E27FC236}">
                <a16:creationId xmlns:a16="http://schemas.microsoft.com/office/drawing/2014/main" id="{66A54697-061C-4636-AEAC-7B6FBD459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264" y="3847253"/>
            <a:ext cx="4417569" cy="2392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austics_texture">
            <a:hlinkClick r:id="" action="ppaction://media"/>
            <a:extLst>
              <a:ext uri="{FF2B5EF4-FFF2-40B4-BE49-F238E27FC236}">
                <a16:creationId xmlns:a16="http://schemas.microsoft.com/office/drawing/2014/main" id="{BDF745DB-2EFA-4716-8DC9-741466C95D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02735" y="1041028"/>
            <a:ext cx="2641099" cy="2641099"/>
          </a:xfrm>
          <a:prstGeom prst="rect">
            <a:avLst/>
          </a:prstGeom>
        </p:spPr>
      </p:pic>
      <p:pic>
        <p:nvPicPr>
          <p:cNvPr id="7" name="caustics_underwater">
            <a:hlinkClick r:id="" action="ppaction://media"/>
            <a:extLst>
              <a:ext uri="{FF2B5EF4-FFF2-40B4-BE49-F238E27FC236}">
                <a16:creationId xmlns:a16="http://schemas.microsoft.com/office/drawing/2014/main" id="{F6AD1A6F-48A4-4549-AC03-D9E9930A3E07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777214" y="3847253"/>
            <a:ext cx="2722060" cy="2392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07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66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6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3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Water VFX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85000" lnSpcReduction="20000"/>
          </a:bodyPr>
          <a:lstStyle/>
          <a:p>
            <a:pPr fontAlgn="base"/>
            <a:endParaRPr lang="en-GB" dirty="0"/>
          </a:p>
          <a:p>
            <a:pPr fontAlgn="base"/>
            <a:r>
              <a:rPr lang="en-GB" dirty="0"/>
              <a:t>Transparency sorting</a:t>
            </a:r>
          </a:p>
          <a:p>
            <a:pPr lvl="1" fontAlgn="base"/>
            <a:r>
              <a:rPr lang="en-GB" dirty="0"/>
              <a:t>Clouds, atmosphere, fog, water surface, underwater volume, VFX</a:t>
            </a:r>
          </a:p>
          <a:p>
            <a:pPr lvl="1" fontAlgn="base"/>
            <a:r>
              <a:rPr lang="en-GB" dirty="0"/>
              <a:t>For water surface: Split visible VFX into “render before water” and “render after water”</a:t>
            </a:r>
          </a:p>
          <a:p>
            <a:pPr lvl="1" fontAlgn="base"/>
            <a:r>
              <a:rPr lang="en-GB" dirty="0"/>
              <a:t>Intersecting VFX: rendered twice with per-pixel test against water surface depth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Generate spawn points for GPU based VFX system</a:t>
            </a:r>
          </a:p>
          <a:p>
            <a:pPr lvl="1" fontAlgn="base"/>
            <a:r>
              <a:rPr lang="en-GB" dirty="0"/>
              <a:t>Procedurally scatter points on waterfall columns and splashes underneath waterfalls</a:t>
            </a:r>
          </a:p>
          <a:p>
            <a:pPr lvl="1" fontAlgn="base"/>
            <a:r>
              <a:rPr lang="en-GB" dirty="0"/>
              <a:t>Brick interpolation can output “</a:t>
            </a:r>
            <a:r>
              <a:rPr lang="en-GB" dirty="0" err="1"/>
              <a:t>wavefront</a:t>
            </a:r>
            <a:r>
              <a:rPr lang="en-GB" dirty="0"/>
              <a:t>” points for horizontally expanding water</a:t>
            </a:r>
          </a:p>
          <a:p>
            <a:pPr lvl="1" fontAlgn="base">
              <a:buFont typeface="Symbol" panose="05050102010706020507" pitchFamily="18" charset="2"/>
              <a:buChar char="Þ"/>
            </a:pPr>
            <a:r>
              <a:rPr lang="en-GB" dirty="0"/>
              <a:t> More info on our VFX system in Lukas Feller’s talk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Track on GPU if skinned mesh bones were in water or in rain</a:t>
            </a:r>
          </a:p>
          <a:p>
            <a:pPr fontAlgn="base">
              <a:buFont typeface="Symbol" panose="05050102010706020507" pitchFamily="18" charset="2"/>
              <a:buChar char="Þ"/>
            </a:pPr>
            <a:r>
              <a:rPr lang="en-GB" dirty="0"/>
              <a:t> Marking them as wet modifies PBR material roughness etc.</a:t>
            </a:r>
          </a:p>
          <a:p>
            <a:pPr marL="0" indent="0" fontAlgn="base">
              <a:buNone/>
            </a:pPr>
            <a:r>
              <a:rPr lang="en-GB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140EC699-0B15-408F-BC64-271FD5049E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6133" y="852972"/>
            <a:ext cx="2047667" cy="1404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66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Shorelines - “The Big Edge-Case”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Idea:</a:t>
            </a:r>
          </a:p>
          <a:p>
            <a:pPr fontAlgn="base"/>
            <a:r>
              <a:rPr lang="en-GB" dirty="0"/>
              <a:t>Generate 2D coast distance data on flat water surfaces</a:t>
            </a:r>
          </a:p>
          <a:p>
            <a:pPr fontAlgn="base"/>
            <a:r>
              <a:rPr lang="en-GB" dirty="0"/>
              <a:t>UVs from distance gradient &amp; position</a:t>
            </a:r>
          </a:p>
          <a:p>
            <a:pPr fontAlgn="base"/>
            <a:r>
              <a:rPr lang="en-GB" dirty="0"/>
              <a:t>Tangent basis from UVs &amp; view vector derivatives</a:t>
            </a:r>
          </a:p>
          <a:p>
            <a:pPr fontAlgn="base"/>
            <a:r>
              <a:rPr lang="en-GB" dirty="0"/>
              <a:t>Procedurally animate shoreline waves across the distance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But we have dynamic 3D water!?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shoreline_example">
            <a:hlinkClick r:id="" action="ppaction://media"/>
            <a:extLst>
              <a:ext uri="{FF2B5EF4-FFF2-40B4-BE49-F238E27FC236}">
                <a16:creationId xmlns:a16="http://schemas.microsoft.com/office/drawing/2014/main" id="{991EA1A9-D8A3-4422-95BD-DCD807EA4F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15881" y="1610126"/>
            <a:ext cx="4276580" cy="426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96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34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Shorelines - “The Big Edge-Case”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Additional page table with</a:t>
            </a:r>
          </a:p>
          <a:p>
            <a:pPr marL="0" indent="0">
              <a:buNone/>
            </a:pPr>
            <a:r>
              <a:rPr lang="en-GB" b="1" dirty="0"/>
              <a:t>“Brick water surface data” (R8G8B8A8):</a:t>
            </a:r>
          </a:p>
          <a:p>
            <a:pPr fontAlgn="base"/>
            <a:r>
              <a:rPr lang="en-GB" dirty="0"/>
              <a:t>x direction towards coast</a:t>
            </a:r>
          </a:p>
          <a:p>
            <a:pPr fontAlgn="base"/>
            <a:r>
              <a:rPr lang="en-GB" dirty="0"/>
              <a:t>z direction towards coast</a:t>
            </a:r>
          </a:p>
          <a:p>
            <a:pPr fontAlgn="base"/>
            <a:r>
              <a:rPr lang="en-GB" dirty="0"/>
              <a:t>1.0f - distance to coast</a:t>
            </a:r>
          </a:p>
          <a:p>
            <a:pPr fontAlgn="base"/>
            <a:r>
              <a:rPr lang="en-GB" dirty="0"/>
              <a:t>max water depth in neighbourhood (0-3m)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r>
              <a:rPr lang="en-GB" b="1" dirty="0"/>
              <a:t>To fill it:</a:t>
            </a:r>
            <a:endParaRPr lang="en-GB" dirty="0"/>
          </a:p>
          <a:p>
            <a:pPr fontAlgn="base"/>
            <a:r>
              <a:rPr lang="en-GB" dirty="0"/>
              <a:t>Find intersection voxels with water surface &amp; terrain</a:t>
            </a:r>
          </a:p>
          <a:p>
            <a:pPr lvl="1" fontAlgn="base">
              <a:buFont typeface="Symbol" panose="05050102010706020507" pitchFamily="18" charset="2"/>
              <a:buChar char="Þ"/>
            </a:pPr>
            <a:r>
              <a:rPr lang="en-GB" dirty="0"/>
              <a:t> write out ( 0, 0, 1, 0 )</a:t>
            </a:r>
          </a:p>
          <a:p>
            <a:pPr fontAlgn="base"/>
            <a:r>
              <a:rPr lang="en-GB" dirty="0"/>
              <a:t>Initialize neighbour surface voxel directions</a:t>
            </a:r>
          </a:p>
          <a:p>
            <a:pPr fontAlgn="base"/>
            <a:r>
              <a:rPr lang="en-GB" dirty="0"/>
              <a:t>Trace water depth (0-3m) per surface voxel</a:t>
            </a:r>
          </a:p>
          <a:p>
            <a:pPr fontAlgn="base"/>
            <a:r>
              <a:rPr lang="en-GB" dirty="0"/>
              <a:t>Horizontal &amp; vertical separable blurs/dilation</a:t>
            </a:r>
          </a:p>
          <a:p>
            <a:pPr fontAlgn="base"/>
            <a:r>
              <a:rPr lang="en-GB" dirty="0"/>
              <a:t>Attenuate “illegal” shoreline gradients</a:t>
            </a:r>
          </a:p>
          <a:p>
            <a:pPr marL="0" indent="0" fontAlgn="base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9235" name="Gruppieren 9234">
            <a:extLst>
              <a:ext uri="{FF2B5EF4-FFF2-40B4-BE49-F238E27FC236}">
                <a16:creationId xmlns:a16="http://schemas.microsoft.com/office/drawing/2014/main" id="{F8A1878E-5791-4A85-8C77-11F537DD11FE}"/>
              </a:ext>
            </a:extLst>
          </p:cNvPr>
          <p:cNvGrpSpPr/>
          <p:nvPr/>
        </p:nvGrpSpPr>
        <p:grpSpPr>
          <a:xfrm>
            <a:off x="9543911" y="3966333"/>
            <a:ext cx="1806969" cy="2088714"/>
            <a:chOff x="9543911" y="3966333"/>
            <a:chExt cx="1806969" cy="2088714"/>
          </a:xfrm>
        </p:grpSpPr>
        <p:sp>
          <p:nvSpPr>
            <p:cNvPr id="69" name="Rechteck 68">
              <a:extLst>
                <a:ext uri="{FF2B5EF4-FFF2-40B4-BE49-F238E27FC236}">
                  <a16:creationId xmlns:a16="http://schemas.microsoft.com/office/drawing/2014/main" id="{2354B610-4130-4534-920F-85E2B38E4234}"/>
                </a:ext>
              </a:extLst>
            </p:cNvPr>
            <p:cNvSpPr/>
            <p:nvPr/>
          </p:nvSpPr>
          <p:spPr>
            <a:xfrm>
              <a:off x="9849466" y="3988052"/>
              <a:ext cx="302867" cy="8935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0" name="Rechteck 69">
              <a:extLst>
                <a:ext uri="{FF2B5EF4-FFF2-40B4-BE49-F238E27FC236}">
                  <a16:creationId xmlns:a16="http://schemas.microsoft.com/office/drawing/2014/main" id="{0437347B-75A2-4805-B6DA-8B009B8BE9F6}"/>
                </a:ext>
              </a:extLst>
            </p:cNvPr>
            <p:cNvSpPr/>
            <p:nvPr/>
          </p:nvSpPr>
          <p:spPr>
            <a:xfrm>
              <a:off x="9551952" y="4885929"/>
              <a:ext cx="595580" cy="29812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1" name="Rechteck 70">
              <a:extLst>
                <a:ext uri="{FF2B5EF4-FFF2-40B4-BE49-F238E27FC236}">
                  <a16:creationId xmlns:a16="http://schemas.microsoft.com/office/drawing/2014/main" id="{0C9E8F03-538E-488C-8E82-10C3F75EA09D}"/>
                </a:ext>
              </a:extLst>
            </p:cNvPr>
            <p:cNvSpPr/>
            <p:nvPr/>
          </p:nvSpPr>
          <p:spPr>
            <a:xfrm>
              <a:off x="9552846" y="5187700"/>
              <a:ext cx="603031" cy="298129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hteck 71">
              <a:extLst>
                <a:ext uri="{FF2B5EF4-FFF2-40B4-BE49-F238E27FC236}">
                  <a16:creationId xmlns:a16="http://schemas.microsoft.com/office/drawing/2014/main" id="{903179F7-ED6A-4528-BA4F-8E191FB92EB7}"/>
                </a:ext>
              </a:extLst>
            </p:cNvPr>
            <p:cNvSpPr/>
            <p:nvPr/>
          </p:nvSpPr>
          <p:spPr>
            <a:xfrm>
              <a:off x="10148435" y="3980612"/>
              <a:ext cx="303478" cy="150688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3" name="Rechteck 72">
              <a:extLst>
                <a:ext uri="{FF2B5EF4-FFF2-40B4-BE49-F238E27FC236}">
                  <a16:creationId xmlns:a16="http://schemas.microsoft.com/office/drawing/2014/main" id="{324D5F1D-01FB-47F9-B790-8DBCF660C454}"/>
                </a:ext>
              </a:extLst>
            </p:cNvPr>
            <p:cNvSpPr/>
            <p:nvPr/>
          </p:nvSpPr>
          <p:spPr>
            <a:xfrm>
              <a:off x="9552351" y="5489727"/>
              <a:ext cx="297493" cy="293593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hteck 73">
              <a:extLst>
                <a:ext uri="{FF2B5EF4-FFF2-40B4-BE49-F238E27FC236}">
                  <a16:creationId xmlns:a16="http://schemas.microsoft.com/office/drawing/2014/main" id="{CF9E228E-EC59-460A-A454-9B90E0C470BA}"/>
                </a:ext>
              </a:extLst>
            </p:cNvPr>
            <p:cNvSpPr/>
            <p:nvPr/>
          </p:nvSpPr>
          <p:spPr>
            <a:xfrm>
              <a:off x="10455400" y="5489727"/>
              <a:ext cx="286554" cy="293593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hteck 74">
              <a:extLst>
                <a:ext uri="{FF2B5EF4-FFF2-40B4-BE49-F238E27FC236}">
                  <a16:creationId xmlns:a16="http://schemas.microsoft.com/office/drawing/2014/main" id="{644B96FB-B3D2-4F2C-88DD-FACDEA9511A3}"/>
                </a:ext>
              </a:extLst>
            </p:cNvPr>
            <p:cNvSpPr/>
            <p:nvPr/>
          </p:nvSpPr>
          <p:spPr>
            <a:xfrm>
              <a:off x="9853796" y="5487764"/>
              <a:ext cx="595557" cy="295819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hteck 75">
              <a:extLst>
                <a:ext uri="{FF2B5EF4-FFF2-40B4-BE49-F238E27FC236}">
                  <a16:creationId xmlns:a16="http://schemas.microsoft.com/office/drawing/2014/main" id="{B1EBDD32-A4B1-487A-86AC-1C5D6DA23C8D}"/>
                </a:ext>
              </a:extLst>
            </p:cNvPr>
            <p:cNvSpPr/>
            <p:nvPr/>
          </p:nvSpPr>
          <p:spPr>
            <a:xfrm>
              <a:off x="10449847" y="3984143"/>
              <a:ext cx="296870" cy="150361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hteck 76">
              <a:extLst>
                <a:ext uri="{FF2B5EF4-FFF2-40B4-BE49-F238E27FC236}">
                  <a16:creationId xmlns:a16="http://schemas.microsoft.com/office/drawing/2014/main" id="{DE48CEA5-39A9-4787-AC5C-D1E6D1387C26}"/>
                </a:ext>
              </a:extLst>
            </p:cNvPr>
            <p:cNvSpPr/>
            <p:nvPr/>
          </p:nvSpPr>
          <p:spPr>
            <a:xfrm>
              <a:off x="10745906" y="3980612"/>
              <a:ext cx="596548" cy="1796251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8" name="Rechteck 77">
              <a:extLst>
                <a:ext uri="{FF2B5EF4-FFF2-40B4-BE49-F238E27FC236}">
                  <a16:creationId xmlns:a16="http://schemas.microsoft.com/office/drawing/2014/main" id="{E1E7140A-6C9E-49D6-814E-B47D8F6A1DC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9549848" y="3983583"/>
              <a:ext cx="1800000" cy="1800000"/>
            </a:xfrm>
            <a:prstGeom prst="rect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9" name="Gerader Verbinder 78">
              <a:extLst>
                <a:ext uri="{FF2B5EF4-FFF2-40B4-BE49-F238E27FC236}">
                  <a16:creationId xmlns:a16="http://schemas.microsoft.com/office/drawing/2014/main" id="{88F31A83-3F4A-407D-9ADE-43861BB5AF4A}"/>
                </a:ext>
              </a:extLst>
            </p:cNvPr>
            <p:cNvCxnSpPr>
              <a:cxnSpLocks/>
              <a:stCxn id="78" idx="2"/>
              <a:endCxn id="78" idx="0"/>
            </p:cNvCxnSpPr>
            <p:nvPr/>
          </p:nvCxnSpPr>
          <p:spPr>
            <a:xfrm flipV="1">
              <a:off x="10449848" y="3983583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0" name="Gerader Verbinder 79">
              <a:extLst>
                <a:ext uri="{FF2B5EF4-FFF2-40B4-BE49-F238E27FC236}">
                  <a16:creationId xmlns:a16="http://schemas.microsoft.com/office/drawing/2014/main" id="{B5FA038A-CE60-473D-932E-64DB9FC4E98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148435" y="3988283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Gerader Verbinder 80">
              <a:extLst>
                <a:ext uri="{FF2B5EF4-FFF2-40B4-BE49-F238E27FC236}">
                  <a16:creationId xmlns:a16="http://schemas.microsoft.com/office/drawing/2014/main" id="{78ACE98A-C1B2-4CFD-A252-61D5A3481CF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850408" y="3980612"/>
              <a:ext cx="0" cy="18027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2" name="Gerader Verbinder 81">
              <a:extLst>
                <a:ext uri="{FF2B5EF4-FFF2-40B4-BE49-F238E27FC236}">
                  <a16:creationId xmlns:a16="http://schemas.microsoft.com/office/drawing/2014/main" id="{19A4B234-44AE-4C5D-8446-13290819BBB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045901" y="3990432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3" name="Gerader Verbinder 82">
              <a:extLst>
                <a:ext uri="{FF2B5EF4-FFF2-40B4-BE49-F238E27FC236}">
                  <a16:creationId xmlns:a16="http://schemas.microsoft.com/office/drawing/2014/main" id="{2810E094-8388-475C-8688-C39EF7C1577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747874" y="3982761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4" name="Gerader Verbinder 83">
              <a:extLst>
                <a:ext uri="{FF2B5EF4-FFF2-40B4-BE49-F238E27FC236}">
                  <a16:creationId xmlns:a16="http://schemas.microsoft.com/office/drawing/2014/main" id="{EE7ACA87-4BAF-4E12-8D0C-6C862F6DC183}"/>
                </a:ext>
              </a:extLst>
            </p:cNvPr>
            <p:cNvCxnSpPr>
              <a:cxnSpLocks/>
              <a:stCxn id="78" idx="1"/>
              <a:endCxn id="78" idx="3"/>
            </p:cNvCxnSpPr>
            <p:nvPr/>
          </p:nvCxnSpPr>
          <p:spPr>
            <a:xfrm>
              <a:off x="9549848" y="4883583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5" name="Gerader Verbinder 84">
              <a:extLst>
                <a:ext uri="{FF2B5EF4-FFF2-40B4-BE49-F238E27FC236}">
                  <a16:creationId xmlns:a16="http://schemas.microsoft.com/office/drawing/2014/main" id="{A284210B-515A-4EC5-955B-33FB19ABEC4D}"/>
                </a:ext>
              </a:extLst>
            </p:cNvPr>
            <p:cNvCxnSpPr>
              <a:cxnSpLocks/>
            </p:cNvCxnSpPr>
            <p:nvPr/>
          </p:nvCxnSpPr>
          <p:spPr>
            <a:xfrm>
              <a:off x="9550880" y="4586491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6" name="Gerader Verbinder 85">
              <a:extLst>
                <a:ext uri="{FF2B5EF4-FFF2-40B4-BE49-F238E27FC236}">
                  <a16:creationId xmlns:a16="http://schemas.microsoft.com/office/drawing/2014/main" id="{98625AD0-AA57-449C-A820-9AE4FE1BAD81}"/>
                </a:ext>
              </a:extLst>
            </p:cNvPr>
            <p:cNvCxnSpPr>
              <a:cxnSpLocks/>
            </p:cNvCxnSpPr>
            <p:nvPr/>
          </p:nvCxnSpPr>
          <p:spPr>
            <a:xfrm>
              <a:off x="9544520" y="4284486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7" name="Gerader Verbinder 86">
              <a:extLst>
                <a:ext uri="{FF2B5EF4-FFF2-40B4-BE49-F238E27FC236}">
                  <a16:creationId xmlns:a16="http://schemas.microsoft.com/office/drawing/2014/main" id="{F93653D2-6766-4081-8963-280AD96B2224}"/>
                </a:ext>
              </a:extLst>
            </p:cNvPr>
            <p:cNvCxnSpPr>
              <a:cxnSpLocks/>
            </p:cNvCxnSpPr>
            <p:nvPr/>
          </p:nvCxnSpPr>
          <p:spPr>
            <a:xfrm>
              <a:off x="9544520" y="5487764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8" name="Gerader Verbinder 87">
              <a:extLst>
                <a:ext uri="{FF2B5EF4-FFF2-40B4-BE49-F238E27FC236}">
                  <a16:creationId xmlns:a16="http://schemas.microsoft.com/office/drawing/2014/main" id="{2DF8244C-A4C9-4FD4-978D-5E5E51C981E6}"/>
                </a:ext>
              </a:extLst>
            </p:cNvPr>
            <p:cNvCxnSpPr>
              <a:cxnSpLocks/>
            </p:cNvCxnSpPr>
            <p:nvPr/>
          </p:nvCxnSpPr>
          <p:spPr>
            <a:xfrm>
              <a:off x="9544933" y="5185759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93" name="Freihandform: Form 92">
              <a:extLst>
                <a:ext uri="{FF2B5EF4-FFF2-40B4-BE49-F238E27FC236}">
                  <a16:creationId xmlns:a16="http://schemas.microsoft.com/office/drawing/2014/main" id="{2E4CDE20-6ED6-49CD-9564-1C221E834DA0}"/>
                </a:ext>
              </a:extLst>
            </p:cNvPr>
            <p:cNvSpPr/>
            <p:nvPr/>
          </p:nvSpPr>
          <p:spPr>
            <a:xfrm>
              <a:off x="9543911" y="3966333"/>
              <a:ext cx="969864" cy="1592525"/>
            </a:xfrm>
            <a:custGeom>
              <a:avLst/>
              <a:gdLst>
                <a:gd name="connsiteX0" fmla="*/ 0 w 1036966"/>
                <a:gd name="connsiteY0" fmla="*/ 1808480 h 2168813"/>
                <a:gd name="connsiteX1" fmla="*/ 596054 w 1036966"/>
                <a:gd name="connsiteY1" fmla="*/ 2167466 h 2168813"/>
                <a:gd name="connsiteX2" fmla="*/ 1029547 w 1036966"/>
                <a:gd name="connsiteY2" fmla="*/ 1693333 h 2168813"/>
                <a:gd name="connsiteX3" fmla="*/ 880534 w 1036966"/>
                <a:gd name="connsiteY3" fmla="*/ 548640 h 2168813"/>
                <a:gd name="connsiteX4" fmla="*/ 1022774 w 1036966"/>
                <a:gd name="connsiteY4" fmla="*/ 0 h 2168813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80534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53441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94081 w 1022774"/>
                <a:gd name="connsiteY3" fmla="*/ 1036320 h 2167487"/>
                <a:gd name="connsiteX4" fmla="*/ 1022774 w 1022774"/>
                <a:gd name="connsiteY4" fmla="*/ 0 h 2167487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8511"/>
                <a:gd name="connsiteY0" fmla="*/ 1266614 h 1625621"/>
                <a:gd name="connsiteX1" fmla="*/ 596054 w 948511"/>
                <a:gd name="connsiteY1" fmla="*/ 1625600 h 1625621"/>
                <a:gd name="connsiteX2" fmla="*/ 927947 w 948511"/>
                <a:gd name="connsiteY2" fmla="*/ 1253067 h 1625621"/>
                <a:gd name="connsiteX3" fmla="*/ 894081 w 948511"/>
                <a:gd name="connsiteY3" fmla="*/ 494454 h 1625621"/>
                <a:gd name="connsiteX4" fmla="*/ 819574 w 948511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7951"/>
                <a:gd name="connsiteY0" fmla="*/ 1266614 h 1625621"/>
                <a:gd name="connsiteX1" fmla="*/ 596054 w 947951"/>
                <a:gd name="connsiteY1" fmla="*/ 1625600 h 1625621"/>
                <a:gd name="connsiteX2" fmla="*/ 927947 w 947951"/>
                <a:gd name="connsiteY2" fmla="*/ 1253067 h 1625621"/>
                <a:gd name="connsiteX3" fmla="*/ 900855 w 947951"/>
                <a:gd name="connsiteY3" fmla="*/ 636694 h 1625621"/>
                <a:gd name="connsiteX4" fmla="*/ 819574 w 947951"/>
                <a:gd name="connsiteY4" fmla="*/ 0 h 1625621"/>
                <a:gd name="connsiteX0" fmla="*/ 0 w 922009"/>
                <a:gd name="connsiteY0" fmla="*/ 1266614 h 1626248"/>
                <a:gd name="connsiteX1" fmla="*/ 596054 w 922009"/>
                <a:gd name="connsiteY1" fmla="*/ 1625600 h 1626248"/>
                <a:gd name="connsiteX2" fmla="*/ 894080 w 922009"/>
                <a:gd name="connsiteY2" fmla="*/ 1334347 h 1626248"/>
                <a:gd name="connsiteX3" fmla="*/ 900855 w 922009"/>
                <a:gd name="connsiteY3" fmla="*/ 636694 h 1626248"/>
                <a:gd name="connsiteX4" fmla="*/ 819574 w 922009"/>
                <a:gd name="connsiteY4" fmla="*/ 0 h 1626248"/>
                <a:gd name="connsiteX0" fmla="*/ 0 w 932829"/>
                <a:gd name="connsiteY0" fmla="*/ 1266614 h 1626234"/>
                <a:gd name="connsiteX1" fmla="*/ 596054 w 932829"/>
                <a:gd name="connsiteY1" fmla="*/ 1625600 h 1626234"/>
                <a:gd name="connsiteX2" fmla="*/ 894080 w 932829"/>
                <a:gd name="connsiteY2" fmla="*/ 1334347 h 1626234"/>
                <a:gd name="connsiteX3" fmla="*/ 921175 w 932829"/>
                <a:gd name="connsiteY3" fmla="*/ 657014 h 1626234"/>
                <a:gd name="connsiteX4" fmla="*/ 819574 w 932829"/>
                <a:gd name="connsiteY4" fmla="*/ 0 h 1626234"/>
                <a:gd name="connsiteX0" fmla="*/ 0 w 938490"/>
                <a:gd name="connsiteY0" fmla="*/ 1266614 h 1626234"/>
                <a:gd name="connsiteX1" fmla="*/ 596054 w 938490"/>
                <a:gd name="connsiteY1" fmla="*/ 1625600 h 1626234"/>
                <a:gd name="connsiteX2" fmla="*/ 894080 w 938490"/>
                <a:gd name="connsiteY2" fmla="*/ 1334347 h 1626234"/>
                <a:gd name="connsiteX3" fmla="*/ 921175 w 938490"/>
                <a:gd name="connsiteY3" fmla="*/ 657014 h 1626234"/>
                <a:gd name="connsiteX4" fmla="*/ 819574 w 938490"/>
                <a:gd name="connsiteY4" fmla="*/ 0 h 1626234"/>
                <a:gd name="connsiteX0" fmla="*/ 0 w 970790"/>
                <a:gd name="connsiteY0" fmla="*/ 1266614 h 1626243"/>
                <a:gd name="connsiteX1" fmla="*/ 596054 w 970790"/>
                <a:gd name="connsiteY1" fmla="*/ 1625600 h 1626243"/>
                <a:gd name="connsiteX2" fmla="*/ 894080 w 970790"/>
                <a:gd name="connsiteY2" fmla="*/ 1334347 h 1626243"/>
                <a:gd name="connsiteX3" fmla="*/ 961815 w 970790"/>
                <a:gd name="connsiteY3" fmla="*/ 643467 h 1626243"/>
                <a:gd name="connsiteX4" fmla="*/ 819574 w 970790"/>
                <a:gd name="connsiteY4" fmla="*/ 0 h 1626243"/>
                <a:gd name="connsiteX0" fmla="*/ 0 w 969864"/>
                <a:gd name="connsiteY0" fmla="*/ 1266614 h 1592525"/>
                <a:gd name="connsiteX1" fmla="*/ 643467 w 969864"/>
                <a:gd name="connsiteY1" fmla="*/ 1591734 h 1592525"/>
                <a:gd name="connsiteX2" fmla="*/ 894080 w 969864"/>
                <a:gd name="connsiteY2" fmla="*/ 1334347 h 1592525"/>
                <a:gd name="connsiteX3" fmla="*/ 961815 w 969864"/>
                <a:gd name="connsiteY3" fmla="*/ 643467 h 1592525"/>
                <a:gd name="connsiteX4" fmla="*/ 819574 w 969864"/>
                <a:gd name="connsiteY4" fmla="*/ 0 h 1592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9864" h="1592525">
                  <a:moveTo>
                    <a:pt x="0" y="1266614"/>
                  </a:moveTo>
                  <a:cubicBezTo>
                    <a:pt x="212231" y="1455702"/>
                    <a:pt x="494454" y="1580445"/>
                    <a:pt x="643467" y="1591734"/>
                  </a:cubicBezTo>
                  <a:cubicBezTo>
                    <a:pt x="792480" y="1603023"/>
                    <a:pt x="841022" y="1492391"/>
                    <a:pt x="894080" y="1334347"/>
                  </a:cubicBezTo>
                  <a:cubicBezTo>
                    <a:pt x="947138" y="1176303"/>
                    <a:pt x="987780" y="859084"/>
                    <a:pt x="961815" y="643467"/>
                  </a:cubicBezTo>
                  <a:cubicBezTo>
                    <a:pt x="935850" y="427850"/>
                    <a:pt x="822395" y="248355"/>
                    <a:pt x="819574" y="0"/>
                  </a:cubicBezTo>
                </a:path>
              </a:pathLst>
            </a:cu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230" name="Textfeld 9229">
              <a:extLst>
                <a:ext uri="{FF2B5EF4-FFF2-40B4-BE49-F238E27FC236}">
                  <a16:creationId xmlns:a16="http://schemas.microsoft.com/office/drawing/2014/main" id="{43D78AB9-4F0D-4359-AD58-6DBA9C1A54B3}"/>
                </a:ext>
              </a:extLst>
            </p:cNvPr>
            <p:cNvSpPr txBox="1"/>
            <p:nvPr/>
          </p:nvSpPr>
          <p:spPr>
            <a:xfrm>
              <a:off x="9988954" y="5778048"/>
              <a:ext cx="1041375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Water depth</a:t>
              </a:r>
            </a:p>
          </p:txBody>
        </p:sp>
      </p:grpSp>
      <p:grpSp>
        <p:nvGrpSpPr>
          <p:cNvPr id="9234" name="Gruppieren 9233">
            <a:extLst>
              <a:ext uri="{FF2B5EF4-FFF2-40B4-BE49-F238E27FC236}">
                <a16:creationId xmlns:a16="http://schemas.microsoft.com/office/drawing/2014/main" id="{D0905678-B38E-4063-BE74-83AC1BBFF986}"/>
              </a:ext>
            </a:extLst>
          </p:cNvPr>
          <p:cNvGrpSpPr/>
          <p:nvPr/>
        </p:nvGrpSpPr>
        <p:grpSpPr>
          <a:xfrm>
            <a:off x="7058638" y="3966334"/>
            <a:ext cx="1806968" cy="2088713"/>
            <a:chOff x="7058638" y="3966334"/>
            <a:chExt cx="1806968" cy="2088713"/>
          </a:xfrm>
        </p:grpSpPr>
        <p:sp>
          <p:nvSpPr>
            <p:cNvPr id="120" name="Rechteck 119">
              <a:extLst>
                <a:ext uri="{FF2B5EF4-FFF2-40B4-BE49-F238E27FC236}">
                  <a16:creationId xmlns:a16="http://schemas.microsoft.com/office/drawing/2014/main" id="{489F929D-2298-4995-A0FC-236EDB56CD21}"/>
                </a:ext>
              </a:extLst>
            </p:cNvPr>
            <p:cNvSpPr/>
            <p:nvPr/>
          </p:nvSpPr>
          <p:spPr>
            <a:xfrm>
              <a:off x="7067378" y="5177203"/>
              <a:ext cx="898602" cy="298129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1" name="Rechteck 120">
              <a:extLst>
                <a:ext uri="{FF2B5EF4-FFF2-40B4-BE49-F238E27FC236}">
                  <a16:creationId xmlns:a16="http://schemas.microsoft.com/office/drawing/2014/main" id="{FEB9C200-33D0-4A77-80FF-8941077BD762}"/>
                </a:ext>
              </a:extLst>
            </p:cNvPr>
            <p:cNvSpPr/>
            <p:nvPr/>
          </p:nvSpPr>
          <p:spPr>
            <a:xfrm>
              <a:off x="7662967" y="3970115"/>
              <a:ext cx="303478" cy="602908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2" name="Rechteck 121">
              <a:extLst>
                <a:ext uri="{FF2B5EF4-FFF2-40B4-BE49-F238E27FC236}">
                  <a16:creationId xmlns:a16="http://schemas.microsoft.com/office/drawing/2014/main" id="{F9ED2D13-4648-4D65-AD7D-3DFFE92C3848}"/>
                </a:ext>
              </a:extLst>
            </p:cNvPr>
            <p:cNvSpPr/>
            <p:nvPr/>
          </p:nvSpPr>
          <p:spPr>
            <a:xfrm>
              <a:off x="7368328" y="5477267"/>
              <a:ext cx="595557" cy="295819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3" name="Rechteck 122">
              <a:extLst>
                <a:ext uri="{FF2B5EF4-FFF2-40B4-BE49-F238E27FC236}">
                  <a16:creationId xmlns:a16="http://schemas.microsoft.com/office/drawing/2014/main" id="{A3E11524-5F21-4D58-872E-8C7A2B1069D7}"/>
                </a:ext>
              </a:extLst>
            </p:cNvPr>
            <p:cNvSpPr/>
            <p:nvPr/>
          </p:nvSpPr>
          <p:spPr>
            <a:xfrm>
              <a:off x="7964379" y="4273724"/>
              <a:ext cx="296870" cy="1203537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7" name="Rechteck 56">
              <a:extLst>
                <a:ext uri="{FF2B5EF4-FFF2-40B4-BE49-F238E27FC236}">
                  <a16:creationId xmlns:a16="http://schemas.microsoft.com/office/drawing/2014/main" id="{271A827F-6EC1-48F1-A2E1-CAAD1678D42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064574" y="3971589"/>
              <a:ext cx="1800000" cy="1800000"/>
            </a:xfrm>
            <a:prstGeom prst="rect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8" name="Gerader Verbinder 57">
              <a:extLst>
                <a:ext uri="{FF2B5EF4-FFF2-40B4-BE49-F238E27FC236}">
                  <a16:creationId xmlns:a16="http://schemas.microsoft.com/office/drawing/2014/main" id="{EB8B838B-BD8B-432E-B28E-A2C67D297A94}"/>
                </a:ext>
              </a:extLst>
            </p:cNvPr>
            <p:cNvCxnSpPr>
              <a:cxnSpLocks/>
              <a:stCxn id="57" idx="2"/>
              <a:endCxn id="57" idx="0"/>
            </p:cNvCxnSpPr>
            <p:nvPr/>
          </p:nvCxnSpPr>
          <p:spPr>
            <a:xfrm flipV="1">
              <a:off x="7964574" y="3971589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9" name="Gerader Verbinder 58">
              <a:extLst>
                <a:ext uri="{FF2B5EF4-FFF2-40B4-BE49-F238E27FC236}">
                  <a16:creationId xmlns:a16="http://schemas.microsoft.com/office/drawing/2014/main" id="{AF38CEDD-A58D-4ADB-98B4-AD493BEBDCC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663161" y="3976289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Gerader Verbinder 59">
              <a:extLst>
                <a:ext uri="{FF2B5EF4-FFF2-40B4-BE49-F238E27FC236}">
                  <a16:creationId xmlns:a16="http://schemas.microsoft.com/office/drawing/2014/main" id="{F6B60DB4-6153-4CD5-9A28-04DA8EDACBE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365134" y="3968618"/>
              <a:ext cx="0" cy="18027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Gerader Verbinder 60">
              <a:extLst>
                <a:ext uri="{FF2B5EF4-FFF2-40B4-BE49-F238E27FC236}">
                  <a16:creationId xmlns:a16="http://schemas.microsoft.com/office/drawing/2014/main" id="{C38AA6B1-A074-479C-82DE-69F5076FFBE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560627" y="3978438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2" name="Gerader Verbinder 61">
              <a:extLst>
                <a:ext uri="{FF2B5EF4-FFF2-40B4-BE49-F238E27FC236}">
                  <a16:creationId xmlns:a16="http://schemas.microsoft.com/office/drawing/2014/main" id="{45146830-A2CC-406C-9BDA-56D62C5AAEB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262600" y="3970767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3" name="Gerader Verbinder 62">
              <a:extLst>
                <a:ext uri="{FF2B5EF4-FFF2-40B4-BE49-F238E27FC236}">
                  <a16:creationId xmlns:a16="http://schemas.microsoft.com/office/drawing/2014/main" id="{3C7B478A-A3E3-4502-9AB9-9797F3B10269}"/>
                </a:ext>
              </a:extLst>
            </p:cNvPr>
            <p:cNvCxnSpPr>
              <a:cxnSpLocks/>
              <a:stCxn id="57" idx="1"/>
              <a:endCxn id="57" idx="3"/>
            </p:cNvCxnSpPr>
            <p:nvPr/>
          </p:nvCxnSpPr>
          <p:spPr>
            <a:xfrm>
              <a:off x="7064574" y="4871589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Gerader Verbinder 63">
              <a:extLst>
                <a:ext uri="{FF2B5EF4-FFF2-40B4-BE49-F238E27FC236}">
                  <a16:creationId xmlns:a16="http://schemas.microsoft.com/office/drawing/2014/main" id="{C73E1B24-D286-4F1F-94EF-F1CA49EF8FDD}"/>
                </a:ext>
              </a:extLst>
            </p:cNvPr>
            <p:cNvCxnSpPr>
              <a:cxnSpLocks/>
            </p:cNvCxnSpPr>
            <p:nvPr/>
          </p:nvCxnSpPr>
          <p:spPr>
            <a:xfrm>
              <a:off x="7065606" y="4574497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5" name="Gerader Verbinder 64">
              <a:extLst>
                <a:ext uri="{FF2B5EF4-FFF2-40B4-BE49-F238E27FC236}">
                  <a16:creationId xmlns:a16="http://schemas.microsoft.com/office/drawing/2014/main" id="{6547F50B-F7E8-4C9B-B2D4-F55B48AF4E6F}"/>
                </a:ext>
              </a:extLst>
            </p:cNvPr>
            <p:cNvCxnSpPr>
              <a:cxnSpLocks/>
            </p:cNvCxnSpPr>
            <p:nvPr/>
          </p:nvCxnSpPr>
          <p:spPr>
            <a:xfrm>
              <a:off x="7059246" y="4272492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Gerader Verbinder 65">
              <a:extLst>
                <a:ext uri="{FF2B5EF4-FFF2-40B4-BE49-F238E27FC236}">
                  <a16:creationId xmlns:a16="http://schemas.microsoft.com/office/drawing/2014/main" id="{B34AD5A9-BE95-44C1-8E3B-1ECAD6C56171}"/>
                </a:ext>
              </a:extLst>
            </p:cNvPr>
            <p:cNvCxnSpPr>
              <a:cxnSpLocks/>
            </p:cNvCxnSpPr>
            <p:nvPr/>
          </p:nvCxnSpPr>
          <p:spPr>
            <a:xfrm>
              <a:off x="7059246" y="5475770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7" name="Gerader Verbinder 66">
              <a:extLst>
                <a:ext uri="{FF2B5EF4-FFF2-40B4-BE49-F238E27FC236}">
                  <a16:creationId xmlns:a16="http://schemas.microsoft.com/office/drawing/2014/main" id="{8DE63CB3-301A-4FAB-8E2F-12FC6AF6EFC0}"/>
                </a:ext>
              </a:extLst>
            </p:cNvPr>
            <p:cNvCxnSpPr>
              <a:cxnSpLocks/>
            </p:cNvCxnSpPr>
            <p:nvPr/>
          </p:nvCxnSpPr>
          <p:spPr>
            <a:xfrm>
              <a:off x="7059659" y="5173765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92" name="Freihandform: Form 91">
              <a:extLst>
                <a:ext uri="{FF2B5EF4-FFF2-40B4-BE49-F238E27FC236}">
                  <a16:creationId xmlns:a16="http://schemas.microsoft.com/office/drawing/2014/main" id="{0FA2E735-96F6-4D61-98A7-2B8D3D611FE7}"/>
                </a:ext>
              </a:extLst>
            </p:cNvPr>
            <p:cNvSpPr/>
            <p:nvPr/>
          </p:nvSpPr>
          <p:spPr>
            <a:xfrm>
              <a:off x="7058638" y="3966334"/>
              <a:ext cx="969864" cy="1592525"/>
            </a:xfrm>
            <a:custGeom>
              <a:avLst/>
              <a:gdLst>
                <a:gd name="connsiteX0" fmla="*/ 0 w 1036966"/>
                <a:gd name="connsiteY0" fmla="*/ 1808480 h 2168813"/>
                <a:gd name="connsiteX1" fmla="*/ 596054 w 1036966"/>
                <a:gd name="connsiteY1" fmla="*/ 2167466 h 2168813"/>
                <a:gd name="connsiteX2" fmla="*/ 1029547 w 1036966"/>
                <a:gd name="connsiteY2" fmla="*/ 1693333 h 2168813"/>
                <a:gd name="connsiteX3" fmla="*/ 880534 w 1036966"/>
                <a:gd name="connsiteY3" fmla="*/ 548640 h 2168813"/>
                <a:gd name="connsiteX4" fmla="*/ 1022774 w 1036966"/>
                <a:gd name="connsiteY4" fmla="*/ 0 h 2168813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80534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53441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94081 w 1022774"/>
                <a:gd name="connsiteY3" fmla="*/ 1036320 h 2167487"/>
                <a:gd name="connsiteX4" fmla="*/ 1022774 w 1022774"/>
                <a:gd name="connsiteY4" fmla="*/ 0 h 2167487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8511"/>
                <a:gd name="connsiteY0" fmla="*/ 1266614 h 1625621"/>
                <a:gd name="connsiteX1" fmla="*/ 596054 w 948511"/>
                <a:gd name="connsiteY1" fmla="*/ 1625600 h 1625621"/>
                <a:gd name="connsiteX2" fmla="*/ 927947 w 948511"/>
                <a:gd name="connsiteY2" fmla="*/ 1253067 h 1625621"/>
                <a:gd name="connsiteX3" fmla="*/ 894081 w 948511"/>
                <a:gd name="connsiteY3" fmla="*/ 494454 h 1625621"/>
                <a:gd name="connsiteX4" fmla="*/ 819574 w 948511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7951"/>
                <a:gd name="connsiteY0" fmla="*/ 1266614 h 1625621"/>
                <a:gd name="connsiteX1" fmla="*/ 596054 w 947951"/>
                <a:gd name="connsiteY1" fmla="*/ 1625600 h 1625621"/>
                <a:gd name="connsiteX2" fmla="*/ 927947 w 947951"/>
                <a:gd name="connsiteY2" fmla="*/ 1253067 h 1625621"/>
                <a:gd name="connsiteX3" fmla="*/ 900855 w 947951"/>
                <a:gd name="connsiteY3" fmla="*/ 636694 h 1625621"/>
                <a:gd name="connsiteX4" fmla="*/ 819574 w 947951"/>
                <a:gd name="connsiteY4" fmla="*/ 0 h 1625621"/>
                <a:gd name="connsiteX0" fmla="*/ 0 w 922009"/>
                <a:gd name="connsiteY0" fmla="*/ 1266614 h 1626248"/>
                <a:gd name="connsiteX1" fmla="*/ 596054 w 922009"/>
                <a:gd name="connsiteY1" fmla="*/ 1625600 h 1626248"/>
                <a:gd name="connsiteX2" fmla="*/ 894080 w 922009"/>
                <a:gd name="connsiteY2" fmla="*/ 1334347 h 1626248"/>
                <a:gd name="connsiteX3" fmla="*/ 900855 w 922009"/>
                <a:gd name="connsiteY3" fmla="*/ 636694 h 1626248"/>
                <a:gd name="connsiteX4" fmla="*/ 819574 w 922009"/>
                <a:gd name="connsiteY4" fmla="*/ 0 h 1626248"/>
                <a:gd name="connsiteX0" fmla="*/ 0 w 932829"/>
                <a:gd name="connsiteY0" fmla="*/ 1266614 h 1626234"/>
                <a:gd name="connsiteX1" fmla="*/ 596054 w 932829"/>
                <a:gd name="connsiteY1" fmla="*/ 1625600 h 1626234"/>
                <a:gd name="connsiteX2" fmla="*/ 894080 w 932829"/>
                <a:gd name="connsiteY2" fmla="*/ 1334347 h 1626234"/>
                <a:gd name="connsiteX3" fmla="*/ 921175 w 932829"/>
                <a:gd name="connsiteY3" fmla="*/ 657014 h 1626234"/>
                <a:gd name="connsiteX4" fmla="*/ 819574 w 932829"/>
                <a:gd name="connsiteY4" fmla="*/ 0 h 1626234"/>
                <a:gd name="connsiteX0" fmla="*/ 0 w 938490"/>
                <a:gd name="connsiteY0" fmla="*/ 1266614 h 1626234"/>
                <a:gd name="connsiteX1" fmla="*/ 596054 w 938490"/>
                <a:gd name="connsiteY1" fmla="*/ 1625600 h 1626234"/>
                <a:gd name="connsiteX2" fmla="*/ 894080 w 938490"/>
                <a:gd name="connsiteY2" fmla="*/ 1334347 h 1626234"/>
                <a:gd name="connsiteX3" fmla="*/ 921175 w 938490"/>
                <a:gd name="connsiteY3" fmla="*/ 657014 h 1626234"/>
                <a:gd name="connsiteX4" fmla="*/ 819574 w 938490"/>
                <a:gd name="connsiteY4" fmla="*/ 0 h 1626234"/>
                <a:gd name="connsiteX0" fmla="*/ 0 w 970790"/>
                <a:gd name="connsiteY0" fmla="*/ 1266614 h 1626243"/>
                <a:gd name="connsiteX1" fmla="*/ 596054 w 970790"/>
                <a:gd name="connsiteY1" fmla="*/ 1625600 h 1626243"/>
                <a:gd name="connsiteX2" fmla="*/ 894080 w 970790"/>
                <a:gd name="connsiteY2" fmla="*/ 1334347 h 1626243"/>
                <a:gd name="connsiteX3" fmla="*/ 961815 w 970790"/>
                <a:gd name="connsiteY3" fmla="*/ 643467 h 1626243"/>
                <a:gd name="connsiteX4" fmla="*/ 819574 w 970790"/>
                <a:gd name="connsiteY4" fmla="*/ 0 h 1626243"/>
                <a:gd name="connsiteX0" fmla="*/ 0 w 969864"/>
                <a:gd name="connsiteY0" fmla="*/ 1266614 h 1592525"/>
                <a:gd name="connsiteX1" fmla="*/ 643467 w 969864"/>
                <a:gd name="connsiteY1" fmla="*/ 1591734 h 1592525"/>
                <a:gd name="connsiteX2" fmla="*/ 894080 w 969864"/>
                <a:gd name="connsiteY2" fmla="*/ 1334347 h 1592525"/>
                <a:gd name="connsiteX3" fmla="*/ 961815 w 969864"/>
                <a:gd name="connsiteY3" fmla="*/ 643467 h 1592525"/>
                <a:gd name="connsiteX4" fmla="*/ 819574 w 969864"/>
                <a:gd name="connsiteY4" fmla="*/ 0 h 1592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9864" h="1592525">
                  <a:moveTo>
                    <a:pt x="0" y="1266614"/>
                  </a:moveTo>
                  <a:cubicBezTo>
                    <a:pt x="212231" y="1455702"/>
                    <a:pt x="494454" y="1580445"/>
                    <a:pt x="643467" y="1591734"/>
                  </a:cubicBezTo>
                  <a:cubicBezTo>
                    <a:pt x="792480" y="1603023"/>
                    <a:pt x="841022" y="1492391"/>
                    <a:pt x="894080" y="1334347"/>
                  </a:cubicBezTo>
                  <a:cubicBezTo>
                    <a:pt x="947138" y="1176303"/>
                    <a:pt x="987780" y="859084"/>
                    <a:pt x="961815" y="643467"/>
                  </a:cubicBezTo>
                  <a:cubicBezTo>
                    <a:pt x="935850" y="427850"/>
                    <a:pt x="822395" y="248355"/>
                    <a:pt x="819574" y="0"/>
                  </a:cubicBezTo>
                </a:path>
              </a:pathLst>
            </a:cu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9216" name="Gerade Verbindung mit Pfeil 9215">
              <a:extLst>
                <a:ext uri="{FF2B5EF4-FFF2-40B4-BE49-F238E27FC236}">
                  <a16:creationId xmlns:a16="http://schemas.microsoft.com/office/drawing/2014/main" id="{E4D1D217-293E-4C03-B2B1-72EF41537CE5}"/>
                </a:ext>
              </a:extLst>
            </p:cNvPr>
            <p:cNvCxnSpPr>
              <a:cxnSpLocks/>
            </p:cNvCxnSpPr>
            <p:nvPr/>
          </p:nvCxnSpPr>
          <p:spPr>
            <a:xfrm>
              <a:off x="7520702" y="4121013"/>
              <a:ext cx="14499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7" name="Gerade Verbindung mit Pfeil 96">
              <a:extLst>
                <a:ext uri="{FF2B5EF4-FFF2-40B4-BE49-F238E27FC236}">
                  <a16:creationId xmlns:a16="http://schemas.microsoft.com/office/drawing/2014/main" id="{87558F02-A870-4672-AFA3-8F450308939B}"/>
                </a:ext>
              </a:extLst>
            </p:cNvPr>
            <p:cNvCxnSpPr>
              <a:cxnSpLocks/>
            </p:cNvCxnSpPr>
            <p:nvPr/>
          </p:nvCxnSpPr>
          <p:spPr>
            <a:xfrm>
              <a:off x="7518168" y="4421051"/>
              <a:ext cx="14499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8" name="Gerade Verbindung mit Pfeil 97">
              <a:extLst>
                <a:ext uri="{FF2B5EF4-FFF2-40B4-BE49-F238E27FC236}">
                  <a16:creationId xmlns:a16="http://schemas.microsoft.com/office/drawing/2014/main" id="{F9B6D158-1468-4023-90AE-7F7003D8960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19581" y="4621075"/>
              <a:ext cx="110696" cy="100013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0" name="Gerade Verbindung mit Pfeil 99">
              <a:extLst>
                <a:ext uri="{FF2B5EF4-FFF2-40B4-BE49-F238E27FC236}">
                  <a16:creationId xmlns:a16="http://schemas.microsoft.com/office/drawing/2014/main" id="{DB29C50A-7F88-47AA-832C-A4AC8BD4F2AF}"/>
                </a:ext>
              </a:extLst>
            </p:cNvPr>
            <p:cNvCxnSpPr>
              <a:cxnSpLocks/>
            </p:cNvCxnSpPr>
            <p:nvPr/>
          </p:nvCxnSpPr>
          <p:spPr>
            <a:xfrm>
              <a:off x="7819581" y="5021125"/>
              <a:ext cx="110696" cy="11430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2" name="Gerade Verbindung mit Pfeil 101">
              <a:extLst>
                <a:ext uri="{FF2B5EF4-FFF2-40B4-BE49-F238E27FC236}">
                  <a16:creationId xmlns:a16="http://schemas.microsoft.com/office/drawing/2014/main" id="{B75909AE-DEE3-4AD3-BF3A-DF014BFA0A01}"/>
                </a:ext>
              </a:extLst>
            </p:cNvPr>
            <p:cNvCxnSpPr>
              <a:cxnSpLocks/>
            </p:cNvCxnSpPr>
            <p:nvPr/>
          </p:nvCxnSpPr>
          <p:spPr>
            <a:xfrm>
              <a:off x="7518168" y="5021125"/>
              <a:ext cx="0" cy="15264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4" name="Gerade Verbindung mit Pfeil 103">
              <a:extLst>
                <a:ext uri="{FF2B5EF4-FFF2-40B4-BE49-F238E27FC236}">
                  <a16:creationId xmlns:a16="http://schemas.microsoft.com/office/drawing/2014/main" id="{6967152A-14B4-4660-9A4D-50890DB482D9}"/>
                </a:ext>
              </a:extLst>
            </p:cNvPr>
            <p:cNvCxnSpPr>
              <a:cxnSpLocks/>
            </p:cNvCxnSpPr>
            <p:nvPr/>
          </p:nvCxnSpPr>
          <p:spPr>
            <a:xfrm>
              <a:off x="7220141" y="5021125"/>
              <a:ext cx="0" cy="15264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7" name="Gerade Verbindung mit Pfeil 106">
              <a:extLst>
                <a:ext uri="{FF2B5EF4-FFF2-40B4-BE49-F238E27FC236}">
                  <a16:creationId xmlns:a16="http://schemas.microsoft.com/office/drawing/2014/main" id="{2B2A0E3C-3776-48AD-B042-E77EE65F9B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220141" y="5521188"/>
              <a:ext cx="100536" cy="100012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9" name="Gerade Verbindung mit Pfeil 108">
              <a:extLst>
                <a:ext uri="{FF2B5EF4-FFF2-40B4-BE49-F238E27FC236}">
                  <a16:creationId xmlns:a16="http://schemas.microsoft.com/office/drawing/2014/main" id="{B23245AF-017F-4866-A29B-AD6BECF81DE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005951" y="5521188"/>
              <a:ext cx="111657" cy="100012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2" name="Gerade Verbindung mit Pfeil 111">
              <a:extLst>
                <a:ext uri="{FF2B5EF4-FFF2-40B4-BE49-F238E27FC236}">
                  <a16:creationId xmlns:a16="http://schemas.microsoft.com/office/drawing/2014/main" id="{8E2E9709-8714-47AF-BDD3-89D8E004FDE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62600" y="5321163"/>
              <a:ext cx="15303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4" name="Gerade Verbindung mit Pfeil 113">
              <a:extLst>
                <a:ext uri="{FF2B5EF4-FFF2-40B4-BE49-F238E27FC236}">
                  <a16:creationId xmlns:a16="http://schemas.microsoft.com/office/drawing/2014/main" id="{10DC3D05-50D8-407F-B031-A80A9E403A3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62600" y="5021125"/>
              <a:ext cx="15303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6" name="Gerade Verbindung mit Pfeil 115">
              <a:extLst>
                <a:ext uri="{FF2B5EF4-FFF2-40B4-BE49-F238E27FC236}">
                  <a16:creationId xmlns:a16="http://schemas.microsoft.com/office/drawing/2014/main" id="{CF288EFE-6015-4329-8313-376BB49E4DB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62600" y="4735375"/>
              <a:ext cx="15303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7" name="Gerade Verbindung mit Pfeil 116">
              <a:extLst>
                <a:ext uri="{FF2B5EF4-FFF2-40B4-BE49-F238E27FC236}">
                  <a16:creationId xmlns:a16="http://schemas.microsoft.com/office/drawing/2014/main" id="{CF8681B1-8C04-4A60-94C0-F1549463DF7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62600" y="4421051"/>
              <a:ext cx="15303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8" name="Gerade Verbindung mit Pfeil 117">
              <a:extLst>
                <a:ext uri="{FF2B5EF4-FFF2-40B4-BE49-F238E27FC236}">
                  <a16:creationId xmlns:a16="http://schemas.microsoft.com/office/drawing/2014/main" id="{F7FAE208-F540-4010-BF60-610AE9B2348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005951" y="4121013"/>
              <a:ext cx="111657" cy="11430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125" name="Textfeld 124">
              <a:extLst>
                <a:ext uri="{FF2B5EF4-FFF2-40B4-BE49-F238E27FC236}">
                  <a16:creationId xmlns:a16="http://schemas.microsoft.com/office/drawing/2014/main" id="{A01D4CB7-65D3-4152-94AC-FD2F64C457BB}"/>
                </a:ext>
              </a:extLst>
            </p:cNvPr>
            <p:cNvSpPr txBox="1"/>
            <p:nvPr/>
          </p:nvSpPr>
          <p:spPr>
            <a:xfrm>
              <a:off x="7323443" y="5778048"/>
              <a:ext cx="128432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Coast directions</a:t>
              </a:r>
            </a:p>
          </p:txBody>
        </p:sp>
      </p:grpSp>
      <p:grpSp>
        <p:nvGrpSpPr>
          <p:cNvPr id="9233" name="Gruppieren 9232">
            <a:extLst>
              <a:ext uri="{FF2B5EF4-FFF2-40B4-BE49-F238E27FC236}">
                <a16:creationId xmlns:a16="http://schemas.microsoft.com/office/drawing/2014/main" id="{04F06D8C-2F6D-47C6-89E8-DE01EEF4ACF7}"/>
              </a:ext>
            </a:extLst>
          </p:cNvPr>
          <p:cNvGrpSpPr/>
          <p:nvPr/>
        </p:nvGrpSpPr>
        <p:grpSpPr>
          <a:xfrm>
            <a:off x="9547397" y="1433880"/>
            <a:ext cx="1807435" cy="2079849"/>
            <a:chOff x="9547397" y="1433880"/>
            <a:chExt cx="1807435" cy="2079849"/>
          </a:xfrm>
        </p:grpSpPr>
        <p:sp>
          <p:nvSpPr>
            <p:cNvPr id="29" name="Rechteck 28">
              <a:extLst>
                <a:ext uri="{FF2B5EF4-FFF2-40B4-BE49-F238E27FC236}">
                  <a16:creationId xmlns:a16="http://schemas.microsoft.com/office/drawing/2014/main" id="{3E1D52B7-6134-4B90-A5E1-9B53622F3C46}"/>
                </a:ext>
              </a:extLst>
            </p:cNvPr>
            <p:cNvSpPr/>
            <p:nvPr/>
          </p:nvSpPr>
          <p:spPr>
            <a:xfrm>
              <a:off x="9556798" y="2640968"/>
              <a:ext cx="898602" cy="298129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echteck 29">
              <a:extLst>
                <a:ext uri="{FF2B5EF4-FFF2-40B4-BE49-F238E27FC236}">
                  <a16:creationId xmlns:a16="http://schemas.microsoft.com/office/drawing/2014/main" id="{659EDFD3-FBF8-47A5-8C95-4211523804FC}"/>
                </a:ext>
              </a:extLst>
            </p:cNvPr>
            <p:cNvSpPr/>
            <p:nvPr/>
          </p:nvSpPr>
          <p:spPr>
            <a:xfrm>
              <a:off x="10152387" y="1433880"/>
              <a:ext cx="303478" cy="602908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5FC880D2-D639-44F0-AD7C-4C15F4F3F1CE}"/>
                </a:ext>
              </a:extLst>
            </p:cNvPr>
            <p:cNvSpPr/>
            <p:nvPr/>
          </p:nvSpPr>
          <p:spPr>
            <a:xfrm>
              <a:off x="9857748" y="2941032"/>
              <a:ext cx="595557" cy="295819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echteck 33">
              <a:extLst>
                <a:ext uri="{FF2B5EF4-FFF2-40B4-BE49-F238E27FC236}">
                  <a16:creationId xmlns:a16="http://schemas.microsoft.com/office/drawing/2014/main" id="{58CF21C2-DEEE-44A4-A6C7-F5711A65FC24}"/>
                </a:ext>
              </a:extLst>
            </p:cNvPr>
            <p:cNvSpPr/>
            <p:nvPr/>
          </p:nvSpPr>
          <p:spPr>
            <a:xfrm>
              <a:off x="10453799" y="1737489"/>
              <a:ext cx="296870" cy="1203537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hteck 35">
              <a:extLst>
                <a:ext uri="{FF2B5EF4-FFF2-40B4-BE49-F238E27FC236}">
                  <a16:creationId xmlns:a16="http://schemas.microsoft.com/office/drawing/2014/main" id="{826513BB-74AD-4E73-9DAE-E0ADF59F5899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9553800" y="1436851"/>
              <a:ext cx="1800000" cy="1800000"/>
            </a:xfrm>
            <a:prstGeom prst="rect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Gerader Verbinder 36">
              <a:extLst>
                <a:ext uri="{FF2B5EF4-FFF2-40B4-BE49-F238E27FC236}">
                  <a16:creationId xmlns:a16="http://schemas.microsoft.com/office/drawing/2014/main" id="{F33152D3-4EAA-498A-B34E-E50AF1B4BFE8}"/>
                </a:ext>
              </a:extLst>
            </p:cNvPr>
            <p:cNvCxnSpPr>
              <a:cxnSpLocks/>
              <a:stCxn id="36" idx="2"/>
              <a:endCxn id="36" idx="0"/>
            </p:cNvCxnSpPr>
            <p:nvPr/>
          </p:nvCxnSpPr>
          <p:spPr>
            <a:xfrm flipV="1">
              <a:off x="10453800" y="1436851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Gerader Verbinder 37">
              <a:extLst>
                <a:ext uri="{FF2B5EF4-FFF2-40B4-BE49-F238E27FC236}">
                  <a16:creationId xmlns:a16="http://schemas.microsoft.com/office/drawing/2014/main" id="{51852A43-5CF3-4E7B-A12A-288303959A3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152387" y="1441551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Gerader Verbinder 38">
              <a:extLst>
                <a:ext uri="{FF2B5EF4-FFF2-40B4-BE49-F238E27FC236}">
                  <a16:creationId xmlns:a16="http://schemas.microsoft.com/office/drawing/2014/main" id="{1C2E607E-2596-4DBC-882D-8C44BBCE764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854360" y="1433880"/>
              <a:ext cx="0" cy="18027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Gerader Verbinder 39">
              <a:extLst>
                <a:ext uri="{FF2B5EF4-FFF2-40B4-BE49-F238E27FC236}">
                  <a16:creationId xmlns:a16="http://schemas.microsoft.com/office/drawing/2014/main" id="{6C82C6EE-1078-4D7E-B935-9FAB048D596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049853" y="1443700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Gerader Verbinder 40">
              <a:extLst>
                <a:ext uri="{FF2B5EF4-FFF2-40B4-BE49-F238E27FC236}">
                  <a16:creationId xmlns:a16="http://schemas.microsoft.com/office/drawing/2014/main" id="{097F847B-5EC8-4801-9A0B-39365E78C4A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751826" y="1436029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2" name="Gerader Verbinder 41">
              <a:extLst>
                <a:ext uri="{FF2B5EF4-FFF2-40B4-BE49-F238E27FC236}">
                  <a16:creationId xmlns:a16="http://schemas.microsoft.com/office/drawing/2014/main" id="{05739E72-029D-44CE-9A47-42BF5535838E}"/>
                </a:ext>
              </a:extLst>
            </p:cNvPr>
            <p:cNvCxnSpPr>
              <a:cxnSpLocks/>
              <a:stCxn id="36" idx="1"/>
              <a:endCxn id="36" idx="3"/>
            </p:cNvCxnSpPr>
            <p:nvPr/>
          </p:nvCxnSpPr>
          <p:spPr>
            <a:xfrm>
              <a:off x="9553800" y="2336851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Gerader Verbinder 42">
              <a:extLst>
                <a:ext uri="{FF2B5EF4-FFF2-40B4-BE49-F238E27FC236}">
                  <a16:creationId xmlns:a16="http://schemas.microsoft.com/office/drawing/2014/main" id="{50EBFC22-E110-48C7-9808-B3C1A0C9BA8F}"/>
                </a:ext>
              </a:extLst>
            </p:cNvPr>
            <p:cNvCxnSpPr>
              <a:cxnSpLocks/>
            </p:cNvCxnSpPr>
            <p:nvPr/>
          </p:nvCxnSpPr>
          <p:spPr>
            <a:xfrm>
              <a:off x="9554832" y="2039759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4" name="Gerader Verbinder 43">
              <a:extLst>
                <a:ext uri="{FF2B5EF4-FFF2-40B4-BE49-F238E27FC236}">
                  <a16:creationId xmlns:a16="http://schemas.microsoft.com/office/drawing/2014/main" id="{05073A22-3E77-4E34-BAD9-20005472F112}"/>
                </a:ext>
              </a:extLst>
            </p:cNvPr>
            <p:cNvCxnSpPr>
              <a:cxnSpLocks/>
            </p:cNvCxnSpPr>
            <p:nvPr/>
          </p:nvCxnSpPr>
          <p:spPr>
            <a:xfrm>
              <a:off x="9548472" y="1737754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Gerader Verbinder 44">
              <a:extLst>
                <a:ext uri="{FF2B5EF4-FFF2-40B4-BE49-F238E27FC236}">
                  <a16:creationId xmlns:a16="http://schemas.microsoft.com/office/drawing/2014/main" id="{41D6F21F-281E-4834-B2DC-DE7D8DE3D409}"/>
                </a:ext>
              </a:extLst>
            </p:cNvPr>
            <p:cNvCxnSpPr>
              <a:cxnSpLocks/>
            </p:cNvCxnSpPr>
            <p:nvPr/>
          </p:nvCxnSpPr>
          <p:spPr>
            <a:xfrm>
              <a:off x="9548472" y="2941032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Gerader Verbinder 45">
              <a:extLst>
                <a:ext uri="{FF2B5EF4-FFF2-40B4-BE49-F238E27FC236}">
                  <a16:creationId xmlns:a16="http://schemas.microsoft.com/office/drawing/2014/main" id="{75A19980-4782-4ADF-A66D-EDA2FC9F065E}"/>
                </a:ext>
              </a:extLst>
            </p:cNvPr>
            <p:cNvCxnSpPr>
              <a:cxnSpLocks/>
            </p:cNvCxnSpPr>
            <p:nvPr/>
          </p:nvCxnSpPr>
          <p:spPr>
            <a:xfrm>
              <a:off x="9548885" y="2639027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47" name="Freihandform: Form 46">
              <a:extLst>
                <a:ext uri="{FF2B5EF4-FFF2-40B4-BE49-F238E27FC236}">
                  <a16:creationId xmlns:a16="http://schemas.microsoft.com/office/drawing/2014/main" id="{AB6C6CA8-551B-4A75-B90B-499157933258}"/>
                </a:ext>
              </a:extLst>
            </p:cNvPr>
            <p:cNvSpPr/>
            <p:nvPr/>
          </p:nvSpPr>
          <p:spPr>
            <a:xfrm>
              <a:off x="9547397" y="1436055"/>
              <a:ext cx="969864" cy="1592525"/>
            </a:xfrm>
            <a:custGeom>
              <a:avLst/>
              <a:gdLst>
                <a:gd name="connsiteX0" fmla="*/ 0 w 1036966"/>
                <a:gd name="connsiteY0" fmla="*/ 1808480 h 2168813"/>
                <a:gd name="connsiteX1" fmla="*/ 596054 w 1036966"/>
                <a:gd name="connsiteY1" fmla="*/ 2167466 h 2168813"/>
                <a:gd name="connsiteX2" fmla="*/ 1029547 w 1036966"/>
                <a:gd name="connsiteY2" fmla="*/ 1693333 h 2168813"/>
                <a:gd name="connsiteX3" fmla="*/ 880534 w 1036966"/>
                <a:gd name="connsiteY3" fmla="*/ 548640 h 2168813"/>
                <a:gd name="connsiteX4" fmla="*/ 1022774 w 1036966"/>
                <a:gd name="connsiteY4" fmla="*/ 0 h 2168813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80534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53441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94081 w 1022774"/>
                <a:gd name="connsiteY3" fmla="*/ 1036320 h 2167487"/>
                <a:gd name="connsiteX4" fmla="*/ 1022774 w 1022774"/>
                <a:gd name="connsiteY4" fmla="*/ 0 h 2167487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8511"/>
                <a:gd name="connsiteY0" fmla="*/ 1266614 h 1625621"/>
                <a:gd name="connsiteX1" fmla="*/ 596054 w 948511"/>
                <a:gd name="connsiteY1" fmla="*/ 1625600 h 1625621"/>
                <a:gd name="connsiteX2" fmla="*/ 927947 w 948511"/>
                <a:gd name="connsiteY2" fmla="*/ 1253067 h 1625621"/>
                <a:gd name="connsiteX3" fmla="*/ 894081 w 948511"/>
                <a:gd name="connsiteY3" fmla="*/ 494454 h 1625621"/>
                <a:gd name="connsiteX4" fmla="*/ 819574 w 948511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7951"/>
                <a:gd name="connsiteY0" fmla="*/ 1266614 h 1625621"/>
                <a:gd name="connsiteX1" fmla="*/ 596054 w 947951"/>
                <a:gd name="connsiteY1" fmla="*/ 1625600 h 1625621"/>
                <a:gd name="connsiteX2" fmla="*/ 927947 w 947951"/>
                <a:gd name="connsiteY2" fmla="*/ 1253067 h 1625621"/>
                <a:gd name="connsiteX3" fmla="*/ 900855 w 947951"/>
                <a:gd name="connsiteY3" fmla="*/ 636694 h 1625621"/>
                <a:gd name="connsiteX4" fmla="*/ 819574 w 947951"/>
                <a:gd name="connsiteY4" fmla="*/ 0 h 1625621"/>
                <a:gd name="connsiteX0" fmla="*/ 0 w 922009"/>
                <a:gd name="connsiteY0" fmla="*/ 1266614 h 1626248"/>
                <a:gd name="connsiteX1" fmla="*/ 596054 w 922009"/>
                <a:gd name="connsiteY1" fmla="*/ 1625600 h 1626248"/>
                <a:gd name="connsiteX2" fmla="*/ 894080 w 922009"/>
                <a:gd name="connsiteY2" fmla="*/ 1334347 h 1626248"/>
                <a:gd name="connsiteX3" fmla="*/ 900855 w 922009"/>
                <a:gd name="connsiteY3" fmla="*/ 636694 h 1626248"/>
                <a:gd name="connsiteX4" fmla="*/ 819574 w 922009"/>
                <a:gd name="connsiteY4" fmla="*/ 0 h 1626248"/>
                <a:gd name="connsiteX0" fmla="*/ 0 w 932829"/>
                <a:gd name="connsiteY0" fmla="*/ 1266614 h 1626234"/>
                <a:gd name="connsiteX1" fmla="*/ 596054 w 932829"/>
                <a:gd name="connsiteY1" fmla="*/ 1625600 h 1626234"/>
                <a:gd name="connsiteX2" fmla="*/ 894080 w 932829"/>
                <a:gd name="connsiteY2" fmla="*/ 1334347 h 1626234"/>
                <a:gd name="connsiteX3" fmla="*/ 921175 w 932829"/>
                <a:gd name="connsiteY3" fmla="*/ 657014 h 1626234"/>
                <a:gd name="connsiteX4" fmla="*/ 819574 w 932829"/>
                <a:gd name="connsiteY4" fmla="*/ 0 h 1626234"/>
                <a:gd name="connsiteX0" fmla="*/ 0 w 938490"/>
                <a:gd name="connsiteY0" fmla="*/ 1266614 h 1626234"/>
                <a:gd name="connsiteX1" fmla="*/ 596054 w 938490"/>
                <a:gd name="connsiteY1" fmla="*/ 1625600 h 1626234"/>
                <a:gd name="connsiteX2" fmla="*/ 894080 w 938490"/>
                <a:gd name="connsiteY2" fmla="*/ 1334347 h 1626234"/>
                <a:gd name="connsiteX3" fmla="*/ 921175 w 938490"/>
                <a:gd name="connsiteY3" fmla="*/ 657014 h 1626234"/>
                <a:gd name="connsiteX4" fmla="*/ 819574 w 938490"/>
                <a:gd name="connsiteY4" fmla="*/ 0 h 1626234"/>
                <a:gd name="connsiteX0" fmla="*/ 0 w 970790"/>
                <a:gd name="connsiteY0" fmla="*/ 1266614 h 1626243"/>
                <a:gd name="connsiteX1" fmla="*/ 596054 w 970790"/>
                <a:gd name="connsiteY1" fmla="*/ 1625600 h 1626243"/>
                <a:gd name="connsiteX2" fmla="*/ 894080 w 970790"/>
                <a:gd name="connsiteY2" fmla="*/ 1334347 h 1626243"/>
                <a:gd name="connsiteX3" fmla="*/ 961815 w 970790"/>
                <a:gd name="connsiteY3" fmla="*/ 643467 h 1626243"/>
                <a:gd name="connsiteX4" fmla="*/ 819574 w 970790"/>
                <a:gd name="connsiteY4" fmla="*/ 0 h 1626243"/>
                <a:gd name="connsiteX0" fmla="*/ 0 w 969864"/>
                <a:gd name="connsiteY0" fmla="*/ 1266614 h 1592525"/>
                <a:gd name="connsiteX1" fmla="*/ 643467 w 969864"/>
                <a:gd name="connsiteY1" fmla="*/ 1591734 h 1592525"/>
                <a:gd name="connsiteX2" fmla="*/ 894080 w 969864"/>
                <a:gd name="connsiteY2" fmla="*/ 1334347 h 1592525"/>
                <a:gd name="connsiteX3" fmla="*/ 961815 w 969864"/>
                <a:gd name="connsiteY3" fmla="*/ 643467 h 1592525"/>
                <a:gd name="connsiteX4" fmla="*/ 819574 w 969864"/>
                <a:gd name="connsiteY4" fmla="*/ 0 h 1592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9864" h="1592525">
                  <a:moveTo>
                    <a:pt x="0" y="1266614"/>
                  </a:moveTo>
                  <a:cubicBezTo>
                    <a:pt x="212231" y="1455702"/>
                    <a:pt x="494454" y="1580445"/>
                    <a:pt x="643467" y="1591734"/>
                  </a:cubicBezTo>
                  <a:cubicBezTo>
                    <a:pt x="792480" y="1603023"/>
                    <a:pt x="841022" y="1492391"/>
                    <a:pt x="894080" y="1334347"/>
                  </a:cubicBezTo>
                  <a:cubicBezTo>
                    <a:pt x="947138" y="1176303"/>
                    <a:pt x="987780" y="859084"/>
                    <a:pt x="961815" y="643467"/>
                  </a:cubicBezTo>
                  <a:cubicBezTo>
                    <a:pt x="935850" y="427850"/>
                    <a:pt x="822395" y="248355"/>
                    <a:pt x="819574" y="0"/>
                  </a:cubicBezTo>
                </a:path>
              </a:pathLst>
            </a:cu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6" name="Textfeld 125">
              <a:extLst>
                <a:ext uri="{FF2B5EF4-FFF2-40B4-BE49-F238E27FC236}">
                  <a16:creationId xmlns:a16="http://schemas.microsoft.com/office/drawing/2014/main" id="{9261B9A4-60A8-49F7-8832-FCB2FB816246}"/>
                </a:ext>
              </a:extLst>
            </p:cNvPr>
            <p:cNvSpPr txBox="1"/>
            <p:nvPr/>
          </p:nvSpPr>
          <p:spPr>
            <a:xfrm>
              <a:off x="9718538" y="3236730"/>
              <a:ext cx="148951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Coast intersections</a:t>
              </a:r>
            </a:p>
          </p:txBody>
        </p:sp>
      </p:grpSp>
      <p:grpSp>
        <p:nvGrpSpPr>
          <p:cNvPr id="9232" name="Gruppieren 9231">
            <a:extLst>
              <a:ext uri="{FF2B5EF4-FFF2-40B4-BE49-F238E27FC236}">
                <a16:creationId xmlns:a16="http://schemas.microsoft.com/office/drawing/2014/main" id="{47A9D2F1-06A5-4544-A76B-ADF35B484A65}"/>
              </a:ext>
            </a:extLst>
          </p:cNvPr>
          <p:cNvGrpSpPr/>
          <p:nvPr/>
        </p:nvGrpSpPr>
        <p:grpSpPr>
          <a:xfrm>
            <a:off x="7061765" y="1437240"/>
            <a:ext cx="1807793" cy="2083812"/>
            <a:chOff x="7061765" y="1437240"/>
            <a:chExt cx="1807793" cy="2083812"/>
          </a:xfrm>
        </p:grpSpPr>
        <p:sp>
          <p:nvSpPr>
            <p:cNvPr id="91" name="Freihandform: Form 90">
              <a:extLst>
                <a:ext uri="{FF2B5EF4-FFF2-40B4-BE49-F238E27FC236}">
                  <a16:creationId xmlns:a16="http://schemas.microsoft.com/office/drawing/2014/main" id="{EA4EB81E-9E17-40FE-9106-53A563642876}"/>
                </a:ext>
              </a:extLst>
            </p:cNvPr>
            <p:cNvSpPr/>
            <p:nvPr/>
          </p:nvSpPr>
          <p:spPr>
            <a:xfrm>
              <a:off x="7061765" y="1439296"/>
              <a:ext cx="969864" cy="1592525"/>
            </a:xfrm>
            <a:custGeom>
              <a:avLst/>
              <a:gdLst>
                <a:gd name="connsiteX0" fmla="*/ 0 w 1036966"/>
                <a:gd name="connsiteY0" fmla="*/ 1808480 h 2168813"/>
                <a:gd name="connsiteX1" fmla="*/ 596054 w 1036966"/>
                <a:gd name="connsiteY1" fmla="*/ 2167466 h 2168813"/>
                <a:gd name="connsiteX2" fmla="*/ 1029547 w 1036966"/>
                <a:gd name="connsiteY2" fmla="*/ 1693333 h 2168813"/>
                <a:gd name="connsiteX3" fmla="*/ 880534 w 1036966"/>
                <a:gd name="connsiteY3" fmla="*/ 548640 h 2168813"/>
                <a:gd name="connsiteX4" fmla="*/ 1022774 w 1036966"/>
                <a:gd name="connsiteY4" fmla="*/ 0 h 2168813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80534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53441 w 1022774"/>
                <a:gd name="connsiteY3" fmla="*/ 548640 h 2167487"/>
                <a:gd name="connsiteX4" fmla="*/ 1022774 w 1022774"/>
                <a:gd name="connsiteY4" fmla="*/ 0 h 2167487"/>
                <a:gd name="connsiteX0" fmla="*/ 0 w 1022774"/>
                <a:gd name="connsiteY0" fmla="*/ 1808480 h 2167487"/>
                <a:gd name="connsiteX1" fmla="*/ 596054 w 1022774"/>
                <a:gd name="connsiteY1" fmla="*/ 2167466 h 2167487"/>
                <a:gd name="connsiteX2" fmla="*/ 927947 w 1022774"/>
                <a:gd name="connsiteY2" fmla="*/ 1794933 h 2167487"/>
                <a:gd name="connsiteX3" fmla="*/ 894081 w 1022774"/>
                <a:gd name="connsiteY3" fmla="*/ 1036320 h 2167487"/>
                <a:gd name="connsiteX4" fmla="*/ 1022774 w 1022774"/>
                <a:gd name="connsiteY4" fmla="*/ 0 h 2167487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8511"/>
                <a:gd name="connsiteY0" fmla="*/ 1266614 h 1625621"/>
                <a:gd name="connsiteX1" fmla="*/ 596054 w 948511"/>
                <a:gd name="connsiteY1" fmla="*/ 1625600 h 1625621"/>
                <a:gd name="connsiteX2" fmla="*/ 927947 w 948511"/>
                <a:gd name="connsiteY2" fmla="*/ 1253067 h 1625621"/>
                <a:gd name="connsiteX3" fmla="*/ 894081 w 948511"/>
                <a:gd name="connsiteY3" fmla="*/ 494454 h 1625621"/>
                <a:gd name="connsiteX4" fmla="*/ 819574 w 948511"/>
                <a:gd name="connsiteY4" fmla="*/ 0 h 1625621"/>
                <a:gd name="connsiteX0" fmla="*/ 0 w 946202"/>
                <a:gd name="connsiteY0" fmla="*/ 1266614 h 1625621"/>
                <a:gd name="connsiteX1" fmla="*/ 596054 w 946202"/>
                <a:gd name="connsiteY1" fmla="*/ 1625600 h 1625621"/>
                <a:gd name="connsiteX2" fmla="*/ 927947 w 946202"/>
                <a:gd name="connsiteY2" fmla="*/ 1253067 h 1625621"/>
                <a:gd name="connsiteX3" fmla="*/ 894081 w 946202"/>
                <a:gd name="connsiteY3" fmla="*/ 494454 h 1625621"/>
                <a:gd name="connsiteX4" fmla="*/ 819574 w 946202"/>
                <a:gd name="connsiteY4" fmla="*/ 0 h 1625621"/>
                <a:gd name="connsiteX0" fmla="*/ 0 w 947951"/>
                <a:gd name="connsiteY0" fmla="*/ 1266614 h 1625621"/>
                <a:gd name="connsiteX1" fmla="*/ 596054 w 947951"/>
                <a:gd name="connsiteY1" fmla="*/ 1625600 h 1625621"/>
                <a:gd name="connsiteX2" fmla="*/ 927947 w 947951"/>
                <a:gd name="connsiteY2" fmla="*/ 1253067 h 1625621"/>
                <a:gd name="connsiteX3" fmla="*/ 900855 w 947951"/>
                <a:gd name="connsiteY3" fmla="*/ 636694 h 1625621"/>
                <a:gd name="connsiteX4" fmla="*/ 819574 w 947951"/>
                <a:gd name="connsiteY4" fmla="*/ 0 h 1625621"/>
                <a:gd name="connsiteX0" fmla="*/ 0 w 922009"/>
                <a:gd name="connsiteY0" fmla="*/ 1266614 h 1626248"/>
                <a:gd name="connsiteX1" fmla="*/ 596054 w 922009"/>
                <a:gd name="connsiteY1" fmla="*/ 1625600 h 1626248"/>
                <a:gd name="connsiteX2" fmla="*/ 894080 w 922009"/>
                <a:gd name="connsiteY2" fmla="*/ 1334347 h 1626248"/>
                <a:gd name="connsiteX3" fmla="*/ 900855 w 922009"/>
                <a:gd name="connsiteY3" fmla="*/ 636694 h 1626248"/>
                <a:gd name="connsiteX4" fmla="*/ 819574 w 922009"/>
                <a:gd name="connsiteY4" fmla="*/ 0 h 1626248"/>
                <a:gd name="connsiteX0" fmla="*/ 0 w 932829"/>
                <a:gd name="connsiteY0" fmla="*/ 1266614 h 1626234"/>
                <a:gd name="connsiteX1" fmla="*/ 596054 w 932829"/>
                <a:gd name="connsiteY1" fmla="*/ 1625600 h 1626234"/>
                <a:gd name="connsiteX2" fmla="*/ 894080 w 932829"/>
                <a:gd name="connsiteY2" fmla="*/ 1334347 h 1626234"/>
                <a:gd name="connsiteX3" fmla="*/ 921175 w 932829"/>
                <a:gd name="connsiteY3" fmla="*/ 657014 h 1626234"/>
                <a:gd name="connsiteX4" fmla="*/ 819574 w 932829"/>
                <a:gd name="connsiteY4" fmla="*/ 0 h 1626234"/>
                <a:gd name="connsiteX0" fmla="*/ 0 w 938490"/>
                <a:gd name="connsiteY0" fmla="*/ 1266614 h 1626234"/>
                <a:gd name="connsiteX1" fmla="*/ 596054 w 938490"/>
                <a:gd name="connsiteY1" fmla="*/ 1625600 h 1626234"/>
                <a:gd name="connsiteX2" fmla="*/ 894080 w 938490"/>
                <a:gd name="connsiteY2" fmla="*/ 1334347 h 1626234"/>
                <a:gd name="connsiteX3" fmla="*/ 921175 w 938490"/>
                <a:gd name="connsiteY3" fmla="*/ 657014 h 1626234"/>
                <a:gd name="connsiteX4" fmla="*/ 819574 w 938490"/>
                <a:gd name="connsiteY4" fmla="*/ 0 h 1626234"/>
                <a:gd name="connsiteX0" fmla="*/ 0 w 970790"/>
                <a:gd name="connsiteY0" fmla="*/ 1266614 h 1626243"/>
                <a:gd name="connsiteX1" fmla="*/ 596054 w 970790"/>
                <a:gd name="connsiteY1" fmla="*/ 1625600 h 1626243"/>
                <a:gd name="connsiteX2" fmla="*/ 894080 w 970790"/>
                <a:gd name="connsiteY2" fmla="*/ 1334347 h 1626243"/>
                <a:gd name="connsiteX3" fmla="*/ 961815 w 970790"/>
                <a:gd name="connsiteY3" fmla="*/ 643467 h 1626243"/>
                <a:gd name="connsiteX4" fmla="*/ 819574 w 970790"/>
                <a:gd name="connsiteY4" fmla="*/ 0 h 1626243"/>
                <a:gd name="connsiteX0" fmla="*/ 0 w 969864"/>
                <a:gd name="connsiteY0" fmla="*/ 1266614 h 1592525"/>
                <a:gd name="connsiteX1" fmla="*/ 643467 w 969864"/>
                <a:gd name="connsiteY1" fmla="*/ 1591734 h 1592525"/>
                <a:gd name="connsiteX2" fmla="*/ 894080 w 969864"/>
                <a:gd name="connsiteY2" fmla="*/ 1334347 h 1592525"/>
                <a:gd name="connsiteX3" fmla="*/ 961815 w 969864"/>
                <a:gd name="connsiteY3" fmla="*/ 643467 h 1592525"/>
                <a:gd name="connsiteX4" fmla="*/ 819574 w 969864"/>
                <a:gd name="connsiteY4" fmla="*/ 0 h 1592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9864" h="1592525">
                  <a:moveTo>
                    <a:pt x="0" y="1266614"/>
                  </a:moveTo>
                  <a:cubicBezTo>
                    <a:pt x="212231" y="1455702"/>
                    <a:pt x="494454" y="1580445"/>
                    <a:pt x="643467" y="1591734"/>
                  </a:cubicBezTo>
                  <a:cubicBezTo>
                    <a:pt x="792480" y="1603023"/>
                    <a:pt x="841022" y="1492391"/>
                    <a:pt x="894080" y="1334347"/>
                  </a:cubicBezTo>
                  <a:cubicBezTo>
                    <a:pt x="947138" y="1176303"/>
                    <a:pt x="987780" y="859084"/>
                    <a:pt x="961815" y="643467"/>
                  </a:cubicBezTo>
                  <a:cubicBezTo>
                    <a:pt x="935850" y="427850"/>
                    <a:pt x="822395" y="248355"/>
                    <a:pt x="819574" y="0"/>
                  </a:cubicBezTo>
                </a:path>
              </a:pathLst>
            </a:cu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9B3D5419-C113-472E-9A90-A42F303DC99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068526" y="1440211"/>
              <a:ext cx="1800000" cy="18000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231" name="Freihandform: Form 9230">
              <a:extLst>
                <a:ext uri="{FF2B5EF4-FFF2-40B4-BE49-F238E27FC236}">
                  <a16:creationId xmlns:a16="http://schemas.microsoft.com/office/drawing/2014/main" id="{678545C7-A07A-43E8-83DA-F8F85E7EF47D}"/>
                </a:ext>
              </a:extLst>
            </p:cNvPr>
            <p:cNvSpPr/>
            <p:nvPr/>
          </p:nvSpPr>
          <p:spPr>
            <a:xfrm>
              <a:off x="7063502" y="1439726"/>
              <a:ext cx="970041" cy="1596739"/>
            </a:xfrm>
            <a:custGeom>
              <a:avLst/>
              <a:gdLst>
                <a:gd name="connsiteX0" fmla="*/ 0 w 933450"/>
                <a:gd name="connsiteY0" fmla="*/ 1263650 h 1593850"/>
                <a:gd name="connsiteX1" fmla="*/ 603250 w 933450"/>
                <a:gd name="connsiteY1" fmla="*/ 1593850 h 1593850"/>
                <a:gd name="connsiteX2" fmla="*/ 876300 w 933450"/>
                <a:gd name="connsiteY2" fmla="*/ 1384300 h 1593850"/>
                <a:gd name="connsiteX3" fmla="*/ 933450 w 933450"/>
                <a:gd name="connsiteY3" fmla="*/ 488950 h 1593850"/>
                <a:gd name="connsiteX4" fmla="*/ 819150 w 933450"/>
                <a:gd name="connsiteY4" fmla="*/ 12700 h 1593850"/>
                <a:gd name="connsiteX5" fmla="*/ 6350 w 933450"/>
                <a:gd name="connsiteY5" fmla="*/ 0 h 1593850"/>
                <a:gd name="connsiteX6" fmla="*/ 0 w 933450"/>
                <a:gd name="connsiteY6" fmla="*/ 1263650 h 1593850"/>
                <a:gd name="connsiteX0" fmla="*/ 0 w 933450"/>
                <a:gd name="connsiteY0" fmla="*/ 1263650 h 1593850"/>
                <a:gd name="connsiteX1" fmla="*/ 603250 w 933450"/>
                <a:gd name="connsiteY1" fmla="*/ 1593850 h 1593850"/>
                <a:gd name="connsiteX2" fmla="*/ 876300 w 933450"/>
                <a:gd name="connsiteY2" fmla="*/ 1384300 h 1593850"/>
                <a:gd name="connsiteX3" fmla="*/ 933450 w 933450"/>
                <a:gd name="connsiteY3" fmla="*/ 488950 h 1593850"/>
                <a:gd name="connsiteX4" fmla="*/ 819150 w 933450"/>
                <a:gd name="connsiteY4" fmla="*/ 12700 h 1593850"/>
                <a:gd name="connsiteX5" fmla="*/ 6350 w 933450"/>
                <a:gd name="connsiteY5" fmla="*/ 0 h 1593850"/>
                <a:gd name="connsiteX6" fmla="*/ 0 w 933450"/>
                <a:gd name="connsiteY6" fmla="*/ 1263650 h 1593850"/>
                <a:gd name="connsiteX0" fmla="*/ 0 w 933450"/>
                <a:gd name="connsiteY0" fmla="*/ 1263650 h 1503362"/>
                <a:gd name="connsiteX1" fmla="*/ 603250 w 933450"/>
                <a:gd name="connsiteY1" fmla="*/ 1503362 h 1503362"/>
                <a:gd name="connsiteX2" fmla="*/ 876300 w 933450"/>
                <a:gd name="connsiteY2" fmla="*/ 1384300 h 1503362"/>
                <a:gd name="connsiteX3" fmla="*/ 933450 w 933450"/>
                <a:gd name="connsiteY3" fmla="*/ 488950 h 1503362"/>
                <a:gd name="connsiteX4" fmla="*/ 819150 w 933450"/>
                <a:gd name="connsiteY4" fmla="*/ 12700 h 1503362"/>
                <a:gd name="connsiteX5" fmla="*/ 6350 w 933450"/>
                <a:gd name="connsiteY5" fmla="*/ 0 h 1503362"/>
                <a:gd name="connsiteX6" fmla="*/ 0 w 933450"/>
                <a:gd name="connsiteY6" fmla="*/ 1263650 h 1503362"/>
                <a:gd name="connsiteX0" fmla="*/ 0 w 933450"/>
                <a:gd name="connsiteY0" fmla="*/ 1263650 h 1591468"/>
                <a:gd name="connsiteX1" fmla="*/ 648494 w 933450"/>
                <a:gd name="connsiteY1" fmla="*/ 1591468 h 1591468"/>
                <a:gd name="connsiteX2" fmla="*/ 876300 w 933450"/>
                <a:gd name="connsiteY2" fmla="*/ 1384300 h 1591468"/>
                <a:gd name="connsiteX3" fmla="*/ 933450 w 933450"/>
                <a:gd name="connsiteY3" fmla="*/ 488950 h 1591468"/>
                <a:gd name="connsiteX4" fmla="*/ 819150 w 933450"/>
                <a:gd name="connsiteY4" fmla="*/ 12700 h 1591468"/>
                <a:gd name="connsiteX5" fmla="*/ 6350 w 933450"/>
                <a:gd name="connsiteY5" fmla="*/ 0 h 1591468"/>
                <a:gd name="connsiteX6" fmla="*/ 0 w 933450"/>
                <a:gd name="connsiteY6" fmla="*/ 1263650 h 1591468"/>
                <a:gd name="connsiteX0" fmla="*/ 0 w 933450"/>
                <a:gd name="connsiteY0" fmla="*/ 1263650 h 1595967"/>
                <a:gd name="connsiteX1" fmla="*/ 648494 w 933450"/>
                <a:gd name="connsiteY1" fmla="*/ 1591468 h 1595967"/>
                <a:gd name="connsiteX2" fmla="*/ 876300 w 933450"/>
                <a:gd name="connsiteY2" fmla="*/ 1384300 h 1595967"/>
                <a:gd name="connsiteX3" fmla="*/ 933450 w 933450"/>
                <a:gd name="connsiteY3" fmla="*/ 488950 h 1595967"/>
                <a:gd name="connsiteX4" fmla="*/ 819150 w 933450"/>
                <a:gd name="connsiteY4" fmla="*/ 12700 h 1595967"/>
                <a:gd name="connsiteX5" fmla="*/ 6350 w 933450"/>
                <a:gd name="connsiteY5" fmla="*/ 0 h 1595967"/>
                <a:gd name="connsiteX6" fmla="*/ 0 w 933450"/>
                <a:gd name="connsiteY6" fmla="*/ 1263650 h 1595967"/>
                <a:gd name="connsiteX0" fmla="*/ 0 w 935822"/>
                <a:gd name="connsiteY0" fmla="*/ 1263650 h 1595967"/>
                <a:gd name="connsiteX1" fmla="*/ 648494 w 935822"/>
                <a:gd name="connsiteY1" fmla="*/ 1591468 h 1595967"/>
                <a:gd name="connsiteX2" fmla="*/ 876300 w 935822"/>
                <a:gd name="connsiteY2" fmla="*/ 1384300 h 1595967"/>
                <a:gd name="connsiteX3" fmla="*/ 933450 w 935822"/>
                <a:gd name="connsiteY3" fmla="*/ 488950 h 1595967"/>
                <a:gd name="connsiteX4" fmla="*/ 819150 w 935822"/>
                <a:gd name="connsiteY4" fmla="*/ 12700 h 1595967"/>
                <a:gd name="connsiteX5" fmla="*/ 6350 w 935822"/>
                <a:gd name="connsiteY5" fmla="*/ 0 h 1595967"/>
                <a:gd name="connsiteX6" fmla="*/ 0 w 935822"/>
                <a:gd name="connsiteY6" fmla="*/ 1263650 h 1595967"/>
                <a:gd name="connsiteX0" fmla="*/ 0 w 935822"/>
                <a:gd name="connsiteY0" fmla="*/ 1263650 h 1595967"/>
                <a:gd name="connsiteX1" fmla="*/ 648494 w 935822"/>
                <a:gd name="connsiteY1" fmla="*/ 1591468 h 1595967"/>
                <a:gd name="connsiteX2" fmla="*/ 876300 w 935822"/>
                <a:gd name="connsiteY2" fmla="*/ 1384300 h 1595967"/>
                <a:gd name="connsiteX3" fmla="*/ 933450 w 935822"/>
                <a:gd name="connsiteY3" fmla="*/ 488950 h 1595967"/>
                <a:gd name="connsiteX4" fmla="*/ 819150 w 935822"/>
                <a:gd name="connsiteY4" fmla="*/ 12700 h 1595967"/>
                <a:gd name="connsiteX5" fmla="*/ 6350 w 935822"/>
                <a:gd name="connsiteY5" fmla="*/ 0 h 1595967"/>
                <a:gd name="connsiteX6" fmla="*/ 0 w 935822"/>
                <a:gd name="connsiteY6" fmla="*/ 1263650 h 1595967"/>
                <a:gd name="connsiteX0" fmla="*/ 0 w 935822"/>
                <a:gd name="connsiteY0" fmla="*/ 1263650 h 1531190"/>
                <a:gd name="connsiteX1" fmla="*/ 624682 w 935822"/>
                <a:gd name="connsiteY1" fmla="*/ 1515268 h 1531190"/>
                <a:gd name="connsiteX2" fmla="*/ 876300 w 935822"/>
                <a:gd name="connsiteY2" fmla="*/ 1384300 h 1531190"/>
                <a:gd name="connsiteX3" fmla="*/ 933450 w 935822"/>
                <a:gd name="connsiteY3" fmla="*/ 488950 h 1531190"/>
                <a:gd name="connsiteX4" fmla="*/ 819150 w 935822"/>
                <a:gd name="connsiteY4" fmla="*/ 12700 h 1531190"/>
                <a:gd name="connsiteX5" fmla="*/ 6350 w 935822"/>
                <a:gd name="connsiteY5" fmla="*/ 0 h 1531190"/>
                <a:gd name="connsiteX6" fmla="*/ 0 w 935822"/>
                <a:gd name="connsiteY6" fmla="*/ 1263650 h 1531190"/>
                <a:gd name="connsiteX0" fmla="*/ 0 w 935822"/>
                <a:gd name="connsiteY0" fmla="*/ 1263650 h 1587049"/>
                <a:gd name="connsiteX1" fmla="*/ 624682 w 935822"/>
                <a:gd name="connsiteY1" fmla="*/ 1581943 h 1587049"/>
                <a:gd name="connsiteX2" fmla="*/ 876300 w 935822"/>
                <a:gd name="connsiteY2" fmla="*/ 1384300 h 1587049"/>
                <a:gd name="connsiteX3" fmla="*/ 933450 w 935822"/>
                <a:gd name="connsiteY3" fmla="*/ 488950 h 1587049"/>
                <a:gd name="connsiteX4" fmla="*/ 819150 w 935822"/>
                <a:gd name="connsiteY4" fmla="*/ 12700 h 1587049"/>
                <a:gd name="connsiteX5" fmla="*/ 6350 w 935822"/>
                <a:gd name="connsiteY5" fmla="*/ 0 h 1587049"/>
                <a:gd name="connsiteX6" fmla="*/ 0 w 935822"/>
                <a:gd name="connsiteY6" fmla="*/ 1263650 h 1587049"/>
                <a:gd name="connsiteX0" fmla="*/ 0 w 935822"/>
                <a:gd name="connsiteY0" fmla="*/ 1263650 h 1581943"/>
                <a:gd name="connsiteX1" fmla="*/ 624682 w 935822"/>
                <a:gd name="connsiteY1" fmla="*/ 1581943 h 1581943"/>
                <a:gd name="connsiteX2" fmla="*/ 876300 w 935822"/>
                <a:gd name="connsiteY2" fmla="*/ 1384300 h 1581943"/>
                <a:gd name="connsiteX3" fmla="*/ 933450 w 935822"/>
                <a:gd name="connsiteY3" fmla="*/ 488950 h 1581943"/>
                <a:gd name="connsiteX4" fmla="*/ 819150 w 935822"/>
                <a:gd name="connsiteY4" fmla="*/ 12700 h 1581943"/>
                <a:gd name="connsiteX5" fmla="*/ 6350 w 935822"/>
                <a:gd name="connsiteY5" fmla="*/ 0 h 1581943"/>
                <a:gd name="connsiteX6" fmla="*/ 0 w 935822"/>
                <a:gd name="connsiteY6" fmla="*/ 1263650 h 1581943"/>
                <a:gd name="connsiteX0" fmla="*/ 0 w 935822"/>
                <a:gd name="connsiteY0" fmla="*/ 1263650 h 1581943"/>
                <a:gd name="connsiteX1" fmla="*/ 624682 w 935822"/>
                <a:gd name="connsiteY1" fmla="*/ 1581943 h 1581943"/>
                <a:gd name="connsiteX2" fmla="*/ 876300 w 935822"/>
                <a:gd name="connsiteY2" fmla="*/ 1384300 h 1581943"/>
                <a:gd name="connsiteX3" fmla="*/ 933450 w 935822"/>
                <a:gd name="connsiteY3" fmla="*/ 488950 h 1581943"/>
                <a:gd name="connsiteX4" fmla="*/ 819150 w 935822"/>
                <a:gd name="connsiteY4" fmla="*/ 12700 h 1581943"/>
                <a:gd name="connsiteX5" fmla="*/ 6350 w 935822"/>
                <a:gd name="connsiteY5" fmla="*/ 0 h 1581943"/>
                <a:gd name="connsiteX6" fmla="*/ 0 w 935822"/>
                <a:gd name="connsiteY6" fmla="*/ 1263650 h 1581943"/>
                <a:gd name="connsiteX0" fmla="*/ 0 w 935822"/>
                <a:gd name="connsiteY0" fmla="*/ 1263650 h 1581943"/>
                <a:gd name="connsiteX1" fmla="*/ 624682 w 935822"/>
                <a:gd name="connsiteY1" fmla="*/ 1581943 h 1581943"/>
                <a:gd name="connsiteX2" fmla="*/ 876300 w 935822"/>
                <a:gd name="connsiteY2" fmla="*/ 1384300 h 1581943"/>
                <a:gd name="connsiteX3" fmla="*/ 933450 w 935822"/>
                <a:gd name="connsiteY3" fmla="*/ 488950 h 1581943"/>
                <a:gd name="connsiteX4" fmla="*/ 819150 w 935822"/>
                <a:gd name="connsiteY4" fmla="*/ 12700 h 1581943"/>
                <a:gd name="connsiteX5" fmla="*/ 6350 w 935822"/>
                <a:gd name="connsiteY5" fmla="*/ 0 h 1581943"/>
                <a:gd name="connsiteX6" fmla="*/ 0 w 935822"/>
                <a:gd name="connsiteY6" fmla="*/ 1263650 h 1581943"/>
                <a:gd name="connsiteX0" fmla="*/ 0 w 935822"/>
                <a:gd name="connsiteY0" fmla="*/ 1263650 h 1591468"/>
                <a:gd name="connsiteX1" fmla="*/ 617539 w 935822"/>
                <a:gd name="connsiteY1" fmla="*/ 1591468 h 1591468"/>
                <a:gd name="connsiteX2" fmla="*/ 876300 w 935822"/>
                <a:gd name="connsiteY2" fmla="*/ 1384300 h 1591468"/>
                <a:gd name="connsiteX3" fmla="*/ 933450 w 935822"/>
                <a:gd name="connsiteY3" fmla="*/ 488950 h 1591468"/>
                <a:gd name="connsiteX4" fmla="*/ 819150 w 935822"/>
                <a:gd name="connsiteY4" fmla="*/ 12700 h 1591468"/>
                <a:gd name="connsiteX5" fmla="*/ 6350 w 935822"/>
                <a:gd name="connsiteY5" fmla="*/ 0 h 1591468"/>
                <a:gd name="connsiteX6" fmla="*/ 0 w 935822"/>
                <a:gd name="connsiteY6" fmla="*/ 1263650 h 1591468"/>
                <a:gd name="connsiteX0" fmla="*/ 0 w 935822"/>
                <a:gd name="connsiteY0" fmla="*/ 1263650 h 1591468"/>
                <a:gd name="connsiteX1" fmla="*/ 617539 w 935822"/>
                <a:gd name="connsiteY1" fmla="*/ 1591468 h 1591468"/>
                <a:gd name="connsiteX2" fmla="*/ 876300 w 935822"/>
                <a:gd name="connsiteY2" fmla="*/ 1384300 h 1591468"/>
                <a:gd name="connsiteX3" fmla="*/ 933450 w 935822"/>
                <a:gd name="connsiteY3" fmla="*/ 488950 h 1591468"/>
                <a:gd name="connsiteX4" fmla="*/ 819150 w 935822"/>
                <a:gd name="connsiteY4" fmla="*/ 12700 h 1591468"/>
                <a:gd name="connsiteX5" fmla="*/ 6350 w 935822"/>
                <a:gd name="connsiteY5" fmla="*/ 0 h 1591468"/>
                <a:gd name="connsiteX6" fmla="*/ 0 w 935822"/>
                <a:gd name="connsiteY6" fmla="*/ 1263650 h 1591468"/>
                <a:gd name="connsiteX0" fmla="*/ 0 w 935822"/>
                <a:gd name="connsiteY0" fmla="*/ 1263650 h 1596739"/>
                <a:gd name="connsiteX1" fmla="*/ 617539 w 935822"/>
                <a:gd name="connsiteY1" fmla="*/ 1591468 h 1596739"/>
                <a:gd name="connsiteX2" fmla="*/ 876300 w 935822"/>
                <a:gd name="connsiteY2" fmla="*/ 1384300 h 1596739"/>
                <a:gd name="connsiteX3" fmla="*/ 933450 w 935822"/>
                <a:gd name="connsiteY3" fmla="*/ 488950 h 1596739"/>
                <a:gd name="connsiteX4" fmla="*/ 819150 w 935822"/>
                <a:gd name="connsiteY4" fmla="*/ 12700 h 1596739"/>
                <a:gd name="connsiteX5" fmla="*/ 6350 w 935822"/>
                <a:gd name="connsiteY5" fmla="*/ 0 h 1596739"/>
                <a:gd name="connsiteX6" fmla="*/ 0 w 935822"/>
                <a:gd name="connsiteY6" fmla="*/ 1263650 h 1596739"/>
                <a:gd name="connsiteX0" fmla="*/ 0 w 961248"/>
                <a:gd name="connsiteY0" fmla="*/ 1263650 h 1596739"/>
                <a:gd name="connsiteX1" fmla="*/ 617539 w 961248"/>
                <a:gd name="connsiteY1" fmla="*/ 1591468 h 1596739"/>
                <a:gd name="connsiteX2" fmla="*/ 876300 w 961248"/>
                <a:gd name="connsiteY2" fmla="*/ 1384300 h 1596739"/>
                <a:gd name="connsiteX3" fmla="*/ 933450 w 961248"/>
                <a:gd name="connsiteY3" fmla="*/ 488950 h 1596739"/>
                <a:gd name="connsiteX4" fmla="*/ 819150 w 961248"/>
                <a:gd name="connsiteY4" fmla="*/ 12700 h 1596739"/>
                <a:gd name="connsiteX5" fmla="*/ 6350 w 961248"/>
                <a:gd name="connsiteY5" fmla="*/ 0 h 1596739"/>
                <a:gd name="connsiteX6" fmla="*/ 0 w 961248"/>
                <a:gd name="connsiteY6" fmla="*/ 1263650 h 1596739"/>
                <a:gd name="connsiteX0" fmla="*/ 0 w 970041"/>
                <a:gd name="connsiteY0" fmla="*/ 1263650 h 1596739"/>
                <a:gd name="connsiteX1" fmla="*/ 617539 w 970041"/>
                <a:gd name="connsiteY1" fmla="*/ 1591468 h 1596739"/>
                <a:gd name="connsiteX2" fmla="*/ 876300 w 970041"/>
                <a:gd name="connsiteY2" fmla="*/ 1384300 h 1596739"/>
                <a:gd name="connsiteX3" fmla="*/ 933450 w 970041"/>
                <a:gd name="connsiteY3" fmla="*/ 488950 h 1596739"/>
                <a:gd name="connsiteX4" fmla="*/ 819150 w 970041"/>
                <a:gd name="connsiteY4" fmla="*/ 12700 h 1596739"/>
                <a:gd name="connsiteX5" fmla="*/ 6350 w 970041"/>
                <a:gd name="connsiteY5" fmla="*/ 0 h 1596739"/>
                <a:gd name="connsiteX6" fmla="*/ 0 w 970041"/>
                <a:gd name="connsiteY6" fmla="*/ 1263650 h 1596739"/>
                <a:gd name="connsiteX0" fmla="*/ 0 w 970041"/>
                <a:gd name="connsiteY0" fmla="*/ 1263650 h 1596739"/>
                <a:gd name="connsiteX1" fmla="*/ 617539 w 970041"/>
                <a:gd name="connsiteY1" fmla="*/ 1591468 h 1596739"/>
                <a:gd name="connsiteX2" fmla="*/ 876300 w 970041"/>
                <a:gd name="connsiteY2" fmla="*/ 1384300 h 1596739"/>
                <a:gd name="connsiteX3" fmla="*/ 933450 w 970041"/>
                <a:gd name="connsiteY3" fmla="*/ 488950 h 1596739"/>
                <a:gd name="connsiteX4" fmla="*/ 819150 w 970041"/>
                <a:gd name="connsiteY4" fmla="*/ 12700 h 1596739"/>
                <a:gd name="connsiteX5" fmla="*/ 6350 w 970041"/>
                <a:gd name="connsiteY5" fmla="*/ 0 h 1596739"/>
                <a:gd name="connsiteX6" fmla="*/ 0 w 970041"/>
                <a:gd name="connsiteY6" fmla="*/ 1263650 h 1596739"/>
                <a:gd name="connsiteX0" fmla="*/ 0 w 970041"/>
                <a:gd name="connsiteY0" fmla="*/ 1263650 h 1596739"/>
                <a:gd name="connsiteX1" fmla="*/ 617539 w 970041"/>
                <a:gd name="connsiteY1" fmla="*/ 1591468 h 1596739"/>
                <a:gd name="connsiteX2" fmla="*/ 876300 w 970041"/>
                <a:gd name="connsiteY2" fmla="*/ 1384300 h 1596739"/>
                <a:gd name="connsiteX3" fmla="*/ 933450 w 970041"/>
                <a:gd name="connsiteY3" fmla="*/ 488950 h 1596739"/>
                <a:gd name="connsiteX4" fmla="*/ 819150 w 970041"/>
                <a:gd name="connsiteY4" fmla="*/ 12700 h 1596739"/>
                <a:gd name="connsiteX5" fmla="*/ 6350 w 970041"/>
                <a:gd name="connsiteY5" fmla="*/ 0 h 1596739"/>
                <a:gd name="connsiteX6" fmla="*/ 0 w 970041"/>
                <a:gd name="connsiteY6" fmla="*/ 1263650 h 1596739"/>
                <a:gd name="connsiteX0" fmla="*/ 0 w 970041"/>
                <a:gd name="connsiteY0" fmla="*/ 1263650 h 1596739"/>
                <a:gd name="connsiteX1" fmla="*/ 617539 w 970041"/>
                <a:gd name="connsiteY1" fmla="*/ 1591468 h 1596739"/>
                <a:gd name="connsiteX2" fmla="*/ 876300 w 970041"/>
                <a:gd name="connsiteY2" fmla="*/ 1384300 h 1596739"/>
                <a:gd name="connsiteX3" fmla="*/ 933450 w 970041"/>
                <a:gd name="connsiteY3" fmla="*/ 488950 h 1596739"/>
                <a:gd name="connsiteX4" fmla="*/ 819150 w 970041"/>
                <a:gd name="connsiteY4" fmla="*/ 794 h 1596739"/>
                <a:gd name="connsiteX5" fmla="*/ 6350 w 970041"/>
                <a:gd name="connsiteY5" fmla="*/ 0 h 1596739"/>
                <a:gd name="connsiteX6" fmla="*/ 0 w 970041"/>
                <a:gd name="connsiteY6" fmla="*/ 1263650 h 1596739"/>
                <a:gd name="connsiteX0" fmla="*/ 0 w 970041"/>
                <a:gd name="connsiteY0" fmla="*/ 1263650 h 1596739"/>
                <a:gd name="connsiteX1" fmla="*/ 617539 w 970041"/>
                <a:gd name="connsiteY1" fmla="*/ 1591468 h 1596739"/>
                <a:gd name="connsiteX2" fmla="*/ 876300 w 970041"/>
                <a:gd name="connsiteY2" fmla="*/ 1384300 h 1596739"/>
                <a:gd name="connsiteX3" fmla="*/ 933450 w 970041"/>
                <a:gd name="connsiteY3" fmla="*/ 488950 h 1596739"/>
                <a:gd name="connsiteX4" fmla="*/ 819150 w 970041"/>
                <a:gd name="connsiteY4" fmla="*/ 794 h 1596739"/>
                <a:gd name="connsiteX5" fmla="*/ 6350 w 970041"/>
                <a:gd name="connsiteY5" fmla="*/ 0 h 1596739"/>
                <a:gd name="connsiteX6" fmla="*/ 0 w 970041"/>
                <a:gd name="connsiteY6" fmla="*/ 1263650 h 1596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0041" h="1596739">
                  <a:moveTo>
                    <a:pt x="0" y="1263650"/>
                  </a:moveTo>
                  <a:cubicBezTo>
                    <a:pt x="230452" y="1484048"/>
                    <a:pt x="545307" y="1585648"/>
                    <a:pt x="617539" y="1591468"/>
                  </a:cubicBezTo>
                  <a:cubicBezTo>
                    <a:pt x="715964" y="1613958"/>
                    <a:pt x="828807" y="1568053"/>
                    <a:pt x="876300" y="1384300"/>
                  </a:cubicBezTo>
                  <a:cubicBezTo>
                    <a:pt x="1016662" y="957660"/>
                    <a:pt x="966788" y="600869"/>
                    <a:pt x="933450" y="488950"/>
                  </a:cubicBezTo>
                  <a:cubicBezTo>
                    <a:pt x="892969" y="346075"/>
                    <a:pt x="830792" y="220398"/>
                    <a:pt x="819150" y="794"/>
                  </a:cubicBezTo>
                  <a:lnTo>
                    <a:pt x="6350" y="0"/>
                  </a:lnTo>
                  <a:cubicBezTo>
                    <a:pt x="4233" y="419100"/>
                    <a:pt x="2117" y="838200"/>
                    <a:pt x="0" y="1263650"/>
                  </a:cubicBez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38F223EE-6135-4464-A1BE-709D0FF7D0BD}"/>
                </a:ext>
              </a:extLst>
            </p:cNvPr>
            <p:cNvCxnSpPr>
              <a:cxnSpLocks/>
              <a:stCxn id="15" idx="2"/>
              <a:endCxn id="15" idx="0"/>
            </p:cNvCxnSpPr>
            <p:nvPr/>
          </p:nvCxnSpPr>
          <p:spPr>
            <a:xfrm flipV="1">
              <a:off x="7968526" y="1440211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Gerader Verbinder 16">
              <a:extLst>
                <a:ext uri="{FF2B5EF4-FFF2-40B4-BE49-F238E27FC236}">
                  <a16:creationId xmlns:a16="http://schemas.microsoft.com/office/drawing/2014/main" id="{22C6F831-6A2E-4CC1-AAD0-C3A76EFB4AD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667113" y="1444911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2567E641-FD87-414A-9C46-43BA46BFE0F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369086" y="1437240"/>
              <a:ext cx="0" cy="18027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Gerader Verbinder 18">
              <a:extLst>
                <a:ext uri="{FF2B5EF4-FFF2-40B4-BE49-F238E27FC236}">
                  <a16:creationId xmlns:a16="http://schemas.microsoft.com/office/drawing/2014/main" id="{70DD22C5-06A9-4FF7-8919-6A2439F6127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564579" y="1447060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Gerader Verbinder 19">
              <a:extLst>
                <a:ext uri="{FF2B5EF4-FFF2-40B4-BE49-F238E27FC236}">
                  <a16:creationId xmlns:a16="http://schemas.microsoft.com/office/drawing/2014/main" id="{6D0EF424-78B4-4FA8-8301-5AEBA76FAF0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266552" y="1439389"/>
              <a:ext cx="0" cy="180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Gerader Verbinder 20">
              <a:extLst>
                <a:ext uri="{FF2B5EF4-FFF2-40B4-BE49-F238E27FC236}">
                  <a16:creationId xmlns:a16="http://schemas.microsoft.com/office/drawing/2014/main" id="{2E0A6558-D54D-4673-9A0B-9F2ECAAD0D40}"/>
                </a:ext>
              </a:extLst>
            </p:cNvPr>
            <p:cNvCxnSpPr>
              <a:cxnSpLocks/>
              <a:stCxn id="15" idx="1"/>
              <a:endCxn id="15" idx="3"/>
            </p:cNvCxnSpPr>
            <p:nvPr/>
          </p:nvCxnSpPr>
          <p:spPr>
            <a:xfrm>
              <a:off x="7068526" y="2340211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Gerader Verbinder 21">
              <a:extLst>
                <a:ext uri="{FF2B5EF4-FFF2-40B4-BE49-F238E27FC236}">
                  <a16:creationId xmlns:a16="http://schemas.microsoft.com/office/drawing/2014/main" id="{4FC24874-776F-428E-8123-C4DCDC091593}"/>
                </a:ext>
              </a:extLst>
            </p:cNvPr>
            <p:cNvCxnSpPr>
              <a:cxnSpLocks/>
            </p:cNvCxnSpPr>
            <p:nvPr/>
          </p:nvCxnSpPr>
          <p:spPr>
            <a:xfrm>
              <a:off x="7069558" y="2043119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Gerader Verbinder 22">
              <a:extLst>
                <a:ext uri="{FF2B5EF4-FFF2-40B4-BE49-F238E27FC236}">
                  <a16:creationId xmlns:a16="http://schemas.microsoft.com/office/drawing/2014/main" id="{4750B19B-D72B-4049-B4D4-2A6545331829}"/>
                </a:ext>
              </a:extLst>
            </p:cNvPr>
            <p:cNvCxnSpPr>
              <a:cxnSpLocks/>
            </p:cNvCxnSpPr>
            <p:nvPr/>
          </p:nvCxnSpPr>
          <p:spPr>
            <a:xfrm>
              <a:off x="7063198" y="1741114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Gerader Verbinder 23">
              <a:extLst>
                <a:ext uri="{FF2B5EF4-FFF2-40B4-BE49-F238E27FC236}">
                  <a16:creationId xmlns:a16="http://schemas.microsoft.com/office/drawing/2014/main" id="{437AD662-6E70-47C5-8ED3-152408056C9C}"/>
                </a:ext>
              </a:extLst>
            </p:cNvPr>
            <p:cNvCxnSpPr>
              <a:cxnSpLocks/>
            </p:cNvCxnSpPr>
            <p:nvPr/>
          </p:nvCxnSpPr>
          <p:spPr>
            <a:xfrm>
              <a:off x="7063198" y="2944392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Gerader Verbinder 24">
              <a:extLst>
                <a:ext uri="{FF2B5EF4-FFF2-40B4-BE49-F238E27FC236}">
                  <a16:creationId xmlns:a16="http://schemas.microsoft.com/office/drawing/2014/main" id="{41D201D8-7246-4FD3-A98C-15F8FE9BC3EA}"/>
                </a:ext>
              </a:extLst>
            </p:cNvPr>
            <p:cNvCxnSpPr>
              <a:cxnSpLocks/>
            </p:cNvCxnSpPr>
            <p:nvPr/>
          </p:nvCxnSpPr>
          <p:spPr>
            <a:xfrm>
              <a:off x="7063611" y="2642387"/>
              <a:ext cx="180000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27" name="Textfeld 126">
              <a:extLst>
                <a:ext uri="{FF2B5EF4-FFF2-40B4-BE49-F238E27FC236}">
                  <a16:creationId xmlns:a16="http://schemas.microsoft.com/office/drawing/2014/main" id="{08C272D0-E3B3-46DF-8504-940330E3D865}"/>
                </a:ext>
              </a:extLst>
            </p:cNvPr>
            <p:cNvSpPr txBox="1"/>
            <p:nvPr/>
          </p:nvSpPr>
          <p:spPr>
            <a:xfrm>
              <a:off x="7383981" y="3244053"/>
              <a:ext cx="116570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Example input</a:t>
              </a:r>
            </a:p>
          </p:txBody>
        </p:sp>
      </p:grpSp>
      <p:pic>
        <p:nvPicPr>
          <p:cNvPr id="9218" name="Picture 2">
            <a:extLst>
              <a:ext uri="{FF2B5EF4-FFF2-40B4-BE49-F238E27FC236}">
                <a16:creationId xmlns:a16="http://schemas.microsoft.com/office/drawing/2014/main" id="{C6BEF72E-FD09-4855-BA95-4656E234DF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432" y="1242113"/>
            <a:ext cx="4298841" cy="2694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3015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Rendering: GPU Memory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Autofit/>
          </a:bodyPr>
          <a:lstStyle/>
          <a:p>
            <a:endParaRPr lang="en-GB" sz="2000" dirty="0"/>
          </a:p>
          <a:p>
            <a:pPr marL="0" indent="0">
              <a:buNone/>
            </a:pPr>
            <a:r>
              <a:rPr lang="en-GB" sz="2000" u="sng" dirty="0"/>
              <a:t>Brick Tree:</a:t>
            </a:r>
          </a:p>
          <a:p>
            <a:pPr marL="0" indent="0" fontAlgn="base">
              <a:buNone/>
            </a:pPr>
            <a:r>
              <a:rPr lang="en-GB" sz="2000" dirty="0"/>
              <a:t>Octree Node pool:						20MB 	1.2M nodes</a:t>
            </a:r>
          </a:p>
          <a:p>
            <a:pPr marL="0" indent="0" fontAlgn="base">
              <a:buNone/>
            </a:pPr>
            <a:r>
              <a:rPr lang="en-GB" sz="2000" dirty="0"/>
              <a:t>Brick SDF page table: 						64MB 	128k bricks</a:t>
            </a:r>
          </a:p>
          <a:p>
            <a:pPr marL="0" indent="0" fontAlgn="base">
              <a:buNone/>
            </a:pPr>
            <a:r>
              <a:rPr lang="en-GB" sz="2000" dirty="0"/>
              <a:t>Shoreline page table: 						32MB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u="sng" dirty="0"/>
              <a:t>Rendering</a:t>
            </a:r>
            <a:r>
              <a:rPr lang="en-GB" sz="2000" dirty="0"/>
              <a:t> (horizontal half-resolution@1440p):</a:t>
            </a:r>
          </a:p>
          <a:p>
            <a:pPr marL="0" indent="0" fontAlgn="base">
              <a:buNone/>
            </a:pPr>
            <a:r>
              <a:rPr lang="en-GB" sz="2000" dirty="0"/>
              <a:t>Surface (depth, </a:t>
            </a:r>
            <a:r>
              <a:rPr lang="en-GB" sz="2000" dirty="0" err="1"/>
              <a:t>normals</a:t>
            </a:r>
            <a:r>
              <a:rPr lang="en-GB" sz="2000" dirty="0"/>
              <a:t>, foam, masks):				15MB + 15MB history</a:t>
            </a:r>
          </a:p>
          <a:p>
            <a:pPr marL="0" indent="0" fontAlgn="base">
              <a:buNone/>
            </a:pPr>
            <a:endParaRPr lang="en-GB" sz="2000" dirty="0"/>
          </a:p>
          <a:p>
            <a:pPr marL="0" indent="0" fontAlgn="base">
              <a:buNone/>
            </a:pPr>
            <a:r>
              <a:rPr lang="en-GB" sz="2000" dirty="0"/>
              <a:t>Staging &amp; Temp buffers, FX Textures, Caustics, Ripples,</a:t>
            </a:r>
          </a:p>
          <a:p>
            <a:pPr marL="0" indent="0" fontAlgn="base">
              <a:buNone/>
            </a:pPr>
            <a:r>
              <a:rPr lang="en-GB" sz="2000" dirty="0"/>
              <a:t>Motion vectors, SSSR, </a:t>
            </a:r>
            <a:r>
              <a:rPr lang="en-GB" sz="2000" dirty="0" err="1"/>
              <a:t>Epipolar</a:t>
            </a:r>
            <a:r>
              <a:rPr lang="en-GB" sz="2000" dirty="0"/>
              <a:t>, Composition, VFX sorting...	it’s complicated</a:t>
            </a:r>
          </a:p>
          <a:p>
            <a:pPr marL="0" indent="0" fontAlgn="base">
              <a:buNone/>
            </a:pPr>
            <a:endParaRPr lang="en-GB" sz="2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1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Rendering: GPU Performance</a:t>
            </a:r>
            <a:endParaRPr lang="en-US" noProof="0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RTX 4060 </a:t>
            </a:r>
            <a:r>
              <a:rPr lang="en-GB" dirty="0" err="1"/>
              <a:t>Ti</a:t>
            </a:r>
            <a:r>
              <a:rPr lang="en-GB" dirty="0"/>
              <a:t>, “Quality” </a:t>
            </a:r>
            <a:r>
              <a:rPr lang="en-GB" dirty="0" err="1"/>
              <a:t>Preset</a:t>
            </a:r>
            <a:endParaRPr lang="en-GB" dirty="0"/>
          </a:p>
          <a:p>
            <a:pPr marL="0" indent="0">
              <a:buNone/>
            </a:pPr>
            <a:r>
              <a:rPr lang="en-GB" u="sng" dirty="0"/>
              <a:t>Stress Test:</a:t>
            </a:r>
            <a:r>
              <a:rPr lang="en-GB" dirty="0"/>
              <a:t>					Fast camera motion, Water everywhere</a:t>
            </a:r>
          </a:p>
          <a:p>
            <a:pPr marL="0" indent="0">
              <a:buNone/>
            </a:pPr>
            <a:r>
              <a:rPr lang="en-GB" u="sng" dirty="0"/>
              <a:t>Average:</a:t>
            </a:r>
            <a:r>
              <a:rPr lang="en-GB" dirty="0"/>
              <a:t>					Average gameplay on/under water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Brick Tree:</a:t>
            </a:r>
            <a:r>
              <a:rPr lang="en-GB" dirty="0"/>
              <a:t>							</a:t>
            </a:r>
            <a:r>
              <a:rPr lang="en-GB" u="sng" dirty="0"/>
              <a:t>Stress</a:t>
            </a:r>
            <a:r>
              <a:rPr lang="en-GB" dirty="0"/>
              <a:t>		</a:t>
            </a:r>
            <a:r>
              <a:rPr lang="en-GB" u="sng" dirty="0"/>
              <a:t>Average</a:t>
            </a:r>
          </a:p>
          <a:p>
            <a:pPr fontAlgn="base"/>
            <a:r>
              <a:rPr lang="en-GB" dirty="0"/>
              <a:t>Updates, Subdivisions, Merges:				200us		190us</a:t>
            </a:r>
          </a:p>
          <a:p>
            <a:pPr fontAlgn="base"/>
            <a:r>
              <a:rPr lang="en-GB" dirty="0"/>
              <a:t>Shoreline updates:						125us		120us</a:t>
            </a:r>
          </a:p>
          <a:p>
            <a:pPr fontAlgn="base"/>
            <a:r>
              <a:rPr lang="en-GB" dirty="0"/>
              <a:t>Culling, LODs:						125us		115us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Rendering@1440p:</a:t>
            </a:r>
          </a:p>
          <a:p>
            <a:pPr fontAlgn="base"/>
            <a:r>
              <a:rPr lang="en-GB" dirty="0"/>
              <a:t>Surface Buffer:						220us		180us</a:t>
            </a:r>
          </a:p>
          <a:p>
            <a:pPr fontAlgn="base"/>
            <a:r>
              <a:rPr lang="en-GB" dirty="0"/>
              <a:t>Waves &amp; Surface FX:						230us		205us</a:t>
            </a:r>
          </a:p>
          <a:p>
            <a:pPr fontAlgn="base"/>
            <a:r>
              <a:rPr lang="en-GB" dirty="0"/>
              <a:t>Reflections (SSSR + world rays)				1.0ms		0.87ms</a:t>
            </a:r>
          </a:p>
          <a:p>
            <a:pPr fontAlgn="base"/>
            <a:r>
              <a:rPr lang="en-GB" dirty="0" err="1"/>
              <a:t>Volumetrics</a:t>
            </a:r>
            <a:r>
              <a:rPr lang="en-GB" dirty="0"/>
              <a:t>, Refraction, Composition, …:			0.7ms		0.64ms</a:t>
            </a:r>
          </a:p>
          <a:p>
            <a:pPr marL="0" indent="0" fontAlgn="base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681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Rendering: The Bricked Tree</a:t>
            </a:r>
            <a:r>
              <a:rPr lang="en-US" noProof="0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D78AFC2D-9A12-477E-8DE6-EC7E5ECFD4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3932" y="1523723"/>
            <a:ext cx="9047107" cy="4864998"/>
          </a:xfrm>
          <a:prstGeom prst="rect">
            <a:avLst/>
          </a:prstGeom>
        </p:spPr>
      </p:pic>
      <p:pic>
        <p:nvPicPr>
          <p:cNvPr id="8" name="Inhaltsplatzhalter 7">
            <a:extLst>
              <a:ext uri="{FF2B5EF4-FFF2-40B4-BE49-F238E27FC236}">
                <a16:creationId xmlns:a16="http://schemas.microsoft.com/office/drawing/2014/main" id="{7186ECF4-139D-4902-AAE8-E5E248FBE8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29995"/>
            <a:ext cx="8258688" cy="4865688"/>
          </a:xfr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EDF2246D-0262-4E19-A002-0740EDFDC0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199" y="1315145"/>
            <a:ext cx="10724414" cy="4695388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ADE61C29-C79E-4F7C-874D-96B9DE1EDF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24809"/>
            <a:ext cx="6426128" cy="336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49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76300"/>
            <a:ext cx="10515600" cy="5305425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sz="2400" b="1" dirty="0"/>
              <a:t>References</a:t>
            </a:r>
          </a:p>
          <a:p>
            <a:pPr marL="0" indent="0" fontAlgn="base">
              <a:buNone/>
            </a:pPr>
            <a:endParaRPr lang="en-GB" sz="2000" b="1" dirty="0"/>
          </a:p>
          <a:p>
            <a:pPr fontAlgn="base"/>
            <a:r>
              <a:rPr lang="en-GB" sz="2000" dirty="0"/>
              <a:t>[Guehl13] </a:t>
            </a:r>
            <a:r>
              <a:rPr lang="en-GB" sz="2000" u="sng" dirty="0" err="1">
                <a:hlinkClick r:id="rId3"/>
              </a:rPr>
              <a:t>GigaVoxels</a:t>
            </a:r>
            <a:r>
              <a:rPr lang="en-GB" sz="2000" u="sng" dirty="0">
                <a:hlinkClick r:id="rId3"/>
              </a:rPr>
              <a:t>, Real-time Voxel-based Library to Render Large and…</a:t>
            </a:r>
            <a:endParaRPr lang="en-GB" sz="2000" dirty="0"/>
          </a:p>
          <a:p>
            <a:pPr fontAlgn="base"/>
            <a:r>
              <a:rPr lang="en-GB" sz="2000" dirty="0"/>
              <a:t>[Grujic18] </a:t>
            </a:r>
            <a:r>
              <a:rPr lang="en-GB" sz="2000" u="sng" dirty="0">
                <a:hlinkClick r:id="rId4"/>
              </a:rPr>
              <a:t>Water Rendering in </a:t>
            </a:r>
            <a:r>
              <a:rPr lang="en-GB" sz="2000" u="sng" dirty="0" err="1">
                <a:hlinkClick r:id="rId4"/>
              </a:rPr>
              <a:t>FarCry</a:t>
            </a:r>
            <a:r>
              <a:rPr lang="en-GB" sz="2000" u="sng" dirty="0">
                <a:hlinkClick r:id="rId4"/>
              </a:rPr>
              <a:t> 5</a:t>
            </a:r>
            <a:endParaRPr lang="en-GB" sz="2000" dirty="0"/>
          </a:p>
          <a:p>
            <a:pPr fontAlgn="base"/>
            <a:r>
              <a:rPr lang="en-GB" sz="2000" dirty="0"/>
              <a:t>[Kirkpatrick19] </a:t>
            </a:r>
            <a:r>
              <a:rPr lang="en-GB" sz="2000" u="sng" dirty="0">
                <a:hlinkClick r:id="rId5"/>
              </a:rPr>
              <a:t>Advancements in Water and Procedural Technology</a:t>
            </a:r>
            <a:endParaRPr lang="en-GB" sz="2000" dirty="0"/>
          </a:p>
          <a:p>
            <a:pPr fontAlgn="base"/>
            <a:r>
              <a:rPr lang="en-GB" sz="2000" dirty="0"/>
              <a:t>[Geffroy20] </a:t>
            </a:r>
            <a:r>
              <a:rPr lang="en-GB" sz="2000" u="sng" dirty="0">
                <a:hlinkClick r:id="rId6"/>
              </a:rPr>
              <a:t>Rendering the Hellscape of Doom Eternal</a:t>
            </a:r>
            <a:endParaRPr lang="en-GB" sz="2000" dirty="0"/>
          </a:p>
          <a:p>
            <a:pPr fontAlgn="base"/>
            <a:r>
              <a:rPr lang="en-GB" sz="2000" dirty="0"/>
              <a:t>[Mao23] </a:t>
            </a:r>
            <a:r>
              <a:rPr lang="en-GB" sz="2000" u="sng" dirty="0">
                <a:hlinkClick r:id="rId7"/>
              </a:rPr>
              <a:t>Open-World Water Rendering and Real-Time Simulation</a:t>
            </a:r>
            <a:endParaRPr lang="en-GB" sz="2000" dirty="0"/>
          </a:p>
          <a:p>
            <a:pPr fontAlgn="base"/>
            <a:r>
              <a:rPr lang="en-GB" sz="2000" dirty="0"/>
              <a:t>[Lague25] </a:t>
            </a:r>
            <a:r>
              <a:rPr lang="en-GB" sz="2000" u="sng" dirty="0">
                <a:hlinkClick r:id="rId8"/>
              </a:rPr>
              <a:t>Coding Adventure: Rendering Fluids</a:t>
            </a:r>
            <a:endParaRPr lang="en-GB" sz="2000" dirty="0"/>
          </a:p>
          <a:p>
            <a:pPr marL="0" indent="0">
              <a:buNone/>
            </a:pPr>
            <a:endParaRPr lang="en-US" sz="1600" noProof="0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67FD6B1-388A-4F66-AEA9-C427B81A72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lang="de-DE" altLang="de-DE" sz="4000" dirty="0">
                <a:solidFill>
                  <a:srgbClr val="E8EAED"/>
                </a:solidFill>
                <a:latin typeface="inherit"/>
              </a:rPr>
              <a:t> References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086281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DCA1E-690A-44B4-988A-18A93DEE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6761"/>
            <a:ext cx="10515600" cy="785204"/>
          </a:xfrm>
        </p:spPr>
        <p:txBody>
          <a:bodyPr>
            <a:normAutofit/>
          </a:bodyPr>
          <a:lstStyle/>
          <a:p>
            <a:r>
              <a:rPr lang="en-GB" dirty="0"/>
              <a:t>Bonus: Problems / Future work</a:t>
            </a:r>
            <a:r>
              <a:rPr lang="en-US" noProof="0" dirty="0"/>
              <a:t> 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78939A3-6716-405B-B055-FA3594B3D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en-GB" dirty="0"/>
              <a:t>Geometry</a:t>
            </a:r>
          </a:p>
          <a:p>
            <a:pPr lvl="1" fontAlgn="base"/>
            <a:r>
              <a:rPr lang="en-GB" dirty="0"/>
              <a:t>LOD differences to terrain/building Voxels</a:t>
            </a:r>
          </a:p>
          <a:p>
            <a:pPr lvl="1" fontAlgn="base"/>
            <a:r>
              <a:rPr lang="en-GB" dirty="0"/>
              <a:t>Geometric differences</a:t>
            </a:r>
          </a:p>
          <a:p>
            <a:pPr lvl="2" fontAlgn="base"/>
            <a:r>
              <a:rPr lang="en-GB" dirty="0"/>
              <a:t>Terrain displacement maps</a:t>
            </a:r>
          </a:p>
          <a:p>
            <a:pPr lvl="2" fontAlgn="base"/>
            <a:r>
              <a:rPr lang="en-GB" dirty="0"/>
              <a:t>Blocking props (doors etc.) thinner than a voxel, placed freely</a:t>
            </a:r>
          </a:p>
          <a:p>
            <a:pPr lvl="1" fontAlgn="base"/>
            <a:r>
              <a:rPr lang="en-GB" dirty="0"/>
              <a:t>Voxel </a:t>
            </a:r>
            <a:r>
              <a:rPr lang="en-GB" dirty="0">
                <a:sym typeface="Wingdings" panose="05000000000000000000" pitchFamily="2" charset="2"/>
              </a:rPr>
              <a:t> </a:t>
            </a:r>
            <a:r>
              <a:rPr lang="en-GB" dirty="0"/>
              <a:t>column differences</a:t>
            </a:r>
          </a:p>
          <a:p>
            <a:pPr lvl="2" fontAlgn="base"/>
            <a:r>
              <a:rPr lang="en-GB" dirty="0"/>
              <a:t>fill-amount vs fill-height: edge AA, hole filling, overfilling</a:t>
            </a:r>
          </a:p>
          <a:p>
            <a:pPr fontAlgn="base"/>
            <a:r>
              <a:rPr lang="en-GB" dirty="0"/>
              <a:t>Water surface</a:t>
            </a:r>
          </a:p>
          <a:p>
            <a:pPr lvl="1" fontAlgn="base"/>
            <a:r>
              <a:rPr lang="en-GB" dirty="0"/>
              <a:t>Tessellation</a:t>
            </a:r>
          </a:p>
          <a:p>
            <a:pPr lvl="1" fontAlgn="base"/>
            <a:r>
              <a:rPr lang="en-GB" dirty="0"/>
              <a:t>Layers</a:t>
            </a:r>
          </a:p>
          <a:p>
            <a:pPr lvl="1" fontAlgn="base"/>
            <a:r>
              <a:rPr lang="en-GB" dirty="0"/>
              <a:t>Near plane water line</a:t>
            </a:r>
          </a:p>
          <a:p>
            <a:pPr lvl="2" fontAlgn="base"/>
            <a:r>
              <a:rPr lang="en-GB" dirty="0"/>
              <a:t>we’re clipping at ~5cm due to sphere tracing precision</a:t>
            </a:r>
          </a:p>
          <a:p>
            <a:pPr fontAlgn="base"/>
            <a:r>
              <a:rPr lang="en-GB" dirty="0"/>
              <a:t>VFX</a:t>
            </a:r>
          </a:p>
          <a:p>
            <a:pPr lvl="1" fontAlgn="base"/>
            <a:r>
              <a:rPr lang="en-GB" dirty="0"/>
              <a:t>Procedurally generate waterfalls?</a:t>
            </a:r>
          </a:p>
          <a:p>
            <a:pPr lvl="1" fontAlgn="base"/>
            <a:r>
              <a:rPr lang="en-GB" dirty="0"/>
              <a:t>Terrain &amp; building wetness</a:t>
            </a:r>
          </a:p>
          <a:p>
            <a:pPr fontAlgn="base"/>
            <a:r>
              <a:rPr lang="en-GB" dirty="0"/>
              <a:t>Performance &amp; memory optimizations, as always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02D85B-D255-4EB4-90CA-C631384F5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69562"/>
            <a:ext cx="12192000" cy="59632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9522" rIns="360000" bIns="-9522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altLang="de-DE" sz="2100" dirty="0">
                <a:solidFill>
                  <a:srgbClr val="E8EAED"/>
                </a:solidFill>
                <a:latin typeface="inherit"/>
              </a:rPr>
              <a:t>	</a:t>
            </a:r>
            <a:r>
              <a:rPr kumimoji="0" lang="de-DE" altLang="de-DE" sz="4000" b="0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Rendering</a:t>
            </a:r>
            <a:endParaRPr kumimoji="0" lang="de-DE" altLang="de-DE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35123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5284</Words>
  <Application>Microsoft Office PowerPoint</Application>
  <PresentationFormat>Breitbild</PresentationFormat>
  <Paragraphs>667</Paragraphs>
  <Slides>49</Slides>
  <Notes>49</Notes>
  <HiddenSlides>0</HiddenSlides>
  <MMClips>14</MMClips>
  <ScaleCrop>false</ScaleCrop>
  <HeadingPairs>
    <vt:vector size="6" baseType="variant">
      <vt:variant>
        <vt:lpstr>Verwendete Schriftarten</vt:lpstr>
      </vt:variant>
      <vt:variant>
        <vt:i4>5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49</vt:i4>
      </vt:variant>
    </vt:vector>
  </HeadingPairs>
  <TitlesOfParts>
    <vt:vector size="55" baseType="lpstr">
      <vt:lpstr>Arial</vt:lpstr>
      <vt:lpstr>Calibri</vt:lpstr>
      <vt:lpstr>inherit</vt:lpstr>
      <vt:lpstr>Symbol</vt:lpstr>
      <vt:lpstr>Wingdings</vt:lpstr>
      <vt:lpstr>Office</vt:lpstr>
      <vt:lpstr>PowerPoint-Präsentation</vt:lpstr>
      <vt:lpstr>What is Enshrouded? </vt:lpstr>
      <vt:lpstr>What is Enshrouded? </vt:lpstr>
      <vt:lpstr>PowerPoint-Präsentation</vt:lpstr>
      <vt:lpstr>Why Water?</vt:lpstr>
      <vt:lpstr>Requirements </vt:lpstr>
      <vt:lpstr>State of the Art </vt:lpstr>
      <vt:lpstr>PowerPoint-Präsentation</vt:lpstr>
      <vt:lpstr>Simulation – Columns</vt:lpstr>
      <vt:lpstr>Simulation – Columns</vt:lpstr>
      <vt:lpstr>Simulation - Columns</vt:lpstr>
      <vt:lpstr>PowerPoint-Präsentation</vt:lpstr>
      <vt:lpstr>Simulation – Chunks</vt:lpstr>
      <vt:lpstr>PowerPoint-Präsentation</vt:lpstr>
      <vt:lpstr>PowerPoint-Präsentation</vt:lpstr>
      <vt:lpstr>Rendering Water </vt:lpstr>
      <vt:lpstr>From Columns to Voxels </vt:lpstr>
      <vt:lpstr>Data Considerations </vt:lpstr>
      <vt:lpstr>The Brick Tree </vt:lpstr>
      <vt:lpstr>Managing the Brick Tree </vt:lpstr>
      <vt:lpstr>Managing the Brick Tree </vt:lpstr>
      <vt:lpstr>Growing a Brick Forest </vt:lpstr>
      <vt:lpstr>Liquifying the Bricks </vt:lpstr>
      <vt:lpstr>Liquifying the Bricks </vt:lpstr>
      <vt:lpstr>Visibility Culling </vt:lpstr>
      <vt:lpstr>Surface Rendering: Brick AABBs </vt:lpstr>
      <vt:lpstr>Surface Rendering: Sphere Tracing </vt:lpstr>
      <vt:lpstr>Surface Rendering: Screen Space Pass </vt:lpstr>
      <vt:lpstr>Surface Buffer </vt:lpstr>
      <vt:lpstr>Surface FX: Waves </vt:lpstr>
      <vt:lpstr>Surface FX: Ripples </vt:lpstr>
      <vt:lpstr>Surface FX: Flow Mapping </vt:lpstr>
      <vt:lpstr>Compositing </vt:lpstr>
      <vt:lpstr>Compositing: More Layers?</vt:lpstr>
      <vt:lpstr>Find the Water </vt:lpstr>
      <vt:lpstr>Surface Shading: Refractions </vt:lpstr>
      <vt:lpstr>Surface Shading: Reflections </vt:lpstr>
      <vt:lpstr>Surface Shading: Total Internal Reflections </vt:lpstr>
      <vt:lpstr>Surface Shading: Lighting &amp; Foam </vt:lpstr>
      <vt:lpstr>Volumetrics </vt:lpstr>
      <vt:lpstr>Caustics </vt:lpstr>
      <vt:lpstr>Water VFX </vt:lpstr>
      <vt:lpstr>Shorelines - “The Big Edge-Case” </vt:lpstr>
      <vt:lpstr>Shorelines - “The Big Edge-Case” </vt:lpstr>
      <vt:lpstr>Rendering: GPU Memory </vt:lpstr>
      <vt:lpstr>Rendering: GPU Performance</vt:lpstr>
      <vt:lpstr>Rendering: The Bricked Tree </vt:lpstr>
      <vt:lpstr>PowerPoint-Präsentation</vt:lpstr>
      <vt:lpstr>Bonus: Problems / Future work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microsoft@ca.sh13.net</dc:creator>
  <cp:lastModifiedBy>Julien Koenen</cp:lastModifiedBy>
  <cp:revision>925</cp:revision>
  <cp:lastPrinted>2025-11-16T20:10:26Z</cp:lastPrinted>
  <dcterms:created xsi:type="dcterms:W3CDTF">2025-09-29T13:15:43Z</dcterms:created>
  <dcterms:modified xsi:type="dcterms:W3CDTF">2025-11-16T20:20:05Z</dcterms:modified>
</cp:coreProperties>
</file>